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4"/>
  </p:notesMasterIdLst>
  <p:sldIdLst>
    <p:sldId id="256" r:id="rId5"/>
    <p:sldId id="268" r:id="rId6"/>
    <p:sldId id="261" r:id="rId7"/>
    <p:sldId id="259" r:id="rId8"/>
    <p:sldId id="260" r:id="rId9"/>
    <p:sldId id="262" r:id="rId10"/>
    <p:sldId id="265"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0880"/>
    <a:srgbClr val="F96B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94660"/>
  </p:normalViewPr>
  <p:slideViewPr>
    <p:cSldViewPr snapToGrid="0">
      <p:cViewPr varScale="1">
        <p:scale>
          <a:sx n="93" d="100"/>
          <a:sy n="93" d="100"/>
        </p:scale>
        <p:origin x="72" y="19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7CBDEB-0377-470E-BBFD-2FE5CE634009}"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082415-32A4-4266-93EF-9842B01C70C1}" type="slidenum">
              <a:rPr lang="en-US" smtClean="0"/>
              <a:t>‹#›</a:t>
            </a:fld>
            <a:endParaRPr lang="en-US"/>
          </a:p>
        </p:txBody>
      </p:sp>
    </p:spTree>
    <p:extLst>
      <p:ext uri="{BB962C8B-B14F-4D97-AF65-F5344CB8AC3E}">
        <p14:creationId xmlns:p14="http://schemas.microsoft.com/office/powerpoint/2010/main" val="2727058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this, facing the screen!</a:t>
            </a:r>
          </a:p>
        </p:txBody>
      </p:sp>
      <p:sp>
        <p:nvSpPr>
          <p:cNvPr id="4" name="Slide Number Placeholder 3"/>
          <p:cNvSpPr>
            <a:spLocks noGrp="1"/>
          </p:cNvSpPr>
          <p:nvPr>
            <p:ph type="sldNum" sz="quarter" idx="5"/>
          </p:nvPr>
        </p:nvSpPr>
        <p:spPr/>
        <p:txBody>
          <a:bodyPr/>
          <a:lstStyle/>
          <a:p>
            <a:fld id="{8E082415-32A4-4266-93EF-9842B01C70C1}" type="slidenum">
              <a:rPr lang="en-US" smtClean="0"/>
              <a:t>2</a:t>
            </a:fld>
            <a:endParaRPr lang="en-US"/>
          </a:p>
        </p:txBody>
      </p:sp>
    </p:spTree>
    <p:extLst>
      <p:ext uri="{BB962C8B-B14F-4D97-AF65-F5344CB8AC3E}">
        <p14:creationId xmlns:p14="http://schemas.microsoft.com/office/powerpoint/2010/main" val="3425057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bright background, the hard to read font with serifs, and the awful, unnecessary animation.</a:t>
            </a:r>
          </a:p>
        </p:txBody>
      </p:sp>
      <p:sp>
        <p:nvSpPr>
          <p:cNvPr id="4" name="Slide Number Placeholder 3"/>
          <p:cNvSpPr>
            <a:spLocks noGrp="1"/>
          </p:cNvSpPr>
          <p:nvPr>
            <p:ph type="sldNum" sz="quarter" idx="5"/>
          </p:nvPr>
        </p:nvSpPr>
        <p:spPr/>
        <p:txBody>
          <a:bodyPr/>
          <a:lstStyle/>
          <a:p>
            <a:fld id="{8E082415-32A4-4266-93EF-9842B01C70C1}" type="slidenum">
              <a:rPr lang="en-US" smtClean="0"/>
              <a:t>3</a:t>
            </a:fld>
            <a:endParaRPr lang="en-US"/>
          </a:p>
        </p:txBody>
      </p:sp>
    </p:spTree>
    <p:extLst>
      <p:ext uri="{BB962C8B-B14F-4D97-AF65-F5344CB8AC3E}">
        <p14:creationId xmlns:p14="http://schemas.microsoft.com/office/powerpoint/2010/main" val="2937405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“walls of text” (horrible). Not very crisp points.  Silly icon and animation</a:t>
            </a:r>
          </a:p>
        </p:txBody>
      </p:sp>
      <p:sp>
        <p:nvSpPr>
          <p:cNvPr id="4" name="Slide Number Placeholder 3"/>
          <p:cNvSpPr>
            <a:spLocks noGrp="1"/>
          </p:cNvSpPr>
          <p:nvPr>
            <p:ph type="sldNum" sz="quarter" idx="5"/>
          </p:nvPr>
        </p:nvSpPr>
        <p:spPr/>
        <p:txBody>
          <a:bodyPr/>
          <a:lstStyle/>
          <a:p>
            <a:fld id="{8E082415-32A4-4266-93EF-9842B01C70C1}" type="slidenum">
              <a:rPr lang="en-US" smtClean="0"/>
              <a:t>4</a:t>
            </a:fld>
            <a:endParaRPr lang="en-US"/>
          </a:p>
        </p:txBody>
      </p:sp>
    </p:spTree>
    <p:extLst>
      <p:ext uri="{BB962C8B-B14F-4D97-AF65-F5344CB8AC3E}">
        <p14:creationId xmlns:p14="http://schemas.microsoft.com/office/powerpoint/2010/main" val="2007465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clip art…</a:t>
            </a:r>
          </a:p>
        </p:txBody>
      </p:sp>
      <p:sp>
        <p:nvSpPr>
          <p:cNvPr id="4" name="Slide Number Placeholder 3"/>
          <p:cNvSpPr>
            <a:spLocks noGrp="1"/>
          </p:cNvSpPr>
          <p:nvPr>
            <p:ph type="sldNum" sz="quarter" idx="5"/>
          </p:nvPr>
        </p:nvSpPr>
        <p:spPr/>
        <p:txBody>
          <a:bodyPr/>
          <a:lstStyle/>
          <a:p>
            <a:fld id="{8E082415-32A4-4266-93EF-9842B01C70C1}" type="slidenum">
              <a:rPr lang="en-US" smtClean="0"/>
              <a:t>5</a:t>
            </a:fld>
            <a:endParaRPr lang="en-US"/>
          </a:p>
        </p:txBody>
      </p:sp>
    </p:spTree>
    <p:extLst>
      <p:ext uri="{BB962C8B-B14F-4D97-AF65-F5344CB8AC3E}">
        <p14:creationId xmlns:p14="http://schemas.microsoft.com/office/powerpoint/2010/main" val="3131839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needless, change of font. Too much text!</a:t>
            </a:r>
          </a:p>
        </p:txBody>
      </p:sp>
      <p:sp>
        <p:nvSpPr>
          <p:cNvPr id="4" name="Slide Number Placeholder 3"/>
          <p:cNvSpPr>
            <a:spLocks noGrp="1"/>
          </p:cNvSpPr>
          <p:nvPr>
            <p:ph type="sldNum" sz="quarter" idx="5"/>
          </p:nvPr>
        </p:nvSpPr>
        <p:spPr/>
        <p:txBody>
          <a:bodyPr/>
          <a:lstStyle/>
          <a:p>
            <a:fld id="{8E082415-32A4-4266-93EF-9842B01C70C1}" type="slidenum">
              <a:rPr lang="en-US" smtClean="0"/>
              <a:t>6</a:t>
            </a:fld>
            <a:endParaRPr lang="en-US"/>
          </a:p>
        </p:txBody>
      </p:sp>
    </p:spTree>
    <p:extLst>
      <p:ext uri="{BB962C8B-B14F-4D97-AF65-F5344CB8AC3E}">
        <p14:creationId xmlns:p14="http://schemas.microsoft.com/office/powerpoint/2010/main" val="4242868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Too much text! Grammatical awkwardness in the second point. Spelling error! The 4th conclusion is insensitive and contradicts an earlier point. The pictures don’t help</a:t>
            </a:r>
          </a:p>
        </p:txBody>
      </p:sp>
      <p:sp>
        <p:nvSpPr>
          <p:cNvPr id="4" name="Slide Number Placeholder 3"/>
          <p:cNvSpPr>
            <a:spLocks noGrp="1"/>
          </p:cNvSpPr>
          <p:nvPr>
            <p:ph type="sldNum" sz="quarter" idx="5"/>
          </p:nvPr>
        </p:nvSpPr>
        <p:spPr/>
        <p:txBody>
          <a:bodyPr/>
          <a:lstStyle/>
          <a:p>
            <a:fld id="{8E082415-32A4-4266-93EF-9842B01C70C1}" type="slidenum">
              <a:rPr lang="en-US" smtClean="0"/>
              <a:t>7</a:t>
            </a:fld>
            <a:endParaRPr lang="en-US"/>
          </a:p>
        </p:txBody>
      </p:sp>
    </p:spTree>
    <p:extLst>
      <p:ext uri="{BB962C8B-B14F-4D97-AF65-F5344CB8AC3E}">
        <p14:creationId xmlns:p14="http://schemas.microsoft.com/office/powerpoint/2010/main" val="331655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doesn’t serve any purpose. Best to ask for questions while showing the conclusions instead.</a:t>
            </a:r>
          </a:p>
        </p:txBody>
      </p:sp>
      <p:sp>
        <p:nvSpPr>
          <p:cNvPr id="4" name="Slide Number Placeholder 3"/>
          <p:cNvSpPr>
            <a:spLocks noGrp="1"/>
          </p:cNvSpPr>
          <p:nvPr>
            <p:ph type="sldNum" sz="quarter" idx="5"/>
          </p:nvPr>
        </p:nvSpPr>
        <p:spPr/>
        <p:txBody>
          <a:bodyPr/>
          <a:lstStyle/>
          <a:p>
            <a:fld id="{8E082415-32A4-4266-93EF-9842B01C70C1}" type="slidenum">
              <a:rPr lang="en-US" smtClean="0"/>
              <a:t>8</a:t>
            </a:fld>
            <a:endParaRPr lang="en-US"/>
          </a:p>
        </p:txBody>
      </p:sp>
    </p:spTree>
    <p:extLst>
      <p:ext uri="{BB962C8B-B14F-4D97-AF65-F5344CB8AC3E}">
        <p14:creationId xmlns:p14="http://schemas.microsoft.com/office/powerpoint/2010/main" val="257114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information other than the URLs. This is also hard to read.</a:t>
            </a:r>
          </a:p>
        </p:txBody>
      </p:sp>
      <p:sp>
        <p:nvSpPr>
          <p:cNvPr id="4" name="Slide Number Placeholder 3"/>
          <p:cNvSpPr>
            <a:spLocks noGrp="1"/>
          </p:cNvSpPr>
          <p:nvPr>
            <p:ph type="sldNum" sz="quarter" idx="5"/>
          </p:nvPr>
        </p:nvSpPr>
        <p:spPr/>
        <p:txBody>
          <a:bodyPr/>
          <a:lstStyle/>
          <a:p>
            <a:fld id="{8E082415-32A4-4266-93EF-9842B01C70C1}" type="slidenum">
              <a:rPr lang="en-US" smtClean="0"/>
              <a:t>9</a:t>
            </a:fld>
            <a:endParaRPr lang="en-US"/>
          </a:p>
        </p:txBody>
      </p:sp>
    </p:spTree>
    <p:extLst>
      <p:ext uri="{BB962C8B-B14F-4D97-AF65-F5344CB8AC3E}">
        <p14:creationId xmlns:p14="http://schemas.microsoft.com/office/powerpoint/2010/main" val="1425194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latin typeface="Bodoni MT Black" panose="02070A03080606020203" pitchFamily="18" charset="0"/>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Bodoni MT Black" panose="02070A03080606020203"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762BF20-EA23-4AC1-AD1E-B2C997D9A41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69341-DAB1-4F22-AEA2-CDC944C4B4B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449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2BF20-EA23-4AC1-AD1E-B2C997D9A41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69341-DAB1-4F22-AEA2-CDC944C4B4B9}" type="slidenum">
              <a:rPr lang="en-US" smtClean="0"/>
              <a:t>‹#›</a:t>
            </a:fld>
            <a:endParaRPr lang="en-US"/>
          </a:p>
        </p:txBody>
      </p:sp>
    </p:spTree>
    <p:extLst>
      <p:ext uri="{BB962C8B-B14F-4D97-AF65-F5344CB8AC3E}">
        <p14:creationId xmlns:p14="http://schemas.microsoft.com/office/powerpoint/2010/main" val="94812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2BF20-EA23-4AC1-AD1E-B2C997D9A41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69341-DAB1-4F22-AEA2-CDC944C4B4B9}" type="slidenum">
              <a:rPr lang="en-US" smtClean="0"/>
              <a:t>‹#›</a:t>
            </a:fld>
            <a:endParaRPr lang="en-US"/>
          </a:p>
        </p:txBody>
      </p:sp>
    </p:spTree>
    <p:extLst>
      <p:ext uri="{BB962C8B-B14F-4D97-AF65-F5344CB8AC3E}">
        <p14:creationId xmlns:p14="http://schemas.microsoft.com/office/powerpoint/2010/main" val="575129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atin typeface="The Serif Hand Black" panose="020B0604020202020204" pitchFamily="66" charset="0"/>
              </a:defRPr>
            </a:lvl1pPr>
          </a:lstStyle>
          <a:p>
            <a:r>
              <a:rPr lang="en-US" dirty="0"/>
              <a:t>Click to edit Master title style</a:t>
            </a:r>
          </a:p>
        </p:txBody>
      </p:sp>
      <p:sp>
        <p:nvSpPr>
          <p:cNvPr id="3" name="Content Placeholder 2"/>
          <p:cNvSpPr>
            <a:spLocks noGrp="1"/>
          </p:cNvSpPr>
          <p:nvPr>
            <p:ph idx="1" hasCustomPrompt="1"/>
          </p:nvPr>
        </p:nvSpPr>
        <p:spPr/>
        <p:txBody>
          <a:bodyPr/>
          <a:lstStyle>
            <a:lvl1pPr>
              <a:defRPr>
                <a:latin typeface="The Serif Hand Black" panose="03070902030502020204" pitchFamily="66" charset="0"/>
              </a:defRPr>
            </a:lvl1pPr>
            <a:lvl2pPr>
              <a:defRPr>
                <a:latin typeface="The Serif Hand Black" panose="03070902030502020204" pitchFamily="66" charset="0"/>
              </a:defRPr>
            </a:lvl2pPr>
            <a:lvl3pPr>
              <a:defRPr>
                <a:latin typeface="The Serif Hand Black" panose="03070902030502020204" pitchFamily="66" charset="0"/>
              </a:defRPr>
            </a:lvl3pPr>
            <a:lvl4pPr>
              <a:defRPr>
                <a:latin typeface="The Serif Hand Black" panose="03070902030502020204" pitchFamily="66" charset="0"/>
              </a:defRPr>
            </a:lvl4pPr>
            <a:lvl5pPr>
              <a:defRPr>
                <a:latin typeface="The Serif Hand Black" panose="03070902030502020204" pitchFamily="66"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762BF20-EA23-4AC1-AD1E-B2C997D9A41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69341-DAB1-4F22-AEA2-CDC944C4B4B9}" type="slidenum">
              <a:rPr lang="en-US" smtClean="0"/>
              <a:t>‹#›</a:t>
            </a:fld>
            <a:endParaRPr lang="en-US"/>
          </a:p>
        </p:txBody>
      </p:sp>
    </p:spTree>
    <p:extLst>
      <p:ext uri="{BB962C8B-B14F-4D97-AF65-F5344CB8AC3E}">
        <p14:creationId xmlns:p14="http://schemas.microsoft.com/office/powerpoint/2010/main" val="1447698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latin typeface="Bodoni MT Black" panose="02070A03080606020203" pitchFamily="18" charset="0"/>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Bodoni MT Black" panose="02070A03080606020203"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762BF20-EA23-4AC1-AD1E-B2C997D9A41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D69341-DAB1-4F22-AEA2-CDC944C4B4B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3937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lvl1pPr>
              <a:defRPr>
                <a:latin typeface="The Serif Hand Black" panose="03070902030502020204" pitchFamily="66" charset="0"/>
              </a:defRPr>
            </a:lvl1pPr>
          </a:lstStyle>
          <a:p>
            <a:r>
              <a:rPr lang="en-US" dirty="0"/>
              <a:t>Click to edit Master title style</a:t>
            </a:r>
          </a:p>
        </p:txBody>
      </p:sp>
      <p:sp>
        <p:nvSpPr>
          <p:cNvPr id="3" name="Content Placeholder 2"/>
          <p:cNvSpPr>
            <a:spLocks noGrp="1"/>
          </p:cNvSpPr>
          <p:nvPr>
            <p:ph sz="half" idx="1"/>
          </p:nvPr>
        </p:nvSpPr>
        <p:spPr>
          <a:xfrm>
            <a:off x="1097279" y="1845734"/>
            <a:ext cx="4937760" cy="4023360"/>
          </a:xfrm>
        </p:spPr>
        <p:txBody>
          <a:bodyPr/>
          <a:lstStyle>
            <a:lvl1pPr>
              <a:defRPr>
                <a:latin typeface="The Serif Hand Black" panose="03070902030502020204" pitchFamily="66" charset="0"/>
              </a:defRPr>
            </a:lvl1pPr>
            <a:lvl2pPr>
              <a:defRPr>
                <a:latin typeface="The Serif Hand Black" panose="03070902030502020204" pitchFamily="66" charset="0"/>
              </a:defRPr>
            </a:lvl2pPr>
            <a:lvl3pPr>
              <a:defRPr>
                <a:latin typeface="The Serif Hand Black" panose="03070902030502020204" pitchFamily="66" charset="0"/>
              </a:defRPr>
            </a:lvl3pPr>
            <a:lvl4pPr>
              <a:defRPr>
                <a:latin typeface="The Serif Hand Black" panose="03070902030502020204" pitchFamily="66" charset="0"/>
              </a:defRPr>
            </a:lvl4pPr>
            <a:lvl5pPr>
              <a:defRPr>
                <a:latin typeface="The Serif Hand Black" panose="03070902030502020204" pitchFamily="66"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lvl1pPr>
              <a:defRPr>
                <a:latin typeface="The Serif Hand Black" panose="03070902030502020204" pitchFamily="66" charset="0"/>
              </a:defRPr>
            </a:lvl1pPr>
            <a:lvl2pPr>
              <a:defRPr>
                <a:latin typeface="The Serif Hand Black" panose="03070902030502020204" pitchFamily="66" charset="0"/>
              </a:defRPr>
            </a:lvl2pPr>
            <a:lvl3pPr>
              <a:defRPr>
                <a:latin typeface="The Serif Hand Black" panose="03070902030502020204" pitchFamily="66" charset="0"/>
              </a:defRPr>
            </a:lvl3pPr>
            <a:lvl4pPr>
              <a:defRPr>
                <a:latin typeface="The Serif Hand Black" panose="03070902030502020204" pitchFamily="66" charset="0"/>
              </a:defRPr>
            </a:lvl4pPr>
            <a:lvl5pPr>
              <a:defRPr>
                <a:latin typeface="The Serif Hand Black" panose="03070902030502020204" pitchFamily="66"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762BF20-EA23-4AC1-AD1E-B2C997D9A41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D69341-DAB1-4F22-AEA2-CDC944C4B4B9}" type="slidenum">
              <a:rPr lang="en-US" smtClean="0"/>
              <a:t>‹#›</a:t>
            </a:fld>
            <a:endParaRPr lang="en-US"/>
          </a:p>
        </p:txBody>
      </p:sp>
    </p:spTree>
    <p:extLst>
      <p:ext uri="{BB962C8B-B14F-4D97-AF65-F5344CB8AC3E}">
        <p14:creationId xmlns:p14="http://schemas.microsoft.com/office/powerpoint/2010/main" val="657914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lvl1pPr>
              <a:defRPr>
                <a:latin typeface="The Serif Hand Black" panose="03070902030502020204" pitchFamily="66" charset="0"/>
              </a:defRPr>
            </a:lvl1p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latin typeface="The Serif Hand Black" panose="03070902030502020204" pitchFamily="66"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lvl1pPr>
              <a:defRPr>
                <a:latin typeface="The Serif Hand Black" panose="03070902030502020204" pitchFamily="66" charset="0"/>
              </a:defRPr>
            </a:lvl1pPr>
            <a:lvl2pPr>
              <a:defRPr>
                <a:latin typeface="The Serif Hand Black" panose="03070902030502020204" pitchFamily="66" charset="0"/>
              </a:defRPr>
            </a:lvl2pPr>
            <a:lvl3pPr>
              <a:defRPr>
                <a:latin typeface="The Serif Hand Black" panose="03070902030502020204" pitchFamily="66" charset="0"/>
              </a:defRPr>
            </a:lvl3pPr>
            <a:lvl4pPr>
              <a:defRPr>
                <a:latin typeface="The Serif Hand Black" panose="03070902030502020204" pitchFamily="66" charset="0"/>
              </a:defRPr>
            </a:lvl4pPr>
            <a:lvl5pPr>
              <a:defRPr>
                <a:latin typeface="The Serif Hand Black" panose="03070902030502020204" pitchFamily="66"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latin typeface="The Serif Hand Black" panose="03070902030502020204" pitchFamily="66"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lvl1pPr>
              <a:defRPr>
                <a:latin typeface="The Serif Hand Black" panose="03070902030502020204" pitchFamily="66" charset="0"/>
              </a:defRPr>
            </a:lvl1pPr>
            <a:lvl2pPr>
              <a:defRPr>
                <a:latin typeface="The Serif Hand Black" panose="03070902030502020204" pitchFamily="66" charset="0"/>
              </a:defRPr>
            </a:lvl2pPr>
            <a:lvl3pPr>
              <a:defRPr>
                <a:latin typeface="The Serif Hand Black" panose="03070902030502020204" pitchFamily="66" charset="0"/>
              </a:defRPr>
            </a:lvl3pPr>
            <a:lvl4pPr>
              <a:defRPr>
                <a:latin typeface="The Serif Hand Black" panose="03070902030502020204" pitchFamily="66" charset="0"/>
              </a:defRPr>
            </a:lvl4pPr>
            <a:lvl5pPr>
              <a:defRPr>
                <a:latin typeface="The Serif Hand Black" panose="03070902030502020204" pitchFamily="66"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762BF20-EA23-4AC1-AD1E-B2C997D9A411}"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D69341-DAB1-4F22-AEA2-CDC944C4B4B9}" type="slidenum">
              <a:rPr lang="en-US" smtClean="0"/>
              <a:t>‹#›</a:t>
            </a:fld>
            <a:endParaRPr lang="en-US"/>
          </a:p>
        </p:txBody>
      </p:sp>
    </p:spTree>
    <p:extLst>
      <p:ext uri="{BB962C8B-B14F-4D97-AF65-F5344CB8AC3E}">
        <p14:creationId xmlns:p14="http://schemas.microsoft.com/office/powerpoint/2010/main" val="1022188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he Serif Hand Black" panose="03070902030502020204" pitchFamily="66"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5762BF20-EA23-4AC1-AD1E-B2C997D9A411}"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D69341-DAB1-4F22-AEA2-CDC944C4B4B9}" type="slidenum">
              <a:rPr lang="en-US" smtClean="0"/>
              <a:t>‹#›</a:t>
            </a:fld>
            <a:endParaRPr lang="en-US"/>
          </a:p>
        </p:txBody>
      </p:sp>
    </p:spTree>
    <p:extLst>
      <p:ext uri="{BB962C8B-B14F-4D97-AF65-F5344CB8AC3E}">
        <p14:creationId xmlns:p14="http://schemas.microsoft.com/office/powerpoint/2010/main" val="666596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62BF20-EA23-4AC1-AD1E-B2C997D9A411}" type="datetimeFigureOut">
              <a:rPr lang="en-US" smtClean="0"/>
              <a:t>1/14/2021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FD69341-DAB1-4F22-AEA2-CDC944C4B4B9}" type="slidenum">
              <a:rPr lang="en-US" smtClean="0"/>
              <a:t>‹#›</a:t>
            </a:fld>
            <a:endParaRPr lang="en-US"/>
          </a:p>
        </p:txBody>
      </p:sp>
    </p:spTree>
    <p:extLst>
      <p:ext uri="{BB962C8B-B14F-4D97-AF65-F5344CB8AC3E}">
        <p14:creationId xmlns:p14="http://schemas.microsoft.com/office/powerpoint/2010/main" val="125627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latin typeface="The Serif Hand Black" panose="03070902030502020204" pitchFamily="66" charset="0"/>
              </a:defRPr>
            </a:lvl1pPr>
            <a:lvl2pPr>
              <a:defRPr>
                <a:latin typeface="The Serif Hand Black" panose="03070902030502020204" pitchFamily="66" charset="0"/>
              </a:defRPr>
            </a:lvl2pPr>
            <a:lvl3pPr>
              <a:defRPr>
                <a:latin typeface="The Serif Hand Black" panose="03070902030502020204" pitchFamily="66" charset="0"/>
              </a:defRPr>
            </a:lvl3pPr>
            <a:lvl4pPr>
              <a:defRPr>
                <a:latin typeface="The Serif Hand Black" panose="03070902030502020204" pitchFamily="66" charset="0"/>
              </a:defRPr>
            </a:lvl4pPr>
            <a:lvl5pPr>
              <a:defRPr>
                <a:latin typeface="The Serif Hand Black" panose="03070902030502020204" pitchFamily="66"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762BF20-EA23-4AC1-AD1E-B2C997D9A411}" type="datetimeFigureOut">
              <a:rPr lang="en-US" smtClean="0"/>
              <a:t>1/14/2021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FD69341-DAB1-4F22-AEA2-CDC944C4B4B9}" type="slidenum">
              <a:rPr lang="en-US" smtClean="0"/>
              <a:t>‹#›</a:t>
            </a:fld>
            <a:endParaRPr lang="en-US"/>
          </a:p>
        </p:txBody>
      </p:sp>
    </p:spTree>
    <p:extLst>
      <p:ext uri="{BB962C8B-B14F-4D97-AF65-F5344CB8AC3E}">
        <p14:creationId xmlns:p14="http://schemas.microsoft.com/office/powerpoint/2010/main" val="4031739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2BF20-EA23-4AC1-AD1E-B2C997D9A41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D69341-DAB1-4F22-AEA2-CDC944C4B4B9}" type="slidenum">
              <a:rPr lang="en-US" smtClean="0"/>
              <a:t>‹#›</a:t>
            </a:fld>
            <a:endParaRPr lang="en-US"/>
          </a:p>
        </p:txBody>
      </p:sp>
    </p:spTree>
    <p:extLst>
      <p:ext uri="{BB962C8B-B14F-4D97-AF65-F5344CB8AC3E}">
        <p14:creationId xmlns:p14="http://schemas.microsoft.com/office/powerpoint/2010/main" val="1016033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762BF20-EA23-4AC1-AD1E-B2C997D9A411}" type="datetimeFigureOut">
              <a:rPr lang="en-US" smtClean="0"/>
              <a:t>1/14/2021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FD69341-DAB1-4F22-AEA2-CDC944C4B4B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24925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terprisersproject.com/article/2021/1/automation-4-trends-2021" TargetMode="External"/><Relationship Id="rId7" Type="http://schemas.openxmlformats.org/officeDocument/2006/relationships/image" Target="../media/image15.sv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hyperlink" Target="https://www.nintex.com/case-study/radixx-reduces-testing-time-and-costs/" TargetMode="External"/><Relationship Id="rId4" Type="http://schemas.openxmlformats.org/officeDocument/2006/relationships/hyperlink" Target="https://enterprisersproject.com/article/2019/6/rpa-robotic-process-automation-find-use-cas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B0AF9-2E22-42E8-8EDA-09949A382EC7}"/>
              </a:ext>
            </a:extLst>
          </p:cNvPr>
          <p:cNvSpPr>
            <a:spLocks noGrp="1"/>
          </p:cNvSpPr>
          <p:nvPr>
            <p:ph type="ctrTitle"/>
          </p:nvPr>
        </p:nvSpPr>
        <p:spPr/>
        <p:txBody>
          <a:bodyPr>
            <a:noAutofit/>
          </a:bodyPr>
          <a:lstStyle/>
          <a:p>
            <a:r>
              <a:rPr lang="en-US" sz="6600" dirty="0"/>
              <a:t>Using </a:t>
            </a:r>
            <a:r>
              <a:rPr lang="en-US" sz="6600" dirty="0" err="1"/>
              <a:t>Hyperautomation</a:t>
            </a:r>
            <a:r>
              <a:rPr lang="en-US" sz="6600" dirty="0"/>
              <a:t> to Enhance Efficient Customer Engagement</a:t>
            </a:r>
          </a:p>
        </p:txBody>
      </p:sp>
      <p:sp>
        <p:nvSpPr>
          <p:cNvPr id="3" name="Subtitle 2">
            <a:extLst>
              <a:ext uri="{FF2B5EF4-FFF2-40B4-BE49-F238E27FC236}">
                <a16:creationId xmlns:a16="http://schemas.microsoft.com/office/drawing/2014/main" id="{2620C9E6-AC08-405D-AD5E-3ABD5D114448}"/>
              </a:ext>
            </a:extLst>
          </p:cNvPr>
          <p:cNvSpPr>
            <a:spLocks noGrp="1"/>
          </p:cNvSpPr>
          <p:nvPr>
            <p:ph type="subTitle" idx="1"/>
          </p:nvPr>
        </p:nvSpPr>
        <p:spPr/>
        <p:txBody>
          <a:bodyPr>
            <a:normAutofit/>
          </a:bodyPr>
          <a:lstStyle/>
          <a:p>
            <a:r>
              <a:rPr lang="en-US" dirty="0"/>
              <a:t>Gary T. Leavens</a:t>
            </a:r>
          </a:p>
          <a:p>
            <a:r>
              <a:rPr lang="en-US" dirty="0"/>
              <a:t>(United Airlines)</a:t>
            </a:r>
          </a:p>
        </p:txBody>
      </p:sp>
    </p:spTree>
    <p:extLst>
      <p:ext uri="{BB962C8B-B14F-4D97-AF65-F5344CB8AC3E}">
        <p14:creationId xmlns:p14="http://schemas.microsoft.com/office/powerpoint/2010/main" val="232104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AC2D-FCA0-4ED2-BF3D-9CB2CE8B3A95}"/>
              </a:ext>
            </a:extLst>
          </p:cNvPr>
          <p:cNvSpPr>
            <a:spLocks noGrp="1"/>
          </p:cNvSpPr>
          <p:nvPr>
            <p:ph type="title"/>
          </p:nvPr>
        </p:nvSpPr>
        <p:spPr/>
        <p:txBody>
          <a:bodyPr/>
          <a:lstStyle/>
          <a:p>
            <a:r>
              <a:rPr lang="en-US" sz="7200" b="1" dirty="0"/>
              <a:t>OUTLINE</a:t>
            </a:r>
            <a:endParaRPr lang="en-US" b="1" dirty="0"/>
          </a:p>
        </p:txBody>
      </p:sp>
      <p:sp>
        <p:nvSpPr>
          <p:cNvPr id="3" name="Content Placeholder 2">
            <a:extLst>
              <a:ext uri="{FF2B5EF4-FFF2-40B4-BE49-F238E27FC236}">
                <a16:creationId xmlns:a16="http://schemas.microsoft.com/office/drawing/2014/main" id="{0B39DACA-1EA6-4915-BCA9-E221E8FF6400}"/>
              </a:ext>
            </a:extLst>
          </p:cNvPr>
          <p:cNvSpPr>
            <a:spLocks noGrp="1"/>
          </p:cNvSpPr>
          <p:nvPr>
            <p:ph idx="1"/>
          </p:nvPr>
        </p:nvSpPr>
        <p:spPr/>
        <p:txBody>
          <a:bodyPr/>
          <a:lstStyle/>
          <a:p>
            <a:pPr marL="457200" indent="-457200">
              <a:buFont typeface="+mj-lt"/>
              <a:buAutoNum type="arabicPeriod"/>
            </a:pPr>
            <a:r>
              <a:rPr lang="en-US" dirty="0"/>
              <a:t>Introductory background: WHAT IS </a:t>
            </a:r>
            <a:r>
              <a:rPr lang="en-US" dirty="0" err="1"/>
              <a:t>Hyperautomation</a:t>
            </a:r>
            <a:r>
              <a:rPr lang="en-US" dirty="0"/>
              <a:t>?</a:t>
            </a:r>
          </a:p>
          <a:p>
            <a:pPr marL="457200" indent="-457200">
              <a:buFont typeface="+mj-lt"/>
              <a:buAutoNum type="arabicPeriod"/>
            </a:pPr>
            <a:r>
              <a:rPr lang="en-US" dirty="0"/>
              <a:t>What are the Benefits of </a:t>
            </a:r>
            <a:r>
              <a:rPr lang="en-US" dirty="0" err="1"/>
              <a:t>Hyperautomation</a:t>
            </a:r>
            <a:r>
              <a:rPr lang="en-US" dirty="0"/>
              <a:t> for United Airlines?</a:t>
            </a:r>
          </a:p>
          <a:p>
            <a:pPr marL="457200" indent="-457200">
              <a:buFont typeface="+mj-lt"/>
              <a:buAutoNum type="arabicPeriod"/>
            </a:pPr>
            <a:r>
              <a:rPr lang="en-US" dirty="0"/>
              <a:t>The Problems we can Address with </a:t>
            </a:r>
            <a:r>
              <a:rPr lang="en-US" dirty="0" err="1"/>
              <a:t>hyperautomation</a:t>
            </a:r>
            <a:r>
              <a:rPr lang="en-US" dirty="0"/>
              <a:t> here at United Airlines</a:t>
            </a:r>
          </a:p>
          <a:p>
            <a:pPr marL="457200" indent="-457200">
              <a:buFont typeface="+mj-lt"/>
              <a:buAutoNum type="arabicPeriod"/>
            </a:pPr>
            <a:r>
              <a:rPr lang="en-US" dirty="0"/>
              <a:t>Possible negative effects of adopting </a:t>
            </a:r>
            <a:r>
              <a:rPr lang="en-US" dirty="0" err="1"/>
              <a:t>hyperautomation</a:t>
            </a:r>
            <a:r>
              <a:rPr lang="en-US" dirty="0"/>
              <a:t> here at united airlines</a:t>
            </a:r>
          </a:p>
          <a:p>
            <a:pPr marL="457200" indent="-457200">
              <a:buFont typeface="+mj-lt"/>
              <a:buAutoNum type="arabicPeriod"/>
            </a:pPr>
            <a:r>
              <a:rPr lang="en-US" dirty="0"/>
              <a:t>CONCLUSIONs about </a:t>
            </a:r>
            <a:r>
              <a:rPr lang="en-US" dirty="0" err="1"/>
              <a:t>hyperautomation</a:t>
            </a:r>
            <a:r>
              <a:rPr lang="en-US" dirty="0"/>
              <a:t> here at united airlines</a:t>
            </a:r>
          </a:p>
        </p:txBody>
      </p:sp>
    </p:spTree>
    <p:extLst>
      <p:ext uri="{BB962C8B-B14F-4D97-AF65-F5344CB8AC3E}">
        <p14:creationId xmlns:p14="http://schemas.microsoft.com/office/powerpoint/2010/main" val="2553941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105C1-238F-4849-8AB0-5DCE2F867AD4}"/>
              </a:ext>
            </a:extLst>
          </p:cNvPr>
          <p:cNvSpPr>
            <a:spLocks noGrp="1"/>
          </p:cNvSpPr>
          <p:nvPr>
            <p:ph type="title"/>
          </p:nvPr>
        </p:nvSpPr>
        <p:spPr/>
        <p:txBody>
          <a:bodyPr>
            <a:normAutofit fontScale="90000"/>
          </a:bodyPr>
          <a:lstStyle/>
          <a:p>
            <a:r>
              <a:rPr lang="en-US" sz="5400" b="1" dirty="0">
                <a:solidFill>
                  <a:schemeClr val="accent6">
                    <a:lumMod val="75000"/>
                  </a:schemeClr>
                </a:solidFill>
              </a:rPr>
              <a:t>Introductory background:</a:t>
            </a:r>
            <a:br>
              <a:rPr lang="en-US" sz="5400" b="1" dirty="0">
                <a:solidFill>
                  <a:schemeClr val="accent6">
                    <a:lumMod val="75000"/>
                  </a:schemeClr>
                </a:solidFill>
              </a:rPr>
            </a:br>
            <a:r>
              <a:rPr lang="en-US" sz="5400" b="1" dirty="0">
                <a:solidFill>
                  <a:schemeClr val="accent6">
                    <a:lumMod val="75000"/>
                  </a:schemeClr>
                </a:solidFill>
              </a:rPr>
              <a:t>WHAT IS </a:t>
            </a:r>
            <a:r>
              <a:rPr lang="en-US" sz="5400" b="1" dirty="0" err="1">
                <a:solidFill>
                  <a:schemeClr val="accent6">
                    <a:lumMod val="75000"/>
                  </a:schemeClr>
                </a:solidFill>
              </a:rPr>
              <a:t>hyperautomation</a:t>
            </a:r>
            <a:r>
              <a:rPr lang="en-US" sz="5400" b="1" dirty="0">
                <a:solidFill>
                  <a:schemeClr val="accent6">
                    <a:lumMod val="75000"/>
                  </a:schemeClr>
                </a:solidFill>
              </a:rPr>
              <a:t>?</a:t>
            </a:r>
          </a:p>
        </p:txBody>
      </p:sp>
      <p:sp>
        <p:nvSpPr>
          <p:cNvPr id="3" name="Content Placeholder 2">
            <a:extLst>
              <a:ext uri="{FF2B5EF4-FFF2-40B4-BE49-F238E27FC236}">
                <a16:creationId xmlns:a16="http://schemas.microsoft.com/office/drawing/2014/main" id="{A0F69B3E-00A6-4DAA-8A52-70D8B5D6E95D}"/>
              </a:ext>
            </a:extLst>
          </p:cNvPr>
          <p:cNvSpPr>
            <a:spLocks noGrp="1"/>
          </p:cNvSpPr>
          <p:nvPr>
            <p:ph idx="1"/>
          </p:nvPr>
        </p:nvSpPr>
        <p:spPr>
          <a:xfrm>
            <a:off x="1097280" y="1845734"/>
            <a:ext cx="7558582" cy="4023360"/>
          </a:xfrm>
        </p:spPr>
        <p:txBody>
          <a:bodyPr>
            <a:normAutofit lnSpcReduction="10000"/>
          </a:bodyPr>
          <a:lstStyle/>
          <a:p>
            <a:pPr marL="0" indent="0">
              <a:buNone/>
            </a:pPr>
            <a:r>
              <a:rPr lang="en-US" sz="2400" dirty="0"/>
              <a:t>What is </a:t>
            </a:r>
            <a:r>
              <a:rPr lang="en-US" sz="2400" dirty="0" err="1"/>
              <a:t>Hyperautomation</a:t>
            </a:r>
            <a:r>
              <a:rPr lang="en-US" sz="2400" dirty="0"/>
              <a:t>? </a:t>
            </a:r>
            <a:r>
              <a:rPr lang="en-US" sz="2400" dirty="0" err="1"/>
              <a:t>Hyperautomation</a:t>
            </a:r>
            <a:r>
              <a:rPr lang="en-US" sz="2400" dirty="0"/>
              <a:t> IS:</a:t>
            </a:r>
          </a:p>
          <a:p>
            <a:pPr>
              <a:buFont typeface="Courier New" panose="02070309020205020404" pitchFamily="49" charset="0"/>
              <a:buChar char="o"/>
            </a:pPr>
            <a:r>
              <a:rPr lang="en-US" sz="2400" dirty="0"/>
              <a:t>The Use of Robotic Process Automation (RPA)</a:t>
            </a:r>
          </a:p>
          <a:p>
            <a:pPr>
              <a:buFont typeface="Courier New" panose="02070309020205020404" pitchFamily="49" charset="0"/>
              <a:buChar char="o"/>
            </a:pPr>
            <a:r>
              <a:rPr lang="en-US" sz="2400" dirty="0"/>
              <a:t>Where the RPA is Supervised by using Artificial intelligence</a:t>
            </a:r>
          </a:p>
          <a:p>
            <a:endParaRPr lang="en-US" sz="2400" dirty="0"/>
          </a:p>
          <a:p>
            <a:pPr marL="0" indent="0">
              <a:buNone/>
            </a:pPr>
            <a:r>
              <a:rPr lang="en-US" sz="2400" dirty="0"/>
              <a:t>TO implement this, Use </a:t>
            </a:r>
            <a:r>
              <a:rPr lang="en-US" sz="2400" dirty="0" err="1"/>
              <a:t>Aritifical</a:t>
            </a:r>
            <a:r>
              <a:rPr lang="en-US" sz="2400" dirty="0"/>
              <a:t> intelligence to improve RPA by using the following team:</a:t>
            </a:r>
          </a:p>
          <a:p>
            <a:pPr>
              <a:buFont typeface="Courier New" panose="02070309020205020404" pitchFamily="49" charset="0"/>
              <a:buChar char="o"/>
            </a:pPr>
            <a:r>
              <a:rPr lang="en-US" sz="2400" dirty="0"/>
              <a:t>Business analysts</a:t>
            </a:r>
          </a:p>
          <a:p>
            <a:pPr>
              <a:buFont typeface="Courier New" panose="02070309020205020404" pitchFamily="49" charset="0"/>
              <a:buChar char="o"/>
            </a:pPr>
            <a:r>
              <a:rPr lang="en-US" sz="2400" dirty="0"/>
              <a:t>SMEs</a:t>
            </a:r>
          </a:p>
          <a:p>
            <a:pPr>
              <a:buFont typeface="Courier New" panose="02070309020205020404" pitchFamily="49" charset="0"/>
              <a:buChar char="o"/>
            </a:pPr>
            <a:r>
              <a:rPr lang="en-US" sz="2400" dirty="0"/>
              <a:t>User focus groups</a:t>
            </a:r>
          </a:p>
          <a:p>
            <a:pPr marL="0" indent="0">
              <a:buNone/>
            </a:pPr>
            <a:endParaRPr lang="en-US" dirty="0"/>
          </a:p>
        </p:txBody>
      </p:sp>
      <p:pic>
        <p:nvPicPr>
          <p:cNvPr id="5" name="Graphic 4" descr="Group with solid fill">
            <a:extLst>
              <a:ext uri="{FF2B5EF4-FFF2-40B4-BE49-F238E27FC236}">
                <a16:creationId xmlns:a16="http://schemas.microsoft.com/office/drawing/2014/main" id="{D4919538-1367-4E3B-87E8-F9D33B5986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97308" y="3459685"/>
            <a:ext cx="3021760" cy="3021760"/>
          </a:xfrm>
          <a:prstGeom prst="rect">
            <a:avLst/>
          </a:prstGeom>
        </p:spPr>
      </p:pic>
      <p:pic>
        <p:nvPicPr>
          <p:cNvPr id="7" name="Graphic 6" descr="Robot outline">
            <a:extLst>
              <a:ext uri="{FF2B5EF4-FFF2-40B4-BE49-F238E27FC236}">
                <a16:creationId xmlns:a16="http://schemas.microsoft.com/office/drawing/2014/main" id="{82526213-A595-441A-9A02-2942E257ADA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168750" y="1737360"/>
            <a:ext cx="1986930" cy="1986930"/>
          </a:xfrm>
          <a:prstGeom prst="rect">
            <a:avLst/>
          </a:prstGeom>
        </p:spPr>
      </p:pic>
    </p:spTree>
    <p:extLst>
      <p:ext uri="{BB962C8B-B14F-4D97-AF65-F5344CB8AC3E}">
        <p14:creationId xmlns:p14="http://schemas.microsoft.com/office/powerpoint/2010/main" val="340207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59074-C864-4B50-9B71-628A55CA6E4A}"/>
              </a:ext>
            </a:extLst>
          </p:cNvPr>
          <p:cNvSpPr>
            <a:spLocks noGrp="1"/>
          </p:cNvSpPr>
          <p:nvPr>
            <p:ph type="title"/>
          </p:nvPr>
        </p:nvSpPr>
        <p:spPr/>
        <p:txBody>
          <a:bodyPr>
            <a:normAutofit/>
          </a:bodyPr>
          <a:lstStyle/>
          <a:p>
            <a:r>
              <a:rPr lang="en-US" b="1" dirty="0">
                <a:solidFill>
                  <a:schemeClr val="accent6">
                    <a:lumMod val="75000"/>
                  </a:schemeClr>
                </a:solidFill>
                <a:latin typeface="Times New Roman" panose="02020603050405020304" pitchFamily="18" charset="0"/>
                <a:cs typeface="Times New Roman" panose="02020603050405020304" pitchFamily="18" charset="0"/>
              </a:rPr>
              <a:t>What are the Benefits of </a:t>
            </a:r>
            <a:r>
              <a:rPr lang="en-US" b="1" dirty="0" err="1">
                <a:solidFill>
                  <a:schemeClr val="accent6">
                    <a:lumMod val="75000"/>
                  </a:schemeClr>
                </a:solidFill>
                <a:latin typeface="Times New Roman" panose="02020603050405020304" pitchFamily="18" charset="0"/>
                <a:cs typeface="Times New Roman" panose="02020603050405020304" pitchFamily="18" charset="0"/>
              </a:rPr>
              <a:t>Hyperautomation</a:t>
            </a:r>
            <a:r>
              <a:rPr lang="en-US" b="1" dirty="0">
                <a:solidFill>
                  <a:schemeClr val="accent6">
                    <a:lumMod val="75000"/>
                  </a:schemeClr>
                </a:solidFill>
                <a:latin typeface="Times New Roman" panose="02020603050405020304" pitchFamily="18" charset="0"/>
                <a:cs typeface="Times New Roman" panose="02020603050405020304" pitchFamily="18" charset="0"/>
              </a:rPr>
              <a:t> for United Airlines?</a:t>
            </a:r>
          </a:p>
        </p:txBody>
      </p:sp>
      <p:sp>
        <p:nvSpPr>
          <p:cNvPr id="3" name="Content Placeholder 2">
            <a:extLst>
              <a:ext uri="{FF2B5EF4-FFF2-40B4-BE49-F238E27FC236}">
                <a16:creationId xmlns:a16="http://schemas.microsoft.com/office/drawing/2014/main" id="{436DA913-7314-4099-A376-D020449CB38F}"/>
              </a:ext>
            </a:extLst>
          </p:cNvPr>
          <p:cNvSpPr>
            <a:spLocks noGrp="1"/>
          </p:cNvSpPr>
          <p:nvPr>
            <p:ph idx="1"/>
          </p:nvPr>
        </p:nvSpPr>
        <p:spPr>
          <a:xfrm>
            <a:off x="3407343" y="1858879"/>
            <a:ext cx="8218600" cy="4023360"/>
          </a:xfrm>
        </p:spPr>
        <p:txBody>
          <a:bodyPr>
            <a:normAutofit/>
          </a:bodyPr>
          <a:lstStyle/>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Here (at United Airlines, Inc.) we already use robotic process automation for many tasks, including some tasks that are quite repetitive, such as our phone tree. So, our business is ripe for enhancement through </a:t>
            </a:r>
            <a:r>
              <a:rPr lang="en-US" dirty="0" err="1">
                <a:latin typeface="Times New Roman" panose="02020603050405020304" pitchFamily="18" charset="0"/>
                <a:cs typeface="Times New Roman" panose="02020603050405020304" pitchFamily="18" charset="0"/>
              </a:rPr>
              <a:t>hyperautomation</a:t>
            </a:r>
            <a:r>
              <a:rPr lang="en-US" dirty="0">
                <a:latin typeface="Times New Roman" panose="02020603050405020304" pitchFamily="18" charset="0"/>
                <a:cs typeface="Times New Roman" panose="02020603050405020304" pitchFamily="18" charset="0"/>
              </a:rPr>
              <a:t>. We can improve the experience of our customers and generate more brand loyalty, which will lead to increased profits (as we can charge more for our services if our customers don’t consider other carriers as much).</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The costs will be fairly low, as we would only need to hire a small group of data analysts and use the subject matter experts that we already employ. </a:t>
            </a:r>
            <a:endParaRPr lang="en-US" dirty="0"/>
          </a:p>
        </p:txBody>
      </p:sp>
      <p:pic>
        <p:nvPicPr>
          <p:cNvPr id="5" name="Graphic 4" descr="A cookie with sprinkles and sauce">
            <a:extLst>
              <a:ext uri="{FF2B5EF4-FFF2-40B4-BE49-F238E27FC236}">
                <a16:creationId xmlns:a16="http://schemas.microsoft.com/office/drawing/2014/main" id="{C17270FC-CD33-4F18-B2BD-E782F2AC99F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330" y="1858879"/>
            <a:ext cx="3325013" cy="3325013"/>
          </a:xfrm>
          <a:prstGeom prst="rect">
            <a:avLst/>
          </a:prstGeom>
        </p:spPr>
      </p:pic>
    </p:spTree>
    <p:extLst>
      <p:ext uri="{BB962C8B-B14F-4D97-AF65-F5344CB8AC3E}">
        <p14:creationId xmlns:p14="http://schemas.microsoft.com/office/powerpoint/2010/main" val="395952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750A9-22A2-4C57-A6EC-8F2187797C38}"/>
              </a:ext>
            </a:extLst>
          </p:cNvPr>
          <p:cNvSpPr>
            <a:spLocks noGrp="1"/>
          </p:cNvSpPr>
          <p:nvPr>
            <p:ph type="title"/>
          </p:nvPr>
        </p:nvSpPr>
        <p:spPr/>
        <p:txBody>
          <a:bodyPr>
            <a:noAutofit/>
          </a:bodyPr>
          <a:lstStyle/>
          <a:p>
            <a:r>
              <a:rPr lang="en-US" sz="6000" b="1" dirty="0">
                <a:solidFill>
                  <a:srgbClr val="FF0000"/>
                </a:solidFill>
                <a:latin typeface="Times New Roman" panose="02020603050405020304" pitchFamily="18" charset="0"/>
                <a:cs typeface="Times New Roman" panose="02020603050405020304" pitchFamily="18" charset="0"/>
              </a:rPr>
              <a:t>Problems we can Address with </a:t>
            </a:r>
            <a:r>
              <a:rPr lang="en-US" sz="6000" b="1" dirty="0" err="1">
                <a:solidFill>
                  <a:srgbClr val="FF0000"/>
                </a:solidFill>
                <a:latin typeface="Times New Roman" panose="02020603050405020304" pitchFamily="18" charset="0"/>
                <a:cs typeface="Times New Roman" panose="02020603050405020304" pitchFamily="18" charset="0"/>
              </a:rPr>
              <a:t>Hyperautomation</a:t>
            </a:r>
            <a:endParaRPr lang="en-US" sz="60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DB3B2FF-8CBB-474C-A579-24C3D1793D9E}"/>
              </a:ext>
            </a:extLst>
          </p:cNvPr>
          <p:cNvSpPr>
            <a:spLocks noGrp="1"/>
          </p:cNvSpPr>
          <p:nvPr>
            <p:ph idx="1"/>
          </p:nvPr>
        </p:nvSpPr>
        <p:spPr>
          <a:xfrm>
            <a:off x="1097280" y="1845734"/>
            <a:ext cx="6664807" cy="4023360"/>
          </a:xfrm>
        </p:spPr>
        <p:txBody>
          <a:bodyPr>
            <a:normAutofit/>
          </a:bodyPr>
          <a:lstStyle/>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Customer dissatisfaction with our automated services</a:t>
            </a:r>
          </a:p>
          <a:p>
            <a:pPr>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Ongoing costs (staffing)</a:t>
            </a:r>
          </a:p>
        </p:txBody>
      </p:sp>
      <p:pic>
        <p:nvPicPr>
          <p:cNvPr id="14" name="Graphic 13" descr="Target Audience">
            <a:extLst>
              <a:ext uri="{FF2B5EF4-FFF2-40B4-BE49-F238E27FC236}">
                <a16:creationId xmlns:a16="http://schemas.microsoft.com/office/drawing/2014/main" id="{E100C866-B0D9-4D42-94D7-8312CD5F78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92101" y="2074338"/>
            <a:ext cx="3416344" cy="3416344"/>
          </a:xfrm>
          <a:prstGeom prst="rect">
            <a:avLst/>
          </a:prstGeom>
        </p:spPr>
      </p:pic>
    </p:spTree>
    <p:extLst>
      <p:ext uri="{BB962C8B-B14F-4D97-AF65-F5344CB8AC3E}">
        <p14:creationId xmlns:p14="http://schemas.microsoft.com/office/powerpoint/2010/main" val="70144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99182-D51D-451C-ABAA-C616C10959D0}"/>
              </a:ext>
            </a:extLst>
          </p:cNvPr>
          <p:cNvSpPr>
            <a:spLocks noGrp="1"/>
          </p:cNvSpPr>
          <p:nvPr>
            <p:ph type="title"/>
          </p:nvPr>
        </p:nvSpPr>
        <p:spPr/>
        <p:txBody>
          <a:bodyPr/>
          <a:lstStyle/>
          <a:p>
            <a:r>
              <a:rPr lang="en-US" dirty="0">
                <a:solidFill>
                  <a:schemeClr val="accent2">
                    <a:lumMod val="75000"/>
                  </a:schemeClr>
                </a:solidFill>
                <a:latin typeface="Stencil" panose="040409050D0802020404" pitchFamily="82" charset="0"/>
              </a:rPr>
              <a:t>Possible Negative Effects of Adopting </a:t>
            </a:r>
            <a:r>
              <a:rPr lang="en-US" dirty="0" err="1">
                <a:solidFill>
                  <a:schemeClr val="accent2">
                    <a:lumMod val="75000"/>
                  </a:schemeClr>
                </a:solidFill>
                <a:latin typeface="Stencil" panose="040409050D0802020404" pitchFamily="82" charset="0"/>
              </a:rPr>
              <a:t>hyperautomation</a:t>
            </a:r>
            <a:endParaRPr lang="en-US" dirty="0">
              <a:solidFill>
                <a:schemeClr val="accent2">
                  <a:lumMod val="75000"/>
                </a:schemeClr>
              </a:solidFill>
              <a:latin typeface="Stencil" panose="040409050D0802020404" pitchFamily="82" charset="0"/>
            </a:endParaRPr>
          </a:p>
        </p:txBody>
      </p:sp>
      <p:sp>
        <p:nvSpPr>
          <p:cNvPr id="4" name="Content Placeholder 3">
            <a:extLst>
              <a:ext uri="{FF2B5EF4-FFF2-40B4-BE49-F238E27FC236}">
                <a16:creationId xmlns:a16="http://schemas.microsoft.com/office/drawing/2014/main" id="{2AD754DC-30B6-4A71-82F2-598D83E3072F}"/>
              </a:ext>
            </a:extLst>
          </p:cNvPr>
          <p:cNvSpPr>
            <a:spLocks noGrp="1"/>
          </p:cNvSpPr>
          <p:nvPr>
            <p:ph idx="1"/>
          </p:nvPr>
        </p:nvSpPr>
        <p:spPr>
          <a:xfrm>
            <a:off x="1097280" y="1845734"/>
            <a:ext cx="7421078" cy="4023360"/>
          </a:xfrm>
        </p:spPr>
        <p:txBody>
          <a:bodyPr>
            <a:normAutofit lnSpcReduction="10000"/>
          </a:bodyPr>
          <a:lstStyle/>
          <a:p>
            <a:pPr>
              <a:buFont typeface="Wingdings" panose="05000000000000000000" pitchFamily="2" charset="2"/>
              <a:buChar char="q"/>
            </a:pPr>
            <a:r>
              <a:rPr lang="en-US" dirty="0">
                <a:latin typeface="Stencil" panose="040409050D0802020404" pitchFamily="82" charset="0"/>
              </a:rPr>
              <a:t>Some people could lose their Jobs:</a:t>
            </a:r>
          </a:p>
          <a:p>
            <a:pPr lvl="1">
              <a:buFont typeface="Wingdings" panose="05000000000000000000" pitchFamily="2" charset="2"/>
              <a:buChar char="Ø"/>
            </a:pPr>
            <a:r>
              <a:rPr lang="en-US" dirty="0">
                <a:latin typeface="Stencil" panose="040409050D0802020404" pitchFamily="82" charset="0"/>
              </a:rPr>
              <a:t>The agents we have working for us overseas</a:t>
            </a:r>
          </a:p>
          <a:p>
            <a:pPr lvl="1">
              <a:buFont typeface="Wingdings" panose="05000000000000000000" pitchFamily="2" charset="2"/>
              <a:buChar char="Ø"/>
            </a:pPr>
            <a:r>
              <a:rPr lang="en-US" dirty="0">
                <a:latin typeface="Stencil" panose="040409050D0802020404" pitchFamily="82" charset="0"/>
              </a:rPr>
              <a:t>Our OWN subject Matter experts</a:t>
            </a:r>
          </a:p>
          <a:p>
            <a:pPr>
              <a:buFont typeface="Wingdings" panose="05000000000000000000" pitchFamily="2" charset="2"/>
              <a:buChar char="q"/>
            </a:pPr>
            <a:r>
              <a:rPr lang="en-US" dirty="0">
                <a:latin typeface="Stencil" panose="040409050D0802020404" pitchFamily="82" charset="0"/>
              </a:rPr>
              <a:t>Our customers may be Unhappy during construction of this service </a:t>
            </a:r>
          </a:p>
          <a:p>
            <a:pPr lvl="1"/>
            <a:r>
              <a:rPr lang="en-US" dirty="0">
                <a:latin typeface="Stencil" panose="040409050D0802020404" pitchFamily="82" charset="0"/>
              </a:rPr>
              <a:t>Especially if we keep the subject matter experts busy during the construction of our </a:t>
            </a:r>
            <a:r>
              <a:rPr lang="en-US" dirty="0" err="1">
                <a:latin typeface="Stencil" panose="040409050D0802020404" pitchFamily="82" charset="0"/>
              </a:rPr>
              <a:t>hyperautomation</a:t>
            </a:r>
            <a:r>
              <a:rPr lang="en-US" dirty="0">
                <a:latin typeface="Stencil" panose="040409050D0802020404" pitchFamily="82" charset="0"/>
              </a:rPr>
              <a:t> solution</a:t>
            </a:r>
          </a:p>
          <a:p>
            <a:pPr lvl="1"/>
            <a:endParaRPr lang="en-US" dirty="0">
              <a:latin typeface="Stencil" panose="040409050D0802020404" pitchFamily="82" charset="0"/>
            </a:endParaRPr>
          </a:p>
          <a:p>
            <a:pPr>
              <a:buFont typeface="Wingdings" panose="05000000000000000000" pitchFamily="2" charset="2"/>
              <a:buChar char="q"/>
            </a:pPr>
            <a:r>
              <a:rPr lang="en-US" dirty="0">
                <a:latin typeface="Stencil" panose="040409050D0802020404" pitchFamily="82" charset="0"/>
              </a:rPr>
              <a:t>Our subject matter experts will be stressed out</a:t>
            </a:r>
          </a:p>
          <a:p>
            <a:pPr>
              <a:buFont typeface="Wingdings" panose="05000000000000000000" pitchFamily="2" charset="2"/>
              <a:buChar char="q"/>
            </a:pPr>
            <a:r>
              <a:rPr lang="en-US" dirty="0">
                <a:latin typeface="Stencil" panose="040409050D0802020404" pitchFamily="82" charset="0"/>
              </a:rPr>
              <a:t>Hiring Data analysts could be expensive</a:t>
            </a:r>
          </a:p>
          <a:p>
            <a:pPr>
              <a:buFont typeface="Wingdings" panose="05000000000000000000" pitchFamily="2" charset="2"/>
              <a:buChar char="q"/>
            </a:pPr>
            <a:r>
              <a:rPr lang="en-US" dirty="0">
                <a:latin typeface="Stencil" panose="040409050D0802020404" pitchFamily="82" charset="0"/>
              </a:rPr>
              <a:t>Development will be slow</a:t>
            </a:r>
          </a:p>
          <a:p>
            <a:endParaRPr lang="en-US" dirty="0">
              <a:latin typeface="Stencil" panose="040409050D0802020404" pitchFamily="82" charset="0"/>
            </a:endParaRPr>
          </a:p>
        </p:txBody>
      </p:sp>
      <p:pic>
        <p:nvPicPr>
          <p:cNvPr id="8" name="Graphic 7" descr="Sad face outline with solid fill">
            <a:extLst>
              <a:ext uri="{FF2B5EF4-FFF2-40B4-BE49-F238E27FC236}">
                <a16:creationId xmlns:a16="http://schemas.microsoft.com/office/drawing/2014/main" id="{AEE9B88B-2D56-4A5E-B61A-2E5CC19020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92483" y="1845734"/>
            <a:ext cx="2355005" cy="2355005"/>
          </a:xfrm>
          <a:prstGeom prst="rect">
            <a:avLst/>
          </a:prstGeom>
        </p:spPr>
      </p:pic>
    </p:spTree>
    <p:extLst>
      <p:ext uri="{BB962C8B-B14F-4D97-AF65-F5344CB8AC3E}">
        <p14:creationId xmlns:p14="http://schemas.microsoft.com/office/powerpoint/2010/main" val="2875938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BC1F-FFF1-4011-8E04-75F2679AA0EE}"/>
              </a:ext>
            </a:extLst>
          </p:cNvPr>
          <p:cNvSpPr>
            <a:spLocks noGrp="1"/>
          </p:cNvSpPr>
          <p:nvPr>
            <p:ph type="title"/>
          </p:nvPr>
        </p:nvSpPr>
        <p:spPr/>
        <p:txBody>
          <a:bodyPr>
            <a:normAutofit/>
          </a:bodyPr>
          <a:lstStyle/>
          <a:p>
            <a:r>
              <a:rPr lang="en-US" sz="8800" b="1" dirty="0">
                <a:solidFill>
                  <a:schemeClr val="accent6">
                    <a:lumMod val="50000"/>
                  </a:schemeClr>
                </a:solidFill>
                <a:latin typeface="Algerian" panose="04020705040A02060702" pitchFamily="82" charset="0"/>
              </a:rPr>
              <a:t>Conclusions</a:t>
            </a:r>
          </a:p>
        </p:txBody>
      </p:sp>
      <p:sp>
        <p:nvSpPr>
          <p:cNvPr id="3" name="Content Placeholder 2">
            <a:extLst>
              <a:ext uri="{FF2B5EF4-FFF2-40B4-BE49-F238E27FC236}">
                <a16:creationId xmlns:a16="http://schemas.microsoft.com/office/drawing/2014/main" id="{83A4A579-8037-4E44-9BA9-87C45898933E}"/>
              </a:ext>
            </a:extLst>
          </p:cNvPr>
          <p:cNvSpPr>
            <a:spLocks noGrp="1"/>
          </p:cNvSpPr>
          <p:nvPr>
            <p:ph idx="1"/>
          </p:nvPr>
        </p:nvSpPr>
        <p:spPr>
          <a:xfrm>
            <a:off x="1097280" y="1845734"/>
            <a:ext cx="8316884" cy="4023360"/>
          </a:xfrm>
        </p:spPr>
        <p:txBody>
          <a:bodyPr/>
          <a:lstStyle/>
          <a:p>
            <a:pPr marL="457200" indent="-457200">
              <a:buFont typeface="+mj-lt"/>
              <a:buAutoNum type="arabicPeriod"/>
            </a:pPr>
            <a:r>
              <a:rPr lang="en-US" dirty="0">
                <a:solidFill>
                  <a:schemeClr val="accent6">
                    <a:lumMod val="50000"/>
                  </a:schemeClr>
                </a:solidFill>
                <a:latin typeface="Times New Roman" panose="02020603050405020304" pitchFamily="18" charset="0"/>
                <a:cs typeface="Times New Roman" panose="02020603050405020304" pitchFamily="18" charset="0"/>
              </a:rPr>
              <a:t>Adopt the proposal! Profits will increase.</a:t>
            </a:r>
          </a:p>
          <a:p>
            <a:pPr marL="457200" indent="-457200">
              <a:buFont typeface="+mj-lt"/>
              <a:buAutoNum type="arabicPeriod"/>
            </a:pPr>
            <a:r>
              <a:rPr lang="en-US" dirty="0">
                <a:solidFill>
                  <a:schemeClr val="accent6">
                    <a:lumMod val="50000"/>
                  </a:schemeClr>
                </a:solidFill>
                <a:latin typeface="Times New Roman" panose="02020603050405020304" pitchFamily="18" charset="0"/>
                <a:cs typeface="Times New Roman" panose="02020603050405020304" pitchFamily="18" charset="0"/>
              </a:rPr>
              <a:t>Profits will increase, because customers will like it (eventually), because it will improve their experience (eventually), although they may suffer a bit in the meantime.</a:t>
            </a:r>
          </a:p>
          <a:p>
            <a:pPr marL="457200" indent="-457200">
              <a:buFont typeface="+mj-lt"/>
              <a:buAutoNum type="arabicPeriod"/>
            </a:pPr>
            <a:r>
              <a:rPr lang="en-US" dirty="0">
                <a:solidFill>
                  <a:schemeClr val="accent6">
                    <a:lumMod val="50000"/>
                  </a:schemeClr>
                </a:solidFill>
                <a:latin typeface="Times New Roman" panose="02020603050405020304" pitchFamily="18" charset="0"/>
                <a:cs typeface="Times New Roman" panose="02020603050405020304" pitchFamily="18" charset="0"/>
              </a:rPr>
              <a:t>Form a team right away to implement </a:t>
            </a:r>
            <a:r>
              <a:rPr lang="en-US" dirty="0" err="1">
                <a:solidFill>
                  <a:schemeClr val="accent6">
                    <a:lumMod val="50000"/>
                  </a:schemeClr>
                </a:solidFill>
                <a:latin typeface="Times New Roman" panose="02020603050405020304" pitchFamily="18" charset="0"/>
                <a:cs typeface="Times New Roman" panose="02020603050405020304" pitchFamily="18" charset="0"/>
              </a:rPr>
              <a:t>hyperautomation</a:t>
            </a:r>
            <a:r>
              <a:rPr lang="en-US" dirty="0">
                <a:solidFill>
                  <a:schemeClr val="accent6">
                    <a:lumMod val="50000"/>
                  </a:schemeClr>
                </a:solidFill>
                <a:latin typeface="Times New Roman" panose="02020603050405020304" pitchFamily="18" charset="0"/>
                <a:cs typeface="Times New Roman" panose="02020603050405020304" pitchFamily="18" charset="0"/>
              </a:rPr>
              <a:t>!</a:t>
            </a:r>
          </a:p>
          <a:p>
            <a:pPr marL="457200" indent="-457200">
              <a:buFont typeface="+mj-lt"/>
              <a:buAutoNum type="arabicPeriod"/>
            </a:pPr>
            <a:r>
              <a:rPr lang="en-US" dirty="0">
                <a:solidFill>
                  <a:schemeClr val="accent6">
                    <a:lumMod val="50000"/>
                  </a:schemeClr>
                </a:solidFill>
                <a:latin typeface="Times New Roman" panose="02020603050405020304" pitchFamily="18" charset="0"/>
                <a:cs typeface="Times New Roman" panose="02020603050405020304" pitchFamily="18" charset="0"/>
              </a:rPr>
              <a:t>Overseas agents will be happier working other jobs.</a:t>
            </a:r>
          </a:p>
          <a:p>
            <a:pPr marL="457200" indent="-457200">
              <a:buFont typeface="+mj-lt"/>
              <a:buAutoNum type="arabicPeriod"/>
            </a:pPr>
            <a:r>
              <a:rPr lang="en-US" dirty="0">
                <a:solidFill>
                  <a:schemeClr val="accent6">
                    <a:lumMod val="50000"/>
                  </a:schemeClr>
                </a:solidFill>
                <a:latin typeface="Times New Roman" panose="02020603050405020304" pitchFamily="18" charset="0"/>
                <a:cs typeface="Times New Roman" panose="02020603050405020304" pitchFamily="18" charset="0"/>
              </a:rPr>
              <a:t>Profits will eventually increase, when customers become more loyal and choose United Airlines over the competition because of the better service they </a:t>
            </a:r>
            <a:r>
              <a:rPr lang="en-US" dirty="0" err="1">
                <a:solidFill>
                  <a:schemeClr val="accent6">
                    <a:lumMod val="50000"/>
                  </a:schemeClr>
                </a:solidFill>
                <a:latin typeface="Times New Roman" panose="02020603050405020304" pitchFamily="18" charset="0"/>
                <a:cs typeface="Times New Roman" panose="02020603050405020304" pitchFamily="18" charset="0"/>
              </a:rPr>
              <a:t>recieve</a:t>
            </a:r>
            <a:r>
              <a:rPr lang="en-US" dirty="0">
                <a:solidFill>
                  <a:schemeClr val="accent6">
                    <a:lumMod val="50000"/>
                  </a:schemeClr>
                </a:solidFill>
                <a:latin typeface="Times New Roman" panose="02020603050405020304" pitchFamily="18" charset="0"/>
                <a:cs typeface="Times New Roman" panose="02020603050405020304" pitchFamily="18" charset="0"/>
              </a:rPr>
              <a:t> from us.</a:t>
            </a:r>
          </a:p>
        </p:txBody>
      </p:sp>
      <p:pic>
        <p:nvPicPr>
          <p:cNvPr id="1026" name="Picture 2" descr="Image result for expert&quot;">
            <a:extLst>
              <a:ext uri="{FF2B5EF4-FFF2-40B4-BE49-F238E27FC236}">
                <a16:creationId xmlns:a16="http://schemas.microsoft.com/office/drawing/2014/main" id="{E60583A7-0621-4C27-B829-F4461F874C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76089" y="3371850"/>
            <a:ext cx="2486025"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ollar sign&quot;">
            <a:extLst>
              <a:ext uri="{FF2B5EF4-FFF2-40B4-BE49-F238E27FC236}">
                <a16:creationId xmlns:a16="http://schemas.microsoft.com/office/drawing/2014/main" id="{08E267C9-C517-4C0D-9959-8E051A4029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32361" y="893619"/>
            <a:ext cx="2257858" cy="2257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6534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96661-C6C4-4672-8EB6-20DC692A9F61}"/>
              </a:ext>
            </a:extLst>
          </p:cNvPr>
          <p:cNvSpPr>
            <a:spLocks noGrp="1"/>
          </p:cNvSpPr>
          <p:nvPr>
            <p:ph type="title"/>
          </p:nvPr>
        </p:nvSpPr>
        <p:spPr>
          <a:xfrm>
            <a:off x="794904" y="1849583"/>
            <a:ext cx="10754591" cy="2789958"/>
          </a:xfrm>
        </p:spPr>
        <p:txBody>
          <a:bodyPr>
            <a:normAutofit/>
          </a:bodyPr>
          <a:lstStyle/>
          <a:p>
            <a:pPr algn="ctr"/>
            <a:r>
              <a:rPr lang="en-US" sz="11500" dirty="0">
                <a:solidFill>
                  <a:srgbClr val="EE0880"/>
                </a:solidFill>
              </a:rPr>
              <a:t>QUESTIONS?</a:t>
            </a:r>
          </a:p>
        </p:txBody>
      </p:sp>
    </p:spTree>
    <p:extLst>
      <p:ext uri="{BB962C8B-B14F-4D97-AF65-F5344CB8AC3E}">
        <p14:creationId xmlns:p14="http://schemas.microsoft.com/office/powerpoint/2010/main" val="2151696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6F373-1043-4CAA-907A-28300BD12F0F}"/>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080954C6-E9B2-4346-83ED-04BCAB2D8C21}"/>
              </a:ext>
            </a:extLst>
          </p:cNvPr>
          <p:cNvSpPr>
            <a:spLocks noGrp="1"/>
          </p:cNvSpPr>
          <p:nvPr>
            <p:ph idx="1"/>
          </p:nvPr>
        </p:nvSpPr>
        <p:spPr>
          <a:xfrm>
            <a:off x="1097280" y="1845734"/>
            <a:ext cx="5984164" cy="4023360"/>
          </a:xfrm>
        </p:spPr>
        <p:txBody>
          <a:bodyPr/>
          <a:lstStyle/>
          <a:p>
            <a:pPr>
              <a:buFont typeface="Arial" panose="020B0604020202020204" pitchFamily="34" charset="0"/>
              <a:buChar char="•"/>
            </a:pPr>
            <a:r>
              <a:rPr lang="en-US" sz="1400" dirty="0">
                <a:hlinkClick r:id="rId3"/>
              </a:rPr>
              <a:t>https://enterprisersproject.com/article/2021/1/automation-4-trends-2021</a:t>
            </a:r>
            <a:r>
              <a:rPr lang="en-US" sz="1400" dirty="0"/>
              <a:t> </a:t>
            </a:r>
          </a:p>
          <a:p>
            <a:pPr>
              <a:buFont typeface="Arial" panose="020B0604020202020204" pitchFamily="34" charset="0"/>
              <a:buChar char="•"/>
            </a:pPr>
            <a:r>
              <a:rPr lang="en-US" sz="1400" dirty="0">
                <a:hlinkClick r:id="rId4"/>
              </a:rPr>
              <a:t>https://enterprisersproject.com/article/2019/6/rpa-robotic-process-automation-find-use-cases</a:t>
            </a:r>
            <a:r>
              <a:rPr lang="en-US" sz="1400" dirty="0"/>
              <a:t> </a:t>
            </a:r>
          </a:p>
          <a:p>
            <a:pPr>
              <a:buFont typeface="Arial" panose="020B0604020202020204" pitchFamily="34" charset="0"/>
              <a:buChar char="•"/>
            </a:pPr>
            <a:r>
              <a:rPr lang="en-US" sz="1400" dirty="0">
                <a:hlinkClick r:id="rId5"/>
              </a:rPr>
              <a:t>https://www.nintex.com/case-study/radixx-reduces-testing-time-and-costs/</a:t>
            </a:r>
            <a:r>
              <a:rPr lang="en-US" sz="1400" dirty="0"/>
              <a:t> </a:t>
            </a:r>
          </a:p>
          <a:p>
            <a:pPr marL="0" indent="0">
              <a:buNone/>
            </a:pPr>
            <a:endParaRPr lang="en-US" dirty="0"/>
          </a:p>
        </p:txBody>
      </p:sp>
      <p:pic>
        <p:nvPicPr>
          <p:cNvPr id="5" name="Graphic 4" descr="Books outline">
            <a:extLst>
              <a:ext uri="{FF2B5EF4-FFF2-40B4-BE49-F238E27FC236}">
                <a16:creationId xmlns:a16="http://schemas.microsoft.com/office/drawing/2014/main" id="{EDF450D6-16ED-47E3-BB30-3805DA65000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03308" y="1813790"/>
            <a:ext cx="4452372" cy="4452372"/>
          </a:xfrm>
          <a:prstGeom prst="rect">
            <a:avLst/>
          </a:prstGeom>
        </p:spPr>
      </p:pic>
    </p:spTree>
    <p:extLst>
      <p:ext uri="{BB962C8B-B14F-4D97-AF65-F5344CB8AC3E}">
        <p14:creationId xmlns:p14="http://schemas.microsoft.com/office/powerpoint/2010/main" val="362898711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55918AC00D2C4D9805894ECD694D99" ma:contentTypeVersion="12" ma:contentTypeDescription="Create a new document." ma:contentTypeScope="" ma:versionID="a2136d4ae2452de3cfa29ff0a7887b63">
  <xsd:schema xmlns:xsd="http://www.w3.org/2001/XMLSchema" xmlns:xs="http://www.w3.org/2001/XMLSchema" xmlns:p="http://schemas.microsoft.com/office/2006/metadata/properties" xmlns:ns3="99e538af-54df-483b-baca-4b906b72927e" xmlns:ns4="5334a35e-a0ad-470e-9e77-efa9b92f2efe" targetNamespace="http://schemas.microsoft.com/office/2006/metadata/properties" ma:root="true" ma:fieldsID="336fb26b1ad716a06a3d27e053244e9b" ns3:_="" ns4:_="">
    <xsd:import namespace="99e538af-54df-483b-baca-4b906b72927e"/>
    <xsd:import namespace="5334a35e-a0ad-470e-9e77-efa9b92f2ef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538af-54df-483b-baca-4b906b72927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34a35e-a0ad-470e-9e77-efa9b92f2ef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7C71C3-0EB3-49CB-B30E-B6616F7FEFA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026BDD1-2738-4193-9416-2963CB3362C1}">
  <ds:schemaRefs>
    <ds:schemaRef ds:uri="http://schemas.microsoft.com/sharepoint/v3/contenttype/forms"/>
  </ds:schemaRefs>
</ds:datastoreItem>
</file>

<file path=customXml/itemProps3.xml><?xml version="1.0" encoding="utf-8"?>
<ds:datastoreItem xmlns:ds="http://schemas.openxmlformats.org/officeDocument/2006/customXml" ds:itemID="{CEC13BFA-DB0C-49A0-B5E8-89E814AA4B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e538af-54df-483b-baca-4b906b72927e"/>
    <ds:schemaRef ds:uri="5334a35e-a0ad-470e-9e77-efa9b92f2e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630</TotalTime>
  <Words>578</Words>
  <Application>Microsoft Office PowerPoint</Application>
  <PresentationFormat>Widescreen</PresentationFormat>
  <Paragraphs>62</Paragraphs>
  <Slides>9</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Algerian</vt:lpstr>
      <vt:lpstr>Arial</vt:lpstr>
      <vt:lpstr>Bodoni MT Black</vt:lpstr>
      <vt:lpstr>Calibri</vt:lpstr>
      <vt:lpstr>Calibri Light</vt:lpstr>
      <vt:lpstr>Courier New</vt:lpstr>
      <vt:lpstr>Stencil</vt:lpstr>
      <vt:lpstr>The Serif Hand Black</vt:lpstr>
      <vt:lpstr>Times New Roman</vt:lpstr>
      <vt:lpstr>Wingdings</vt:lpstr>
      <vt:lpstr>Retrospect</vt:lpstr>
      <vt:lpstr>Using Hyperautomation to Enhance Efficient Customer Engagement</vt:lpstr>
      <vt:lpstr>OUTLINE</vt:lpstr>
      <vt:lpstr>Introductory background: WHAT IS hyperautomation?</vt:lpstr>
      <vt:lpstr>What are the Benefits of Hyperautomation for United Airlines?</vt:lpstr>
      <vt:lpstr>Problems we can Address with Hyperautomation</vt:lpstr>
      <vt:lpstr>Possible Negative Effects of Adopting hyperautomation</vt:lpstr>
      <vt:lpstr>Conclusions</vt:lpstr>
      <vt:lpstr>QUESTIONS?</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Leavens</dc:creator>
  <cp:lastModifiedBy>Gary Leavens</cp:lastModifiedBy>
  <cp:revision>50</cp:revision>
  <dcterms:created xsi:type="dcterms:W3CDTF">2020-01-06T22:11:42Z</dcterms:created>
  <dcterms:modified xsi:type="dcterms:W3CDTF">2021-01-14T14:58:48Z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0x010100EF55918AC00D2C4D9805894ECD694D99</vt:lpwstr>
  </property>
</Properties>
</file>