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269" r:id="rId6"/>
    <p:sldId id="276" r:id="rId7"/>
    <p:sldId id="277" r:id="rId8"/>
    <p:sldId id="278" r:id="rId9"/>
    <p:sldId id="259" r:id="rId10"/>
    <p:sldId id="260" r:id="rId11"/>
    <p:sldId id="261" r:id="rId12"/>
    <p:sldId id="262" r:id="rId13"/>
    <p:sldId id="263" r:id="rId14"/>
    <p:sldId id="294" r:id="rId15"/>
    <p:sldId id="264" r:id="rId16"/>
    <p:sldId id="265" r:id="rId17"/>
    <p:sldId id="266" r:id="rId18"/>
    <p:sldId id="267" r:id="rId19"/>
    <p:sldId id="279" r:id="rId20"/>
    <p:sldId id="283" r:id="rId21"/>
    <p:sldId id="280" r:id="rId22"/>
    <p:sldId id="281" r:id="rId23"/>
    <p:sldId id="270" r:id="rId24"/>
    <p:sldId id="282" r:id="rId25"/>
    <p:sldId id="285" r:id="rId26"/>
    <p:sldId id="286" r:id="rId27"/>
    <p:sldId id="288" r:id="rId28"/>
    <p:sldId id="289" r:id="rId29"/>
    <p:sldId id="290" r:id="rId30"/>
    <p:sldId id="291" r:id="rId31"/>
    <p:sldId id="293" r:id="rId32"/>
    <p:sldId id="292" r:id="rId33"/>
    <p:sldId id="284" r:id="rId34"/>
    <p:sldId id="28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8889" autoAdjust="0"/>
  </p:normalViewPr>
  <p:slideViewPr>
    <p:cSldViewPr snapToGrid="0">
      <p:cViewPr varScale="1">
        <p:scale>
          <a:sx n="95" d="100"/>
          <a:sy n="95" d="100"/>
        </p:scale>
        <p:origin x="10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CBDEB-0377-470E-BBFD-2FE5CE634009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2415-32A4-4266-93EF-9842B01C7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5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9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enterprise IT, it’s fine not to have a novel solution: old solutions are tried and true.</a:t>
            </a:r>
          </a:p>
          <a:p>
            <a:r>
              <a:rPr lang="en-US" dirty="0"/>
              <a:t>But for our class, our mission is to explore the frontiers…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1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want to know that their money/effort won’t be wasted, don’t want to fall behind competition.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7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non-profit or government agency, one would have some measure associated with the mission, and the positive consequences would be associated with those measures.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4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Hyperautomation is also known as “intelligent automation” (IA).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helpful to summarize in a talk, and discuss it with others…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58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United fell from 6</a:t>
            </a:r>
            <a:r>
              <a:rPr lang="en-US" b="0" baseline="30000" dirty="0"/>
              <a:t>th</a:t>
            </a:r>
            <a:r>
              <a:rPr lang="en-US" b="0" dirty="0"/>
              <a:t> to 8</a:t>
            </a:r>
            <a:r>
              <a:rPr lang="en-US" b="0" baseline="30000" dirty="0"/>
              <a:t>th</a:t>
            </a:r>
            <a:r>
              <a:rPr lang="en-US" b="0" dirty="0"/>
              <a:t> in customer satisfaction for 2019 </a:t>
            </a:r>
            <a:r>
              <a:rPr lang="en-US" dirty="0"/>
              <a:t>(CNBC 2020).</a:t>
            </a:r>
          </a:p>
          <a:p>
            <a:r>
              <a:rPr lang="en-US" dirty="0"/>
              <a:t>For the problem, must be what the enterprise wants.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5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RPA is rule-based, using if-then rules.  “Reliability and Availability had </a:t>
            </a:r>
            <a:r>
              <a:rPr lang="en-US" b="0" i="0" dirty="0">
                <a:solidFill>
                  <a:srgbClr val="101010"/>
                </a:solidFill>
                <a:effectLst/>
                <a:latin typeface="muli"/>
              </a:rPr>
              <a:t>the highest influence on customer experience” (Kumar et al., 2018)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39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section 1 of (Ng et al., 2021).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57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RPA handles routine problems well, rest go to experts.  Part of the rule is to transfer the customer to an expert.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18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SMEs might be outsourced, but still need to be experts. (</a:t>
            </a:r>
            <a:r>
              <a:rPr lang="en-US" dirty="0" err="1"/>
              <a:t>Bairi</a:t>
            </a:r>
            <a:r>
              <a:rPr lang="en-US" dirty="0"/>
              <a:t> et al. 2011). Here I would need to get cost &amp; time estimates and compare to less expert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6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4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helps make clear what is interesting. Note that the book and most articles were not helpful.  Need to think critically about them…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5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is from page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2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section 1 of (Ng et al., 2021).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9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Ng et al.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11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English has flexible word order to allow these. See the Science of Scientific Writing (</a:t>
            </a:r>
            <a:r>
              <a:rPr lang="en-US" dirty="0" err="1"/>
              <a:t>Gopen</a:t>
            </a:r>
            <a:r>
              <a:rPr lang="en-US" dirty="0"/>
              <a:t> &amp; Swan 1990)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3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template is based on the ACM’s template for conference papers.</a:t>
            </a:r>
          </a:p>
          <a:p>
            <a:r>
              <a:rPr lang="en-US" dirty="0"/>
              <a:t>The draft can be up to 5 pages long, but note that the final report is only 4 pages long (+ bibliography)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look at the PDF file for the assignment.  The Background and problem details are optional but may be helpful depending on audience knowledge and complexity of the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0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process, like taking a long walk down a trail… So don’t fear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1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enterprise IT, the questions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this a real problem? How does it affect our enterprise?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well would the solution work?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the proposed solution solve it in a cost-effective way (or is there a better solution)?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will this affect the enterprise?</a:t>
            </a:r>
          </a:p>
          <a:p>
            <a:r>
              <a:rPr lang="en-US" dirty="0"/>
              <a:t>For scientific research, the reader should also understand what’s new about the solution.</a:t>
            </a:r>
          </a:p>
          <a:p>
            <a:r>
              <a:rPr lang="en-US" dirty="0"/>
              <a:t>Is it to sell the solution at any cost?  No, should help the enterprise.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learn as much as the readers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93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their role in the organization?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2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what will be important to the enterprise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82415-32A4-4266-93EF-9842B01C70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6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3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6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2BF20-EA23-4AC1-AD1E-B2C997D9A411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69341-DAB1-4F22-AEA2-CDC944C4B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7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chef?utm_source=unsplash&amp;utm_medium=referral&amp;utm_content=creditCopyText" TargetMode="External"/><Relationship Id="rId4" Type="http://schemas.openxmlformats.org/officeDocument/2006/relationships/hyperlink" Target="https://unsplash.com/@ronank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diegoph?utm_source=unsplash&amp;utm_medium=referral&amp;utm_content=creditCopyTex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idea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competition?utm_source=unsplash&amp;utm_medium=referral&amp;utm_content=creditCopyText" TargetMode="External"/><Relationship Id="rId4" Type="http://schemas.openxmlformats.org/officeDocument/2006/relationships/hyperlink" Target="https://unsplash.com/@greg_rosenke?utm_source=unsplash&amp;utm_medium=referral&amp;utm_content=creditCopyTex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save-the-planet?utm_source=unsplash&amp;utm_medium=referral&amp;utm_content=creditCopyText" TargetMode="External"/><Relationship Id="rId4" Type="http://schemas.openxmlformats.org/officeDocument/2006/relationships/hyperlink" Target="https://unsplash.com/@banuuu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_actually_?utm_source=unsplash&amp;utm_medium=referral&amp;utm_content=creditCopyText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end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binthomas?utm_source=unsplash&amp;utm_medium=referral&amp;utm_content=creditCopyTex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clarity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writing?utm_source=unsplash&amp;utm_medium=referral&amp;utm_content=creditCopyText" TargetMode="External"/><Relationship Id="rId4" Type="http://schemas.openxmlformats.org/officeDocument/2006/relationships/hyperlink" Target="https://unsplash.com/@fan11?utm_source=unsplash&amp;utm_medium=referral&amp;utm_content=creditCopyTex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research?utm_source=unsplash&amp;utm_medium=referral&amp;utm_content=creditCopyText" TargetMode="External"/><Relationship Id="rId4" Type="http://schemas.openxmlformats.org/officeDocument/2006/relationships/hyperlink" Target="https://unsplash.com/@windows?utm_source=unsplash&amp;utm_medium=referral&amp;utm_content=creditCopyTex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lalive?utm_source=unsplash&amp;utm_medium=referral&amp;utm_content=creditCopyTex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unsplash.com/s/photos/airport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robot?utm_source=unsplash&amp;utm_medium=referral&amp;utm_content=creditCopyText" TargetMode="External"/><Relationship Id="rId4" Type="http://schemas.openxmlformats.org/officeDocument/2006/relationships/hyperlink" Target="https://unsplash.com/@owenbeard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nutshell?utm_source=unsplash&amp;utm_medium=referral&amp;utm_content=creditCopyText" TargetMode="External"/><Relationship Id="rId4" Type="http://schemas.openxmlformats.org/officeDocument/2006/relationships/hyperlink" Target="https://unsplash.com/@aayushshah25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robot?utm_source=unsplash&amp;utm_medium=referral&amp;utm_content=creditCopyText" TargetMode="External"/><Relationship Id="rId4" Type="http://schemas.openxmlformats.org/officeDocument/2006/relationships/hyperlink" Target="https://unsplash.com/@owenbeard?utm_source=unsplash&amp;utm_medium=referral&amp;utm_content=creditCopyTex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airport?utm_source=unsplash&amp;utm_medium=referral&amp;utm_content=creditCopyText" TargetMode="External"/><Relationship Id="rId4" Type="http://schemas.openxmlformats.org/officeDocument/2006/relationships/hyperlink" Target="https://unsplash.com/@francistogram?utm_source=unsplash&amp;utm_medium=referral&amp;utm_content=creditCopyTex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airport?utm_source=unsplash&amp;utm_medium=referral&amp;utm_content=creditCopyText" TargetMode="External"/><Relationship Id="rId4" Type="http://schemas.openxmlformats.org/officeDocument/2006/relationships/hyperlink" Target="https://unsplash.com/@francistogram?utm_source=unsplash&amp;utm_medium=referral&amp;utm_content=creditCopyTex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robot?utm_source=unsplash&amp;utm_medium=referral&amp;utm_content=creditCopyText" TargetMode="External"/><Relationship Id="rId4" Type="http://schemas.openxmlformats.org/officeDocument/2006/relationships/hyperlink" Target="https://unsplash.com/@owenbeard?utm_source=unsplash&amp;utm_medium=referral&amp;utm_content=creditCopyTex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intelligent?utm_source=unsplash&amp;utm_medium=referral&amp;utm_content=creditCopyText" TargetMode="External"/><Relationship Id="rId4" Type="http://schemas.openxmlformats.org/officeDocument/2006/relationships/hyperlink" Target="https://unsplash.com/@charlesdeluvio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ristina_gottardi?utm_source=unsplash&amp;utm_medium=referral&amp;utm_content=creditCopyText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/s/photos/spiral?utm_source=unsplash&amp;utm_medium=referral&amp;utm_content=creditCopyTex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link?utm_source=unsplash&amp;utm_medium=referral&amp;utm_content=creditCopyText" TargetMode="External"/><Relationship Id="rId4" Type="http://schemas.openxmlformats.org/officeDocument/2006/relationships/hyperlink" Target="https://unsplash.com/@gpthree?utm_source=unsplash&amp;utm_medium=referral&amp;utm_content=creditCopyTex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an11?utm_source=unsplash&amp;utm_medium=referral&amp;utm_content=creditCopyText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/s/photos/writing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writing?utm_source=unsplash&amp;utm_medium=referral&amp;utm_content=creditCopyText" TargetMode="External"/><Relationship Id="rId4" Type="http://schemas.openxmlformats.org/officeDocument/2006/relationships/hyperlink" Target="https://unsplash.com/@fotografierende?utm_source=unsplash&amp;utm_medium=referral&amp;utm_content=creditCopyText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nbc.com/2020/01/16/best-and-worst-airlines-for-2019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aei.2021.10124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plan?utm_source=unsplash&amp;utm_medium=referral&amp;utm_content=creditCopyText" TargetMode="External"/><Relationship Id="rId4" Type="http://schemas.openxmlformats.org/officeDocument/2006/relationships/hyperlink" Target="https://unsplash.com/@priscilladupreez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gary_leaven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/s/photos/information?utm_source=unsplash&amp;utm_medium=referral&amp;utm_content=creditCopyText" TargetMode="External"/><Relationship Id="rId4" Type="http://schemas.openxmlformats.org/officeDocument/2006/relationships/hyperlink" Target="https://unsplash.com/@martenbjork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lie-detector-test?utm_source=unsplash&amp;utm_medium=referral&amp;utm_content=creditCopyText" TargetMode="External"/><Relationship Id="rId4" Type="http://schemas.openxmlformats.org/officeDocument/2006/relationships/hyperlink" Target="https://unsplash.com/@nci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audience?utm_source=unsplash&amp;utm_medium=referral&amp;utm_content=creditCopyText" TargetMode="External"/><Relationship Id="rId4" Type="http://schemas.openxmlformats.org/officeDocument/2006/relationships/hyperlink" Target="https://unsplash.com/@michael_schmid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business?utm_source=unsplash&amp;utm_medium=referral&amp;utm_content=creditCopyText" TargetMode="External"/><Relationship Id="rId4" Type="http://schemas.openxmlformats.org/officeDocument/2006/relationships/hyperlink" Target="https://unsplash.com/@joelfilip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0AF9-2E22-42E8-8EDA-09949A382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HW 5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Writing Papers for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0C9E6-AC08-405D-AD5E-3ABD5D114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Gary T. Leavens</a:t>
            </a:r>
          </a:p>
          <a:p>
            <a:r>
              <a:rPr lang="en-US" dirty="0"/>
              <a:t>COP 4910</a:t>
            </a:r>
          </a:p>
        </p:txBody>
      </p:sp>
    </p:spTree>
    <p:extLst>
      <p:ext uri="{BB962C8B-B14F-4D97-AF65-F5344CB8AC3E}">
        <p14:creationId xmlns:p14="http://schemas.microsoft.com/office/powerpoint/2010/main" val="232104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38CE-B639-4017-A92A-B13B9C0C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CE956-DED2-48B2-8CF1-247A677D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9" y="1628454"/>
            <a:ext cx="7255642" cy="4548509"/>
          </a:xfrm>
        </p:spPr>
        <p:txBody>
          <a:bodyPr/>
          <a:lstStyle/>
          <a:p>
            <a:r>
              <a:rPr lang="en-US" dirty="0"/>
              <a:t>You aren’t inventing new technology</a:t>
            </a:r>
          </a:p>
          <a:p>
            <a:pPr lvl="1"/>
            <a:r>
              <a:rPr lang="en-US" dirty="0"/>
              <a:t>But it should be novel</a:t>
            </a:r>
          </a:p>
          <a:p>
            <a:r>
              <a:rPr lang="en-US" dirty="0"/>
              <a:t>Give background, motivation, insight</a:t>
            </a:r>
          </a:p>
          <a:p>
            <a:r>
              <a:rPr lang="en-US" dirty="0"/>
              <a:t>Explain the solution</a:t>
            </a:r>
          </a:p>
          <a:p>
            <a:pPr lvl="1"/>
            <a:r>
              <a:rPr lang="en-US" dirty="0"/>
              <a:t>Break into subproblems &amp; system architecture</a:t>
            </a:r>
          </a:p>
          <a:p>
            <a:pPr lvl="1"/>
            <a:r>
              <a:rPr lang="en-US" dirty="0"/>
              <a:t>Explain solution to key subproblems,</a:t>
            </a:r>
            <a:br>
              <a:rPr lang="en-US" dirty="0"/>
            </a:br>
            <a:r>
              <a:rPr lang="en-US" dirty="0"/>
              <a:t>so reader can judge feasibility</a:t>
            </a:r>
          </a:p>
          <a:p>
            <a:pPr lvl="1"/>
            <a:r>
              <a:rPr lang="en-US" dirty="0"/>
              <a:t>Explain the consequences, </a:t>
            </a:r>
            <a:br>
              <a:rPr lang="en-US" dirty="0"/>
            </a:br>
            <a:r>
              <a:rPr lang="en-US" dirty="0"/>
              <a:t>for those subproblems</a:t>
            </a:r>
          </a:p>
        </p:txBody>
      </p:sp>
      <p:pic>
        <p:nvPicPr>
          <p:cNvPr id="5" name="Picture 4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2983A988-C4B5-4653-BD24-201AD2901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182" y="0"/>
            <a:ext cx="4220817" cy="6331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529A4-DBE9-4010-8A5A-3195BC9DD3C4}"/>
              </a:ext>
            </a:extLst>
          </p:cNvPr>
          <p:cNvSpPr txBox="1"/>
          <p:nvPr/>
        </p:nvSpPr>
        <p:spPr>
          <a:xfrm>
            <a:off x="8614326" y="6388574"/>
            <a:ext cx="2934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Ronan </a:t>
            </a:r>
            <a:r>
              <a:rPr lang="en-US" sz="1400" dirty="0" err="1">
                <a:hlinkClick r:id="rId4"/>
              </a:rPr>
              <a:t>Kruithof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07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A607-3478-3FEE-C1C2-13103FAD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Novelty and Specificity of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B435C-6278-1D7B-564E-BEEE7E2F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044921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 </a:t>
            </a:r>
            <a:r>
              <a:rPr lang="en-US" sz="3200" i="1"/>
              <a:t>novel solution </a:t>
            </a:r>
            <a:r>
              <a:rPr lang="en-US"/>
              <a:t>is:</a:t>
            </a:r>
          </a:p>
          <a:p>
            <a:r>
              <a:rPr lang="en-US"/>
              <a:t>Not already in use by the enterprise</a:t>
            </a:r>
          </a:p>
          <a:p>
            <a:r>
              <a:rPr lang="en-US"/>
              <a:t>Not in general use in the industry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A </a:t>
            </a:r>
            <a:r>
              <a:rPr lang="en-US" sz="3200" i="1"/>
              <a:t>specific solution </a:t>
            </a:r>
            <a:r>
              <a:rPr lang="en-US"/>
              <a:t>is:</a:t>
            </a:r>
          </a:p>
          <a:p>
            <a:r>
              <a:rPr lang="en-US"/>
              <a:t>A particular product or process</a:t>
            </a:r>
          </a:p>
          <a:p>
            <a:r>
              <a:rPr lang="en-US"/>
              <a:t>Not a general buzzword: </a:t>
            </a:r>
            <a:br>
              <a:rPr lang="en-US"/>
            </a:br>
            <a:r>
              <a:rPr lang="en-US"/>
              <a:t>AI, Machine Learning, Cloud Computing</a:t>
            </a:r>
            <a:endParaRPr lang="en-US" dirty="0"/>
          </a:p>
        </p:txBody>
      </p:sp>
      <p:pic>
        <p:nvPicPr>
          <p:cNvPr id="5" name="Picture 4" descr="A person holding a light bulb&#10;&#10;Description automatically generated with medium confidence">
            <a:extLst>
              <a:ext uri="{FF2B5EF4-FFF2-40B4-BE49-F238E27FC236}">
                <a16:creationId xmlns:a16="http://schemas.microsoft.com/office/drawing/2014/main" id="{5EF28066-D635-4A93-09AA-42136BF8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0"/>
            <a:ext cx="5194300" cy="649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4B809-9C96-25D8-6AD4-C122EC0B3C0F}"/>
              </a:ext>
            </a:extLst>
          </p:cNvPr>
          <p:cNvSpPr txBox="1"/>
          <p:nvPr/>
        </p:nvSpPr>
        <p:spPr>
          <a:xfrm>
            <a:off x="8309917" y="6492875"/>
            <a:ext cx="2569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3"/>
              </a:rPr>
              <a:t>Diego PH</a:t>
            </a:r>
            <a:r>
              <a:rPr lang="en-US" sz="1400" dirty="0"/>
              <a:t> on </a:t>
            </a:r>
            <a:r>
              <a:rPr lang="en-US" sz="1400" dirty="0" err="1">
                <a:hlinkClick r:id="rId4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43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46EA-61A9-4FC8-A6EE-3A5A9B27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Competing/Alternative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F53D9-F92B-4597-A9C1-D9ED2AC1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1" y="1733158"/>
            <a:ext cx="71782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to discuss alternatives: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explaining the problem </a:t>
            </a:r>
            <a:br>
              <a:rPr lang="en-US" dirty="0"/>
            </a:br>
            <a:r>
              <a:rPr lang="en-US" dirty="0"/>
              <a:t>(emphasizes others haven’t solved it),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After the solution (so can talk about details)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Key points:</a:t>
            </a:r>
          </a:p>
          <a:p>
            <a:r>
              <a:rPr lang="en-US" dirty="0"/>
              <a:t>Discuss alternatives from the enterprise’s view:  How the problem is/isn’t solved</a:t>
            </a:r>
          </a:p>
          <a:p>
            <a:r>
              <a:rPr lang="en-US" dirty="0"/>
              <a:t>Should help clarify the problem</a:t>
            </a:r>
          </a:p>
        </p:txBody>
      </p:sp>
      <p:pic>
        <p:nvPicPr>
          <p:cNvPr id="5" name="Picture 4" descr="A picture containing outdoor, person, person, holding&#10;&#10;Description automatically generated">
            <a:extLst>
              <a:ext uri="{FF2B5EF4-FFF2-40B4-BE49-F238E27FC236}">
                <a16:creationId xmlns:a16="http://schemas.microsoft.com/office/drawing/2014/main" id="{57111AD8-522C-481C-B7CC-3F9DCB2EE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90" y="0"/>
            <a:ext cx="4319910" cy="6479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7B528-A39E-4223-B662-A232F2BFE9ED}"/>
              </a:ext>
            </a:extLst>
          </p:cNvPr>
          <p:cNvSpPr txBox="1"/>
          <p:nvPr/>
        </p:nvSpPr>
        <p:spPr>
          <a:xfrm>
            <a:off x="8626928" y="6479298"/>
            <a:ext cx="2810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Greg </a:t>
            </a:r>
            <a:r>
              <a:rPr lang="en-US" sz="1400" dirty="0" err="1">
                <a:hlinkClick r:id="rId4"/>
              </a:rPr>
              <a:t>Rosenke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615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4091-CF6F-4B44-A86A-E13ED250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A6B33-DFDB-46AA-9407-8498F951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68" y="1566808"/>
            <a:ext cx="6689906" cy="46644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Positive Consequences:</a:t>
            </a:r>
          </a:p>
          <a:p>
            <a:r>
              <a:rPr lang="en-US" dirty="0"/>
              <a:t>Lives saved, increased safety</a:t>
            </a:r>
          </a:p>
          <a:p>
            <a:r>
              <a:rPr lang="en-US" dirty="0"/>
              <a:t>Cost savings, increased profits, better cash flow, more customers</a:t>
            </a:r>
          </a:p>
          <a:p>
            <a:r>
              <a:rPr lang="en-US" dirty="0"/>
              <a:t>Employee happiness, job satisfaction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Negative Consequences:</a:t>
            </a:r>
          </a:p>
          <a:p>
            <a:r>
              <a:rPr lang="en-US" dirty="0"/>
              <a:t>Decreased profits</a:t>
            </a:r>
          </a:p>
          <a:p>
            <a:r>
              <a:rPr lang="en-US" dirty="0"/>
              <a:t>Jobs lost</a:t>
            </a:r>
          </a:p>
          <a:p>
            <a:r>
              <a:rPr lang="en-US" dirty="0"/>
              <a:t>Bad environmental effects</a:t>
            </a:r>
          </a:p>
          <a:p>
            <a:r>
              <a:rPr lang="en-US" dirty="0"/>
              <a:t>Ethical/moral negatives</a:t>
            </a:r>
          </a:p>
        </p:txBody>
      </p:sp>
      <p:pic>
        <p:nvPicPr>
          <p:cNvPr id="5" name="Picture 4" descr="A picture containing person, colorful, holding, person&#10;&#10;Description automatically generated">
            <a:extLst>
              <a:ext uri="{FF2B5EF4-FFF2-40B4-BE49-F238E27FC236}">
                <a16:creationId xmlns:a16="http://schemas.microsoft.com/office/drawing/2014/main" id="{60F4BABB-475C-4202-8AE7-930779D6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16" y="0"/>
            <a:ext cx="5158683" cy="6369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4656F3-A238-4A33-A199-A6A771BFC47F}"/>
              </a:ext>
            </a:extLst>
          </p:cNvPr>
          <p:cNvSpPr txBox="1"/>
          <p:nvPr/>
        </p:nvSpPr>
        <p:spPr>
          <a:xfrm>
            <a:off x="8193789" y="6426996"/>
            <a:ext cx="2837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 err="1">
                <a:hlinkClick r:id="rId4"/>
              </a:rPr>
              <a:t>Fateme</a:t>
            </a:r>
            <a:r>
              <a:rPr lang="en-US" sz="1400" dirty="0">
                <a:hlinkClick r:id="rId4"/>
              </a:rPr>
              <a:t> </a:t>
            </a:r>
            <a:r>
              <a:rPr lang="en-US" sz="1400" dirty="0" err="1">
                <a:hlinkClick r:id="rId4"/>
              </a:rPr>
              <a:t>Alaie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467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2DED-8AB5-4897-943F-74098AE4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E5596-D797-475D-BCDC-730D95A8C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2763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Conclusions: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Summarize the argument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Stress the consequences,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Future work, </a:t>
            </a:r>
            <a:br>
              <a:rPr lang="en-US" dirty="0"/>
            </a:br>
            <a:r>
              <a:rPr lang="en-US" dirty="0"/>
              <a:t>integration with other plans</a:t>
            </a:r>
          </a:p>
        </p:txBody>
      </p:sp>
      <p:pic>
        <p:nvPicPr>
          <p:cNvPr id="5" name="Picture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BC88A7D7-72B2-4643-9BC0-9045914ED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6" y="0"/>
            <a:ext cx="4328583" cy="649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A2144-C52F-48C0-9EC4-860DB83DFAA5}"/>
              </a:ext>
            </a:extLst>
          </p:cNvPr>
          <p:cNvSpPr txBox="1"/>
          <p:nvPr/>
        </p:nvSpPr>
        <p:spPr>
          <a:xfrm>
            <a:off x="8454475" y="6492875"/>
            <a:ext cx="3146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3"/>
              </a:rPr>
              <a:t>Ali Abdul Rahman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4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507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16677-3FC1-41BC-8C46-6B2A3A16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Summary &amp; Conclusion (of this talk)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4B92E-EF9B-4E75-A962-2FE75B72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0113" cy="4351338"/>
          </a:xfrm>
        </p:spPr>
        <p:txBody>
          <a:bodyPr/>
          <a:lstStyle/>
          <a:p>
            <a:r>
              <a:rPr lang="en-US" dirty="0"/>
              <a:t>The goal: have the reader understand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/>
              <a:t>Honesty</a:t>
            </a:r>
          </a:p>
          <a:p>
            <a:pPr lvl="1"/>
            <a:r>
              <a:rPr lang="en-US" dirty="0"/>
              <a:t>Logic or evidence</a:t>
            </a:r>
          </a:p>
          <a:p>
            <a:pPr lvl="1"/>
            <a:r>
              <a:rPr lang="en-US" dirty="0"/>
              <a:t>Trustworthy work of others</a:t>
            </a:r>
          </a:p>
          <a:p>
            <a:r>
              <a:rPr lang="en-US" dirty="0"/>
              <a:t>Think of your audience</a:t>
            </a:r>
          </a:p>
          <a:p>
            <a:endParaRPr lang="en-US" dirty="0"/>
          </a:p>
        </p:txBody>
      </p:sp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2E238931-47C7-49DD-8C2B-E2FA9B195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05" y="0"/>
            <a:ext cx="4711795" cy="6366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A9D9A-56E6-4E52-94EA-F830AB5BA9A9}"/>
              </a:ext>
            </a:extLst>
          </p:cNvPr>
          <p:cNvSpPr txBox="1"/>
          <p:nvPr/>
        </p:nvSpPr>
        <p:spPr>
          <a:xfrm>
            <a:off x="8398901" y="6423696"/>
            <a:ext cx="2874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 err="1">
                <a:hlinkClick r:id="rId3"/>
              </a:rPr>
              <a:t>Sebin</a:t>
            </a:r>
            <a:r>
              <a:rPr lang="en-US" sz="1400" dirty="0">
                <a:hlinkClick r:id="rId3"/>
              </a:rPr>
              <a:t> Thomas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4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2887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B75F-9A4D-41C7-8776-C71A1090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FEB09-1BC4-4053-9786-E7822BBB9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1099" cy="4351338"/>
          </a:xfrm>
        </p:spPr>
        <p:txBody>
          <a:bodyPr/>
          <a:lstStyle/>
          <a:p>
            <a:r>
              <a:rPr lang="en-US" dirty="0"/>
              <a:t>Writing a paper about: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Using Hyperautomation to Enhance Efficient Customer Engagement for United Airlines</a:t>
            </a:r>
          </a:p>
        </p:txBody>
      </p:sp>
      <p:pic>
        <p:nvPicPr>
          <p:cNvPr id="5" name="Picture 4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8C72882F-2FAA-4206-8DFF-57396004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0" y="0"/>
            <a:ext cx="4280899" cy="642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AC2C6-11A8-4D64-8BBC-29123D9A7B4D}"/>
              </a:ext>
            </a:extLst>
          </p:cNvPr>
          <p:cNvSpPr txBox="1"/>
          <p:nvPr/>
        </p:nvSpPr>
        <p:spPr>
          <a:xfrm>
            <a:off x="8737099" y="6377952"/>
            <a:ext cx="262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Fa Barboza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726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8806-50C5-4776-B5CC-9589C065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Step 1: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CE398-7609-4929-8C7E-91EC70B91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3899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Research to understand: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Enterprise</a:t>
            </a:r>
          </a:p>
          <a:p>
            <a:r>
              <a:rPr lang="en-US" dirty="0"/>
              <a:t>Problem</a:t>
            </a:r>
          </a:p>
          <a:p>
            <a:r>
              <a:rPr lang="en-US" dirty="0"/>
              <a:t>Alternatives</a:t>
            </a:r>
          </a:p>
          <a:p>
            <a:r>
              <a:rPr lang="en-US" dirty="0"/>
              <a:t>Solution Idea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AEFEF51-9D43-405B-99A2-B06AE0A7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708" y="0"/>
            <a:ext cx="4288292" cy="6395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53AB0-41F0-4773-B1F3-3592EF36FB63}"/>
              </a:ext>
            </a:extLst>
          </p:cNvPr>
          <p:cNvSpPr txBox="1"/>
          <p:nvPr/>
        </p:nvSpPr>
        <p:spPr>
          <a:xfrm>
            <a:off x="8657261" y="6395663"/>
            <a:ext cx="2556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Windows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41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65138" cy="4351338"/>
          </a:xfrm>
        </p:spPr>
        <p:txBody>
          <a:bodyPr/>
          <a:lstStyle/>
          <a:p>
            <a:r>
              <a:rPr lang="en-US" b="1" dirty="0"/>
              <a:t>Decline in customer satisfaction </a:t>
            </a:r>
          </a:p>
          <a:p>
            <a:r>
              <a:rPr lang="en-US" b="1" dirty="0"/>
              <a:t>Must quickly solve customer problems</a:t>
            </a:r>
          </a:p>
          <a:p>
            <a:pPr lvl="1"/>
            <a:r>
              <a:rPr lang="en-US" dirty="0"/>
              <a:t>Flight cancellation, etc.</a:t>
            </a:r>
          </a:p>
          <a:p>
            <a:pPr lvl="1"/>
            <a:r>
              <a:rPr lang="en-US" dirty="0"/>
              <a:t>Rebooking, etc.</a:t>
            </a:r>
          </a:p>
          <a:p>
            <a:pPr lvl="1"/>
            <a:r>
              <a:rPr lang="en-US" dirty="0"/>
              <a:t>95% report “problem solved”</a:t>
            </a:r>
          </a:p>
          <a:p>
            <a:r>
              <a:rPr lang="en-US" dirty="0"/>
              <a:t>Make </a:t>
            </a:r>
            <a:r>
              <a:rPr lang="en-US" b="1" dirty="0"/>
              <a:t>customers satisfied</a:t>
            </a:r>
          </a:p>
          <a:p>
            <a:pPr lvl="1"/>
            <a:r>
              <a:rPr lang="en-US" dirty="0"/>
              <a:t>80% should be “very satisfied”</a:t>
            </a:r>
          </a:p>
          <a:p>
            <a:r>
              <a:rPr lang="en-US" dirty="0"/>
              <a:t>Similar or less cost vs. current agents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4DBB7-EACC-428C-B53B-7BB2D112A0B2}"/>
              </a:ext>
            </a:extLst>
          </p:cNvPr>
          <p:cNvSpPr txBox="1"/>
          <p:nvPr/>
        </p:nvSpPr>
        <p:spPr>
          <a:xfrm>
            <a:off x="8987589" y="6492875"/>
            <a:ext cx="2645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</a:t>
            </a:r>
            <a:r>
              <a:rPr lang="en-US" sz="1400" dirty="0"/>
              <a:t> </a:t>
            </a:r>
            <a:r>
              <a:rPr lang="en-US" sz="1400" dirty="0" err="1">
                <a:hlinkClick r:id="rId3"/>
              </a:rPr>
              <a:t>Jue</a:t>
            </a:r>
            <a:r>
              <a:rPr lang="en-US" sz="1400" dirty="0">
                <a:hlinkClick r:id="rId3"/>
              </a:rPr>
              <a:t> Huang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4"/>
              </a:rPr>
              <a:t>Unsplash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4120E-CA5A-4373-AC7A-D5378A3A5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61" y="0"/>
            <a:ext cx="4306839" cy="6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2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96B6B"/>
                </a:solidFill>
              </a:rPr>
              <a:t>Old</a:t>
            </a:r>
            <a:r>
              <a:rPr lang="en-US" sz="2000" dirty="0">
                <a:solidFill>
                  <a:srgbClr val="F96B6B"/>
                </a:solidFill>
              </a:rPr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415123" cy="470323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Robotic Process Automation</a:t>
            </a:r>
          </a:p>
          <a:p>
            <a:pPr lvl="1"/>
            <a:r>
              <a:rPr lang="en-US" sz="2800" dirty="0"/>
              <a:t>Rule-based</a:t>
            </a:r>
          </a:p>
          <a:p>
            <a:pPr lvl="1"/>
            <a:r>
              <a:rPr lang="en-US" sz="2800" dirty="0"/>
              <a:t>Needs structured data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Customer concerns (banking):</a:t>
            </a:r>
          </a:p>
          <a:p>
            <a:r>
              <a:rPr lang="en-US" sz="3200" dirty="0"/>
              <a:t>Security and Privacy</a:t>
            </a:r>
          </a:p>
          <a:p>
            <a:r>
              <a:rPr lang="en-US" sz="3200" dirty="0"/>
              <a:t>Reliability</a:t>
            </a:r>
          </a:p>
          <a:p>
            <a:r>
              <a:rPr lang="en-US" sz="3200" dirty="0"/>
              <a:t>Availability</a:t>
            </a:r>
          </a:p>
          <a:p>
            <a:r>
              <a:rPr lang="en-US" sz="3200" dirty="0"/>
              <a:t>Human-like interaction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50A9CAE-E567-4764-A4AD-C27E7797C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86" y="0"/>
            <a:ext cx="4801013" cy="6393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0AA257-AF7A-4198-BC88-07AEFE35E158}"/>
              </a:ext>
            </a:extLst>
          </p:cNvPr>
          <p:cNvSpPr txBox="1"/>
          <p:nvPr/>
        </p:nvSpPr>
        <p:spPr>
          <a:xfrm>
            <a:off x="8403563" y="6451273"/>
            <a:ext cx="2775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Owen Beard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0144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DE68-A771-4C17-8803-1477C31F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HW 5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51DC-8D22-4473-8255-2182BABBF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665" cy="4351338"/>
          </a:xfrm>
        </p:spPr>
        <p:txBody>
          <a:bodyPr/>
          <a:lstStyle/>
          <a:p>
            <a:r>
              <a:rPr lang="en-US" dirty="0"/>
              <a:t>Topic Email due: Oct. 27, Thurs.</a:t>
            </a:r>
          </a:p>
          <a:p>
            <a:r>
              <a:rPr lang="en-US" dirty="0"/>
              <a:t>Report draft due: Nov. 8</a:t>
            </a:r>
          </a:p>
          <a:p>
            <a:r>
              <a:rPr lang="en-US" dirty="0"/>
              <a:t>Slides due: Nov. 14</a:t>
            </a:r>
          </a:p>
          <a:p>
            <a:r>
              <a:rPr lang="en-US" dirty="0"/>
              <a:t>Final report due: Nov. 29</a:t>
            </a:r>
          </a:p>
        </p:txBody>
      </p:sp>
      <p:pic>
        <p:nvPicPr>
          <p:cNvPr id="10" name="Picture 9" descr="A picture containing sitting, food, fruit, counter&#10;&#10;Description automatically generated">
            <a:extLst>
              <a:ext uri="{FF2B5EF4-FFF2-40B4-BE49-F238E27FC236}">
                <a16:creationId xmlns:a16="http://schemas.microsoft.com/office/drawing/2014/main" id="{B0EEDD4F-D026-4505-8B10-C64B2A17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0"/>
            <a:ext cx="4746171" cy="6328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9C321-053F-4C17-9E0F-9C7AFE3728CE}"/>
              </a:ext>
            </a:extLst>
          </p:cNvPr>
          <p:cNvSpPr txBox="1"/>
          <p:nvPr/>
        </p:nvSpPr>
        <p:spPr>
          <a:xfrm>
            <a:off x="8493301" y="6455056"/>
            <a:ext cx="2764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Aayush Shah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266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96B6B"/>
                </a:solidFill>
              </a:rPr>
              <a:t>Problems with RPA</a:t>
            </a:r>
            <a:endParaRPr lang="en-US" sz="2000" dirty="0">
              <a:solidFill>
                <a:srgbClr val="F96B6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51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Can’t solve many problems:</a:t>
            </a:r>
          </a:p>
          <a:p>
            <a:pPr lvl="1"/>
            <a:r>
              <a:rPr lang="en-US" sz="3200" dirty="0"/>
              <a:t>No rule-based solutions</a:t>
            </a:r>
          </a:p>
          <a:p>
            <a:pPr lvl="2"/>
            <a:r>
              <a:rPr lang="en-US" sz="2800" dirty="0"/>
              <a:t>Requires judgment</a:t>
            </a:r>
          </a:p>
          <a:p>
            <a:pPr lvl="1"/>
            <a:r>
              <a:rPr lang="en-US" sz="3200" dirty="0"/>
              <a:t>Not standardized</a:t>
            </a:r>
          </a:p>
          <a:p>
            <a:pPr lvl="1"/>
            <a:r>
              <a:rPr lang="en-US" sz="3200" dirty="0"/>
              <a:t>Not structured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50A9CAE-E567-4764-A4AD-C27E7797C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86" y="0"/>
            <a:ext cx="4801013" cy="6393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0AA257-AF7A-4198-BC88-07AEFE35E158}"/>
              </a:ext>
            </a:extLst>
          </p:cNvPr>
          <p:cNvSpPr txBox="1"/>
          <p:nvPr/>
        </p:nvSpPr>
        <p:spPr>
          <a:xfrm>
            <a:off x="8403563" y="6451273"/>
            <a:ext cx="2775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Owen Beard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790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Current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3350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Robotic Process Automation (RPA)</a:t>
            </a:r>
          </a:p>
          <a:p>
            <a:pPr marL="0" indent="0">
              <a:buNone/>
            </a:pPr>
            <a:r>
              <a:rPr lang="en-US" sz="3200" dirty="0"/>
              <a:t>+ Experts</a:t>
            </a:r>
          </a:p>
        </p:txBody>
      </p:sp>
      <p:pic>
        <p:nvPicPr>
          <p:cNvPr id="6" name="Picture 5" descr="A picture containing text, indoor, people, several&#10;&#10;Description automatically generated">
            <a:extLst>
              <a:ext uri="{FF2B5EF4-FFF2-40B4-BE49-F238E27FC236}">
                <a16:creationId xmlns:a16="http://schemas.microsoft.com/office/drawing/2014/main" id="{99A530E2-EF08-441B-8F40-CF97C6905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56" y="0"/>
            <a:ext cx="4723544" cy="6298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1E760-AB64-4576-83FB-652D6007544B}"/>
              </a:ext>
            </a:extLst>
          </p:cNvPr>
          <p:cNvSpPr txBox="1"/>
          <p:nvPr/>
        </p:nvSpPr>
        <p:spPr>
          <a:xfrm>
            <a:off x="8703924" y="6355406"/>
            <a:ext cx="2252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Fran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776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Current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797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Problems with RPA + SMEs:</a:t>
            </a:r>
          </a:p>
          <a:p>
            <a:r>
              <a:rPr lang="en-US" sz="3600" dirty="0"/>
              <a:t>SMEs harder to find</a:t>
            </a:r>
          </a:p>
          <a:p>
            <a:r>
              <a:rPr lang="en-US" sz="3600" dirty="0"/>
              <a:t>SMEs become more expensive</a:t>
            </a:r>
          </a:p>
          <a:p>
            <a:pPr lvl="1"/>
            <a:r>
              <a:rPr lang="en-US" sz="3200" dirty="0"/>
              <a:t>Training long, expensive</a:t>
            </a:r>
          </a:p>
          <a:p>
            <a:pPr lvl="1"/>
            <a:r>
              <a:rPr lang="en-US" sz="3200" dirty="0"/>
              <a:t>Must retain</a:t>
            </a:r>
          </a:p>
        </p:txBody>
      </p:sp>
      <p:pic>
        <p:nvPicPr>
          <p:cNvPr id="6" name="Picture 5" descr="A picture containing text, indoor, people, several&#10;&#10;Description automatically generated">
            <a:extLst>
              <a:ext uri="{FF2B5EF4-FFF2-40B4-BE49-F238E27FC236}">
                <a16:creationId xmlns:a16="http://schemas.microsoft.com/office/drawing/2014/main" id="{99A530E2-EF08-441B-8F40-CF97C6905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56" y="0"/>
            <a:ext cx="4723544" cy="6298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61E760-AB64-4576-83FB-652D6007544B}"/>
              </a:ext>
            </a:extLst>
          </p:cNvPr>
          <p:cNvSpPr txBox="1"/>
          <p:nvPr/>
        </p:nvSpPr>
        <p:spPr>
          <a:xfrm>
            <a:off x="8703924" y="6355406"/>
            <a:ext cx="2252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Fran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1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D8F9-8DB7-4D33-8012-2B37EC19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95628-37D4-4C3B-B50D-E563EEC21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33167"/>
            <a:ext cx="6477000" cy="4643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Google Scholar search</a:t>
            </a:r>
          </a:p>
          <a:p>
            <a:r>
              <a:rPr lang="en-US" dirty="0"/>
              <a:t>A book</a:t>
            </a:r>
          </a:p>
          <a:p>
            <a:r>
              <a:rPr lang="en-US" dirty="0"/>
              <a:t>Survey article in </a:t>
            </a:r>
            <a:r>
              <a:rPr lang="en-US" i="1" dirty="0"/>
              <a:t>Advanced Engineering Informatics </a:t>
            </a:r>
            <a:r>
              <a:rPr lang="en-US" dirty="0"/>
              <a:t>(Ng et al. 2021)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dirty="0"/>
              <a:t>Learned:</a:t>
            </a:r>
          </a:p>
          <a:p>
            <a:r>
              <a:rPr lang="en-US" dirty="0"/>
              <a:t>Limits of RPA</a:t>
            </a:r>
          </a:p>
          <a:p>
            <a:r>
              <a:rPr lang="en-US" dirty="0"/>
              <a:t>Use cases for IA</a:t>
            </a:r>
          </a:p>
          <a:p>
            <a:r>
              <a:rPr lang="en-US" dirty="0"/>
              <a:t>Definitions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DE11B02-2EBF-4EC0-BD85-4F17378C4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16252"/>
            <a:ext cx="4419600" cy="5723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8EC2A-4D7D-42AF-B29D-675659659C71}"/>
              </a:ext>
            </a:extLst>
          </p:cNvPr>
          <p:cNvSpPr txBox="1"/>
          <p:nvPr/>
        </p:nvSpPr>
        <p:spPr>
          <a:xfrm>
            <a:off x="8785205" y="6287859"/>
            <a:ext cx="239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World Scientific Publishing Co.</a:t>
            </a:r>
          </a:p>
        </p:txBody>
      </p:sp>
    </p:spTree>
    <p:extLst>
      <p:ext uri="{BB962C8B-B14F-4D97-AF65-F5344CB8AC3E}">
        <p14:creationId xmlns:p14="http://schemas.microsoft.com/office/powerpoint/2010/main" val="2891941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7457-2AF1-4A02-A45D-C84AA80E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When to use 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6E2D6-8AA7-4FA9-B1C9-8609C729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824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“complex tasks </a:t>
            </a:r>
            <a:br>
              <a:rPr lang="en-US" sz="3200" dirty="0"/>
            </a:br>
            <a:r>
              <a:rPr lang="en-US" sz="3200" dirty="0"/>
              <a:t>with </a:t>
            </a:r>
            <a:r>
              <a:rPr lang="en-US" sz="3200" b="1" dirty="0"/>
              <a:t>judgmental activities </a:t>
            </a:r>
          </a:p>
          <a:p>
            <a:pPr marL="0" indent="0">
              <a:buNone/>
            </a:pPr>
            <a:r>
              <a:rPr lang="en-US" sz="3200" dirty="0"/>
              <a:t>in business process and </a:t>
            </a:r>
            <a:br>
              <a:rPr lang="en-US" sz="3200" dirty="0"/>
            </a:br>
            <a:r>
              <a:rPr lang="en-US" sz="3200" dirty="0"/>
              <a:t>human perceptual ability </a:t>
            </a:r>
          </a:p>
          <a:p>
            <a:pPr marL="0" indent="0">
              <a:buNone/>
            </a:pPr>
            <a:r>
              <a:rPr lang="en-US" sz="3200" dirty="0"/>
              <a:t>are well suited for IA applications” </a:t>
            </a:r>
            <a:br>
              <a:rPr lang="en-US" dirty="0"/>
            </a:br>
            <a:r>
              <a:rPr lang="en-US" dirty="0"/>
              <a:t>(Ng et al., 2021)</a:t>
            </a:r>
          </a:p>
        </p:txBody>
      </p:sp>
    </p:spTree>
    <p:extLst>
      <p:ext uri="{BB962C8B-B14F-4D97-AF65-F5344CB8AC3E}">
        <p14:creationId xmlns:p14="http://schemas.microsoft.com/office/powerpoint/2010/main" val="247118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50A9-22A2-4C57-A6EC-8F218779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96B6B"/>
                </a:solidFill>
              </a:rPr>
              <a:t>Alternative Approaches: RPA</a:t>
            </a:r>
            <a:endParaRPr lang="en-US" sz="2000" dirty="0">
              <a:solidFill>
                <a:srgbClr val="F96B6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B2FF-8CBB-474C-A579-24C3D179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51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RPA is:</a:t>
            </a:r>
          </a:p>
          <a:p>
            <a:r>
              <a:rPr lang="en-US" sz="3600" dirty="0"/>
              <a:t>Rule-based</a:t>
            </a:r>
          </a:p>
          <a:p>
            <a:r>
              <a:rPr lang="en-US" sz="3600" dirty="0"/>
              <a:t>Structured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Thus:</a:t>
            </a:r>
          </a:p>
          <a:p>
            <a:r>
              <a:rPr lang="en-US" sz="3600" dirty="0"/>
              <a:t>Inflexible</a:t>
            </a:r>
          </a:p>
          <a:p>
            <a:r>
              <a:rPr lang="en-US" sz="3600" dirty="0"/>
              <a:t>Needs humans for exceptions</a:t>
            </a:r>
            <a:endParaRPr lang="en-US" sz="3200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50A9CAE-E567-4764-A4AD-C27E7797C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86" y="0"/>
            <a:ext cx="4801013" cy="6393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0AA257-AF7A-4198-BC88-07AEFE35E158}"/>
              </a:ext>
            </a:extLst>
          </p:cNvPr>
          <p:cNvSpPr txBox="1"/>
          <p:nvPr/>
        </p:nvSpPr>
        <p:spPr>
          <a:xfrm>
            <a:off x="8403563" y="6451273"/>
            <a:ext cx="2775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Photo by </a:t>
            </a:r>
            <a:r>
              <a:rPr lang="en-US" sz="1400" dirty="0">
                <a:hlinkClick r:id="rId4"/>
              </a:rPr>
              <a:t>Owen Beard</a:t>
            </a:r>
            <a:r>
              <a:rPr lang="en-US" sz="1400" dirty="0"/>
              <a:t> on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149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C2D2-47BF-49DE-B286-84C60C4B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05979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C16CC-7996-4053-BD19-93A9A3C75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5200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Intelligent Process Automation:</a:t>
            </a:r>
          </a:p>
          <a:p>
            <a:r>
              <a:rPr lang="en-US" dirty="0"/>
              <a:t>ML on historical data</a:t>
            </a:r>
          </a:p>
          <a:p>
            <a:r>
              <a:rPr lang="en-US" dirty="0"/>
              <a:t>Limited human interaction</a:t>
            </a:r>
          </a:p>
          <a:p>
            <a:pPr lvl="1"/>
            <a:r>
              <a:rPr lang="en-US" dirty="0"/>
              <a:t>Doesn’t handle exceptions</a:t>
            </a:r>
          </a:p>
          <a:p>
            <a:pPr marL="0" indent="0">
              <a:buNone/>
            </a:pPr>
            <a:r>
              <a:rPr lang="en-US" dirty="0"/>
              <a:t>Augmented Intelligent Process Automation</a:t>
            </a:r>
          </a:p>
          <a:p>
            <a:r>
              <a:rPr lang="en-US" dirty="0"/>
              <a:t>Decisions from deductive analytics</a:t>
            </a:r>
          </a:p>
          <a:p>
            <a:pPr lvl="1"/>
            <a:r>
              <a:rPr lang="en-US" dirty="0"/>
              <a:t>Requires rules</a:t>
            </a:r>
          </a:p>
          <a:p>
            <a:r>
              <a:rPr lang="en-US" dirty="0"/>
              <a:t>Learns from human decisions</a:t>
            </a:r>
          </a:p>
          <a:p>
            <a:endParaRPr lang="en-US" dirty="0"/>
          </a:p>
        </p:txBody>
      </p:sp>
      <p:pic>
        <p:nvPicPr>
          <p:cNvPr id="5" name="Picture 4" descr="A dog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5911C3F-604D-4579-A73B-77F95BF80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9" y="0"/>
            <a:ext cx="4264241" cy="6395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E69219-EA91-4512-A01E-A4D764B8509F}"/>
              </a:ext>
            </a:extLst>
          </p:cNvPr>
          <p:cNvSpPr txBox="1"/>
          <p:nvPr/>
        </p:nvSpPr>
        <p:spPr>
          <a:xfrm>
            <a:off x="8591734" y="6395750"/>
            <a:ext cx="2936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Charles </a:t>
            </a:r>
            <a:r>
              <a:rPr lang="en-US" sz="1400" dirty="0" err="1">
                <a:hlinkClick r:id="rId4"/>
              </a:rPr>
              <a:t>Deluvio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304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3913-707C-4194-B483-E99142C8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Writing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A3F25-CF26-468C-A5F6-A9869E1D3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074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Read, Think, Write, and Revise:</a:t>
            </a:r>
          </a:p>
          <a:p>
            <a:r>
              <a:rPr lang="en-US" dirty="0"/>
              <a:t>Abstract</a:t>
            </a:r>
          </a:p>
          <a:p>
            <a:r>
              <a:rPr lang="en-US" dirty="0"/>
              <a:t>Abstract, Intro.</a:t>
            </a:r>
          </a:p>
          <a:p>
            <a:r>
              <a:rPr lang="en-US" dirty="0"/>
              <a:t>Abstract, Intro., Problem</a:t>
            </a:r>
          </a:p>
          <a:p>
            <a:r>
              <a:rPr lang="en-US" dirty="0"/>
              <a:t>Abstract, Intro., Problem, Solution</a:t>
            </a:r>
          </a:p>
          <a:p>
            <a:r>
              <a:rPr lang="en-US" dirty="0"/>
              <a:t>Abstract, Intro., Problem, Solution, Consequences</a:t>
            </a:r>
          </a:p>
          <a:p>
            <a:r>
              <a:rPr lang="en-US" dirty="0"/>
              <a:t>Abstract, Intro., Problem, Solution, Consequences, Conclusions</a:t>
            </a:r>
          </a:p>
        </p:txBody>
      </p:sp>
      <p:pic>
        <p:nvPicPr>
          <p:cNvPr id="5" name="Picture 4" descr="A close-up of a tower&#10;&#10;Description automatically generated with low confidence">
            <a:extLst>
              <a:ext uri="{FF2B5EF4-FFF2-40B4-BE49-F238E27FC236}">
                <a16:creationId xmlns:a16="http://schemas.microsoft.com/office/drawing/2014/main" id="{D76C7760-1A33-4B1E-B28B-A53B27CE3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92" y="0"/>
            <a:ext cx="4237408" cy="6361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B2458-3194-456D-9264-E4C754D16B57}"/>
              </a:ext>
            </a:extLst>
          </p:cNvPr>
          <p:cNvSpPr txBox="1"/>
          <p:nvPr/>
        </p:nvSpPr>
        <p:spPr>
          <a:xfrm>
            <a:off x="8549009" y="6361314"/>
            <a:ext cx="3048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3"/>
              </a:rPr>
              <a:t>Cristina </a:t>
            </a:r>
            <a:r>
              <a:rPr lang="en-US" sz="1400" dirty="0" err="1">
                <a:hlinkClick r:id="rId3"/>
              </a:rPr>
              <a:t>Gottardi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4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94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D960-E76C-41C4-A578-C171B37A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Paragraphs and Sentences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29E6C-EB77-495C-B223-E47E9DEE4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452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 paragraph:</a:t>
            </a:r>
          </a:p>
          <a:p>
            <a:r>
              <a:rPr lang="en-US" dirty="0"/>
              <a:t>Topic sentence + second sentence</a:t>
            </a:r>
          </a:p>
          <a:p>
            <a:r>
              <a:rPr lang="en-US" dirty="0"/>
              <a:t>Last sentence summarizes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Linking sentences:</a:t>
            </a:r>
          </a:p>
          <a:p>
            <a:r>
              <a:rPr lang="en-US" dirty="0"/>
              <a:t>Context at beginning of sentence</a:t>
            </a:r>
            <a:br>
              <a:rPr lang="en-US" dirty="0"/>
            </a:br>
            <a:r>
              <a:rPr lang="en-US" dirty="0"/>
              <a:t>links to previous sentence</a:t>
            </a:r>
          </a:p>
          <a:p>
            <a:r>
              <a:rPr lang="en-US" dirty="0"/>
              <a:t>Emphasis at end of sentence</a:t>
            </a:r>
          </a:p>
          <a:p>
            <a:endParaRPr lang="en-US" dirty="0"/>
          </a:p>
        </p:txBody>
      </p:sp>
      <p:pic>
        <p:nvPicPr>
          <p:cNvPr id="7" name="Picture 6" descr="A picture containing chain, metalware, different, arranged&#10;&#10;Description automatically generated">
            <a:extLst>
              <a:ext uri="{FF2B5EF4-FFF2-40B4-BE49-F238E27FC236}">
                <a16:creationId xmlns:a16="http://schemas.microsoft.com/office/drawing/2014/main" id="{FF50587B-E493-47AB-BA8C-273F7E994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35" y="0"/>
            <a:ext cx="3584265" cy="6372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909270-0BAE-41EF-A2C4-0439CC173DF0}"/>
              </a:ext>
            </a:extLst>
          </p:cNvPr>
          <p:cNvSpPr txBox="1"/>
          <p:nvPr/>
        </p:nvSpPr>
        <p:spPr>
          <a:xfrm>
            <a:off x="8875580" y="6492875"/>
            <a:ext cx="3048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George Pagan III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412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58BB-6106-47E1-A53D-077DA7B4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E081E-289C-479F-B808-0A787AFA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763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Editing the draft</a:t>
            </a:r>
          </a:p>
          <a:p>
            <a:r>
              <a:rPr lang="en-US" dirty="0"/>
              <a:t>Use the template…</a:t>
            </a:r>
          </a:p>
        </p:txBody>
      </p:sp>
      <p:pic>
        <p:nvPicPr>
          <p:cNvPr id="4" name="Picture 3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1BCFA21-0446-4E0F-A7B1-8EB489AE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0" y="-89377"/>
            <a:ext cx="4280899" cy="6420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FDB51-1088-4B50-A1E0-118603571CDF}"/>
              </a:ext>
            </a:extLst>
          </p:cNvPr>
          <p:cNvSpPr txBox="1"/>
          <p:nvPr/>
        </p:nvSpPr>
        <p:spPr>
          <a:xfrm>
            <a:off x="8737099" y="6377952"/>
            <a:ext cx="2628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3"/>
              </a:rPr>
              <a:t>Fa Barboza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4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02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9F03-BBCB-4480-B273-2D0FFBE7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Report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5C8F-6D1F-421B-9D49-380E2B3AE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0098" cy="4351338"/>
          </a:xfrm>
        </p:spPr>
        <p:txBody>
          <a:bodyPr/>
          <a:lstStyle/>
          <a:p>
            <a:r>
              <a:rPr lang="en-US" dirty="0"/>
              <a:t>3-4 pages maximum + bibliography</a:t>
            </a:r>
          </a:p>
          <a:p>
            <a:r>
              <a:rPr lang="en-US" b="1" dirty="0"/>
              <a:t>Template Formatting </a:t>
            </a:r>
            <a:r>
              <a:rPr lang="en-US" b="1" dirty="0">
                <a:solidFill>
                  <a:srgbClr val="C00000"/>
                </a:solidFill>
              </a:rPr>
              <a:t>- Required!</a:t>
            </a:r>
          </a:p>
          <a:p>
            <a:pPr lvl="1"/>
            <a:r>
              <a:rPr lang="en-US" dirty="0"/>
              <a:t>Font + other formatting required</a:t>
            </a:r>
          </a:p>
          <a:p>
            <a:pPr lvl="1"/>
            <a:r>
              <a:rPr lang="en-US" dirty="0"/>
              <a:t>2 Columns</a:t>
            </a:r>
          </a:p>
          <a:p>
            <a:pPr lvl="1"/>
            <a:r>
              <a:rPr lang="en-US" dirty="0"/>
              <a:t>Bibliography &amp; citation style</a:t>
            </a:r>
          </a:p>
          <a:p>
            <a:r>
              <a:rPr lang="en-US" dirty="0"/>
              <a:t>All sources cited</a:t>
            </a:r>
          </a:p>
          <a:p>
            <a:r>
              <a:rPr lang="en-US" dirty="0"/>
              <a:t>Quotation allowed, if cited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34C60C4A-4476-467A-9BE8-4FFA657C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26" y="0"/>
            <a:ext cx="4291173" cy="6436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0DBBA7-7D7C-4D8A-A6A2-DDA7E3B5B380}"/>
              </a:ext>
            </a:extLst>
          </p:cNvPr>
          <p:cNvSpPr txBox="1"/>
          <p:nvPr/>
        </p:nvSpPr>
        <p:spPr>
          <a:xfrm>
            <a:off x="8522198" y="6436760"/>
            <a:ext cx="3048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 err="1">
                <a:hlinkClick r:id="rId4"/>
              </a:rPr>
              <a:t>fotografierende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68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E103-EF1A-4E7A-ADA2-CE4C34BE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F2810-69E1-421F-8942-9A5141B3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(CNBC 2020) “These are the worst (and best) airlines for 2019, based on mishandled luggage, delays and more” CNBC accessed Mar. 18, 2021. </a:t>
            </a:r>
            <a:r>
              <a:rPr lang="en-US" dirty="0">
                <a:hlinkClick r:id="rId2"/>
              </a:rPr>
              <a:t>https://www.cnbc.com/2020/01/16/best-and-worst-airlines-for-2019.html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(Kumar et al. 2018) Kumar, </a:t>
            </a:r>
            <a:r>
              <a:rPr lang="en-US" dirty="0" err="1"/>
              <a:t>Karippur</a:t>
            </a:r>
            <a:r>
              <a:rPr lang="en-US" dirty="0"/>
              <a:t> Nanda, and Pushpa Rani </a:t>
            </a:r>
            <a:r>
              <a:rPr lang="en-US" dirty="0" err="1"/>
              <a:t>Balaramachandran</a:t>
            </a:r>
            <a:r>
              <a:rPr lang="en-US" dirty="0"/>
              <a:t>. "Robotic process automation-a study of the impact on customer experience in retail banking industry." </a:t>
            </a:r>
            <a:r>
              <a:rPr lang="en-US" i="1" dirty="0"/>
              <a:t>Journal of Internet Banking and Commerce</a:t>
            </a:r>
            <a:r>
              <a:rPr lang="en-US" dirty="0"/>
              <a:t> </a:t>
            </a:r>
            <a:r>
              <a:rPr lang="en-US" b="1" dirty="0"/>
              <a:t>23</a:t>
            </a:r>
            <a:r>
              <a:rPr lang="en-US" dirty="0"/>
              <a:t>.3 (2018): 1-27.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Bairi</a:t>
            </a:r>
            <a:r>
              <a:rPr lang="en-US" dirty="0"/>
              <a:t> et al. 2011) </a:t>
            </a:r>
            <a:r>
              <a:rPr lang="en-US" dirty="0" err="1"/>
              <a:t>Bairi</a:t>
            </a:r>
            <a:r>
              <a:rPr lang="en-US" dirty="0"/>
              <a:t>, </a:t>
            </a:r>
            <a:r>
              <a:rPr lang="en-US" dirty="0" err="1"/>
              <a:t>Jayachandra</a:t>
            </a:r>
            <a:r>
              <a:rPr lang="en-US" dirty="0"/>
              <a:t>, and B. Murali Manohar. "Critical success factors in gaining user customer satisfaction in outsourced IT services." </a:t>
            </a:r>
            <a:r>
              <a:rPr lang="en-US" i="1" dirty="0"/>
              <a:t>Journal of Enterprise Information Management </a:t>
            </a:r>
            <a:r>
              <a:rPr lang="en-US" dirty="0"/>
              <a:t>(2011).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Bornet</a:t>
            </a:r>
            <a:r>
              <a:rPr lang="en-US" dirty="0"/>
              <a:t> et al. 2021) </a:t>
            </a:r>
            <a:r>
              <a:rPr lang="en-US" dirty="0" err="1"/>
              <a:t>Bornet</a:t>
            </a:r>
            <a:r>
              <a:rPr lang="en-US" dirty="0"/>
              <a:t>, Pascal, and Ian </a:t>
            </a:r>
            <a:r>
              <a:rPr lang="en-US" dirty="0" err="1"/>
              <a:t>Barkin</a:t>
            </a:r>
            <a:r>
              <a:rPr lang="en-US" dirty="0"/>
              <a:t> and Jochen Wirtz. </a:t>
            </a:r>
            <a:r>
              <a:rPr lang="en-US" i="1" dirty="0"/>
              <a:t>Intelligent Automation: Welcome to the World of Hyperautomation</a:t>
            </a:r>
            <a:r>
              <a:rPr lang="en-US" dirty="0"/>
              <a:t>. World Scientific Publishing Co., Singapore, 2021.</a:t>
            </a:r>
          </a:p>
        </p:txBody>
      </p:sp>
    </p:spTree>
    <p:extLst>
      <p:ext uri="{BB962C8B-B14F-4D97-AF65-F5344CB8AC3E}">
        <p14:creationId xmlns:p14="http://schemas.microsoft.com/office/powerpoint/2010/main" val="92470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E103-EF1A-4E7A-ADA2-CE4C34BE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Bibliography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F2810-69E1-421F-8942-9A5141B3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(Park 2018) Park, Sang-Chul. "The Fourth Industrial Revolution and implications for innovative cluster policies." </a:t>
            </a:r>
            <a:r>
              <a:rPr lang="en-US" i="1" dirty="0"/>
              <a:t>AI &amp; SOCIETY </a:t>
            </a:r>
            <a:r>
              <a:rPr lang="en-US" b="1" dirty="0"/>
              <a:t>33</a:t>
            </a:r>
            <a:r>
              <a:rPr lang="en-US" dirty="0"/>
              <a:t>.3 (2018): 433-445.</a:t>
            </a:r>
          </a:p>
          <a:p>
            <a:pPr marL="0" indent="0">
              <a:buNone/>
            </a:pPr>
            <a:r>
              <a:rPr lang="en-US" dirty="0"/>
              <a:t>(Ng et al. 2021) Ng, Kam K.H., Chun-Hsien Chen, C.K.M. Lee, </a:t>
            </a:r>
            <a:r>
              <a:rPr lang="en-US" dirty="0" err="1"/>
              <a:t>Jianxin</a:t>
            </a:r>
            <a:r>
              <a:rPr lang="en-US" dirty="0"/>
              <a:t> (Roger) Jiao, and </a:t>
            </a:r>
            <a:r>
              <a:rPr lang="en-US" dirty="0" err="1"/>
              <a:t>Zhi</a:t>
            </a:r>
            <a:r>
              <a:rPr lang="en-US" dirty="0"/>
              <a:t>-Xin Yang. “A systematic literature review on intelligent automation: Aligning concepts from theory, practice, and future perspectives,” </a:t>
            </a:r>
            <a:r>
              <a:rPr lang="en-US" i="1" dirty="0"/>
              <a:t>Advanced Engineering Informatics</a:t>
            </a:r>
            <a:r>
              <a:rPr lang="en-US" dirty="0"/>
              <a:t>, 47: 101246, Jan. 2021, </a:t>
            </a:r>
            <a:r>
              <a:rPr lang="en-US" dirty="0">
                <a:hlinkClick r:id="rId2"/>
              </a:rPr>
              <a:t>https://doi.org/10.1016/j.aei.2021.101246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Gopen</a:t>
            </a:r>
            <a:r>
              <a:rPr lang="en-US" dirty="0"/>
              <a:t> &amp; Swan 1990) </a:t>
            </a:r>
            <a:r>
              <a:rPr lang="en-US" dirty="0" err="1"/>
              <a:t>Gopen</a:t>
            </a:r>
            <a:r>
              <a:rPr lang="en-US" dirty="0"/>
              <a:t>, George D., and Judith A. Swan. "The science of scientific writing." </a:t>
            </a:r>
            <a:r>
              <a:rPr lang="en-US" i="1" dirty="0"/>
              <a:t>American Scientist </a:t>
            </a:r>
            <a:r>
              <a:rPr lang="en-US" b="1" dirty="0"/>
              <a:t>78</a:t>
            </a:r>
            <a:r>
              <a:rPr lang="en-US" dirty="0"/>
              <a:t>.6 (1990): 550-558.</a:t>
            </a:r>
          </a:p>
        </p:txBody>
      </p:sp>
    </p:spTree>
    <p:extLst>
      <p:ext uri="{BB962C8B-B14F-4D97-AF65-F5344CB8AC3E}">
        <p14:creationId xmlns:p14="http://schemas.microsoft.com/office/powerpoint/2010/main" val="158716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54C3-3449-4F60-90E6-581C69F6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Standard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49F27-B91C-4E75-9D83-35D25979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45915"/>
            <a:ext cx="6877051" cy="50933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Title, authors, date</a:t>
            </a:r>
          </a:p>
          <a:p>
            <a:r>
              <a:rPr lang="en-US" dirty="0"/>
              <a:t>Abstract (2-3 paragraphs, &lt; 300 words)</a:t>
            </a:r>
          </a:p>
          <a:p>
            <a:r>
              <a:rPr lang="en-US" dirty="0"/>
              <a:t>Intro: problem and importance </a:t>
            </a:r>
            <a:br>
              <a:rPr lang="en-US" dirty="0"/>
            </a:br>
            <a:r>
              <a:rPr lang="en-US" dirty="0"/>
              <a:t>+ related work or innovations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Background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Problem Details</a:t>
            </a:r>
          </a:p>
          <a:p>
            <a:r>
              <a:rPr lang="en-US" dirty="0"/>
              <a:t>Solution Approach</a:t>
            </a:r>
          </a:p>
          <a:p>
            <a:r>
              <a:rPr lang="en-US" dirty="0"/>
              <a:t>Consequences</a:t>
            </a:r>
          </a:p>
          <a:p>
            <a:pPr marL="457200" lvl="1" indent="0">
              <a:buNone/>
            </a:pPr>
            <a:r>
              <a:rPr lang="en-US" dirty="0"/>
              <a:t>+ cost analysis + other consequences</a:t>
            </a:r>
          </a:p>
          <a:p>
            <a:r>
              <a:rPr lang="en-US" dirty="0"/>
              <a:t>Conclusion / Summary</a:t>
            </a:r>
          </a:p>
          <a:p>
            <a:r>
              <a:rPr lang="en-US" dirty="0"/>
              <a:t>Bibliography</a:t>
            </a:r>
          </a:p>
        </p:txBody>
      </p:sp>
      <p:pic>
        <p:nvPicPr>
          <p:cNvPr id="5" name="Picture 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3D7AC38-DE24-42DF-A153-E01EA97A7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91" y="0"/>
            <a:ext cx="4292409" cy="6439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CB892-A92B-42CC-A904-D91DCB5238C4}"/>
              </a:ext>
            </a:extLst>
          </p:cNvPr>
          <p:cNvSpPr txBox="1"/>
          <p:nvPr/>
        </p:nvSpPr>
        <p:spPr>
          <a:xfrm>
            <a:off x="8496299" y="6500658"/>
            <a:ext cx="3098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Priscilla Du </a:t>
            </a:r>
            <a:r>
              <a:rPr lang="en-US" sz="1400" dirty="0" err="1">
                <a:hlinkClick r:id="rId4"/>
              </a:rPr>
              <a:t>Preez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345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6709-EE26-4F2D-BDF0-5CFA302C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Writing the Report</a:t>
            </a:r>
          </a:p>
        </p:txBody>
      </p:sp>
      <p:pic>
        <p:nvPicPr>
          <p:cNvPr id="6" name="Content Placeholder 5" descr="A person walking a dog on a dirt path in the woods&#10;&#10;Description automatically generated with low confidence">
            <a:extLst>
              <a:ext uri="{FF2B5EF4-FFF2-40B4-BE49-F238E27FC236}">
                <a16:creationId xmlns:a16="http://schemas.microsoft.com/office/drawing/2014/main" id="{7A645F21-B6B1-4926-9802-73FABE628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1" y="1202633"/>
            <a:ext cx="8102194" cy="52902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0D1D2-EF38-4CC7-B451-941F87B021C8}"/>
              </a:ext>
            </a:extLst>
          </p:cNvPr>
          <p:cNvSpPr txBox="1"/>
          <p:nvPr/>
        </p:nvSpPr>
        <p:spPr>
          <a:xfrm>
            <a:off x="4643919" y="6550223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hlinkClick r:id="rId4"/>
              </a:rPr>
              <a:t>Gary Leavens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074-C864-4B50-9B71-628A55CA6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96B6B"/>
                </a:solidFill>
              </a:rPr>
              <a:t>The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A913-7314-4099-A376-D020449CB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949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 Goal of Writing:</a:t>
            </a:r>
          </a:p>
          <a:p>
            <a:r>
              <a:rPr lang="en-US" sz="3600" dirty="0"/>
              <a:t>Help reader understand: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problem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Its </a:t>
            </a:r>
            <a:r>
              <a:rPr lang="en-US" b="1" dirty="0"/>
              <a:t>importance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solution </a:t>
            </a:r>
            <a:r>
              <a:rPr lang="en-US" dirty="0"/>
              <a:t>and alternatives</a:t>
            </a:r>
          </a:p>
          <a:p>
            <a:pPr lvl="1"/>
            <a:r>
              <a:rPr lang="en-US" b="1" dirty="0"/>
              <a:t>Benefits</a:t>
            </a:r>
            <a:r>
              <a:rPr lang="en-US" dirty="0"/>
              <a:t>: how well solution will work</a:t>
            </a:r>
          </a:p>
          <a:p>
            <a:pPr lvl="1"/>
            <a:r>
              <a:rPr lang="en-US" b="1" dirty="0"/>
              <a:t>Negatives</a:t>
            </a:r>
            <a:r>
              <a:rPr lang="en-US" dirty="0"/>
              <a:t>: bad consequences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treet sign on a pole&#10;&#10;Description automatically generated with low confidence">
            <a:extLst>
              <a:ext uri="{FF2B5EF4-FFF2-40B4-BE49-F238E27FC236}">
                <a16:creationId xmlns:a16="http://schemas.microsoft.com/office/drawing/2014/main" id="{656AC47B-C03C-4B8D-BE96-5A0B4F4D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04" y="0"/>
            <a:ext cx="4282096" cy="6423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3004FE-A4EA-4359-A3F7-EA21D5153E3E}"/>
              </a:ext>
            </a:extLst>
          </p:cNvPr>
          <p:cNvSpPr txBox="1"/>
          <p:nvPr/>
        </p:nvSpPr>
        <p:spPr>
          <a:xfrm>
            <a:off x="8610643" y="6480492"/>
            <a:ext cx="2880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Marten Bjork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 action="ppaction://hlinkfile"/>
              </a:rPr>
              <a:t>Unsplash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5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154B-9A47-4255-99D4-EF5CB6C9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00134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Tools for correctly predicting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10FB1-9DCC-404D-8400-193301C1A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4471" cy="4351338"/>
          </a:xfrm>
        </p:spPr>
        <p:txBody>
          <a:bodyPr/>
          <a:lstStyle/>
          <a:p>
            <a:r>
              <a:rPr lang="en-US" dirty="0"/>
              <a:t>Honesty</a:t>
            </a:r>
          </a:p>
          <a:p>
            <a:r>
              <a:rPr lang="en-US" dirty="0"/>
              <a:t>Logic </a:t>
            </a:r>
          </a:p>
          <a:p>
            <a:r>
              <a:rPr lang="en-US" dirty="0"/>
              <a:t>Evidence</a:t>
            </a:r>
          </a:p>
          <a:p>
            <a:r>
              <a:rPr lang="en-US" dirty="0"/>
              <a:t>Trustworthy work of others</a:t>
            </a:r>
          </a:p>
        </p:txBody>
      </p:sp>
      <p:pic>
        <p:nvPicPr>
          <p:cNvPr id="9" name="Picture 8" descr="A picture containing indoor, table, wine, counter&#10;&#10;Description automatically generated">
            <a:extLst>
              <a:ext uri="{FF2B5EF4-FFF2-40B4-BE49-F238E27FC236}">
                <a16:creationId xmlns:a16="http://schemas.microsoft.com/office/drawing/2014/main" id="{0F6DD764-C651-46DC-B0B2-DF5809F7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03" y="0"/>
            <a:ext cx="4276796" cy="6414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3F22E5-4385-4DB0-A981-BBEC8FEDE81C}"/>
              </a:ext>
            </a:extLst>
          </p:cNvPr>
          <p:cNvSpPr txBox="1"/>
          <p:nvPr/>
        </p:nvSpPr>
        <p:spPr>
          <a:xfrm>
            <a:off x="8242849" y="6427078"/>
            <a:ext cx="3621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National Cancer Institute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129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154B-9A47-4255-99D4-EF5CB6C9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Key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10FB1-9DCC-404D-8400-193301C1A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074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of your audience:</a:t>
            </a:r>
          </a:p>
          <a:p>
            <a:r>
              <a:rPr lang="en-US" dirty="0"/>
              <a:t>What do they know?</a:t>
            </a:r>
          </a:p>
          <a:p>
            <a:r>
              <a:rPr lang="en-US" dirty="0"/>
              <a:t>What do they care about?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Don’t overwhelm them with details</a:t>
            </a:r>
          </a:p>
        </p:txBody>
      </p:sp>
      <p:pic>
        <p:nvPicPr>
          <p:cNvPr id="5" name="Picture 4" descr="A person sitting in front of a crowd&#10;&#10;Description automatically generated">
            <a:extLst>
              <a:ext uri="{FF2B5EF4-FFF2-40B4-BE49-F238E27FC236}">
                <a16:creationId xmlns:a16="http://schemas.microsoft.com/office/drawing/2014/main" id="{083B667D-921D-4FB3-A048-60B4C34CE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6" y="0"/>
            <a:ext cx="4328583" cy="649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16A3A-D057-4375-8C2D-A91BB8DD9AA8}"/>
              </a:ext>
            </a:extLst>
          </p:cNvPr>
          <p:cNvSpPr txBox="1"/>
          <p:nvPr/>
        </p:nvSpPr>
        <p:spPr>
          <a:xfrm>
            <a:off x="8543525" y="6550223"/>
            <a:ext cx="2968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Michael Schmid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222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684A-2E96-4810-99A2-64ECF8B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Defining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FD411-36C4-4100-8B25-AA6C10D31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5888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with the Enterprise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Problems?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Competitors?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Motivate the problem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Background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Importance (relates to enterprise’s problems)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it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So will change enterprise, measurably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So can tell success from failure</a:t>
            </a:r>
          </a:p>
        </p:txBody>
      </p:sp>
      <p:pic>
        <p:nvPicPr>
          <p:cNvPr id="5" name="Picture 4" descr="A picture containing street&#10;&#10;Description automatically generated">
            <a:extLst>
              <a:ext uri="{FF2B5EF4-FFF2-40B4-BE49-F238E27FC236}">
                <a16:creationId xmlns:a16="http://schemas.microsoft.com/office/drawing/2014/main" id="{2D67E18E-B828-4964-8F19-73EF15E19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46" y="0"/>
            <a:ext cx="4398554" cy="639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38BE1-6393-4AEE-97BE-18DC7675DB90}"/>
              </a:ext>
            </a:extLst>
          </p:cNvPr>
          <p:cNvSpPr txBox="1"/>
          <p:nvPr/>
        </p:nvSpPr>
        <p:spPr>
          <a:xfrm>
            <a:off x="8718235" y="6493352"/>
            <a:ext cx="2548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Photo by </a:t>
            </a:r>
            <a:r>
              <a:rPr lang="en-US" sz="1400" dirty="0">
                <a:hlinkClick r:id="rId4"/>
              </a:rPr>
              <a:t>Joel Filipe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on</a:t>
            </a:r>
            <a:r>
              <a:rPr lang="en-US" sz="1400" dirty="0"/>
              <a:t> </a:t>
            </a:r>
            <a:r>
              <a:rPr lang="en-US" sz="1400" dirty="0" err="1">
                <a:hlinkClick r:id="rId5"/>
              </a:rPr>
              <a:t>Unsplash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70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5918AC00D2C4D9805894ECD694D99" ma:contentTypeVersion="12" ma:contentTypeDescription="Create a new document." ma:contentTypeScope="" ma:versionID="a2136d4ae2452de3cfa29ff0a7887b63">
  <xsd:schema xmlns:xsd="http://www.w3.org/2001/XMLSchema" xmlns:xs="http://www.w3.org/2001/XMLSchema" xmlns:p="http://schemas.microsoft.com/office/2006/metadata/properties" xmlns:ns3="99e538af-54df-483b-baca-4b906b72927e" xmlns:ns4="5334a35e-a0ad-470e-9e77-efa9b92f2efe" targetNamespace="http://schemas.microsoft.com/office/2006/metadata/properties" ma:root="true" ma:fieldsID="336fb26b1ad716a06a3d27e053244e9b" ns3:_="" ns4:_="">
    <xsd:import namespace="99e538af-54df-483b-baca-4b906b72927e"/>
    <xsd:import namespace="5334a35e-a0ad-470e-9e77-efa9b92f2e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38af-54df-483b-baca-4b906b7292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a35e-a0ad-470e-9e77-efa9b92f2e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C13BFA-DB0C-49A0-B5E8-89E814AA4B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538af-54df-483b-baca-4b906b72927e"/>
    <ds:schemaRef ds:uri="5334a35e-a0ad-470e-9e77-efa9b92f2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26BDD1-2738-4193-9416-2963CB3362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7C71C3-0EB3-49CB-B30E-B6616F7FEFA5}">
  <ds:schemaRefs>
    <ds:schemaRef ds:uri="http://www.w3.org/XML/1998/namespace"/>
    <ds:schemaRef ds:uri="http://purl.org/dc/terms/"/>
    <ds:schemaRef ds:uri="99e538af-54df-483b-baca-4b906b72927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5334a35e-a0ad-470e-9e77-efa9b92f2efe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1786</TotalTime>
  <Words>1801</Words>
  <Application>Microsoft Office PowerPoint</Application>
  <PresentationFormat>Widescreen</PresentationFormat>
  <Paragraphs>288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muli</vt:lpstr>
      <vt:lpstr>Office Theme</vt:lpstr>
      <vt:lpstr>HW 5 and  Writing Papers for IT</vt:lpstr>
      <vt:lpstr>HW 5 in a nutshell</vt:lpstr>
      <vt:lpstr>Report Details</vt:lpstr>
      <vt:lpstr>Standard Outline</vt:lpstr>
      <vt:lpstr>Writing the Report</vt:lpstr>
      <vt:lpstr>The Goal</vt:lpstr>
      <vt:lpstr>Tools for correctly predicting the future</vt:lpstr>
      <vt:lpstr>Key Tips</vt:lpstr>
      <vt:lpstr>Defining the Problem</vt:lpstr>
      <vt:lpstr>The solution</vt:lpstr>
      <vt:lpstr>Novelty and Specificity of Solutions</vt:lpstr>
      <vt:lpstr>Competing/Alternative Solutions</vt:lpstr>
      <vt:lpstr>Consequences</vt:lpstr>
      <vt:lpstr>Conclusions</vt:lpstr>
      <vt:lpstr>Summary &amp; Conclusion (of this talk)</vt:lpstr>
      <vt:lpstr>Demonstration</vt:lpstr>
      <vt:lpstr>Step 1: Research</vt:lpstr>
      <vt:lpstr>The Problem</vt:lpstr>
      <vt:lpstr>Old Approach</vt:lpstr>
      <vt:lpstr>Problems with RPA</vt:lpstr>
      <vt:lpstr>Current Approach</vt:lpstr>
      <vt:lpstr>Current Approach</vt:lpstr>
      <vt:lpstr>Research</vt:lpstr>
      <vt:lpstr>When to use IA?</vt:lpstr>
      <vt:lpstr>Alternative Approaches: RPA</vt:lpstr>
      <vt:lpstr>More Alternatives</vt:lpstr>
      <vt:lpstr>Spiral Writing Technique</vt:lpstr>
      <vt:lpstr>Paragraphs and Sentences</vt:lpstr>
      <vt:lpstr>Demonstration</vt:lpstr>
      <vt:lpstr>Bibliography</vt:lpstr>
      <vt:lpstr>Bibliography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Leavens</dc:creator>
  <cp:lastModifiedBy>Gary Leavens</cp:lastModifiedBy>
  <cp:revision>138</cp:revision>
  <dcterms:created xsi:type="dcterms:W3CDTF">2020-01-06T22:11:42Z</dcterms:created>
  <dcterms:modified xsi:type="dcterms:W3CDTF">2022-10-25T18:09:56Z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0x010100EF55918AC00D2C4D9805894ECD694D99</vt:lpwstr>
  </property>
</Properties>
</file>