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6"/>
  </p:notesMasterIdLst>
  <p:sldIdLst>
    <p:sldId id="256" r:id="rId5"/>
    <p:sldId id="259" r:id="rId6"/>
    <p:sldId id="260" r:id="rId7"/>
    <p:sldId id="261" r:id="rId8"/>
    <p:sldId id="262" r:id="rId9"/>
    <p:sldId id="263" r:id="rId10"/>
    <p:sldId id="281" r:id="rId11"/>
    <p:sldId id="282" r:id="rId12"/>
    <p:sldId id="264" r:id="rId13"/>
    <p:sldId id="265" r:id="rId14"/>
    <p:sldId id="266" r:id="rId15"/>
    <p:sldId id="267" r:id="rId16"/>
    <p:sldId id="268" r:id="rId17"/>
    <p:sldId id="283" r:id="rId18"/>
    <p:sldId id="269" r:id="rId19"/>
    <p:sldId id="270" r:id="rId20"/>
    <p:sldId id="271" r:id="rId21"/>
    <p:sldId id="284" r:id="rId22"/>
    <p:sldId id="273" r:id="rId23"/>
    <p:sldId id="285" r:id="rId24"/>
    <p:sldId id="286" r:id="rId25"/>
    <p:sldId id="287" r:id="rId26"/>
    <p:sldId id="288" r:id="rId27"/>
    <p:sldId id="274" r:id="rId28"/>
    <p:sldId id="275" r:id="rId29"/>
    <p:sldId id="276" r:id="rId30"/>
    <p:sldId id="277" r:id="rId31"/>
    <p:sldId id="278" r:id="rId32"/>
    <p:sldId id="279" r:id="rId33"/>
    <p:sldId id="280" r:id="rId34"/>
    <p:sldId id="289"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6B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3" autoAdjust="0"/>
    <p:restoredTop sz="92829" autoAdjust="0"/>
  </p:normalViewPr>
  <p:slideViewPr>
    <p:cSldViewPr snapToGrid="0">
      <p:cViewPr varScale="1">
        <p:scale>
          <a:sx n="91" d="100"/>
          <a:sy n="91" d="100"/>
        </p:scale>
        <p:origin x="14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7CBDEB-0377-470E-BBFD-2FE5CE634009}" type="datetimeFigureOut">
              <a:rPr lang="en-US" smtClean="0"/>
              <a:t>9/8/2022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082415-32A4-4266-93EF-9842B01C70C1}" type="slidenum">
              <a:rPr lang="en-US" smtClean="0"/>
              <a:t>‹#›</a:t>
            </a:fld>
            <a:endParaRPr lang="en-US"/>
          </a:p>
        </p:txBody>
      </p:sp>
    </p:spTree>
    <p:extLst>
      <p:ext uri="{BB962C8B-B14F-4D97-AF65-F5344CB8AC3E}">
        <p14:creationId xmlns:p14="http://schemas.microsoft.com/office/powerpoint/2010/main" val="2727058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da.org/en/science-research/health-policy-institute/dental-statistics/income-billing-and-other-dentistry-statistic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ethics.acm.org/code-of-ethics/using-the-code/case-dark-ux-pattern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tend to focus on technology, but we need to keep these considerations in mind…</a:t>
            </a:r>
          </a:p>
        </p:txBody>
      </p:sp>
      <p:sp>
        <p:nvSpPr>
          <p:cNvPr id="4" name="Slide Number Placeholder 3"/>
          <p:cNvSpPr>
            <a:spLocks noGrp="1"/>
          </p:cNvSpPr>
          <p:nvPr>
            <p:ph type="sldNum" sz="quarter" idx="5"/>
          </p:nvPr>
        </p:nvSpPr>
        <p:spPr/>
        <p:txBody>
          <a:bodyPr/>
          <a:lstStyle/>
          <a:p>
            <a:fld id="{8E082415-32A4-4266-93EF-9842B01C70C1}" type="slidenum">
              <a:rPr lang="en-US" smtClean="0"/>
              <a:t>1</a:t>
            </a:fld>
            <a:endParaRPr lang="en-US"/>
          </a:p>
        </p:txBody>
      </p:sp>
    </p:spTree>
    <p:extLst>
      <p:ext uri="{BB962C8B-B14F-4D97-AF65-F5344CB8AC3E}">
        <p14:creationId xmlns:p14="http://schemas.microsoft.com/office/powerpoint/2010/main" val="2137359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would have lower margins than the already small margins of supermarkets. The warehouses cost $35M each, so company paid out about $125M a quarter, so ran out of cash</a:t>
            </a:r>
          </a:p>
        </p:txBody>
      </p:sp>
      <p:sp>
        <p:nvSpPr>
          <p:cNvPr id="4" name="Slide Number Placeholder 3"/>
          <p:cNvSpPr>
            <a:spLocks noGrp="1"/>
          </p:cNvSpPr>
          <p:nvPr>
            <p:ph type="sldNum" sz="quarter" idx="5"/>
          </p:nvPr>
        </p:nvSpPr>
        <p:spPr/>
        <p:txBody>
          <a:bodyPr/>
          <a:lstStyle/>
          <a:p>
            <a:fld id="{8E082415-32A4-4266-93EF-9842B01C70C1}" type="slidenum">
              <a:rPr lang="en-US" smtClean="0"/>
              <a:t>10</a:t>
            </a:fld>
            <a:endParaRPr lang="en-US"/>
          </a:p>
        </p:txBody>
      </p:sp>
    </p:spTree>
    <p:extLst>
      <p:ext uri="{BB962C8B-B14F-4D97-AF65-F5344CB8AC3E}">
        <p14:creationId xmlns:p14="http://schemas.microsoft.com/office/powerpoint/2010/main" val="643104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Margin is 42.8%, Data is an approximate average, from the ADA 2018 survey of dental practice </a:t>
            </a:r>
            <a:r>
              <a:rPr lang="en-US" dirty="0">
                <a:hlinkClick r:id="rId3"/>
              </a:rPr>
              <a:t>https://www.ada.org/en/science-research/health-policy-institute/dental-statistics/income-billing-and-other-dentistry-statistics</a:t>
            </a:r>
            <a:r>
              <a:rPr lang="en-US" dirty="0"/>
              <a:t>. How can this be improved?</a:t>
            </a:r>
          </a:p>
        </p:txBody>
      </p:sp>
      <p:sp>
        <p:nvSpPr>
          <p:cNvPr id="4" name="Slide Number Placeholder 3"/>
          <p:cNvSpPr>
            <a:spLocks noGrp="1"/>
          </p:cNvSpPr>
          <p:nvPr>
            <p:ph type="sldNum" sz="quarter" idx="5"/>
          </p:nvPr>
        </p:nvSpPr>
        <p:spPr/>
        <p:txBody>
          <a:bodyPr/>
          <a:lstStyle/>
          <a:p>
            <a:fld id="{8E082415-32A4-4266-93EF-9842B01C70C1}" type="slidenum">
              <a:rPr lang="en-US" smtClean="0"/>
              <a:t>11</a:t>
            </a:fld>
            <a:endParaRPr lang="en-US"/>
          </a:p>
        </p:txBody>
      </p:sp>
    </p:spTree>
    <p:extLst>
      <p:ext uri="{BB962C8B-B14F-4D97-AF65-F5344CB8AC3E}">
        <p14:creationId xmlns:p14="http://schemas.microsoft.com/office/powerpoint/2010/main" val="4174070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these helps you understand why gross margin is what it is or increases or decreases.</a:t>
            </a:r>
          </a:p>
        </p:txBody>
      </p:sp>
      <p:sp>
        <p:nvSpPr>
          <p:cNvPr id="4" name="Slide Number Placeholder 3"/>
          <p:cNvSpPr>
            <a:spLocks noGrp="1"/>
          </p:cNvSpPr>
          <p:nvPr>
            <p:ph type="sldNum" sz="quarter" idx="5"/>
          </p:nvPr>
        </p:nvSpPr>
        <p:spPr/>
        <p:txBody>
          <a:bodyPr/>
          <a:lstStyle/>
          <a:p>
            <a:fld id="{8E082415-32A4-4266-93EF-9842B01C70C1}" type="slidenum">
              <a:rPr lang="en-US" smtClean="0"/>
              <a:t>12</a:t>
            </a:fld>
            <a:endParaRPr lang="en-US"/>
          </a:p>
        </p:txBody>
      </p:sp>
    </p:spTree>
    <p:extLst>
      <p:ext uri="{BB962C8B-B14F-4D97-AF65-F5344CB8AC3E}">
        <p14:creationId xmlns:p14="http://schemas.microsoft.com/office/powerpoint/2010/main" val="128420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dentist can take out a loan to buy things (e.g., video screens), but will that make money or lose it? What would be a good rate?  Should be better than the stock market or a bank! Has to be greater than the cost of the capital (about 8%) at least! </a:t>
            </a:r>
          </a:p>
        </p:txBody>
      </p:sp>
      <p:sp>
        <p:nvSpPr>
          <p:cNvPr id="4" name="Slide Number Placeholder 3"/>
          <p:cNvSpPr>
            <a:spLocks noGrp="1"/>
          </p:cNvSpPr>
          <p:nvPr>
            <p:ph type="sldNum" sz="quarter" idx="5"/>
          </p:nvPr>
        </p:nvSpPr>
        <p:spPr/>
        <p:txBody>
          <a:bodyPr/>
          <a:lstStyle/>
          <a:p>
            <a:fld id="{8E082415-32A4-4266-93EF-9842B01C70C1}" type="slidenum">
              <a:rPr lang="en-US" smtClean="0"/>
              <a:t>13</a:t>
            </a:fld>
            <a:endParaRPr lang="en-US"/>
          </a:p>
        </p:txBody>
      </p:sp>
    </p:spTree>
    <p:extLst>
      <p:ext uri="{BB962C8B-B14F-4D97-AF65-F5344CB8AC3E}">
        <p14:creationId xmlns:p14="http://schemas.microsoft.com/office/powerpoint/2010/main" val="383425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McDonalds or Walmart have high velocity.  Sales are amount for some time period (a year) and total inventory is the amount of money invested in inventory for the same time.</a:t>
            </a:r>
          </a:p>
        </p:txBody>
      </p:sp>
      <p:sp>
        <p:nvSpPr>
          <p:cNvPr id="4" name="Slide Number Placeholder 3"/>
          <p:cNvSpPr>
            <a:spLocks noGrp="1"/>
          </p:cNvSpPr>
          <p:nvPr>
            <p:ph type="sldNum" sz="quarter" idx="5"/>
          </p:nvPr>
        </p:nvSpPr>
        <p:spPr/>
        <p:txBody>
          <a:bodyPr/>
          <a:lstStyle/>
          <a:p>
            <a:fld id="{8E082415-32A4-4266-93EF-9842B01C70C1}" type="slidenum">
              <a:rPr lang="en-US" smtClean="0"/>
              <a:t>14</a:t>
            </a:fld>
            <a:endParaRPr lang="en-US"/>
          </a:p>
        </p:txBody>
      </p:sp>
    </p:spTree>
    <p:extLst>
      <p:ext uri="{BB962C8B-B14F-4D97-AF65-F5344CB8AC3E}">
        <p14:creationId xmlns:p14="http://schemas.microsoft.com/office/powerpoint/2010/main" val="511743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Constraints include cash generation, ROIC. Profitable means a good ROIC; must be greater than ultra-safe investments (e.g., Treasury Bills). Differentiated because don’t want to make a commodity (as small money there).  Sustainable means it can continue in the long term. Overall: how can we make money and be profitable giving customers what they want?</a:t>
            </a:r>
          </a:p>
        </p:txBody>
      </p:sp>
      <p:sp>
        <p:nvSpPr>
          <p:cNvPr id="4" name="Slide Number Placeholder 3"/>
          <p:cNvSpPr>
            <a:spLocks noGrp="1"/>
          </p:cNvSpPr>
          <p:nvPr>
            <p:ph type="sldNum" sz="quarter" idx="5"/>
          </p:nvPr>
        </p:nvSpPr>
        <p:spPr/>
        <p:txBody>
          <a:bodyPr/>
          <a:lstStyle/>
          <a:p>
            <a:fld id="{8E082415-32A4-4266-93EF-9842B01C70C1}" type="slidenum">
              <a:rPr lang="en-US" smtClean="0"/>
              <a:t>15</a:t>
            </a:fld>
            <a:endParaRPr lang="en-US"/>
          </a:p>
        </p:txBody>
      </p:sp>
    </p:spTree>
    <p:extLst>
      <p:ext uri="{BB962C8B-B14F-4D97-AF65-F5344CB8AC3E}">
        <p14:creationId xmlns:p14="http://schemas.microsoft.com/office/powerpoint/2010/main" val="778771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that apply to the dentist? A. Sell other dental products (toothpaste, etc.); B. Sell different services (teeth whitening); C. A new business, e.g., treating snoring; D. marketing to get new customers (e.g., senior citizens, young people, …)</a:t>
            </a:r>
          </a:p>
        </p:txBody>
      </p:sp>
      <p:sp>
        <p:nvSpPr>
          <p:cNvPr id="4" name="Slide Number Placeholder 3"/>
          <p:cNvSpPr>
            <a:spLocks noGrp="1"/>
          </p:cNvSpPr>
          <p:nvPr>
            <p:ph type="sldNum" sz="quarter" idx="5"/>
          </p:nvPr>
        </p:nvSpPr>
        <p:spPr/>
        <p:txBody>
          <a:bodyPr/>
          <a:lstStyle/>
          <a:p>
            <a:fld id="{8E082415-32A4-4266-93EF-9842B01C70C1}" type="slidenum">
              <a:rPr lang="en-US" smtClean="0"/>
              <a:t>16</a:t>
            </a:fld>
            <a:endParaRPr lang="en-US"/>
          </a:p>
        </p:txBody>
      </p:sp>
    </p:spTree>
    <p:extLst>
      <p:ext uri="{BB962C8B-B14F-4D97-AF65-F5344CB8AC3E}">
        <p14:creationId xmlns:p14="http://schemas.microsoft.com/office/powerpoint/2010/main" val="3048254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the Red Cross, or the transportation security agency (TSA)? What about UCF?</a:t>
            </a:r>
          </a:p>
        </p:txBody>
      </p:sp>
      <p:sp>
        <p:nvSpPr>
          <p:cNvPr id="4" name="Slide Number Placeholder 3"/>
          <p:cNvSpPr>
            <a:spLocks noGrp="1"/>
          </p:cNvSpPr>
          <p:nvPr>
            <p:ph type="sldNum" sz="quarter" idx="5"/>
          </p:nvPr>
        </p:nvSpPr>
        <p:spPr/>
        <p:txBody>
          <a:bodyPr/>
          <a:lstStyle/>
          <a:p>
            <a:fld id="{8E082415-32A4-4266-93EF-9842B01C70C1}" type="slidenum">
              <a:rPr lang="en-US" smtClean="0"/>
              <a:t>17</a:t>
            </a:fld>
            <a:endParaRPr lang="en-US"/>
          </a:p>
        </p:txBody>
      </p:sp>
    </p:spTree>
    <p:extLst>
      <p:ext uri="{BB962C8B-B14F-4D97-AF65-F5344CB8AC3E}">
        <p14:creationId xmlns:p14="http://schemas.microsoft.com/office/powerpoint/2010/main" val="3911103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Would you buy from someone you don’t trust? From someone who couldn’t deliver? Who was a criminal?</a:t>
            </a:r>
          </a:p>
        </p:txBody>
      </p:sp>
      <p:sp>
        <p:nvSpPr>
          <p:cNvPr id="4" name="Slide Number Placeholder 3"/>
          <p:cNvSpPr>
            <a:spLocks noGrp="1"/>
          </p:cNvSpPr>
          <p:nvPr>
            <p:ph type="sldNum" sz="quarter" idx="5"/>
          </p:nvPr>
        </p:nvSpPr>
        <p:spPr/>
        <p:txBody>
          <a:bodyPr/>
          <a:lstStyle/>
          <a:p>
            <a:fld id="{8E082415-32A4-4266-93EF-9842B01C70C1}" type="slidenum">
              <a:rPr lang="en-US" smtClean="0"/>
              <a:t>19</a:t>
            </a:fld>
            <a:endParaRPr lang="en-US"/>
          </a:p>
        </p:txBody>
      </p:sp>
    </p:spTree>
    <p:extLst>
      <p:ext uri="{BB962C8B-B14F-4D97-AF65-F5344CB8AC3E}">
        <p14:creationId xmlns:p14="http://schemas.microsoft.com/office/powerpoint/2010/main" val="1124228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Facebook, iPhones, the human genome project, …</a:t>
            </a:r>
          </a:p>
        </p:txBody>
      </p:sp>
      <p:sp>
        <p:nvSpPr>
          <p:cNvPr id="4" name="Slide Number Placeholder 3"/>
          <p:cNvSpPr>
            <a:spLocks noGrp="1"/>
          </p:cNvSpPr>
          <p:nvPr>
            <p:ph type="sldNum" sz="quarter" idx="5"/>
          </p:nvPr>
        </p:nvSpPr>
        <p:spPr/>
        <p:txBody>
          <a:bodyPr/>
          <a:lstStyle/>
          <a:p>
            <a:fld id="{8E082415-32A4-4266-93EF-9842B01C70C1}" type="slidenum">
              <a:rPr lang="en-US" smtClean="0"/>
              <a:t>20</a:t>
            </a:fld>
            <a:endParaRPr lang="en-US"/>
          </a:p>
        </p:txBody>
      </p:sp>
    </p:spTree>
    <p:extLst>
      <p:ext uri="{BB962C8B-B14F-4D97-AF65-F5344CB8AC3E}">
        <p14:creationId xmlns:p14="http://schemas.microsoft.com/office/powerpoint/2010/main" val="981840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issues we’ll talk about today.</a:t>
            </a:r>
          </a:p>
        </p:txBody>
      </p:sp>
      <p:sp>
        <p:nvSpPr>
          <p:cNvPr id="4" name="Slide Number Placeholder 3"/>
          <p:cNvSpPr>
            <a:spLocks noGrp="1"/>
          </p:cNvSpPr>
          <p:nvPr>
            <p:ph type="sldNum" sz="quarter" idx="5"/>
          </p:nvPr>
        </p:nvSpPr>
        <p:spPr/>
        <p:txBody>
          <a:bodyPr/>
          <a:lstStyle/>
          <a:p>
            <a:fld id="{8E082415-32A4-4266-93EF-9842B01C70C1}" type="slidenum">
              <a:rPr lang="en-US" smtClean="0"/>
              <a:t>2</a:t>
            </a:fld>
            <a:endParaRPr lang="en-US"/>
          </a:p>
        </p:txBody>
      </p:sp>
    </p:spTree>
    <p:extLst>
      <p:ext uri="{BB962C8B-B14F-4D97-AF65-F5344CB8AC3E}">
        <p14:creationId xmlns:p14="http://schemas.microsoft.com/office/powerpoint/2010/main" val="2007465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Quoted and adapted From ACM talk on Ethics by </a:t>
            </a:r>
            <a:r>
              <a:rPr lang="sv-SE" dirty="0"/>
              <a:t>Don Gotterbarn &amp; Marty J. Wolf.</a:t>
            </a:r>
          </a:p>
        </p:txBody>
      </p:sp>
      <p:sp>
        <p:nvSpPr>
          <p:cNvPr id="4" name="Slide Number Placeholder 3"/>
          <p:cNvSpPr>
            <a:spLocks noGrp="1"/>
          </p:cNvSpPr>
          <p:nvPr>
            <p:ph type="sldNum" sz="quarter" idx="5"/>
          </p:nvPr>
        </p:nvSpPr>
        <p:spPr/>
        <p:txBody>
          <a:bodyPr/>
          <a:lstStyle/>
          <a:p>
            <a:fld id="{8E082415-32A4-4266-93EF-9842B01C70C1}" type="slidenum">
              <a:rPr lang="en-US" smtClean="0"/>
              <a:t>21</a:t>
            </a:fld>
            <a:endParaRPr lang="en-US"/>
          </a:p>
        </p:txBody>
      </p:sp>
    </p:spTree>
    <p:extLst>
      <p:ext uri="{BB962C8B-B14F-4D97-AF65-F5344CB8AC3E}">
        <p14:creationId xmlns:p14="http://schemas.microsoft.com/office/powerpoint/2010/main" val="3905439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Quoted and adapted From ACM talk on Ethics by </a:t>
            </a:r>
            <a:r>
              <a:rPr lang="sv-SE" dirty="0"/>
              <a:t>Don Gotterbarn &amp; Marty J. Wolf.</a:t>
            </a:r>
          </a:p>
        </p:txBody>
      </p:sp>
      <p:sp>
        <p:nvSpPr>
          <p:cNvPr id="4" name="Slide Number Placeholder 3"/>
          <p:cNvSpPr>
            <a:spLocks noGrp="1"/>
          </p:cNvSpPr>
          <p:nvPr>
            <p:ph type="sldNum" sz="quarter" idx="5"/>
          </p:nvPr>
        </p:nvSpPr>
        <p:spPr/>
        <p:txBody>
          <a:bodyPr/>
          <a:lstStyle/>
          <a:p>
            <a:fld id="{8E082415-32A4-4266-93EF-9842B01C70C1}" type="slidenum">
              <a:rPr lang="en-US" smtClean="0"/>
              <a:t>22</a:t>
            </a:fld>
            <a:endParaRPr lang="en-US"/>
          </a:p>
        </p:txBody>
      </p:sp>
    </p:spTree>
    <p:extLst>
      <p:ext uri="{BB962C8B-B14F-4D97-AF65-F5344CB8AC3E}">
        <p14:creationId xmlns:p14="http://schemas.microsoft.com/office/powerpoint/2010/main" val="3148916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Quoted and adapted From ACM talk on Ethics by </a:t>
            </a:r>
            <a:r>
              <a:rPr lang="sv-SE" dirty="0"/>
              <a:t>Don Gotterbarn &amp; Marty J. Wolf.</a:t>
            </a:r>
          </a:p>
        </p:txBody>
      </p:sp>
      <p:sp>
        <p:nvSpPr>
          <p:cNvPr id="4" name="Slide Number Placeholder 3"/>
          <p:cNvSpPr>
            <a:spLocks noGrp="1"/>
          </p:cNvSpPr>
          <p:nvPr>
            <p:ph type="sldNum" sz="quarter" idx="5"/>
          </p:nvPr>
        </p:nvSpPr>
        <p:spPr/>
        <p:txBody>
          <a:bodyPr/>
          <a:lstStyle/>
          <a:p>
            <a:fld id="{8E082415-32A4-4266-93EF-9842B01C70C1}" type="slidenum">
              <a:rPr lang="en-US" smtClean="0"/>
              <a:t>23</a:t>
            </a:fld>
            <a:endParaRPr lang="en-US"/>
          </a:p>
        </p:txBody>
      </p:sp>
    </p:spTree>
    <p:extLst>
      <p:ext uri="{BB962C8B-B14F-4D97-AF65-F5344CB8AC3E}">
        <p14:creationId xmlns:p14="http://schemas.microsoft.com/office/powerpoint/2010/main" val="789833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All humans are stakeholders in computing. Are we all affected by Facebook, Google, and Twitter? Do our systems contribute to global warming? 2. Esp. important to avoid negative consequences when they are significant and unjust. Have computers killed people? Caused loss of money? 3. Fully disclose system capabilities, limits, and potential problems. Is it okay to say you know the R programming language if you can learn it on the job? 4. Foster fair participation by all people including underrepresented groups. Is it okay to not think about this when designing a loan approval system for a bank? 5. Credit originators of ideas and respect patents and copyright.  6. Tech can collect lots of data, use info only for legitimate ends, have transparent policies. 7. You will learn about aspects of a business in confidence, need to keep that.</a:t>
            </a:r>
          </a:p>
        </p:txBody>
      </p:sp>
      <p:sp>
        <p:nvSpPr>
          <p:cNvPr id="4" name="Slide Number Placeholder 3"/>
          <p:cNvSpPr>
            <a:spLocks noGrp="1"/>
          </p:cNvSpPr>
          <p:nvPr>
            <p:ph type="sldNum" sz="quarter" idx="5"/>
          </p:nvPr>
        </p:nvSpPr>
        <p:spPr/>
        <p:txBody>
          <a:bodyPr/>
          <a:lstStyle/>
          <a:p>
            <a:fld id="{8E082415-32A4-4266-93EF-9842B01C70C1}" type="slidenum">
              <a:rPr lang="en-US" smtClean="0"/>
              <a:t>24</a:t>
            </a:fld>
            <a:endParaRPr lang="en-US"/>
          </a:p>
        </p:txBody>
      </p:sp>
    </p:spTree>
    <p:extLst>
      <p:ext uri="{BB962C8B-B14F-4D97-AF65-F5344CB8AC3E}">
        <p14:creationId xmlns:p14="http://schemas.microsoft.com/office/powerpoint/2010/main" val="2570258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Insist on and support high quality work. Your dignity and the dignity of your colleagues depends on it.  2. Technical knowledge and awareness of social context. Life-long learning. 3. Rules include laws and regulations. Abide by rules unless ethics dictates otherwise; then challenge the rule before violating it. Rule breaking will have consequences. 4. Seek and participate in peer and stakeholder review.</a:t>
            </a:r>
          </a:p>
        </p:txBody>
      </p:sp>
      <p:sp>
        <p:nvSpPr>
          <p:cNvPr id="4" name="Slide Number Placeholder 3"/>
          <p:cNvSpPr>
            <a:spLocks noGrp="1"/>
          </p:cNvSpPr>
          <p:nvPr>
            <p:ph type="sldNum" sz="quarter" idx="5"/>
          </p:nvPr>
        </p:nvSpPr>
        <p:spPr/>
        <p:txBody>
          <a:bodyPr/>
          <a:lstStyle/>
          <a:p>
            <a:fld id="{8E082415-32A4-4266-93EF-9842B01C70C1}" type="slidenum">
              <a:rPr lang="en-US" smtClean="0"/>
              <a:t>25</a:t>
            </a:fld>
            <a:endParaRPr lang="en-US"/>
          </a:p>
        </p:txBody>
      </p:sp>
    </p:spTree>
    <p:extLst>
      <p:ext uri="{BB962C8B-B14F-4D97-AF65-F5344CB8AC3E}">
        <p14:creationId xmlns:p14="http://schemas.microsoft.com/office/powerpoint/2010/main" val="2831705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We’re in a position of trust, must be perceptive, thorough and objective in evaluation. 6. Must evaluate potential work assignments; disclose lack of expertise. 7. Foster understanding of computing and tech. 8. Individuals and organizations have a right to restrict access to their systems and data.</a:t>
            </a:r>
          </a:p>
        </p:txBody>
      </p:sp>
      <p:sp>
        <p:nvSpPr>
          <p:cNvPr id="4" name="Slide Number Placeholder 3"/>
          <p:cNvSpPr>
            <a:spLocks noGrp="1"/>
          </p:cNvSpPr>
          <p:nvPr>
            <p:ph type="sldNum" sz="quarter" idx="5"/>
          </p:nvPr>
        </p:nvSpPr>
        <p:spPr/>
        <p:txBody>
          <a:bodyPr/>
          <a:lstStyle/>
          <a:p>
            <a:fld id="{8E082415-32A4-4266-93EF-9842B01C70C1}" type="slidenum">
              <a:rPr lang="en-US" smtClean="0"/>
              <a:t>26</a:t>
            </a:fld>
            <a:endParaRPr lang="en-US"/>
          </a:p>
        </p:txBody>
      </p:sp>
    </p:spTree>
    <p:extLst>
      <p:ext uri="{BB962C8B-B14F-4D97-AF65-F5344CB8AC3E}">
        <p14:creationId xmlns:p14="http://schemas.microsoft.com/office/powerpoint/2010/main" val="32795233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Especially when acting as a leader: 1. Always make the public good a central concern. 2. Articulate, encourage, and evaluate fulfillment of social responsibilities to reduce harm to public and raise awareness of associated responsibilities. 3. Enhance and not degrade the quality of working life. </a:t>
            </a:r>
            <a:r>
              <a:rPr lang="en-US" dirty="0">
                <a:solidFill>
                  <a:schemeClr val="tx1">
                    <a:lumMod val="85000"/>
                  </a:schemeClr>
                </a:solidFill>
              </a:rPr>
              <a:t>4. Communicate and uphold these principles. </a:t>
            </a:r>
            <a:r>
              <a:rPr lang="en-US" dirty="0"/>
              <a:t>5. support and encourage further education and enhancement of knowledge/skills. 6. Interface changes can affect productivity. 7. Society comes to depend on certain computing systems, even if business ones (such as Windows) but also government systems (healthcare.gov). </a:t>
            </a:r>
          </a:p>
        </p:txBody>
      </p:sp>
      <p:sp>
        <p:nvSpPr>
          <p:cNvPr id="4" name="Slide Number Placeholder 3"/>
          <p:cNvSpPr>
            <a:spLocks noGrp="1"/>
          </p:cNvSpPr>
          <p:nvPr>
            <p:ph type="sldNum" sz="quarter" idx="5"/>
          </p:nvPr>
        </p:nvSpPr>
        <p:spPr/>
        <p:txBody>
          <a:bodyPr/>
          <a:lstStyle/>
          <a:p>
            <a:fld id="{8E082415-32A4-4266-93EF-9842B01C70C1}" type="slidenum">
              <a:rPr lang="en-US" smtClean="0"/>
              <a:t>27</a:t>
            </a:fld>
            <a:endParaRPr lang="en-US"/>
          </a:p>
        </p:txBody>
      </p:sp>
    </p:spTree>
    <p:extLst>
      <p:ext uri="{BB962C8B-B14F-4D97-AF65-F5344CB8AC3E}">
        <p14:creationId xmlns:p14="http://schemas.microsoft.com/office/powerpoint/2010/main" val="3812732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“Dark UX Pattern” case study from </a:t>
            </a:r>
            <a:r>
              <a:rPr lang="en-US" dirty="0">
                <a:hlinkClick r:id="rId3"/>
              </a:rPr>
              <a:t>http://ethics.acm.org/code-of-ethics/using-the-code/case-dark-ux-patterns/</a:t>
            </a:r>
            <a:r>
              <a:rPr lang="en-US" dirty="0"/>
              <a:t>.</a:t>
            </a:r>
          </a:p>
          <a:p>
            <a:r>
              <a:rPr lang="en-US" dirty="0"/>
              <a:t>Violates several principles (1-4). The design doesn’t respect the public good. But fighting back could lose the client and even get one fired!</a:t>
            </a:r>
          </a:p>
        </p:txBody>
      </p:sp>
      <p:sp>
        <p:nvSpPr>
          <p:cNvPr id="4" name="Slide Number Placeholder 3"/>
          <p:cNvSpPr>
            <a:spLocks noGrp="1"/>
          </p:cNvSpPr>
          <p:nvPr>
            <p:ph type="sldNum" sz="quarter" idx="5"/>
          </p:nvPr>
        </p:nvSpPr>
        <p:spPr/>
        <p:txBody>
          <a:bodyPr/>
          <a:lstStyle/>
          <a:p>
            <a:fld id="{8E082415-32A4-4266-93EF-9842B01C70C1}" type="slidenum">
              <a:rPr lang="en-US" smtClean="0"/>
              <a:t>28</a:t>
            </a:fld>
            <a:endParaRPr lang="en-US"/>
          </a:p>
        </p:txBody>
      </p:sp>
    </p:spTree>
    <p:extLst>
      <p:ext uri="{BB962C8B-B14F-4D97-AF65-F5344CB8AC3E}">
        <p14:creationId xmlns:p14="http://schemas.microsoft.com/office/powerpoint/2010/main" val="3514219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Climate change is one way.  Paper waste could lead to cutting down more trees, and waste computers themselves could leach toxic chemicals … 2. Making us disconnected from each other. Throwing people out of work.</a:t>
            </a:r>
          </a:p>
        </p:txBody>
      </p:sp>
      <p:sp>
        <p:nvSpPr>
          <p:cNvPr id="4" name="Slide Number Placeholder 3"/>
          <p:cNvSpPr>
            <a:spLocks noGrp="1"/>
          </p:cNvSpPr>
          <p:nvPr>
            <p:ph type="sldNum" sz="quarter" idx="5"/>
          </p:nvPr>
        </p:nvSpPr>
        <p:spPr/>
        <p:txBody>
          <a:bodyPr/>
          <a:lstStyle/>
          <a:p>
            <a:fld id="{8E082415-32A4-4266-93EF-9842B01C70C1}" type="slidenum">
              <a:rPr lang="en-US" smtClean="0"/>
              <a:t>29</a:t>
            </a:fld>
            <a:endParaRPr lang="en-US"/>
          </a:p>
        </p:txBody>
      </p:sp>
    </p:spTree>
    <p:extLst>
      <p:ext uri="{BB962C8B-B14F-4D97-AF65-F5344CB8AC3E}">
        <p14:creationId xmlns:p14="http://schemas.microsoft.com/office/powerpoint/2010/main" val="25939221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thing is to think about these considerations in </a:t>
            </a:r>
            <a:r>
              <a:rPr lang="en-US"/>
              <a:t>the future.</a:t>
            </a:r>
          </a:p>
        </p:txBody>
      </p:sp>
      <p:sp>
        <p:nvSpPr>
          <p:cNvPr id="4" name="Slide Number Placeholder 3"/>
          <p:cNvSpPr>
            <a:spLocks noGrp="1"/>
          </p:cNvSpPr>
          <p:nvPr>
            <p:ph type="sldNum" sz="quarter" idx="5"/>
          </p:nvPr>
        </p:nvSpPr>
        <p:spPr/>
        <p:txBody>
          <a:bodyPr/>
          <a:lstStyle/>
          <a:p>
            <a:fld id="{8E082415-32A4-4266-93EF-9842B01C70C1}" type="slidenum">
              <a:rPr lang="en-US" smtClean="0"/>
              <a:t>30</a:t>
            </a:fld>
            <a:endParaRPr lang="en-US"/>
          </a:p>
        </p:txBody>
      </p:sp>
    </p:spTree>
    <p:extLst>
      <p:ext uri="{BB962C8B-B14F-4D97-AF65-F5344CB8AC3E}">
        <p14:creationId xmlns:p14="http://schemas.microsoft.com/office/powerpoint/2010/main" val="3446310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Book recommended to me by Jeff Jacoby on our IAB. These are things you can also ask on an interview…</a:t>
            </a:r>
          </a:p>
        </p:txBody>
      </p:sp>
      <p:sp>
        <p:nvSpPr>
          <p:cNvPr id="4" name="Slide Number Placeholder 3"/>
          <p:cNvSpPr>
            <a:spLocks noGrp="1"/>
          </p:cNvSpPr>
          <p:nvPr>
            <p:ph type="sldNum" sz="quarter" idx="5"/>
          </p:nvPr>
        </p:nvSpPr>
        <p:spPr/>
        <p:txBody>
          <a:bodyPr/>
          <a:lstStyle/>
          <a:p>
            <a:fld id="{8E082415-32A4-4266-93EF-9842B01C70C1}" type="slidenum">
              <a:rPr lang="en-US" smtClean="0"/>
              <a:t>3</a:t>
            </a:fld>
            <a:endParaRPr lang="en-US"/>
          </a:p>
        </p:txBody>
      </p:sp>
    </p:spTree>
    <p:extLst>
      <p:ext uri="{BB962C8B-B14F-4D97-AF65-F5344CB8AC3E}">
        <p14:creationId xmlns:p14="http://schemas.microsoft.com/office/powerpoint/2010/main" val="2658333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story about my dentist visit (in December 2019), which started with a text message and phone call, and the new screens in each office to sell dental procedures, etc. </a:t>
            </a:r>
          </a:p>
        </p:txBody>
      </p:sp>
      <p:sp>
        <p:nvSpPr>
          <p:cNvPr id="4" name="Slide Number Placeholder 3"/>
          <p:cNvSpPr>
            <a:spLocks noGrp="1"/>
          </p:cNvSpPr>
          <p:nvPr>
            <p:ph type="sldNum" sz="quarter" idx="5"/>
          </p:nvPr>
        </p:nvSpPr>
        <p:spPr/>
        <p:txBody>
          <a:bodyPr/>
          <a:lstStyle/>
          <a:p>
            <a:fld id="{8E082415-32A4-4266-93EF-9842B01C70C1}" type="slidenum">
              <a:rPr lang="en-US" smtClean="0"/>
              <a:t>4</a:t>
            </a:fld>
            <a:endParaRPr lang="en-US"/>
          </a:p>
        </p:txBody>
      </p:sp>
    </p:spTree>
    <p:extLst>
      <p:ext uri="{BB962C8B-B14F-4D97-AF65-F5344CB8AC3E}">
        <p14:creationId xmlns:p14="http://schemas.microsoft.com/office/powerpoint/2010/main" val="3210947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business must satisfy customer needs better than the competition. Not just these 4 things, but also the relationship between them is important.</a:t>
            </a:r>
          </a:p>
        </p:txBody>
      </p:sp>
      <p:sp>
        <p:nvSpPr>
          <p:cNvPr id="4" name="Slide Number Placeholder 3"/>
          <p:cNvSpPr>
            <a:spLocks noGrp="1"/>
          </p:cNvSpPr>
          <p:nvPr>
            <p:ph type="sldNum" sz="quarter" idx="5"/>
          </p:nvPr>
        </p:nvSpPr>
        <p:spPr/>
        <p:txBody>
          <a:bodyPr/>
          <a:lstStyle/>
          <a:p>
            <a:fld id="{8E082415-32A4-4266-93EF-9842B01C70C1}" type="slidenum">
              <a:rPr lang="en-US" smtClean="0"/>
              <a:t>5</a:t>
            </a:fld>
            <a:endParaRPr lang="en-US"/>
          </a:p>
        </p:txBody>
      </p:sp>
    </p:spTree>
    <p:extLst>
      <p:ext uri="{BB962C8B-B14F-4D97-AF65-F5344CB8AC3E}">
        <p14:creationId xmlns:p14="http://schemas.microsoft.com/office/powerpoint/2010/main" val="1161477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Johnson &amp; Johnson sells toothpaste to (wholesale distribution companies who sell to) supermarkets, who sell to consumers. An IT division of a large company (or a consulting firm) may “sell” a service to other divisions, who may ultimately sell to consumers.</a:t>
            </a:r>
          </a:p>
        </p:txBody>
      </p:sp>
      <p:sp>
        <p:nvSpPr>
          <p:cNvPr id="4" name="Slide Number Placeholder 3"/>
          <p:cNvSpPr>
            <a:spLocks noGrp="1"/>
          </p:cNvSpPr>
          <p:nvPr>
            <p:ph type="sldNum" sz="quarter" idx="5"/>
          </p:nvPr>
        </p:nvSpPr>
        <p:spPr/>
        <p:txBody>
          <a:bodyPr/>
          <a:lstStyle/>
          <a:p>
            <a:fld id="{8E082415-32A4-4266-93EF-9842B01C70C1}" type="slidenum">
              <a:rPr lang="en-US" smtClean="0"/>
              <a:t>6</a:t>
            </a:fld>
            <a:endParaRPr lang="en-US"/>
          </a:p>
        </p:txBody>
      </p:sp>
    </p:spTree>
    <p:extLst>
      <p:ext uri="{BB962C8B-B14F-4D97-AF65-F5344CB8AC3E}">
        <p14:creationId xmlns:p14="http://schemas.microsoft.com/office/powerpoint/2010/main" val="818235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Disney sell?</a:t>
            </a:r>
          </a:p>
        </p:txBody>
      </p:sp>
      <p:sp>
        <p:nvSpPr>
          <p:cNvPr id="4" name="Slide Number Placeholder 3"/>
          <p:cNvSpPr>
            <a:spLocks noGrp="1"/>
          </p:cNvSpPr>
          <p:nvPr>
            <p:ph type="sldNum" sz="quarter" idx="5"/>
          </p:nvPr>
        </p:nvSpPr>
        <p:spPr/>
        <p:txBody>
          <a:bodyPr/>
          <a:lstStyle/>
          <a:p>
            <a:fld id="{8E082415-32A4-4266-93EF-9842B01C70C1}" type="slidenum">
              <a:rPr lang="en-US" smtClean="0"/>
              <a:t>7</a:t>
            </a:fld>
            <a:endParaRPr lang="en-US"/>
          </a:p>
        </p:txBody>
      </p:sp>
    </p:spTree>
    <p:extLst>
      <p:ext uri="{BB962C8B-B14F-4D97-AF65-F5344CB8AC3E}">
        <p14:creationId xmlns:p14="http://schemas.microsoft.com/office/powerpoint/2010/main" val="2897367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Consumers might be buying more than a product, perhaps reliability, trustworthiness, convenience, service, an experience…  “Customers need a simple reason to buy from you,” e.g., “something they really need”</a:t>
            </a:r>
          </a:p>
        </p:txBody>
      </p:sp>
      <p:sp>
        <p:nvSpPr>
          <p:cNvPr id="4" name="Slide Number Placeholder 3"/>
          <p:cNvSpPr>
            <a:spLocks noGrp="1"/>
          </p:cNvSpPr>
          <p:nvPr>
            <p:ph type="sldNum" sz="quarter" idx="5"/>
          </p:nvPr>
        </p:nvSpPr>
        <p:spPr/>
        <p:txBody>
          <a:bodyPr/>
          <a:lstStyle/>
          <a:p>
            <a:fld id="{8E082415-32A4-4266-93EF-9842B01C70C1}" type="slidenum">
              <a:rPr lang="en-US" smtClean="0"/>
              <a:t>8</a:t>
            </a:fld>
            <a:endParaRPr lang="en-US"/>
          </a:p>
        </p:txBody>
      </p:sp>
    </p:spTree>
    <p:extLst>
      <p:ext uri="{BB962C8B-B14F-4D97-AF65-F5344CB8AC3E}">
        <p14:creationId xmlns:p14="http://schemas.microsoft.com/office/powerpoint/2010/main" val="1278153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Cash generation is the difference between money coming in and going out. Like breathing, needed in every time period (e.g., to pay employees).</a:t>
            </a:r>
          </a:p>
          <a:p>
            <a:r>
              <a:rPr lang="en-US" dirty="0"/>
              <a:t>What role does IT have to play?  Getting cash processed quickly is one thing</a:t>
            </a:r>
          </a:p>
        </p:txBody>
      </p:sp>
      <p:sp>
        <p:nvSpPr>
          <p:cNvPr id="4" name="Slide Number Placeholder 3"/>
          <p:cNvSpPr>
            <a:spLocks noGrp="1"/>
          </p:cNvSpPr>
          <p:nvPr>
            <p:ph type="sldNum" sz="quarter" idx="5"/>
          </p:nvPr>
        </p:nvSpPr>
        <p:spPr/>
        <p:txBody>
          <a:bodyPr/>
          <a:lstStyle/>
          <a:p>
            <a:fld id="{8E082415-32A4-4266-93EF-9842B01C70C1}" type="slidenum">
              <a:rPr lang="en-US" smtClean="0"/>
              <a:t>9</a:t>
            </a:fld>
            <a:endParaRPr lang="en-US"/>
          </a:p>
        </p:txBody>
      </p:sp>
    </p:spTree>
    <p:extLst>
      <p:ext uri="{BB962C8B-B14F-4D97-AF65-F5344CB8AC3E}">
        <p14:creationId xmlns:p14="http://schemas.microsoft.com/office/powerpoint/2010/main" val="1955473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762BF20-EA23-4AC1-AD1E-B2C997D9A411}"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1084098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62BF20-EA23-4AC1-AD1E-B2C997D9A411}"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903489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62BF20-EA23-4AC1-AD1E-B2C997D9A411}"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3207639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62BF20-EA23-4AC1-AD1E-B2C997D9A411}"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580139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62BF20-EA23-4AC1-AD1E-B2C997D9A411}"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4215232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62BF20-EA23-4AC1-AD1E-B2C997D9A411}" type="datetimeFigureOut">
              <a:rPr lang="en-US" smtClean="0"/>
              <a:t>9/8/2022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4085759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62BF20-EA23-4AC1-AD1E-B2C997D9A411}" type="datetimeFigureOut">
              <a:rPr lang="en-US" smtClean="0"/>
              <a:t>9/8/2022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352264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762BF20-EA23-4AC1-AD1E-B2C997D9A411}" type="datetimeFigureOut">
              <a:rPr lang="en-US" smtClean="0"/>
              <a:t>9/8/2022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1875756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62BF20-EA23-4AC1-AD1E-B2C997D9A411}" type="datetimeFigureOut">
              <a:rPr lang="en-US" smtClean="0"/>
              <a:t>9/8/2022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2075465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62BF20-EA23-4AC1-AD1E-B2C997D9A411}" type="datetimeFigureOut">
              <a:rPr lang="en-US" smtClean="0"/>
              <a:t>9/8/2022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4247571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62BF20-EA23-4AC1-AD1E-B2C997D9A411}" type="datetimeFigureOut">
              <a:rPr lang="en-US" smtClean="0"/>
              <a:t>9/8/2022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3552505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62BF20-EA23-4AC1-AD1E-B2C997D9A411}" type="datetimeFigureOut">
              <a:rPr lang="en-US" smtClean="0"/>
              <a:t>9/8/2022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D69341-DAB1-4F22-AEA2-CDC944C4B4B9}" type="slidenum">
              <a:rPr lang="en-US" smtClean="0"/>
              <a:t>‹#›</a:t>
            </a:fld>
            <a:endParaRPr lang="en-US"/>
          </a:p>
        </p:txBody>
      </p:sp>
    </p:spTree>
    <p:extLst>
      <p:ext uri="{BB962C8B-B14F-4D97-AF65-F5344CB8AC3E}">
        <p14:creationId xmlns:p14="http://schemas.microsoft.com/office/powerpoint/2010/main" val="111367775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unsplash.com/s/photos/groceries?utm_source=unsplash&amp;utm_medium=referral&amp;utm_content=creditCopyText" TargetMode="External"/><Relationship Id="rId4" Type="http://schemas.openxmlformats.org/officeDocument/2006/relationships/hyperlink" Target="https://unsplash.com/@benziad?utm_source=unsplash&amp;utm_medium=referral&amp;utm_content=creditCopyTex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unsplash.com/s/photos/parts?utm_source=unsplash&amp;utm_medium=referral&amp;utm_content=creditCopyText" TargetMode="External"/><Relationship Id="rId4" Type="http://schemas.openxmlformats.org/officeDocument/2006/relationships/hyperlink" Target="https://unsplash.com/@loravisuals?utm_source=unsplash&amp;utm_medium=referral&amp;utm_content=creditCopyTex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www.flickr.com/photos/gary_leavens/49315661792" TargetMode="Externa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unsplash.com/s/photos/growth?utm_source=unsplash&amp;utm_medium=referral&amp;utm_content=creditCopyText" TargetMode="External"/><Relationship Id="rId4" Type="http://schemas.openxmlformats.org/officeDocument/2006/relationships/hyperlink" Target="https://unsplash.com/@tahamazandarani?utm_source=unsplash&amp;utm_medium=referral&amp;utm_content=creditCopyText"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unsplash.com/s/photos/aid?utm_source=unsplash&amp;utm_medium=referral&amp;utm_content=creditCopyText" TargetMode="External"/><Relationship Id="rId4" Type="http://schemas.openxmlformats.org/officeDocument/2006/relationships/hyperlink" Target="https://unsplash.com/@flairman?utm_source=unsplash&amp;utm_medium=referral&amp;utm_content=creditCopyText"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unsplash.com/s/photos/trust?utm_source=unsplash&amp;utm_medium=referral&amp;utm_content=creditCopyText" TargetMode="External"/><Relationship Id="rId4" Type="http://schemas.openxmlformats.org/officeDocument/2006/relationships/hyperlink" Target="https://unsplash.com/@fbngsk?utm_source=unsplash&amp;utm_medium=referral&amp;utm_content=creditCopyTex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unsplash.com/s/photos/computer?utm_source=unsplash&amp;utm_medium=referral&amp;utm_content=creditCopyText" TargetMode="External"/><Relationship Id="rId4" Type="http://schemas.openxmlformats.org/officeDocument/2006/relationships/hyperlink" Target="https://unsplash.com/@johnschno?utm_source=unsplash&amp;utm_medium=referral&amp;utm_content=creditCopyTex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unsplash.com/s/photos/thinking?utm_source=unsplash&amp;utm_medium=referral&amp;utm_content=creditCopyText" TargetMode="External"/><Relationship Id="rId4" Type="http://schemas.openxmlformats.org/officeDocument/2006/relationships/hyperlink" Target="https://unsplash.com/@arifriyanto?utm_source=unsplash&amp;utm_medium=referral&amp;utm_content=creditCopyTex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unsplash.com/s/photos/danger?utm_source=unsplash&amp;utm_medium=referral&amp;utm_content=creditCopyText" TargetMode="External"/><Relationship Id="rId4" Type="http://schemas.openxmlformats.org/officeDocument/2006/relationships/hyperlink" Target="https://unsplash.com/@vforet?utm_source=unsplash&amp;utm_medium=referral&amp;utm_content=creditCopyText"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unsplash.com/@giorgiotrovato?utm_source=unsplash&amp;utm_medium=referral&amp;utm_content=creditCopyTex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hyperlink" Target="https://unsplash.com/s/photos/care?utm_source=unsplash&amp;utm_medium=referral&amp;utm_content=creditCopyTex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unsplash.com/s/photos/hospital?utm_source=unsplash&amp;utm_medium=referral&amp;utm_content=creditCopyText" TargetMode="External"/><Relationship Id="rId4" Type="http://schemas.openxmlformats.org/officeDocument/2006/relationships/hyperlink" Target="https://unsplash.com/@jonathanborba?utm_source=unsplash&amp;utm_medium=referral&amp;utm_content=creditCopyText"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ethics.acm.or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unsplash.com/s/photos/privacy?utm_source=unsplash&amp;utm_medium=referral&amp;utm_content=creditCopyText" TargetMode="External"/><Relationship Id="rId5" Type="http://schemas.openxmlformats.org/officeDocument/2006/relationships/hyperlink" Target="https://unsplash.com/@matthewhenry?utm_source=unsplash&amp;utm_medium=referral&amp;utm_content=creditCopyText" TargetMode="Externa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hyperlink" Target="https://ethics.acm.or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unsplash.com/s/photos/doctor?utm_source=unsplash&amp;utm_medium=referral&amp;utm_content=creditCopyText" TargetMode="External"/><Relationship Id="rId5" Type="http://schemas.openxmlformats.org/officeDocument/2006/relationships/hyperlink" Target="https://unsplash.com/@jcgellidon?utm_source=unsplash&amp;utm_medium=referral&amp;utm_content=creditCopyText" TargetMode="Externa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hyperlink" Target="https://ethics.acm.or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unsplash.com/s/photos/engineer?utm_source=unsplash&amp;utm_medium=referral&amp;utm_content=creditCopyText" TargetMode="External"/><Relationship Id="rId5" Type="http://schemas.openxmlformats.org/officeDocument/2006/relationships/hyperlink" Target="https://unsplash.com/@wocintechchat?utm_source=unsplash&amp;utm_medium=referral&amp;utm_content=creditCopyText" TargetMode="Externa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hyperlink" Target="https://ethics.acm.or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hyperlink" Target="https://unsplash.com/s/photos/society?utm_source=unsplash&amp;utm_medium=referral&amp;utm_content=creditCopyText" TargetMode="External"/><Relationship Id="rId4" Type="http://schemas.openxmlformats.org/officeDocument/2006/relationships/hyperlink" Target="https://unsplash.com/@artypj?utm_source=unsplash&amp;utm_medium=referral&amp;utm_content=creditCopyText"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ethics.acm.org/code-of-ethics/using-the-code/case-dark-ux-pattern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unsplash.com/s/photos/dark-pattern?utm_source=unsplash&amp;utm_medium=referral&amp;utm_content=creditCopyText" TargetMode="External"/><Relationship Id="rId5" Type="http://schemas.openxmlformats.org/officeDocument/2006/relationships/hyperlink" Target="https://unsplash.com/@jammypodger7470?utm_source=unsplash&amp;utm_medium=referral&amp;utm_content=creditCopyText" TargetMode="Externa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unsplash.com/s/photos/environment?utm_source=unsplash&amp;utm_medium=referral&amp;utm_content=creditCopyText" TargetMode="External"/><Relationship Id="rId4" Type="http://schemas.openxmlformats.org/officeDocument/2006/relationships/hyperlink" Target="https://unsplash.com/@t_t?utm_source=unsplash&amp;utm_medium=referral&amp;utm_content=creditCopyTex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unsplash.com/s/photos/business?utm_source=unsplash&amp;utm_medium=referral&amp;utm_content=creditCopyText" TargetMode="External"/><Relationship Id="rId4" Type="http://schemas.openxmlformats.org/officeDocument/2006/relationships/hyperlink" Target="https://unsplash.com/@bernardhermant?utm_source=unsplash&amp;utm_medium=referral&amp;utm_content=creditCopyText"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unsplash.com/s/photos/business?utm_source=unsplash&amp;utm_medium=referral&amp;utm_content=creditCopyText" TargetMode="External"/><Relationship Id="rId4" Type="http://schemas.openxmlformats.org/officeDocument/2006/relationships/hyperlink" Target="https://unsplash.com/@blakewisz?utm_source=unsplash&amp;utm_medium=referral&amp;utm_content=creditCopyTex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unsplash.com/s/photos/dentist?utm_source=unsplash&amp;utm_medium=referral&amp;utm_content=creditCopyText" TargetMode="External"/><Relationship Id="rId4" Type="http://schemas.openxmlformats.org/officeDocument/2006/relationships/hyperlink" Target="https://unsplash.com/@hush52?utm_source=unsplash&amp;utm_medium=referral&amp;utm_content=creditCopyTex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unsplash.com/s/photos/consumer?utm_source=unsplash&amp;utm_medium=referral&amp;utm_content=creditCopyText" TargetMode="External"/><Relationship Id="rId4" Type="http://schemas.openxmlformats.org/officeDocument/2006/relationships/hyperlink" Target="https://unsplash.com/@bernardhermant?utm_source=unsplash&amp;utm_medium=referral&amp;utm_content=creditCopyTex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unsplash.com/s/photos/consumer?utm_source=unsplash&amp;utm_medium=referral&amp;utm_content=creditCopyText" TargetMode="External"/><Relationship Id="rId4" Type="http://schemas.openxmlformats.org/officeDocument/2006/relationships/hyperlink" Target="https://unsplash.com/@bernardhermant?utm_source=unsplash&amp;utm_medium=referral&amp;utm_content=creditCopyTex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unsplash.com/s/photos/money?utm_source=unsplash&amp;utm_medium=referral&amp;utm_content=creditCopyText" TargetMode="External"/><Relationship Id="rId4" Type="http://schemas.openxmlformats.org/officeDocument/2006/relationships/hyperlink" Target="https://unsplash.com/@sharonmccutcheon?utm_source=unsplash&amp;utm_medium=referral&amp;utm_content=creditCopyTex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B0AF9-2E22-42E8-8EDA-09949A382EC7}"/>
              </a:ext>
            </a:extLst>
          </p:cNvPr>
          <p:cNvSpPr>
            <a:spLocks noGrp="1"/>
          </p:cNvSpPr>
          <p:nvPr>
            <p:ph type="ctrTitle"/>
          </p:nvPr>
        </p:nvSpPr>
        <p:spPr/>
        <p:txBody>
          <a:bodyPr>
            <a:normAutofit fontScale="90000"/>
          </a:bodyPr>
          <a:lstStyle/>
          <a:p>
            <a:r>
              <a:rPr lang="en-US" dirty="0"/>
              <a:t>Other Considerations: </a:t>
            </a:r>
            <a:br>
              <a:rPr lang="en-US" dirty="0"/>
            </a:br>
            <a:r>
              <a:rPr lang="en-US" dirty="0"/>
              <a:t>Business, Ethics, Environment, etc.</a:t>
            </a:r>
          </a:p>
        </p:txBody>
      </p:sp>
      <p:sp>
        <p:nvSpPr>
          <p:cNvPr id="3" name="Subtitle 2">
            <a:extLst>
              <a:ext uri="{FF2B5EF4-FFF2-40B4-BE49-F238E27FC236}">
                <a16:creationId xmlns:a16="http://schemas.microsoft.com/office/drawing/2014/main" id="{2620C9E6-AC08-405D-AD5E-3ABD5D114448}"/>
              </a:ext>
            </a:extLst>
          </p:cNvPr>
          <p:cNvSpPr>
            <a:spLocks noGrp="1"/>
          </p:cNvSpPr>
          <p:nvPr>
            <p:ph type="subTitle" idx="1"/>
          </p:nvPr>
        </p:nvSpPr>
        <p:spPr/>
        <p:txBody>
          <a:bodyPr/>
          <a:lstStyle/>
          <a:p>
            <a:r>
              <a:rPr lang="en-US" dirty="0"/>
              <a:t>Gary T. Leavens</a:t>
            </a:r>
          </a:p>
          <a:p>
            <a:r>
              <a:rPr lang="en-US" dirty="0"/>
              <a:t>COP 4910</a:t>
            </a:r>
          </a:p>
        </p:txBody>
      </p:sp>
    </p:spTree>
    <p:extLst>
      <p:ext uri="{BB962C8B-B14F-4D97-AF65-F5344CB8AC3E}">
        <p14:creationId xmlns:p14="http://schemas.microsoft.com/office/powerpoint/2010/main" val="2321045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BB682-2D49-4BAB-BB71-08298633E539}"/>
              </a:ext>
            </a:extLst>
          </p:cNvPr>
          <p:cNvSpPr>
            <a:spLocks noGrp="1"/>
          </p:cNvSpPr>
          <p:nvPr>
            <p:ph type="title"/>
          </p:nvPr>
        </p:nvSpPr>
        <p:spPr/>
        <p:txBody>
          <a:bodyPr/>
          <a:lstStyle/>
          <a:p>
            <a:pPr algn="ctr"/>
            <a:r>
              <a:rPr lang="en-US" dirty="0">
                <a:solidFill>
                  <a:srgbClr val="F96B6B"/>
                </a:solidFill>
              </a:rPr>
              <a:t>A Cautionary Tale</a:t>
            </a:r>
          </a:p>
        </p:txBody>
      </p:sp>
      <p:sp>
        <p:nvSpPr>
          <p:cNvPr id="3" name="Content Placeholder 2">
            <a:extLst>
              <a:ext uri="{FF2B5EF4-FFF2-40B4-BE49-F238E27FC236}">
                <a16:creationId xmlns:a16="http://schemas.microsoft.com/office/drawing/2014/main" id="{970E048A-E16F-4C87-A1F3-ECCFB38BCAB1}"/>
              </a:ext>
            </a:extLst>
          </p:cNvPr>
          <p:cNvSpPr>
            <a:spLocks noGrp="1"/>
          </p:cNvSpPr>
          <p:nvPr>
            <p:ph idx="1"/>
          </p:nvPr>
        </p:nvSpPr>
        <p:spPr>
          <a:xfrm>
            <a:off x="5286911" y="1763981"/>
            <a:ext cx="6446178" cy="4351338"/>
          </a:xfrm>
        </p:spPr>
        <p:txBody>
          <a:bodyPr/>
          <a:lstStyle/>
          <a:p>
            <a:r>
              <a:rPr lang="en-US" dirty="0"/>
              <a:t>Webvan</a:t>
            </a:r>
          </a:p>
          <a:p>
            <a:pPr lvl="1"/>
            <a:r>
              <a:rPr lang="en-US" dirty="0"/>
              <a:t>Customers order online</a:t>
            </a:r>
          </a:p>
          <a:p>
            <a:pPr lvl="1"/>
            <a:r>
              <a:rPr lang="en-US" dirty="0"/>
              <a:t>Groceries delivered</a:t>
            </a:r>
          </a:p>
          <a:p>
            <a:pPr lvl="1"/>
            <a:r>
              <a:rPr lang="en-US" dirty="0"/>
              <a:t>Marketing:</a:t>
            </a:r>
          </a:p>
          <a:p>
            <a:pPr lvl="2"/>
            <a:r>
              <a:rPr lang="en-US" dirty="0">
                <a:solidFill>
                  <a:schemeClr val="accent6">
                    <a:lumMod val="40000"/>
                    <a:lumOff val="60000"/>
                  </a:schemeClr>
                </a:solidFill>
              </a:rPr>
              <a:t>High quality</a:t>
            </a:r>
          </a:p>
          <a:p>
            <a:pPr lvl="2"/>
            <a:r>
              <a:rPr lang="en-US" dirty="0">
                <a:solidFill>
                  <a:schemeClr val="accent6">
                    <a:lumMod val="40000"/>
                    <a:lumOff val="60000"/>
                  </a:schemeClr>
                </a:solidFill>
              </a:rPr>
              <a:t>Supermarket prices</a:t>
            </a:r>
          </a:p>
          <a:p>
            <a:pPr lvl="1"/>
            <a:r>
              <a:rPr lang="en-US" dirty="0">
                <a:solidFill>
                  <a:srgbClr val="F96B6B"/>
                </a:solidFill>
              </a:rPr>
              <a:t>How does that impact cash generation?</a:t>
            </a:r>
          </a:p>
          <a:p>
            <a:pPr lvl="1"/>
            <a:r>
              <a:rPr lang="en-US" dirty="0"/>
              <a:t>Solution: </a:t>
            </a:r>
            <a:r>
              <a:rPr lang="en-US" dirty="0">
                <a:solidFill>
                  <a:schemeClr val="accent6">
                    <a:lumMod val="40000"/>
                    <a:lumOff val="60000"/>
                  </a:schemeClr>
                </a:solidFill>
              </a:rPr>
              <a:t>Automation</a:t>
            </a:r>
          </a:p>
          <a:p>
            <a:pPr lvl="1"/>
            <a:r>
              <a:rPr lang="en-US" dirty="0">
                <a:solidFill>
                  <a:srgbClr val="F96B6B"/>
                </a:solidFill>
              </a:rPr>
              <a:t>Warehouses expensive</a:t>
            </a:r>
          </a:p>
        </p:txBody>
      </p:sp>
      <p:grpSp>
        <p:nvGrpSpPr>
          <p:cNvPr id="4" name="Group 3">
            <a:extLst>
              <a:ext uri="{FF2B5EF4-FFF2-40B4-BE49-F238E27FC236}">
                <a16:creationId xmlns:a16="http://schemas.microsoft.com/office/drawing/2014/main" id="{16C4D00C-ECBB-4ED4-84EF-1DF93291A23B}"/>
              </a:ext>
            </a:extLst>
          </p:cNvPr>
          <p:cNvGrpSpPr/>
          <p:nvPr/>
        </p:nvGrpSpPr>
        <p:grpSpPr>
          <a:xfrm>
            <a:off x="0" y="0"/>
            <a:ext cx="4784792" cy="6688029"/>
            <a:chOff x="7407208" y="0"/>
            <a:chExt cx="4784792" cy="6688029"/>
          </a:xfrm>
        </p:grpSpPr>
        <p:pic>
          <p:nvPicPr>
            <p:cNvPr id="5" name="Picture 4" descr="A picture containing building, outdoor, train, track&#10;&#10;Description automatically generated">
              <a:extLst>
                <a:ext uri="{FF2B5EF4-FFF2-40B4-BE49-F238E27FC236}">
                  <a16:creationId xmlns:a16="http://schemas.microsoft.com/office/drawing/2014/main" id="{6283E441-223A-4C60-AB83-399DE9A72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7208" y="0"/>
              <a:ext cx="4784792" cy="6380252"/>
            </a:xfrm>
            <a:prstGeom prst="rect">
              <a:avLst/>
            </a:prstGeom>
          </p:spPr>
        </p:pic>
        <p:sp>
          <p:nvSpPr>
            <p:cNvPr id="6" name="Rectangle 5">
              <a:extLst>
                <a:ext uri="{FF2B5EF4-FFF2-40B4-BE49-F238E27FC236}">
                  <a16:creationId xmlns:a16="http://schemas.microsoft.com/office/drawing/2014/main" id="{356C03E0-A58E-43F4-91F7-740447310E70}"/>
                </a:ext>
              </a:extLst>
            </p:cNvPr>
            <p:cNvSpPr/>
            <p:nvPr/>
          </p:nvSpPr>
          <p:spPr>
            <a:xfrm>
              <a:off x="8552533" y="6380252"/>
              <a:ext cx="2389372" cy="307777"/>
            </a:xfrm>
            <a:prstGeom prst="rect">
              <a:avLst/>
            </a:prstGeom>
          </p:spPr>
          <p:txBody>
            <a:bodyPr wrap="none">
              <a:spAutoFit/>
            </a:bodyPr>
            <a:lstStyle/>
            <a:p>
              <a:r>
                <a:rPr lang="en-US" sz="1400" dirty="0">
                  <a:solidFill>
                    <a:schemeClr val="tx2">
                      <a:lumMod val="75000"/>
                    </a:schemeClr>
                  </a:solidFill>
                  <a:latin typeface="-apple-system"/>
                </a:rPr>
                <a:t>Photo by </a:t>
              </a:r>
              <a:r>
                <a:rPr lang="en-US" sz="1400" dirty="0" err="1">
                  <a:solidFill>
                    <a:srgbClr val="767676"/>
                  </a:solidFill>
                  <a:latin typeface="-apple-system"/>
                  <a:hlinkClick r:id="rId4"/>
                </a:rPr>
                <a:t>Benziad</a:t>
              </a:r>
              <a:r>
                <a:rPr lang="en-US" sz="1400" dirty="0">
                  <a:solidFill>
                    <a:srgbClr val="111111"/>
                  </a:solidFill>
                  <a:latin typeface="-apple-system"/>
                </a:rPr>
                <a:t> </a:t>
              </a:r>
              <a:r>
                <a:rPr lang="en-US" sz="1400" dirty="0">
                  <a:solidFill>
                    <a:schemeClr val="tx2">
                      <a:lumMod val="75000"/>
                    </a:schemeClr>
                  </a:solidFill>
                  <a:latin typeface="-apple-system"/>
                </a:rPr>
                <a:t>on </a:t>
              </a:r>
              <a:r>
                <a:rPr lang="en-US" sz="1400" dirty="0" err="1">
                  <a:solidFill>
                    <a:srgbClr val="767676"/>
                  </a:solidFill>
                  <a:latin typeface="-apple-system"/>
                  <a:hlinkClick r:id="rId5"/>
                </a:rPr>
                <a:t>Unsplash</a:t>
              </a:r>
              <a:endParaRPr lang="en-US" sz="1400" dirty="0"/>
            </a:p>
          </p:txBody>
        </p:sp>
      </p:grpSp>
    </p:spTree>
    <p:extLst>
      <p:ext uri="{BB962C8B-B14F-4D97-AF65-F5344CB8AC3E}">
        <p14:creationId xmlns:p14="http://schemas.microsoft.com/office/powerpoint/2010/main" val="2826950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6253F-1711-4FB5-BAB3-BDD8F6A6EA21}"/>
              </a:ext>
            </a:extLst>
          </p:cNvPr>
          <p:cNvSpPr>
            <a:spLocks noGrp="1"/>
          </p:cNvSpPr>
          <p:nvPr>
            <p:ph type="title"/>
          </p:nvPr>
        </p:nvSpPr>
        <p:spPr/>
        <p:txBody>
          <a:bodyPr/>
          <a:lstStyle/>
          <a:p>
            <a:pPr algn="ctr"/>
            <a:r>
              <a:rPr lang="en-US" dirty="0"/>
              <a:t>Gross Margin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6807323-2D8D-4ED6-9A12-8A6FE6D651F0}"/>
                  </a:ext>
                </a:extLst>
              </p:cNvPr>
              <p:cNvSpPr>
                <a:spLocks noGrp="1"/>
              </p:cNvSpPr>
              <p:nvPr>
                <p:ph idx="1"/>
              </p:nvPr>
            </p:nvSpPr>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n-US" sz="3600" b="1" i="1" smtClean="0">
                          <a:latin typeface="Cambria Math" panose="02040503050406030204" pitchFamily="18" charset="0"/>
                        </a:rPr>
                        <m:t>𝑮𝒓𝒐𝒔𝒔𝑴𝒂𝒓𝒈𝒊𝒏</m:t>
                      </m:r>
                      <m:r>
                        <a:rPr lang="en-US" sz="3600" b="1" i="1" smtClean="0">
                          <a:latin typeface="Cambria Math" panose="02040503050406030204" pitchFamily="18" charset="0"/>
                        </a:rPr>
                        <m:t>=</m:t>
                      </m:r>
                      <m:f>
                        <m:fPr>
                          <m:ctrlPr>
                            <a:rPr lang="en-US" sz="3600" b="1" i="1" smtClean="0">
                              <a:latin typeface="Cambria Math" panose="02040503050406030204" pitchFamily="18" charset="0"/>
                            </a:rPr>
                          </m:ctrlPr>
                        </m:fPr>
                        <m:num>
                          <m:r>
                            <a:rPr lang="en-US" sz="3600" b="1" i="1">
                              <a:latin typeface="Cambria Math" panose="02040503050406030204" pitchFamily="18" charset="0"/>
                            </a:rPr>
                            <m:t>𝑹𝒆𝒗𝒆𝒏𝒖𝒆</m:t>
                          </m:r>
                          <m:r>
                            <a:rPr lang="en-US" sz="3600" b="1" i="1">
                              <a:latin typeface="Cambria Math" panose="02040503050406030204" pitchFamily="18" charset="0"/>
                            </a:rPr>
                            <m:t> −</m:t>
                          </m:r>
                          <m:r>
                            <a:rPr lang="en-US" sz="3600" b="1" i="1">
                              <a:latin typeface="Cambria Math" panose="02040503050406030204" pitchFamily="18" charset="0"/>
                            </a:rPr>
                            <m:t>𝑪𝒐𝒔𝒕𝑶𝒇𝑮𝒐𝒐𝒅𝒔𝑺𝒐𝒍𝒅</m:t>
                          </m:r>
                        </m:num>
                        <m:den>
                          <m:r>
                            <a:rPr lang="en-US" sz="3600" b="1" i="1">
                              <a:latin typeface="Cambria Math" panose="02040503050406030204" pitchFamily="18" charset="0"/>
                            </a:rPr>
                            <m:t>𝑹𝒆𝒗𝒆𝒏𝒖𝒆</m:t>
                          </m:r>
                        </m:den>
                      </m:f>
                    </m:oMath>
                  </m:oMathPara>
                </a14:m>
                <a:endParaRPr lang="en-US" sz="3600" b="1" i="1" dirty="0"/>
              </a:p>
              <a:p>
                <a:r>
                  <a:rPr lang="en-US" sz="3600" dirty="0"/>
                  <a:t>Dentist has:</a:t>
                </a:r>
              </a:p>
              <a:p>
                <a:pPr lvl="1"/>
                <a:r>
                  <a:rPr lang="en-US" sz="3200" dirty="0"/>
                  <a:t>sales of $700k</a:t>
                </a:r>
              </a:p>
              <a:p>
                <a:pPr lvl="1"/>
                <a:r>
                  <a:rPr lang="en-US" sz="3200" dirty="0"/>
                  <a:t>Costs of $400k</a:t>
                </a:r>
              </a:p>
              <a:p>
                <a:pPr lvl="1"/>
                <a:r>
                  <a:rPr lang="en-US" sz="3200" dirty="0">
                    <a:solidFill>
                      <a:srgbClr val="F96B6B"/>
                    </a:solidFill>
                  </a:rPr>
                  <a:t>What’s the gross margin?</a:t>
                </a:r>
              </a:p>
            </p:txBody>
          </p:sp>
        </mc:Choice>
        <mc:Fallback xmlns="">
          <p:sp>
            <p:nvSpPr>
              <p:cNvPr id="3" name="Content Placeholder 2">
                <a:extLst>
                  <a:ext uri="{FF2B5EF4-FFF2-40B4-BE49-F238E27FC236}">
                    <a16:creationId xmlns:a16="http://schemas.microsoft.com/office/drawing/2014/main" id="{A6807323-2D8D-4ED6-9A12-8A6FE6D651F0}"/>
                  </a:ext>
                </a:extLst>
              </p:cNvPr>
              <p:cNvSpPr>
                <a:spLocks noGrp="1" noRot="1" noChangeAspect="1" noMove="1" noResize="1" noEditPoints="1" noAdjustHandles="1" noChangeArrowheads="1" noChangeShapeType="1" noTextEdit="1"/>
              </p:cNvSpPr>
              <p:nvPr>
                <p:ph idx="1"/>
              </p:nvPr>
            </p:nvSpPr>
            <p:spPr>
              <a:blipFill>
                <a:blip r:embed="rId3"/>
                <a:stretch>
                  <a:fillRect l="-1623"/>
                </a:stretch>
              </a:blipFill>
            </p:spPr>
            <p:txBody>
              <a:bodyPr/>
              <a:lstStyle/>
              <a:p>
                <a:r>
                  <a:rPr lang="en-US">
                    <a:noFill/>
                  </a:rPr>
                  <a:t> </a:t>
                </a:r>
              </a:p>
            </p:txBody>
          </p:sp>
        </mc:Fallback>
      </mc:AlternateContent>
    </p:spTree>
    <p:extLst>
      <p:ext uri="{BB962C8B-B14F-4D97-AF65-F5344CB8AC3E}">
        <p14:creationId xmlns:p14="http://schemas.microsoft.com/office/powerpoint/2010/main" val="2859436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A3422-58F1-4B70-B003-A6560EBEEC8A}"/>
              </a:ext>
            </a:extLst>
          </p:cNvPr>
          <p:cNvSpPr>
            <a:spLocks noGrp="1"/>
          </p:cNvSpPr>
          <p:nvPr>
            <p:ph type="title"/>
          </p:nvPr>
        </p:nvSpPr>
        <p:spPr/>
        <p:txBody>
          <a:bodyPr/>
          <a:lstStyle/>
          <a:p>
            <a:pPr algn="ctr"/>
            <a:r>
              <a:rPr lang="en-US" dirty="0"/>
              <a:t>Components of Gross Margin</a:t>
            </a:r>
          </a:p>
        </p:txBody>
      </p:sp>
      <p:sp>
        <p:nvSpPr>
          <p:cNvPr id="3" name="Content Placeholder 2">
            <a:extLst>
              <a:ext uri="{FF2B5EF4-FFF2-40B4-BE49-F238E27FC236}">
                <a16:creationId xmlns:a16="http://schemas.microsoft.com/office/drawing/2014/main" id="{EA711A31-7F8F-40BC-A46A-8E6F17458F18}"/>
              </a:ext>
            </a:extLst>
          </p:cNvPr>
          <p:cNvSpPr>
            <a:spLocks noGrp="1"/>
          </p:cNvSpPr>
          <p:nvPr>
            <p:ph idx="1"/>
          </p:nvPr>
        </p:nvSpPr>
        <p:spPr>
          <a:xfrm>
            <a:off x="4870807" y="1690688"/>
            <a:ext cx="6250969" cy="4351338"/>
          </a:xfrm>
        </p:spPr>
        <p:txBody>
          <a:bodyPr/>
          <a:lstStyle/>
          <a:p>
            <a:r>
              <a:rPr lang="en-US" dirty="0"/>
              <a:t>Products</a:t>
            </a:r>
          </a:p>
          <a:p>
            <a:r>
              <a:rPr lang="en-US" dirty="0"/>
              <a:t>Customers</a:t>
            </a:r>
          </a:p>
          <a:p>
            <a:r>
              <a:rPr lang="en-US" dirty="0"/>
              <a:t>Pricing</a:t>
            </a:r>
          </a:p>
          <a:p>
            <a:r>
              <a:rPr lang="en-US" dirty="0"/>
              <a:t>Distribution channels</a:t>
            </a:r>
          </a:p>
          <a:p>
            <a:r>
              <a:rPr lang="en-US" dirty="0"/>
              <a:t>Cost structure</a:t>
            </a:r>
          </a:p>
        </p:txBody>
      </p:sp>
      <p:grpSp>
        <p:nvGrpSpPr>
          <p:cNvPr id="4" name="Group 3">
            <a:extLst>
              <a:ext uri="{FF2B5EF4-FFF2-40B4-BE49-F238E27FC236}">
                <a16:creationId xmlns:a16="http://schemas.microsoft.com/office/drawing/2014/main" id="{DC7B37A6-CEAC-49B8-A29C-273C77ED580B}"/>
              </a:ext>
            </a:extLst>
          </p:cNvPr>
          <p:cNvGrpSpPr/>
          <p:nvPr/>
        </p:nvGrpSpPr>
        <p:grpSpPr>
          <a:xfrm>
            <a:off x="0" y="0"/>
            <a:ext cx="4286036" cy="6717879"/>
            <a:chOff x="7905964" y="0"/>
            <a:chExt cx="4286036" cy="6717879"/>
          </a:xfrm>
        </p:grpSpPr>
        <p:pic>
          <p:nvPicPr>
            <p:cNvPr id="8" name="Picture 7">
              <a:extLst>
                <a:ext uri="{FF2B5EF4-FFF2-40B4-BE49-F238E27FC236}">
                  <a16:creationId xmlns:a16="http://schemas.microsoft.com/office/drawing/2014/main" id="{2BB1F9A2-11CA-46B0-A33C-FD887AAC88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5964" y="0"/>
              <a:ext cx="4286036" cy="6429054"/>
            </a:xfrm>
            <a:prstGeom prst="rect">
              <a:avLst/>
            </a:prstGeom>
          </p:spPr>
        </p:pic>
        <p:sp>
          <p:nvSpPr>
            <p:cNvPr id="9" name="Rectangle 8">
              <a:extLst>
                <a:ext uri="{FF2B5EF4-FFF2-40B4-BE49-F238E27FC236}">
                  <a16:creationId xmlns:a16="http://schemas.microsoft.com/office/drawing/2014/main" id="{D9DBA2BA-5564-45B2-B2CF-B77763AADF4A}"/>
                </a:ext>
              </a:extLst>
            </p:cNvPr>
            <p:cNvSpPr/>
            <p:nvPr/>
          </p:nvSpPr>
          <p:spPr>
            <a:xfrm>
              <a:off x="8946052" y="6410102"/>
              <a:ext cx="2205860" cy="307777"/>
            </a:xfrm>
            <a:prstGeom prst="rect">
              <a:avLst/>
            </a:prstGeom>
          </p:spPr>
          <p:txBody>
            <a:bodyPr wrap="none">
              <a:spAutoFit/>
            </a:bodyPr>
            <a:lstStyle/>
            <a:p>
              <a:r>
                <a:rPr lang="en-US" sz="1400" dirty="0">
                  <a:solidFill>
                    <a:schemeClr val="tx2">
                      <a:lumMod val="75000"/>
                    </a:schemeClr>
                  </a:solidFill>
                  <a:latin typeface="-apple-system"/>
                </a:rPr>
                <a:t>Photo by </a:t>
              </a:r>
              <a:r>
                <a:rPr lang="en-US" sz="1400" dirty="0">
                  <a:solidFill>
                    <a:srgbClr val="767676"/>
                  </a:solidFill>
                  <a:latin typeface="-apple-system"/>
                  <a:hlinkClick r:id="rId4"/>
                </a:rPr>
                <a:t>LORA</a:t>
              </a:r>
              <a:r>
                <a:rPr lang="en-US" sz="1400" dirty="0">
                  <a:solidFill>
                    <a:srgbClr val="111111"/>
                  </a:solidFill>
                  <a:latin typeface="-apple-system"/>
                </a:rPr>
                <a:t> </a:t>
              </a:r>
              <a:r>
                <a:rPr lang="en-US" sz="1400" dirty="0">
                  <a:solidFill>
                    <a:schemeClr val="tx2">
                      <a:lumMod val="75000"/>
                    </a:schemeClr>
                  </a:solidFill>
                  <a:latin typeface="-apple-system"/>
                </a:rPr>
                <a:t>on</a:t>
              </a:r>
              <a:r>
                <a:rPr lang="en-US" sz="1400" dirty="0">
                  <a:solidFill>
                    <a:srgbClr val="111111"/>
                  </a:solidFill>
                  <a:latin typeface="-apple-system"/>
                </a:rPr>
                <a:t> </a:t>
              </a:r>
              <a:r>
                <a:rPr lang="en-US" sz="1400" dirty="0" err="1">
                  <a:solidFill>
                    <a:srgbClr val="767676"/>
                  </a:solidFill>
                  <a:latin typeface="-apple-system"/>
                  <a:hlinkClick r:id="rId5"/>
                </a:rPr>
                <a:t>Unsplash</a:t>
              </a:r>
              <a:endParaRPr lang="en-US" sz="1400" dirty="0"/>
            </a:p>
          </p:txBody>
        </p:sp>
      </p:grpSp>
    </p:spTree>
    <p:extLst>
      <p:ext uri="{BB962C8B-B14F-4D97-AF65-F5344CB8AC3E}">
        <p14:creationId xmlns:p14="http://schemas.microsoft.com/office/powerpoint/2010/main" val="3292923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82877-A456-4EAE-A77D-26B8F8F1C15E}"/>
              </a:ext>
            </a:extLst>
          </p:cNvPr>
          <p:cNvSpPr>
            <a:spLocks noGrp="1"/>
          </p:cNvSpPr>
          <p:nvPr>
            <p:ph type="title"/>
          </p:nvPr>
        </p:nvSpPr>
        <p:spPr/>
        <p:txBody>
          <a:bodyPr/>
          <a:lstStyle/>
          <a:p>
            <a:r>
              <a:rPr lang="en-US" dirty="0">
                <a:solidFill>
                  <a:srgbClr val="F96B6B"/>
                </a:solidFill>
              </a:rPr>
              <a:t>How to Improve Revenue?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30027DB-2661-4C78-94AB-C48360FCFFDA}"/>
                  </a:ext>
                </a:extLst>
              </p:cNvPr>
              <p:cNvSpPr>
                <a:spLocks noGrp="1"/>
              </p:cNvSpPr>
              <p:nvPr>
                <p:ph idx="1"/>
              </p:nvPr>
            </p:nvSpPr>
            <p:spPr>
              <a:xfrm>
                <a:off x="838200" y="1825625"/>
                <a:ext cx="8270289" cy="1503501"/>
              </a:xfrm>
            </p:spPr>
            <p:txBody>
              <a:bodyPr>
                <a:normAutofit/>
              </a:bodyPr>
              <a:lstStyle/>
              <a:p>
                <a:pPr marL="0" indent="0">
                  <a:buNone/>
                </a:pPr>
                <a:r>
                  <a:rPr lang="en-US" b="0" dirty="0">
                    <a:solidFill>
                      <a:srgbClr val="F96B6B"/>
                    </a:solidFill>
                  </a:rPr>
                  <a:t>When should the </a:t>
                </a:r>
                <a:r>
                  <a:rPr lang="en-US" dirty="0">
                    <a:solidFill>
                      <a:srgbClr val="F96B6B"/>
                    </a:solidFill>
                  </a:rPr>
                  <a:t>dentist invest</a:t>
                </a:r>
                <a:r>
                  <a:rPr lang="en-US" b="0" dirty="0">
                    <a:solidFill>
                      <a:srgbClr val="F96B6B"/>
                    </a:solidFill>
                  </a:rPr>
                  <a:t>?</a:t>
                </a:r>
              </a:p>
              <a:p>
                <a:pPr marL="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𝑅𝑒𝑡𝑢𝑟𝑛𝑂𝑛𝐼𝑛𝑣𝑒𝑠𝑡𝑒𝑑𝐶𝑎𝑝𝑖𝑡𝑎𝑙</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𝑅𝑒𝑣𝑒𝑛𝑢𝑒</m:t>
                          </m:r>
                        </m:num>
                        <m:den>
                          <m:r>
                            <a:rPr lang="en-US" b="0" i="1" smtClean="0">
                              <a:latin typeface="Cambria Math" panose="02040503050406030204" pitchFamily="18" charset="0"/>
                            </a:rPr>
                            <m:t>𝑇𝑜𝑡𝑎𝑙𝐼𝑛𝑣𝑒𝑠𝑡𝑒𝑑𝐶𝑎𝑝𝑖𝑡𝑎𝑙</m:t>
                          </m:r>
                        </m:den>
                      </m:f>
                    </m:oMath>
                  </m:oMathPara>
                </a14:m>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130027DB-2661-4C78-94AB-C48360FCFFDA}"/>
                  </a:ext>
                </a:extLst>
              </p:cNvPr>
              <p:cNvSpPr>
                <a:spLocks noGrp="1" noRot="1" noChangeAspect="1" noMove="1" noResize="1" noEditPoints="1" noAdjustHandles="1" noChangeArrowheads="1" noChangeShapeType="1" noTextEdit="1"/>
              </p:cNvSpPr>
              <p:nvPr>
                <p:ph idx="1"/>
              </p:nvPr>
            </p:nvSpPr>
            <p:spPr>
              <a:xfrm>
                <a:off x="838200" y="1825625"/>
                <a:ext cx="8270289" cy="1503501"/>
              </a:xfrm>
              <a:blipFill>
                <a:blip r:embed="rId3"/>
                <a:stretch>
                  <a:fillRect l="-1549" t="-6478"/>
                </a:stretch>
              </a:blipFill>
            </p:spPr>
            <p:txBody>
              <a:bodyPr/>
              <a:lstStyle/>
              <a:p>
                <a:r>
                  <a:rPr lang="en-US">
                    <a:noFill/>
                  </a:rPr>
                  <a:t> </a:t>
                </a:r>
              </a:p>
            </p:txBody>
          </p:sp>
        </mc:Fallback>
      </mc:AlternateContent>
      <p:pic>
        <p:nvPicPr>
          <p:cNvPr id="4" name="Picture 3" descr="A room with a sink and a mirror&#10;&#10;Description automatically generated">
            <a:extLst>
              <a:ext uri="{FF2B5EF4-FFF2-40B4-BE49-F238E27FC236}">
                <a16:creationId xmlns:a16="http://schemas.microsoft.com/office/drawing/2014/main" id="{D192F43E-3E80-45E9-B2D5-BE3DBE604D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01" y="3502316"/>
            <a:ext cx="5266515" cy="2943148"/>
          </a:xfrm>
          <a:prstGeom prst="rect">
            <a:avLst/>
          </a:prstGeom>
        </p:spPr>
      </p:pic>
      <p:sp>
        <p:nvSpPr>
          <p:cNvPr id="9" name="TextBox 8">
            <a:extLst>
              <a:ext uri="{FF2B5EF4-FFF2-40B4-BE49-F238E27FC236}">
                <a16:creationId xmlns:a16="http://schemas.microsoft.com/office/drawing/2014/main" id="{31741E90-CBA8-4827-8EDB-07D53010D4BA}"/>
              </a:ext>
            </a:extLst>
          </p:cNvPr>
          <p:cNvSpPr txBox="1"/>
          <p:nvPr/>
        </p:nvSpPr>
        <p:spPr>
          <a:xfrm>
            <a:off x="1642967" y="6445464"/>
            <a:ext cx="1737976" cy="307777"/>
          </a:xfrm>
          <a:prstGeom prst="rect">
            <a:avLst/>
          </a:prstGeom>
          <a:noFill/>
        </p:spPr>
        <p:txBody>
          <a:bodyPr wrap="none" rtlCol="0">
            <a:spAutoFit/>
          </a:bodyPr>
          <a:lstStyle/>
          <a:p>
            <a:r>
              <a:rPr lang="en-US" sz="1400" dirty="0">
                <a:solidFill>
                  <a:schemeClr val="tx2">
                    <a:lumMod val="75000"/>
                  </a:schemeClr>
                </a:solidFill>
              </a:rPr>
              <a:t>Source: Gary Leavens</a:t>
            </a:r>
          </a:p>
        </p:txBody>
      </p:sp>
    </p:spTree>
    <p:extLst>
      <p:ext uri="{BB962C8B-B14F-4D97-AF65-F5344CB8AC3E}">
        <p14:creationId xmlns:p14="http://schemas.microsoft.com/office/powerpoint/2010/main" val="90535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82877-A456-4EAE-A77D-26B8F8F1C15E}"/>
              </a:ext>
            </a:extLst>
          </p:cNvPr>
          <p:cNvSpPr>
            <a:spLocks noGrp="1"/>
          </p:cNvSpPr>
          <p:nvPr>
            <p:ph type="title"/>
          </p:nvPr>
        </p:nvSpPr>
        <p:spPr/>
        <p:txBody>
          <a:bodyPr/>
          <a:lstStyle/>
          <a:p>
            <a:pPr algn="ctr"/>
            <a:r>
              <a:rPr lang="en-US" dirty="0">
                <a:solidFill>
                  <a:srgbClr val="F96B6B"/>
                </a:solidFill>
              </a:rPr>
              <a:t>How to Increase Return on Invested Capital?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30027DB-2661-4C78-94AB-C48360FCFFDA}"/>
                  </a:ext>
                </a:extLst>
              </p:cNvPr>
              <p:cNvSpPr>
                <a:spLocks noGrp="1"/>
              </p:cNvSpPr>
              <p:nvPr>
                <p:ph idx="1"/>
              </p:nvPr>
            </p:nvSpPr>
            <p:spPr>
              <a:xfrm>
                <a:off x="5980415" y="1690688"/>
                <a:ext cx="5624744" cy="4351338"/>
              </a:xfrm>
            </p:spPr>
            <p:txBody>
              <a:bodyPr>
                <a:normAutofit/>
              </a:bodyPr>
              <a:lstStyle/>
              <a:p>
                <a:pPr marL="0" indent="0">
                  <a:buNone/>
                </a:pPr>
                <a:r>
                  <a:rPr lang="en-US" dirty="0">
                    <a:solidFill>
                      <a:srgbClr val="F96B6B"/>
                    </a:solidFill>
                  </a:rPr>
                  <a:t>How to increase Return?</a:t>
                </a:r>
              </a:p>
              <a:p>
                <a:pPr marL="0" indent="0">
                  <a:buNone/>
                </a:pPr>
                <a:endParaRPr lang="en-US" dirty="0"/>
              </a:p>
              <a:p>
                <a:pPr marL="0" indent="0">
                  <a:buNone/>
                </a:pPr>
                <a14:m>
                  <m:oMathPara xmlns:m="http://schemas.openxmlformats.org/officeDocument/2006/math">
                    <m:oMathParaPr>
                      <m:jc m:val="left"/>
                    </m:oMathParaPr>
                    <m:oMath xmlns:m="http://schemas.openxmlformats.org/officeDocument/2006/math">
                      <m:r>
                        <a:rPr lang="en-US" b="1" i="1" smtClean="0">
                          <a:latin typeface="Cambria Math" panose="02040503050406030204" pitchFamily="18" charset="0"/>
                        </a:rPr>
                        <m:t>𝑹𝒆𝒕𝒖𝒓𝒏</m:t>
                      </m:r>
                      <m:r>
                        <a:rPr lang="en-US" b="1" i="1" smtClean="0">
                          <a:latin typeface="Cambria Math" panose="02040503050406030204" pitchFamily="18" charset="0"/>
                        </a:rPr>
                        <m:t>=</m:t>
                      </m:r>
                      <m:r>
                        <a:rPr lang="en-US" b="1" i="1" smtClean="0">
                          <a:latin typeface="Cambria Math" panose="02040503050406030204" pitchFamily="18" charset="0"/>
                        </a:rPr>
                        <m:t>𝑴𝒂𝒓𝒈𝒊𝒏</m:t>
                      </m:r>
                      <m:r>
                        <a:rPr lang="en-US" b="1" i="1" smtClean="0">
                          <a:latin typeface="Cambria Math" panose="02040503050406030204" pitchFamily="18" charset="0"/>
                        </a:rPr>
                        <m:t> × </m:t>
                      </m:r>
                      <m:r>
                        <a:rPr lang="en-US" b="1" i="1" smtClean="0">
                          <a:latin typeface="Cambria Math" panose="02040503050406030204" pitchFamily="18" charset="0"/>
                        </a:rPr>
                        <m:t>𝑽𝒆𝒍𝒐𝒄𝒊𝒕𝒚</m:t>
                      </m:r>
                    </m:oMath>
                  </m:oMathPara>
                </a14:m>
                <a:endParaRPr lang="en-US" b="1" dirty="0"/>
              </a:p>
              <a:p>
                <a:pPr marL="0" indent="0">
                  <a:buNone/>
                </a:pPr>
                <a:endParaRPr lang="en-US" dirty="0"/>
              </a:p>
              <a:p>
                <a:pPr marL="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𝑉𝑒𝑙𝑜𝑐𝑖𝑡𝑦</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𝑆𝑎𝑙𝑒𝑠</m:t>
                          </m:r>
                        </m:num>
                        <m:den>
                          <m:r>
                            <a:rPr lang="en-US" b="0" i="1" smtClean="0">
                              <a:latin typeface="Cambria Math" panose="02040503050406030204" pitchFamily="18" charset="0"/>
                            </a:rPr>
                            <m:t>𝑇𝑜𝑡𝑎𝑙𝐼𝑛𝑣𝑒𝑛𝑡𝑜𝑟𝑦</m:t>
                          </m:r>
                        </m:den>
                      </m:f>
                    </m:oMath>
                  </m:oMathPara>
                </a14:m>
                <a:endParaRPr lang="en-US" dirty="0"/>
              </a:p>
            </p:txBody>
          </p:sp>
        </mc:Choice>
        <mc:Fallback xmlns="">
          <p:sp>
            <p:nvSpPr>
              <p:cNvPr id="3" name="Content Placeholder 2">
                <a:extLst>
                  <a:ext uri="{FF2B5EF4-FFF2-40B4-BE49-F238E27FC236}">
                    <a16:creationId xmlns:a16="http://schemas.microsoft.com/office/drawing/2014/main" id="{130027DB-2661-4C78-94AB-C48360FCFFDA}"/>
                  </a:ext>
                </a:extLst>
              </p:cNvPr>
              <p:cNvSpPr>
                <a:spLocks noGrp="1" noRot="1" noChangeAspect="1" noMove="1" noResize="1" noEditPoints="1" noAdjustHandles="1" noChangeArrowheads="1" noChangeShapeType="1" noTextEdit="1"/>
              </p:cNvSpPr>
              <p:nvPr>
                <p:ph idx="1"/>
              </p:nvPr>
            </p:nvSpPr>
            <p:spPr>
              <a:xfrm>
                <a:off x="5980415" y="1690688"/>
                <a:ext cx="5624744" cy="4351338"/>
              </a:xfrm>
              <a:blipFill>
                <a:blip r:embed="rId3"/>
                <a:stretch>
                  <a:fillRect l="-2167" t="-2241"/>
                </a:stretch>
              </a:blipFill>
            </p:spPr>
            <p:txBody>
              <a:bodyPr/>
              <a:lstStyle/>
              <a:p>
                <a:r>
                  <a:rPr lang="en-US">
                    <a:noFill/>
                  </a:rPr>
                  <a:t> </a:t>
                </a:r>
              </a:p>
            </p:txBody>
          </p:sp>
        </mc:Fallback>
      </mc:AlternateContent>
      <p:pic>
        <p:nvPicPr>
          <p:cNvPr id="5" name="Picture 4" descr="A bird flying in a clear blue sky&#10;&#10;Description automatically generated">
            <a:extLst>
              <a:ext uri="{FF2B5EF4-FFF2-40B4-BE49-F238E27FC236}">
                <a16:creationId xmlns:a16="http://schemas.microsoft.com/office/drawing/2014/main" id="{33678768-DAF2-49E6-B5C8-2DA0863352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22" y="1860752"/>
            <a:ext cx="5196282" cy="3136495"/>
          </a:xfrm>
          <a:prstGeom prst="rect">
            <a:avLst/>
          </a:prstGeom>
        </p:spPr>
      </p:pic>
      <p:sp>
        <p:nvSpPr>
          <p:cNvPr id="6" name="TextBox 5">
            <a:extLst>
              <a:ext uri="{FF2B5EF4-FFF2-40B4-BE49-F238E27FC236}">
                <a16:creationId xmlns:a16="http://schemas.microsoft.com/office/drawing/2014/main" id="{64F6CB5E-CF5D-4549-B744-D75C01DD7CB6}"/>
              </a:ext>
            </a:extLst>
          </p:cNvPr>
          <p:cNvSpPr txBox="1"/>
          <p:nvPr/>
        </p:nvSpPr>
        <p:spPr>
          <a:xfrm>
            <a:off x="1695236" y="5182330"/>
            <a:ext cx="1153906" cy="307777"/>
          </a:xfrm>
          <a:prstGeom prst="rect">
            <a:avLst/>
          </a:prstGeom>
          <a:noFill/>
        </p:spPr>
        <p:txBody>
          <a:bodyPr wrap="none" rtlCol="0">
            <a:spAutoFit/>
          </a:bodyPr>
          <a:lstStyle/>
          <a:p>
            <a:r>
              <a:rPr lang="en-US" sz="1400" dirty="0">
                <a:hlinkClick r:id="rId5"/>
              </a:rPr>
              <a:t>Gary Leavens</a:t>
            </a:r>
            <a:endParaRPr lang="en-US" sz="1400" dirty="0"/>
          </a:p>
        </p:txBody>
      </p:sp>
    </p:spTree>
    <p:extLst>
      <p:ext uri="{BB962C8B-B14F-4D97-AF65-F5344CB8AC3E}">
        <p14:creationId xmlns:p14="http://schemas.microsoft.com/office/powerpoint/2010/main" val="2277082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0B258-4DF3-4285-8B4D-825F18067374}"/>
              </a:ext>
            </a:extLst>
          </p:cNvPr>
          <p:cNvSpPr>
            <a:spLocks noGrp="1"/>
          </p:cNvSpPr>
          <p:nvPr>
            <p:ph type="title"/>
          </p:nvPr>
        </p:nvSpPr>
        <p:spPr/>
        <p:txBody>
          <a:bodyPr/>
          <a:lstStyle/>
          <a:p>
            <a:pPr algn="ctr"/>
            <a:r>
              <a:rPr lang="en-US" dirty="0">
                <a:solidFill>
                  <a:schemeClr val="accent6">
                    <a:lumMod val="40000"/>
                    <a:lumOff val="60000"/>
                  </a:schemeClr>
                </a:solidFill>
              </a:rPr>
              <a:t>Growth</a:t>
            </a:r>
          </a:p>
        </p:txBody>
      </p:sp>
      <p:sp>
        <p:nvSpPr>
          <p:cNvPr id="3" name="Content Placeholder 2">
            <a:extLst>
              <a:ext uri="{FF2B5EF4-FFF2-40B4-BE49-F238E27FC236}">
                <a16:creationId xmlns:a16="http://schemas.microsoft.com/office/drawing/2014/main" id="{F91A8A1F-B693-4CAB-B4D8-BE38B5F288E1}"/>
              </a:ext>
            </a:extLst>
          </p:cNvPr>
          <p:cNvSpPr>
            <a:spLocks noGrp="1"/>
          </p:cNvSpPr>
          <p:nvPr>
            <p:ph idx="1"/>
          </p:nvPr>
        </p:nvSpPr>
        <p:spPr>
          <a:xfrm>
            <a:off x="5117386" y="1752046"/>
            <a:ext cx="6910137" cy="4508393"/>
          </a:xfrm>
        </p:spPr>
        <p:txBody>
          <a:bodyPr>
            <a:normAutofit lnSpcReduction="10000"/>
          </a:bodyPr>
          <a:lstStyle/>
          <a:p>
            <a:pPr marL="0" indent="0">
              <a:buNone/>
            </a:pPr>
            <a:r>
              <a:rPr lang="en-US" b="1" dirty="0"/>
              <a:t>Growth</a:t>
            </a:r>
            <a:r>
              <a:rPr lang="en-US" dirty="0"/>
              <a:t> energizes a business</a:t>
            </a:r>
          </a:p>
          <a:p>
            <a:r>
              <a:rPr lang="en-US" dirty="0"/>
              <a:t>Attracts talent</a:t>
            </a:r>
          </a:p>
          <a:p>
            <a:r>
              <a:rPr lang="en-US" dirty="0"/>
              <a:t>New opportunities</a:t>
            </a:r>
          </a:p>
          <a:p>
            <a:pPr marL="0" indent="0">
              <a:buNone/>
            </a:pPr>
            <a:r>
              <a:rPr lang="en-US" dirty="0">
                <a:solidFill>
                  <a:srgbClr val="F96B6B"/>
                </a:solidFill>
              </a:rPr>
              <a:t>Constraints still apply</a:t>
            </a:r>
          </a:p>
          <a:p>
            <a:pPr marL="0" indent="0">
              <a:buNone/>
            </a:pPr>
            <a:r>
              <a:rPr lang="en-US" dirty="0">
                <a:solidFill>
                  <a:schemeClr val="accent6">
                    <a:lumMod val="40000"/>
                    <a:lumOff val="60000"/>
                  </a:schemeClr>
                </a:solidFill>
              </a:rPr>
              <a:t>Good Growth:</a:t>
            </a:r>
          </a:p>
          <a:p>
            <a:r>
              <a:rPr lang="en-US" dirty="0">
                <a:solidFill>
                  <a:schemeClr val="accent6">
                    <a:lumMod val="40000"/>
                    <a:lumOff val="60000"/>
                  </a:schemeClr>
                </a:solidFill>
              </a:rPr>
              <a:t>Profitable</a:t>
            </a:r>
          </a:p>
          <a:p>
            <a:r>
              <a:rPr lang="en-US" dirty="0">
                <a:solidFill>
                  <a:schemeClr val="accent6">
                    <a:lumMod val="40000"/>
                    <a:lumOff val="60000"/>
                  </a:schemeClr>
                </a:solidFill>
              </a:rPr>
              <a:t>Organic</a:t>
            </a:r>
          </a:p>
          <a:p>
            <a:r>
              <a:rPr lang="en-US" dirty="0">
                <a:solidFill>
                  <a:schemeClr val="accent6">
                    <a:lumMod val="40000"/>
                    <a:lumOff val="60000"/>
                  </a:schemeClr>
                </a:solidFill>
              </a:rPr>
              <a:t>Differentiated</a:t>
            </a:r>
          </a:p>
          <a:p>
            <a:r>
              <a:rPr lang="en-US" dirty="0">
                <a:solidFill>
                  <a:schemeClr val="accent6">
                    <a:lumMod val="40000"/>
                    <a:lumOff val="60000"/>
                  </a:schemeClr>
                </a:solidFill>
              </a:rPr>
              <a:t>Sustainable</a:t>
            </a:r>
          </a:p>
        </p:txBody>
      </p:sp>
      <p:grpSp>
        <p:nvGrpSpPr>
          <p:cNvPr id="4" name="Group 3">
            <a:extLst>
              <a:ext uri="{FF2B5EF4-FFF2-40B4-BE49-F238E27FC236}">
                <a16:creationId xmlns:a16="http://schemas.microsoft.com/office/drawing/2014/main" id="{5BA6D15E-380D-4DE0-8395-903410E44447}"/>
              </a:ext>
            </a:extLst>
          </p:cNvPr>
          <p:cNvGrpSpPr/>
          <p:nvPr/>
        </p:nvGrpSpPr>
        <p:grpSpPr>
          <a:xfrm>
            <a:off x="0" y="0"/>
            <a:ext cx="4321996" cy="6763139"/>
            <a:chOff x="7870004" y="0"/>
            <a:chExt cx="4321996" cy="6763139"/>
          </a:xfrm>
        </p:grpSpPr>
        <p:pic>
          <p:nvPicPr>
            <p:cNvPr id="5" name="Picture 4" descr="A close up of a tree&#10;&#10;Description automatically generated">
              <a:extLst>
                <a:ext uri="{FF2B5EF4-FFF2-40B4-BE49-F238E27FC236}">
                  <a16:creationId xmlns:a16="http://schemas.microsoft.com/office/drawing/2014/main" id="{E4B41BE5-D8F3-46FB-AFE9-D17A3BECC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0004" y="0"/>
              <a:ext cx="4321996" cy="6474315"/>
            </a:xfrm>
            <a:prstGeom prst="rect">
              <a:avLst/>
            </a:prstGeom>
          </p:spPr>
        </p:pic>
        <p:sp>
          <p:nvSpPr>
            <p:cNvPr id="6" name="Rectangle 5">
              <a:extLst>
                <a:ext uri="{FF2B5EF4-FFF2-40B4-BE49-F238E27FC236}">
                  <a16:creationId xmlns:a16="http://schemas.microsoft.com/office/drawing/2014/main" id="{E69DB767-10FD-4D62-B8B8-E7EADA080DEB}"/>
                </a:ext>
              </a:extLst>
            </p:cNvPr>
            <p:cNvSpPr/>
            <p:nvPr/>
          </p:nvSpPr>
          <p:spPr>
            <a:xfrm>
              <a:off x="8388849" y="6455362"/>
              <a:ext cx="3147785" cy="307777"/>
            </a:xfrm>
            <a:prstGeom prst="rect">
              <a:avLst/>
            </a:prstGeom>
          </p:spPr>
          <p:txBody>
            <a:bodyPr wrap="none">
              <a:spAutoFit/>
            </a:bodyPr>
            <a:lstStyle/>
            <a:p>
              <a:r>
                <a:rPr lang="en-US" sz="1400" dirty="0">
                  <a:solidFill>
                    <a:schemeClr val="tx2">
                      <a:lumMod val="75000"/>
                    </a:schemeClr>
                  </a:solidFill>
                  <a:latin typeface="-apple-system"/>
                </a:rPr>
                <a:t>Photo by </a:t>
              </a:r>
              <a:r>
                <a:rPr lang="en-US" sz="1400" dirty="0">
                  <a:solidFill>
                    <a:srgbClr val="767676"/>
                  </a:solidFill>
                  <a:latin typeface="-apple-system"/>
                  <a:hlinkClick r:id="rId4"/>
                </a:rPr>
                <a:t>Taha Mazandarani</a:t>
              </a:r>
              <a:r>
                <a:rPr lang="en-US" sz="1400" dirty="0">
                  <a:solidFill>
                    <a:schemeClr val="tx2">
                      <a:lumMod val="75000"/>
                    </a:schemeClr>
                  </a:solidFill>
                  <a:latin typeface="-apple-system"/>
                </a:rPr>
                <a:t> on </a:t>
              </a:r>
              <a:r>
                <a:rPr lang="en-US" sz="1400" dirty="0" err="1">
                  <a:solidFill>
                    <a:srgbClr val="767676"/>
                  </a:solidFill>
                  <a:latin typeface="-apple-system"/>
                  <a:hlinkClick r:id="rId5"/>
                </a:rPr>
                <a:t>Unsplash</a:t>
              </a:r>
              <a:endParaRPr lang="en-US" sz="1400" dirty="0"/>
            </a:p>
          </p:txBody>
        </p:sp>
      </p:grpSp>
    </p:spTree>
    <p:extLst>
      <p:ext uri="{BB962C8B-B14F-4D97-AF65-F5344CB8AC3E}">
        <p14:creationId xmlns:p14="http://schemas.microsoft.com/office/powerpoint/2010/main" val="3199878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30CB1-36BF-4B04-9A06-250CC1A7E19E}"/>
              </a:ext>
            </a:extLst>
          </p:cNvPr>
          <p:cNvSpPr>
            <a:spLocks noGrp="1"/>
          </p:cNvSpPr>
          <p:nvPr>
            <p:ph type="title"/>
          </p:nvPr>
        </p:nvSpPr>
        <p:spPr/>
        <p:txBody>
          <a:bodyPr/>
          <a:lstStyle/>
          <a:p>
            <a:pPr algn="ctr"/>
            <a:r>
              <a:rPr lang="en-US" dirty="0"/>
              <a:t>The Growth Box</a:t>
            </a:r>
          </a:p>
        </p:txBody>
      </p:sp>
      <p:graphicFrame>
        <p:nvGraphicFramePr>
          <p:cNvPr id="4" name="Table 4">
            <a:extLst>
              <a:ext uri="{FF2B5EF4-FFF2-40B4-BE49-F238E27FC236}">
                <a16:creationId xmlns:a16="http://schemas.microsoft.com/office/drawing/2014/main" id="{E5149172-C8EB-4A2B-AD94-D2DD403BDE86}"/>
              </a:ext>
            </a:extLst>
          </p:cNvPr>
          <p:cNvGraphicFramePr>
            <a:graphicFrameLocks noGrp="1"/>
          </p:cNvGraphicFramePr>
          <p:nvPr>
            <p:ph idx="1"/>
            <p:extLst>
              <p:ext uri="{D42A27DB-BD31-4B8C-83A1-F6EECF244321}">
                <p14:modId xmlns:p14="http://schemas.microsoft.com/office/powerpoint/2010/main" val="3646814194"/>
              </p:ext>
            </p:extLst>
          </p:nvPr>
        </p:nvGraphicFramePr>
        <p:xfrm>
          <a:off x="838200" y="1825624"/>
          <a:ext cx="10515597" cy="4156707"/>
        </p:xfrm>
        <a:graphic>
          <a:graphicData uri="http://schemas.openxmlformats.org/drawingml/2006/table">
            <a:tbl>
              <a:tblPr firstRow="1" bandRow="1">
                <a:tableStyleId>{5C22544A-7EE6-4342-B048-85BDC9FD1C3A}</a:tableStyleId>
              </a:tblPr>
              <a:tblGrid>
                <a:gridCol w="1730339">
                  <a:extLst>
                    <a:ext uri="{9D8B030D-6E8A-4147-A177-3AD203B41FA5}">
                      <a16:colId xmlns:a16="http://schemas.microsoft.com/office/drawing/2014/main" val="905619074"/>
                    </a:ext>
                  </a:extLst>
                </a:gridCol>
                <a:gridCol w="4125074">
                  <a:extLst>
                    <a:ext uri="{9D8B030D-6E8A-4147-A177-3AD203B41FA5}">
                      <a16:colId xmlns:a16="http://schemas.microsoft.com/office/drawing/2014/main" val="2651609268"/>
                    </a:ext>
                  </a:extLst>
                </a:gridCol>
                <a:gridCol w="4660184">
                  <a:extLst>
                    <a:ext uri="{9D8B030D-6E8A-4147-A177-3AD203B41FA5}">
                      <a16:colId xmlns:a16="http://schemas.microsoft.com/office/drawing/2014/main" val="428527228"/>
                    </a:ext>
                  </a:extLst>
                </a:gridCol>
              </a:tblGrid>
              <a:tr h="1035324">
                <a:tc>
                  <a:txBody>
                    <a:bodyPr/>
                    <a:lstStyle/>
                    <a:p>
                      <a:endParaRPr lang="en-US" dirty="0"/>
                    </a:p>
                  </a:txBody>
                  <a:tcPr/>
                </a:tc>
                <a:tc>
                  <a:txBody>
                    <a:bodyPr/>
                    <a:lstStyle/>
                    <a:p>
                      <a:pPr algn="ctr"/>
                      <a:r>
                        <a:rPr lang="en-US" sz="2800" dirty="0"/>
                        <a:t>Existing Customers</a:t>
                      </a:r>
                    </a:p>
                  </a:txBody>
                  <a:tcPr/>
                </a:tc>
                <a:tc>
                  <a:txBody>
                    <a:bodyPr/>
                    <a:lstStyle/>
                    <a:p>
                      <a:pPr algn="ctr"/>
                      <a:r>
                        <a:rPr lang="en-US" sz="2800" dirty="0"/>
                        <a:t>New Customers</a:t>
                      </a:r>
                    </a:p>
                  </a:txBody>
                  <a:tcPr/>
                </a:tc>
                <a:extLst>
                  <a:ext uri="{0D108BD9-81ED-4DB2-BD59-A6C34878D82A}">
                    <a16:rowId xmlns:a16="http://schemas.microsoft.com/office/drawing/2014/main" val="810694309"/>
                  </a:ext>
                </a:extLst>
              </a:tr>
              <a:tr h="1428513">
                <a:tc>
                  <a:txBody>
                    <a:bodyPr/>
                    <a:lstStyle/>
                    <a:p>
                      <a:pPr marL="0" algn="r" defTabSz="914400" rtl="0" eaLnBrk="1" latinLnBrk="0" hangingPunct="1"/>
                      <a:r>
                        <a:rPr lang="en-US" sz="2800" b="1" kern="1200" dirty="0">
                          <a:solidFill>
                            <a:schemeClr val="lt1"/>
                          </a:solidFill>
                          <a:latin typeface="+mn-lt"/>
                          <a:ea typeface="+mn-ea"/>
                          <a:cs typeface="+mn-cs"/>
                        </a:rPr>
                        <a:t>New Needs</a:t>
                      </a:r>
                    </a:p>
                  </a:txBody>
                  <a:tcPr>
                    <a:solidFill>
                      <a:schemeClr val="accent1"/>
                    </a:solidFill>
                  </a:tcPr>
                </a:tc>
                <a:tc>
                  <a:txBody>
                    <a:bodyPr/>
                    <a:lstStyle/>
                    <a:p>
                      <a:pPr algn="ctr"/>
                      <a:r>
                        <a:rPr lang="en-US" dirty="0"/>
                        <a:t>B</a:t>
                      </a:r>
                    </a:p>
                    <a:p>
                      <a:pPr algn="ctr"/>
                      <a:r>
                        <a:rPr lang="en-US" dirty="0"/>
                        <a:t>Existing Customers</a:t>
                      </a:r>
                    </a:p>
                    <a:p>
                      <a:pPr algn="ctr"/>
                      <a:r>
                        <a:rPr lang="en-US" dirty="0"/>
                        <a:t>New Needs</a:t>
                      </a:r>
                    </a:p>
                  </a:txBody>
                  <a:tcPr/>
                </a:tc>
                <a:tc>
                  <a:txBody>
                    <a:bodyPr/>
                    <a:lstStyle/>
                    <a:p>
                      <a:pPr algn="ctr"/>
                      <a:r>
                        <a:rPr lang="en-US" dirty="0"/>
                        <a:t>C</a:t>
                      </a:r>
                    </a:p>
                    <a:p>
                      <a:pPr algn="ctr"/>
                      <a:r>
                        <a:rPr lang="en-US" dirty="0"/>
                        <a:t>New Customers</a:t>
                      </a:r>
                    </a:p>
                    <a:p>
                      <a:pPr algn="ctr"/>
                      <a:r>
                        <a:rPr lang="en-US" dirty="0"/>
                        <a:t>New Needs</a:t>
                      </a:r>
                    </a:p>
                  </a:txBody>
                  <a:tcPr/>
                </a:tc>
                <a:extLst>
                  <a:ext uri="{0D108BD9-81ED-4DB2-BD59-A6C34878D82A}">
                    <a16:rowId xmlns:a16="http://schemas.microsoft.com/office/drawing/2014/main" val="855029018"/>
                  </a:ext>
                </a:extLst>
              </a:tr>
              <a:tr h="1692870">
                <a:tc>
                  <a:txBody>
                    <a:bodyPr/>
                    <a:lstStyle/>
                    <a:p>
                      <a:pPr marL="0" algn="r" defTabSz="914400" rtl="0" eaLnBrk="1" latinLnBrk="0" hangingPunct="1"/>
                      <a:r>
                        <a:rPr lang="en-US" sz="2800" b="1" kern="1200" dirty="0">
                          <a:solidFill>
                            <a:schemeClr val="lt1"/>
                          </a:solidFill>
                          <a:latin typeface="+mn-lt"/>
                          <a:ea typeface="+mn-ea"/>
                          <a:cs typeface="+mn-cs"/>
                        </a:rPr>
                        <a:t>Existing Needs</a:t>
                      </a:r>
                    </a:p>
                  </a:txBody>
                  <a:tcPr>
                    <a:solidFill>
                      <a:schemeClr val="accent1"/>
                    </a:solidFill>
                  </a:tcPr>
                </a:tc>
                <a:tc>
                  <a:txBody>
                    <a:bodyPr/>
                    <a:lstStyle/>
                    <a:p>
                      <a:pPr algn="ctr"/>
                      <a:r>
                        <a:rPr lang="en-US" dirty="0"/>
                        <a:t>A</a:t>
                      </a:r>
                    </a:p>
                    <a:p>
                      <a:pPr algn="ctr"/>
                      <a:r>
                        <a:rPr lang="en-US" dirty="0"/>
                        <a:t>Existing Customers</a:t>
                      </a:r>
                    </a:p>
                    <a:p>
                      <a:pPr algn="ctr"/>
                      <a:r>
                        <a:rPr lang="en-US" dirty="0"/>
                        <a:t>Existing Needs</a:t>
                      </a:r>
                    </a:p>
                  </a:txBody>
                  <a:tcPr/>
                </a:tc>
                <a:tc>
                  <a:txBody>
                    <a:bodyPr/>
                    <a:lstStyle/>
                    <a:p>
                      <a:pPr algn="ctr"/>
                      <a:r>
                        <a:rPr lang="en-US" dirty="0"/>
                        <a:t>D</a:t>
                      </a:r>
                    </a:p>
                    <a:p>
                      <a:pPr algn="ctr"/>
                      <a:r>
                        <a:rPr lang="en-US" dirty="0"/>
                        <a:t>New Customers</a:t>
                      </a:r>
                    </a:p>
                    <a:p>
                      <a:pPr algn="ctr"/>
                      <a:r>
                        <a:rPr lang="en-US" dirty="0"/>
                        <a:t>Existing Needs</a:t>
                      </a:r>
                    </a:p>
                  </a:txBody>
                  <a:tcPr/>
                </a:tc>
                <a:extLst>
                  <a:ext uri="{0D108BD9-81ED-4DB2-BD59-A6C34878D82A}">
                    <a16:rowId xmlns:a16="http://schemas.microsoft.com/office/drawing/2014/main" val="3588293140"/>
                  </a:ext>
                </a:extLst>
              </a:tr>
            </a:tbl>
          </a:graphicData>
        </a:graphic>
      </p:graphicFrame>
    </p:spTree>
    <p:extLst>
      <p:ext uri="{BB962C8B-B14F-4D97-AF65-F5344CB8AC3E}">
        <p14:creationId xmlns:p14="http://schemas.microsoft.com/office/powerpoint/2010/main" val="1746139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952AE-2577-4FD3-93EF-EFB0C0FECC64}"/>
              </a:ext>
            </a:extLst>
          </p:cNvPr>
          <p:cNvSpPr>
            <a:spLocks noGrp="1"/>
          </p:cNvSpPr>
          <p:nvPr>
            <p:ph type="title"/>
          </p:nvPr>
        </p:nvSpPr>
        <p:spPr>
          <a:xfrm>
            <a:off x="4582274" y="365125"/>
            <a:ext cx="6771526" cy="1325563"/>
          </a:xfrm>
        </p:spPr>
        <p:txBody>
          <a:bodyPr/>
          <a:lstStyle/>
          <a:p>
            <a:r>
              <a:rPr lang="en-US" dirty="0"/>
              <a:t>Review and Application to other Enterprises</a:t>
            </a:r>
          </a:p>
        </p:txBody>
      </p:sp>
      <p:sp>
        <p:nvSpPr>
          <p:cNvPr id="3" name="Content Placeholder 2">
            <a:extLst>
              <a:ext uri="{FF2B5EF4-FFF2-40B4-BE49-F238E27FC236}">
                <a16:creationId xmlns:a16="http://schemas.microsoft.com/office/drawing/2014/main" id="{B5E95433-4608-46F4-92EB-17E7779732DB}"/>
              </a:ext>
            </a:extLst>
          </p:cNvPr>
          <p:cNvSpPr>
            <a:spLocks noGrp="1"/>
          </p:cNvSpPr>
          <p:nvPr>
            <p:ph idx="1"/>
          </p:nvPr>
        </p:nvSpPr>
        <p:spPr>
          <a:xfrm>
            <a:off x="5240676" y="1690688"/>
            <a:ext cx="6482137" cy="4351338"/>
          </a:xfrm>
        </p:spPr>
        <p:txBody>
          <a:bodyPr>
            <a:normAutofit lnSpcReduction="10000"/>
          </a:bodyPr>
          <a:lstStyle/>
          <a:p>
            <a:pPr marL="0" indent="0">
              <a:buNone/>
            </a:pPr>
            <a:r>
              <a:rPr lang="en-US" dirty="0">
                <a:solidFill>
                  <a:schemeClr val="accent6">
                    <a:lumMod val="40000"/>
                    <a:lumOff val="60000"/>
                  </a:schemeClr>
                </a:solidFill>
              </a:rPr>
              <a:t>Keys to Business Acumen:</a:t>
            </a:r>
          </a:p>
          <a:p>
            <a:pPr marL="514350" indent="-514350">
              <a:buFont typeface="+mj-lt"/>
              <a:buAutoNum type="arabicPeriod"/>
            </a:pPr>
            <a:r>
              <a:rPr lang="en-US" dirty="0">
                <a:solidFill>
                  <a:schemeClr val="accent6">
                    <a:lumMod val="40000"/>
                    <a:lumOff val="60000"/>
                  </a:schemeClr>
                </a:solidFill>
              </a:rPr>
              <a:t>Satisfying customer needs</a:t>
            </a:r>
          </a:p>
          <a:p>
            <a:pPr marL="514350" indent="-514350">
              <a:buFont typeface="+mj-lt"/>
              <a:buAutoNum type="arabicPeriod"/>
            </a:pPr>
            <a:r>
              <a:rPr lang="en-US" dirty="0">
                <a:solidFill>
                  <a:schemeClr val="accent6">
                    <a:lumMod val="40000"/>
                    <a:lumOff val="60000"/>
                  </a:schemeClr>
                </a:solidFill>
              </a:rPr>
              <a:t>Generating cash</a:t>
            </a:r>
          </a:p>
          <a:p>
            <a:pPr marL="514350" indent="-514350">
              <a:buFont typeface="+mj-lt"/>
              <a:buAutoNum type="arabicPeriod"/>
            </a:pPr>
            <a:r>
              <a:rPr lang="en-US" dirty="0">
                <a:solidFill>
                  <a:schemeClr val="accent6">
                    <a:lumMod val="40000"/>
                    <a:lumOff val="60000"/>
                  </a:schemeClr>
                </a:solidFill>
              </a:rPr>
              <a:t>Producing return on investment</a:t>
            </a:r>
          </a:p>
          <a:p>
            <a:pPr marL="514350" indent="-514350">
              <a:buFont typeface="+mj-lt"/>
              <a:buAutoNum type="arabicPeriod"/>
            </a:pPr>
            <a:r>
              <a:rPr lang="en-US" dirty="0">
                <a:solidFill>
                  <a:schemeClr val="accent6">
                    <a:lumMod val="40000"/>
                    <a:lumOff val="60000"/>
                  </a:schemeClr>
                </a:solidFill>
              </a:rPr>
              <a:t>Growing profitably</a:t>
            </a:r>
          </a:p>
          <a:p>
            <a:pPr marL="0" indent="0">
              <a:buNone/>
            </a:pPr>
            <a:endParaRPr lang="en-US" dirty="0"/>
          </a:p>
          <a:p>
            <a:pPr marL="0" indent="0">
              <a:buNone/>
            </a:pPr>
            <a:r>
              <a:rPr lang="en-US" dirty="0">
                <a:solidFill>
                  <a:srgbClr val="F96B6B"/>
                </a:solidFill>
              </a:rPr>
              <a:t>How does this apply to:</a:t>
            </a:r>
          </a:p>
          <a:p>
            <a:pPr marL="514350" indent="-514350">
              <a:buFont typeface="+mj-lt"/>
              <a:buAutoNum type="arabicPeriod"/>
            </a:pPr>
            <a:r>
              <a:rPr lang="en-US" dirty="0"/>
              <a:t>Non-profits?</a:t>
            </a:r>
          </a:p>
          <a:p>
            <a:pPr marL="514350" indent="-514350">
              <a:buFont typeface="+mj-lt"/>
              <a:buAutoNum type="arabicPeriod"/>
            </a:pPr>
            <a:r>
              <a:rPr lang="en-US" dirty="0"/>
              <a:t>Government agencies?</a:t>
            </a:r>
          </a:p>
          <a:p>
            <a:pPr marL="514350" indent="-514350">
              <a:buFont typeface="+mj-lt"/>
              <a:buAutoNum type="arabicPeriod"/>
            </a:pPr>
            <a:endParaRPr lang="en-US" dirty="0"/>
          </a:p>
        </p:txBody>
      </p:sp>
      <p:grpSp>
        <p:nvGrpSpPr>
          <p:cNvPr id="4" name="Group 3">
            <a:extLst>
              <a:ext uri="{FF2B5EF4-FFF2-40B4-BE49-F238E27FC236}">
                <a16:creationId xmlns:a16="http://schemas.microsoft.com/office/drawing/2014/main" id="{8C4103C4-10CB-46C8-8143-284FD27E1175}"/>
              </a:ext>
            </a:extLst>
          </p:cNvPr>
          <p:cNvGrpSpPr/>
          <p:nvPr/>
        </p:nvGrpSpPr>
        <p:grpSpPr>
          <a:xfrm>
            <a:off x="0" y="0"/>
            <a:ext cx="4344256" cy="6842999"/>
            <a:chOff x="7847744" y="0"/>
            <a:chExt cx="4344256" cy="6842999"/>
          </a:xfrm>
        </p:grpSpPr>
        <p:pic>
          <p:nvPicPr>
            <p:cNvPr id="5" name="Picture 4" descr="A close up of a truck&#10;&#10;Description automatically generated">
              <a:extLst>
                <a:ext uri="{FF2B5EF4-FFF2-40B4-BE49-F238E27FC236}">
                  <a16:creationId xmlns:a16="http://schemas.microsoft.com/office/drawing/2014/main" id="{AC419150-5294-4F97-BFB3-8BC55F9809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7744" y="0"/>
              <a:ext cx="4344256" cy="6516384"/>
            </a:xfrm>
            <a:prstGeom prst="rect">
              <a:avLst/>
            </a:prstGeom>
          </p:spPr>
        </p:pic>
        <p:sp>
          <p:nvSpPr>
            <p:cNvPr id="6" name="Rectangle 5">
              <a:extLst>
                <a:ext uri="{FF2B5EF4-FFF2-40B4-BE49-F238E27FC236}">
                  <a16:creationId xmlns:a16="http://schemas.microsoft.com/office/drawing/2014/main" id="{569039C4-ABA9-4283-8104-27BE5AB572FE}"/>
                </a:ext>
              </a:extLst>
            </p:cNvPr>
            <p:cNvSpPr/>
            <p:nvPr/>
          </p:nvSpPr>
          <p:spPr>
            <a:xfrm>
              <a:off x="8274233" y="6535222"/>
              <a:ext cx="3491277" cy="307777"/>
            </a:xfrm>
            <a:prstGeom prst="rect">
              <a:avLst/>
            </a:prstGeom>
          </p:spPr>
          <p:txBody>
            <a:bodyPr wrap="none">
              <a:spAutoFit/>
            </a:bodyPr>
            <a:lstStyle/>
            <a:p>
              <a:r>
                <a:rPr lang="en-US" sz="1400" dirty="0">
                  <a:solidFill>
                    <a:srgbClr val="111111"/>
                  </a:solidFill>
                  <a:latin typeface="-apple-system"/>
                </a:rPr>
                <a:t>Photo by </a:t>
              </a:r>
              <a:r>
                <a:rPr lang="en-US" sz="1400" dirty="0">
                  <a:solidFill>
                    <a:srgbClr val="767676"/>
                  </a:solidFill>
                  <a:latin typeface="-apple-system"/>
                  <a:hlinkClick r:id="rId4"/>
                </a:rPr>
                <a:t>Mustapha Muhammed</a:t>
              </a:r>
              <a:r>
                <a:rPr lang="en-US" sz="1400" dirty="0">
                  <a:solidFill>
                    <a:srgbClr val="111111"/>
                  </a:solidFill>
                  <a:latin typeface="-apple-system"/>
                </a:rPr>
                <a:t> on </a:t>
              </a:r>
              <a:r>
                <a:rPr lang="en-US" sz="1400" dirty="0" err="1">
                  <a:solidFill>
                    <a:srgbClr val="767676"/>
                  </a:solidFill>
                  <a:latin typeface="-apple-system"/>
                  <a:hlinkClick r:id="rId5"/>
                </a:rPr>
                <a:t>Unsplash</a:t>
              </a:r>
              <a:endParaRPr lang="en-US" sz="1400" dirty="0"/>
            </a:p>
          </p:txBody>
        </p:sp>
      </p:grpSp>
    </p:spTree>
    <p:extLst>
      <p:ext uri="{BB962C8B-B14F-4D97-AF65-F5344CB8AC3E}">
        <p14:creationId xmlns:p14="http://schemas.microsoft.com/office/powerpoint/2010/main" val="1205690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19D50-F08F-4002-B688-882B065DF394}"/>
              </a:ext>
            </a:extLst>
          </p:cNvPr>
          <p:cNvSpPr>
            <a:spLocks noGrp="1"/>
          </p:cNvSpPr>
          <p:nvPr>
            <p:ph type="title"/>
          </p:nvPr>
        </p:nvSpPr>
        <p:spPr/>
        <p:txBody>
          <a:bodyPr/>
          <a:lstStyle/>
          <a:p>
            <a:pPr algn="ctr"/>
            <a:r>
              <a:rPr lang="en-US" dirty="0">
                <a:solidFill>
                  <a:srgbClr val="FF0000"/>
                </a:solidFill>
              </a:rPr>
              <a:t>What can IT do to help?</a:t>
            </a:r>
          </a:p>
        </p:txBody>
      </p:sp>
      <p:sp>
        <p:nvSpPr>
          <p:cNvPr id="3" name="Content Placeholder 2">
            <a:extLst>
              <a:ext uri="{FF2B5EF4-FFF2-40B4-BE49-F238E27FC236}">
                <a16:creationId xmlns:a16="http://schemas.microsoft.com/office/drawing/2014/main" id="{7BFCEA42-3B3A-4197-AB57-D154C3DD2D3C}"/>
              </a:ext>
            </a:extLst>
          </p:cNvPr>
          <p:cNvSpPr>
            <a:spLocks noGrp="1"/>
          </p:cNvSpPr>
          <p:nvPr>
            <p:ph idx="1"/>
          </p:nvPr>
        </p:nvSpPr>
        <p:spPr>
          <a:xfrm>
            <a:off x="5845995" y="1835899"/>
            <a:ext cx="5805755" cy="4351338"/>
          </a:xfrm>
        </p:spPr>
        <p:txBody>
          <a:bodyPr/>
          <a:lstStyle/>
          <a:p>
            <a:pPr marL="0" indent="0">
              <a:buNone/>
            </a:pPr>
            <a:r>
              <a:rPr lang="en-US" dirty="0"/>
              <a:t>How can IT help your enterprise:</a:t>
            </a:r>
          </a:p>
          <a:p>
            <a:pPr marL="514350" indent="-514350">
              <a:buFont typeface="+mj-lt"/>
              <a:buAutoNum type="arabicPeriod"/>
            </a:pPr>
            <a:r>
              <a:rPr lang="en-US" dirty="0"/>
              <a:t>Satisfy customer needs?</a:t>
            </a:r>
          </a:p>
          <a:p>
            <a:pPr marL="514350" indent="-514350">
              <a:buFont typeface="+mj-lt"/>
              <a:buAutoNum type="arabicPeriod"/>
            </a:pPr>
            <a:r>
              <a:rPr lang="en-US" dirty="0"/>
              <a:t>Generate cash?</a:t>
            </a:r>
          </a:p>
          <a:p>
            <a:pPr marL="514350" indent="-514350">
              <a:buFont typeface="+mj-lt"/>
              <a:buAutoNum type="arabicPeriod"/>
            </a:pPr>
            <a:r>
              <a:rPr lang="en-US" dirty="0"/>
              <a:t>Produce return on investment?</a:t>
            </a:r>
          </a:p>
          <a:p>
            <a:pPr marL="514350" indent="-514350">
              <a:buFont typeface="+mj-lt"/>
              <a:buAutoNum type="arabicPeriod"/>
            </a:pPr>
            <a:r>
              <a:rPr lang="en-US" dirty="0"/>
              <a:t>Grow profitably?</a:t>
            </a:r>
          </a:p>
          <a:p>
            <a:pPr marL="0" indent="0">
              <a:buNone/>
            </a:pPr>
            <a:endParaRPr lang="en-US" dirty="0"/>
          </a:p>
        </p:txBody>
      </p:sp>
      <p:grpSp>
        <p:nvGrpSpPr>
          <p:cNvPr id="4" name="Group 3">
            <a:extLst>
              <a:ext uri="{FF2B5EF4-FFF2-40B4-BE49-F238E27FC236}">
                <a16:creationId xmlns:a16="http://schemas.microsoft.com/office/drawing/2014/main" id="{03BE2CD2-770F-465A-83B7-F5788A399A97}"/>
              </a:ext>
            </a:extLst>
          </p:cNvPr>
          <p:cNvGrpSpPr/>
          <p:nvPr/>
        </p:nvGrpSpPr>
        <p:grpSpPr>
          <a:xfrm>
            <a:off x="0" y="1920345"/>
            <a:ext cx="5266515" cy="3420987"/>
            <a:chOff x="0" y="2603577"/>
            <a:chExt cx="5266515" cy="3420987"/>
          </a:xfrm>
        </p:grpSpPr>
        <p:pic>
          <p:nvPicPr>
            <p:cNvPr id="5" name="Picture 4" descr="A room with a sink and a mirror&#10;&#10;Description automatically generated">
              <a:extLst>
                <a:ext uri="{FF2B5EF4-FFF2-40B4-BE49-F238E27FC236}">
                  <a16:creationId xmlns:a16="http://schemas.microsoft.com/office/drawing/2014/main" id="{C812A4D1-4091-4131-BEE6-9F4976D91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03577"/>
              <a:ext cx="5266515" cy="2943148"/>
            </a:xfrm>
            <a:prstGeom prst="rect">
              <a:avLst/>
            </a:prstGeom>
          </p:spPr>
        </p:pic>
        <p:sp>
          <p:nvSpPr>
            <p:cNvPr id="6" name="TextBox 5">
              <a:extLst>
                <a:ext uri="{FF2B5EF4-FFF2-40B4-BE49-F238E27FC236}">
                  <a16:creationId xmlns:a16="http://schemas.microsoft.com/office/drawing/2014/main" id="{765B331C-2081-451F-A122-4246C71B2F05}"/>
                </a:ext>
              </a:extLst>
            </p:cNvPr>
            <p:cNvSpPr txBox="1"/>
            <p:nvPr/>
          </p:nvSpPr>
          <p:spPr>
            <a:xfrm>
              <a:off x="1695237" y="5716787"/>
              <a:ext cx="1737976" cy="307777"/>
            </a:xfrm>
            <a:prstGeom prst="rect">
              <a:avLst/>
            </a:prstGeom>
            <a:noFill/>
          </p:spPr>
          <p:txBody>
            <a:bodyPr wrap="none" rtlCol="0">
              <a:spAutoFit/>
            </a:bodyPr>
            <a:lstStyle/>
            <a:p>
              <a:r>
                <a:rPr lang="en-US" sz="1400" dirty="0">
                  <a:solidFill>
                    <a:schemeClr val="tx2">
                      <a:lumMod val="75000"/>
                    </a:schemeClr>
                  </a:solidFill>
                </a:rPr>
                <a:t>Source: Gary Leavens</a:t>
              </a:r>
            </a:p>
          </p:txBody>
        </p:sp>
      </p:grpSp>
    </p:spTree>
    <p:extLst>
      <p:ext uri="{BB962C8B-B14F-4D97-AF65-F5344CB8AC3E}">
        <p14:creationId xmlns:p14="http://schemas.microsoft.com/office/powerpoint/2010/main" val="3476170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30127-2F9B-4FA3-B168-55EE3D73DEBF}"/>
              </a:ext>
            </a:extLst>
          </p:cNvPr>
          <p:cNvSpPr>
            <a:spLocks noGrp="1"/>
          </p:cNvSpPr>
          <p:nvPr>
            <p:ph type="title"/>
          </p:nvPr>
        </p:nvSpPr>
        <p:spPr/>
        <p:txBody>
          <a:bodyPr/>
          <a:lstStyle/>
          <a:p>
            <a:pPr algn="ctr"/>
            <a:r>
              <a:rPr lang="en-US" dirty="0"/>
              <a:t>Ethics</a:t>
            </a:r>
          </a:p>
        </p:txBody>
      </p:sp>
      <p:sp>
        <p:nvSpPr>
          <p:cNvPr id="3" name="Content Placeholder 2">
            <a:extLst>
              <a:ext uri="{FF2B5EF4-FFF2-40B4-BE49-F238E27FC236}">
                <a16:creationId xmlns:a16="http://schemas.microsoft.com/office/drawing/2014/main" id="{CD965005-0DF3-423D-9043-771E901A2299}"/>
              </a:ext>
            </a:extLst>
          </p:cNvPr>
          <p:cNvSpPr>
            <a:spLocks noGrp="1"/>
          </p:cNvSpPr>
          <p:nvPr>
            <p:ph idx="1"/>
          </p:nvPr>
        </p:nvSpPr>
        <p:spPr>
          <a:xfrm>
            <a:off x="5194443" y="1763980"/>
            <a:ext cx="6656798" cy="4351338"/>
          </a:xfrm>
        </p:spPr>
        <p:txBody>
          <a:bodyPr/>
          <a:lstStyle/>
          <a:p>
            <a:pPr marL="0" indent="0">
              <a:buNone/>
            </a:pPr>
            <a:r>
              <a:rPr lang="en-US" dirty="0"/>
              <a:t>For people to trust you in business, need:</a:t>
            </a:r>
          </a:p>
          <a:p>
            <a:r>
              <a:rPr lang="en-US" dirty="0"/>
              <a:t>Credibility</a:t>
            </a:r>
          </a:p>
          <a:p>
            <a:r>
              <a:rPr lang="en-US" dirty="0"/>
              <a:t>Capacity</a:t>
            </a:r>
          </a:p>
          <a:p>
            <a:r>
              <a:rPr lang="en-US" dirty="0"/>
              <a:t>Character</a:t>
            </a:r>
          </a:p>
        </p:txBody>
      </p:sp>
      <p:pic>
        <p:nvPicPr>
          <p:cNvPr id="8" name="Picture 7" descr="A dog with its mouth open&#10;&#10;Description automatically generated">
            <a:extLst>
              <a:ext uri="{FF2B5EF4-FFF2-40B4-BE49-F238E27FC236}">
                <a16:creationId xmlns:a16="http://schemas.microsoft.com/office/drawing/2014/main" id="{40497648-BE37-4FE0-9538-4CF5F16F3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41489"/>
            <a:ext cx="4356710" cy="6534364"/>
          </a:xfrm>
          <a:prstGeom prst="rect">
            <a:avLst/>
          </a:prstGeom>
        </p:spPr>
      </p:pic>
      <p:sp>
        <p:nvSpPr>
          <p:cNvPr id="9" name="Rectangle 8">
            <a:extLst>
              <a:ext uri="{FF2B5EF4-FFF2-40B4-BE49-F238E27FC236}">
                <a16:creationId xmlns:a16="http://schemas.microsoft.com/office/drawing/2014/main" id="{72F438E2-685D-41EC-B809-DCC4FB3C60D3}"/>
              </a:ext>
            </a:extLst>
          </p:cNvPr>
          <p:cNvSpPr/>
          <p:nvPr/>
        </p:nvSpPr>
        <p:spPr>
          <a:xfrm>
            <a:off x="283372" y="6523305"/>
            <a:ext cx="2816412" cy="307777"/>
          </a:xfrm>
          <a:prstGeom prst="rect">
            <a:avLst/>
          </a:prstGeom>
        </p:spPr>
        <p:txBody>
          <a:bodyPr wrap="none">
            <a:spAutoFit/>
          </a:bodyPr>
          <a:lstStyle/>
          <a:p>
            <a:r>
              <a:rPr lang="en-US" sz="1400" dirty="0">
                <a:solidFill>
                  <a:srgbClr val="111111"/>
                </a:solidFill>
                <a:latin typeface="-apple-system"/>
              </a:rPr>
              <a:t>Photo by </a:t>
            </a:r>
            <a:r>
              <a:rPr lang="en-US" sz="1400" dirty="0">
                <a:solidFill>
                  <a:srgbClr val="767676"/>
                </a:solidFill>
                <a:latin typeface="-apple-system"/>
                <a:hlinkClick r:id="rId4"/>
              </a:rPr>
              <a:t>Fabian </a:t>
            </a:r>
            <a:r>
              <a:rPr lang="en-US" sz="1400" dirty="0" err="1">
                <a:solidFill>
                  <a:srgbClr val="767676"/>
                </a:solidFill>
                <a:latin typeface="-apple-system"/>
                <a:hlinkClick r:id="rId4"/>
              </a:rPr>
              <a:t>Gieske</a:t>
            </a:r>
            <a:r>
              <a:rPr lang="en-US" sz="1400" dirty="0">
                <a:solidFill>
                  <a:srgbClr val="111111"/>
                </a:solidFill>
                <a:latin typeface="-apple-system"/>
              </a:rPr>
              <a:t> on </a:t>
            </a:r>
            <a:r>
              <a:rPr lang="en-US" sz="1400" dirty="0" err="1">
                <a:solidFill>
                  <a:srgbClr val="767676"/>
                </a:solidFill>
                <a:latin typeface="-apple-system"/>
                <a:hlinkClick r:id="rId5"/>
              </a:rPr>
              <a:t>Unsplash</a:t>
            </a:r>
            <a:endParaRPr lang="en-US" sz="1400" dirty="0"/>
          </a:p>
        </p:txBody>
      </p:sp>
    </p:spTree>
    <p:extLst>
      <p:ext uri="{BB962C8B-B14F-4D97-AF65-F5344CB8AC3E}">
        <p14:creationId xmlns:p14="http://schemas.microsoft.com/office/powerpoint/2010/main" val="363004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59074-C864-4B50-9B71-628A55CA6E4A}"/>
              </a:ext>
            </a:extLst>
          </p:cNvPr>
          <p:cNvSpPr>
            <a:spLocks noGrp="1"/>
          </p:cNvSpPr>
          <p:nvPr>
            <p:ph type="title"/>
          </p:nvPr>
        </p:nvSpPr>
        <p:spPr>
          <a:xfrm>
            <a:off x="508572" y="365125"/>
            <a:ext cx="10845228" cy="1325563"/>
          </a:xfrm>
        </p:spPr>
        <p:txBody>
          <a:bodyPr>
            <a:normAutofit/>
          </a:bodyPr>
          <a:lstStyle/>
          <a:p>
            <a:pPr algn="ctr"/>
            <a:r>
              <a:rPr lang="en-US" sz="2000" dirty="0">
                <a:solidFill>
                  <a:srgbClr val="F96B6B"/>
                </a:solidFill>
              </a:rPr>
              <a:t>It’s not just Technology</a:t>
            </a:r>
          </a:p>
        </p:txBody>
      </p:sp>
      <p:sp>
        <p:nvSpPr>
          <p:cNvPr id="3" name="Content Placeholder 2">
            <a:extLst>
              <a:ext uri="{FF2B5EF4-FFF2-40B4-BE49-F238E27FC236}">
                <a16:creationId xmlns:a16="http://schemas.microsoft.com/office/drawing/2014/main" id="{436DA913-7314-4099-A376-D020449CB38F}"/>
              </a:ext>
            </a:extLst>
          </p:cNvPr>
          <p:cNvSpPr>
            <a:spLocks noGrp="1"/>
          </p:cNvSpPr>
          <p:nvPr>
            <p:ph idx="1"/>
          </p:nvPr>
        </p:nvSpPr>
        <p:spPr>
          <a:xfrm>
            <a:off x="6555769" y="1690688"/>
            <a:ext cx="5197867" cy="4351338"/>
          </a:xfrm>
        </p:spPr>
        <p:txBody>
          <a:bodyPr/>
          <a:lstStyle/>
          <a:p>
            <a:pPr marL="0" indent="0">
              <a:buNone/>
            </a:pPr>
            <a:r>
              <a:rPr lang="en-US" sz="3600" dirty="0"/>
              <a:t>Other Considerations:</a:t>
            </a:r>
          </a:p>
          <a:p>
            <a:r>
              <a:rPr lang="en-US" sz="3600" b="1" dirty="0"/>
              <a:t>Business</a:t>
            </a:r>
          </a:p>
          <a:p>
            <a:r>
              <a:rPr lang="en-US" sz="3600" b="1" dirty="0"/>
              <a:t>Ethics</a:t>
            </a:r>
          </a:p>
          <a:p>
            <a:r>
              <a:rPr lang="en-US" sz="3600" dirty="0"/>
              <a:t>Environment</a:t>
            </a:r>
          </a:p>
          <a:p>
            <a:r>
              <a:rPr lang="en-US" sz="3600" dirty="0">
                <a:solidFill>
                  <a:schemeClr val="tx1">
                    <a:lumMod val="85000"/>
                  </a:schemeClr>
                </a:solidFill>
              </a:rPr>
              <a:t>Work</a:t>
            </a:r>
          </a:p>
          <a:p>
            <a:pPr marL="0" indent="0">
              <a:buNone/>
            </a:pPr>
            <a:endParaRPr lang="en-US" dirty="0"/>
          </a:p>
          <a:p>
            <a:pPr marL="0" indent="0">
              <a:buNone/>
            </a:pPr>
            <a:endParaRPr lang="en-US" dirty="0"/>
          </a:p>
        </p:txBody>
      </p:sp>
      <p:pic>
        <p:nvPicPr>
          <p:cNvPr id="7" name="Picture 6" descr="A person using a computer&#10;&#10;Description automatically generated">
            <a:extLst>
              <a:ext uri="{FF2B5EF4-FFF2-40B4-BE49-F238E27FC236}">
                <a16:creationId xmlns:a16="http://schemas.microsoft.com/office/drawing/2014/main" id="{5956ADB2-2A3D-4216-A251-3CA8B041C5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5" y="1762918"/>
            <a:ext cx="5991225" cy="3994150"/>
          </a:xfrm>
          <a:prstGeom prst="rect">
            <a:avLst/>
          </a:prstGeom>
        </p:spPr>
      </p:pic>
      <p:sp>
        <p:nvSpPr>
          <p:cNvPr id="8" name="Rectangle 7">
            <a:extLst>
              <a:ext uri="{FF2B5EF4-FFF2-40B4-BE49-F238E27FC236}">
                <a16:creationId xmlns:a16="http://schemas.microsoft.com/office/drawing/2014/main" id="{560EB41D-DDD1-4EA4-84FD-D1BC3788E1F8}"/>
              </a:ext>
            </a:extLst>
          </p:cNvPr>
          <p:cNvSpPr/>
          <p:nvPr/>
        </p:nvSpPr>
        <p:spPr>
          <a:xfrm>
            <a:off x="1200657" y="5756970"/>
            <a:ext cx="3004925" cy="307777"/>
          </a:xfrm>
          <a:prstGeom prst="rect">
            <a:avLst/>
          </a:prstGeom>
        </p:spPr>
        <p:txBody>
          <a:bodyPr wrap="none">
            <a:spAutoFit/>
          </a:bodyPr>
          <a:lstStyle/>
          <a:p>
            <a:r>
              <a:rPr lang="en-US" sz="1400" dirty="0">
                <a:solidFill>
                  <a:schemeClr val="tx2">
                    <a:lumMod val="75000"/>
                  </a:schemeClr>
                </a:solidFill>
                <a:latin typeface="-apple-system"/>
              </a:rPr>
              <a:t>Photo by </a:t>
            </a:r>
            <a:r>
              <a:rPr lang="en-US" sz="1400" dirty="0">
                <a:solidFill>
                  <a:srgbClr val="767676"/>
                </a:solidFill>
                <a:latin typeface="-apple-system"/>
                <a:hlinkClick r:id="rId4"/>
              </a:rPr>
              <a:t>John </a:t>
            </a:r>
            <a:r>
              <a:rPr lang="en-US" sz="1400" dirty="0" err="1">
                <a:solidFill>
                  <a:srgbClr val="767676"/>
                </a:solidFill>
                <a:latin typeface="-apple-system"/>
                <a:hlinkClick r:id="rId4"/>
              </a:rPr>
              <a:t>Schnobrich</a:t>
            </a:r>
            <a:r>
              <a:rPr lang="en-US" sz="1400" dirty="0">
                <a:solidFill>
                  <a:srgbClr val="111111"/>
                </a:solidFill>
                <a:latin typeface="-apple-system"/>
              </a:rPr>
              <a:t> </a:t>
            </a:r>
            <a:r>
              <a:rPr lang="en-US" sz="1400" dirty="0">
                <a:solidFill>
                  <a:schemeClr val="tx2">
                    <a:lumMod val="75000"/>
                  </a:schemeClr>
                </a:solidFill>
                <a:latin typeface="-apple-system"/>
              </a:rPr>
              <a:t>on</a:t>
            </a:r>
            <a:r>
              <a:rPr lang="en-US" sz="1400" dirty="0">
                <a:solidFill>
                  <a:srgbClr val="111111"/>
                </a:solidFill>
                <a:latin typeface="-apple-system"/>
              </a:rPr>
              <a:t> </a:t>
            </a:r>
            <a:r>
              <a:rPr lang="en-US" sz="1400" dirty="0" err="1">
                <a:solidFill>
                  <a:srgbClr val="767676"/>
                </a:solidFill>
                <a:latin typeface="-apple-system"/>
                <a:hlinkClick r:id="rId5"/>
              </a:rPr>
              <a:t>Unsplash</a:t>
            </a:r>
            <a:endParaRPr lang="en-US" sz="1400" dirty="0"/>
          </a:p>
        </p:txBody>
      </p:sp>
    </p:spTree>
    <p:extLst>
      <p:ext uri="{BB962C8B-B14F-4D97-AF65-F5344CB8AC3E}">
        <p14:creationId xmlns:p14="http://schemas.microsoft.com/office/powerpoint/2010/main" val="395952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434F6-6AB5-43AC-B0BE-3574FABA8549}"/>
              </a:ext>
            </a:extLst>
          </p:cNvPr>
          <p:cNvSpPr>
            <a:spLocks noGrp="1"/>
          </p:cNvSpPr>
          <p:nvPr>
            <p:ph type="title"/>
          </p:nvPr>
        </p:nvSpPr>
        <p:spPr/>
        <p:txBody>
          <a:bodyPr/>
          <a:lstStyle/>
          <a:p>
            <a:pPr algn="ctr"/>
            <a:r>
              <a:rPr lang="en-US" dirty="0">
                <a:solidFill>
                  <a:schemeClr val="accent2">
                    <a:lumMod val="75000"/>
                  </a:schemeClr>
                </a:solidFill>
              </a:rPr>
              <a:t>IT Can Change the World</a:t>
            </a:r>
          </a:p>
        </p:txBody>
      </p:sp>
      <p:sp>
        <p:nvSpPr>
          <p:cNvPr id="3" name="Content Placeholder 2">
            <a:extLst>
              <a:ext uri="{FF2B5EF4-FFF2-40B4-BE49-F238E27FC236}">
                <a16:creationId xmlns:a16="http://schemas.microsoft.com/office/drawing/2014/main" id="{233B2535-36BF-4253-B2B5-428CD8D00A5F}"/>
              </a:ext>
            </a:extLst>
          </p:cNvPr>
          <p:cNvSpPr>
            <a:spLocks noGrp="1"/>
          </p:cNvSpPr>
          <p:nvPr>
            <p:ph idx="1"/>
          </p:nvPr>
        </p:nvSpPr>
        <p:spPr>
          <a:xfrm>
            <a:off x="5014644" y="1612092"/>
            <a:ext cx="6723581" cy="4465072"/>
          </a:xfrm>
        </p:spPr>
        <p:txBody>
          <a:bodyPr/>
          <a:lstStyle/>
          <a:p>
            <a:pPr marL="0" indent="0">
              <a:buNone/>
            </a:pPr>
            <a:r>
              <a:rPr lang="en-US" dirty="0"/>
              <a:t>From ACM talk on Ethics by</a:t>
            </a:r>
          </a:p>
          <a:p>
            <a:pPr marL="0" indent="0">
              <a:buNone/>
            </a:pPr>
            <a:r>
              <a:rPr lang="sv-SE" dirty="0"/>
              <a:t>Don Gotterbarn &amp; Marty J. Wolf:</a:t>
            </a:r>
          </a:p>
          <a:p>
            <a:pPr marL="0" indent="0">
              <a:buNone/>
            </a:pPr>
            <a:endParaRPr lang="sv-SE" dirty="0"/>
          </a:p>
          <a:p>
            <a:pPr marL="0" indent="0">
              <a:buNone/>
            </a:pPr>
            <a:r>
              <a:rPr lang="sv-SE" dirty="0"/>
              <a:t>Computing can change the World, so:</a:t>
            </a:r>
          </a:p>
          <a:p>
            <a:r>
              <a:rPr lang="sv-SE" dirty="0"/>
              <a:t>Think about wider impacts</a:t>
            </a:r>
          </a:p>
          <a:p>
            <a:r>
              <a:rPr lang="sv-SE" dirty="0"/>
              <a:t>Consistently support the public good</a:t>
            </a:r>
            <a:endParaRPr lang="en-US" dirty="0"/>
          </a:p>
        </p:txBody>
      </p:sp>
      <p:grpSp>
        <p:nvGrpSpPr>
          <p:cNvPr id="4" name="Group 3">
            <a:extLst>
              <a:ext uri="{FF2B5EF4-FFF2-40B4-BE49-F238E27FC236}">
                <a16:creationId xmlns:a16="http://schemas.microsoft.com/office/drawing/2014/main" id="{FD31F327-16E7-4383-B27B-89B4DDB9B35F}"/>
              </a:ext>
            </a:extLst>
          </p:cNvPr>
          <p:cNvGrpSpPr/>
          <p:nvPr/>
        </p:nvGrpSpPr>
        <p:grpSpPr>
          <a:xfrm>
            <a:off x="0" y="0"/>
            <a:ext cx="4251158" cy="6751441"/>
            <a:chOff x="7940842" y="0"/>
            <a:chExt cx="4251158" cy="6751441"/>
          </a:xfrm>
        </p:grpSpPr>
        <p:pic>
          <p:nvPicPr>
            <p:cNvPr id="5" name="Picture 4" descr="A person sitting in a chair&#10;&#10;Description automatically generated">
              <a:extLst>
                <a:ext uri="{FF2B5EF4-FFF2-40B4-BE49-F238E27FC236}">
                  <a16:creationId xmlns:a16="http://schemas.microsoft.com/office/drawing/2014/main" id="{B42DA5EA-2CCB-4DF6-9422-62191BF1B4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0842" y="0"/>
              <a:ext cx="4251158" cy="6386316"/>
            </a:xfrm>
            <a:prstGeom prst="rect">
              <a:avLst/>
            </a:prstGeom>
          </p:spPr>
        </p:pic>
        <p:sp>
          <p:nvSpPr>
            <p:cNvPr id="7" name="TextBox 6">
              <a:extLst>
                <a:ext uri="{FF2B5EF4-FFF2-40B4-BE49-F238E27FC236}">
                  <a16:creationId xmlns:a16="http://schemas.microsoft.com/office/drawing/2014/main" id="{125E721A-AE84-4C92-92D3-4F3CBC7AEA92}"/>
                </a:ext>
              </a:extLst>
            </p:cNvPr>
            <p:cNvSpPr txBox="1"/>
            <p:nvPr/>
          </p:nvSpPr>
          <p:spPr>
            <a:xfrm>
              <a:off x="8695680" y="6436147"/>
              <a:ext cx="2741481" cy="315294"/>
            </a:xfrm>
            <a:prstGeom prst="rect">
              <a:avLst/>
            </a:prstGeom>
            <a:noFill/>
          </p:spPr>
          <p:txBody>
            <a:bodyPr wrap="square">
              <a:spAutoFit/>
            </a:bodyPr>
            <a:lstStyle/>
            <a:p>
              <a:r>
                <a:rPr lang="en-US" sz="1400" dirty="0">
                  <a:solidFill>
                    <a:schemeClr val="tx1">
                      <a:lumMod val="65000"/>
                    </a:schemeClr>
                  </a:solidFill>
                </a:rPr>
                <a:t>Photo by </a:t>
              </a:r>
              <a:r>
                <a:rPr lang="en-US" sz="1400" dirty="0" err="1">
                  <a:hlinkClick r:id="rId4"/>
                </a:rPr>
                <a:t>Arif</a:t>
              </a:r>
              <a:r>
                <a:rPr lang="en-US" sz="1400" dirty="0">
                  <a:hlinkClick r:id="rId4"/>
                </a:rPr>
                <a:t> </a:t>
              </a:r>
              <a:r>
                <a:rPr lang="en-US" sz="1400" dirty="0" err="1">
                  <a:hlinkClick r:id="rId4"/>
                </a:rPr>
                <a:t>Riyanto</a:t>
              </a:r>
              <a:r>
                <a:rPr lang="en-US" sz="1400" dirty="0">
                  <a:solidFill>
                    <a:schemeClr val="tx1">
                      <a:lumMod val="65000"/>
                    </a:schemeClr>
                  </a:solidFill>
                </a:rPr>
                <a:t> on </a:t>
              </a:r>
              <a:r>
                <a:rPr lang="en-US" sz="1400" dirty="0" err="1">
                  <a:hlinkClick r:id="rId5"/>
                </a:rPr>
                <a:t>Unsplash</a:t>
              </a:r>
              <a:endParaRPr lang="en-US" sz="1400" dirty="0"/>
            </a:p>
          </p:txBody>
        </p:sp>
      </p:grpSp>
    </p:spTree>
    <p:extLst>
      <p:ext uri="{BB962C8B-B14F-4D97-AF65-F5344CB8AC3E}">
        <p14:creationId xmlns:p14="http://schemas.microsoft.com/office/powerpoint/2010/main" val="3054184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421B2-D360-458C-9F65-58A8BAFB01AA}"/>
              </a:ext>
            </a:extLst>
          </p:cNvPr>
          <p:cNvSpPr>
            <a:spLocks noGrp="1"/>
          </p:cNvSpPr>
          <p:nvPr>
            <p:ph type="title"/>
          </p:nvPr>
        </p:nvSpPr>
        <p:spPr/>
        <p:txBody>
          <a:bodyPr/>
          <a:lstStyle/>
          <a:p>
            <a:pPr algn="ctr"/>
            <a:r>
              <a:rPr lang="en-US" dirty="0">
                <a:solidFill>
                  <a:srgbClr val="C00000"/>
                </a:solidFill>
              </a:rPr>
              <a:t>Pitfalls in Ethical Thinking</a:t>
            </a:r>
          </a:p>
        </p:txBody>
      </p:sp>
      <p:sp>
        <p:nvSpPr>
          <p:cNvPr id="3" name="Content Placeholder 2">
            <a:extLst>
              <a:ext uri="{FF2B5EF4-FFF2-40B4-BE49-F238E27FC236}">
                <a16:creationId xmlns:a16="http://schemas.microsoft.com/office/drawing/2014/main" id="{EB39A1E8-B611-4713-9B2F-8321095AB9C3}"/>
              </a:ext>
            </a:extLst>
          </p:cNvPr>
          <p:cNvSpPr>
            <a:spLocks noGrp="1"/>
          </p:cNvSpPr>
          <p:nvPr>
            <p:ph idx="1"/>
          </p:nvPr>
        </p:nvSpPr>
        <p:spPr>
          <a:xfrm>
            <a:off x="4870807" y="1690688"/>
            <a:ext cx="6923887" cy="4351338"/>
          </a:xfrm>
        </p:spPr>
        <p:txBody>
          <a:bodyPr>
            <a:normAutofit/>
          </a:bodyPr>
          <a:lstStyle/>
          <a:p>
            <a:r>
              <a:rPr lang="en-US" dirty="0">
                <a:solidFill>
                  <a:srgbClr val="FF0000"/>
                </a:solidFill>
              </a:rPr>
              <a:t>Competition, get solution to market fast!</a:t>
            </a:r>
          </a:p>
          <a:p>
            <a:r>
              <a:rPr lang="en-US" dirty="0">
                <a:solidFill>
                  <a:srgbClr val="FF0000"/>
                </a:solidFill>
              </a:rPr>
              <a:t>More is better!</a:t>
            </a:r>
          </a:p>
          <a:p>
            <a:r>
              <a:rPr lang="en-US" dirty="0">
                <a:solidFill>
                  <a:srgbClr val="FF0000"/>
                </a:solidFill>
              </a:rPr>
              <a:t>Ignoring ethics: it doesn’t matter!</a:t>
            </a:r>
          </a:p>
          <a:p>
            <a:r>
              <a:rPr lang="en-US" dirty="0">
                <a:solidFill>
                  <a:srgbClr val="FF0000"/>
                </a:solidFill>
              </a:rPr>
              <a:t>Equating Law and Ethics</a:t>
            </a:r>
          </a:p>
          <a:p>
            <a:r>
              <a:rPr lang="en-US" dirty="0">
                <a:solidFill>
                  <a:srgbClr val="FF0000"/>
                </a:solidFill>
              </a:rPr>
              <a:t>Ethics theater</a:t>
            </a:r>
          </a:p>
          <a:p>
            <a:r>
              <a:rPr lang="en-US" dirty="0">
                <a:solidFill>
                  <a:srgbClr val="FF0000"/>
                </a:solidFill>
              </a:rPr>
              <a:t>Ethics is a matter of opinion!</a:t>
            </a:r>
          </a:p>
          <a:p>
            <a:r>
              <a:rPr lang="en-US" dirty="0">
                <a:solidFill>
                  <a:srgbClr val="FF0000"/>
                </a:solidFill>
              </a:rPr>
              <a:t>The fatal premise:</a:t>
            </a:r>
            <a:br>
              <a:rPr lang="en-US" dirty="0">
                <a:solidFill>
                  <a:srgbClr val="FF0000"/>
                </a:solidFill>
              </a:rPr>
            </a:br>
            <a:r>
              <a:rPr lang="en-US" dirty="0">
                <a:solidFill>
                  <a:srgbClr val="FF0000"/>
                </a:solidFill>
              </a:rPr>
              <a:t>“</a:t>
            </a:r>
            <a:r>
              <a:rPr lang="en-US" b="1" dirty="0">
                <a:solidFill>
                  <a:srgbClr val="FF0000"/>
                </a:solidFill>
              </a:rPr>
              <a:t>I’m a good person, </a:t>
            </a:r>
            <a:br>
              <a:rPr lang="en-US" b="1" dirty="0">
                <a:solidFill>
                  <a:srgbClr val="FF0000"/>
                </a:solidFill>
              </a:rPr>
            </a:br>
            <a:r>
              <a:rPr lang="en-US" b="1" dirty="0">
                <a:solidFill>
                  <a:srgbClr val="FF0000"/>
                </a:solidFill>
              </a:rPr>
              <a:t>but evil is done by evil people. QED</a:t>
            </a:r>
            <a:r>
              <a:rPr lang="en-US" dirty="0">
                <a:solidFill>
                  <a:srgbClr val="FF0000"/>
                </a:solidFill>
              </a:rPr>
              <a:t>”</a:t>
            </a:r>
          </a:p>
        </p:txBody>
      </p:sp>
      <p:pic>
        <p:nvPicPr>
          <p:cNvPr id="5" name="Picture 4" descr="A picture containing outdoor, water, person, riding&#10;&#10;Description automatically generated">
            <a:extLst>
              <a:ext uri="{FF2B5EF4-FFF2-40B4-BE49-F238E27FC236}">
                <a16:creationId xmlns:a16="http://schemas.microsoft.com/office/drawing/2014/main" id="{1671A435-2C69-47AE-B19C-038E7BFEB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333660" cy="6517825"/>
          </a:xfrm>
          <a:prstGeom prst="rect">
            <a:avLst/>
          </a:prstGeom>
        </p:spPr>
      </p:pic>
      <p:sp>
        <p:nvSpPr>
          <p:cNvPr id="7" name="TextBox 6">
            <a:extLst>
              <a:ext uri="{FF2B5EF4-FFF2-40B4-BE49-F238E27FC236}">
                <a16:creationId xmlns:a16="http://schemas.microsoft.com/office/drawing/2014/main" id="{F08B60E4-DD87-47D3-ACA5-FF0090D46A30}"/>
              </a:ext>
            </a:extLst>
          </p:cNvPr>
          <p:cNvSpPr txBox="1"/>
          <p:nvPr/>
        </p:nvSpPr>
        <p:spPr>
          <a:xfrm>
            <a:off x="623283" y="6492875"/>
            <a:ext cx="2837734" cy="307777"/>
          </a:xfrm>
          <a:prstGeom prst="rect">
            <a:avLst/>
          </a:prstGeom>
          <a:noFill/>
        </p:spPr>
        <p:txBody>
          <a:bodyPr wrap="square">
            <a:spAutoFit/>
          </a:bodyPr>
          <a:lstStyle/>
          <a:p>
            <a:r>
              <a:rPr lang="en-US" sz="1400" dirty="0">
                <a:solidFill>
                  <a:schemeClr val="tx1">
                    <a:lumMod val="75000"/>
                  </a:schemeClr>
                </a:solidFill>
              </a:rPr>
              <a:t>Photo by </a:t>
            </a:r>
            <a:r>
              <a:rPr lang="en-US" sz="1400" dirty="0">
                <a:hlinkClick r:id="rId4"/>
              </a:rPr>
              <a:t>Vincent </a:t>
            </a:r>
            <a:r>
              <a:rPr lang="en-US" sz="1400" dirty="0" err="1">
                <a:hlinkClick r:id="rId4"/>
              </a:rPr>
              <a:t>Foret</a:t>
            </a:r>
            <a:r>
              <a:rPr lang="en-US" sz="1400" dirty="0"/>
              <a:t> </a:t>
            </a:r>
            <a:r>
              <a:rPr lang="en-US" sz="1400" dirty="0">
                <a:solidFill>
                  <a:schemeClr val="tx1">
                    <a:lumMod val="75000"/>
                  </a:schemeClr>
                </a:solidFill>
              </a:rPr>
              <a:t>on</a:t>
            </a:r>
            <a:r>
              <a:rPr lang="en-US" sz="1400" dirty="0"/>
              <a:t> </a:t>
            </a:r>
            <a:r>
              <a:rPr lang="en-US" sz="1400" dirty="0" err="1">
                <a:hlinkClick r:id="rId5"/>
              </a:rPr>
              <a:t>Unsplash</a:t>
            </a:r>
            <a:endParaRPr lang="en-US" sz="1400" dirty="0"/>
          </a:p>
        </p:txBody>
      </p:sp>
    </p:spTree>
    <p:extLst>
      <p:ext uri="{BB962C8B-B14F-4D97-AF65-F5344CB8AC3E}">
        <p14:creationId xmlns:p14="http://schemas.microsoft.com/office/powerpoint/2010/main" val="3889236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928B-5963-4C99-A767-CCB439C55B49}"/>
              </a:ext>
            </a:extLst>
          </p:cNvPr>
          <p:cNvSpPr>
            <a:spLocks noGrp="1"/>
          </p:cNvSpPr>
          <p:nvPr>
            <p:ph type="title"/>
          </p:nvPr>
        </p:nvSpPr>
        <p:spPr>
          <a:xfrm>
            <a:off x="4443572" y="365125"/>
            <a:ext cx="6910227" cy="1325563"/>
          </a:xfrm>
        </p:spPr>
        <p:txBody>
          <a:bodyPr/>
          <a:lstStyle/>
          <a:p>
            <a:r>
              <a:rPr lang="en-US" dirty="0">
                <a:solidFill>
                  <a:schemeClr val="accent6">
                    <a:lumMod val="40000"/>
                    <a:lumOff val="60000"/>
                  </a:schemeClr>
                </a:solidFill>
              </a:rPr>
              <a:t>Benefits to Ethical Work/Decisions</a:t>
            </a:r>
          </a:p>
        </p:txBody>
      </p:sp>
      <p:sp>
        <p:nvSpPr>
          <p:cNvPr id="3" name="Content Placeholder 2">
            <a:extLst>
              <a:ext uri="{FF2B5EF4-FFF2-40B4-BE49-F238E27FC236}">
                <a16:creationId xmlns:a16="http://schemas.microsoft.com/office/drawing/2014/main" id="{AB99BC59-6855-487E-BDA4-33D1A317C5F5}"/>
              </a:ext>
            </a:extLst>
          </p:cNvPr>
          <p:cNvSpPr>
            <a:spLocks noGrp="1"/>
          </p:cNvSpPr>
          <p:nvPr>
            <p:ph idx="1"/>
          </p:nvPr>
        </p:nvSpPr>
        <p:spPr>
          <a:xfrm>
            <a:off x="4892814" y="1648988"/>
            <a:ext cx="6646524" cy="4351338"/>
          </a:xfrm>
        </p:spPr>
        <p:txBody>
          <a:bodyPr/>
          <a:lstStyle/>
          <a:p>
            <a:pPr marL="0" indent="0">
              <a:buNone/>
            </a:pPr>
            <a:r>
              <a:rPr lang="en-US" dirty="0"/>
              <a:t>For employees:</a:t>
            </a:r>
          </a:p>
          <a:p>
            <a:r>
              <a:rPr lang="en-US" dirty="0"/>
              <a:t>Pride in work, loyalty</a:t>
            </a:r>
          </a:p>
          <a:p>
            <a:r>
              <a:rPr lang="en-US" dirty="0"/>
              <a:t>Better retention, less turnover</a:t>
            </a:r>
          </a:p>
          <a:p>
            <a:r>
              <a:rPr lang="en-US" dirty="0"/>
              <a:t>Reduced conflict and tension</a:t>
            </a:r>
          </a:p>
          <a:p>
            <a:pPr marL="0" indent="0">
              <a:buNone/>
            </a:pPr>
            <a:r>
              <a:rPr lang="en-US" dirty="0"/>
              <a:t>For customers:</a:t>
            </a:r>
          </a:p>
          <a:p>
            <a:r>
              <a:rPr lang="en-US" dirty="0"/>
              <a:t>Increased trust and loyalty</a:t>
            </a:r>
          </a:p>
        </p:txBody>
      </p:sp>
      <p:grpSp>
        <p:nvGrpSpPr>
          <p:cNvPr id="4" name="Group 3">
            <a:extLst>
              <a:ext uri="{FF2B5EF4-FFF2-40B4-BE49-F238E27FC236}">
                <a16:creationId xmlns:a16="http://schemas.microsoft.com/office/drawing/2014/main" id="{8A8EC3B1-2D0A-4965-8A19-BEF4B4361293}"/>
              </a:ext>
            </a:extLst>
          </p:cNvPr>
          <p:cNvGrpSpPr/>
          <p:nvPr/>
        </p:nvGrpSpPr>
        <p:grpSpPr>
          <a:xfrm>
            <a:off x="0" y="0"/>
            <a:ext cx="4258033" cy="6796030"/>
            <a:chOff x="7933966" y="-89377"/>
            <a:chExt cx="4258033" cy="6796030"/>
          </a:xfrm>
        </p:grpSpPr>
        <p:sp>
          <p:nvSpPr>
            <p:cNvPr id="5" name="TextBox 4">
              <a:extLst>
                <a:ext uri="{FF2B5EF4-FFF2-40B4-BE49-F238E27FC236}">
                  <a16:creationId xmlns:a16="http://schemas.microsoft.com/office/drawing/2014/main" id="{239814F9-B515-4DFB-A954-2A99A8A1A2F8}"/>
                </a:ext>
              </a:extLst>
            </p:cNvPr>
            <p:cNvSpPr txBox="1"/>
            <p:nvPr/>
          </p:nvSpPr>
          <p:spPr>
            <a:xfrm>
              <a:off x="8575363" y="6387050"/>
              <a:ext cx="2975238" cy="319603"/>
            </a:xfrm>
            <a:prstGeom prst="rect">
              <a:avLst/>
            </a:prstGeom>
            <a:noFill/>
          </p:spPr>
          <p:txBody>
            <a:bodyPr wrap="square">
              <a:spAutoFit/>
            </a:bodyPr>
            <a:lstStyle/>
            <a:p>
              <a:r>
                <a:rPr lang="en-US" sz="1400" dirty="0">
                  <a:solidFill>
                    <a:schemeClr val="tx1">
                      <a:lumMod val="75000"/>
                    </a:schemeClr>
                  </a:solidFill>
                </a:rPr>
                <a:t>Photo by </a:t>
              </a:r>
              <a:r>
                <a:rPr lang="en-US" sz="1400" dirty="0">
                  <a:hlinkClick r:id="rId3"/>
                </a:rPr>
                <a:t>Giorgio </a:t>
              </a:r>
              <a:r>
                <a:rPr lang="en-US" sz="1400" dirty="0" err="1">
                  <a:hlinkClick r:id="rId3"/>
                </a:rPr>
                <a:t>Trovato</a:t>
              </a:r>
              <a:r>
                <a:rPr lang="en-US" sz="1400" dirty="0"/>
                <a:t> </a:t>
              </a:r>
              <a:r>
                <a:rPr lang="en-US" sz="1400" dirty="0">
                  <a:solidFill>
                    <a:schemeClr val="tx1">
                      <a:lumMod val="75000"/>
                    </a:schemeClr>
                  </a:solidFill>
                </a:rPr>
                <a:t>on</a:t>
              </a:r>
              <a:r>
                <a:rPr lang="en-US" sz="1400" dirty="0"/>
                <a:t> </a:t>
              </a:r>
              <a:r>
                <a:rPr lang="en-US" sz="1400" dirty="0" err="1">
                  <a:hlinkClick r:id="rId4"/>
                </a:rPr>
                <a:t>Unsplash</a:t>
              </a:r>
              <a:endParaRPr lang="en-US" sz="1400" dirty="0"/>
            </a:p>
          </p:txBody>
        </p:sp>
        <p:pic>
          <p:nvPicPr>
            <p:cNvPr id="7" name="Picture 6" descr="A close up of text on a white background&#10;&#10;Description automatically generated">
              <a:extLst>
                <a:ext uri="{FF2B5EF4-FFF2-40B4-BE49-F238E27FC236}">
                  <a16:creationId xmlns:a16="http://schemas.microsoft.com/office/drawing/2014/main" id="{579C3073-4CF5-4198-8247-27D529B3B8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3966" y="-89377"/>
              <a:ext cx="4258033" cy="6387050"/>
            </a:xfrm>
            <a:prstGeom prst="rect">
              <a:avLst/>
            </a:prstGeom>
          </p:spPr>
        </p:pic>
      </p:grpSp>
    </p:spTree>
    <p:extLst>
      <p:ext uri="{BB962C8B-B14F-4D97-AF65-F5344CB8AC3E}">
        <p14:creationId xmlns:p14="http://schemas.microsoft.com/office/powerpoint/2010/main" val="3164976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9D538-2B10-4136-BCF1-9FF281A23F84}"/>
              </a:ext>
            </a:extLst>
          </p:cNvPr>
          <p:cNvSpPr>
            <a:spLocks noGrp="1"/>
          </p:cNvSpPr>
          <p:nvPr>
            <p:ph type="title"/>
          </p:nvPr>
        </p:nvSpPr>
        <p:spPr>
          <a:xfrm>
            <a:off x="4619089" y="365125"/>
            <a:ext cx="6965272" cy="1325563"/>
          </a:xfrm>
        </p:spPr>
        <p:txBody>
          <a:bodyPr/>
          <a:lstStyle/>
          <a:p>
            <a:r>
              <a:rPr lang="en-US" dirty="0">
                <a:solidFill>
                  <a:schemeClr val="accent6">
                    <a:lumMod val="40000"/>
                    <a:lumOff val="60000"/>
                  </a:schemeClr>
                </a:solidFill>
              </a:rPr>
              <a:t>“</a:t>
            </a:r>
            <a:r>
              <a:rPr lang="en-US" dirty="0" err="1">
                <a:solidFill>
                  <a:schemeClr val="accent6">
                    <a:lumMod val="40000"/>
                    <a:lumOff val="60000"/>
                  </a:schemeClr>
                </a:solidFill>
              </a:rPr>
              <a:t>Ethicking</a:t>
            </a:r>
            <a:r>
              <a:rPr lang="en-US" dirty="0">
                <a:solidFill>
                  <a:schemeClr val="accent6">
                    <a:lumMod val="40000"/>
                    <a:lumOff val="60000"/>
                  </a:schemeClr>
                </a:solidFill>
              </a:rPr>
              <a:t>:” Making Ethical Decisions</a:t>
            </a:r>
          </a:p>
        </p:txBody>
      </p:sp>
      <p:sp>
        <p:nvSpPr>
          <p:cNvPr id="3" name="Content Placeholder 2">
            <a:extLst>
              <a:ext uri="{FF2B5EF4-FFF2-40B4-BE49-F238E27FC236}">
                <a16:creationId xmlns:a16="http://schemas.microsoft.com/office/drawing/2014/main" id="{B956CEE1-146B-4210-B974-4744F24F54AF}"/>
              </a:ext>
            </a:extLst>
          </p:cNvPr>
          <p:cNvSpPr>
            <a:spLocks noGrp="1"/>
          </p:cNvSpPr>
          <p:nvPr>
            <p:ph idx="1"/>
          </p:nvPr>
        </p:nvSpPr>
        <p:spPr>
          <a:xfrm>
            <a:off x="4715838" y="1690687"/>
            <a:ext cx="7248418" cy="4550863"/>
          </a:xfrm>
        </p:spPr>
        <p:txBody>
          <a:bodyPr/>
          <a:lstStyle/>
          <a:p>
            <a:r>
              <a:rPr lang="en-US" sz="3200" dirty="0"/>
              <a:t>First: an intuitive reaction</a:t>
            </a:r>
          </a:p>
          <a:p>
            <a:r>
              <a:rPr lang="en-US" sz="3200" dirty="0"/>
              <a:t>Second: slower, think and take time to:</a:t>
            </a:r>
            <a:endParaRPr lang="en-US" sz="2000" b="0" i="0" u="none" strike="noStrike" baseline="0" dirty="0">
              <a:latin typeface="Calibri" panose="020F0502020204030204" pitchFamily="34" charset="0"/>
            </a:endParaRPr>
          </a:p>
          <a:p>
            <a:pPr lvl="1"/>
            <a:r>
              <a:rPr lang="en-US" sz="2800" b="1" i="0" u="none" strike="noStrike" baseline="0" dirty="0">
                <a:latin typeface="Calibri" panose="020F0502020204030204" pitchFamily="34" charset="0"/>
              </a:rPr>
              <a:t>C</a:t>
            </a:r>
            <a:r>
              <a:rPr lang="en-US" b="0" i="0" u="none" strike="noStrike" baseline="0" dirty="0">
                <a:latin typeface="Calibri" panose="020F0502020204030204" pitchFamily="34" charset="0"/>
              </a:rPr>
              <a:t>onsider stakeholders and ethical elements.</a:t>
            </a:r>
          </a:p>
          <a:p>
            <a:pPr lvl="1"/>
            <a:r>
              <a:rPr lang="en-US" sz="2800" b="1" i="0" u="none" strike="noStrike" baseline="0" dirty="0">
                <a:latin typeface="Calibri" panose="020F0502020204030204" pitchFamily="34" charset="0"/>
              </a:rPr>
              <a:t>A</a:t>
            </a:r>
            <a:r>
              <a:rPr lang="en-US" b="0" i="0" u="none" strike="noStrike" baseline="0" dirty="0">
                <a:latin typeface="Calibri" panose="020F0502020204030204" pitchFamily="34" charset="0"/>
              </a:rPr>
              <a:t>nalyze the impact.</a:t>
            </a:r>
          </a:p>
          <a:p>
            <a:pPr lvl="1"/>
            <a:r>
              <a:rPr lang="en-US" sz="2800" b="1" i="0" u="none" strike="noStrike" baseline="0" dirty="0">
                <a:latin typeface="Calibri" panose="020F0502020204030204" pitchFamily="34" charset="0"/>
              </a:rPr>
              <a:t>R</a:t>
            </a:r>
            <a:r>
              <a:rPr lang="en-US" b="0" i="0" u="none" strike="noStrike" baseline="0" dirty="0">
                <a:latin typeface="Calibri" panose="020F0502020204030204" pitchFamily="34" charset="0"/>
              </a:rPr>
              <a:t>eview responsibilities and alternative approaches.</a:t>
            </a:r>
          </a:p>
          <a:p>
            <a:pPr lvl="1"/>
            <a:r>
              <a:rPr lang="en-US" sz="2800" b="1" i="0" u="none" strike="noStrike" baseline="0" dirty="0">
                <a:latin typeface="Calibri" panose="020F0502020204030204" pitchFamily="34" charset="0"/>
              </a:rPr>
              <a:t>E</a:t>
            </a:r>
            <a:r>
              <a:rPr lang="en-US" b="0" i="0" u="none" strike="noStrike" baseline="0" dirty="0">
                <a:latin typeface="Calibri" panose="020F0502020204030204" pitchFamily="34" charset="0"/>
              </a:rPr>
              <a:t>valuate the trade-offs.</a:t>
            </a:r>
          </a:p>
          <a:p>
            <a:endParaRPr lang="en-US" dirty="0"/>
          </a:p>
        </p:txBody>
      </p:sp>
      <p:grpSp>
        <p:nvGrpSpPr>
          <p:cNvPr id="4" name="Group 3">
            <a:extLst>
              <a:ext uri="{FF2B5EF4-FFF2-40B4-BE49-F238E27FC236}">
                <a16:creationId xmlns:a16="http://schemas.microsoft.com/office/drawing/2014/main" id="{071FBE3F-D0AC-46D0-BA3A-F4F6F3778C8D}"/>
              </a:ext>
            </a:extLst>
          </p:cNvPr>
          <p:cNvGrpSpPr/>
          <p:nvPr/>
        </p:nvGrpSpPr>
        <p:grpSpPr>
          <a:xfrm>
            <a:off x="0" y="0"/>
            <a:ext cx="4285534" cy="6736078"/>
            <a:chOff x="7906466" y="0"/>
            <a:chExt cx="4285534" cy="6736078"/>
          </a:xfrm>
        </p:grpSpPr>
        <p:pic>
          <p:nvPicPr>
            <p:cNvPr id="5" name="Picture 4" descr="A person sitting on a bed&#10;&#10;Description automatically generated">
              <a:extLst>
                <a:ext uri="{FF2B5EF4-FFF2-40B4-BE49-F238E27FC236}">
                  <a16:creationId xmlns:a16="http://schemas.microsoft.com/office/drawing/2014/main" id="{840452C2-75A0-4126-809C-D00D70E66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6466" y="0"/>
              <a:ext cx="4285534" cy="6428301"/>
            </a:xfrm>
            <a:prstGeom prst="rect">
              <a:avLst/>
            </a:prstGeom>
          </p:spPr>
        </p:pic>
        <p:sp>
          <p:nvSpPr>
            <p:cNvPr id="7" name="TextBox 6">
              <a:extLst>
                <a:ext uri="{FF2B5EF4-FFF2-40B4-BE49-F238E27FC236}">
                  <a16:creationId xmlns:a16="http://schemas.microsoft.com/office/drawing/2014/main" id="{033AC924-322E-4B33-8427-090113F5D8CE}"/>
                </a:ext>
              </a:extLst>
            </p:cNvPr>
            <p:cNvSpPr txBox="1"/>
            <p:nvPr/>
          </p:nvSpPr>
          <p:spPr>
            <a:xfrm>
              <a:off x="8523800" y="6428301"/>
              <a:ext cx="3050865" cy="307777"/>
            </a:xfrm>
            <a:prstGeom prst="rect">
              <a:avLst/>
            </a:prstGeom>
            <a:noFill/>
          </p:spPr>
          <p:txBody>
            <a:bodyPr wrap="square">
              <a:spAutoFit/>
            </a:bodyPr>
            <a:lstStyle/>
            <a:p>
              <a:r>
                <a:rPr lang="en-US" sz="1400" dirty="0">
                  <a:solidFill>
                    <a:schemeClr val="tx1">
                      <a:lumMod val="75000"/>
                    </a:schemeClr>
                  </a:solidFill>
                </a:rPr>
                <a:t>Photo by </a:t>
              </a:r>
              <a:r>
                <a:rPr lang="en-US" sz="1400" dirty="0">
                  <a:hlinkClick r:id="rId4"/>
                </a:rPr>
                <a:t>Jonathan Borba</a:t>
              </a:r>
              <a:r>
                <a:rPr lang="en-US" sz="1400" dirty="0"/>
                <a:t> </a:t>
              </a:r>
              <a:r>
                <a:rPr lang="en-US" sz="1400" dirty="0">
                  <a:solidFill>
                    <a:schemeClr val="tx1">
                      <a:lumMod val="75000"/>
                    </a:schemeClr>
                  </a:solidFill>
                </a:rPr>
                <a:t>on</a:t>
              </a:r>
              <a:r>
                <a:rPr lang="en-US" sz="1400" dirty="0"/>
                <a:t> </a:t>
              </a:r>
              <a:r>
                <a:rPr lang="en-US" sz="1400" dirty="0" err="1">
                  <a:hlinkClick r:id="rId5"/>
                </a:rPr>
                <a:t>Unsplash</a:t>
              </a:r>
              <a:endParaRPr lang="en-US" sz="1400" dirty="0"/>
            </a:p>
          </p:txBody>
        </p:sp>
      </p:grpSp>
    </p:spTree>
    <p:extLst>
      <p:ext uri="{BB962C8B-B14F-4D97-AF65-F5344CB8AC3E}">
        <p14:creationId xmlns:p14="http://schemas.microsoft.com/office/powerpoint/2010/main" val="1190534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1E8CC-72F8-45CC-9BB2-51138973E249}"/>
              </a:ext>
            </a:extLst>
          </p:cNvPr>
          <p:cNvSpPr>
            <a:spLocks noGrp="1"/>
          </p:cNvSpPr>
          <p:nvPr>
            <p:ph type="title"/>
          </p:nvPr>
        </p:nvSpPr>
        <p:spPr/>
        <p:txBody>
          <a:bodyPr/>
          <a:lstStyle/>
          <a:p>
            <a:pPr algn="ctr"/>
            <a:r>
              <a:rPr lang="en-US" dirty="0">
                <a:hlinkClick r:id="rId3"/>
              </a:rPr>
              <a:t>ACM Code of Ethics and Professional Conduct</a:t>
            </a:r>
            <a:endParaRPr lang="en-US" dirty="0"/>
          </a:p>
        </p:txBody>
      </p:sp>
      <p:sp>
        <p:nvSpPr>
          <p:cNvPr id="3" name="Content Placeholder 2">
            <a:extLst>
              <a:ext uri="{FF2B5EF4-FFF2-40B4-BE49-F238E27FC236}">
                <a16:creationId xmlns:a16="http://schemas.microsoft.com/office/drawing/2014/main" id="{8AE97A1D-22BF-4E9C-ACF6-B0D109D991F1}"/>
              </a:ext>
            </a:extLst>
          </p:cNvPr>
          <p:cNvSpPr>
            <a:spLocks noGrp="1"/>
          </p:cNvSpPr>
          <p:nvPr>
            <p:ph idx="1"/>
          </p:nvPr>
        </p:nvSpPr>
        <p:spPr>
          <a:xfrm>
            <a:off x="5763802" y="1690688"/>
            <a:ext cx="6036068" cy="4674152"/>
          </a:xfrm>
        </p:spPr>
        <p:txBody>
          <a:bodyPr>
            <a:normAutofit/>
          </a:bodyPr>
          <a:lstStyle/>
          <a:p>
            <a:pPr marL="0" indent="0">
              <a:buNone/>
            </a:pPr>
            <a:r>
              <a:rPr lang="en-US" dirty="0"/>
              <a:t>General Principles:</a:t>
            </a:r>
          </a:p>
          <a:p>
            <a:pPr marL="514350" indent="-514350">
              <a:buFont typeface="+mj-lt"/>
              <a:buAutoNum type="arabicPeriod"/>
            </a:pPr>
            <a:r>
              <a:rPr lang="en-US" dirty="0">
                <a:solidFill>
                  <a:schemeClr val="accent6">
                    <a:lumMod val="40000"/>
                    <a:lumOff val="60000"/>
                  </a:schemeClr>
                </a:solidFill>
              </a:rPr>
              <a:t>Contribute to Society </a:t>
            </a:r>
            <a:br>
              <a:rPr lang="en-US" dirty="0"/>
            </a:br>
            <a:r>
              <a:rPr lang="en-US" dirty="0"/>
              <a:t>and Human well-being</a:t>
            </a:r>
          </a:p>
          <a:p>
            <a:pPr marL="514350" indent="-514350">
              <a:buFont typeface="+mj-lt"/>
              <a:buAutoNum type="arabicPeriod"/>
            </a:pPr>
            <a:r>
              <a:rPr lang="en-US" dirty="0">
                <a:solidFill>
                  <a:schemeClr val="accent6">
                    <a:lumMod val="40000"/>
                    <a:lumOff val="60000"/>
                  </a:schemeClr>
                </a:solidFill>
              </a:rPr>
              <a:t>Avoid harm</a:t>
            </a:r>
          </a:p>
          <a:p>
            <a:pPr marL="514350" indent="-514350">
              <a:buFont typeface="+mj-lt"/>
              <a:buAutoNum type="arabicPeriod"/>
            </a:pPr>
            <a:r>
              <a:rPr lang="en-US" dirty="0"/>
              <a:t>Be </a:t>
            </a:r>
            <a:r>
              <a:rPr lang="en-US" dirty="0">
                <a:solidFill>
                  <a:schemeClr val="accent6">
                    <a:lumMod val="40000"/>
                    <a:lumOff val="60000"/>
                  </a:schemeClr>
                </a:solidFill>
              </a:rPr>
              <a:t>honest and trustworthy</a:t>
            </a:r>
          </a:p>
          <a:p>
            <a:pPr marL="514350" indent="-514350">
              <a:buFont typeface="+mj-lt"/>
              <a:buAutoNum type="arabicPeriod"/>
            </a:pPr>
            <a:r>
              <a:rPr lang="en-US" dirty="0"/>
              <a:t>Be </a:t>
            </a:r>
            <a:r>
              <a:rPr lang="en-US" dirty="0">
                <a:solidFill>
                  <a:schemeClr val="accent6">
                    <a:lumMod val="40000"/>
                    <a:lumOff val="60000"/>
                  </a:schemeClr>
                </a:solidFill>
              </a:rPr>
              <a:t>fair; don’t discriminate</a:t>
            </a:r>
          </a:p>
          <a:p>
            <a:pPr marL="514350" indent="-514350">
              <a:buFont typeface="+mj-lt"/>
              <a:buAutoNum type="arabicPeriod"/>
            </a:pPr>
            <a:r>
              <a:rPr lang="en-US" dirty="0">
                <a:solidFill>
                  <a:schemeClr val="accent6">
                    <a:lumMod val="40000"/>
                    <a:lumOff val="60000"/>
                  </a:schemeClr>
                </a:solidFill>
              </a:rPr>
              <a:t>Respect work</a:t>
            </a:r>
            <a:r>
              <a:rPr lang="en-US" dirty="0"/>
              <a:t> creative products</a:t>
            </a:r>
          </a:p>
          <a:p>
            <a:pPr marL="514350" indent="-514350">
              <a:buFont typeface="+mj-lt"/>
              <a:buAutoNum type="arabicPeriod"/>
            </a:pPr>
            <a:r>
              <a:rPr lang="en-US" dirty="0"/>
              <a:t>Respect </a:t>
            </a:r>
            <a:r>
              <a:rPr lang="en-US" dirty="0">
                <a:solidFill>
                  <a:schemeClr val="accent6">
                    <a:lumMod val="40000"/>
                    <a:lumOff val="60000"/>
                  </a:schemeClr>
                </a:solidFill>
              </a:rPr>
              <a:t>privacy</a:t>
            </a:r>
          </a:p>
          <a:p>
            <a:pPr marL="514350" indent="-514350">
              <a:buFont typeface="+mj-lt"/>
              <a:buAutoNum type="arabicPeriod"/>
            </a:pPr>
            <a:r>
              <a:rPr lang="en-US" dirty="0"/>
              <a:t>Honor </a:t>
            </a:r>
            <a:r>
              <a:rPr lang="en-US" dirty="0">
                <a:solidFill>
                  <a:schemeClr val="accent6">
                    <a:lumMod val="40000"/>
                    <a:lumOff val="60000"/>
                  </a:schemeClr>
                </a:solidFill>
              </a:rPr>
              <a:t>confidentiality</a:t>
            </a:r>
          </a:p>
        </p:txBody>
      </p:sp>
      <p:grpSp>
        <p:nvGrpSpPr>
          <p:cNvPr id="4" name="Group 3">
            <a:extLst>
              <a:ext uri="{FF2B5EF4-FFF2-40B4-BE49-F238E27FC236}">
                <a16:creationId xmlns:a16="http://schemas.microsoft.com/office/drawing/2014/main" id="{E409A297-1EE0-482A-AE63-32965EBE67AA}"/>
              </a:ext>
            </a:extLst>
          </p:cNvPr>
          <p:cNvGrpSpPr/>
          <p:nvPr/>
        </p:nvGrpSpPr>
        <p:grpSpPr>
          <a:xfrm>
            <a:off x="0" y="2530005"/>
            <a:ext cx="5513798" cy="4009496"/>
            <a:chOff x="6678201" y="2663121"/>
            <a:chExt cx="5513798" cy="4009496"/>
          </a:xfrm>
        </p:grpSpPr>
        <p:pic>
          <p:nvPicPr>
            <p:cNvPr id="5" name="Picture 4" descr="A group of people standing on the side of a building&#10;&#10;Description automatically generated">
              <a:extLst>
                <a:ext uri="{FF2B5EF4-FFF2-40B4-BE49-F238E27FC236}">
                  <a16:creationId xmlns:a16="http://schemas.microsoft.com/office/drawing/2014/main" id="{0B0F7D04-3EEF-4DCE-B1FC-195BF03458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8201" y="2663121"/>
              <a:ext cx="5513798" cy="3675865"/>
            </a:xfrm>
            <a:prstGeom prst="rect">
              <a:avLst/>
            </a:prstGeom>
          </p:spPr>
        </p:pic>
        <p:sp>
          <p:nvSpPr>
            <p:cNvPr id="6" name="Rectangle 5">
              <a:extLst>
                <a:ext uri="{FF2B5EF4-FFF2-40B4-BE49-F238E27FC236}">
                  <a16:creationId xmlns:a16="http://schemas.microsoft.com/office/drawing/2014/main" id="{2D5777F2-1D38-47A4-BF17-78133150A59C}"/>
                </a:ext>
              </a:extLst>
            </p:cNvPr>
            <p:cNvSpPr/>
            <p:nvPr/>
          </p:nvSpPr>
          <p:spPr>
            <a:xfrm>
              <a:off x="7618477" y="6364840"/>
              <a:ext cx="2965427" cy="307777"/>
            </a:xfrm>
            <a:prstGeom prst="rect">
              <a:avLst/>
            </a:prstGeom>
          </p:spPr>
          <p:txBody>
            <a:bodyPr wrap="none">
              <a:spAutoFit/>
            </a:bodyPr>
            <a:lstStyle/>
            <a:p>
              <a:r>
                <a:rPr lang="en-US" sz="1400" dirty="0">
                  <a:solidFill>
                    <a:schemeClr val="tx1">
                      <a:lumMod val="75000"/>
                    </a:schemeClr>
                  </a:solidFill>
                  <a:latin typeface="-apple-system"/>
                </a:rPr>
                <a:t>Photo by </a:t>
              </a:r>
              <a:r>
                <a:rPr lang="en-US" sz="1400" dirty="0">
                  <a:solidFill>
                    <a:srgbClr val="767676"/>
                  </a:solidFill>
                  <a:latin typeface="-apple-system"/>
                  <a:hlinkClick r:id="rId5"/>
                </a:rPr>
                <a:t>Matthew Henry</a:t>
              </a:r>
              <a:r>
                <a:rPr lang="en-US" sz="1400" dirty="0">
                  <a:solidFill>
                    <a:srgbClr val="111111"/>
                  </a:solidFill>
                  <a:latin typeface="-apple-system"/>
                </a:rPr>
                <a:t> </a:t>
              </a:r>
              <a:r>
                <a:rPr lang="en-US" sz="1400" dirty="0">
                  <a:solidFill>
                    <a:schemeClr val="tx1">
                      <a:lumMod val="75000"/>
                    </a:schemeClr>
                  </a:solidFill>
                  <a:latin typeface="-apple-system"/>
                </a:rPr>
                <a:t>on</a:t>
              </a:r>
              <a:r>
                <a:rPr lang="en-US" sz="1400" dirty="0">
                  <a:solidFill>
                    <a:srgbClr val="111111"/>
                  </a:solidFill>
                  <a:latin typeface="-apple-system"/>
                </a:rPr>
                <a:t> </a:t>
              </a:r>
              <a:r>
                <a:rPr lang="en-US" sz="1400" dirty="0" err="1">
                  <a:solidFill>
                    <a:srgbClr val="767676"/>
                  </a:solidFill>
                  <a:latin typeface="-apple-system"/>
                  <a:hlinkClick r:id="rId6"/>
                </a:rPr>
                <a:t>Unsplash</a:t>
              </a:r>
              <a:endParaRPr lang="en-US" sz="1400" dirty="0"/>
            </a:p>
          </p:txBody>
        </p:sp>
      </p:grpSp>
    </p:spTree>
    <p:extLst>
      <p:ext uri="{BB962C8B-B14F-4D97-AF65-F5344CB8AC3E}">
        <p14:creationId xmlns:p14="http://schemas.microsoft.com/office/powerpoint/2010/main" val="2186038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1E8CC-72F8-45CC-9BB2-51138973E249}"/>
              </a:ext>
            </a:extLst>
          </p:cNvPr>
          <p:cNvSpPr>
            <a:spLocks noGrp="1"/>
          </p:cNvSpPr>
          <p:nvPr>
            <p:ph type="title"/>
          </p:nvPr>
        </p:nvSpPr>
        <p:spPr>
          <a:xfrm>
            <a:off x="4397338" y="365125"/>
            <a:ext cx="6956461" cy="1325563"/>
          </a:xfrm>
        </p:spPr>
        <p:txBody>
          <a:bodyPr/>
          <a:lstStyle/>
          <a:p>
            <a:r>
              <a:rPr lang="en-US" dirty="0">
                <a:hlinkClick r:id="rId3"/>
              </a:rPr>
              <a:t>ACM Code of Ethics and Professional Conduct</a:t>
            </a:r>
            <a:endParaRPr lang="en-US" dirty="0"/>
          </a:p>
        </p:txBody>
      </p:sp>
      <p:sp>
        <p:nvSpPr>
          <p:cNvPr id="3" name="Content Placeholder 2">
            <a:extLst>
              <a:ext uri="{FF2B5EF4-FFF2-40B4-BE49-F238E27FC236}">
                <a16:creationId xmlns:a16="http://schemas.microsoft.com/office/drawing/2014/main" id="{8AE97A1D-22BF-4E9C-ACF6-B0D109D991F1}"/>
              </a:ext>
            </a:extLst>
          </p:cNvPr>
          <p:cNvSpPr>
            <a:spLocks noGrp="1"/>
          </p:cNvSpPr>
          <p:nvPr>
            <p:ph idx="1"/>
          </p:nvPr>
        </p:nvSpPr>
        <p:spPr>
          <a:xfrm>
            <a:off x="4639639" y="1690688"/>
            <a:ext cx="7054516" cy="4674152"/>
          </a:xfrm>
        </p:spPr>
        <p:txBody>
          <a:bodyPr>
            <a:normAutofit/>
          </a:bodyPr>
          <a:lstStyle/>
          <a:p>
            <a:pPr marL="0" indent="0">
              <a:buNone/>
            </a:pPr>
            <a:r>
              <a:rPr lang="en-US" dirty="0"/>
              <a:t>Professional Responsibilities:</a:t>
            </a:r>
          </a:p>
          <a:p>
            <a:pPr marL="514350" indent="-514350">
              <a:buFont typeface="+mj-lt"/>
              <a:buAutoNum type="arabicPeriod"/>
            </a:pPr>
            <a:r>
              <a:rPr lang="en-US" dirty="0"/>
              <a:t>Strive for </a:t>
            </a:r>
            <a:r>
              <a:rPr lang="en-US" dirty="0">
                <a:solidFill>
                  <a:schemeClr val="accent6">
                    <a:lumMod val="40000"/>
                    <a:lumOff val="60000"/>
                  </a:schemeClr>
                </a:solidFill>
              </a:rPr>
              <a:t>high quality</a:t>
            </a:r>
          </a:p>
          <a:p>
            <a:pPr marL="514350" indent="-514350">
              <a:buFont typeface="+mj-lt"/>
              <a:buAutoNum type="arabicPeriod"/>
            </a:pPr>
            <a:r>
              <a:rPr lang="en-US" dirty="0"/>
              <a:t>Maintain </a:t>
            </a:r>
            <a:r>
              <a:rPr lang="en-US" dirty="0">
                <a:solidFill>
                  <a:schemeClr val="accent6">
                    <a:lumMod val="40000"/>
                    <a:lumOff val="60000"/>
                  </a:schemeClr>
                </a:solidFill>
              </a:rPr>
              <a:t>high standards </a:t>
            </a:r>
            <a:r>
              <a:rPr lang="en-US" dirty="0"/>
              <a:t>of</a:t>
            </a:r>
            <a:br>
              <a:rPr lang="en-US" dirty="0"/>
            </a:br>
            <a:r>
              <a:rPr lang="en-US" dirty="0"/>
              <a:t>competence, conduct, ethics</a:t>
            </a:r>
          </a:p>
          <a:p>
            <a:pPr marL="514350" indent="-514350">
              <a:buFont typeface="+mj-lt"/>
              <a:buAutoNum type="arabicPeriod"/>
            </a:pPr>
            <a:r>
              <a:rPr lang="en-US" dirty="0"/>
              <a:t>Know and </a:t>
            </a:r>
            <a:r>
              <a:rPr lang="en-US" dirty="0">
                <a:solidFill>
                  <a:schemeClr val="accent6">
                    <a:lumMod val="40000"/>
                    <a:lumOff val="60000"/>
                  </a:schemeClr>
                </a:solidFill>
              </a:rPr>
              <a:t>respect rules </a:t>
            </a:r>
            <a:r>
              <a:rPr lang="en-US" dirty="0"/>
              <a:t>of </a:t>
            </a:r>
            <a:br>
              <a:rPr lang="en-US" dirty="0"/>
            </a:br>
            <a:r>
              <a:rPr lang="en-US" dirty="0"/>
              <a:t>professional work</a:t>
            </a:r>
          </a:p>
          <a:p>
            <a:pPr marL="514350" indent="-514350">
              <a:buFont typeface="+mj-lt"/>
              <a:buAutoNum type="arabicPeriod"/>
            </a:pPr>
            <a:r>
              <a:rPr lang="en-US" dirty="0"/>
              <a:t>Accept and provide </a:t>
            </a:r>
            <a:r>
              <a:rPr lang="en-US" dirty="0">
                <a:solidFill>
                  <a:schemeClr val="accent6">
                    <a:lumMod val="40000"/>
                    <a:lumOff val="60000"/>
                  </a:schemeClr>
                </a:solidFill>
              </a:rPr>
              <a:t>professional review</a:t>
            </a:r>
          </a:p>
          <a:p>
            <a:pPr marL="0" indent="0">
              <a:buNone/>
            </a:pPr>
            <a:endParaRPr lang="en-US" dirty="0"/>
          </a:p>
        </p:txBody>
      </p:sp>
      <p:grpSp>
        <p:nvGrpSpPr>
          <p:cNvPr id="4" name="Group 3">
            <a:extLst>
              <a:ext uri="{FF2B5EF4-FFF2-40B4-BE49-F238E27FC236}">
                <a16:creationId xmlns:a16="http://schemas.microsoft.com/office/drawing/2014/main" id="{11B40C84-7857-4EBE-8B2C-F3A692C9E005}"/>
              </a:ext>
            </a:extLst>
          </p:cNvPr>
          <p:cNvGrpSpPr/>
          <p:nvPr/>
        </p:nvGrpSpPr>
        <p:grpSpPr>
          <a:xfrm>
            <a:off x="0" y="0"/>
            <a:ext cx="4243227" cy="6672617"/>
            <a:chOff x="7948772" y="0"/>
            <a:chExt cx="4243227" cy="6672617"/>
          </a:xfrm>
        </p:grpSpPr>
        <p:pic>
          <p:nvPicPr>
            <p:cNvPr id="7" name="Picture 6" descr="A group of people in a room&#10;&#10;Description automatically generated">
              <a:extLst>
                <a:ext uri="{FF2B5EF4-FFF2-40B4-BE49-F238E27FC236}">
                  <a16:creationId xmlns:a16="http://schemas.microsoft.com/office/drawing/2014/main" id="{32A7F999-A6C4-424A-AAEF-59772D823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8772" y="0"/>
              <a:ext cx="4243227" cy="6364840"/>
            </a:xfrm>
            <a:prstGeom prst="rect">
              <a:avLst/>
            </a:prstGeom>
          </p:spPr>
        </p:pic>
        <p:sp>
          <p:nvSpPr>
            <p:cNvPr id="8" name="Rectangle 7">
              <a:extLst>
                <a:ext uri="{FF2B5EF4-FFF2-40B4-BE49-F238E27FC236}">
                  <a16:creationId xmlns:a16="http://schemas.microsoft.com/office/drawing/2014/main" id="{CDE73E6A-6068-417A-82CA-B7FD834DFC2E}"/>
                </a:ext>
              </a:extLst>
            </p:cNvPr>
            <p:cNvSpPr/>
            <p:nvPr/>
          </p:nvSpPr>
          <p:spPr>
            <a:xfrm>
              <a:off x="8562644" y="6364840"/>
              <a:ext cx="2620204" cy="307777"/>
            </a:xfrm>
            <a:prstGeom prst="rect">
              <a:avLst/>
            </a:prstGeom>
          </p:spPr>
          <p:txBody>
            <a:bodyPr wrap="none">
              <a:spAutoFit/>
            </a:bodyPr>
            <a:lstStyle/>
            <a:p>
              <a:r>
                <a:rPr lang="en-US" sz="1400" dirty="0">
                  <a:solidFill>
                    <a:schemeClr val="tx1">
                      <a:lumMod val="75000"/>
                    </a:schemeClr>
                  </a:solidFill>
                  <a:latin typeface="-apple-system"/>
                </a:rPr>
                <a:t>Photo by </a:t>
              </a:r>
              <a:r>
                <a:rPr lang="en-US" sz="1400" dirty="0">
                  <a:solidFill>
                    <a:srgbClr val="767676"/>
                  </a:solidFill>
                  <a:latin typeface="-apple-system"/>
                  <a:hlinkClick r:id="rId5"/>
                </a:rPr>
                <a:t>JC </a:t>
              </a:r>
              <a:r>
                <a:rPr lang="en-US" sz="1400" dirty="0" err="1">
                  <a:solidFill>
                    <a:srgbClr val="767676"/>
                  </a:solidFill>
                  <a:latin typeface="-apple-system"/>
                  <a:hlinkClick r:id="rId5"/>
                </a:rPr>
                <a:t>Gellidon</a:t>
              </a:r>
              <a:r>
                <a:rPr lang="en-US" sz="1400" dirty="0">
                  <a:solidFill>
                    <a:schemeClr val="tx1">
                      <a:lumMod val="75000"/>
                    </a:schemeClr>
                  </a:solidFill>
                  <a:latin typeface="-apple-system"/>
                </a:rPr>
                <a:t> on </a:t>
              </a:r>
              <a:r>
                <a:rPr lang="en-US" sz="1400" dirty="0" err="1">
                  <a:solidFill>
                    <a:srgbClr val="767676"/>
                  </a:solidFill>
                  <a:latin typeface="-apple-system"/>
                  <a:hlinkClick r:id="rId6"/>
                </a:rPr>
                <a:t>Unsplash</a:t>
              </a:r>
              <a:endParaRPr lang="en-US" sz="1400" dirty="0"/>
            </a:p>
          </p:txBody>
        </p:sp>
      </p:grpSp>
    </p:spTree>
    <p:extLst>
      <p:ext uri="{BB962C8B-B14F-4D97-AF65-F5344CB8AC3E}">
        <p14:creationId xmlns:p14="http://schemas.microsoft.com/office/powerpoint/2010/main" val="2686204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1E8CC-72F8-45CC-9BB2-51138973E249}"/>
              </a:ext>
            </a:extLst>
          </p:cNvPr>
          <p:cNvSpPr>
            <a:spLocks noGrp="1"/>
          </p:cNvSpPr>
          <p:nvPr>
            <p:ph type="title"/>
          </p:nvPr>
        </p:nvSpPr>
        <p:spPr>
          <a:xfrm>
            <a:off x="5630239" y="359988"/>
            <a:ext cx="5631094" cy="1325563"/>
          </a:xfrm>
        </p:spPr>
        <p:txBody>
          <a:bodyPr/>
          <a:lstStyle/>
          <a:p>
            <a:r>
              <a:rPr lang="en-US" dirty="0">
                <a:hlinkClick r:id="rId3"/>
              </a:rPr>
              <a:t>ACM Code of Ethics and Professional Conduct</a:t>
            </a:r>
            <a:endParaRPr lang="en-US" dirty="0"/>
          </a:p>
        </p:txBody>
      </p:sp>
      <p:sp>
        <p:nvSpPr>
          <p:cNvPr id="3" name="Content Placeholder 2">
            <a:extLst>
              <a:ext uri="{FF2B5EF4-FFF2-40B4-BE49-F238E27FC236}">
                <a16:creationId xmlns:a16="http://schemas.microsoft.com/office/drawing/2014/main" id="{8AE97A1D-22BF-4E9C-ACF6-B0D109D991F1}"/>
              </a:ext>
            </a:extLst>
          </p:cNvPr>
          <p:cNvSpPr>
            <a:spLocks noGrp="1"/>
          </p:cNvSpPr>
          <p:nvPr>
            <p:ph idx="1"/>
          </p:nvPr>
        </p:nvSpPr>
        <p:spPr>
          <a:xfrm>
            <a:off x="5815174" y="1629043"/>
            <a:ext cx="6068008" cy="4674152"/>
          </a:xfrm>
        </p:spPr>
        <p:txBody>
          <a:bodyPr>
            <a:normAutofit/>
          </a:bodyPr>
          <a:lstStyle/>
          <a:p>
            <a:pPr marL="0" indent="0">
              <a:buNone/>
            </a:pPr>
            <a:r>
              <a:rPr lang="en-US" dirty="0"/>
              <a:t>Professional Responsibilities:</a:t>
            </a:r>
          </a:p>
          <a:p>
            <a:pPr marL="514350" indent="-514350">
              <a:buFont typeface="+mj-lt"/>
              <a:buAutoNum type="arabicPeriod" startAt="5"/>
            </a:pPr>
            <a:r>
              <a:rPr lang="en-US" dirty="0"/>
              <a:t>Give </a:t>
            </a:r>
            <a:r>
              <a:rPr lang="en-US" dirty="0">
                <a:solidFill>
                  <a:schemeClr val="accent6">
                    <a:lumMod val="40000"/>
                    <a:lumOff val="60000"/>
                  </a:schemeClr>
                </a:solidFill>
              </a:rPr>
              <a:t>thorough evaluations</a:t>
            </a:r>
            <a:endParaRPr lang="en-US" dirty="0"/>
          </a:p>
          <a:p>
            <a:pPr marL="514350" indent="-514350">
              <a:buFont typeface="+mj-lt"/>
              <a:buAutoNum type="arabicPeriod" startAt="5"/>
            </a:pPr>
            <a:r>
              <a:rPr lang="en-US" dirty="0"/>
              <a:t>Only </a:t>
            </a:r>
            <a:r>
              <a:rPr lang="en-US" dirty="0">
                <a:solidFill>
                  <a:schemeClr val="accent6">
                    <a:lumMod val="40000"/>
                    <a:lumOff val="60000"/>
                  </a:schemeClr>
                </a:solidFill>
              </a:rPr>
              <a:t>work in area of competence</a:t>
            </a:r>
          </a:p>
          <a:p>
            <a:pPr marL="514350" indent="-514350">
              <a:buFont typeface="+mj-lt"/>
              <a:buAutoNum type="arabicPeriod" startAt="5"/>
            </a:pPr>
            <a:r>
              <a:rPr lang="en-US" dirty="0">
                <a:solidFill>
                  <a:schemeClr val="accent6">
                    <a:lumMod val="40000"/>
                    <a:lumOff val="60000"/>
                  </a:schemeClr>
                </a:solidFill>
              </a:rPr>
              <a:t>Forster public awareness </a:t>
            </a:r>
            <a:br>
              <a:rPr lang="en-US" dirty="0">
                <a:solidFill>
                  <a:schemeClr val="accent6">
                    <a:lumMod val="40000"/>
                    <a:lumOff val="60000"/>
                  </a:schemeClr>
                </a:solidFill>
              </a:rPr>
            </a:br>
            <a:r>
              <a:rPr lang="en-US" dirty="0"/>
              <a:t>and understanding</a:t>
            </a:r>
          </a:p>
          <a:p>
            <a:pPr marL="514350" indent="-514350">
              <a:buFont typeface="+mj-lt"/>
              <a:buAutoNum type="arabicPeriod" startAt="5"/>
            </a:pPr>
            <a:r>
              <a:rPr lang="en-US" dirty="0"/>
              <a:t>Use resources </a:t>
            </a:r>
            <a:r>
              <a:rPr lang="en-US" dirty="0">
                <a:solidFill>
                  <a:schemeClr val="accent6">
                    <a:lumMod val="40000"/>
                    <a:lumOff val="60000"/>
                  </a:schemeClr>
                </a:solidFill>
              </a:rPr>
              <a:t>only when authorized</a:t>
            </a:r>
          </a:p>
          <a:p>
            <a:pPr marL="514350" indent="-514350">
              <a:buFont typeface="+mj-lt"/>
              <a:buAutoNum type="arabicPeriod" startAt="5"/>
            </a:pPr>
            <a:r>
              <a:rPr lang="en-US" dirty="0"/>
              <a:t>Design/implement systems that </a:t>
            </a:r>
            <a:br>
              <a:rPr lang="en-US" dirty="0"/>
            </a:br>
            <a:r>
              <a:rPr lang="en-US" dirty="0"/>
              <a:t>are </a:t>
            </a:r>
            <a:r>
              <a:rPr lang="en-US" dirty="0">
                <a:solidFill>
                  <a:schemeClr val="accent6">
                    <a:lumMod val="40000"/>
                    <a:lumOff val="60000"/>
                  </a:schemeClr>
                </a:solidFill>
              </a:rPr>
              <a:t>robust and secure</a:t>
            </a:r>
          </a:p>
          <a:p>
            <a:pPr marL="514350" indent="-514350">
              <a:buFont typeface="+mj-lt"/>
              <a:buAutoNum type="arabicPeriod" startAt="5"/>
            </a:pPr>
            <a:endParaRPr lang="en-US" dirty="0"/>
          </a:p>
          <a:p>
            <a:pPr marL="514350" indent="-514350">
              <a:buFont typeface="+mj-lt"/>
              <a:buAutoNum type="arabicPeriod" startAt="5"/>
            </a:pPr>
            <a:endParaRPr lang="en-US" dirty="0"/>
          </a:p>
        </p:txBody>
      </p:sp>
      <p:pic>
        <p:nvPicPr>
          <p:cNvPr id="5" name="Picture 4" descr="A close up of text on a white background&#10;&#10;Description automatically generated">
            <a:extLst>
              <a:ext uri="{FF2B5EF4-FFF2-40B4-BE49-F238E27FC236}">
                <a16:creationId xmlns:a16="http://schemas.microsoft.com/office/drawing/2014/main" id="{9B1A83A9-EBDE-466D-BB71-2BCEBAFB8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25712"/>
            <a:ext cx="5348293" cy="3570270"/>
          </a:xfrm>
          <a:prstGeom prst="rect">
            <a:avLst/>
          </a:prstGeom>
        </p:spPr>
      </p:pic>
      <p:sp>
        <p:nvSpPr>
          <p:cNvPr id="6" name="Rectangle 5">
            <a:extLst>
              <a:ext uri="{FF2B5EF4-FFF2-40B4-BE49-F238E27FC236}">
                <a16:creationId xmlns:a16="http://schemas.microsoft.com/office/drawing/2014/main" id="{61D29FF3-D53C-488E-B418-890CC9810865}"/>
              </a:ext>
            </a:extLst>
          </p:cNvPr>
          <p:cNvSpPr/>
          <p:nvPr/>
        </p:nvSpPr>
        <p:spPr>
          <a:xfrm>
            <a:off x="612620" y="5178399"/>
            <a:ext cx="4123052" cy="307777"/>
          </a:xfrm>
          <a:prstGeom prst="rect">
            <a:avLst/>
          </a:prstGeom>
        </p:spPr>
        <p:txBody>
          <a:bodyPr wrap="none">
            <a:spAutoFit/>
          </a:bodyPr>
          <a:lstStyle/>
          <a:p>
            <a:r>
              <a:rPr lang="en-US" sz="1400" dirty="0">
                <a:solidFill>
                  <a:schemeClr val="tx1">
                    <a:lumMod val="75000"/>
                  </a:schemeClr>
                </a:solidFill>
                <a:latin typeface="-apple-system"/>
              </a:rPr>
              <a:t>Photo by </a:t>
            </a:r>
            <a:r>
              <a:rPr lang="en-US" sz="1400" dirty="0">
                <a:solidFill>
                  <a:srgbClr val="767676"/>
                </a:solidFill>
                <a:latin typeface="-apple-system"/>
                <a:hlinkClick r:id="rId5"/>
              </a:rPr>
              <a:t>Christina @ wocintechchat.com</a:t>
            </a:r>
            <a:r>
              <a:rPr lang="en-US" sz="1400" dirty="0">
                <a:solidFill>
                  <a:srgbClr val="111111"/>
                </a:solidFill>
                <a:latin typeface="-apple-system"/>
              </a:rPr>
              <a:t> </a:t>
            </a:r>
            <a:r>
              <a:rPr lang="en-US" sz="1400" dirty="0">
                <a:solidFill>
                  <a:schemeClr val="tx1">
                    <a:lumMod val="75000"/>
                  </a:schemeClr>
                </a:solidFill>
                <a:latin typeface="-apple-system"/>
              </a:rPr>
              <a:t>on</a:t>
            </a:r>
            <a:r>
              <a:rPr lang="en-US" sz="1400" dirty="0">
                <a:solidFill>
                  <a:srgbClr val="111111"/>
                </a:solidFill>
                <a:latin typeface="-apple-system"/>
              </a:rPr>
              <a:t> </a:t>
            </a:r>
            <a:r>
              <a:rPr lang="en-US" sz="1400" dirty="0" err="1">
                <a:solidFill>
                  <a:srgbClr val="767676"/>
                </a:solidFill>
                <a:latin typeface="-apple-system"/>
                <a:hlinkClick r:id="rId6"/>
              </a:rPr>
              <a:t>Unsplash</a:t>
            </a:r>
            <a:endParaRPr lang="en-US" sz="1400" dirty="0"/>
          </a:p>
        </p:txBody>
      </p:sp>
    </p:spTree>
    <p:extLst>
      <p:ext uri="{BB962C8B-B14F-4D97-AF65-F5344CB8AC3E}">
        <p14:creationId xmlns:p14="http://schemas.microsoft.com/office/powerpoint/2010/main" val="852401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1E8CC-72F8-45CC-9BB2-51138973E249}"/>
              </a:ext>
            </a:extLst>
          </p:cNvPr>
          <p:cNvSpPr>
            <a:spLocks noGrp="1"/>
          </p:cNvSpPr>
          <p:nvPr>
            <p:ph type="title"/>
          </p:nvPr>
        </p:nvSpPr>
        <p:spPr>
          <a:xfrm>
            <a:off x="5584003" y="355440"/>
            <a:ext cx="5415337" cy="1325563"/>
          </a:xfrm>
        </p:spPr>
        <p:txBody>
          <a:bodyPr/>
          <a:lstStyle/>
          <a:p>
            <a:r>
              <a:rPr lang="en-US" dirty="0">
                <a:hlinkClick r:id="rId3"/>
              </a:rPr>
              <a:t>ACM Code of Ethics and Professional Conduct</a:t>
            </a:r>
            <a:endParaRPr lang="en-US" dirty="0"/>
          </a:p>
        </p:txBody>
      </p:sp>
      <p:sp>
        <p:nvSpPr>
          <p:cNvPr id="3" name="Content Placeholder 2">
            <a:extLst>
              <a:ext uri="{FF2B5EF4-FFF2-40B4-BE49-F238E27FC236}">
                <a16:creationId xmlns:a16="http://schemas.microsoft.com/office/drawing/2014/main" id="{8AE97A1D-22BF-4E9C-ACF6-B0D109D991F1}"/>
              </a:ext>
            </a:extLst>
          </p:cNvPr>
          <p:cNvSpPr>
            <a:spLocks noGrp="1"/>
          </p:cNvSpPr>
          <p:nvPr>
            <p:ph idx="1"/>
          </p:nvPr>
        </p:nvSpPr>
        <p:spPr>
          <a:xfrm>
            <a:off x="5728698" y="1692455"/>
            <a:ext cx="6257259" cy="4674152"/>
          </a:xfrm>
        </p:spPr>
        <p:txBody>
          <a:bodyPr>
            <a:normAutofit lnSpcReduction="10000"/>
          </a:bodyPr>
          <a:lstStyle/>
          <a:p>
            <a:pPr marL="0" indent="0">
              <a:buNone/>
            </a:pPr>
            <a:r>
              <a:rPr lang="en-US" dirty="0"/>
              <a:t>Leadership Principles:</a:t>
            </a:r>
          </a:p>
          <a:p>
            <a:pPr marL="514350" indent="-514350">
              <a:buFont typeface="+mj-lt"/>
              <a:buAutoNum type="arabicPeriod"/>
            </a:pPr>
            <a:r>
              <a:rPr lang="en-US" dirty="0"/>
              <a:t>Ensure </a:t>
            </a:r>
            <a:r>
              <a:rPr lang="en-US" dirty="0">
                <a:solidFill>
                  <a:schemeClr val="accent6">
                    <a:lumMod val="40000"/>
                    <a:lumOff val="60000"/>
                  </a:schemeClr>
                </a:solidFill>
              </a:rPr>
              <a:t>public good</a:t>
            </a:r>
          </a:p>
          <a:p>
            <a:pPr marL="514350" indent="-514350">
              <a:buFont typeface="+mj-lt"/>
              <a:buAutoNum type="arabicPeriod"/>
            </a:pPr>
            <a:r>
              <a:rPr lang="en-US" dirty="0">
                <a:solidFill>
                  <a:schemeClr val="accent6">
                    <a:lumMod val="40000"/>
                    <a:lumOff val="60000"/>
                  </a:schemeClr>
                </a:solidFill>
              </a:rPr>
              <a:t>Encourage social responsibility</a:t>
            </a:r>
          </a:p>
          <a:p>
            <a:pPr marL="514350" indent="-514350">
              <a:buFont typeface="+mj-lt"/>
              <a:buAutoNum type="arabicPeriod"/>
            </a:pPr>
            <a:r>
              <a:rPr lang="en-US" dirty="0"/>
              <a:t>Manage personnel and resources</a:t>
            </a:r>
            <a:br>
              <a:rPr lang="en-US" dirty="0"/>
            </a:br>
            <a:r>
              <a:rPr lang="en-US" dirty="0"/>
              <a:t>to </a:t>
            </a:r>
            <a:r>
              <a:rPr lang="en-US" dirty="0">
                <a:solidFill>
                  <a:schemeClr val="accent6">
                    <a:lumMod val="40000"/>
                    <a:lumOff val="60000"/>
                  </a:schemeClr>
                </a:solidFill>
              </a:rPr>
              <a:t>enhance quality of life</a:t>
            </a:r>
          </a:p>
          <a:p>
            <a:pPr marL="514350" indent="-514350">
              <a:buFont typeface="+mj-lt"/>
              <a:buAutoNum type="arabicPeriod"/>
            </a:pPr>
            <a:r>
              <a:rPr lang="en-US" dirty="0">
                <a:solidFill>
                  <a:schemeClr val="tx1">
                    <a:lumMod val="65000"/>
                  </a:schemeClr>
                </a:solidFill>
              </a:rPr>
              <a:t>Support these principles</a:t>
            </a:r>
          </a:p>
          <a:p>
            <a:pPr marL="514350" indent="-514350">
              <a:buFont typeface="+mj-lt"/>
              <a:buAutoNum type="arabicPeriod"/>
            </a:pPr>
            <a:r>
              <a:rPr lang="en-US" dirty="0">
                <a:solidFill>
                  <a:schemeClr val="accent6">
                    <a:lumMod val="40000"/>
                    <a:lumOff val="60000"/>
                  </a:schemeClr>
                </a:solidFill>
              </a:rPr>
              <a:t>Help others grow </a:t>
            </a:r>
            <a:r>
              <a:rPr lang="en-US" dirty="0"/>
              <a:t>as professionals</a:t>
            </a:r>
          </a:p>
          <a:p>
            <a:pPr marL="514350" indent="-514350">
              <a:buFont typeface="+mj-lt"/>
              <a:buAutoNum type="arabicPeriod"/>
            </a:pPr>
            <a:r>
              <a:rPr lang="en-US" dirty="0"/>
              <a:t>Careful modifying or retiring systems</a:t>
            </a:r>
          </a:p>
          <a:p>
            <a:pPr marL="514350" indent="-514350">
              <a:buFont typeface="+mj-lt"/>
              <a:buAutoNum type="arabicPeriod"/>
            </a:pPr>
            <a:r>
              <a:rPr lang="en-US" dirty="0">
                <a:solidFill>
                  <a:schemeClr val="accent6">
                    <a:lumMod val="40000"/>
                    <a:lumOff val="60000"/>
                  </a:schemeClr>
                </a:solidFill>
              </a:rPr>
              <a:t>Special care for systems </a:t>
            </a:r>
            <a:br>
              <a:rPr lang="en-US" dirty="0">
                <a:solidFill>
                  <a:schemeClr val="accent6">
                    <a:lumMod val="40000"/>
                    <a:lumOff val="60000"/>
                  </a:schemeClr>
                </a:solidFill>
              </a:rPr>
            </a:br>
            <a:r>
              <a:rPr lang="en-US" dirty="0">
                <a:solidFill>
                  <a:schemeClr val="accent6">
                    <a:lumMod val="40000"/>
                    <a:lumOff val="60000"/>
                  </a:schemeClr>
                </a:solidFill>
              </a:rPr>
              <a:t>society depends on</a:t>
            </a:r>
          </a:p>
          <a:p>
            <a:pPr marL="514350" indent="-514350">
              <a:buFont typeface="+mj-lt"/>
              <a:buAutoNum type="arabicPeriod"/>
            </a:pPr>
            <a:endParaRPr lang="en-US" dirty="0"/>
          </a:p>
          <a:p>
            <a:pPr marL="0" indent="0">
              <a:buNone/>
            </a:pPr>
            <a:endParaRPr lang="en-US" dirty="0">
              <a:solidFill>
                <a:schemeClr val="accent6">
                  <a:lumMod val="40000"/>
                  <a:lumOff val="60000"/>
                </a:schemeClr>
              </a:solidFill>
            </a:endParaRPr>
          </a:p>
          <a:p>
            <a:pPr marL="514350" indent="-514350">
              <a:buFont typeface="+mj-lt"/>
              <a:buAutoNum type="arabicPeriod" startAt="5"/>
            </a:pPr>
            <a:endParaRPr lang="en-US" dirty="0"/>
          </a:p>
          <a:p>
            <a:pPr marL="514350" indent="-514350">
              <a:buFont typeface="+mj-lt"/>
              <a:buAutoNum type="arabicPeriod" startAt="5"/>
            </a:pPr>
            <a:endParaRPr lang="en-US" dirty="0"/>
          </a:p>
        </p:txBody>
      </p:sp>
      <p:grpSp>
        <p:nvGrpSpPr>
          <p:cNvPr id="5" name="Group 4">
            <a:extLst>
              <a:ext uri="{FF2B5EF4-FFF2-40B4-BE49-F238E27FC236}">
                <a16:creationId xmlns:a16="http://schemas.microsoft.com/office/drawing/2014/main" id="{105D2239-6D73-454F-BABA-67E3507A5ECC}"/>
              </a:ext>
            </a:extLst>
          </p:cNvPr>
          <p:cNvGrpSpPr/>
          <p:nvPr/>
        </p:nvGrpSpPr>
        <p:grpSpPr>
          <a:xfrm>
            <a:off x="0" y="0"/>
            <a:ext cx="5139349" cy="6719389"/>
            <a:chOff x="7095459" y="0"/>
            <a:chExt cx="5139349" cy="6719389"/>
          </a:xfrm>
        </p:grpSpPr>
        <p:sp>
          <p:nvSpPr>
            <p:cNvPr id="4" name="Rectangle 3">
              <a:extLst>
                <a:ext uri="{FF2B5EF4-FFF2-40B4-BE49-F238E27FC236}">
                  <a16:creationId xmlns:a16="http://schemas.microsoft.com/office/drawing/2014/main" id="{C08B876D-3DB0-4B18-A18D-0D2EB87F4C34}"/>
                </a:ext>
              </a:extLst>
            </p:cNvPr>
            <p:cNvSpPr/>
            <p:nvPr/>
          </p:nvSpPr>
          <p:spPr>
            <a:xfrm>
              <a:off x="8078229" y="6411612"/>
              <a:ext cx="2536913" cy="307777"/>
            </a:xfrm>
            <a:prstGeom prst="rect">
              <a:avLst/>
            </a:prstGeom>
          </p:spPr>
          <p:txBody>
            <a:bodyPr wrap="none">
              <a:spAutoFit/>
            </a:bodyPr>
            <a:lstStyle/>
            <a:p>
              <a:r>
                <a:rPr lang="en-US" sz="1400" dirty="0">
                  <a:solidFill>
                    <a:schemeClr val="tx1">
                      <a:lumMod val="75000"/>
                    </a:schemeClr>
                  </a:solidFill>
                  <a:latin typeface="-apple-system"/>
                </a:rPr>
                <a:t>Photo by </a:t>
              </a:r>
              <a:r>
                <a:rPr lang="en-US" sz="1400" dirty="0">
                  <a:solidFill>
                    <a:srgbClr val="767676"/>
                  </a:solidFill>
                  <a:latin typeface="-apple-system"/>
                  <a:hlinkClick r:id="rId4"/>
                </a:rPr>
                <a:t>Artyom PJ</a:t>
              </a:r>
              <a:r>
                <a:rPr lang="en-US" sz="1400" dirty="0">
                  <a:solidFill>
                    <a:srgbClr val="111111"/>
                  </a:solidFill>
                  <a:latin typeface="-apple-system"/>
                </a:rPr>
                <a:t> </a:t>
              </a:r>
              <a:r>
                <a:rPr lang="en-US" sz="1400" dirty="0">
                  <a:solidFill>
                    <a:schemeClr val="tx1">
                      <a:lumMod val="75000"/>
                    </a:schemeClr>
                  </a:solidFill>
                  <a:latin typeface="-apple-system"/>
                </a:rPr>
                <a:t>on </a:t>
              </a:r>
              <a:r>
                <a:rPr lang="en-US" sz="1400" dirty="0" err="1">
                  <a:solidFill>
                    <a:srgbClr val="767676"/>
                  </a:solidFill>
                  <a:latin typeface="-apple-system"/>
                  <a:hlinkClick r:id="rId5"/>
                </a:rPr>
                <a:t>Unsplash</a:t>
              </a:r>
              <a:endParaRPr lang="en-US" sz="1400" dirty="0"/>
            </a:p>
          </p:txBody>
        </p:sp>
        <p:pic>
          <p:nvPicPr>
            <p:cNvPr id="8" name="Picture 7" descr="A group of people standing in front of a crowd posing for the camera&#10;&#10;Description automatically generated">
              <a:extLst>
                <a:ext uri="{FF2B5EF4-FFF2-40B4-BE49-F238E27FC236}">
                  <a16:creationId xmlns:a16="http://schemas.microsoft.com/office/drawing/2014/main" id="{E2388E23-BEF5-4961-9590-63B35C7A06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5459" y="0"/>
              <a:ext cx="5139349" cy="6424186"/>
            </a:xfrm>
            <a:prstGeom prst="rect">
              <a:avLst/>
            </a:prstGeom>
          </p:spPr>
        </p:pic>
      </p:grpSp>
    </p:spTree>
    <p:extLst>
      <p:ext uri="{BB962C8B-B14F-4D97-AF65-F5344CB8AC3E}">
        <p14:creationId xmlns:p14="http://schemas.microsoft.com/office/powerpoint/2010/main" val="2850081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D9614-B45B-4B28-9F71-95C6B2E7B050}"/>
              </a:ext>
            </a:extLst>
          </p:cNvPr>
          <p:cNvSpPr>
            <a:spLocks noGrp="1"/>
          </p:cNvSpPr>
          <p:nvPr>
            <p:ph type="title"/>
          </p:nvPr>
        </p:nvSpPr>
        <p:spPr/>
        <p:txBody>
          <a:bodyPr/>
          <a:lstStyle/>
          <a:p>
            <a:pPr algn="ctr"/>
            <a:r>
              <a:rPr lang="en-US" dirty="0">
                <a:hlinkClick r:id="rId3"/>
              </a:rPr>
              <a:t>A case study</a:t>
            </a:r>
            <a:endParaRPr lang="en-US" dirty="0"/>
          </a:p>
        </p:txBody>
      </p:sp>
      <p:sp>
        <p:nvSpPr>
          <p:cNvPr id="3" name="Content Placeholder 2">
            <a:extLst>
              <a:ext uri="{FF2B5EF4-FFF2-40B4-BE49-F238E27FC236}">
                <a16:creationId xmlns:a16="http://schemas.microsoft.com/office/drawing/2014/main" id="{AFE908F5-0A00-4AA4-B2C8-C4515F7314A5}"/>
              </a:ext>
            </a:extLst>
          </p:cNvPr>
          <p:cNvSpPr>
            <a:spLocks noGrp="1"/>
          </p:cNvSpPr>
          <p:nvPr>
            <p:ph idx="1"/>
          </p:nvPr>
        </p:nvSpPr>
        <p:spPr>
          <a:xfrm>
            <a:off x="5445302" y="1825625"/>
            <a:ext cx="6339156" cy="4351338"/>
          </a:xfrm>
        </p:spPr>
        <p:txBody>
          <a:bodyPr/>
          <a:lstStyle/>
          <a:p>
            <a:pPr marL="0" indent="0">
              <a:buNone/>
            </a:pPr>
            <a:r>
              <a:rPr lang="en-US" dirty="0"/>
              <a:t>You work for a software firm</a:t>
            </a:r>
          </a:p>
          <a:p>
            <a:pPr marL="0" indent="0">
              <a:buNone/>
            </a:pPr>
            <a:r>
              <a:rPr lang="en-US" dirty="0"/>
              <a:t>Request: simple changes to UI</a:t>
            </a:r>
          </a:p>
          <a:p>
            <a:pPr marL="0" indent="0">
              <a:buNone/>
            </a:pPr>
            <a:r>
              <a:rPr lang="en-US" dirty="0"/>
              <a:t>In </a:t>
            </a:r>
            <a:r>
              <a:rPr lang="en-US" dirty="0">
                <a:solidFill>
                  <a:srgbClr val="F96B6B"/>
                </a:solidFill>
              </a:rPr>
              <a:t>testing you note</a:t>
            </a:r>
            <a:r>
              <a:rPr lang="en-US" dirty="0"/>
              <a:t>:</a:t>
            </a:r>
          </a:p>
          <a:p>
            <a:r>
              <a:rPr lang="en-US" dirty="0">
                <a:solidFill>
                  <a:srgbClr val="F96B6B"/>
                </a:solidFill>
              </a:rPr>
              <a:t>Left arrow accepts company’s product</a:t>
            </a:r>
          </a:p>
          <a:p>
            <a:r>
              <a:rPr lang="en-US" dirty="0">
                <a:solidFill>
                  <a:srgbClr val="F96B6B"/>
                </a:solidFill>
              </a:rPr>
              <a:t>Right arrow upgrades user</a:t>
            </a:r>
            <a:br>
              <a:rPr lang="en-US" dirty="0"/>
            </a:br>
            <a:r>
              <a:rPr lang="en-US" dirty="0"/>
              <a:t>&amp; </a:t>
            </a:r>
            <a:r>
              <a:rPr lang="en-US" dirty="0">
                <a:solidFill>
                  <a:srgbClr val="F96B6B"/>
                </a:solidFill>
              </a:rPr>
              <a:t>silently upgrades protection plan</a:t>
            </a:r>
          </a:p>
          <a:p>
            <a:pPr marL="0" indent="0">
              <a:buNone/>
            </a:pPr>
            <a:endParaRPr lang="en-US" dirty="0">
              <a:solidFill>
                <a:srgbClr val="F96B6B"/>
              </a:solidFill>
            </a:endParaRPr>
          </a:p>
          <a:p>
            <a:pPr marL="0" indent="0">
              <a:buNone/>
            </a:pPr>
            <a:r>
              <a:rPr lang="en-US" sz="3200" b="1" dirty="0">
                <a:solidFill>
                  <a:srgbClr val="F96B6B"/>
                </a:solidFill>
              </a:rPr>
              <a:t>What do you do?</a:t>
            </a:r>
          </a:p>
        </p:txBody>
      </p:sp>
      <p:grpSp>
        <p:nvGrpSpPr>
          <p:cNvPr id="4" name="Group 3">
            <a:extLst>
              <a:ext uri="{FF2B5EF4-FFF2-40B4-BE49-F238E27FC236}">
                <a16:creationId xmlns:a16="http://schemas.microsoft.com/office/drawing/2014/main" id="{4BE6B304-7AF7-4D0A-BC9D-EC770F16A198}"/>
              </a:ext>
            </a:extLst>
          </p:cNvPr>
          <p:cNvGrpSpPr/>
          <p:nvPr/>
        </p:nvGrpSpPr>
        <p:grpSpPr>
          <a:xfrm>
            <a:off x="0" y="1853879"/>
            <a:ext cx="5270643" cy="3883827"/>
            <a:chOff x="6921357" y="2663201"/>
            <a:chExt cx="5270643" cy="3883827"/>
          </a:xfrm>
        </p:grpSpPr>
        <p:pic>
          <p:nvPicPr>
            <p:cNvPr id="5" name="Picture 4" descr="A picture containing rain&#10;&#10;Description automatically generated">
              <a:extLst>
                <a:ext uri="{FF2B5EF4-FFF2-40B4-BE49-F238E27FC236}">
                  <a16:creationId xmlns:a16="http://schemas.microsoft.com/office/drawing/2014/main" id="{FF8A83A1-CD46-4ADD-836A-2987C1763D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1357" y="2663201"/>
              <a:ext cx="5270643" cy="3513762"/>
            </a:xfrm>
            <a:prstGeom prst="rect">
              <a:avLst/>
            </a:prstGeom>
          </p:spPr>
        </p:pic>
        <p:sp>
          <p:nvSpPr>
            <p:cNvPr id="6" name="Rectangle 5">
              <a:extLst>
                <a:ext uri="{FF2B5EF4-FFF2-40B4-BE49-F238E27FC236}">
                  <a16:creationId xmlns:a16="http://schemas.microsoft.com/office/drawing/2014/main" id="{BE321949-3385-47D9-BE0F-D341E86E9298}"/>
                </a:ext>
              </a:extLst>
            </p:cNvPr>
            <p:cNvSpPr/>
            <p:nvPr/>
          </p:nvSpPr>
          <p:spPr>
            <a:xfrm>
              <a:off x="8083806" y="6239251"/>
              <a:ext cx="2945743" cy="307777"/>
            </a:xfrm>
            <a:prstGeom prst="rect">
              <a:avLst/>
            </a:prstGeom>
          </p:spPr>
          <p:txBody>
            <a:bodyPr wrap="none">
              <a:spAutoFit/>
            </a:bodyPr>
            <a:lstStyle/>
            <a:p>
              <a:r>
                <a:rPr lang="en-US" sz="1400" dirty="0">
                  <a:solidFill>
                    <a:schemeClr val="tx1">
                      <a:lumMod val="75000"/>
                    </a:schemeClr>
                  </a:solidFill>
                  <a:latin typeface="-apple-system"/>
                </a:rPr>
                <a:t>Photo by </a:t>
              </a:r>
              <a:r>
                <a:rPr lang="en-US" sz="1400" dirty="0">
                  <a:solidFill>
                    <a:srgbClr val="767676"/>
                  </a:solidFill>
                  <a:latin typeface="-apple-system"/>
                  <a:hlinkClick r:id="rId5"/>
                </a:rPr>
                <a:t>michael </a:t>
              </a:r>
              <a:r>
                <a:rPr lang="en-US" sz="1400" dirty="0" err="1">
                  <a:solidFill>
                    <a:srgbClr val="767676"/>
                  </a:solidFill>
                  <a:latin typeface="-apple-system"/>
                  <a:hlinkClick r:id="rId5"/>
                </a:rPr>
                <a:t>podger</a:t>
              </a:r>
              <a:r>
                <a:rPr lang="en-US" sz="1400" dirty="0">
                  <a:solidFill>
                    <a:schemeClr val="tx1">
                      <a:lumMod val="75000"/>
                    </a:schemeClr>
                  </a:solidFill>
                  <a:latin typeface="-apple-system"/>
                </a:rPr>
                <a:t> on </a:t>
              </a:r>
              <a:r>
                <a:rPr lang="en-US" sz="1400" dirty="0" err="1">
                  <a:solidFill>
                    <a:srgbClr val="767676"/>
                  </a:solidFill>
                  <a:latin typeface="-apple-system"/>
                  <a:hlinkClick r:id="rId6"/>
                </a:rPr>
                <a:t>Unsplash</a:t>
              </a:r>
              <a:endParaRPr lang="en-US" sz="1400" dirty="0"/>
            </a:p>
          </p:txBody>
        </p:sp>
      </p:grpSp>
    </p:spTree>
    <p:extLst>
      <p:ext uri="{BB962C8B-B14F-4D97-AF65-F5344CB8AC3E}">
        <p14:creationId xmlns:p14="http://schemas.microsoft.com/office/powerpoint/2010/main" val="3239146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8332C-25B3-4024-9761-0583FFDF6D0C}"/>
              </a:ext>
            </a:extLst>
          </p:cNvPr>
          <p:cNvSpPr>
            <a:spLocks noGrp="1"/>
          </p:cNvSpPr>
          <p:nvPr>
            <p:ph type="title"/>
          </p:nvPr>
        </p:nvSpPr>
        <p:spPr>
          <a:xfrm>
            <a:off x="4649912" y="365125"/>
            <a:ext cx="6703888" cy="1325563"/>
          </a:xfrm>
        </p:spPr>
        <p:txBody>
          <a:bodyPr/>
          <a:lstStyle/>
          <a:p>
            <a:r>
              <a:rPr lang="en-US" dirty="0">
                <a:solidFill>
                  <a:srgbClr val="F96B6B"/>
                </a:solidFill>
              </a:rPr>
              <a:t>Environment, Society</a:t>
            </a:r>
          </a:p>
        </p:txBody>
      </p:sp>
      <p:sp>
        <p:nvSpPr>
          <p:cNvPr id="3" name="Content Placeholder 2">
            <a:extLst>
              <a:ext uri="{FF2B5EF4-FFF2-40B4-BE49-F238E27FC236}">
                <a16:creationId xmlns:a16="http://schemas.microsoft.com/office/drawing/2014/main" id="{0E104FA8-C285-42A0-99F4-D7EC812D3AD2}"/>
              </a:ext>
            </a:extLst>
          </p:cNvPr>
          <p:cNvSpPr>
            <a:spLocks noGrp="1"/>
          </p:cNvSpPr>
          <p:nvPr>
            <p:ph idx="1"/>
          </p:nvPr>
        </p:nvSpPr>
        <p:spPr>
          <a:xfrm>
            <a:off x="4649912" y="1818347"/>
            <a:ext cx="7155094" cy="4351338"/>
          </a:xfrm>
        </p:spPr>
        <p:txBody>
          <a:bodyPr/>
          <a:lstStyle/>
          <a:p>
            <a:pPr marL="0" indent="0">
              <a:buNone/>
            </a:pPr>
            <a:r>
              <a:rPr lang="en-US" dirty="0"/>
              <a:t>Can computing systems: </a:t>
            </a:r>
          </a:p>
          <a:p>
            <a:pPr marL="742950" indent="-742950">
              <a:buFont typeface="+mj-lt"/>
              <a:buAutoNum type="arabicPeriod"/>
            </a:pPr>
            <a:r>
              <a:rPr lang="en-US" sz="3600" b="1" dirty="0">
                <a:solidFill>
                  <a:srgbClr val="F96B6B"/>
                </a:solidFill>
              </a:rPr>
              <a:t>Harm the natural environment?</a:t>
            </a:r>
          </a:p>
          <a:p>
            <a:pPr marL="742950" indent="-742950">
              <a:buFont typeface="+mj-lt"/>
              <a:buAutoNum type="arabicPeriod"/>
            </a:pPr>
            <a:r>
              <a:rPr lang="en-US" sz="3600" b="1" dirty="0">
                <a:solidFill>
                  <a:srgbClr val="F96B6B"/>
                </a:solidFill>
              </a:rPr>
              <a:t>Harm society?</a:t>
            </a:r>
          </a:p>
          <a:p>
            <a:pPr marL="0" indent="0">
              <a:buNone/>
            </a:pPr>
            <a:endParaRPr lang="en-US" b="1" dirty="0">
              <a:solidFill>
                <a:srgbClr val="F96B6B"/>
              </a:solidFill>
            </a:endParaRPr>
          </a:p>
        </p:txBody>
      </p:sp>
      <p:grpSp>
        <p:nvGrpSpPr>
          <p:cNvPr id="4" name="Group 3">
            <a:extLst>
              <a:ext uri="{FF2B5EF4-FFF2-40B4-BE49-F238E27FC236}">
                <a16:creationId xmlns:a16="http://schemas.microsoft.com/office/drawing/2014/main" id="{38EA3CD2-8F44-41EC-8CDA-B192F5B11039}"/>
              </a:ext>
            </a:extLst>
          </p:cNvPr>
          <p:cNvGrpSpPr/>
          <p:nvPr/>
        </p:nvGrpSpPr>
        <p:grpSpPr>
          <a:xfrm>
            <a:off x="0" y="0"/>
            <a:ext cx="4198706" cy="6586169"/>
            <a:chOff x="7993294" y="0"/>
            <a:chExt cx="4198706" cy="6586169"/>
          </a:xfrm>
        </p:grpSpPr>
        <p:pic>
          <p:nvPicPr>
            <p:cNvPr id="5" name="Picture 4" descr="A tree in a forest&#10;&#10;Description automatically generated">
              <a:extLst>
                <a:ext uri="{FF2B5EF4-FFF2-40B4-BE49-F238E27FC236}">
                  <a16:creationId xmlns:a16="http://schemas.microsoft.com/office/drawing/2014/main" id="{82E8E3E3-AD83-40B7-9B39-063A0DDA4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3294" y="0"/>
              <a:ext cx="4198706" cy="6297344"/>
            </a:xfrm>
            <a:prstGeom prst="rect">
              <a:avLst/>
            </a:prstGeom>
          </p:spPr>
        </p:pic>
        <p:sp>
          <p:nvSpPr>
            <p:cNvPr id="6" name="Rectangle 5">
              <a:extLst>
                <a:ext uri="{FF2B5EF4-FFF2-40B4-BE49-F238E27FC236}">
                  <a16:creationId xmlns:a16="http://schemas.microsoft.com/office/drawing/2014/main" id="{32F4AAC9-61A0-4D1A-A2CC-82A0A8353D8D}"/>
                </a:ext>
              </a:extLst>
            </p:cNvPr>
            <p:cNvSpPr/>
            <p:nvPr/>
          </p:nvSpPr>
          <p:spPr>
            <a:xfrm>
              <a:off x="8409397" y="6278392"/>
              <a:ext cx="3174202" cy="307777"/>
            </a:xfrm>
            <a:prstGeom prst="rect">
              <a:avLst/>
            </a:prstGeom>
          </p:spPr>
          <p:txBody>
            <a:bodyPr wrap="none">
              <a:spAutoFit/>
            </a:bodyPr>
            <a:lstStyle/>
            <a:p>
              <a:r>
                <a:rPr lang="en-US" sz="1400" dirty="0">
                  <a:solidFill>
                    <a:schemeClr val="tx1">
                      <a:lumMod val="75000"/>
                    </a:schemeClr>
                  </a:solidFill>
                  <a:latin typeface="-apple-system"/>
                </a:rPr>
                <a:t>Photo by </a:t>
              </a:r>
              <a:r>
                <a:rPr lang="en-US" sz="1400" dirty="0">
                  <a:solidFill>
                    <a:srgbClr val="767676"/>
                  </a:solidFill>
                  <a:latin typeface="-apple-system"/>
                  <a:hlinkClick r:id="rId4"/>
                </a:rPr>
                <a:t>Studio </a:t>
              </a:r>
              <a:r>
                <a:rPr lang="en-US" sz="1400" dirty="0" err="1">
                  <a:solidFill>
                    <a:srgbClr val="767676"/>
                  </a:solidFill>
                  <a:latin typeface="-apple-system"/>
                  <a:hlinkClick r:id="rId4"/>
                </a:rPr>
                <a:t>Dekorasyon</a:t>
              </a:r>
              <a:r>
                <a:rPr lang="en-US" sz="1400" dirty="0">
                  <a:solidFill>
                    <a:srgbClr val="111111"/>
                  </a:solidFill>
                  <a:latin typeface="-apple-system"/>
                </a:rPr>
                <a:t> </a:t>
              </a:r>
              <a:r>
                <a:rPr lang="en-US" sz="1400" dirty="0">
                  <a:solidFill>
                    <a:schemeClr val="tx1">
                      <a:lumMod val="75000"/>
                    </a:schemeClr>
                  </a:solidFill>
                  <a:latin typeface="-apple-system"/>
                </a:rPr>
                <a:t>on</a:t>
              </a:r>
              <a:r>
                <a:rPr lang="en-US" sz="1400" dirty="0">
                  <a:solidFill>
                    <a:srgbClr val="111111"/>
                  </a:solidFill>
                  <a:latin typeface="-apple-system"/>
                </a:rPr>
                <a:t> </a:t>
              </a:r>
              <a:r>
                <a:rPr lang="en-US" sz="1400" dirty="0" err="1">
                  <a:solidFill>
                    <a:srgbClr val="767676"/>
                  </a:solidFill>
                  <a:latin typeface="-apple-system"/>
                  <a:hlinkClick r:id="rId5"/>
                </a:rPr>
                <a:t>Unsplash</a:t>
              </a:r>
              <a:endParaRPr lang="en-US" sz="1400" dirty="0"/>
            </a:p>
          </p:txBody>
        </p:sp>
      </p:grpSp>
    </p:spTree>
    <p:extLst>
      <p:ext uri="{BB962C8B-B14F-4D97-AF65-F5344CB8AC3E}">
        <p14:creationId xmlns:p14="http://schemas.microsoft.com/office/powerpoint/2010/main" val="3535858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38590-9495-4AED-A1C6-B2D6DA849897}"/>
              </a:ext>
            </a:extLst>
          </p:cNvPr>
          <p:cNvSpPr>
            <a:spLocks noGrp="1"/>
          </p:cNvSpPr>
          <p:nvPr>
            <p:ph type="title"/>
          </p:nvPr>
        </p:nvSpPr>
        <p:spPr/>
        <p:txBody>
          <a:bodyPr/>
          <a:lstStyle/>
          <a:p>
            <a:pPr algn="ctr"/>
            <a:r>
              <a:rPr lang="en-US" dirty="0"/>
              <a:t>Business Considerations</a:t>
            </a:r>
          </a:p>
        </p:txBody>
      </p:sp>
      <p:sp>
        <p:nvSpPr>
          <p:cNvPr id="3" name="Content Placeholder 2">
            <a:extLst>
              <a:ext uri="{FF2B5EF4-FFF2-40B4-BE49-F238E27FC236}">
                <a16:creationId xmlns:a16="http://schemas.microsoft.com/office/drawing/2014/main" id="{5198F6D2-9822-4127-B7B7-5F56A09AAB67}"/>
              </a:ext>
            </a:extLst>
          </p:cNvPr>
          <p:cNvSpPr>
            <a:spLocks noGrp="1"/>
          </p:cNvSpPr>
          <p:nvPr>
            <p:ph idx="1"/>
          </p:nvPr>
        </p:nvSpPr>
        <p:spPr>
          <a:xfrm>
            <a:off x="5564312" y="1899482"/>
            <a:ext cx="5906784" cy="4351338"/>
          </a:xfrm>
        </p:spPr>
        <p:txBody>
          <a:bodyPr/>
          <a:lstStyle/>
          <a:p>
            <a:pPr marL="0" indent="0">
              <a:buNone/>
            </a:pPr>
            <a:r>
              <a:rPr lang="en-US" dirty="0"/>
              <a:t>From </a:t>
            </a:r>
            <a:r>
              <a:rPr lang="en-US" i="1" dirty="0"/>
              <a:t>What the CEO Wants you to Know</a:t>
            </a:r>
          </a:p>
          <a:p>
            <a:pPr marL="0" indent="0">
              <a:buNone/>
            </a:pPr>
            <a:r>
              <a:rPr lang="en-US" sz="1800" dirty="0"/>
              <a:t>By Ram </a:t>
            </a:r>
            <a:r>
              <a:rPr lang="en-US" sz="1800" dirty="0" err="1"/>
              <a:t>Charan</a:t>
            </a:r>
            <a:endParaRPr lang="en-US" sz="1800" dirty="0"/>
          </a:p>
          <a:p>
            <a:r>
              <a:rPr lang="en-US" b="1" dirty="0">
                <a:solidFill>
                  <a:schemeClr val="accent6">
                    <a:lumMod val="40000"/>
                    <a:lumOff val="60000"/>
                  </a:schemeClr>
                </a:solidFill>
              </a:rPr>
              <a:t>See the business as a whole</a:t>
            </a:r>
          </a:p>
          <a:p>
            <a:pPr marL="0" indent="0">
              <a:buNone/>
            </a:pPr>
            <a:endParaRPr lang="en-US" b="1" dirty="0">
              <a:solidFill>
                <a:schemeClr val="accent6">
                  <a:lumMod val="40000"/>
                  <a:lumOff val="60000"/>
                </a:schemeClr>
              </a:solidFill>
            </a:endParaRPr>
          </a:p>
          <a:p>
            <a:pPr marL="0" indent="0">
              <a:buNone/>
            </a:pPr>
            <a:endParaRPr lang="en-US" sz="1800" dirty="0"/>
          </a:p>
          <a:p>
            <a:pPr marL="0" indent="0">
              <a:buNone/>
            </a:pPr>
            <a:endParaRPr lang="en-US" dirty="0"/>
          </a:p>
        </p:txBody>
      </p:sp>
      <p:grpSp>
        <p:nvGrpSpPr>
          <p:cNvPr id="4" name="Group 3">
            <a:extLst>
              <a:ext uri="{FF2B5EF4-FFF2-40B4-BE49-F238E27FC236}">
                <a16:creationId xmlns:a16="http://schemas.microsoft.com/office/drawing/2014/main" id="{DE2F4C65-DE85-42BE-9D0D-D208BA75504B}"/>
              </a:ext>
            </a:extLst>
          </p:cNvPr>
          <p:cNvGrpSpPr/>
          <p:nvPr/>
        </p:nvGrpSpPr>
        <p:grpSpPr>
          <a:xfrm>
            <a:off x="0" y="2603577"/>
            <a:ext cx="5266515" cy="3420987"/>
            <a:chOff x="0" y="2603577"/>
            <a:chExt cx="5266515" cy="3420987"/>
          </a:xfrm>
        </p:grpSpPr>
        <p:pic>
          <p:nvPicPr>
            <p:cNvPr id="5" name="Picture 4" descr="A room with a sink and a mirror&#10;&#10;Description automatically generated">
              <a:extLst>
                <a:ext uri="{FF2B5EF4-FFF2-40B4-BE49-F238E27FC236}">
                  <a16:creationId xmlns:a16="http://schemas.microsoft.com/office/drawing/2014/main" id="{92305D96-BFF1-4515-BFE5-84BE76945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03577"/>
              <a:ext cx="5266515" cy="2943148"/>
            </a:xfrm>
            <a:prstGeom prst="rect">
              <a:avLst/>
            </a:prstGeom>
          </p:spPr>
        </p:pic>
        <p:sp>
          <p:nvSpPr>
            <p:cNvPr id="6" name="TextBox 5">
              <a:extLst>
                <a:ext uri="{FF2B5EF4-FFF2-40B4-BE49-F238E27FC236}">
                  <a16:creationId xmlns:a16="http://schemas.microsoft.com/office/drawing/2014/main" id="{9EECEED4-ADC9-49CD-A1A3-07CD4F45D357}"/>
                </a:ext>
              </a:extLst>
            </p:cNvPr>
            <p:cNvSpPr txBox="1"/>
            <p:nvPr/>
          </p:nvSpPr>
          <p:spPr>
            <a:xfrm>
              <a:off x="1695237" y="5716787"/>
              <a:ext cx="1737976" cy="307777"/>
            </a:xfrm>
            <a:prstGeom prst="rect">
              <a:avLst/>
            </a:prstGeom>
            <a:noFill/>
          </p:spPr>
          <p:txBody>
            <a:bodyPr wrap="none" rtlCol="0">
              <a:spAutoFit/>
            </a:bodyPr>
            <a:lstStyle/>
            <a:p>
              <a:r>
                <a:rPr lang="en-US" sz="1400" dirty="0">
                  <a:solidFill>
                    <a:schemeClr val="tx2">
                      <a:lumMod val="75000"/>
                    </a:schemeClr>
                  </a:solidFill>
                </a:rPr>
                <a:t>Source: Gary Leavens</a:t>
              </a:r>
            </a:p>
          </p:txBody>
        </p:sp>
      </p:grpSp>
    </p:spTree>
    <p:extLst>
      <p:ext uri="{BB962C8B-B14F-4D97-AF65-F5344CB8AC3E}">
        <p14:creationId xmlns:p14="http://schemas.microsoft.com/office/powerpoint/2010/main" val="4214966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8C2CE-0643-4F8D-A5A7-AD94D8EA8379}"/>
              </a:ext>
            </a:extLst>
          </p:cNvPr>
          <p:cNvSpPr>
            <a:spLocks noGrp="1"/>
          </p:cNvSpPr>
          <p:nvPr>
            <p:ph type="title"/>
          </p:nvPr>
        </p:nvSpPr>
        <p:spPr>
          <a:xfrm>
            <a:off x="4628508" y="365125"/>
            <a:ext cx="6725292" cy="1325563"/>
          </a:xfrm>
        </p:spPr>
        <p:txBody>
          <a:bodyPr/>
          <a:lstStyle/>
          <a:p>
            <a:r>
              <a:rPr lang="en-US" dirty="0">
                <a:solidFill>
                  <a:schemeClr val="accent6">
                    <a:lumMod val="40000"/>
                    <a:lumOff val="60000"/>
                  </a:schemeClr>
                </a:solidFill>
              </a:rPr>
              <a:t>Conclusion</a:t>
            </a:r>
          </a:p>
        </p:txBody>
      </p:sp>
      <p:sp>
        <p:nvSpPr>
          <p:cNvPr id="3" name="Content Placeholder 2">
            <a:extLst>
              <a:ext uri="{FF2B5EF4-FFF2-40B4-BE49-F238E27FC236}">
                <a16:creationId xmlns:a16="http://schemas.microsoft.com/office/drawing/2014/main" id="{645BBD0D-5142-4653-9FF3-1365F317A754}"/>
              </a:ext>
            </a:extLst>
          </p:cNvPr>
          <p:cNvSpPr>
            <a:spLocks noGrp="1"/>
          </p:cNvSpPr>
          <p:nvPr>
            <p:ph idx="1"/>
          </p:nvPr>
        </p:nvSpPr>
        <p:spPr>
          <a:xfrm>
            <a:off x="5121666" y="1825625"/>
            <a:ext cx="6904235" cy="4351338"/>
          </a:xfrm>
        </p:spPr>
        <p:txBody>
          <a:bodyPr/>
          <a:lstStyle/>
          <a:p>
            <a:pPr marL="0" indent="0">
              <a:buNone/>
            </a:pPr>
            <a:r>
              <a:rPr lang="en-US" dirty="0"/>
              <a:t>Pay attention to:</a:t>
            </a:r>
          </a:p>
          <a:p>
            <a:r>
              <a:rPr lang="en-US" dirty="0"/>
              <a:t>Business aspects</a:t>
            </a:r>
          </a:p>
          <a:p>
            <a:pPr marL="971550" lvl="1" indent="-514350">
              <a:buFont typeface="+mj-lt"/>
              <a:buAutoNum type="arabicPeriod"/>
            </a:pPr>
            <a:r>
              <a:rPr lang="en-US" dirty="0">
                <a:solidFill>
                  <a:schemeClr val="accent6">
                    <a:lumMod val="40000"/>
                    <a:lumOff val="60000"/>
                  </a:schemeClr>
                </a:solidFill>
              </a:rPr>
              <a:t>Satisfying customer needs</a:t>
            </a:r>
          </a:p>
          <a:p>
            <a:pPr marL="971550" lvl="1" indent="-514350">
              <a:buFont typeface="+mj-lt"/>
              <a:buAutoNum type="arabicPeriod"/>
            </a:pPr>
            <a:r>
              <a:rPr lang="en-US" dirty="0">
                <a:solidFill>
                  <a:schemeClr val="accent6">
                    <a:lumMod val="40000"/>
                    <a:lumOff val="60000"/>
                  </a:schemeClr>
                </a:solidFill>
              </a:rPr>
              <a:t>Generating cash</a:t>
            </a:r>
          </a:p>
          <a:p>
            <a:pPr marL="971550" lvl="1" indent="-514350">
              <a:buFont typeface="+mj-lt"/>
              <a:buAutoNum type="arabicPeriod"/>
            </a:pPr>
            <a:r>
              <a:rPr lang="en-US" dirty="0">
                <a:solidFill>
                  <a:schemeClr val="accent6">
                    <a:lumMod val="40000"/>
                    <a:lumOff val="60000"/>
                  </a:schemeClr>
                </a:solidFill>
              </a:rPr>
              <a:t>Producing return on investment</a:t>
            </a:r>
          </a:p>
          <a:p>
            <a:pPr marL="971550" lvl="1" indent="-514350">
              <a:buFont typeface="+mj-lt"/>
              <a:buAutoNum type="arabicPeriod"/>
            </a:pPr>
            <a:r>
              <a:rPr lang="en-US" dirty="0">
                <a:solidFill>
                  <a:schemeClr val="accent6">
                    <a:lumMod val="40000"/>
                    <a:lumOff val="60000"/>
                  </a:schemeClr>
                </a:solidFill>
              </a:rPr>
              <a:t>Growing profitably</a:t>
            </a:r>
            <a:endParaRPr lang="en-US" dirty="0"/>
          </a:p>
          <a:p>
            <a:r>
              <a:rPr lang="en-US" dirty="0"/>
              <a:t>Ethical aspects</a:t>
            </a:r>
          </a:p>
          <a:p>
            <a:pPr lvl="1"/>
            <a:r>
              <a:rPr lang="en-US" dirty="0">
                <a:solidFill>
                  <a:schemeClr val="accent6">
                    <a:lumMod val="40000"/>
                    <a:lumOff val="60000"/>
                  </a:schemeClr>
                </a:solidFill>
              </a:rPr>
              <a:t>Help Society</a:t>
            </a:r>
          </a:p>
          <a:p>
            <a:pPr lvl="1"/>
            <a:r>
              <a:rPr lang="en-US" dirty="0">
                <a:solidFill>
                  <a:schemeClr val="accent6">
                    <a:lumMod val="40000"/>
                    <a:lumOff val="60000"/>
                  </a:schemeClr>
                </a:solidFill>
              </a:rPr>
              <a:t>Do no harm</a:t>
            </a:r>
          </a:p>
        </p:txBody>
      </p:sp>
      <p:grpSp>
        <p:nvGrpSpPr>
          <p:cNvPr id="4" name="Group 3">
            <a:extLst>
              <a:ext uri="{FF2B5EF4-FFF2-40B4-BE49-F238E27FC236}">
                <a16:creationId xmlns:a16="http://schemas.microsoft.com/office/drawing/2014/main" id="{3896F65D-0462-4D42-AF1E-2A5580348BD6}"/>
              </a:ext>
            </a:extLst>
          </p:cNvPr>
          <p:cNvGrpSpPr/>
          <p:nvPr/>
        </p:nvGrpSpPr>
        <p:grpSpPr>
          <a:xfrm>
            <a:off x="0" y="0"/>
            <a:ext cx="4291173" cy="6744537"/>
            <a:chOff x="7900826" y="0"/>
            <a:chExt cx="4291173" cy="6744537"/>
          </a:xfrm>
        </p:grpSpPr>
        <p:pic>
          <p:nvPicPr>
            <p:cNvPr id="5" name="Picture 4" descr="A picture containing indoor, train, track, platform&#10;&#10;Description automatically generated">
              <a:extLst>
                <a:ext uri="{FF2B5EF4-FFF2-40B4-BE49-F238E27FC236}">
                  <a16:creationId xmlns:a16="http://schemas.microsoft.com/office/drawing/2014/main" id="{0DD69A55-D156-4A02-B0DE-EE58CB427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0826" y="0"/>
              <a:ext cx="4291173" cy="6436760"/>
            </a:xfrm>
            <a:prstGeom prst="rect">
              <a:avLst/>
            </a:prstGeom>
          </p:spPr>
        </p:pic>
        <p:sp>
          <p:nvSpPr>
            <p:cNvPr id="6" name="Rectangle 5">
              <a:extLst>
                <a:ext uri="{FF2B5EF4-FFF2-40B4-BE49-F238E27FC236}">
                  <a16:creationId xmlns:a16="http://schemas.microsoft.com/office/drawing/2014/main" id="{20137459-203F-4A61-A4BA-DA16CD37EAFB}"/>
                </a:ext>
              </a:extLst>
            </p:cNvPr>
            <p:cNvSpPr/>
            <p:nvPr/>
          </p:nvSpPr>
          <p:spPr>
            <a:xfrm>
              <a:off x="8340222" y="6436760"/>
              <a:ext cx="3087384" cy="307777"/>
            </a:xfrm>
            <a:prstGeom prst="rect">
              <a:avLst/>
            </a:prstGeom>
          </p:spPr>
          <p:txBody>
            <a:bodyPr wrap="none">
              <a:spAutoFit/>
            </a:bodyPr>
            <a:lstStyle/>
            <a:p>
              <a:r>
                <a:rPr lang="en-US" sz="1400" dirty="0">
                  <a:solidFill>
                    <a:schemeClr val="tx1">
                      <a:lumMod val="75000"/>
                    </a:schemeClr>
                  </a:solidFill>
                  <a:latin typeface="-apple-system"/>
                </a:rPr>
                <a:t>Photo by </a:t>
              </a:r>
              <a:r>
                <a:rPr lang="en-US" sz="1400" dirty="0">
                  <a:solidFill>
                    <a:srgbClr val="767676"/>
                  </a:solidFill>
                  <a:latin typeface="-apple-system"/>
                  <a:hlinkClick r:id="rId4"/>
                </a:rPr>
                <a:t>Bernard </a:t>
              </a:r>
              <a:r>
                <a:rPr lang="en-US" sz="1400" dirty="0" err="1">
                  <a:solidFill>
                    <a:srgbClr val="767676"/>
                  </a:solidFill>
                  <a:latin typeface="-apple-system"/>
                  <a:hlinkClick r:id="rId4"/>
                </a:rPr>
                <a:t>Hermant</a:t>
              </a:r>
              <a:r>
                <a:rPr lang="en-US" sz="1400" dirty="0">
                  <a:solidFill>
                    <a:srgbClr val="111111"/>
                  </a:solidFill>
                  <a:latin typeface="-apple-system"/>
                </a:rPr>
                <a:t> </a:t>
              </a:r>
              <a:r>
                <a:rPr lang="en-US" sz="1400" dirty="0">
                  <a:solidFill>
                    <a:schemeClr val="tx1">
                      <a:lumMod val="75000"/>
                    </a:schemeClr>
                  </a:solidFill>
                  <a:latin typeface="-apple-system"/>
                </a:rPr>
                <a:t>on</a:t>
              </a:r>
              <a:r>
                <a:rPr lang="en-US" sz="1400" dirty="0">
                  <a:solidFill>
                    <a:srgbClr val="111111"/>
                  </a:solidFill>
                  <a:latin typeface="-apple-system"/>
                </a:rPr>
                <a:t> </a:t>
              </a:r>
              <a:r>
                <a:rPr lang="en-US" sz="1400" dirty="0" err="1">
                  <a:solidFill>
                    <a:srgbClr val="767676"/>
                  </a:solidFill>
                  <a:latin typeface="-apple-system"/>
                  <a:hlinkClick r:id="rId5"/>
                </a:rPr>
                <a:t>Unsplash</a:t>
              </a:r>
              <a:endParaRPr lang="en-US" sz="1400" dirty="0"/>
            </a:p>
          </p:txBody>
        </p:sp>
      </p:grpSp>
    </p:spTree>
    <p:extLst>
      <p:ext uri="{BB962C8B-B14F-4D97-AF65-F5344CB8AC3E}">
        <p14:creationId xmlns:p14="http://schemas.microsoft.com/office/powerpoint/2010/main" val="16539584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E3D2F-53A6-B00D-BE28-3016B628E422}"/>
              </a:ext>
            </a:extLst>
          </p:cNvPr>
          <p:cNvSpPr>
            <a:spLocks noGrp="1"/>
          </p:cNvSpPr>
          <p:nvPr>
            <p:ph type="title"/>
          </p:nvPr>
        </p:nvSpPr>
        <p:spPr/>
        <p:txBody>
          <a:bodyPr/>
          <a:lstStyle/>
          <a:p>
            <a:r>
              <a:rPr lang="en-US" dirty="0"/>
              <a:t>Bibliography</a:t>
            </a:r>
          </a:p>
        </p:txBody>
      </p:sp>
      <p:sp>
        <p:nvSpPr>
          <p:cNvPr id="3" name="Content Placeholder 2">
            <a:extLst>
              <a:ext uri="{FF2B5EF4-FFF2-40B4-BE49-F238E27FC236}">
                <a16:creationId xmlns:a16="http://schemas.microsoft.com/office/drawing/2014/main" id="{2E04CCE3-1868-DB95-BAD9-743CACAFEF9B}"/>
              </a:ext>
            </a:extLst>
          </p:cNvPr>
          <p:cNvSpPr>
            <a:spLocks noGrp="1"/>
          </p:cNvSpPr>
          <p:nvPr>
            <p:ph idx="1"/>
          </p:nvPr>
        </p:nvSpPr>
        <p:spPr/>
        <p:txBody>
          <a:bodyPr/>
          <a:lstStyle/>
          <a:p>
            <a:r>
              <a:rPr lang="en-US" dirty="0"/>
              <a:t>Don </a:t>
            </a:r>
            <a:r>
              <a:rPr lang="en-US" dirty="0" err="1"/>
              <a:t>Gotterbarn</a:t>
            </a:r>
            <a:r>
              <a:rPr lang="en-US" dirty="0"/>
              <a:t> and Marty Wolf. “Leveraging the ACM Code of Ethics Against Ethical Snake Oil and Dodgy Development. June 2020. https://learning.acm.org/techtalks/acmethics</a:t>
            </a:r>
          </a:p>
        </p:txBody>
      </p:sp>
    </p:spTree>
    <p:extLst>
      <p:ext uri="{BB962C8B-B14F-4D97-AF65-F5344CB8AC3E}">
        <p14:creationId xmlns:p14="http://schemas.microsoft.com/office/powerpoint/2010/main" val="4040444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A4970-3B1E-46C7-9F4E-75EE8DE107B4}"/>
              </a:ext>
            </a:extLst>
          </p:cNvPr>
          <p:cNvSpPr>
            <a:spLocks noGrp="1"/>
          </p:cNvSpPr>
          <p:nvPr>
            <p:ph type="title"/>
          </p:nvPr>
        </p:nvSpPr>
        <p:spPr/>
        <p:txBody>
          <a:bodyPr/>
          <a:lstStyle/>
          <a:p>
            <a:pPr algn="ctr"/>
            <a:r>
              <a:rPr lang="en-US" dirty="0"/>
              <a:t>My visit to the dentist</a:t>
            </a:r>
          </a:p>
        </p:txBody>
      </p:sp>
      <p:pic>
        <p:nvPicPr>
          <p:cNvPr id="5" name="Content Placeholder 4" descr="A room with a sink and a mirror&#10;&#10;Description automatically generated">
            <a:extLst>
              <a:ext uri="{FF2B5EF4-FFF2-40B4-BE49-F238E27FC236}">
                <a16:creationId xmlns:a16="http://schemas.microsoft.com/office/drawing/2014/main" id="{8BEA7F8E-6350-42B0-B972-6D66BCAD897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20640" y="1167449"/>
            <a:ext cx="9750720" cy="5449108"/>
          </a:xfrm>
        </p:spPr>
      </p:pic>
      <p:sp>
        <p:nvSpPr>
          <p:cNvPr id="6" name="TextBox 5">
            <a:extLst>
              <a:ext uri="{FF2B5EF4-FFF2-40B4-BE49-F238E27FC236}">
                <a16:creationId xmlns:a16="http://schemas.microsoft.com/office/drawing/2014/main" id="{D8764260-C6A7-4915-9EEE-51861C4B7EBE}"/>
              </a:ext>
            </a:extLst>
          </p:cNvPr>
          <p:cNvSpPr txBox="1"/>
          <p:nvPr/>
        </p:nvSpPr>
        <p:spPr>
          <a:xfrm>
            <a:off x="5227012" y="6616557"/>
            <a:ext cx="1737976" cy="307777"/>
          </a:xfrm>
          <a:prstGeom prst="rect">
            <a:avLst/>
          </a:prstGeom>
          <a:noFill/>
        </p:spPr>
        <p:txBody>
          <a:bodyPr wrap="none" rtlCol="0">
            <a:spAutoFit/>
          </a:bodyPr>
          <a:lstStyle/>
          <a:p>
            <a:r>
              <a:rPr lang="en-US" sz="1400" dirty="0">
                <a:solidFill>
                  <a:schemeClr val="tx2">
                    <a:lumMod val="75000"/>
                  </a:schemeClr>
                </a:solidFill>
              </a:rPr>
              <a:t>Source: Gary Leavens</a:t>
            </a:r>
          </a:p>
        </p:txBody>
      </p:sp>
    </p:spTree>
    <p:extLst>
      <p:ext uri="{BB962C8B-B14F-4D97-AF65-F5344CB8AC3E}">
        <p14:creationId xmlns:p14="http://schemas.microsoft.com/office/powerpoint/2010/main" val="2890471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C8B3B-1303-417D-B0E0-4FB99EBBC8C6}"/>
              </a:ext>
            </a:extLst>
          </p:cNvPr>
          <p:cNvSpPr>
            <a:spLocks noGrp="1"/>
          </p:cNvSpPr>
          <p:nvPr>
            <p:ph type="title"/>
          </p:nvPr>
        </p:nvSpPr>
        <p:spPr/>
        <p:txBody>
          <a:bodyPr/>
          <a:lstStyle/>
          <a:p>
            <a:pPr algn="ctr"/>
            <a:r>
              <a:rPr lang="en-US" dirty="0"/>
              <a:t>Moneymaking in business</a:t>
            </a:r>
          </a:p>
        </p:txBody>
      </p:sp>
      <p:sp>
        <p:nvSpPr>
          <p:cNvPr id="3" name="Content Placeholder 2">
            <a:extLst>
              <a:ext uri="{FF2B5EF4-FFF2-40B4-BE49-F238E27FC236}">
                <a16:creationId xmlns:a16="http://schemas.microsoft.com/office/drawing/2014/main" id="{64A32853-07DE-468A-BB5A-E63C1CC158CF}"/>
              </a:ext>
            </a:extLst>
          </p:cNvPr>
          <p:cNvSpPr>
            <a:spLocks noGrp="1"/>
          </p:cNvSpPr>
          <p:nvPr>
            <p:ph idx="1"/>
          </p:nvPr>
        </p:nvSpPr>
        <p:spPr>
          <a:xfrm>
            <a:off x="6160214" y="1772524"/>
            <a:ext cx="5598560" cy="4351338"/>
          </a:xfrm>
        </p:spPr>
        <p:txBody>
          <a:bodyPr/>
          <a:lstStyle/>
          <a:p>
            <a:pPr marL="514350" indent="-514350">
              <a:buFont typeface="+mj-lt"/>
              <a:buAutoNum type="arabicPeriod"/>
            </a:pPr>
            <a:r>
              <a:rPr lang="en-US" dirty="0"/>
              <a:t>Satisfying customer needs</a:t>
            </a:r>
          </a:p>
          <a:p>
            <a:pPr marL="514350" indent="-514350">
              <a:buFont typeface="+mj-lt"/>
              <a:buAutoNum type="arabicPeriod"/>
            </a:pPr>
            <a:r>
              <a:rPr lang="en-US" dirty="0"/>
              <a:t>Generating cash</a:t>
            </a:r>
          </a:p>
          <a:p>
            <a:pPr marL="514350" indent="-514350">
              <a:buFont typeface="+mj-lt"/>
              <a:buAutoNum type="arabicPeriod"/>
            </a:pPr>
            <a:r>
              <a:rPr lang="en-US" dirty="0"/>
              <a:t>Producing return on investment</a:t>
            </a:r>
          </a:p>
          <a:p>
            <a:pPr marL="514350" indent="-514350">
              <a:buFont typeface="+mj-lt"/>
              <a:buAutoNum type="arabicPeriod"/>
            </a:pPr>
            <a:r>
              <a:rPr lang="en-US" dirty="0"/>
              <a:t>Growing profitably</a:t>
            </a:r>
          </a:p>
        </p:txBody>
      </p:sp>
      <p:grpSp>
        <p:nvGrpSpPr>
          <p:cNvPr id="4" name="Group 3">
            <a:extLst>
              <a:ext uri="{FF2B5EF4-FFF2-40B4-BE49-F238E27FC236}">
                <a16:creationId xmlns:a16="http://schemas.microsoft.com/office/drawing/2014/main" id="{D226913F-A076-48E1-BC7A-22509357BC66}"/>
              </a:ext>
            </a:extLst>
          </p:cNvPr>
          <p:cNvGrpSpPr/>
          <p:nvPr/>
        </p:nvGrpSpPr>
        <p:grpSpPr>
          <a:xfrm>
            <a:off x="37871" y="1772524"/>
            <a:ext cx="5486464" cy="4100582"/>
            <a:chOff x="6654428" y="1212582"/>
            <a:chExt cx="5486464" cy="4100582"/>
          </a:xfrm>
        </p:grpSpPr>
        <p:pic>
          <p:nvPicPr>
            <p:cNvPr id="5" name="Picture 4" descr="A person standing in front of a computer&#10;&#10;Description automatically generated">
              <a:extLst>
                <a:ext uri="{FF2B5EF4-FFF2-40B4-BE49-F238E27FC236}">
                  <a16:creationId xmlns:a16="http://schemas.microsoft.com/office/drawing/2014/main" id="{E04D56F9-E61C-48A0-AAD8-D912866EC2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654428" y="1212582"/>
              <a:ext cx="5486464" cy="3657868"/>
            </a:xfrm>
            <a:prstGeom prst="rect">
              <a:avLst/>
            </a:prstGeom>
          </p:spPr>
        </p:pic>
        <p:sp>
          <p:nvSpPr>
            <p:cNvPr id="6" name="Rectangle 5">
              <a:extLst>
                <a:ext uri="{FF2B5EF4-FFF2-40B4-BE49-F238E27FC236}">
                  <a16:creationId xmlns:a16="http://schemas.microsoft.com/office/drawing/2014/main" id="{9175F295-3C6D-4AB1-AACF-407606A6313F}"/>
                </a:ext>
              </a:extLst>
            </p:cNvPr>
            <p:cNvSpPr/>
            <p:nvPr/>
          </p:nvSpPr>
          <p:spPr>
            <a:xfrm>
              <a:off x="8150159" y="5005387"/>
              <a:ext cx="2587183" cy="307777"/>
            </a:xfrm>
            <a:prstGeom prst="rect">
              <a:avLst/>
            </a:prstGeom>
          </p:spPr>
          <p:txBody>
            <a:bodyPr wrap="none">
              <a:spAutoFit/>
            </a:bodyPr>
            <a:lstStyle/>
            <a:p>
              <a:r>
                <a:rPr lang="en-US" sz="1400" dirty="0">
                  <a:solidFill>
                    <a:schemeClr val="tx2">
                      <a:lumMod val="75000"/>
                    </a:schemeClr>
                  </a:solidFill>
                  <a:latin typeface="-apple-system"/>
                </a:rPr>
                <a:t>Photo by </a:t>
              </a:r>
              <a:r>
                <a:rPr lang="en-US" sz="1400" dirty="0">
                  <a:solidFill>
                    <a:srgbClr val="767676"/>
                  </a:solidFill>
                  <a:latin typeface="-apple-system"/>
                  <a:hlinkClick r:id="rId4"/>
                </a:rPr>
                <a:t>Blake </a:t>
              </a:r>
              <a:r>
                <a:rPr lang="en-US" sz="1400" dirty="0" err="1">
                  <a:solidFill>
                    <a:srgbClr val="767676"/>
                  </a:solidFill>
                  <a:latin typeface="-apple-system"/>
                  <a:hlinkClick r:id="rId4"/>
                </a:rPr>
                <a:t>Wisz</a:t>
              </a:r>
              <a:r>
                <a:rPr lang="en-US" sz="1400" dirty="0">
                  <a:solidFill>
                    <a:srgbClr val="111111"/>
                  </a:solidFill>
                  <a:latin typeface="-apple-system"/>
                </a:rPr>
                <a:t> </a:t>
              </a:r>
              <a:r>
                <a:rPr lang="en-US" sz="1400" dirty="0">
                  <a:solidFill>
                    <a:schemeClr val="tx2">
                      <a:lumMod val="75000"/>
                    </a:schemeClr>
                  </a:solidFill>
                  <a:latin typeface="-apple-system"/>
                </a:rPr>
                <a:t>on</a:t>
              </a:r>
              <a:r>
                <a:rPr lang="en-US" sz="1400" dirty="0">
                  <a:solidFill>
                    <a:srgbClr val="111111"/>
                  </a:solidFill>
                  <a:latin typeface="-apple-system"/>
                </a:rPr>
                <a:t> </a:t>
              </a:r>
              <a:r>
                <a:rPr lang="en-US" sz="1400" dirty="0" err="1">
                  <a:solidFill>
                    <a:srgbClr val="767676"/>
                  </a:solidFill>
                  <a:latin typeface="-apple-system"/>
                  <a:hlinkClick r:id="rId5"/>
                </a:rPr>
                <a:t>Unsplash</a:t>
              </a:r>
              <a:endParaRPr lang="en-US" sz="1400" dirty="0"/>
            </a:p>
          </p:txBody>
        </p:sp>
      </p:grpSp>
    </p:spTree>
    <p:extLst>
      <p:ext uri="{BB962C8B-B14F-4D97-AF65-F5344CB8AC3E}">
        <p14:creationId xmlns:p14="http://schemas.microsoft.com/office/powerpoint/2010/main" val="602586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E9D4A-6674-4263-88FD-512DEEC592C5}"/>
              </a:ext>
            </a:extLst>
          </p:cNvPr>
          <p:cNvSpPr>
            <a:spLocks noGrp="1"/>
          </p:cNvSpPr>
          <p:nvPr>
            <p:ph type="title"/>
          </p:nvPr>
        </p:nvSpPr>
        <p:spPr/>
        <p:txBody>
          <a:bodyPr/>
          <a:lstStyle/>
          <a:p>
            <a:pPr algn="ctr"/>
            <a:r>
              <a:rPr lang="en-US" dirty="0">
                <a:solidFill>
                  <a:srgbClr val="F96B6B"/>
                </a:solidFill>
              </a:rPr>
              <a:t>Customers</a:t>
            </a:r>
          </a:p>
        </p:txBody>
      </p:sp>
      <p:sp>
        <p:nvSpPr>
          <p:cNvPr id="3" name="Content Placeholder 2">
            <a:extLst>
              <a:ext uri="{FF2B5EF4-FFF2-40B4-BE49-F238E27FC236}">
                <a16:creationId xmlns:a16="http://schemas.microsoft.com/office/drawing/2014/main" id="{B762B710-0D05-449B-A6BF-6F8C07561613}"/>
              </a:ext>
            </a:extLst>
          </p:cNvPr>
          <p:cNvSpPr>
            <a:spLocks noGrp="1"/>
          </p:cNvSpPr>
          <p:nvPr>
            <p:ph idx="1"/>
          </p:nvPr>
        </p:nvSpPr>
        <p:spPr>
          <a:xfrm>
            <a:off x="5551469" y="2047197"/>
            <a:ext cx="6451315" cy="4351338"/>
          </a:xfrm>
        </p:spPr>
        <p:txBody>
          <a:bodyPr/>
          <a:lstStyle/>
          <a:p>
            <a:r>
              <a:rPr lang="en-US" dirty="0"/>
              <a:t>Must fill a need or fix a problem</a:t>
            </a:r>
          </a:p>
          <a:p>
            <a:pPr lvl="1"/>
            <a:r>
              <a:rPr lang="en-US" dirty="0"/>
              <a:t>Should be simple</a:t>
            </a:r>
          </a:p>
          <a:p>
            <a:r>
              <a:rPr lang="en-US" dirty="0"/>
              <a:t>May be different from </a:t>
            </a:r>
            <a:r>
              <a:rPr lang="en-US" dirty="0">
                <a:solidFill>
                  <a:schemeClr val="accent6">
                    <a:lumMod val="40000"/>
                    <a:lumOff val="60000"/>
                  </a:schemeClr>
                </a:solidFill>
              </a:rPr>
              <a:t>consumers</a:t>
            </a:r>
            <a:br>
              <a:rPr lang="en-US" dirty="0"/>
            </a:br>
            <a:endParaRPr lang="en-US" dirty="0"/>
          </a:p>
        </p:txBody>
      </p:sp>
      <p:pic>
        <p:nvPicPr>
          <p:cNvPr id="5" name="Picture 4" descr="A picture containing person, man, food, boy&#10;&#10;Description automatically generated">
            <a:extLst>
              <a:ext uri="{FF2B5EF4-FFF2-40B4-BE49-F238E27FC236}">
                <a16:creationId xmlns:a16="http://schemas.microsoft.com/office/drawing/2014/main" id="{89A2C87E-CE53-4BFE-B795-76A1DE7374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225"/>
            <a:ext cx="4343400" cy="6515100"/>
          </a:xfrm>
          <a:prstGeom prst="rect">
            <a:avLst/>
          </a:prstGeom>
        </p:spPr>
      </p:pic>
      <p:sp>
        <p:nvSpPr>
          <p:cNvPr id="6" name="Rectangle 5">
            <a:extLst>
              <a:ext uri="{FF2B5EF4-FFF2-40B4-BE49-F238E27FC236}">
                <a16:creationId xmlns:a16="http://schemas.microsoft.com/office/drawing/2014/main" id="{1F6FE026-6F60-49B0-A223-BEEF32CAE2CB}"/>
              </a:ext>
            </a:extLst>
          </p:cNvPr>
          <p:cNvSpPr/>
          <p:nvPr/>
        </p:nvSpPr>
        <p:spPr>
          <a:xfrm>
            <a:off x="560704" y="6492875"/>
            <a:ext cx="2753254" cy="307777"/>
          </a:xfrm>
          <a:prstGeom prst="rect">
            <a:avLst/>
          </a:prstGeom>
        </p:spPr>
        <p:txBody>
          <a:bodyPr wrap="none">
            <a:spAutoFit/>
          </a:bodyPr>
          <a:lstStyle/>
          <a:p>
            <a:r>
              <a:rPr lang="en-US" sz="1400" dirty="0">
                <a:solidFill>
                  <a:schemeClr val="tx2">
                    <a:lumMod val="75000"/>
                  </a:schemeClr>
                </a:solidFill>
                <a:latin typeface="-apple-system"/>
              </a:rPr>
              <a:t>Photo by </a:t>
            </a:r>
            <a:r>
              <a:rPr lang="en-US" sz="1400" dirty="0">
                <a:solidFill>
                  <a:srgbClr val="767676"/>
                </a:solidFill>
                <a:latin typeface="-apple-system"/>
                <a:hlinkClick r:id="rId4"/>
              </a:rPr>
              <a:t>Hush Naidoo</a:t>
            </a:r>
            <a:r>
              <a:rPr lang="en-US" sz="1400" dirty="0">
                <a:solidFill>
                  <a:schemeClr val="tx2">
                    <a:lumMod val="75000"/>
                  </a:schemeClr>
                </a:solidFill>
                <a:latin typeface="-apple-system"/>
              </a:rPr>
              <a:t> on </a:t>
            </a:r>
            <a:r>
              <a:rPr lang="en-US" sz="1400" dirty="0" err="1">
                <a:solidFill>
                  <a:srgbClr val="767676"/>
                </a:solidFill>
                <a:latin typeface="-apple-system"/>
                <a:hlinkClick r:id="rId5"/>
              </a:rPr>
              <a:t>Unsplash</a:t>
            </a:r>
            <a:endParaRPr lang="en-US" sz="1400" dirty="0"/>
          </a:p>
        </p:txBody>
      </p:sp>
    </p:spTree>
    <p:extLst>
      <p:ext uri="{BB962C8B-B14F-4D97-AF65-F5344CB8AC3E}">
        <p14:creationId xmlns:p14="http://schemas.microsoft.com/office/powerpoint/2010/main" val="3687599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851C8-839A-471A-B1AB-6317CEBA4E87}"/>
              </a:ext>
            </a:extLst>
          </p:cNvPr>
          <p:cNvSpPr>
            <a:spLocks noGrp="1"/>
          </p:cNvSpPr>
          <p:nvPr>
            <p:ph type="title"/>
          </p:nvPr>
        </p:nvSpPr>
        <p:spPr>
          <a:xfrm>
            <a:off x="4697397" y="365125"/>
            <a:ext cx="7009660" cy="1325563"/>
          </a:xfrm>
        </p:spPr>
        <p:txBody>
          <a:bodyPr/>
          <a:lstStyle/>
          <a:p>
            <a:r>
              <a:rPr lang="en-US" dirty="0">
                <a:solidFill>
                  <a:srgbClr val="C00000"/>
                </a:solidFill>
              </a:rPr>
              <a:t>Consumers vs. Customers</a:t>
            </a:r>
          </a:p>
        </p:txBody>
      </p:sp>
      <p:sp>
        <p:nvSpPr>
          <p:cNvPr id="3" name="Content Placeholder 2">
            <a:extLst>
              <a:ext uri="{FF2B5EF4-FFF2-40B4-BE49-F238E27FC236}">
                <a16:creationId xmlns:a16="http://schemas.microsoft.com/office/drawing/2014/main" id="{01523595-8851-4E6E-970D-4AFEDD128326}"/>
              </a:ext>
            </a:extLst>
          </p:cNvPr>
          <p:cNvSpPr>
            <a:spLocks noGrp="1"/>
          </p:cNvSpPr>
          <p:nvPr>
            <p:ph idx="1"/>
          </p:nvPr>
        </p:nvSpPr>
        <p:spPr>
          <a:xfrm>
            <a:off x="5030057" y="1690688"/>
            <a:ext cx="7009660" cy="4351338"/>
          </a:xfrm>
        </p:spPr>
        <p:txBody>
          <a:bodyPr/>
          <a:lstStyle/>
          <a:p>
            <a:pPr marL="0" indent="0">
              <a:buNone/>
            </a:pPr>
            <a:r>
              <a:rPr lang="en-US" dirty="0"/>
              <a:t>Consumers: ______________</a:t>
            </a:r>
          </a:p>
          <a:p>
            <a:pPr marL="0" indent="0">
              <a:buNone/>
            </a:pPr>
            <a:r>
              <a:rPr lang="en-US" dirty="0"/>
              <a:t>Ask: What are they buying?</a:t>
            </a:r>
          </a:p>
          <a:p>
            <a:pPr marL="0" indent="0">
              <a:buNone/>
            </a:pPr>
            <a:endParaRPr lang="en-US" dirty="0"/>
          </a:p>
          <a:p>
            <a:pPr marL="0" indent="0">
              <a:buNone/>
            </a:pPr>
            <a:endParaRPr lang="en-US" dirty="0"/>
          </a:p>
          <a:p>
            <a:pPr marL="0" indent="0">
              <a:buNone/>
            </a:pPr>
            <a:r>
              <a:rPr lang="en-US" dirty="0"/>
              <a:t>Customers: _______________</a:t>
            </a:r>
          </a:p>
          <a:p>
            <a:pPr marL="0" indent="0">
              <a:buNone/>
            </a:pPr>
            <a:r>
              <a:rPr lang="en-US" dirty="0"/>
              <a:t>Ask: What am I selling?</a:t>
            </a:r>
          </a:p>
        </p:txBody>
      </p:sp>
      <p:pic>
        <p:nvPicPr>
          <p:cNvPr id="9" name="Picture 8" descr="A picture containing building&#10;&#10;Description automatically generated">
            <a:extLst>
              <a:ext uri="{FF2B5EF4-FFF2-40B4-BE49-F238E27FC236}">
                <a16:creationId xmlns:a16="http://schemas.microsoft.com/office/drawing/2014/main" id="{51144C7B-E26D-48EF-98DC-2A5E51B4E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243526" cy="6365289"/>
          </a:xfrm>
          <a:prstGeom prst="rect">
            <a:avLst/>
          </a:prstGeom>
        </p:spPr>
      </p:pic>
      <p:sp>
        <p:nvSpPr>
          <p:cNvPr id="11" name="TextBox 10">
            <a:extLst>
              <a:ext uri="{FF2B5EF4-FFF2-40B4-BE49-F238E27FC236}">
                <a16:creationId xmlns:a16="http://schemas.microsoft.com/office/drawing/2014/main" id="{57B8BD1A-F177-4147-895C-55541F392B2C}"/>
              </a:ext>
            </a:extLst>
          </p:cNvPr>
          <p:cNvSpPr txBox="1"/>
          <p:nvPr/>
        </p:nvSpPr>
        <p:spPr>
          <a:xfrm>
            <a:off x="527452" y="6432911"/>
            <a:ext cx="3273641" cy="307777"/>
          </a:xfrm>
          <a:prstGeom prst="rect">
            <a:avLst/>
          </a:prstGeom>
          <a:noFill/>
        </p:spPr>
        <p:txBody>
          <a:bodyPr wrap="square">
            <a:spAutoFit/>
          </a:bodyPr>
          <a:lstStyle/>
          <a:p>
            <a:r>
              <a:rPr lang="en-US" sz="1400" dirty="0">
                <a:solidFill>
                  <a:schemeClr val="tx2">
                    <a:lumMod val="75000"/>
                  </a:schemeClr>
                </a:solidFill>
              </a:rPr>
              <a:t>Photo by </a:t>
            </a:r>
            <a:r>
              <a:rPr lang="en-US" sz="1400" dirty="0">
                <a:hlinkClick r:id="rId4"/>
              </a:rPr>
              <a:t>Bernard </a:t>
            </a:r>
            <a:r>
              <a:rPr lang="en-US" sz="1400" dirty="0" err="1">
                <a:hlinkClick r:id="rId4"/>
              </a:rPr>
              <a:t>Hermant</a:t>
            </a:r>
            <a:r>
              <a:rPr lang="en-US" sz="1400" dirty="0"/>
              <a:t> </a:t>
            </a:r>
            <a:r>
              <a:rPr lang="en-US" sz="1400" dirty="0">
                <a:solidFill>
                  <a:schemeClr val="tx2">
                    <a:lumMod val="75000"/>
                  </a:schemeClr>
                </a:solidFill>
              </a:rPr>
              <a:t>on</a:t>
            </a:r>
            <a:r>
              <a:rPr lang="en-US" sz="1400" dirty="0"/>
              <a:t> </a:t>
            </a:r>
            <a:r>
              <a:rPr lang="en-US" sz="1400" dirty="0" err="1">
                <a:hlinkClick r:id="rId5"/>
              </a:rPr>
              <a:t>Unsplash</a:t>
            </a:r>
            <a:endParaRPr lang="en-US" sz="1400" dirty="0"/>
          </a:p>
        </p:txBody>
      </p:sp>
    </p:spTree>
    <p:extLst>
      <p:ext uri="{BB962C8B-B14F-4D97-AF65-F5344CB8AC3E}">
        <p14:creationId xmlns:p14="http://schemas.microsoft.com/office/powerpoint/2010/main" val="824004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851C8-839A-471A-B1AB-6317CEBA4E87}"/>
              </a:ext>
            </a:extLst>
          </p:cNvPr>
          <p:cNvSpPr>
            <a:spLocks noGrp="1"/>
          </p:cNvSpPr>
          <p:nvPr>
            <p:ph type="title"/>
          </p:nvPr>
        </p:nvSpPr>
        <p:spPr>
          <a:xfrm>
            <a:off x="4716695" y="375399"/>
            <a:ext cx="7009660" cy="1325563"/>
          </a:xfrm>
        </p:spPr>
        <p:txBody>
          <a:bodyPr/>
          <a:lstStyle/>
          <a:p>
            <a:r>
              <a:rPr lang="en-US" dirty="0">
                <a:solidFill>
                  <a:srgbClr val="92D050"/>
                </a:solidFill>
              </a:rPr>
              <a:t>Consumers vs. Customers</a:t>
            </a:r>
          </a:p>
        </p:txBody>
      </p:sp>
      <p:sp>
        <p:nvSpPr>
          <p:cNvPr id="3" name="Content Placeholder 2">
            <a:extLst>
              <a:ext uri="{FF2B5EF4-FFF2-40B4-BE49-F238E27FC236}">
                <a16:creationId xmlns:a16="http://schemas.microsoft.com/office/drawing/2014/main" id="{01523595-8851-4E6E-970D-4AFEDD128326}"/>
              </a:ext>
            </a:extLst>
          </p:cNvPr>
          <p:cNvSpPr>
            <a:spLocks noGrp="1"/>
          </p:cNvSpPr>
          <p:nvPr>
            <p:ph idx="1"/>
          </p:nvPr>
        </p:nvSpPr>
        <p:spPr>
          <a:xfrm>
            <a:off x="4919609" y="1752145"/>
            <a:ext cx="7009660" cy="4351338"/>
          </a:xfrm>
        </p:spPr>
        <p:txBody>
          <a:bodyPr/>
          <a:lstStyle/>
          <a:p>
            <a:pPr marL="0" indent="0">
              <a:buNone/>
            </a:pPr>
            <a:r>
              <a:rPr lang="en-US" dirty="0"/>
              <a:t>Consumers: buy things</a:t>
            </a:r>
          </a:p>
          <a:p>
            <a:pPr marL="0" indent="0">
              <a:buNone/>
            </a:pPr>
            <a:r>
              <a:rPr lang="en-US" dirty="0"/>
              <a:t>Ask: What are they buying?</a:t>
            </a:r>
          </a:p>
          <a:p>
            <a:pPr marL="0" indent="0">
              <a:buNone/>
            </a:pPr>
            <a:endParaRPr lang="en-US" dirty="0"/>
          </a:p>
          <a:p>
            <a:pPr marL="0" indent="0">
              <a:buNone/>
            </a:pPr>
            <a:endParaRPr lang="en-US" dirty="0"/>
          </a:p>
          <a:p>
            <a:pPr marL="0" indent="0">
              <a:buNone/>
            </a:pPr>
            <a:r>
              <a:rPr lang="en-US" dirty="0"/>
              <a:t>Customers: buy from </a:t>
            </a:r>
            <a:r>
              <a:rPr lang="en-US" b="1" dirty="0"/>
              <a:t>your</a:t>
            </a:r>
            <a:r>
              <a:rPr lang="en-US" dirty="0"/>
              <a:t> business</a:t>
            </a:r>
          </a:p>
          <a:p>
            <a:pPr marL="0" indent="0">
              <a:buNone/>
            </a:pPr>
            <a:r>
              <a:rPr lang="en-US" dirty="0"/>
              <a:t>Ask: What am I selling?</a:t>
            </a:r>
          </a:p>
        </p:txBody>
      </p:sp>
      <p:pic>
        <p:nvPicPr>
          <p:cNvPr id="9" name="Picture 8" descr="A picture containing building&#10;&#10;Description automatically generated">
            <a:extLst>
              <a:ext uri="{FF2B5EF4-FFF2-40B4-BE49-F238E27FC236}">
                <a16:creationId xmlns:a16="http://schemas.microsoft.com/office/drawing/2014/main" id="{51144C7B-E26D-48EF-98DC-2A5E51B4E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4" y="0"/>
            <a:ext cx="4243526" cy="6365289"/>
          </a:xfrm>
          <a:prstGeom prst="rect">
            <a:avLst/>
          </a:prstGeom>
        </p:spPr>
      </p:pic>
      <p:sp>
        <p:nvSpPr>
          <p:cNvPr id="11" name="TextBox 10">
            <a:extLst>
              <a:ext uri="{FF2B5EF4-FFF2-40B4-BE49-F238E27FC236}">
                <a16:creationId xmlns:a16="http://schemas.microsoft.com/office/drawing/2014/main" id="{57B8BD1A-F177-4147-895C-55541F392B2C}"/>
              </a:ext>
            </a:extLst>
          </p:cNvPr>
          <p:cNvSpPr txBox="1"/>
          <p:nvPr/>
        </p:nvSpPr>
        <p:spPr>
          <a:xfrm>
            <a:off x="352792" y="6365289"/>
            <a:ext cx="3273641" cy="307777"/>
          </a:xfrm>
          <a:prstGeom prst="rect">
            <a:avLst/>
          </a:prstGeom>
          <a:noFill/>
        </p:spPr>
        <p:txBody>
          <a:bodyPr wrap="square">
            <a:spAutoFit/>
          </a:bodyPr>
          <a:lstStyle/>
          <a:p>
            <a:r>
              <a:rPr lang="en-US" sz="1400" dirty="0">
                <a:solidFill>
                  <a:schemeClr val="tx2">
                    <a:lumMod val="75000"/>
                  </a:schemeClr>
                </a:solidFill>
              </a:rPr>
              <a:t>Photo by </a:t>
            </a:r>
            <a:r>
              <a:rPr lang="en-US" sz="1400" dirty="0">
                <a:hlinkClick r:id="rId4"/>
              </a:rPr>
              <a:t>Bernard </a:t>
            </a:r>
            <a:r>
              <a:rPr lang="en-US" sz="1400" dirty="0" err="1">
                <a:hlinkClick r:id="rId4"/>
              </a:rPr>
              <a:t>Hermant</a:t>
            </a:r>
            <a:r>
              <a:rPr lang="en-US" sz="1400" dirty="0"/>
              <a:t> </a:t>
            </a:r>
            <a:r>
              <a:rPr lang="en-US" sz="1400" dirty="0">
                <a:solidFill>
                  <a:schemeClr val="tx2">
                    <a:lumMod val="75000"/>
                  </a:schemeClr>
                </a:solidFill>
              </a:rPr>
              <a:t>on</a:t>
            </a:r>
            <a:r>
              <a:rPr lang="en-US" sz="1400" dirty="0"/>
              <a:t> </a:t>
            </a:r>
            <a:r>
              <a:rPr lang="en-US" sz="1400" dirty="0" err="1">
                <a:hlinkClick r:id="rId5"/>
              </a:rPr>
              <a:t>Unsplash</a:t>
            </a:r>
            <a:endParaRPr lang="en-US" sz="1400" dirty="0"/>
          </a:p>
        </p:txBody>
      </p:sp>
    </p:spTree>
    <p:extLst>
      <p:ext uri="{BB962C8B-B14F-4D97-AF65-F5344CB8AC3E}">
        <p14:creationId xmlns:p14="http://schemas.microsoft.com/office/powerpoint/2010/main" val="3167135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CF19C-FF07-45E4-8223-2D35DDA3F4D4}"/>
              </a:ext>
            </a:extLst>
          </p:cNvPr>
          <p:cNvSpPr>
            <a:spLocks noGrp="1"/>
          </p:cNvSpPr>
          <p:nvPr>
            <p:ph type="title"/>
          </p:nvPr>
        </p:nvSpPr>
        <p:spPr/>
        <p:txBody>
          <a:bodyPr/>
          <a:lstStyle/>
          <a:p>
            <a:pPr algn="ctr"/>
            <a:r>
              <a:rPr lang="en-US" dirty="0"/>
              <a:t>Cash Generation</a:t>
            </a:r>
          </a:p>
        </p:txBody>
      </p:sp>
      <p:sp>
        <p:nvSpPr>
          <p:cNvPr id="3" name="Content Placeholder 2">
            <a:extLst>
              <a:ext uri="{FF2B5EF4-FFF2-40B4-BE49-F238E27FC236}">
                <a16:creationId xmlns:a16="http://schemas.microsoft.com/office/drawing/2014/main" id="{BEA90242-6EC6-4A60-978A-2AC850F2DC35}"/>
              </a:ext>
            </a:extLst>
          </p:cNvPr>
          <p:cNvSpPr>
            <a:spLocks noGrp="1"/>
          </p:cNvSpPr>
          <p:nvPr>
            <p:ph idx="1"/>
          </p:nvPr>
        </p:nvSpPr>
        <p:spPr>
          <a:xfrm>
            <a:off x="5604552" y="1825625"/>
            <a:ext cx="6041205" cy="4351338"/>
          </a:xfrm>
        </p:spPr>
        <p:txBody>
          <a:bodyPr/>
          <a:lstStyle/>
          <a:p>
            <a:r>
              <a:rPr lang="en-US" dirty="0"/>
              <a:t>Needed to stay in business</a:t>
            </a:r>
          </a:p>
          <a:p>
            <a:r>
              <a:rPr lang="en-US" dirty="0"/>
              <a:t>Cash ≠ Income</a:t>
            </a:r>
          </a:p>
          <a:p>
            <a:pPr lvl="1"/>
            <a:r>
              <a:rPr lang="en-US" dirty="0"/>
              <a:t>Credit given will be income, but not cash</a:t>
            </a:r>
          </a:p>
          <a:p>
            <a:pPr lvl="1"/>
            <a:r>
              <a:rPr lang="en-US" dirty="0"/>
              <a:t>Time needed to collect on credit</a:t>
            </a:r>
          </a:p>
          <a:p>
            <a:r>
              <a:rPr lang="en-US" dirty="0"/>
              <a:t>Know:</a:t>
            </a:r>
          </a:p>
          <a:p>
            <a:pPr lvl="1"/>
            <a:r>
              <a:rPr lang="en-US" dirty="0"/>
              <a:t>Sources of cash</a:t>
            </a:r>
          </a:p>
          <a:p>
            <a:pPr lvl="1"/>
            <a:r>
              <a:rPr lang="en-US" dirty="0"/>
              <a:t>How is cash used?</a:t>
            </a:r>
          </a:p>
        </p:txBody>
      </p:sp>
      <p:pic>
        <p:nvPicPr>
          <p:cNvPr id="5" name="Picture 4" descr="A close up of a mans face&#10;&#10;Description automatically generated">
            <a:extLst>
              <a:ext uri="{FF2B5EF4-FFF2-40B4-BE49-F238E27FC236}">
                <a16:creationId xmlns:a16="http://schemas.microsoft.com/office/drawing/2014/main" id="{DA93A3D6-1D95-4675-BF7B-14876C6922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97" y="1690688"/>
            <a:ext cx="5267325" cy="3511550"/>
          </a:xfrm>
          <a:prstGeom prst="rect">
            <a:avLst/>
          </a:prstGeom>
        </p:spPr>
      </p:pic>
      <p:sp>
        <p:nvSpPr>
          <p:cNvPr id="6" name="Rectangle 5">
            <a:extLst>
              <a:ext uri="{FF2B5EF4-FFF2-40B4-BE49-F238E27FC236}">
                <a16:creationId xmlns:a16="http://schemas.microsoft.com/office/drawing/2014/main" id="{B658BA23-FFD7-4669-9405-5724C0B9C4D0}"/>
              </a:ext>
            </a:extLst>
          </p:cNvPr>
          <p:cNvSpPr/>
          <p:nvPr/>
        </p:nvSpPr>
        <p:spPr>
          <a:xfrm>
            <a:off x="892404" y="5267325"/>
            <a:ext cx="3293209" cy="307777"/>
          </a:xfrm>
          <a:prstGeom prst="rect">
            <a:avLst/>
          </a:prstGeom>
        </p:spPr>
        <p:txBody>
          <a:bodyPr wrap="none">
            <a:spAutoFit/>
          </a:bodyPr>
          <a:lstStyle/>
          <a:p>
            <a:r>
              <a:rPr lang="en-US" sz="1400" dirty="0">
                <a:solidFill>
                  <a:schemeClr val="tx2">
                    <a:lumMod val="75000"/>
                  </a:schemeClr>
                </a:solidFill>
                <a:latin typeface="-apple-system"/>
              </a:rPr>
              <a:t>Photo by </a:t>
            </a:r>
            <a:r>
              <a:rPr lang="en-US" sz="1400" dirty="0">
                <a:solidFill>
                  <a:srgbClr val="767676"/>
                </a:solidFill>
                <a:latin typeface="-apple-system"/>
                <a:hlinkClick r:id="rId4"/>
              </a:rPr>
              <a:t>Sharon McCutcheon</a:t>
            </a:r>
            <a:r>
              <a:rPr lang="en-US" sz="1400" dirty="0">
                <a:solidFill>
                  <a:srgbClr val="111111"/>
                </a:solidFill>
                <a:latin typeface="-apple-system"/>
              </a:rPr>
              <a:t> </a:t>
            </a:r>
            <a:r>
              <a:rPr lang="en-US" sz="1400" dirty="0">
                <a:solidFill>
                  <a:schemeClr val="tx2">
                    <a:lumMod val="75000"/>
                  </a:schemeClr>
                </a:solidFill>
                <a:latin typeface="-apple-system"/>
              </a:rPr>
              <a:t>on </a:t>
            </a:r>
            <a:r>
              <a:rPr lang="en-US" sz="1400" dirty="0" err="1">
                <a:solidFill>
                  <a:srgbClr val="767676"/>
                </a:solidFill>
                <a:latin typeface="-apple-system"/>
                <a:hlinkClick r:id="rId5"/>
              </a:rPr>
              <a:t>Unsplash</a:t>
            </a:r>
            <a:endParaRPr lang="en-US" sz="1400" dirty="0"/>
          </a:p>
        </p:txBody>
      </p:sp>
    </p:spTree>
    <p:extLst>
      <p:ext uri="{BB962C8B-B14F-4D97-AF65-F5344CB8AC3E}">
        <p14:creationId xmlns:p14="http://schemas.microsoft.com/office/powerpoint/2010/main" val="274187849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F55918AC00D2C4D9805894ECD694D99" ma:contentTypeVersion="12" ma:contentTypeDescription="Create a new document." ma:contentTypeScope="" ma:versionID="a2136d4ae2452de3cfa29ff0a7887b63">
  <xsd:schema xmlns:xsd="http://www.w3.org/2001/XMLSchema" xmlns:xs="http://www.w3.org/2001/XMLSchema" xmlns:p="http://schemas.microsoft.com/office/2006/metadata/properties" xmlns:ns3="99e538af-54df-483b-baca-4b906b72927e" xmlns:ns4="5334a35e-a0ad-470e-9e77-efa9b92f2efe" targetNamespace="http://schemas.microsoft.com/office/2006/metadata/properties" ma:root="true" ma:fieldsID="336fb26b1ad716a06a3d27e053244e9b" ns3:_="" ns4:_="">
    <xsd:import namespace="99e538af-54df-483b-baca-4b906b72927e"/>
    <xsd:import namespace="5334a35e-a0ad-470e-9e77-efa9b92f2ef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e538af-54df-483b-baca-4b906b72927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34a35e-a0ad-470e-9e77-efa9b92f2ef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026BDD1-2738-4193-9416-2963CB3362C1}">
  <ds:schemaRefs>
    <ds:schemaRef ds:uri="http://schemas.microsoft.com/sharepoint/v3/contenttype/forms"/>
  </ds:schemaRefs>
</ds:datastoreItem>
</file>

<file path=customXml/itemProps2.xml><?xml version="1.0" encoding="utf-8"?>
<ds:datastoreItem xmlns:ds="http://schemas.openxmlformats.org/officeDocument/2006/customXml" ds:itemID="{CEC13BFA-DB0C-49A0-B5E8-89E814AA4B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e538af-54df-483b-baca-4b906b72927e"/>
    <ds:schemaRef ds:uri="5334a35e-a0ad-470e-9e77-efa9b92f2e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17C71C3-0EB3-49CB-B30E-B6616F7FEFA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958</TotalTime>
  <Words>2204</Words>
  <Application>Microsoft Office PowerPoint</Application>
  <PresentationFormat>Widescreen</PresentationFormat>
  <Paragraphs>298</Paragraphs>
  <Slides>31</Slides>
  <Notes>29</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-apple-system</vt:lpstr>
      <vt:lpstr>Arial</vt:lpstr>
      <vt:lpstr>Calibri</vt:lpstr>
      <vt:lpstr>Calibri Light</vt:lpstr>
      <vt:lpstr>Cambria Math</vt:lpstr>
      <vt:lpstr>Office Theme</vt:lpstr>
      <vt:lpstr>Other Considerations:  Business, Ethics, Environment, etc.</vt:lpstr>
      <vt:lpstr>It’s not just Technology</vt:lpstr>
      <vt:lpstr>Business Considerations</vt:lpstr>
      <vt:lpstr>My visit to the dentist</vt:lpstr>
      <vt:lpstr>Moneymaking in business</vt:lpstr>
      <vt:lpstr>Customers</vt:lpstr>
      <vt:lpstr>Consumers vs. Customers</vt:lpstr>
      <vt:lpstr>Consumers vs. Customers</vt:lpstr>
      <vt:lpstr>Cash Generation</vt:lpstr>
      <vt:lpstr>A Cautionary Tale</vt:lpstr>
      <vt:lpstr>Gross Margin</vt:lpstr>
      <vt:lpstr>Components of Gross Margin</vt:lpstr>
      <vt:lpstr>How to Improve Revenue?</vt:lpstr>
      <vt:lpstr>How to Increase Return on Invested Capital?</vt:lpstr>
      <vt:lpstr>Growth</vt:lpstr>
      <vt:lpstr>The Growth Box</vt:lpstr>
      <vt:lpstr>Review and Application to other Enterprises</vt:lpstr>
      <vt:lpstr>What can IT do to help?</vt:lpstr>
      <vt:lpstr>Ethics</vt:lpstr>
      <vt:lpstr>IT Can Change the World</vt:lpstr>
      <vt:lpstr>Pitfalls in Ethical Thinking</vt:lpstr>
      <vt:lpstr>Benefits to Ethical Work/Decisions</vt:lpstr>
      <vt:lpstr>“Ethicking:” Making Ethical Decisions</vt:lpstr>
      <vt:lpstr>ACM Code of Ethics and Professional Conduct</vt:lpstr>
      <vt:lpstr>ACM Code of Ethics and Professional Conduct</vt:lpstr>
      <vt:lpstr>ACM Code of Ethics and Professional Conduct</vt:lpstr>
      <vt:lpstr>ACM Code of Ethics and Professional Conduct</vt:lpstr>
      <vt:lpstr>A case study</vt:lpstr>
      <vt:lpstr>Environment, Society</vt:lpstr>
      <vt:lpstr>Conclusion</vt:lpstr>
      <vt:lpstr>Bibliography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Leavens</dc:creator>
  <cp:lastModifiedBy>Gary Leavens</cp:lastModifiedBy>
  <cp:revision>89</cp:revision>
  <dcterms:created xsi:type="dcterms:W3CDTF">2020-01-06T22:11:42Z</dcterms:created>
  <dcterms:modified xsi:type="dcterms:W3CDTF">2022-09-08T18:28:47Z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0x010100EF55918AC00D2C4D9805894ECD694D99</vt:lpwstr>
  </property>
</Properties>
</file>