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1"/>
  </p:notesMasterIdLst>
  <p:sldIdLst>
    <p:sldId id="256" r:id="rId5"/>
    <p:sldId id="289" r:id="rId6"/>
    <p:sldId id="259" r:id="rId7"/>
    <p:sldId id="260" r:id="rId8"/>
    <p:sldId id="290" r:id="rId9"/>
    <p:sldId id="291" r:id="rId10"/>
    <p:sldId id="292" r:id="rId11"/>
    <p:sldId id="293" r:id="rId12"/>
    <p:sldId id="294" r:id="rId13"/>
    <p:sldId id="295" r:id="rId14"/>
    <p:sldId id="296" r:id="rId15"/>
    <p:sldId id="297" r:id="rId16"/>
    <p:sldId id="298" r:id="rId17"/>
    <p:sldId id="299" r:id="rId18"/>
    <p:sldId id="300" r:id="rId19"/>
    <p:sldId id="301" r:id="rId20"/>
    <p:sldId id="304" r:id="rId21"/>
    <p:sldId id="306" r:id="rId22"/>
    <p:sldId id="302" r:id="rId23"/>
    <p:sldId id="303" r:id="rId24"/>
    <p:sldId id="305" r:id="rId25"/>
    <p:sldId id="307" r:id="rId26"/>
    <p:sldId id="308" r:id="rId27"/>
    <p:sldId id="310" r:id="rId28"/>
    <p:sldId id="311" r:id="rId29"/>
    <p:sldId id="312"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6B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3" autoAdjust="0"/>
    <p:restoredTop sz="91418" autoAdjust="0"/>
  </p:normalViewPr>
  <p:slideViewPr>
    <p:cSldViewPr snapToGrid="0">
      <p:cViewPr>
        <p:scale>
          <a:sx n="91" d="100"/>
          <a:sy n="91" d="100"/>
        </p:scale>
        <p:origin x="14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7CBDEB-0377-470E-BBFD-2FE5CE634009}" type="datetimeFigureOut">
              <a:rPr lang="en-US" smtClean="0"/>
              <a:t>1/28/2021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082415-32A4-4266-93EF-9842B01C70C1}" type="slidenum">
              <a:rPr lang="en-US" smtClean="0"/>
              <a:t>‹#›</a:t>
            </a:fld>
            <a:endParaRPr lang="en-US"/>
          </a:p>
        </p:txBody>
      </p:sp>
    </p:spTree>
    <p:extLst>
      <p:ext uri="{BB962C8B-B14F-4D97-AF65-F5344CB8AC3E}">
        <p14:creationId xmlns:p14="http://schemas.microsoft.com/office/powerpoint/2010/main" val="2727058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is to help you understand how the audience will look at your proposals</a:t>
            </a:r>
          </a:p>
        </p:txBody>
      </p:sp>
      <p:sp>
        <p:nvSpPr>
          <p:cNvPr id="4" name="Slide Number Placeholder 3"/>
          <p:cNvSpPr>
            <a:spLocks noGrp="1"/>
          </p:cNvSpPr>
          <p:nvPr>
            <p:ph type="sldNum" sz="quarter" idx="5"/>
          </p:nvPr>
        </p:nvSpPr>
        <p:spPr/>
        <p:txBody>
          <a:bodyPr/>
          <a:lstStyle/>
          <a:p>
            <a:fld id="{8E082415-32A4-4266-93EF-9842B01C70C1}" type="slidenum">
              <a:rPr lang="en-US" smtClean="0"/>
              <a:t>1</a:t>
            </a:fld>
            <a:endParaRPr lang="en-US"/>
          </a:p>
        </p:txBody>
      </p:sp>
    </p:spTree>
    <p:extLst>
      <p:ext uri="{BB962C8B-B14F-4D97-AF65-F5344CB8AC3E}">
        <p14:creationId xmlns:p14="http://schemas.microsoft.com/office/powerpoint/2010/main" val="2137359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points from co-workers for your creativity. More differentiation from your enterprise, so potential for greater profits.</a:t>
            </a:r>
          </a:p>
          <a:p>
            <a:r>
              <a:rPr lang="en-US" dirty="0"/>
              <a:t>Heard of the Bell Telephone </a:t>
            </a:r>
            <a:r>
              <a:rPr lang="en-US" dirty="0" err="1"/>
              <a:t>Comapny</a:t>
            </a:r>
            <a:r>
              <a:rPr lang="en-US" dirty="0"/>
              <a:t>?  Who started that company? (Alexander G. Bell) Apple Computer? (Steve Jobs et al.)</a:t>
            </a:r>
          </a:p>
        </p:txBody>
      </p:sp>
      <p:sp>
        <p:nvSpPr>
          <p:cNvPr id="4" name="Slide Number Placeholder 3"/>
          <p:cNvSpPr>
            <a:spLocks noGrp="1"/>
          </p:cNvSpPr>
          <p:nvPr>
            <p:ph type="sldNum" sz="quarter" idx="5"/>
          </p:nvPr>
        </p:nvSpPr>
        <p:spPr/>
        <p:txBody>
          <a:bodyPr/>
          <a:lstStyle/>
          <a:p>
            <a:fld id="{8E082415-32A4-4266-93EF-9842B01C70C1}" type="slidenum">
              <a:rPr lang="en-US" smtClean="0"/>
              <a:t>10</a:t>
            </a:fld>
            <a:endParaRPr lang="en-US"/>
          </a:p>
        </p:txBody>
      </p:sp>
    </p:spTree>
    <p:extLst>
      <p:ext uri="{BB962C8B-B14F-4D97-AF65-F5344CB8AC3E}">
        <p14:creationId xmlns:p14="http://schemas.microsoft.com/office/powerpoint/2010/main" val="4007346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model I’m using is that products are only established for older technologies. As time goes on, they acquire higher version numbers. Sometimes companies will publish dates, how long a product has been around. Why? Because older products are less risky.</a:t>
            </a:r>
          </a:p>
          <a:p>
            <a:r>
              <a:rPr lang="en-US" dirty="0"/>
              <a:t>Court filings, stock records, or company reports, news archives could also be used.</a:t>
            </a:r>
          </a:p>
        </p:txBody>
      </p:sp>
      <p:sp>
        <p:nvSpPr>
          <p:cNvPr id="4" name="Slide Number Placeholder 3"/>
          <p:cNvSpPr>
            <a:spLocks noGrp="1"/>
          </p:cNvSpPr>
          <p:nvPr>
            <p:ph type="sldNum" sz="quarter" idx="5"/>
          </p:nvPr>
        </p:nvSpPr>
        <p:spPr/>
        <p:txBody>
          <a:bodyPr/>
          <a:lstStyle/>
          <a:p>
            <a:fld id="{8E082415-32A4-4266-93EF-9842B01C70C1}" type="slidenum">
              <a:rPr lang="en-US" smtClean="0"/>
              <a:t>11</a:t>
            </a:fld>
            <a:endParaRPr lang="en-US"/>
          </a:p>
        </p:txBody>
      </p:sp>
    </p:spTree>
    <p:extLst>
      <p:ext uri="{BB962C8B-B14F-4D97-AF65-F5344CB8AC3E}">
        <p14:creationId xmlns:p14="http://schemas.microsoft.com/office/powerpoint/2010/main" val="3405420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companies don’t like to waste time on hypotheticals (esp. the time of managers and highly-paid staff).  It’s okay for brainstorming to ignore feasibility, but for a proposal in a meeting, you must consider it before making a proposal.  Feasibility also can reveal the power of the innovation.  E.g., carrying a computer in your pocket possible with miniaturized components.</a:t>
            </a:r>
          </a:p>
        </p:txBody>
      </p:sp>
      <p:sp>
        <p:nvSpPr>
          <p:cNvPr id="4" name="Slide Number Placeholder 3"/>
          <p:cNvSpPr>
            <a:spLocks noGrp="1"/>
          </p:cNvSpPr>
          <p:nvPr>
            <p:ph type="sldNum" sz="quarter" idx="5"/>
          </p:nvPr>
        </p:nvSpPr>
        <p:spPr/>
        <p:txBody>
          <a:bodyPr/>
          <a:lstStyle/>
          <a:p>
            <a:fld id="{8E082415-32A4-4266-93EF-9842B01C70C1}" type="slidenum">
              <a:rPr lang="en-US" smtClean="0"/>
              <a:t>12</a:t>
            </a:fld>
            <a:endParaRPr lang="en-US"/>
          </a:p>
        </p:txBody>
      </p:sp>
    </p:spTree>
    <p:extLst>
      <p:ext uri="{BB962C8B-B14F-4D97-AF65-F5344CB8AC3E}">
        <p14:creationId xmlns:p14="http://schemas.microsoft.com/office/powerpoint/2010/main" val="2460192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companies don’t like to waste time on hypotheticals (esp. the time of managers and highly-paid staff).  It’s okay for brainstorming to ignore feasibility, but for a proposal in a meeting, you must consider it before the proposal is made.</a:t>
            </a:r>
          </a:p>
        </p:txBody>
      </p:sp>
      <p:sp>
        <p:nvSpPr>
          <p:cNvPr id="4" name="Slide Number Placeholder 3"/>
          <p:cNvSpPr>
            <a:spLocks noGrp="1"/>
          </p:cNvSpPr>
          <p:nvPr>
            <p:ph type="sldNum" sz="quarter" idx="5"/>
          </p:nvPr>
        </p:nvSpPr>
        <p:spPr/>
        <p:txBody>
          <a:bodyPr/>
          <a:lstStyle/>
          <a:p>
            <a:fld id="{8E082415-32A4-4266-93EF-9842B01C70C1}" type="slidenum">
              <a:rPr lang="en-US" smtClean="0"/>
              <a:t>13</a:t>
            </a:fld>
            <a:endParaRPr lang="en-US"/>
          </a:p>
        </p:txBody>
      </p:sp>
    </p:spTree>
    <p:extLst>
      <p:ext uri="{BB962C8B-B14F-4D97-AF65-F5344CB8AC3E}">
        <p14:creationId xmlns:p14="http://schemas.microsoft.com/office/powerpoint/2010/main" val="1034364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the rough estimate first, if it seems close, then ask someone higher up who should know and can provide a better estimate.  Bonus, if successful, that person could be an advocate of the proposal, and in any case, you can debug your pitch with them.</a:t>
            </a:r>
          </a:p>
        </p:txBody>
      </p:sp>
      <p:sp>
        <p:nvSpPr>
          <p:cNvPr id="4" name="Slide Number Placeholder 3"/>
          <p:cNvSpPr>
            <a:spLocks noGrp="1"/>
          </p:cNvSpPr>
          <p:nvPr>
            <p:ph type="sldNum" sz="quarter" idx="5"/>
          </p:nvPr>
        </p:nvSpPr>
        <p:spPr/>
        <p:txBody>
          <a:bodyPr/>
          <a:lstStyle/>
          <a:p>
            <a:fld id="{8E082415-32A4-4266-93EF-9842B01C70C1}" type="slidenum">
              <a:rPr lang="en-US" smtClean="0"/>
              <a:t>14</a:t>
            </a:fld>
            <a:endParaRPr lang="en-US"/>
          </a:p>
        </p:txBody>
      </p:sp>
    </p:spTree>
    <p:extLst>
      <p:ext uri="{BB962C8B-B14F-4D97-AF65-F5344CB8AC3E}">
        <p14:creationId xmlns:p14="http://schemas.microsoft.com/office/powerpoint/2010/main" val="836469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going to be important for upper management, which has to provide resources for your proposal.  That may be the point of making the proposal.</a:t>
            </a:r>
          </a:p>
        </p:txBody>
      </p:sp>
      <p:sp>
        <p:nvSpPr>
          <p:cNvPr id="4" name="Slide Number Placeholder 3"/>
          <p:cNvSpPr>
            <a:spLocks noGrp="1"/>
          </p:cNvSpPr>
          <p:nvPr>
            <p:ph type="sldNum" sz="quarter" idx="5"/>
          </p:nvPr>
        </p:nvSpPr>
        <p:spPr/>
        <p:txBody>
          <a:bodyPr/>
          <a:lstStyle/>
          <a:p>
            <a:fld id="{8E082415-32A4-4266-93EF-9842B01C70C1}" type="slidenum">
              <a:rPr lang="en-US" smtClean="0"/>
              <a:t>15</a:t>
            </a:fld>
            <a:endParaRPr lang="en-US"/>
          </a:p>
        </p:txBody>
      </p:sp>
    </p:spTree>
    <p:extLst>
      <p:ext uri="{BB962C8B-B14F-4D97-AF65-F5344CB8AC3E}">
        <p14:creationId xmlns:p14="http://schemas.microsoft.com/office/powerpoint/2010/main" val="15601644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Investments can be capital (e.g., loans) or harm to existing business (neglect of current customers, etc.), or hiring people to do the proposal. Devoting expertise of existing staff to a project means that other things won’t get done.  You can use the benefits as a checklist: how does it help (1), (2), (3), and (4)?</a:t>
            </a:r>
          </a:p>
        </p:txBody>
      </p:sp>
      <p:sp>
        <p:nvSpPr>
          <p:cNvPr id="4" name="Slide Number Placeholder 3"/>
          <p:cNvSpPr>
            <a:spLocks noGrp="1"/>
          </p:cNvSpPr>
          <p:nvPr>
            <p:ph type="sldNum" sz="quarter" idx="5"/>
          </p:nvPr>
        </p:nvSpPr>
        <p:spPr/>
        <p:txBody>
          <a:bodyPr/>
          <a:lstStyle/>
          <a:p>
            <a:fld id="{8E082415-32A4-4266-93EF-9842B01C70C1}" type="slidenum">
              <a:rPr lang="en-US" smtClean="0"/>
              <a:t>16</a:t>
            </a:fld>
            <a:endParaRPr lang="en-US"/>
          </a:p>
        </p:txBody>
      </p:sp>
    </p:spTree>
    <p:extLst>
      <p:ext uri="{BB962C8B-B14F-4D97-AF65-F5344CB8AC3E}">
        <p14:creationId xmlns:p14="http://schemas.microsoft.com/office/powerpoint/2010/main" val="3958343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many IT services, the costs are not given directly on a web page.</a:t>
            </a:r>
          </a:p>
        </p:txBody>
      </p:sp>
      <p:sp>
        <p:nvSpPr>
          <p:cNvPr id="4" name="Slide Number Placeholder 3"/>
          <p:cNvSpPr>
            <a:spLocks noGrp="1"/>
          </p:cNvSpPr>
          <p:nvPr>
            <p:ph type="sldNum" sz="quarter" idx="5"/>
          </p:nvPr>
        </p:nvSpPr>
        <p:spPr/>
        <p:txBody>
          <a:bodyPr/>
          <a:lstStyle/>
          <a:p>
            <a:fld id="{8E082415-32A4-4266-93EF-9842B01C70C1}" type="slidenum">
              <a:rPr lang="en-US" smtClean="0"/>
              <a:t>17</a:t>
            </a:fld>
            <a:endParaRPr lang="en-US"/>
          </a:p>
        </p:txBody>
      </p:sp>
    </p:spTree>
    <p:extLst>
      <p:ext uri="{BB962C8B-B14F-4D97-AF65-F5344CB8AC3E}">
        <p14:creationId xmlns:p14="http://schemas.microsoft.com/office/powerpoint/2010/main" val="20850473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Advertisements and web pages often tout the claims of an innovation.</a:t>
            </a:r>
          </a:p>
        </p:txBody>
      </p:sp>
      <p:sp>
        <p:nvSpPr>
          <p:cNvPr id="4" name="Slide Number Placeholder 3"/>
          <p:cNvSpPr>
            <a:spLocks noGrp="1"/>
          </p:cNvSpPr>
          <p:nvPr>
            <p:ph type="sldNum" sz="quarter" idx="5"/>
          </p:nvPr>
        </p:nvSpPr>
        <p:spPr/>
        <p:txBody>
          <a:bodyPr/>
          <a:lstStyle/>
          <a:p>
            <a:fld id="{8E082415-32A4-4266-93EF-9842B01C70C1}" type="slidenum">
              <a:rPr lang="en-US" smtClean="0"/>
              <a:t>18</a:t>
            </a:fld>
            <a:endParaRPr lang="en-US"/>
          </a:p>
        </p:txBody>
      </p:sp>
    </p:spTree>
    <p:extLst>
      <p:ext uri="{BB962C8B-B14F-4D97-AF65-F5344CB8AC3E}">
        <p14:creationId xmlns:p14="http://schemas.microsoft.com/office/powerpoint/2010/main" val="24705609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the whole world excited about China landing a probe on the Moon?  What makes a new smart phone exciting?</a:t>
            </a:r>
          </a:p>
          <a:p>
            <a:r>
              <a:rPr lang="en-US" dirty="0"/>
              <a:t>For an enterprise, differentiation allows it to gain a competitive advantage.</a:t>
            </a:r>
          </a:p>
        </p:txBody>
      </p:sp>
      <p:sp>
        <p:nvSpPr>
          <p:cNvPr id="4" name="Slide Number Placeholder 3"/>
          <p:cNvSpPr>
            <a:spLocks noGrp="1"/>
          </p:cNvSpPr>
          <p:nvPr>
            <p:ph type="sldNum" sz="quarter" idx="5"/>
          </p:nvPr>
        </p:nvSpPr>
        <p:spPr/>
        <p:txBody>
          <a:bodyPr/>
          <a:lstStyle/>
          <a:p>
            <a:fld id="{8E082415-32A4-4266-93EF-9842B01C70C1}" type="slidenum">
              <a:rPr lang="en-US" smtClean="0"/>
              <a:t>19</a:t>
            </a:fld>
            <a:endParaRPr lang="en-US"/>
          </a:p>
        </p:txBody>
      </p:sp>
    </p:spTree>
    <p:extLst>
      <p:ext uri="{BB962C8B-B14F-4D97-AF65-F5344CB8AC3E}">
        <p14:creationId xmlns:p14="http://schemas.microsoft.com/office/powerpoint/2010/main" val="746274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ultimate bad thing is that the enterprise ceases to exist (e.g., the business goes bankrupt).</a:t>
            </a:r>
          </a:p>
        </p:txBody>
      </p:sp>
      <p:sp>
        <p:nvSpPr>
          <p:cNvPr id="4" name="Slide Number Placeholder 3"/>
          <p:cNvSpPr>
            <a:spLocks noGrp="1"/>
          </p:cNvSpPr>
          <p:nvPr>
            <p:ph type="sldNum" sz="quarter" idx="5"/>
          </p:nvPr>
        </p:nvSpPr>
        <p:spPr/>
        <p:txBody>
          <a:bodyPr/>
          <a:lstStyle/>
          <a:p>
            <a:fld id="{8E082415-32A4-4266-93EF-9842B01C70C1}" type="slidenum">
              <a:rPr lang="en-US" smtClean="0"/>
              <a:t>2</a:t>
            </a:fld>
            <a:endParaRPr lang="en-US"/>
          </a:p>
        </p:txBody>
      </p:sp>
    </p:spTree>
    <p:extLst>
      <p:ext uri="{BB962C8B-B14F-4D97-AF65-F5344CB8AC3E}">
        <p14:creationId xmlns:p14="http://schemas.microsoft.com/office/powerpoint/2010/main" val="1855101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Commodities compete mainly on price and advertising. Sodas are the classic commodity (Coke vs. Pepsi). What brand of sugar do you buy?  Soap? A commodity product dooms the company to low margins, so need high velocity. Not good if selling services, especially to other businesses.  The question would then be: can we have a high enough volume?</a:t>
            </a:r>
          </a:p>
        </p:txBody>
      </p:sp>
      <p:sp>
        <p:nvSpPr>
          <p:cNvPr id="4" name="Slide Number Placeholder 3"/>
          <p:cNvSpPr>
            <a:spLocks noGrp="1"/>
          </p:cNvSpPr>
          <p:nvPr>
            <p:ph type="sldNum" sz="quarter" idx="5"/>
          </p:nvPr>
        </p:nvSpPr>
        <p:spPr/>
        <p:txBody>
          <a:bodyPr/>
          <a:lstStyle/>
          <a:p>
            <a:fld id="{8E082415-32A4-4266-93EF-9842B01C70C1}" type="slidenum">
              <a:rPr lang="en-US" smtClean="0"/>
              <a:t>20</a:t>
            </a:fld>
            <a:endParaRPr lang="en-US"/>
          </a:p>
        </p:txBody>
      </p:sp>
    </p:spTree>
    <p:extLst>
      <p:ext uri="{BB962C8B-B14F-4D97-AF65-F5344CB8AC3E}">
        <p14:creationId xmlns:p14="http://schemas.microsoft.com/office/powerpoint/2010/main" val="9931641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could do a search or look at Gartner’s magic quadrant report(s) for the new area.</a:t>
            </a:r>
          </a:p>
        </p:txBody>
      </p:sp>
      <p:sp>
        <p:nvSpPr>
          <p:cNvPr id="4" name="Slide Number Placeholder 3"/>
          <p:cNvSpPr>
            <a:spLocks noGrp="1"/>
          </p:cNvSpPr>
          <p:nvPr>
            <p:ph type="sldNum" sz="quarter" idx="5"/>
          </p:nvPr>
        </p:nvSpPr>
        <p:spPr/>
        <p:txBody>
          <a:bodyPr/>
          <a:lstStyle/>
          <a:p>
            <a:fld id="{8E082415-32A4-4266-93EF-9842B01C70C1}" type="slidenum">
              <a:rPr lang="en-US" smtClean="0"/>
              <a:t>21</a:t>
            </a:fld>
            <a:endParaRPr lang="en-US"/>
          </a:p>
        </p:txBody>
      </p:sp>
    </p:spTree>
    <p:extLst>
      <p:ext uri="{BB962C8B-B14F-4D97-AF65-F5344CB8AC3E}">
        <p14:creationId xmlns:p14="http://schemas.microsoft.com/office/powerpoint/2010/main" val="17730470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affect an enterprise’s reputation and employee’s morale.  A business with a bad reputation may cease to attract customers and thus cease to exist.</a:t>
            </a:r>
          </a:p>
        </p:txBody>
      </p:sp>
      <p:sp>
        <p:nvSpPr>
          <p:cNvPr id="4" name="Slide Number Placeholder 3"/>
          <p:cNvSpPr>
            <a:spLocks noGrp="1"/>
          </p:cNvSpPr>
          <p:nvPr>
            <p:ph type="sldNum" sz="quarter" idx="5"/>
          </p:nvPr>
        </p:nvSpPr>
        <p:spPr/>
        <p:txBody>
          <a:bodyPr/>
          <a:lstStyle/>
          <a:p>
            <a:fld id="{8E082415-32A4-4266-93EF-9842B01C70C1}" type="slidenum">
              <a:rPr lang="en-US" smtClean="0"/>
              <a:t>22</a:t>
            </a:fld>
            <a:endParaRPr lang="en-US"/>
          </a:p>
        </p:txBody>
      </p:sp>
    </p:spTree>
    <p:extLst>
      <p:ext uri="{BB962C8B-B14F-4D97-AF65-F5344CB8AC3E}">
        <p14:creationId xmlns:p14="http://schemas.microsoft.com/office/powerpoint/2010/main" val="3877283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sure to help society and do no harm.  Think also about employees and employment. Last semester some group proposed putting a Tesla </a:t>
            </a:r>
            <a:r>
              <a:rPr lang="en-US" dirty="0" err="1"/>
              <a:t>Neuralink</a:t>
            </a:r>
            <a:r>
              <a:rPr lang="en-US" dirty="0"/>
              <a:t> chip in people’s brains to make better user interfaces. Any problem with that?</a:t>
            </a:r>
          </a:p>
        </p:txBody>
      </p:sp>
      <p:sp>
        <p:nvSpPr>
          <p:cNvPr id="4" name="Slide Number Placeholder 3"/>
          <p:cNvSpPr>
            <a:spLocks noGrp="1"/>
          </p:cNvSpPr>
          <p:nvPr>
            <p:ph type="sldNum" sz="quarter" idx="5"/>
          </p:nvPr>
        </p:nvSpPr>
        <p:spPr/>
        <p:txBody>
          <a:bodyPr/>
          <a:lstStyle/>
          <a:p>
            <a:fld id="{8E082415-32A4-4266-93EF-9842B01C70C1}" type="slidenum">
              <a:rPr lang="en-US" smtClean="0"/>
              <a:t>23</a:t>
            </a:fld>
            <a:endParaRPr lang="en-US"/>
          </a:p>
        </p:txBody>
      </p:sp>
    </p:spTree>
    <p:extLst>
      <p:ext uri="{BB962C8B-B14F-4D97-AF65-F5344CB8AC3E}">
        <p14:creationId xmlns:p14="http://schemas.microsoft.com/office/powerpoint/2010/main" val="26065539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who can help your proposal will be doing it, and you need to think ahead to help your own reputation and to help your company innovate faster.</a:t>
            </a:r>
          </a:p>
        </p:txBody>
      </p:sp>
      <p:sp>
        <p:nvSpPr>
          <p:cNvPr id="4" name="Slide Number Placeholder 3"/>
          <p:cNvSpPr>
            <a:spLocks noGrp="1"/>
          </p:cNvSpPr>
          <p:nvPr>
            <p:ph type="sldNum" sz="quarter" idx="5"/>
          </p:nvPr>
        </p:nvSpPr>
        <p:spPr/>
        <p:txBody>
          <a:bodyPr/>
          <a:lstStyle/>
          <a:p>
            <a:fld id="{8E082415-32A4-4266-93EF-9842B01C70C1}" type="slidenum">
              <a:rPr lang="en-US" smtClean="0"/>
              <a:t>24</a:t>
            </a:fld>
            <a:endParaRPr lang="en-US"/>
          </a:p>
        </p:txBody>
      </p:sp>
    </p:spTree>
    <p:extLst>
      <p:ext uri="{BB962C8B-B14F-4D97-AF65-F5344CB8AC3E}">
        <p14:creationId xmlns:p14="http://schemas.microsoft.com/office/powerpoint/2010/main" val="33574287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these as a check will help make your </a:t>
            </a:r>
            <a:r>
              <a:rPr lang="en-US"/>
              <a:t>proposals better.</a:t>
            </a:r>
            <a:endParaRPr lang="en-US" dirty="0"/>
          </a:p>
        </p:txBody>
      </p:sp>
      <p:sp>
        <p:nvSpPr>
          <p:cNvPr id="4" name="Slide Number Placeholder 3"/>
          <p:cNvSpPr>
            <a:spLocks noGrp="1"/>
          </p:cNvSpPr>
          <p:nvPr>
            <p:ph type="sldNum" sz="quarter" idx="5"/>
          </p:nvPr>
        </p:nvSpPr>
        <p:spPr/>
        <p:txBody>
          <a:bodyPr/>
          <a:lstStyle/>
          <a:p>
            <a:fld id="{8E082415-32A4-4266-93EF-9842B01C70C1}" type="slidenum">
              <a:rPr lang="en-US" smtClean="0"/>
              <a:t>25</a:t>
            </a:fld>
            <a:endParaRPr lang="en-US"/>
          </a:p>
        </p:txBody>
      </p:sp>
    </p:spTree>
    <p:extLst>
      <p:ext uri="{BB962C8B-B14F-4D97-AF65-F5344CB8AC3E}">
        <p14:creationId xmlns:p14="http://schemas.microsoft.com/office/powerpoint/2010/main" val="970272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to understand how to persuade people to adopt an innovation, and what they will be thinking about when you try to persuade them</a:t>
            </a:r>
          </a:p>
        </p:txBody>
      </p:sp>
      <p:sp>
        <p:nvSpPr>
          <p:cNvPr id="4" name="Slide Number Placeholder 3"/>
          <p:cNvSpPr>
            <a:spLocks noGrp="1"/>
          </p:cNvSpPr>
          <p:nvPr>
            <p:ph type="sldNum" sz="quarter" idx="5"/>
          </p:nvPr>
        </p:nvSpPr>
        <p:spPr/>
        <p:txBody>
          <a:bodyPr/>
          <a:lstStyle/>
          <a:p>
            <a:fld id="{8E082415-32A4-4266-93EF-9842B01C70C1}" type="slidenum">
              <a:rPr lang="en-US" smtClean="0"/>
              <a:t>3</a:t>
            </a:fld>
            <a:endParaRPr lang="en-US"/>
          </a:p>
        </p:txBody>
      </p:sp>
    </p:spTree>
    <p:extLst>
      <p:ext uri="{BB962C8B-B14F-4D97-AF65-F5344CB8AC3E}">
        <p14:creationId xmlns:p14="http://schemas.microsoft.com/office/powerpoint/2010/main" val="2007465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Helps minimize risk</a:t>
            </a:r>
          </a:p>
        </p:txBody>
      </p:sp>
      <p:sp>
        <p:nvSpPr>
          <p:cNvPr id="4" name="Slide Number Placeholder 3"/>
          <p:cNvSpPr>
            <a:spLocks noGrp="1"/>
          </p:cNvSpPr>
          <p:nvPr>
            <p:ph type="sldNum" sz="quarter" idx="5"/>
          </p:nvPr>
        </p:nvSpPr>
        <p:spPr/>
        <p:txBody>
          <a:bodyPr/>
          <a:lstStyle/>
          <a:p>
            <a:fld id="{8E082415-32A4-4266-93EF-9842B01C70C1}" type="slidenum">
              <a:rPr lang="en-US" smtClean="0"/>
              <a:t>4</a:t>
            </a:fld>
            <a:endParaRPr lang="en-US"/>
          </a:p>
        </p:txBody>
      </p:sp>
    </p:spTree>
    <p:extLst>
      <p:ext uri="{BB962C8B-B14F-4D97-AF65-F5344CB8AC3E}">
        <p14:creationId xmlns:p14="http://schemas.microsoft.com/office/powerpoint/2010/main" val="2658333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Might be able to get experiments using A/B testing online (as with </a:t>
            </a:r>
            <a:r>
              <a:rPr lang="en-US" dirty="0" err="1"/>
              <a:t>SalesForce</a:t>
            </a:r>
            <a:r>
              <a:rPr lang="en-US" dirty="0"/>
              <a:t>). Theories about customer behavior can come from economics or psychology (e.g., law of supply and demand). Models + reasoning are often used in physics and can be applications of established theories. Extrapolation of data can be uses of data analytics/statistics, don’t necessarily need a cause or theory, but presume there is one.</a:t>
            </a:r>
          </a:p>
        </p:txBody>
      </p:sp>
      <p:sp>
        <p:nvSpPr>
          <p:cNvPr id="4" name="Slide Number Placeholder 3"/>
          <p:cNvSpPr>
            <a:spLocks noGrp="1"/>
          </p:cNvSpPr>
          <p:nvPr>
            <p:ph type="sldNum" sz="quarter" idx="5"/>
          </p:nvPr>
        </p:nvSpPr>
        <p:spPr/>
        <p:txBody>
          <a:bodyPr/>
          <a:lstStyle/>
          <a:p>
            <a:fld id="{8E082415-32A4-4266-93EF-9842B01C70C1}" type="slidenum">
              <a:rPr lang="en-US" smtClean="0"/>
              <a:t>5</a:t>
            </a:fld>
            <a:endParaRPr lang="en-US"/>
          </a:p>
        </p:txBody>
      </p:sp>
    </p:spTree>
    <p:extLst>
      <p:ext uri="{BB962C8B-B14F-4D97-AF65-F5344CB8AC3E}">
        <p14:creationId xmlns:p14="http://schemas.microsoft.com/office/powerpoint/2010/main" val="4129188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Alternative ways of evaluation: Is the source trustworthy? (How likely is they are misleading you?) Is the probability of the conclusion low? Are there other interpretations of the evidence? For scientific experiments, the usual rule is to rule out chance at the 95% level.</a:t>
            </a:r>
          </a:p>
        </p:txBody>
      </p:sp>
      <p:sp>
        <p:nvSpPr>
          <p:cNvPr id="4" name="Slide Number Placeholder 3"/>
          <p:cNvSpPr>
            <a:spLocks noGrp="1"/>
          </p:cNvSpPr>
          <p:nvPr>
            <p:ph type="sldNum" sz="quarter" idx="5"/>
          </p:nvPr>
        </p:nvSpPr>
        <p:spPr/>
        <p:txBody>
          <a:bodyPr/>
          <a:lstStyle/>
          <a:p>
            <a:fld id="{8E082415-32A4-4266-93EF-9842B01C70C1}" type="slidenum">
              <a:rPr lang="en-US" smtClean="0"/>
              <a:t>6</a:t>
            </a:fld>
            <a:endParaRPr lang="en-US"/>
          </a:p>
        </p:txBody>
      </p:sp>
    </p:spTree>
    <p:extLst>
      <p:ext uri="{BB962C8B-B14F-4D97-AF65-F5344CB8AC3E}">
        <p14:creationId xmlns:p14="http://schemas.microsoft.com/office/powerpoint/2010/main" val="1696230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global warming experts and physical models (Joe Harrington).</a:t>
            </a:r>
          </a:p>
        </p:txBody>
      </p:sp>
      <p:sp>
        <p:nvSpPr>
          <p:cNvPr id="4" name="Slide Number Placeholder 3"/>
          <p:cNvSpPr>
            <a:spLocks noGrp="1"/>
          </p:cNvSpPr>
          <p:nvPr>
            <p:ph type="sldNum" sz="quarter" idx="5"/>
          </p:nvPr>
        </p:nvSpPr>
        <p:spPr/>
        <p:txBody>
          <a:bodyPr/>
          <a:lstStyle/>
          <a:p>
            <a:fld id="{8E082415-32A4-4266-93EF-9842B01C70C1}" type="slidenum">
              <a:rPr lang="en-US" smtClean="0"/>
              <a:t>7</a:t>
            </a:fld>
            <a:endParaRPr lang="en-US"/>
          </a:p>
        </p:txBody>
      </p:sp>
    </p:spTree>
    <p:extLst>
      <p:ext uri="{BB962C8B-B14F-4D97-AF65-F5344CB8AC3E}">
        <p14:creationId xmlns:p14="http://schemas.microsoft.com/office/powerpoint/2010/main" val="2197174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the implicit model be wrong, outside where measurements have been made?</a:t>
            </a:r>
          </a:p>
          <a:p>
            <a:r>
              <a:rPr lang="en-US" dirty="0"/>
              <a:t>E.g., polls in elections.</a:t>
            </a:r>
          </a:p>
        </p:txBody>
      </p:sp>
      <p:sp>
        <p:nvSpPr>
          <p:cNvPr id="4" name="Slide Number Placeholder 3"/>
          <p:cNvSpPr>
            <a:spLocks noGrp="1"/>
          </p:cNvSpPr>
          <p:nvPr>
            <p:ph type="sldNum" sz="quarter" idx="5"/>
          </p:nvPr>
        </p:nvSpPr>
        <p:spPr/>
        <p:txBody>
          <a:bodyPr/>
          <a:lstStyle/>
          <a:p>
            <a:fld id="{8E082415-32A4-4266-93EF-9842B01C70C1}" type="slidenum">
              <a:rPr lang="en-US" smtClean="0"/>
              <a:t>8</a:t>
            </a:fld>
            <a:endParaRPr lang="en-US"/>
          </a:p>
        </p:txBody>
      </p:sp>
    </p:spTree>
    <p:extLst>
      <p:ext uri="{BB962C8B-B14F-4D97-AF65-F5344CB8AC3E}">
        <p14:creationId xmlns:p14="http://schemas.microsoft.com/office/powerpoint/2010/main" val="587358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source is the truth (e.g., a vendor quoting a price), then it carries great weight.  If several experts agree it carries more weight.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 I say this is a picture of a Hooded Mountain-Tanager.</a:t>
            </a:r>
          </a:p>
          <a:p>
            <a:endParaRPr lang="en-US" dirty="0"/>
          </a:p>
        </p:txBody>
      </p:sp>
      <p:sp>
        <p:nvSpPr>
          <p:cNvPr id="4" name="Slide Number Placeholder 3"/>
          <p:cNvSpPr>
            <a:spLocks noGrp="1"/>
          </p:cNvSpPr>
          <p:nvPr>
            <p:ph type="sldNum" sz="quarter" idx="5"/>
          </p:nvPr>
        </p:nvSpPr>
        <p:spPr/>
        <p:txBody>
          <a:bodyPr/>
          <a:lstStyle/>
          <a:p>
            <a:fld id="{8E082415-32A4-4266-93EF-9842B01C70C1}" type="slidenum">
              <a:rPr lang="en-US" smtClean="0"/>
              <a:t>9</a:t>
            </a:fld>
            <a:endParaRPr lang="en-US"/>
          </a:p>
        </p:txBody>
      </p:sp>
    </p:spTree>
    <p:extLst>
      <p:ext uri="{BB962C8B-B14F-4D97-AF65-F5344CB8AC3E}">
        <p14:creationId xmlns:p14="http://schemas.microsoft.com/office/powerpoint/2010/main" val="223591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762BF20-EA23-4AC1-AD1E-B2C997D9A411}"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69341-DAB1-4F22-AEA2-CDC944C4B4B9}" type="slidenum">
              <a:rPr lang="en-US" smtClean="0"/>
              <a:t>‹#›</a:t>
            </a:fld>
            <a:endParaRPr lang="en-US"/>
          </a:p>
        </p:txBody>
      </p:sp>
    </p:spTree>
    <p:extLst>
      <p:ext uri="{BB962C8B-B14F-4D97-AF65-F5344CB8AC3E}">
        <p14:creationId xmlns:p14="http://schemas.microsoft.com/office/powerpoint/2010/main" val="1084098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62BF20-EA23-4AC1-AD1E-B2C997D9A411}"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69341-DAB1-4F22-AEA2-CDC944C4B4B9}" type="slidenum">
              <a:rPr lang="en-US" smtClean="0"/>
              <a:t>‹#›</a:t>
            </a:fld>
            <a:endParaRPr lang="en-US"/>
          </a:p>
        </p:txBody>
      </p:sp>
    </p:spTree>
    <p:extLst>
      <p:ext uri="{BB962C8B-B14F-4D97-AF65-F5344CB8AC3E}">
        <p14:creationId xmlns:p14="http://schemas.microsoft.com/office/powerpoint/2010/main" val="903489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62BF20-EA23-4AC1-AD1E-B2C997D9A411}"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69341-DAB1-4F22-AEA2-CDC944C4B4B9}" type="slidenum">
              <a:rPr lang="en-US" smtClean="0"/>
              <a:t>‹#›</a:t>
            </a:fld>
            <a:endParaRPr lang="en-US"/>
          </a:p>
        </p:txBody>
      </p:sp>
    </p:spTree>
    <p:extLst>
      <p:ext uri="{BB962C8B-B14F-4D97-AF65-F5344CB8AC3E}">
        <p14:creationId xmlns:p14="http://schemas.microsoft.com/office/powerpoint/2010/main" val="3207639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0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62BF20-EA23-4AC1-AD1E-B2C997D9A411}"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69341-DAB1-4F22-AEA2-CDC944C4B4B9}" type="slidenum">
              <a:rPr lang="en-US" smtClean="0"/>
              <a:t>‹#›</a:t>
            </a:fld>
            <a:endParaRPr lang="en-US"/>
          </a:p>
        </p:txBody>
      </p:sp>
    </p:spTree>
    <p:extLst>
      <p:ext uri="{BB962C8B-B14F-4D97-AF65-F5344CB8AC3E}">
        <p14:creationId xmlns:p14="http://schemas.microsoft.com/office/powerpoint/2010/main" val="580139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62BF20-EA23-4AC1-AD1E-B2C997D9A411}"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69341-DAB1-4F22-AEA2-CDC944C4B4B9}" type="slidenum">
              <a:rPr lang="en-US" smtClean="0"/>
              <a:t>‹#›</a:t>
            </a:fld>
            <a:endParaRPr lang="en-US"/>
          </a:p>
        </p:txBody>
      </p:sp>
    </p:spTree>
    <p:extLst>
      <p:ext uri="{BB962C8B-B14F-4D97-AF65-F5344CB8AC3E}">
        <p14:creationId xmlns:p14="http://schemas.microsoft.com/office/powerpoint/2010/main" val="4215232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62BF20-EA23-4AC1-AD1E-B2C997D9A411}" type="datetimeFigureOut">
              <a:rPr lang="en-US" smtClean="0"/>
              <a:t>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D69341-DAB1-4F22-AEA2-CDC944C4B4B9}" type="slidenum">
              <a:rPr lang="en-US" smtClean="0"/>
              <a:t>‹#›</a:t>
            </a:fld>
            <a:endParaRPr lang="en-US"/>
          </a:p>
        </p:txBody>
      </p:sp>
    </p:spTree>
    <p:extLst>
      <p:ext uri="{BB962C8B-B14F-4D97-AF65-F5344CB8AC3E}">
        <p14:creationId xmlns:p14="http://schemas.microsoft.com/office/powerpoint/2010/main" val="4085759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762BF20-EA23-4AC1-AD1E-B2C997D9A411}" type="datetimeFigureOut">
              <a:rPr lang="en-US" smtClean="0"/>
              <a:t>1/28/2021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D69341-DAB1-4F22-AEA2-CDC944C4B4B9}" type="slidenum">
              <a:rPr lang="en-US" smtClean="0"/>
              <a:t>‹#›</a:t>
            </a:fld>
            <a:endParaRPr lang="en-US"/>
          </a:p>
        </p:txBody>
      </p:sp>
    </p:spTree>
    <p:extLst>
      <p:ext uri="{BB962C8B-B14F-4D97-AF65-F5344CB8AC3E}">
        <p14:creationId xmlns:p14="http://schemas.microsoft.com/office/powerpoint/2010/main" val="3522645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762BF20-EA23-4AC1-AD1E-B2C997D9A411}" type="datetimeFigureOut">
              <a:rPr lang="en-US" smtClean="0"/>
              <a:t>1/28/2021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D69341-DAB1-4F22-AEA2-CDC944C4B4B9}" type="slidenum">
              <a:rPr lang="en-US" smtClean="0"/>
              <a:t>‹#›</a:t>
            </a:fld>
            <a:endParaRPr lang="en-US"/>
          </a:p>
        </p:txBody>
      </p:sp>
    </p:spTree>
    <p:extLst>
      <p:ext uri="{BB962C8B-B14F-4D97-AF65-F5344CB8AC3E}">
        <p14:creationId xmlns:p14="http://schemas.microsoft.com/office/powerpoint/2010/main" val="1875756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62BF20-EA23-4AC1-AD1E-B2C997D9A411}" type="datetimeFigureOut">
              <a:rPr lang="en-US" smtClean="0"/>
              <a:t>1/28/2021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D69341-DAB1-4F22-AEA2-CDC944C4B4B9}" type="slidenum">
              <a:rPr lang="en-US" smtClean="0"/>
              <a:t>‹#›</a:t>
            </a:fld>
            <a:endParaRPr lang="en-US"/>
          </a:p>
        </p:txBody>
      </p:sp>
    </p:spTree>
    <p:extLst>
      <p:ext uri="{BB962C8B-B14F-4D97-AF65-F5344CB8AC3E}">
        <p14:creationId xmlns:p14="http://schemas.microsoft.com/office/powerpoint/2010/main" val="2075465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762BF20-EA23-4AC1-AD1E-B2C997D9A411}" type="datetimeFigureOut">
              <a:rPr lang="en-US" smtClean="0"/>
              <a:t>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D69341-DAB1-4F22-AEA2-CDC944C4B4B9}" type="slidenum">
              <a:rPr lang="en-US" smtClean="0"/>
              <a:t>‹#›</a:t>
            </a:fld>
            <a:endParaRPr lang="en-US"/>
          </a:p>
        </p:txBody>
      </p:sp>
    </p:spTree>
    <p:extLst>
      <p:ext uri="{BB962C8B-B14F-4D97-AF65-F5344CB8AC3E}">
        <p14:creationId xmlns:p14="http://schemas.microsoft.com/office/powerpoint/2010/main" val="4247571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762BF20-EA23-4AC1-AD1E-B2C997D9A411}" type="datetimeFigureOut">
              <a:rPr lang="en-US" smtClean="0"/>
              <a:t>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D69341-DAB1-4F22-AEA2-CDC944C4B4B9}" type="slidenum">
              <a:rPr lang="en-US" smtClean="0"/>
              <a:t>‹#›</a:t>
            </a:fld>
            <a:endParaRPr lang="en-US"/>
          </a:p>
        </p:txBody>
      </p:sp>
    </p:spTree>
    <p:extLst>
      <p:ext uri="{BB962C8B-B14F-4D97-AF65-F5344CB8AC3E}">
        <p14:creationId xmlns:p14="http://schemas.microsoft.com/office/powerpoint/2010/main" val="3552505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62BF20-EA23-4AC1-AD1E-B2C997D9A411}" type="datetimeFigureOut">
              <a:rPr lang="en-US" smtClean="0"/>
              <a:t>1/28/2021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D69341-DAB1-4F22-AEA2-CDC944C4B4B9}" type="slidenum">
              <a:rPr lang="en-US" smtClean="0"/>
              <a:t>‹#›</a:t>
            </a:fld>
            <a:endParaRPr lang="en-US"/>
          </a:p>
        </p:txBody>
      </p:sp>
    </p:spTree>
    <p:extLst>
      <p:ext uri="{BB962C8B-B14F-4D97-AF65-F5344CB8AC3E}">
        <p14:creationId xmlns:p14="http://schemas.microsoft.com/office/powerpoint/2010/main" val="111367775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unsplash.com/s/photos/innovation?utm_source=unsplash&amp;utm_medium=referral&amp;utm_content=creditCopyText" TargetMode="External"/><Relationship Id="rId4" Type="http://schemas.openxmlformats.org/officeDocument/2006/relationships/hyperlink" Target="https://unsplash.com/@jdiegoph?utm_source=unsplash&amp;utm_medium=referral&amp;utm_content=creditCopyTex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unsplash.com/s/photos/innovation?utm_source=unsplash&amp;utm_medium=referral&amp;utm_content=creditCopyText" TargetMode="External"/><Relationship Id="rId4" Type="http://schemas.openxmlformats.org/officeDocument/2006/relationships/hyperlink" Target="https://unsplash.com/@jdiegoph?utm_source=unsplash&amp;utm_medium=referral&amp;utm_content=creditCopyText"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unsplash.com/s/photos/plan?utm_source=unsplash&amp;utm_medium=referral&amp;utm_content=creditCopyText" TargetMode="External"/><Relationship Id="rId4" Type="http://schemas.openxmlformats.org/officeDocument/2006/relationships/hyperlink" Target="https://unsplash.com/@11th_wave?utm_source=unsplash&amp;utm_medium=referral&amp;utm_content=creditCopyText"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unsplash.com/s/photos/plan?utm_source=unsplash&amp;utm_medium=referral&amp;utm_content=creditCopyText" TargetMode="External"/><Relationship Id="rId4" Type="http://schemas.openxmlformats.org/officeDocument/2006/relationships/hyperlink" Target="https://unsplash.com/@11th_wave?utm_source=unsplash&amp;utm_medium=referral&amp;utm_content=creditCopyTex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unsplash.com/s/photos/plan?utm_source=unsplash&amp;utm_medium=referral&amp;utm_content=creditCopyText" TargetMode="External"/><Relationship Id="rId4" Type="http://schemas.openxmlformats.org/officeDocument/2006/relationships/hyperlink" Target="https://unsplash.com/@11th_wave?utm_source=unsplash&amp;utm_medium=referral&amp;utm_content=creditCopyTex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unsplash.com/s/photos/business?utm_source=unsplash&amp;utm_medium=referral&amp;utm_content=creditCopyText" TargetMode="External"/><Relationship Id="rId4" Type="http://schemas.openxmlformats.org/officeDocument/2006/relationships/hyperlink" Target="https://unsplash.com/@agefis?utm_source=unsplash&amp;utm_medium=referral&amp;utm_content=creditCopyTex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unsplash.com/s/photos/business?utm_source=unsplash&amp;utm_medium=referral&amp;utm_content=creditCopyText" TargetMode="External"/><Relationship Id="rId4" Type="http://schemas.openxmlformats.org/officeDocument/2006/relationships/hyperlink" Target="https://unsplash.com/@agefis?utm_source=unsplash&amp;utm_medium=referral&amp;utm_content=creditCopyText"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unsplash.com/s/photos/business?utm_source=unsplash&amp;utm_medium=referral&amp;utm_content=creditCopyText" TargetMode="External"/><Relationship Id="rId4" Type="http://schemas.openxmlformats.org/officeDocument/2006/relationships/hyperlink" Target="https://unsplash.com/@agefis?utm_source=unsplash&amp;utm_medium=referral&amp;utm_content=creditCopyText"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s://unsplash.com/s/photos/business?utm_source=unsplash&amp;utm_medium=referral&amp;utm_content=creditCopyText" TargetMode="External"/><Relationship Id="rId4" Type="http://schemas.openxmlformats.org/officeDocument/2006/relationships/hyperlink" Target="https://unsplash.com/@agefis?utm_source=unsplash&amp;utm_medium=referral&amp;utm_content=creditCopyText"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s://unsplash.com/s/photos/space?utm_source=unsplash&amp;utm_medium=referral&amp;utm_content=creditCopyText" TargetMode="External"/><Relationship Id="rId4" Type="http://schemas.openxmlformats.org/officeDocument/2006/relationships/hyperlink" Target="https://unsplash.com/@adamthehooligan?utm_source=unsplash&amp;utm_medium=referral&amp;utm_content=creditCopyTex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unsplash.com/s/photos/meeting?utm_source=unsplash&amp;utm_medium=referral&amp;utm_content=creditCopyText" TargetMode="External"/><Relationship Id="rId4" Type="http://schemas.openxmlformats.org/officeDocument/2006/relationships/hyperlink" Target="https://unsplash.com/@bantersnaps?utm_source=unsplash&amp;utm_medium=referral&amp;utm_content=creditCopyTex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unsplash.com/s/photos/ethics?utm_source=unsplash&amp;utm_medium=referral&amp;utm_content=creditCopyText" TargetMode="External"/><Relationship Id="rId4" Type="http://schemas.openxmlformats.org/officeDocument/2006/relationships/hyperlink" Target="https://unsplash.com/@nosova?utm_source=unsplash&amp;utm_medium=referral&amp;utm_content=creditCopyTex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s://unsplash.com/s/photos/space?utm_source=unsplash&amp;utm_medium=referral&amp;utm_content=creditCopyText" TargetMode="External"/><Relationship Id="rId4" Type="http://schemas.openxmlformats.org/officeDocument/2006/relationships/hyperlink" Target="https://unsplash.com/@adamthehooligan?utm_source=unsplash&amp;utm_medium=referral&amp;utm_content=creditCopyText"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unsplash.com/@artypj?utm_source=unsplash&amp;utm_medium=referral&amp;utm_content=creditCopyText"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hyperlink" Target="https://unsplash.com/s/photos/society?utm_source=unsplash&amp;utm_medium=referral&amp;utm_content=creditCopyTex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s://unsplash.com/s/photos/hospital?utm_source=unsplash&amp;utm_medium=referral&amp;utm_content=creditCopyText" TargetMode="External"/><Relationship Id="rId4" Type="http://schemas.openxmlformats.org/officeDocument/2006/relationships/hyperlink" Target="https://unsplash.com/@jonathanborba?utm_source=unsplash&amp;utm_medium=referral&amp;utm_content=creditCopyText"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s://unsplash.com/s/photos/critical-thinking?utm_source=unsplash&amp;utm_medium=referral&amp;utm_content=creditCopyText" TargetMode="External"/><Relationship Id="rId4" Type="http://schemas.openxmlformats.org/officeDocument/2006/relationships/hyperlink" Target="https://unsplash.com/@romanbilik?utm_source=unsplash&amp;utm_medium=referral&amp;utm_content=creditCopyText"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https://unsplash.com/s/photos/critical-thinking?utm_source=unsplash&amp;utm_medium=referral&amp;utm_content=creditCopyText" TargetMode="External"/><Relationship Id="rId4" Type="http://schemas.openxmlformats.org/officeDocument/2006/relationships/hyperlink" Target="https://unsplash.com/@romanbilik?utm_source=unsplash&amp;utm_medium=referral&amp;utm_content=creditCopyText" TargetMode="External"/></Relationships>
</file>

<file path=ppt/slides/_rels/slide26.xml.rels><?xml version="1.0" encoding="UTF-8" standalone="yes"?>
<Relationships xmlns="http://schemas.openxmlformats.org/package/2006/relationships"><Relationship Id="rId2" Type="http://schemas.openxmlformats.org/officeDocument/2006/relationships/hyperlink" Target="https://thebestschools.org/magazine/15-logical-fallacies-know/"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unsplash.com/s/photos/critical-thinking?utm_source=unsplash&amp;utm_medium=referral&amp;utm_content=creditCopyText" TargetMode="External"/><Relationship Id="rId4" Type="http://schemas.openxmlformats.org/officeDocument/2006/relationships/hyperlink" Target="https://unsplash.com/@romanbilik?utm_source=unsplash&amp;utm_medium=referral&amp;utm_content=creditCopyTex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unsplash.com/s/photos/books?utm_source=unsplash&amp;utm_medium=referral&amp;utm_content=creditCopyText" TargetMode="External"/><Relationship Id="rId4" Type="http://schemas.openxmlformats.org/officeDocument/2006/relationships/hyperlink" Target="https://unsplash.com/@anniespratt?utm_source=unsplash&amp;utm_medium=referral&amp;utm_content=creditCopyTex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unsplash.com/s/photos/books?utm_source=unsplash&amp;utm_medium=referral&amp;utm_content=creditCopyText" TargetMode="External"/><Relationship Id="rId4" Type="http://schemas.openxmlformats.org/officeDocument/2006/relationships/hyperlink" Target="https://unsplash.com/@anniespratt?utm_source=unsplash&amp;utm_medium=referral&amp;utm_content=creditCopyText"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flic.kr/p/2eqJP8o"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hyperlink" Target="https://flic.kr/p/2eqJP8o"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hyperlink" Target="https://flic.kr/p/2eqJP8o"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hyperlink" Target="https://flic.kr/p/2eqJP8o"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B0AF9-2E22-42E8-8EDA-09949A382EC7}"/>
              </a:ext>
            </a:extLst>
          </p:cNvPr>
          <p:cNvSpPr>
            <a:spLocks noGrp="1"/>
          </p:cNvSpPr>
          <p:nvPr>
            <p:ph type="ctrTitle"/>
          </p:nvPr>
        </p:nvSpPr>
        <p:spPr/>
        <p:txBody>
          <a:bodyPr>
            <a:normAutofit/>
          </a:bodyPr>
          <a:lstStyle/>
          <a:p>
            <a:r>
              <a:rPr lang="en-US" dirty="0"/>
              <a:t>Critical Thinking </a:t>
            </a:r>
            <a:br>
              <a:rPr lang="en-US" dirty="0"/>
            </a:br>
            <a:r>
              <a:rPr lang="en-US" dirty="0"/>
              <a:t>About Innovations</a:t>
            </a:r>
          </a:p>
        </p:txBody>
      </p:sp>
      <p:sp>
        <p:nvSpPr>
          <p:cNvPr id="3" name="Subtitle 2">
            <a:extLst>
              <a:ext uri="{FF2B5EF4-FFF2-40B4-BE49-F238E27FC236}">
                <a16:creationId xmlns:a16="http://schemas.microsoft.com/office/drawing/2014/main" id="{2620C9E6-AC08-405D-AD5E-3ABD5D114448}"/>
              </a:ext>
            </a:extLst>
          </p:cNvPr>
          <p:cNvSpPr>
            <a:spLocks noGrp="1"/>
          </p:cNvSpPr>
          <p:nvPr>
            <p:ph type="subTitle" idx="1"/>
          </p:nvPr>
        </p:nvSpPr>
        <p:spPr/>
        <p:txBody>
          <a:bodyPr/>
          <a:lstStyle/>
          <a:p>
            <a:r>
              <a:rPr lang="en-US" dirty="0"/>
              <a:t>Gary T. Leavens</a:t>
            </a:r>
          </a:p>
          <a:p>
            <a:r>
              <a:rPr lang="en-US" dirty="0"/>
              <a:t>COP 4910</a:t>
            </a:r>
          </a:p>
        </p:txBody>
      </p:sp>
    </p:spTree>
    <p:extLst>
      <p:ext uri="{BB962C8B-B14F-4D97-AF65-F5344CB8AC3E}">
        <p14:creationId xmlns:p14="http://schemas.microsoft.com/office/powerpoint/2010/main" val="2321045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6D4AB-66A0-4D5F-9135-4C53805D561F}"/>
              </a:ext>
            </a:extLst>
          </p:cNvPr>
          <p:cNvSpPr>
            <a:spLocks noGrp="1"/>
          </p:cNvSpPr>
          <p:nvPr>
            <p:ph type="title"/>
          </p:nvPr>
        </p:nvSpPr>
        <p:spPr>
          <a:xfrm>
            <a:off x="5603278" y="365125"/>
            <a:ext cx="5750522" cy="1325563"/>
          </a:xfrm>
        </p:spPr>
        <p:txBody>
          <a:bodyPr/>
          <a:lstStyle/>
          <a:p>
            <a:r>
              <a:rPr lang="en-US" dirty="0"/>
              <a:t>Novelty</a:t>
            </a:r>
          </a:p>
        </p:txBody>
      </p:sp>
      <p:sp>
        <p:nvSpPr>
          <p:cNvPr id="3" name="Content Placeholder 2">
            <a:extLst>
              <a:ext uri="{FF2B5EF4-FFF2-40B4-BE49-F238E27FC236}">
                <a16:creationId xmlns:a16="http://schemas.microsoft.com/office/drawing/2014/main" id="{B78E96B1-AABB-47CB-B106-BA8B42C2DE86}"/>
              </a:ext>
            </a:extLst>
          </p:cNvPr>
          <p:cNvSpPr>
            <a:spLocks noGrp="1"/>
          </p:cNvSpPr>
          <p:nvPr>
            <p:ph idx="1"/>
          </p:nvPr>
        </p:nvSpPr>
        <p:spPr>
          <a:xfrm>
            <a:off x="5720157" y="1846251"/>
            <a:ext cx="6066780" cy="4351338"/>
          </a:xfrm>
        </p:spPr>
        <p:txBody>
          <a:bodyPr/>
          <a:lstStyle/>
          <a:p>
            <a:pPr marL="0" indent="0">
              <a:buNone/>
            </a:pPr>
            <a:r>
              <a:rPr lang="en-US" dirty="0"/>
              <a:t>Why does novelty matter?</a:t>
            </a:r>
          </a:p>
        </p:txBody>
      </p:sp>
      <p:pic>
        <p:nvPicPr>
          <p:cNvPr id="5" name="Picture 4" descr="A hand holding a light bulb&#10;&#10;Description automatically generated with medium confidence">
            <a:extLst>
              <a:ext uri="{FF2B5EF4-FFF2-40B4-BE49-F238E27FC236}">
                <a16:creationId xmlns:a16="http://schemas.microsoft.com/office/drawing/2014/main" id="{7DCF53BA-AFA1-44EB-964E-F31B2D3655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344"/>
            <a:ext cx="5067014" cy="6333767"/>
          </a:xfrm>
          <a:prstGeom prst="rect">
            <a:avLst/>
          </a:prstGeom>
        </p:spPr>
      </p:pic>
      <p:sp>
        <p:nvSpPr>
          <p:cNvPr id="7" name="TextBox 6">
            <a:extLst>
              <a:ext uri="{FF2B5EF4-FFF2-40B4-BE49-F238E27FC236}">
                <a16:creationId xmlns:a16="http://schemas.microsoft.com/office/drawing/2014/main" id="{5879C070-70D9-42BF-91F9-2835BC146946}"/>
              </a:ext>
            </a:extLst>
          </p:cNvPr>
          <p:cNvSpPr txBox="1"/>
          <p:nvPr/>
        </p:nvSpPr>
        <p:spPr>
          <a:xfrm>
            <a:off x="1032997" y="6377701"/>
            <a:ext cx="2658979" cy="307777"/>
          </a:xfrm>
          <a:prstGeom prst="rect">
            <a:avLst/>
          </a:prstGeom>
          <a:noFill/>
        </p:spPr>
        <p:txBody>
          <a:bodyPr wrap="square">
            <a:spAutoFit/>
          </a:bodyPr>
          <a:lstStyle/>
          <a:p>
            <a:r>
              <a:rPr lang="en-US" sz="1400" dirty="0"/>
              <a:t>Photo by </a:t>
            </a:r>
            <a:r>
              <a:rPr lang="en-US" sz="1400" dirty="0">
                <a:hlinkClick r:id="rId4"/>
              </a:rPr>
              <a:t>Diego PH</a:t>
            </a:r>
            <a:r>
              <a:rPr lang="en-US" sz="1400" dirty="0"/>
              <a:t> on </a:t>
            </a:r>
            <a:r>
              <a:rPr lang="en-US" sz="1400" dirty="0" err="1">
                <a:hlinkClick r:id="rId5"/>
              </a:rPr>
              <a:t>Unsplash</a:t>
            </a:r>
            <a:endParaRPr lang="en-US" sz="1400" dirty="0"/>
          </a:p>
        </p:txBody>
      </p:sp>
    </p:spTree>
    <p:extLst>
      <p:ext uri="{BB962C8B-B14F-4D97-AF65-F5344CB8AC3E}">
        <p14:creationId xmlns:p14="http://schemas.microsoft.com/office/powerpoint/2010/main" val="2946675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6D4AB-66A0-4D5F-9135-4C53805D561F}"/>
              </a:ext>
            </a:extLst>
          </p:cNvPr>
          <p:cNvSpPr>
            <a:spLocks noGrp="1"/>
          </p:cNvSpPr>
          <p:nvPr>
            <p:ph type="title"/>
          </p:nvPr>
        </p:nvSpPr>
        <p:spPr>
          <a:xfrm>
            <a:off x="5603278" y="365125"/>
            <a:ext cx="5750522" cy="1325563"/>
          </a:xfrm>
        </p:spPr>
        <p:txBody>
          <a:bodyPr/>
          <a:lstStyle/>
          <a:p>
            <a:r>
              <a:rPr lang="en-US" dirty="0">
                <a:solidFill>
                  <a:srgbClr val="92D050"/>
                </a:solidFill>
              </a:rPr>
              <a:t>Evaluating Novelty</a:t>
            </a:r>
          </a:p>
        </p:txBody>
      </p:sp>
      <p:sp>
        <p:nvSpPr>
          <p:cNvPr id="3" name="Content Placeholder 2">
            <a:extLst>
              <a:ext uri="{FF2B5EF4-FFF2-40B4-BE49-F238E27FC236}">
                <a16:creationId xmlns:a16="http://schemas.microsoft.com/office/drawing/2014/main" id="{B78E96B1-AABB-47CB-B106-BA8B42C2DE86}"/>
              </a:ext>
            </a:extLst>
          </p:cNvPr>
          <p:cNvSpPr>
            <a:spLocks noGrp="1"/>
          </p:cNvSpPr>
          <p:nvPr>
            <p:ph idx="1"/>
          </p:nvPr>
        </p:nvSpPr>
        <p:spPr>
          <a:xfrm>
            <a:off x="5603278" y="1839375"/>
            <a:ext cx="6066780" cy="4351338"/>
          </a:xfrm>
        </p:spPr>
        <p:txBody>
          <a:bodyPr/>
          <a:lstStyle/>
          <a:p>
            <a:pPr marL="0" indent="0">
              <a:buNone/>
            </a:pPr>
            <a:r>
              <a:rPr lang="en-US" dirty="0"/>
              <a:t>How do we know if something is new?</a:t>
            </a:r>
          </a:p>
          <a:p>
            <a:r>
              <a:rPr lang="en-US" dirty="0"/>
              <a:t>Expert knowledge</a:t>
            </a:r>
          </a:p>
          <a:p>
            <a:r>
              <a:rPr lang="en-US" dirty="0"/>
              <a:t>Search for products and their use</a:t>
            </a:r>
          </a:p>
          <a:p>
            <a:r>
              <a:rPr lang="en-US" dirty="0"/>
              <a:t>Version or date information</a:t>
            </a:r>
          </a:p>
          <a:p>
            <a:r>
              <a:rPr lang="en-US" dirty="0"/>
              <a:t>Publication records</a:t>
            </a:r>
          </a:p>
        </p:txBody>
      </p:sp>
      <p:pic>
        <p:nvPicPr>
          <p:cNvPr id="5" name="Picture 4" descr="A hand holding a light bulb&#10;&#10;Description automatically generated with medium confidence">
            <a:extLst>
              <a:ext uri="{FF2B5EF4-FFF2-40B4-BE49-F238E27FC236}">
                <a16:creationId xmlns:a16="http://schemas.microsoft.com/office/drawing/2014/main" id="{7DCF53BA-AFA1-44EB-964E-F31B2D3655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344"/>
            <a:ext cx="5067014" cy="6333767"/>
          </a:xfrm>
          <a:prstGeom prst="rect">
            <a:avLst/>
          </a:prstGeom>
        </p:spPr>
      </p:pic>
      <p:sp>
        <p:nvSpPr>
          <p:cNvPr id="7" name="TextBox 6">
            <a:extLst>
              <a:ext uri="{FF2B5EF4-FFF2-40B4-BE49-F238E27FC236}">
                <a16:creationId xmlns:a16="http://schemas.microsoft.com/office/drawing/2014/main" id="{5879C070-70D9-42BF-91F9-2835BC146946}"/>
              </a:ext>
            </a:extLst>
          </p:cNvPr>
          <p:cNvSpPr txBox="1"/>
          <p:nvPr/>
        </p:nvSpPr>
        <p:spPr>
          <a:xfrm>
            <a:off x="1032997" y="6377701"/>
            <a:ext cx="2658979" cy="307777"/>
          </a:xfrm>
          <a:prstGeom prst="rect">
            <a:avLst/>
          </a:prstGeom>
          <a:noFill/>
        </p:spPr>
        <p:txBody>
          <a:bodyPr wrap="square">
            <a:spAutoFit/>
          </a:bodyPr>
          <a:lstStyle/>
          <a:p>
            <a:r>
              <a:rPr lang="en-US" sz="1400" dirty="0"/>
              <a:t>Photo by </a:t>
            </a:r>
            <a:r>
              <a:rPr lang="en-US" sz="1400" dirty="0">
                <a:hlinkClick r:id="rId4"/>
              </a:rPr>
              <a:t>Diego PH</a:t>
            </a:r>
            <a:r>
              <a:rPr lang="en-US" sz="1400" dirty="0"/>
              <a:t> on </a:t>
            </a:r>
            <a:r>
              <a:rPr lang="en-US" sz="1400" dirty="0" err="1">
                <a:hlinkClick r:id="rId5"/>
              </a:rPr>
              <a:t>Unsplash</a:t>
            </a:r>
            <a:endParaRPr lang="en-US" sz="1400" dirty="0"/>
          </a:p>
        </p:txBody>
      </p:sp>
    </p:spTree>
    <p:extLst>
      <p:ext uri="{BB962C8B-B14F-4D97-AF65-F5344CB8AC3E}">
        <p14:creationId xmlns:p14="http://schemas.microsoft.com/office/powerpoint/2010/main" val="1729724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0CA22-5355-45B8-9F2E-65B4B1FEF9AA}"/>
              </a:ext>
            </a:extLst>
          </p:cNvPr>
          <p:cNvSpPr>
            <a:spLocks noGrp="1"/>
          </p:cNvSpPr>
          <p:nvPr>
            <p:ph type="title"/>
          </p:nvPr>
        </p:nvSpPr>
        <p:spPr>
          <a:xfrm>
            <a:off x="5644528" y="365125"/>
            <a:ext cx="5709271" cy="1325563"/>
          </a:xfrm>
        </p:spPr>
        <p:txBody>
          <a:bodyPr/>
          <a:lstStyle/>
          <a:p>
            <a:r>
              <a:rPr lang="en-US" dirty="0"/>
              <a:t>Feasibility</a:t>
            </a:r>
          </a:p>
        </p:txBody>
      </p:sp>
      <p:sp>
        <p:nvSpPr>
          <p:cNvPr id="3" name="Content Placeholder 2">
            <a:extLst>
              <a:ext uri="{FF2B5EF4-FFF2-40B4-BE49-F238E27FC236}">
                <a16:creationId xmlns:a16="http://schemas.microsoft.com/office/drawing/2014/main" id="{546D6771-866B-4AE2-8F98-A22E0947439B}"/>
              </a:ext>
            </a:extLst>
          </p:cNvPr>
          <p:cNvSpPr>
            <a:spLocks noGrp="1"/>
          </p:cNvSpPr>
          <p:nvPr>
            <p:ph idx="1"/>
          </p:nvPr>
        </p:nvSpPr>
        <p:spPr>
          <a:xfrm>
            <a:off x="5788908" y="1825625"/>
            <a:ext cx="5564892" cy="4351338"/>
          </a:xfrm>
        </p:spPr>
        <p:txBody>
          <a:bodyPr/>
          <a:lstStyle/>
          <a:p>
            <a:pPr marL="0" indent="0">
              <a:buNone/>
            </a:pPr>
            <a:r>
              <a:rPr lang="en-US" dirty="0"/>
              <a:t>Why does feasibility matter?</a:t>
            </a:r>
          </a:p>
        </p:txBody>
      </p:sp>
      <p:pic>
        <p:nvPicPr>
          <p:cNvPr id="5" name="Picture 4" descr="A close - up of a piece of paper&#10;&#10;Description automatically generated with low confidence">
            <a:extLst>
              <a:ext uri="{FF2B5EF4-FFF2-40B4-BE49-F238E27FC236}">
                <a16:creationId xmlns:a16="http://schemas.microsoft.com/office/drawing/2014/main" id="{D957992C-5C2B-407C-BD18-B080E43125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276816" cy="6414550"/>
          </a:xfrm>
          <a:prstGeom prst="rect">
            <a:avLst/>
          </a:prstGeom>
        </p:spPr>
      </p:pic>
      <p:sp>
        <p:nvSpPr>
          <p:cNvPr id="7" name="TextBox 6">
            <a:extLst>
              <a:ext uri="{FF2B5EF4-FFF2-40B4-BE49-F238E27FC236}">
                <a16:creationId xmlns:a16="http://schemas.microsoft.com/office/drawing/2014/main" id="{455283A7-8BC3-4335-ACAA-951A4BE0A817}"/>
              </a:ext>
            </a:extLst>
          </p:cNvPr>
          <p:cNvSpPr txBox="1"/>
          <p:nvPr/>
        </p:nvSpPr>
        <p:spPr>
          <a:xfrm>
            <a:off x="386729" y="6414550"/>
            <a:ext cx="2906486" cy="307777"/>
          </a:xfrm>
          <a:prstGeom prst="rect">
            <a:avLst/>
          </a:prstGeom>
          <a:noFill/>
        </p:spPr>
        <p:txBody>
          <a:bodyPr wrap="square">
            <a:spAutoFit/>
          </a:bodyPr>
          <a:lstStyle/>
          <a:p>
            <a:r>
              <a:rPr lang="en-US" sz="1400" dirty="0"/>
              <a:t>Photo by </a:t>
            </a:r>
            <a:r>
              <a:rPr lang="en-US" sz="1400" dirty="0">
                <a:hlinkClick r:id="rId4"/>
              </a:rPr>
              <a:t>Eleventh Wave</a:t>
            </a:r>
            <a:r>
              <a:rPr lang="en-US" sz="1400" dirty="0"/>
              <a:t> on </a:t>
            </a:r>
            <a:r>
              <a:rPr lang="en-US" sz="1400" dirty="0" err="1">
                <a:hlinkClick r:id="rId5"/>
              </a:rPr>
              <a:t>Unsplash</a:t>
            </a:r>
            <a:endParaRPr lang="en-US" sz="1400" dirty="0"/>
          </a:p>
        </p:txBody>
      </p:sp>
    </p:spTree>
    <p:extLst>
      <p:ext uri="{BB962C8B-B14F-4D97-AF65-F5344CB8AC3E}">
        <p14:creationId xmlns:p14="http://schemas.microsoft.com/office/powerpoint/2010/main" val="1505344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0CA22-5355-45B8-9F2E-65B4B1FEF9AA}"/>
              </a:ext>
            </a:extLst>
          </p:cNvPr>
          <p:cNvSpPr>
            <a:spLocks noGrp="1"/>
          </p:cNvSpPr>
          <p:nvPr>
            <p:ph type="title"/>
          </p:nvPr>
        </p:nvSpPr>
        <p:spPr>
          <a:xfrm>
            <a:off x="5644528" y="365125"/>
            <a:ext cx="5709271" cy="1325563"/>
          </a:xfrm>
        </p:spPr>
        <p:txBody>
          <a:bodyPr/>
          <a:lstStyle/>
          <a:p>
            <a:r>
              <a:rPr lang="en-US" dirty="0"/>
              <a:t>Elements of Feasibility</a:t>
            </a:r>
          </a:p>
        </p:txBody>
      </p:sp>
      <p:sp>
        <p:nvSpPr>
          <p:cNvPr id="3" name="Content Placeholder 2">
            <a:extLst>
              <a:ext uri="{FF2B5EF4-FFF2-40B4-BE49-F238E27FC236}">
                <a16:creationId xmlns:a16="http://schemas.microsoft.com/office/drawing/2014/main" id="{546D6771-866B-4AE2-8F98-A22E0947439B}"/>
              </a:ext>
            </a:extLst>
          </p:cNvPr>
          <p:cNvSpPr>
            <a:spLocks noGrp="1"/>
          </p:cNvSpPr>
          <p:nvPr>
            <p:ph idx="1"/>
          </p:nvPr>
        </p:nvSpPr>
        <p:spPr>
          <a:xfrm>
            <a:off x="5788908" y="1825625"/>
            <a:ext cx="5564892" cy="4351338"/>
          </a:xfrm>
        </p:spPr>
        <p:txBody>
          <a:bodyPr/>
          <a:lstStyle/>
          <a:p>
            <a:pPr marL="0" indent="0">
              <a:buNone/>
            </a:pPr>
            <a:r>
              <a:rPr lang="en-US" dirty="0"/>
              <a:t>When is a proposal feasible?</a:t>
            </a:r>
          </a:p>
          <a:p>
            <a:r>
              <a:rPr lang="en-US" dirty="0"/>
              <a:t>Existing resources suffice</a:t>
            </a:r>
          </a:p>
          <a:p>
            <a:r>
              <a:rPr lang="en-US" dirty="0"/>
              <a:t>Needed resources obtainable</a:t>
            </a:r>
          </a:p>
          <a:p>
            <a:r>
              <a:rPr lang="en-US" dirty="0"/>
              <a:t>Capable and willing partner</a:t>
            </a:r>
          </a:p>
        </p:txBody>
      </p:sp>
      <p:pic>
        <p:nvPicPr>
          <p:cNvPr id="5" name="Picture 4" descr="A close - up of a piece of paper&#10;&#10;Description automatically generated with low confidence">
            <a:extLst>
              <a:ext uri="{FF2B5EF4-FFF2-40B4-BE49-F238E27FC236}">
                <a16:creationId xmlns:a16="http://schemas.microsoft.com/office/drawing/2014/main" id="{D957992C-5C2B-407C-BD18-B080E43125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276816" cy="6414550"/>
          </a:xfrm>
          <a:prstGeom prst="rect">
            <a:avLst/>
          </a:prstGeom>
        </p:spPr>
      </p:pic>
      <p:sp>
        <p:nvSpPr>
          <p:cNvPr id="7" name="TextBox 6">
            <a:extLst>
              <a:ext uri="{FF2B5EF4-FFF2-40B4-BE49-F238E27FC236}">
                <a16:creationId xmlns:a16="http://schemas.microsoft.com/office/drawing/2014/main" id="{455283A7-8BC3-4335-ACAA-951A4BE0A817}"/>
              </a:ext>
            </a:extLst>
          </p:cNvPr>
          <p:cNvSpPr txBox="1"/>
          <p:nvPr/>
        </p:nvSpPr>
        <p:spPr>
          <a:xfrm>
            <a:off x="386729" y="6414550"/>
            <a:ext cx="2906486" cy="307777"/>
          </a:xfrm>
          <a:prstGeom prst="rect">
            <a:avLst/>
          </a:prstGeom>
          <a:noFill/>
        </p:spPr>
        <p:txBody>
          <a:bodyPr wrap="square">
            <a:spAutoFit/>
          </a:bodyPr>
          <a:lstStyle/>
          <a:p>
            <a:r>
              <a:rPr lang="en-US" sz="1400" dirty="0"/>
              <a:t>Photo by </a:t>
            </a:r>
            <a:r>
              <a:rPr lang="en-US" sz="1400" dirty="0">
                <a:hlinkClick r:id="rId4"/>
              </a:rPr>
              <a:t>Eleventh Wave</a:t>
            </a:r>
            <a:r>
              <a:rPr lang="en-US" sz="1400" dirty="0"/>
              <a:t> on </a:t>
            </a:r>
            <a:r>
              <a:rPr lang="en-US" sz="1400" dirty="0" err="1">
                <a:hlinkClick r:id="rId5"/>
              </a:rPr>
              <a:t>Unsplash</a:t>
            </a:r>
            <a:endParaRPr lang="en-US" sz="1400" dirty="0"/>
          </a:p>
        </p:txBody>
      </p:sp>
    </p:spTree>
    <p:extLst>
      <p:ext uri="{BB962C8B-B14F-4D97-AF65-F5344CB8AC3E}">
        <p14:creationId xmlns:p14="http://schemas.microsoft.com/office/powerpoint/2010/main" val="1980573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0CA22-5355-45B8-9F2E-65B4B1FEF9AA}"/>
              </a:ext>
            </a:extLst>
          </p:cNvPr>
          <p:cNvSpPr>
            <a:spLocks noGrp="1"/>
          </p:cNvSpPr>
          <p:nvPr>
            <p:ph type="title"/>
          </p:nvPr>
        </p:nvSpPr>
        <p:spPr>
          <a:xfrm>
            <a:off x="5644528" y="365125"/>
            <a:ext cx="5709271" cy="1325563"/>
          </a:xfrm>
        </p:spPr>
        <p:txBody>
          <a:bodyPr/>
          <a:lstStyle/>
          <a:p>
            <a:r>
              <a:rPr lang="en-US" dirty="0">
                <a:solidFill>
                  <a:srgbClr val="92D050"/>
                </a:solidFill>
              </a:rPr>
              <a:t>Approaches to Feasibility Evaluation</a:t>
            </a:r>
          </a:p>
        </p:txBody>
      </p:sp>
      <p:sp>
        <p:nvSpPr>
          <p:cNvPr id="3" name="Content Placeholder 2">
            <a:extLst>
              <a:ext uri="{FF2B5EF4-FFF2-40B4-BE49-F238E27FC236}">
                <a16:creationId xmlns:a16="http://schemas.microsoft.com/office/drawing/2014/main" id="{546D6771-866B-4AE2-8F98-A22E0947439B}"/>
              </a:ext>
            </a:extLst>
          </p:cNvPr>
          <p:cNvSpPr>
            <a:spLocks noGrp="1"/>
          </p:cNvSpPr>
          <p:nvPr>
            <p:ph idx="1"/>
          </p:nvPr>
        </p:nvSpPr>
        <p:spPr>
          <a:xfrm>
            <a:off x="5788908" y="1825625"/>
            <a:ext cx="5564892" cy="4351338"/>
          </a:xfrm>
        </p:spPr>
        <p:txBody>
          <a:bodyPr/>
          <a:lstStyle/>
          <a:p>
            <a:pPr marL="514350" indent="-514350">
              <a:buFont typeface="+mj-lt"/>
              <a:buAutoNum type="arabicPeriod"/>
            </a:pPr>
            <a:r>
              <a:rPr lang="en-US" dirty="0"/>
              <a:t>Rough estimate:</a:t>
            </a:r>
          </a:p>
          <a:p>
            <a:pPr lvl="1"/>
            <a:r>
              <a:rPr lang="en-US" dirty="0"/>
              <a:t>Possible</a:t>
            </a:r>
          </a:p>
          <a:p>
            <a:pPr lvl="1"/>
            <a:r>
              <a:rPr lang="en-US" dirty="0"/>
              <a:t>Not too far off</a:t>
            </a:r>
          </a:p>
          <a:p>
            <a:pPr marL="514350" indent="-514350">
              <a:buFont typeface="+mj-lt"/>
              <a:buAutoNum type="arabicPeriod"/>
            </a:pPr>
            <a:r>
              <a:rPr lang="en-US" dirty="0"/>
              <a:t>Ask someone</a:t>
            </a:r>
          </a:p>
          <a:p>
            <a:pPr marL="514350" indent="-514350">
              <a:buFont typeface="+mj-lt"/>
              <a:buAutoNum type="arabicPeriod"/>
            </a:pPr>
            <a:endParaRPr lang="en-US" dirty="0"/>
          </a:p>
        </p:txBody>
      </p:sp>
      <p:pic>
        <p:nvPicPr>
          <p:cNvPr id="5" name="Picture 4" descr="A close - up of a piece of paper&#10;&#10;Description automatically generated with low confidence">
            <a:extLst>
              <a:ext uri="{FF2B5EF4-FFF2-40B4-BE49-F238E27FC236}">
                <a16:creationId xmlns:a16="http://schemas.microsoft.com/office/drawing/2014/main" id="{D957992C-5C2B-407C-BD18-B080E43125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276816" cy="6414550"/>
          </a:xfrm>
          <a:prstGeom prst="rect">
            <a:avLst/>
          </a:prstGeom>
        </p:spPr>
      </p:pic>
      <p:sp>
        <p:nvSpPr>
          <p:cNvPr id="7" name="TextBox 6">
            <a:extLst>
              <a:ext uri="{FF2B5EF4-FFF2-40B4-BE49-F238E27FC236}">
                <a16:creationId xmlns:a16="http://schemas.microsoft.com/office/drawing/2014/main" id="{455283A7-8BC3-4335-ACAA-951A4BE0A817}"/>
              </a:ext>
            </a:extLst>
          </p:cNvPr>
          <p:cNvSpPr txBox="1"/>
          <p:nvPr/>
        </p:nvSpPr>
        <p:spPr>
          <a:xfrm>
            <a:off x="386729" y="6414550"/>
            <a:ext cx="2906486" cy="307777"/>
          </a:xfrm>
          <a:prstGeom prst="rect">
            <a:avLst/>
          </a:prstGeom>
          <a:noFill/>
        </p:spPr>
        <p:txBody>
          <a:bodyPr wrap="square">
            <a:spAutoFit/>
          </a:bodyPr>
          <a:lstStyle/>
          <a:p>
            <a:r>
              <a:rPr lang="en-US" sz="1400" dirty="0"/>
              <a:t>Photo by </a:t>
            </a:r>
            <a:r>
              <a:rPr lang="en-US" sz="1400" dirty="0">
                <a:hlinkClick r:id="rId4"/>
              </a:rPr>
              <a:t>Eleventh Wave</a:t>
            </a:r>
            <a:r>
              <a:rPr lang="en-US" sz="1400" dirty="0"/>
              <a:t> on </a:t>
            </a:r>
            <a:r>
              <a:rPr lang="en-US" sz="1400" dirty="0" err="1">
                <a:hlinkClick r:id="rId5"/>
              </a:rPr>
              <a:t>Unsplash</a:t>
            </a:r>
            <a:endParaRPr lang="en-US" sz="1400" dirty="0"/>
          </a:p>
        </p:txBody>
      </p:sp>
    </p:spTree>
    <p:extLst>
      <p:ext uri="{BB962C8B-B14F-4D97-AF65-F5344CB8AC3E}">
        <p14:creationId xmlns:p14="http://schemas.microsoft.com/office/powerpoint/2010/main" val="1740015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20C2F-F57B-4AF6-8056-762DA6D91093}"/>
              </a:ext>
            </a:extLst>
          </p:cNvPr>
          <p:cNvSpPr>
            <a:spLocks noGrp="1"/>
          </p:cNvSpPr>
          <p:nvPr>
            <p:ph type="title"/>
          </p:nvPr>
        </p:nvSpPr>
        <p:spPr>
          <a:xfrm>
            <a:off x="4991386" y="365125"/>
            <a:ext cx="6362414" cy="1325563"/>
          </a:xfrm>
        </p:spPr>
        <p:txBody>
          <a:bodyPr/>
          <a:lstStyle/>
          <a:p>
            <a:r>
              <a:rPr lang="en-US" dirty="0"/>
              <a:t>Business considerations</a:t>
            </a:r>
          </a:p>
        </p:txBody>
      </p:sp>
      <p:sp>
        <p:nvSpPr>
          <p:cNvPr id="3" name="Content Placeholder 2">
            <a:extLst>
              <a:ext uri="{FF2B5EF4-FFF2-40B4-BE49-F238E27FC236}">
                <a16:creationId xmlns:a16="http://schemas.microsoft.com/office/drawing/2014/main" id="{F7D1F47C-8401-48AC-A7B4-898EAEC698B1}"/>
              </a:ext>
            </a:extLst>
          </p:cNvPr>
          <p:cNvSpPr>
            <a:spLocks noGrp="1"/>
          </p:cNvSpPr>
          <p:nvPr>
            <p:ph idx="1"/>
          </p:nvPr>
        </p:nvSpPr>
        <p:spPr>
          <a:xfrm>
            <a:off x="5314520" y="1825625"/>
            <a:ext cx="6039280" cy="4351338"/>
          </a:xfrm>
        </p:spPr>
        <p:txBody>
          <a:bodyPr/>
          <a:lstStyle/>
          <a:p>
            <a:pPr marL="0" indent="0">
              <a:buNone/>
            </a:pPr>
            <a:r>
              <a:rPr lang="en-US" dirty="0"/>
              <a:t>Why are business considerations important?</a:t>
            </a:r>
          </a:p>
        </p:txBody>
      </p:sp>
      <p:pic>
        <p:nvPicPr>
          <p:cNvPr id="5" name="Picture 4" descr="A person using a computer&#10;&#10;Description automatically generated with medium confidence">
            <a:extLst>
              <a:ext uri="{FF2B5EF4-FFF2-40B4-BE49-F238E27FC236}">
                <a16:creationId xmlns:a16="http://schemas.microsoft.com/office/drawing/2014/main" id="{553E6445-B4D9-417D-8E1A-41266AB8ED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294701" cy="6442051"/>
          </a:xfrm>
          <a:prstGeom prst="rect">
            <a:avLst/>
          </a:prstGeom>
        </p:spPr>
      </p:pic>
      <p:sp>
        <p:nvSpPr>
          <p:cNvPr id="7" name="TextBox 6">
            <a:extLst>
              <a:ext uri="{FF2B5EF4-FFF2-40B4-BE49-F238E27FC236}">
                <a16:creationId xmlns:a16="http://schemas.microsoft.com/office/drawing/2014/main" id="{A59E9A17-28FF-4E73-BB91-72AF3ACCAA3A}"/>
              </a:ext>
            </a:extLst>
          </p:cNvPr>
          <p:cNvSpPr txBox="1"/>
          <p:nvPr/>
        </p:nvSpPr>
        <p:spPr>
          <a:xfrm>
            <a:off x="1013803" y="6466114"/>
            <a:ext cx="2267093" cy="307777"/>
          </a:xfrm>
          <a:prstGeom prst="rect">
            <a:avLst/>
          </a:prstGeom>
          <a:noFill/>
        </p:spPr>
        <p:txBody>
          <a:bodyPr wrap="square">
            <a:spAutoFit/>
          </a:bodyPr>
          <a:lstStyle/>
          <a:p>
            <a:r>
              <a:rPr lang="en-US" sz="1400" dirty="0"/>
              <a:t>Photo by </a:t>
            </a:r>
            <a:r>
              <a:rPr lang="en-US" sz="1400" dirty="0" err="1">
                <a:hlinkClick r:id="rId4"/>
              </a:rPr>
              <a:t>Agefis</a:t>
            </a:r>
            <a:r>
              <a:rPr lang="en-US" sz="1400" dirty="0"/>
              <a:t> on </a:t>
            </a:r>
            <a:r>
              <a:rPr lang="en-US" sz="1400" dirty="0" err="1">
                <a:hlinkClick r:id="rId5"/>
              </a:rPr>
              <a:t>Unsplash</a:t>
            </a:r>
            <a:endParaRPr lang="en-US" sz="1400" dirty="0"/>
          </a:p>
        </p:txBody>
      </p:sp>
    </p:spTree>
    <p:extLst>
      <p:ext uri="{BB962C8B-B14F-4D97-AF65-F5344CB8AC3E}">
        <p14:creationId xmlns:p14="http://schemas.microsoft.com/office/powerpoint/2010/main" val="4862603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20C2F-F57B-4AF6-8056-762DA6D91093}"/>
              </a:ext>
            </a:extLst>
          </p:cNvPr>
          <p:cNvSpPr>
            <a:spLocks noGrp="1"/>
          </p:cNvSpPr>
          <p:nvPr>
            <p:ph type="title"/>
          </p:nvPr>
        </p:nvSpPr>
        <p:spPr>
          <a:xfrm>
            <a:off x="4991386" y="365125"/>
            <a:ext cx="6362414" cy="1325563"/>
          </a:xfrm>
        </p:spPr>
        <p:txBody>
          <a:bodyPr/>
          <a:lstStyle/>
          <a:p>
            <a:r>
              <a:rPr lang="en-US" dirty="0"/>
              <a:t>Business considerations</a:t>
            </a:r>
          </a:p>
        </p:txBody>
      </p:sp>
      <p:sp>
        <p:nvSpPr>
          <p:cNvPr id="3" name="Content Placeholder 2">
            <a:extLst>
              <a:ext uri="{FF2B5EF4-FFF2-40B4-BE49-F238E27FC236}">
                <a16:creationId xmlns:a16="http://schemas.microsoft.com/office/drawing/2014/main" id="{F7D1F47C-8401-48AC-A7B4-898EAEC698B1}"/>
              </a:ext>
            </a:extLst>
          </p:cNvPr>
          <p:cNvSpPr>
            <a:spLocks noGrp="1"/>
          </p:cNvSpPr>
          <p:nvPr>
            <p:ph idx="1"/>
          </p:nvPr>
        </p:nvSpPr>
        <p:spPr>
          <a:xfrm>
            <a:off x="5314520" y="1825625"/>
            <a:ext cx="6039280" cy="4351338"/>
          </a:xfrm>
        </p:spPr>
        <p:txBody>
          <a:bodyPr/>
          <a:lstStyle/>
          <a:p>
            <a:pPr marL="0" indent="0">
              <a:buNone/>
            </a:pPr>
            <a:r>
              <a:rPr lang="en-US" dirty="0"/>
              <a:t>Business Considerations:</a:t>
            </a:r>
          </a:p>
          <a:p>
            <a:r>
              <a:rPr lang="en-US" dirty="0"/>
              <a:t>Costs</a:t>
            </a:r>
          </a:p>
          <a:p>
            <a:pPr marL="914400" lvl="1" indent="-457200">
              <a:buFont typeface="+mj-lt"/>
              <a:buAutoNum type="alphaLcPeriod"/>
            </a:pPr>
            <a:r>
              <a:rPr lang="en-US" dirty="0">
                <a:solidFill>
                  <a:srgbClr val="FF0000"/>
                </a:solidFill>
              </a:rPr>
              <a:t>Investment</a:t>
            </a:r>
          </a:p>
          <a:p>
            <a:pPr marL="914400" lvl="1" indent="-457200">
              <a:buFont typeface="+mj-lt"/>
              <a:buAutoNum type="alphaLcPeriod"/>
            </a:pPr>
            <a:r>
              <a:rPr lang="en-US" dirty="0">
                <a:solidFill>
                  <a:srgbClr val="FF0000"/>
                </a:solidFill>
              </a:rPr>
              <a:t>Expertise</a:t>
            </a:r>
          </a:p>
          <a:p>
            <a:r>
              <a:rPr lang="en-US" dirty="0"/>
              <a:t>Benefits:</a:t>
            </a:r>
          </a:p>
          <a:p>
            <a:pPr marL="971550" lvl="1" indent="-514350">
              <a:buFont typeface="+mj-lt"/>
              <a:buAutoNum type="arabicPeriod"/>
            </a:pPr>
            <a:r>
              <a:rPr lang="en-US" dirty="0">
                <a:solidFill>
                  <a:schemeClr val="accent6">
                    <a:lumMod val="40000"/>
                    <a:lumOff val="60000"/>
                  </a:schemeClr>
                </a:solidFill>
              </a:rPr>
              <a:t>Satisfying customer needs</a:t>
            </a:r>
          </a:p>
          <a:p>
            <a:pPr marL="971550" lvl="1" indent="-514350">
              <a:buFont typeface="+mj-lt"/>
              <a:buAutoNum type="arabicPeriod"/>
            </a:pPr>
            <a:r>
              <a:rPr lang="en-US" dirty="0">
                <a:solidFill>
                  <a:schemeClr val="accent6">
                    <a:lumMod val="40000"/>
                    <a:lumOff val="60000"/>
                  </a:schemeClr>
                </a:solidFill>
              </a:rPr>
              <a:t>Generating cash</a:t>
            </a:r>
          </a:p>
          <a:p>
            <a:pPr marL="971550" lvl="1" indent="-514350">
              <a:buFont typeface="+mj-lt"/>
              <a:buAutoNum type="arabicPeriod"/>
            </a:pPr>
            <a:r>
              <a:rPr lang="en-US" dirty="0">
                <a:solidFill>
                  <a:schemeClr val="accent6">
                    <a:lumMod val="40000"/>
                    <a:lumOff val="60000"/>
                  </a:schemeClr>
                </a:solidFill>
              </a:rPr>
              <a:t>Producing return on investment</a:t>
            </a:r>
          </a:p>
          <a:p>
            <a:pPr marL="971550" lvl="1" indent="-514350">
              <a:buFont typeface="+mj-lt"/>
              <a:buAutoNum type="arabicPeriod"/>
            </a:pPr>
            <a:r>
              <a:rPr lang="en-US" dirty="0">
                <a:solidFill>
                  <a:schemeClr val="accent6">
                    <a:lumMod val="40000"/>
                    <a:lumOff val="60000"/>
                  </a:schemeClr>
                </a:solidFill>
              </a:rPr>
              <a:t>Growing profitably</a:t>
            </a:r>
            <a:endParaRPr lang="en-US" dirty="0"/>
          </a:p>
        </p:txBody>
      </p:sp>
      <p:pic>
        <p:nvPicPr>
          <p:cNvPr id="5" name="Picture 4" descr="A person using a computer&#10;&#10;Description automatically generated with medium confidence">
            <a:extLst>
              <a:ext uri="{FF2B5EF4-FFF2-40B4-BE49-F238E27FC236}">
                <a16:creationId xmlns:a16="http://schemas.microsoft.com/office/drawing/2014/main" id="{553E6445-B4D9-417D-8E1A-41266AB8ED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294701" cy="6442051"/>
          </a:xfrm>
          <a:prstGeom prst="rect">
            <a:avLst/>
          </a:prstGeom>
        </p:spPr>
      </p:pic>
      <p:sp>
        <p:nvSpPr>
          <p:cNvPr id="7" name="TextBox 6">
            <a:extLst>
              <a:ext uri="{FF2B5EF4-FFF2-40B4-BE49-F238E27FC236}">
                <a16:creationId xmlns:a16="http://schemas.microsoft.com/office/drawing/2014/main" id="{A59E9A17-28FF-4E73-BB91-72AF3ACCAA3A}"/>
              </a:ext>
            </a:extLst>
          </p:cNvPr>
          <p:cNvSpPr txBox="1"/>
          <p:nvPr/>
        </p:nvSpPr>
        <p:spPr>
          <a:xfrm>
            <a:off x="1013803" y="6466114"/>
            <a:ext cx="2267093" cy="307777"/>
          </a:xfrm>
          <a:prstGeom prst="rect">
            <a:avLst/>
          </a:prstGeom>
          <a:noFill/>
        </p:spPr>
        <p:txBody>
          <a:bodyPr wrap="square">
            <a:spAutoFit/>
          </a:bodyPr>
          <a:lstStyle/>
          <a:p>
            <a:r>
              <a:rPr lang="en-US" sz="1400" dirty="0"/>
              <a:t>Photo by </a:t>
            </a:r>
            <a:r>
              <a:rPr lang="en-US" sz="1400" dirty="0" err="1">
                <a:hlinkClick r:id="rId4"/>
              </a:rPr>
              <a:t>Agefis</a:t>
            </a:r>
            <a:r>
              <a:rPr lang="en-US" sz="1400" dirty="0"/>
              <a:t> on </a:t>
            </a:r>
            <a:r>
              <a:rPr lang="en-US" sz="1400" dirty="0" err="1">
                <a:hlinkClick r:id="rId5"/>
              </a:rPr>
              <a:t>Unsplash</a:t>
            </a:r>
            <a:endParaRPr lang="en-US" sz="1400" dirty="0"/>
          </a:p>
        </p:txBody>
      </p:sp>
    </p:spTree>
    <p:extLst>
      <p:ext uri="{BB962C8B-B14F-4D97-AF65-F5344CB8AC3E}">
        <p14:creationId xmlns:p14="http://schemas.microsoft.com/office/powerpoint/2010/main" val="33478787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20C2F-F57B-4AF6-8056-762DA6D91093}"/>
              </a:ext>
            </a:extLst>
          </p:cNvPr>
          <p:cNvSpPr>
            <a:spLocks noGrp="1"/>
          </p:cNvSpPr>
          <p:nvPr>
            <p:ph type="title"/>
          </p:nvPr>
        </p:nvSpPr>
        <p:spPr>
          <a:xfrm>
            <a:off x="4991386" y="365125"/>
            <a:ext cx="6362414" cy="1325563"/>
          </a:xfrm>
        </p:spPr>
        <p:txBody>
          <a:bodyPr/>
          <a:lstStyle/>
          <a:p>
            <a:r>
              <a:rPr lang="en-US" dirty="0">
                <a:solidFill>
                  <a:srgbClr val="92D050"/>
                </a:solidFill>
              </a:rPr>
              <a:t>How to find costs?</a:t>
            </a:r>
          </a:p>
        </p:txBody>
      </p:sp>
      <p:sp>
        <p:nvSpPr>
          <p:cNvPr id="3" name="Content Placeholder 2">
            <a:extLst>
              <a:ext uri="{FF2B5EF4-FFF2-40B4-BE49-F238E27FC236}">
                <a16:creationId xmlns:a16="http://schemas.microsoft.com/office/drawing/2014/main" id="{F7D1F47C-8401-48AC-A7B4-898EAEC698B1}"/>
              </a:ext>
            </a:extLst>
          </p:cNvPr>
          <p:cNvSpPr>
            <a:spLocks noGrp="1"/>
          </p:cNvSpPr>
          <p:nvPr>
            <p:ph idx="1"/>
          </p:nvPr>
        </p:nvSpPr>
        <p:spPr>
          <a:xfrm>
            <a:off x="5101389" y="1825625"/>
            <a:ext cx="6414551" cy="4351338"/>
          </a:xfrm>
        </p:spPr>
        <p:txBody>
          <a:bodyPr/>
          <a:lstStyle/>
          <a:p>
            <a:pPr marL="514350" indent="-514350">
              <a:buFont typeface="+mj-lt"/>
              <a:buAutoNum type="arabicPeriod"/>
            </a:pPr>
            <a:r>
              <a:rPr lang="en-US" dirty="0"/>
              <a:t>Write or </a:t>
            </a:r>
            <a:r>
              <a:rPr lang="en-US" dirty="0">
                <a:solidFill>
                  <a:srgbClr val="92D050"/>
                </a:solidFill>
              </a:rPr>
              <a:t>call</a:t>
            </a:r>
            <a:r>
              <a:rPr lang="en-US" dirty="0"/>
              <a:t> the company.  </a:t>
            </a:r>
            <a:br>
              <a:rPr lang="en-US" dirty="0"/>
            </a:br>
            <a:r>
              <a:rPr lang="en-US" dirty="0"/>
              <a:t>Tell them you are an aspiring IT student</a:t>
            </a:r>
            <a:br>
              <a:rPr lang="en-US" dirty="0"/>
            </a:br>
            <a:r>
              <a:rPr lang="en-US" dirty="0"/>
              <a:t>and explaining their product to others</a:t>
            </a:r>
          </a:p>
          <a:p>
            <a:pPr marL="514350" indent="-514350">
              <a:buFont typeface="+mj-lt"/>
              <a:buAutoNum type="arabicPeriod"/>
            </a:pPr>
            <a:r>
              <a:rPr lang="en-US" dirty="0"/>
              <a:t>Ask co-workers or contacts</a:t>
            </a:r>
          </a:p>
          <a:p>
            <a:pPr marL="514350" indent="-514350">
              <a:buFont typeface="+mj-lt"/>
              <a:buAutoNum type="arabicPeriod"/>
            </a:pPr>
            <a:r>
              <a:rPr lang="en-US" dirty="0"/>
              <a:t>Check:</a:t>
            </a:r>
          </a:p>
          <a:p>
            <a:pPr marL="971550" lvl="1" indent="-514350">
              <a:buFont typeface="+mj-lt"/>
              <a:buAutoNum type="alphaLcPeriod"/>
            </a:pPr>
            <a:r>
              <a:rPr lang="en-US" dirty="0"/>
              <a:t>Trade journals</a:t>
            </a:r>
          </a:p>
          <a:p>
            <a:pPr marL="971550" lvl="1" indent="-514350">
              <a:buFont typeface="+mj-lt"/>
              <a:buAutoNum type="alphaLcPeriod"/>
            </a:pPr>
            <a:r>
              <a:rPr lang="en-US" dirty="0"/>
              <a:t> Annual reports</a:t>
            </a:r>
          </a:p>
          <a:p>
            <a:pPr marL="514350" indent="-514350">
              <a:buFont typeface="+mj-lt"/>
              <a:buAutoNum type="arabicPeriod"/>
            </a:pPr>
            <a:r>
              <a:rPr lang="en-US" dirty="0"/>
              <a:t>Start the buying process, get a quote</a:t>
            </a:r>
          </a:p>
        </p:txBody>
      </p:sp>
      <p:pic>
        <p:nvPicPr>
          <p:cNvPr id="5" name="Picture 4" descr="A person using a computer&#10;&#10;Description automatically generated with medium confidence">
            <a:extLst>
              <a:ext uri="{FF2B5EF4-FFF2-40B4-BE49-F238E27FC236}">
                <a16:creationId xmlns:a16="http://schemas.microsoft.com/office/drawing/2014/main" id="{553E6445-B4D9-417D-8E1A-41266AB8ED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294701" cy="6442051"/>
          </a:xfrm>
          <a:prstGeom prst="rect">
            <a:avLst/>
          </a:prstGeom>
        </p:spPr>
      </p:pic>
      <p:sp>
        <p:nvSpPr>
          <p:cNvPr id="7" name="TextBox 6">
            <a:extLst>
              <a:ext uri="{FF2B5EF4-FFF2-40B4-BE49-F238E27FC236}">
                <a16:creationId xmlns:a16="http://schemas.microsoft.com/office/drawing/2014/main" id="{A59E9A17-28FF-4E73-BB91-72AF3ACCAA3A}"/>
              </a:ext>
            </a:extLst>
          </p:cNvPr>
          <p:cNvSpPr txBox="1"/>
          <p:nvPr/>
        </p:nvSpPr>
        <p:spPr>
          <a:xfrm>
            <a:off x="1013803" y="6466114"/>
            <a:ext cx="2267093" cy="307777"/>
          </a:xfrm>
          <a:prstGeom prst="rect">
            <a:avLst/>
          </a:prstGeom>
          <a:noFill/>
        </p:spPr>
        <p:txBody>
          <a:bodyPr wrap="square">
            <a:spAutoFit/>
          </a:bodyPr>
          <a:lstStyle/>
          <a:p>
            <a:r>
              <a:rPr lang="en-US" sz="1400" dirty="0"/>
              <a:t>Photo by </a:t>
            </a:r>
            <a:r>
              <a:rPr lang="en-US" sz="1400" dirty="0" err="1">
                <a:hlinkClick r:id="rId4"/>
              </a:rPr>
              <a:t>Agefis</a:t>
            </a:r>
            <a:r>
              <a:rPr lang="en-US" sz="1400" dirty="0"/>
              <a:t> on </a:t>
            </a:r>
            <a:r>
              <a:rPr lang="en-US" sz="1400" dirty="0" err="1">
                <a:hlinkClick r:id="rId5"/>
              </a:rPr>
              <a:t>Unsplash</a:t>
            </a:r>
            <a:endParaRPr lang="en-US" sz="1400" dirty="0"/>
          </a:p>
        </p:txBody>
      </p:sp>
    </p:spTree>
    <p:extLst>
      <p:ext uri="{BB962C8B-B14F-4D97-AF65-F5344CB8AC3E}">
        <p14:creationId xmlns:p14="http://schemas.microsoft.com/office/powerpoint/2010/main" val="38352584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20C2F-F57B-4AF6-8056-762DA6D91093}"/>
              </a:ext>
            </a:extLst>
          </p:cNvPr>
          <p:cNvSpPr>
            <a:spLocks noGrp="1"/>
          </p:cNvSpPr>
          <p:nvPr>
            <p:ph type="title"/>
          </p:nvPr>
        </p:nvSpPr>
        <p:spPr>
          <a:xfrm>
            <a:off x="4991386" y="365125"/>
            <a:ext cx="6362414" cy="1325563"/>
          </a:xfrm>
        </p:spPr>
        <p:txBody>
          <a:bodyPr/>
          <a:lstStyle/>
          <a:p>
            <a:r>
              <a:rPr lang="en-US" dirty="0">
                <a:solidFill>
                  <a:srgbClr val="92D050"/>
                </a:solidFill>
              </a:rPr>
              <a:t>How to find benefits?</a:t>
            </a:r>
          </a:p>
        </p:txBody>
      </p:sp>
      <p:sp>
        <p:nvSpPr>
          <p:cNvPr id="3" name="Content Placeholder 2">
            <a:extLst>
              <a:ext uri="{FF2B5EF4-FFF2-40B4-BE49-F238E27FC236}">
                <a16:creationId xmlns:a16="http://schemas.microsoft.com/office/drawing/2014/main" id="{F7D1F47C-8401-48AC-A7B4-898EAEC698B1}"/>
              </a:ext>
            </a:extLst>
          </p:cNvPr>
          <p:cNvSpPr>
            <a:spLocks noGrp="1"/>
          </p:cNvSpPr>
          <p:nvPr>
            <p:ph idx="1"/>
          </p:nvPr>
        </p:nvSpPr>
        <p:spPr>
          <a:xfrm>
            <a:off x="5101389" y="1825625"/>
            <a:ext cx="6414551" cy="4351338"/>
          </a:xfrm>
        </p:spPr>
        <p:txBody>
          <a:bodyPr/>
          <a:lstStyle/>
          <a:p>
            <a:pPr marL="514350" indent="-514350">
              <a:buFont typeface="+mj-lt"/>
              <a:buAutoNum type="arabicPeriod"/>
            </a:pPr>
            <a:r>
              <a:rPr lang="en-US" dirty="0"/>
              <a:t>Extrapolate from claims</a:t>
            </a:r>
          </a:p>
          <a:p>
            <a:pPr marL="514350" indent="-514350">
              <a:buFont typeface="+mj-lt"/>
              <a:buAutoNum type="arabicPeriod"/>
            </a:pPr>
            <a:r>
              <a:rPr lang="en-US" dirty="0"/>
              <a:t>Use business data</a:t>
            </a:r>
          </a:p>
          <a:p>
            <a:pPr lvl="1"/>
            <a:r>
              <a:rPr lang="en-US" dirty="0"/>
              <a:t>Annual reports</a:t>
            </a:r>
          </a:p>
        </p:txBody>
      </p:sp>
      <p:pic>
        <p:nvPicPr>
          <p:cNvPr id="5" name="Picture 4" descr="A person using a computer&#10;&#10;Description automatically generated with medium confidence">
            <a:extLst>
              <a:ext uri="{FF2B5EF4-FFF2-40B4-BE49-F238E27FC236}">
                <a16:creationId xmlns:a16="http://schemas.microsoft.com/office/drawing/2014/main" id="{553E6445-B4D9-417D-8E1A-41266AB8ED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294701" cy="6442051"/>
          </a:xfrm>
          <a:prstGeom prst="rect">
            <a:avLst/>
          </a:prstGeom>
        </p:spPr>
      </p:pic>
      <p:sp>
        <p:nvSpPr>
          <p:cNvPr id="7" name="TextBox 6">
            <a:extLst>
              <a:ext uri="{FF2B5EF4-FFF2-40B4-BE49-F238E27FC236}">
                <a16:creationId xmlns:a16="http://schemas.microsoft.com/office/drawing/2014/main" id="{A59E9A17-28FF-4E73-BB91-72AF3ACCAA3A}"/>
              </a:ext>
            </a:extLst>
          </p:cNvPr>
          <p:cNvSpPr txBox="1"/>
          <p:nvPr/>
        </p:nvSpPr>
        <p:spPr>
          <a:xfrm>
            <a:off x="1013803" y="6466114"/>
            <a:ext cx="2267093" cy="307777"/>
          </a:xfrm>
          <a:prstGeom prst="rect">
            <a:avLst/>
          </a:prstGeom>
          <a:noFill/>
        </p:spPr>
        <p:txBody>
          <a:bodyPr wrap="square">
            <a:spAutoFit/>
          </a:bodyPr>
          <a:lstStyle/>
          <a:p>
            <a:r>
              <a:rPr lang="en-US" sz="1400" dirty="0"/>
              <a:t>Photo by </a:t>
            </a:r>
            <a:r>
              <a:rPr lang="en-US" sz="1400" dirty="0" err="1">
                <a:hlinkClick r:id="rId4"/>
              </a:rPr>
              <a:t>Agefis</a:t>
            </a:r>
            <a:r>
              <a:rPr lang="en-US" sz="1400" dirty="0"/>
              <a:t> on </a:t>
            </a:r>
            <a:r>
              <a:rPr lang="en-US" sz="1400" dirty="0" err="1">
                <a:hlinkClick r:id="rId5"/>
              </a:rPr>
              <a:t>Unsplash</a:t>
            </a:r>
            <a:endParaRPr lang="en-US" sz="1400" dirty="0"/>
          </a:p>
        </p:txBody>
      </p:sp>
    </p:spTree>
    <p:extLst>
      <p:ext uri="{BB962C8B-B14F-4D97-AF65-F5344CB8AC3E}">
        <p14:creationId xmlns:p14="http://schemas.microsoft.com/office/powerpoint/2010/main" val="4176606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A28C9-6E3A-4D8E-AF0E-A4EB66582C7F}"/>
              </a:ext>
            </a:extLst>
          </p:cNvPr>
          <p:cNvSpPr>
            <a:spLocks noGrp="1"/>
          </p:cNvSpPr>
          <p:nvPr>
            <p:ph type="title"/>
          </p:nvPr>
        </p:nvSpPr>
        <p:spPr>
          <a:xfrm>
            <a:off x="5507026" y="365125"/>
            <a:ext cx="5846774" cy="1325563"/>
          </a:xfrm>
        </p:spPr>
        <p:txBody>
          <a:bodyPr/>
          <a:lstStyle/>
          <a:p>
            <a:r>
              <a:rPr lang="en-US" dirty="0"/>
              <a:t>Differentiation</a:t>
            </a:r>
          </a:p>
        </p:txBody>
      </p:sp>
      <p:sp>
        <p:nvSpPr>
          <p:cNvPr id="3" name="Content Placeholder 2">
            <a:extLst>
              <a:ext uri="{FF2B5EF4-FFF2-40B4-BE49-F238E27FC236}">
                <a16:creationId xmlns:a16="http://schemas.microsoft.com/office/drawing/2014/main" id="{CFCEC03A-C5F5-4264-8462-0775E4E9ED92}"/>
              </a:ext>
            </a:extLst>
          </p:cNvPr>
          <p:cNvSpPr>
            <a:spLocks noGrp="1"/>
          </p:cNvSpPr>
          <p:nvPr>
            <p:ph idx="1"/>
          </p:nvPr>
        </p:nvSpPr>
        <p:spPr>
          <a:xfrm>
            <a:off x="5747656" y="1846251"/>
            <a:ext cx="5606143" cy="4351338"/>
          </a:xfrm>
        </p:spPr>
        <p:txBody>
          <a:bodyPr/>
          <a:lstStyle/>
          <a:p>
            <a:pPr marL="0" indent="0">
              <a:buNone/>
            </a:pPr>
            <a:r>
              <a:rPr lang="en-US" dirty="0"/>
              <a:t>Why is differentiation important?</a:t>
            </a:r>
          </a:p>
        </p:txBody>
      </p:sp>
      <p:pic>
        <p:nvPicPr>
          <p:cNvPr id="5" name="Picture 4" descr="A picture containing outdoor, person, snow&#10;&#10;Description automatically generated">
            <a:extLst>
              <a:ext uri="{FF2B5EF4-FFF2-40B4-BE49-F238E27FC236}">
                <a16:creationId xmlns:a16="http://schemas.microsoft.com/office/drawing/2014/main" id="{76EF4606-7D16-4E61-9D3F-AF236CD79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25"/>
            <a:ext cx="4276889" cy="6414550"/>
          </a:xfrm>
          <a:prstGeom prst="rect">
            <a:avLst/>
          </a:prstGeom>
        </p:spPr>
      </p:pic>
      <p:sp>
        <p:nvSpPr>
          <p:cNvPr id="7" name="TextBox 6">
            <a:extLst>
              <a:ext uri="{FF2B5EF4-FFF2-40B4-BE49-F238E27FC236}">
                <a16:creationId xmlns:a16="http://schemas.microsoft.com/office/drawing/2014/main" id="{F4EF5408-0C56-4508-B205-8138C7A5353C}"/>
              </a:ext>
            </a:extLst>
          </p:cNvPr>
          <p:cNvSpPr txBox="1"/>
          <p:nvPr/>
        </p:nvSpPr>
        <p:spPr>
          <a:xfrm>
            <a:off x="537984" y="6414550"/>
            <a:ext cx="2762107" cy="307777"/>
          </a:xfrm>
          <a:prstGeom prst="rect">
            <a:avLst/>
          </a:prstGeom>
          <a:noFill/>
        </p:spPr>
        <p:txBody>
          <a:bodyPr wrap="square">
            <a:spAutoFit/>
          </a:bodyPr>
          <a:lstStyle/>
          <a:p>
            <a:r>
              <a:rPr lang="en-US" sz="1400" dirty="0"/>
              <a:t>Photo by </a:t>
            </a:r>
            <a:r>
              <a:rPr lang="en-US" sz="1400" dirty="0">
                <a:hlinkClick r:id="rId4"/>
              </a:rPr>
              <a:t>Adam Miller</a:t>
            </a:r>
            <a:r>
              <a:rPr lang="en-US" sz="1400" dirty="0"/>
              <a:t> on </a:t>
            </a:r>
            <a:r>
              <a:rPr lang="en-US" sz="1400" dirty="0" err="1">
                <a:hlinkClick r:id="rId5"/>
              </a:rPr>
              <a:t>Unsplash</a:t>
            </a:r>
            <a:endParaRPr lang="en-US" sz="1400" dirty="0"/>
          </a:p>
        </p:txBody>
      </p:sp>
    </p:spTree>
    <p:extLst>
      <p:ext uri="{BB962C8B-B14F-4D97-AF65-F5344CB8AC3E}">
        <p14:creationId xmlns:p14="http://schemas.microsoft.com/office/powerpoint/2010/main" val="1030003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D0FDE-4B8F-42DE-96EA-E28C80F44987}"/>
              </a:ext>
            </a:extLst>
          </p:cNvPr>
          <p:cNvSpPr>
            <a:spLocks noGrp="1"/>
          </p:cNvSpPr>
          <p:nvPr>
            <p:ph type="title"/>
          </p:nvPr>
        </p:nvSpPr>
        <p:spPr>
          <a:xfrm>
            <a:off x="4860758" y="365125"/>
            <a:ext cx="6493041" cy="1325563"/>
          </a:xfrm>
        </p:spPr>
        <p:txBody>
          <a:bodyPr/>
          <a:lstStyle/>
          <a:p>
            <a:r>
              <a:rPr lang="en-US" dirty="0"/>
              <a:t>Minimizing Risk, Maximizing Rewards</a:t>
            </a:r>
          </a:p>
        </p:txBody>
      </p:sp>
      <p:sp>
        <p:nvSpPr>
          <p:cNvPr id="3" name="Content Placeholder 2">
            <a:extLst>
              <a:ext uri="{FF2B5EF4-FFF2-40B4-BE49-F238E27FC236}">
                <a16:creationId xmlns:a16="http://schemas.microsoft.com/office/drawing/2014/main" id="{B10F1F49-8A7F-426C-821B-1F002B2F2DFE}"/>
              </a:ext>
            </a:extLst>
          </p:cNvPr>
          <p:cNvSpPr>
            <a:spLocks noGrp="1"/>
          </p:cNvSpPr>
          <p:nvPr>
            <p:ph idx="1"/>
          </p:nvPr>
        </p:nvSpPr>
        <p:spPr>
          <a:xfrm>
            <a:off x="5321395" y="1825625"/>
            <a:ext cx="6032405" cy="4351338"/>
          </a:xfrm>
        </p:spPr>
        <p:txBody>
          <a:bodyPr/>
          <a:lstStyle/>
          <a:p>
            <a:pPr marL="0" indent="0">
              <a:buNone/>
            </a:pPr>
            <a:r>
              <a:rPr lang="en-US" dirty="0"/>
              <a:t>Context:</a:t>
            </a:r>
          </a:p>
          <a:p>
            <a:r>
              <a:rPr lang="en-US" dirty="0"/>
              <a:t>Meeting of staff and managers</a:t>
            </a:r>
          </a:p>
          <a:p>
            <a:r>
              <a:rPr lang="en-US" dirty="0"/>
              <a:t>You propose innovation</a:t>
            </a:r>
          </a:p>
          <a:p>
            <a:pPr marL="0" indent="0">
              <a:buNone/>
            </a:pPr>
            <a:endParaRPr lang="en-US" dirty="0"/>
          </a:p>
          <a:p>
            <a:pPr marL="0" indent="0">
              <a:buNone/>
            </a:pPr>
            <a:r>
              <a:rPr lang="en-US" dirty="0"/>
              <a:t>Goals of others:</a:t>
            </a:r>
          </a:p>
          <a:p>
            <a:r>
              <a:rPr lang="en-US" dirty="0"/>
              <a:t>Minimize </a:t>
            </a:r>
            <a:r>
              <a:rPr lang="en-US" dirty="0">
                <a:solidFill>
                  <a:srgbClr val="FF0000"/>
                </a:solidFill>
              </a:rPr>
              <a:t>risks</a:t>
            </a:r>
          </a:p>
          <a:p>
            <a:r>
              <a:rPr lang="en-US" dirty="0"/>
              <a:t>Maximize </a:t>
            </a:r>
            <a:r>
              <a:rPr lang="en-US" dirty="0">
                <a:solidFill>
                  <a:srgbClr val="92D050"/>
                </a:solidFill>
              </a:rPr>
              <a:t>rewards</a:t>
            </a:r>
          </a:p>
          <a:p>
            <a:pPr lvl="1"/>
            <a:r>
              <a:rPr lang="en-US" dirty="0"/>
              <a:t>Growth</a:t>
            </a:r>
          </a:p>
          <a:p>
            <a:pPr lvl="1"/>
            <a:r>
              <a:rPr lang="en-US" dirty="0"/>
              <a:t>Profitability</a:t>
            </a:r>
          </a:p>
        </p:txBody>
      </p:sp>
      <p:pic>
        <p:nvPicPr>
          <p:cNvPr id="5" name="Picture 4" descr="A group of people sitting at tables&#10;&#10;Description automatically generated with low confidence">
            <a:extLst>
              <a:ext uri="{FF2B5EF4-FFF2-40B4-BE49-F238E27FC236}">
                <a16:creationId xmlns:a16="http://schemas.microsoft.com/office/drawing/2014/main" id="{AA334797-914B-4A10-A0AB-36A5F6948F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295097" cy="6442051"/>
          </a:xfrm>
          <a:prstGeom prst="rect">
            <a:avLst/>
          </a:prstGeom>
        </p:spPr>
      </p:pic>
      <p:sp>
        <p:nvSpPr>
          <p:cNvPr id="7" name="TextBox 6">
            <a:extLst>
              <a:ext uri="{FF2B5EF4-FFF2-40B4-BE49-F238E27FC236}">
                <a16:creationId xmlns:a16="http://schemas.microsoft.com/office/drawing/2014/main" id="{FA4810B8-ABA3-4F96-BD3F-F872C874D770}"/>
              </a:ext>
            </a:extLst>
          </p:cNvPr>
          <p:cNvSpPr txBox="1"/>
          <p:nvPr/>
        </p:nvSpPr>
        <p:spPr>
          <a:xfrm>
            <a:off x="510483" y="6491142"/>
            <a:ext cx="2755232" cy="307777"/>
          </a:xfrm>
          <a:prstGeom prst="rect">
            <a:avLst/>
          </a:prstGeom>
          <a:noFill/>
        </p:spPr>
        <p:txBody>
          <a:bodyPr wrap="square">
            <a:spAutoFit/>
          </a:bodyPr>
          <a:lstStyle/>
          <a:p>
            <a:r>
              <a:rPr lang="en-US" sz="1400" dirty="0"/>
              <a:t>Photo by </a:t>
            </a:r>
            <a:r>
              <a:rPr lang="en-US" sz="1400" dirty="0" err="1">
                <a:hlinkClick r:id="rId4"/>
              </a:rPr>
              <a:t>bantersnaps</a:t>
            </a:r>
            <a:r>
              <a:rPr lang="en-US" sz="1400" dirty="0"/>
              <a:t> on </a:t>
            </a:r>
            <a:r>
              <a:rPr lang="en-US" sz="1400" dirty="0" err="1">
                <a:hlinkClick r:id="rId5"/>
              </a:rPr>
              <a:t>Unsplash</a:t>
            </a:r>
            <a:endParaRPr lang="en-US" sz="1400" dirty="0"/>
          </a:p>
        </p:txBody>
      </p:sp>
    </p:spTree>
    <p:extLst>
      <p:ext uri="{BB962C8B-B14F-4D97-AF65-F5344CB8AC3E}">
        <p14:creationId xmlns:p14="http://schemas.microsoft.com/office/powerpoint/2010/main" val="3658946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A28C9-6E3A-4D8E-AF0E-A4EB66582C7F}"/>
              </a:ext>
            </a:extLst>
          </p:cNvPr>
          <p:cNvSpPr>
            <a:spLocks noGrp="1"/>
          </p:cNvSpPr>
          <p:nvPr>
            <p:ph type="title"/>
          </p:nvPr>
        </p:nvSpPr>
        <p:spPr>
          <a:xfrm>
            <a:off x="5507026" y="365125"/>
            <a:ext cx="5846774" cy="1325563"/>
          </a:xfrm>
        </p:spPr>
        <p:txBody>
          <a:bodyPr/>
          <a:lstStyle/>
          <a:p>
            <a:r>
              <a:rPr lang="en-US" dirty="0">
                <a:solidFill>
                  <a:srgbClr val="FF0000"/>
                </a:solidFill>
              </a:rPr>
              <a:t>Avoid Commodity Products</a:t>
            </a:r>
          </a:p>
        </p:txBody>
      </p:sp>
      <p:sp>
        <p:nvSpPr>
          <p:cNvPr id="3" name="Content Placeholder 2">
            <a:extLst>
              <a:ext uri="{FF2B5EF4-FFF2-40B4-BE49-F238E27FC236}">
                <a16:creationId xmlns:a16="http://schemas.microsoft.com/office/drawing/2014/main" id="{CFCEC03A-C5F5-4264-8462-0775E4E9ED92}"/>
              </a:ext>
            </a:extLst>
          </p:cNvPr>
          <p:cNvSpPr>
            <a:spLocks noGrp="1"/>
          </p:cNvSpPr>
          <p:nvPr>
            <p:ph idx="1"/>
          </p:nvPr>
        </p:nvSpPr>
        <p:spPr>
          <a:xfrm>
            <a:off x="5747656" y="1846251"/>
            <a:ext cx="5606143" cy="4351338"/>
          </a:xfrm>
        </p:spPr>
        <p:txBody>
          <a:bodyPr/>
          <a:lstStyle/>
          <a:p>
            <a:pPr marL="0" indent="0">
              <a:buNone/>
            </a:pPr>
            <a:r>
              <a:rPr lang="en-US" dirty="0"/>
              <a:t>Why avoid making a commodity?</a:t>
            </a:r>
          </a:p>
        </p:txBody>
      </p:sp>
      <p:pic>
        <p:nvPicPr>
          <p:cNvPr id="6" name="Picture 5" descr="A picture containing text, shelf&#10;&#10;Description automatically generated">
            <a:extLst>
              <a:ext uri="{FF2B5EF4-FFF2-40B4-BE49-F238E27FC236}">
                <a16:creationId xmlns:a16="http://schemas.microsoft.com/office/drawing/2014/main" id="{1F225940-37AD-42E8-9584-A7FD6702D8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764506" cy="6352674"/>
          </a:xfrm>
          <a:prstGeom prst="rect">
            <a:avLst/>
          </a:prstGeom>
        </p:spPr>
      </p:pic>
      <p:sp>
        <p:nvSpPr>
          <p:cNvPr id="9" name="TextBox 8">
            <a:extLst>
              <a:ext uri="{FF2B5EF4-FFF2-40B4-BE49-F238E27FC236}">
                <a16:creationId xmlns:a16="http://schemas.microsoft.com/office/drawing/2014/main" id="{598DEB92-DD6B-415A-A4FC-5F10E3746D03}"/>
              </a:ext>
            </a:extLst>
          </p:cNvPr>
          <p:cNvSpPr txBox="1"/>
          <p:nvPr/>
        </p:nvSpPr>
        <p:spPr>
          <a:xfrm>
            <a:off x="627361" y="6408639"/>
            <a:ext cx="3243370" cy="307777"/>
          </a:xfrm>
          <a:prstGeom prst="rect">
            <a:avLst/>
          </a:prstGeom>
          <a:noFill/>
        </p:spPr>
        <p:txBody>
          <a:bodyPr wrap="square">
            <a:spAutoFit/>
          </a:bodyPr>
          <a:lstStyle/>
          <a:p>
            <a:r>
              <a:rPr lang="en-US" sz="1400" dirty="0"/>
              <a:t>Photo by </a:t>
            </a:r>
            <a:r>
              <a:rPr lang="en-US" sz="1400" dirty="0">
                <a:hlinkClick r:id="rId4"/>
              </a:rPr>
              <a:t>Alexandra </a:t>
            </a:r>
            <a:r>
              <a:rPr lang="en-US" sz="1400" dirty="0" err="1">
                <a:hlinkClick r:id="rId4"/>
              </a:rPr>
              <a:t>Nosova</a:t>
            </a:r>
            <a:r>
              <a:rPr lang="en-US" sz="1400" dirty="0"/>
              <a:t> on </a:t>
            </a:r>
            <a:r>
              <a:rPr lang="en-US" sz="1400" dirty="0" err="1">
                <a:hlinkClick r:id="rId5"/>
              </a:rPr>
              <a:t>Unsplash</a:t>
            </a:r>
            <a:endParaRPr lang="en-US" sz="1400" dirty="0"/>
          </a:p>
        </p:txBody>
      </p:sp>
    </p:spTree>
    <p:extLst>
      <p:ext uri="{BB962C8B-B14F-4D97-AF65-F5344CB8AC3E}">
        <p14:creationId xmlns:p14="http://schemas.microsoft.com/office/powerpoint/2010/main" val="21428780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A28C9-6E3A-4D8E-AF0E-A4EB66582C7F}"/>
              </a:ext>
            </a:extLst>
          </p:cNvPr>
          <p:cNvSpPr>
            <a:spLocks noGrp="1"/>
          </p:cNvSpPr>
          <p:nvPr>
            <p:ph type="title"/>
          </p:nvPr>
        </p:nvSpPr>
        <p:spPr>
          <a:xfrm>
            <a:off x="5507026" y="365125"/>
            <a:ext cx="5846774" cy="1325563"/>
          </a:xfrm>
        </p:spPr>
        <p:txBody>
          <a:bodyPr/>
          <a:lstStyle/>
          <a:p>
            <a:r>
              <a:rPr lang="en-US" dirty="0">
                <a:solidFill>
                  <a:srgbClr val="92D050"/>
                </a:solidFill>
              </a:rPr>
              <a:t>Differentiation</a:t>
            </a:r>
          </a:p>
        </p:txBody>
      </p:sp>
      <p:sp>
        <p:nvSpPr>
          <p:cNvPr id="3" name="Content Placeholder 2">
            <a:extLst>
              <a:ext uri="{FF2B5EF4-FFF2-40B4-BE49-F238E27FC236}">
                <a16:creationId xmlns:a16="http://schemas.microsoft.com/office/drawing/2014/main" id="{CFCEC03A-C5F5-4264-8462-0775E4E9ED92}"/>
              </a:ext>
            </a:extLst>
          </p:cNvPr>
          <p:cNvSpPr>
            <a:spLocks noGrp="1"/>
          </p:cNvSpPr>
          <p:nvPr>
            <p:ph idx="1"/>
          </p:nvPr>
        </p:nvSpPr>
        <p:spPr>
          <a:xfrm>
            <a:off x="5747656" y="1846251"/>
            <a:ext cx="5606143" cy="4351338"/>
          </a:xfrm>
        </p:spPr>
        <p:txBody>
          <a:bodyPr/>
          <a:lstStyle/>
          <a:p>
            <a:pPr marL="0" indent="0">
              <a:buNone/>
            </a:pPr>
            <a:r>
              <a:rPr lang="en-US" dirty="0"/>
              <a:t>How to evaluate differentiation:</a:t>
            </a:r>
          </a:p>
          <a:p>
            <a:r>
              <a:rPr lang="en-US" dirty="0"/>
              <a:t>Survey competitors</a:t>
            </a:r>
          </a:p>
          <a:p>
            <a:r>
              <a:rPr lang="en-US" dirty="0"/>
              <a:t>Listen to customer needs</a:t>
            </a:r>
          </a:p>
          <a:p>
            <a:endParaRPr lang="en-US" dirty="0"/>
          </a:p>
        </p:txBody>
      </p:sp>
      <p:pic>
        <p:nvPicPr>
          <p:cNvPr id="5" name="Picture 4" descr="A picture containing outdoor, person, snow&#10;&#10;Description automatically generated">
            <a:extLst>
              <a:ext uri="{FF2B5EF4-FFF2-40B4-BE49-F238E27FC236}">
                <a16:creationId xmlns:a16="http://schemas.microsoft.com/office/drawing/2014/main" id="{76EF4606-7D16-4E61-9D3F-AF236CD79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25"/>
            <a:ext cx="4276889" cy="6414550"/>
          </a:xfrm>
          <a:prstGeom prst="rect">
            <a:avLst/>
          </a:prstGeom>
        </p:spPr>
      </p:pic>
      <p:sp>
        <p:nvSpPr>
          <p:cNvPr id="7" name="TextBox 6">
            <a:extLst>
              <a:ext uri="{FF2B5EF4-FFF2-40B4-BE49-F238E27FC236}">
                <a16:creationId xmlns:a16="http://schemas.microsoft.com/office/drawing/2014/main" id="{F4EF5408-0C56-4508-B205-8138C7A5353C}"/>
              </a:ext>
            </a:extLst>
          </p:cNvPr>
          <p:cNvSpPr txBox="1"/>
          <p:nvPr/>
        </p:nvSpPr>
        <p:spPr>
          <a:xfrm>
            <a:off x="537984" y="6414550"/>
            <a:ext cx="2762107" cy="307777"/>
          </a:xfrm>
          <a:prstGeom prst="rect">
            <a:avLst/>
          </a:prstGeom>
          <a:noFill/>
        </p:spPr>
        <p:txBody>
          <a:bodyPr wrap="square">
            <a:spAutoFit/>
          </a:bodyPr>
          <a:lstStyle/>
          <a:p>
            <a:r>
              <a:rPr lang="en-US" sz="1400" dirty="0"/>
              <a:t>Photo by </a:t>
            </a:r>
            <a:r>
              <a:rPr lang="en-US" sz="1400" dirty="0">
                <a:hlinkClick r:id="rId4"/>
              </a:rPr>
              <a:t>Adam Miller</a:t>
            </a:r>
            <a:r>
              <a:rPr lang="en-US" sz="1400" dirty="0"/>
              <a:t> on </a:t>
            </a:r>
            <a:r>
              <a:rPr lang="en-US" sz="1400" dirty="0" err="1">
                <a:hlinkClick r:id="rId5"/>
              </a:rPr>
              <a:t>Unsplash</a:t>
            </a:r>
            <a:endParaRPr lang="en-US" sz="1400" dirty="0"/>
          </a:p>
        </p:txBody>
      </p:sp>
    </p:spTree>
    <p:extLst>
      <p:ext uri="{BB962C8B-B14F-4D97-AF65-F5344CB8AC3E}">
        <p14:creationId xmlns:p14="http://schemas.microsoft.com/office/powerpoint/2010/main" val="4113065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D13BC-341B-4ECF-821E-8065D31C47DA}"/>
              </a:ext>
            </a:extLst>
          </p:cNvPr>
          <p:cNvSpPr>
            <a:spLocks noGrp="1"/>
          </p:cNvSpPr>
          <p:nvPr>
            <p:ph type="title"/>
          </p:nvPr>
        </p:nvSpPr>
        <p:spPr>
          <a:xfrm>
            <a:off x="5513900" y="365125"/>
            <a:ext cx="5839899" cy="1325563"/>
          </a:xfrm>
        </p:spPr>
        <p:txBody>
          <a:bodyPr/>
          <a:lstStyle/>
          <a:p>
            <a:r>
              <a:rPr lang="en-US" dirty="0"/>
              <a:t>Ethical Considerations</a:t>
            </a:r>
          </a:p>
        </p:txBody>
      </p:sp>
      <p:sp>
        <p:nvSpPr>
          <p:cNvPr id="3" name="Content Placeholder 2">
            <a:extLst>
              <a:ext uri="{FF2B5EF4-FFF2-40B4-BE49-F238E27FC236}">
                <a16:creationId xmlns:a16="http://schemas.microsoft.com/office/drawing/2014/main" id="{CFF84D80-9132-4277-A5EA-D1B00F13D35F}"/>
              </a:ext>
            </a:extLst>
          </p:cNvPr>
          <p:cNvSpPr>
            <a:spLocks noGrp="1"/>
          </p:cNvSpPr>
          <p:nvPr>
            <p:ph idx="1"/>
          </p:nvPr>
        </p:nvSpPr>
        <p:spPr>
          <a:xfrm>
            <a:off x="5630778" y="1825625"/>
            <a:ext cx="5723021" cy="4351338"/>
          </a:xfrm>
        </p:spPr>
        <p:txBody>
          <a:bodyPr/>
          <a:lstStyle/>
          <a:p>
            <a:pPr marL="0" indent="0">
              <a:buNone/>
            </a:pPr>
            <a:r>
              <a:rPr lang="en-US" dirty="0"/>
              <a:t>Why are ethical considerations important?</a:t>
            </a:r>
          </a:p>
        </p:txBody>
      </p:sp>
      <p:grpSp>
        <p:nvGrpSpPr>
          <p:cNvPr id="4" name="Group 3">
            <a:extLst>
              <a:ext uri="{FF2B5EF4-FFF2-40B4-BE49-F238E27FC236}">
                <a16:creationId xmlns:a16="http://schemas.microsoft.com/office/drawing/2014/main" id="{A2BDF1BB-B298-4F8F-9150-B58966C8CCA9}"/>
              </a:ext>
            </a:extLst>
          </p:cNvPr>
          <p:cNvGrpSpPr/>
          <p:nvPr/>
        </p:nvGrpSpPr>
        <p:grpSpPr>
          <a:xfrm>
            <a:off x="0" y="0"/>
            <a:ext cx="5139349" cy="6719389"/>
            <a:chOff x="7095459" y="0"/>
            <a:chExt cx="5139349" cy="6719389"/>
          </a:xfrm>
        </p:grpSpPr>
        <p:sp>
          <p:nvSpPr>
            <p:cNvPr id="5" name="Rectangle 4">
              <a:extLst>
                <a:ext uri="{FF2B5EF4-FFF2-40B4-BE49-F238E27FC236}">
                  <a16:creationId xmlns:a16="http://schemas.microsoft.com/office/drawing/2014/main" id="{4C879A09-C212-4052-B15C-09E2F563FE18}"/>
                </a:ext>
              </a:extLst>
            </p:cNvPr>
            <p:cNvSpPr/>
            <p:nvPr/>
          </p:nvSpPr>
          <p:spPr>
            <a:xfrm>
              <a:off x="8078229" y="6411612"/>
              <a:ext cx="2536913" cy="307777"/>
            </a:xfrm>
            <a:prstGeom prst="rect">
              <a:avLst/>
            </a:prstGeom>
          </p:spPr>
          <p:txBody>
            <a:bodyPr wrap="none">
              <a:spAutoFit/>
            </a:bodyPr>
            <a:lstStyle/>
            <a:p>
              <a:r>
                <a:rPr lang="en-US" sz="1400" dirty="0">
                  <a:solidFill>
                    <a:schemeClr val="tx1">
                      <a:lumMod val="75000"/>
                    </a:schemeClr>
                  </a:solidFill>
                  <a:latin typeface="-apple-system"/>
                </a:rPr>
                <a:t>Photo by </a:t>
              </a:r>
              <a:r>
                <a:rPr lang="en-US" sz="1400" dirty="0">
                  <a:solidFill>
                    <a:srgbClr val="767676"/>
                  </a:solidFill>
                  <a:latin typeface="-apple-system"/>
                  <a:hlinkClick r:id="rId3"/>
                </a:rPr>
                <a:t>Artyom PJ</a:t>
              </a:r>
              <a:r>
                <a:rPr lang="en-US" sz="1400" dirty="0">
                  <a:solidFill>
                    <a:srgbClr val="111111"/>
                  </a:solidFill>
                  <a:latin typeface="-apple-system"/>
                </a:rPr>
                <a:t> </a:t>
              </a:r>
              <a:r>
                <a:rPr lang="en-US" sz="1400" dirty="0">
                  <a:solidFill>
                    <a:schemeClr val="tx1">
                      <a:lumMod val="75000"/>
                    </a:schemeClr>
                  </a:solidFill>
                  <a:latin typeface="-apple-system"/>
                </a:rPr>
                <a:t>on </a:t>
              </a:r>
              <a:r>
                <a:rPr lang="en-US" sz="1400" dirty="0" err="1">
                  <a:solidFill>
                    <a:srgbClr val="767676"/>
                  </a:solidFill>
                  <a:latin typeface="-apple-system"/>
                  <a:hlinkClick r:id="rId4"/>
                </a:rPr>
                <a:t>Unsplash</a:t>
              </a:r>
              <a:endParaRPr lang="en-US" sz="1400" dirty="0"/>
            </a:p>
          </p:txBody>
        </p:sp>
        <p:pic>
          <p:nvPicPr>
            <p:cNvPr id="6" name="Picture 5" descr="A group of people standing in front of a crowd posing for the camera&#10;&#10;Description automatically generated">
              <a:extLst>
                <a:ext uri="{FF2B5EF4-FFF2-40B4-BE49-F238E27FC236}">
                  <a16:creationId xmlns:a16="http://schemas.microsoft.com/office/drawing/2014/main" id="{CF0C0465-99B5-40C1-8868-9ADD1AD7F2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5459" y="0"/>
              <a:ext cx="5139349" cy="6424186"/>
            </a:xfrm>
            <a:prstGeom prst="rect">
              <a:avLst/>
            </a:prstGeom>
          </p:spPr>
        </p:pic>
      </p:grpSp>
    </p:spTree>
    <p:extLst>
      <p:ext uri="{BB962C8B-B14F-4D97-AF65-F5344CB8AC3E}">
        <p14:creationId xmlns:p14="http://schemas.microsoft.com/office/powerpoint/2010/main" val="27552920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D13BC-341B-4ECF-821E-8065D31C47DA}"/>
              </a:ext>
            </a:extLst>
          </p:cNvPr>
          <p:cNvSpPr>
            <a:spLocks noGrp="1"/>
          </p:cNvSpPr>
          <p:nvPr>
            <p:ph type="title"/>
          </p:nvPr>
        </p:nvSpPr>
        <p:spPr>
          <a:xfrm>
            <a:off x="4998262" y="365125"/>
            <a:ext cx="6355537" cy="1325563"/>
          </a:xfrm>
        </p:spPr>
        <p:txBody>
          <a:bodyPr/>
          <a:lstStyle/>
          <a:p>
            <a:r>
              <a:rPr lang="en-US" dirty="0">
                <a:solidFill>
                  <a:srgbClr val="92D050"/>
                </a:solidFill>
              </a:rPr>
              <a:t>Ethical Considerations</a:t>
            </a:r>
          </a:p>
        </p:txBody>
      </p:sp>
      <p:sp>
        <p:nvSpPr>
          <p:cNvPr id="3" name="Content Placeholder 2">
            <a:extLst>
              <a:ext uri="{FF2B5EF4-FFF2-40B4-BE49-F238E27FC236}">
                <a16:creationId xmlns:a16="http://schemas.microsoft.com/office/drawing/2014/main" id="{CFF84D80-9132-4277-A5EA-D1B00F13D35F}"/>
              </a:ext>
            </a:extLst>
          </p:cNvPr>
          <p:cNvSpPr>
            <a:spLocks noGrp="1"/>
          </p:cNvSpPr>
          <p:nvPr>
            <p:ph idx="1"/>
          </p:nvPr>
        </p:nvSpPr>
        <p:spPr>
          <a:xfrm>
            <a:off x="5218268" y="1860002"/>
            <a:ext cx="6490176" cy="4351338"/>
          </a:xfrm>
        </p:spPr>
        <p:txBody>
          <a:bodyPr>
            <a:normAutofit/>
          </a:bodyPr>
          <a:lstStyle/>
          <a:p>
            <a:pPr marL="0" indent="0">
              <a:buNone/>
            </a:pPr>
            <a:r>
              <a:rPr lang="en-US" dirty="0"/>
              <a:t>How to evaluate ethics?</a:t>
            </a:r>
          </a:p>
          <a:p>
            <a:pPr marL="514350" indent="-514350">
              <a:buFont typeface="+mj-lt"/>
              <a:buAutoNum type="arabicPeriod"/>
            </a:pPr>
            <a:r>
              <a:rPr lang="en-US" sz="3200" dirty="0"/>
              <a:t>Intuitive reaction</a:t>
            </a:r>
          </a:p>
          <a:p>
            <a:pPr marL="514350" indent="-514350">
              <a:buFont typeface="+mj-lt"/>
              <a:buAutoNum type="arabicPeriod"/>
            </a:pPr>
            <a:r>
              <a:rPr lang="en-US" sz="3200" dirty="0"/>
              <a:t>Think about:</a:t>
            </a:r>
            <a:endParaRPr lang="en-US" sz="2000" b="0" i="0" u="none" strike="noStrike" baseline="0" dirty="0">
              <a:latin typeface="Calibri" panose="020F0502020204030204" pitchFamily="34" charset="0"/>
            </a:endParaRPr>
          </a:p>
          <a:p>
            <a:pPr lvl="1"/>
            <a:r>
              <a:rPr lang="en-US" sz="2800" b="1" i="0" u="none" strike="noStrike" baseline="0" dirty="0">
                <a:latin typeface="Calibri" panose="020F0502020204030204" pitchFamily="34" charset="0"/>
              </a:rPr>
              <a:t>C</a:t>
            </a:r>
            <a:r>
              <a:rPr lang="en-US" b="0" i="0" u="none" strike="noStrike" baseline="0" dirty="0">
                <a:latin typeface="Calibri" panose="020F0502020204030204" pitchFamily="34" charset="0"/>
              </a:rPr>
              <a:t>onsider stakeholders and ethical elements.</a:t>
            </a:r>
          </a:p>
          <a:p>
            <a:pPr lvl="1"/>
            <a:r>
              <a:rPr lang="en-US" sz="2800" b="1" i="0" u="none" strike="noStrike" baseline="0" dirty="0">
                <a:latin typeface="Calibri" panose="020F0502020204030204" pitchFamily="34" charset="0"/>
              </a:rPr>
              <a:t>A</a:t>
            </a:r>
            <a:r>
              <a:rPr lang="en-US" b="0" i="0" u="none" strike="noStrike" baseline="0" dirty="0">
                <a:latin typeface="Calibri" panose="020F0502020204030204" pitchFamily="34" charset="0"/>
              </a:rPr>
              <a:t>nalyze impact.</a:t>
            </a:r>
          </a:p>
          <a:p>
            <a:pPr lvl="1"/>
            <a:r>
              <a:rPr lang="en-US" sz="2800" b="1" i="0" u="none" strike="noStrike" baseline="0" dirty="0">
                <a:latin typeface="Calibri" panose="020F0502020204030204" pitchFamily="34" charset="0"/>
              </a:rPr>
              <a:t>R</a:t>
            </a:r>
            <a:r>
              <a:rPr lang="en-US" b="0" i="0" u="none" strike="noStrike" baseline="0" dirty="0">
                <a:latin typeface="Calibri" panose="020F0502020204030204" pitchFamily="34" charset="0"/>
              </a:rPr>
              <a:t>eview responsibilities and alternatives</a:t>
            </a:r>
          </a:p>
          <a:p>
            <a:pPr lvl="1"/>
            <a:r>
              <a:rPr lang="en-US" sz="2800" b="1" i="0" u="none" strike="noStrike" baseline="0" dirty="0">
                <a:latin typeface="Calibri" panose="020F0502020204030204" pitchFamily="34" charset="0"/>
              </a:rPr>
              <a:t>E</a:t>
            </a:r>
            <a:r>
              <a:rPr lang="en-US" b="0" i="0" u="none" strike="noStrike" baseline="0" dirty="0">
                <a:latin typeface="Calibri" panose="020F0502020204030204" pitchFamily="34" charset="0"/>
              </a:rPr>
              <a:t>valuate trade-offs.</a:t>
            </a:r>
          </a:p>
          <a:p>
            <a:pPr marL="514350" indent="-514350">
              <a:buFont typeface="+mj-lt"/>
              <a:buAutoNum type="arabicPeriod"/>
            </a:pPr>
            <a:r>
              <a:rPr lang="en-US" dirty="0">
                <a:latin typeface="Calibri" panose="020F0502020204030204" pitchFamily="34" charset="0"/>
              </a:rPr>
              <a:t>Anything omitted?</a:t>
            </a:r>
            <a:endParaRPr lang="en-US" b="0" i="0" u="none" strike="noStrike" baseline="0" dirty="0">
              <a:latin typeface="Calibri" panose="020F0502020204030204" pitchFamily="34" charset="0"/>
            </a:endParaRPr>
          </a:p>
          <a:p>
            <a:pPr marL="0" indent="0">
              <a:buNone/>
            </a:pPr>
            <a:endParaRPr lang="en-US" dirty="0"/>
          </a:p>
        </p:txBody>
      </p:sp>
      <p:grpSp>
        <p:nvGrpSpPr>
          <p:cNvPr id="7" name="Group 6">
            <a:extLst>
              <a:ext uri="{FF2B5EF4-FFF2-40B4-BE49-F238E27FC236}">
                <a16:creationId xmlns:a16="http://schemas.microsoft.com/office/drawing/2014/main" id="{F4146BA2-7680-4D80-9E91-47A643BC2710}"/>
              </a:ext>
            </a:extLst>
          </p:cNvPr>
          <p:cNvGrpSpPr/>
          <p:nvPr/>
        </p:nvGrpSpPr>
        <p:grpSpPr>
          <a:xfrm>
            <a:off x="0" y="0"/>
            <a:ext cx="4285534" cy="6736078"/>
            <a:chOff x="7906466" y="0"/>
            <a:chExt cx="4285534" cy="6736078"/>
          </a:xfrm>
        </p:grpSpPr>
        <p:pic>
          <p:nvPicPr>
            <p:cNvPr id="8" name="Picture 7" descr="A person sitting on a bed&#10;&#10;Description automatically generated">
              <a:extLst>
                <a:ext uri="{FF2B5EF4-FFF2-40B4-BE49-F238E27FC236}">
                  <a16:creationId xmlns:a16="http://schemas.microsoft.com/office/drawing/2014/main" id="{C8A9A752-0BC0-4B5C-9375-0583BE78EA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6466" y="0"/>
              <a:ext cx="4285534" cy="6428301"/>
            </a:xfrm>
            <a:prstGeom prst="rect">
              <a:avLst/>
            </a:prstGeom>
          </p:spPr>
        </p:pic>
        <p:sp>
          <p:nvSpPr>
            <p:cNvPr id="9" name="TextBox 8">
              <a:extLst>
                <a:ext uri="{FF2B5EF4-FFF2-40B4-BE49-F238E27FC236}">
                  <a16:creationId xmlns:a16="http://schemas.microsoft.com/office/drawing/2014/main" id="{701C7DAE-F516-4BCA-ACDA-69B7B8B56881}"/>
                </a:ext>
              </a:extLst>
            </p:cNvPr>
            <p:cNvSpPr txBox="1"/>
            <p:nvPr/>
          </p:nvSpPr>
          <p:spPr>
            <a:xfrm>
              <a:off x="8523800" y="6428301"/>
              <a:ext cx="3050865" cy="307777"/>
            </a:xfrm>
            <a:prstGeom prst="rect">
              <a:avLst/>
            </a:prstGeom>
            <a:noFill/>
          </p:spPr>
          <p:txBody>
            <a:bodyPr wrap="square">
              <a:spAutoFit/>
            </a:bodyPr>
            <a:lstStyle/>
            <a:p>
              <a:r>
                <a:rPr lang="en-US" sz="1400" dirty="0">
                  <a:solidFill>
                    <a:schemeClr val="tx1">
                      <a:lumMod val="75000"/>
                    </a:schemeClr>
                  </a:solidFill>
                </a:rPr>
                <a:t>Photo by </a:t>
              </a:r>
              <a:r>
                <a:rPr lang="en-US" sz="1400" dirty="0">
                  <a:hlinkClick r:id="rId4"/>
                </a:rPr>
                <a:t>Jonathan Borba</a:t>
              </a:r>
              <a:r>
                <a:rPr lang="en-US" sz="1400" dirty="0"/>
                <a:t> </a:t>
              </a:r>
              <a:r>
                <a:rPr lang="en-US" sz="1400" dirty="0">
                  <a:solidFill>
                    <a:schemeClr val="tx1">
                      <a:lumMod val="75000"/>
                    </a:schemeClr>
                  </a:solidFill>
                </a:rPr>
                <a:t>on</a:t>
              </a:r>
              <a:r>
                <a:rPr lang="en-US" sz="1400" dirty="0"/>
                <a:t> </a:t>
              </a:r>
              <a:r>
                <a:rPr lang="en-US" sz="1400" dirty="0" err="1">
                  <a:hlinkClick r:id="rId5"/>
                </a:rPr>
                <a:t>Unsplash</a:t>
              </a:r>
              <a:endParaRPr lang="en-US" sz="1400" dirty="0"/>
            </a:p>
          </p:txBody>
        </p:sp>
      </p:grpSp>
    </p:spTree>
    <p:extLst>
      <p:ext uri="{BB962C8B-B14F-4D97-AF65-F5344CB8AC3E}">
        <p14:creationId xmlns:p14="http://schemas.microsoft.com/office/powerpoint/2010/main" val="31345280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59074-C864-4B50-9B71-628A55CA6E4A}"/>
              </a:ext>
            </a:extLst>
          </p:cNvPr>
          <p:cNvSpPr>
            <a:spLocks noGrp="1"/>
          </p:cNvSpPr>
          <p:nvPr>
            <p:ph type="title"/>
          </p:nvPr>
        </p:nvSpPr>
        <p:spPr>
          <a:xfrm>
            <a:off x="6008914" y="365125"/>
            <a:ext cx="5344885" cy="1325563"/>
          </a:xfrm>
        </p:spPr>
        <p:txBody>
          <a:bodyPr>
            <a:normAutofit/>
          </a:bodyPr>
          <a:lstStyle/>
          <a:p>
            <a:r>
              <a:rPr lang="en-US" sz="2000" dirty="0"/>
              <a:t>Critical Thinking</a:t>
            </a:r>
          </a:p>
        </p:txBody>
      </p:sp>
      <p:sp>
        <p:nvSpPr>
          <p:cNvPr id="3" name="Content Placeholder 2">
            <a:extLst>
              <a:ext uri="{FF2B5EF4-FFF2-40B4-BE49-F238E27FC236}">
                <a16:creationId xmlns:a16="http://schemas.microsoft.com/office/drawing/2014/main" id="{436DA913-7314-4099-A376-D020449CB38F}"/>
              </a:ext>
            </a:extLst>
          </p:cNvPr>
          <p:cNvSpPr>
            <a:spLocks noGrp="1"/>
          </p:cNvSpPr>
          <p:nvPr>
            <p:ph idx="1"/>
          </p:nvPr>
        </p:nvSpPr>
        <p:spPr>
          <a:xfrm>
            <a:off x="6555769" y="1690688"/>
            <a:ext cx="5197867" cy="4351338"/>
          </a:xfrm>
        </p:spPr>
        <p:txBody>
          <a:bodyPr>
            <a:normAutofit/>
          </a:bodyPr>
          <a:lstStyle/>
          <a:p>
            <a:pPr marL="0" indent="0">
              <a:buNone/>
            </a:pPr>
            <a:r>
              <a:rPr lang="en-US" sz="3600" dirty="0"/>
              <a:t>Why is critical thinking important?</a:t>
            </a:r>
            <a:endParaRPr lang="en-US" sz="3600" b="1" dirty="0"/>
          </a:p>
          <a:p>
            <a:pPr marL="0" indent="0">
              <a:buNone/>
            </a:pPr>
            <a:endParaRPr lang="en-US" dirty="0"/>
          </a:p>
        </p:txBody>
      </p:sp>
      <p:pic>
        <p:nvPicPr>
          <p:cNvPr id="5" name="Picture 4" descr="A picture containing person, person, close, crowd&#10;&#10;Description automatically generated">
            <a:extLst>
              <a:ext uri="{FF2B5EF4-FFF2-40B4-BE49-F238E27FC236}">
                <a16:creationId xmlns:a16="http://schemas.microsoft.com/office/drawing/2014/main" id="{CE12ABBD-9D8A-468E-A723-9AD65F0BA2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21925"/>
            <a:ext cx="5744220" cy="3829480"/>
          </a:xfrm>
          <a:prstGeom prst="rect">
            <a:avLst/>
          </a:prstGeom>
        </p:spPr>
      </p:pic>
      <p:sp>
        <p:nvSpPr>
          <p:cNvPr id="9" name="TextBox 8">
            <a:extLst>
              <a:ext uri="{FF2B5EF4-FFF2-40B4-BE49-F238E27FC236}">
                <a16:creationId xmlns:a16="http://schemas.microsoft.com/office/drawing/2014/main" id="{583C0DFA-1F33-4137-BF28-EB6995AA519D}"/>
              </a:ext>
            </a:extLst>
          </p:cNvPr>
          <p:cNvSpPr txBox="1"/>
          <p:nvPr/>
        </p:nvSpPr>
        <p:spPr>
          <a:xfrm>
            <a:off x="1266753" y="5782642"/>
            <a:ext cx="2696793" cy="307777"/>
          </a:xfrm>
          <a:prstGeom prst="rect">
            <a:avLst/>
          </a:prstGeom>
          <a:noFill/>
        </p:spPr>
        <p:txBody>
          <a:bodyPr wrap="square">
            <a:spAutoFit/>
          </a:bodyPr>
          <a:lstStyle/>
          <a:p>
            <a:r>
              <a:rPr lang="en-US" sz="1400" dirty="0"/>
              <a:t>Photo by </a:t>
            </a:r>
            <a:r>
              <a:rPr lang="en-US" sz="1400" dirty="0">
                <a:hlinkClick r:id="rId4"/>
              </a:rPr>
              <a:t>Roman </a:t>
            </a:r>
            <a:r>
              <a:rPr lang="en-US" sz="1400" dirty="0" err="1">
                <a:hlinkClick r:id="rId4"/>
              </a:rPr>
              <a:t>Bilik</a:t>
            </a:r>
            <a:r>
              <a:rPr lang="en-US" sz="1400" dirty="0"/>
              <a:t> on </a:t>
            </a:r>
            <a:r>
              <a:rPr lang="en-US" sz="1400" dirty="0" err="1">
                <a:hlinkClick r:id="rId5"/>
              </a:rPr>
              <a:t>Unsplash</a:t>
            </a:r>
            <a:endParaRPr lang="en-US" sz="1400" dirty="0"/>
          </a:p>
        </p:txBody>
      </p:sp>
    </p:spTree>
    <p:extLst>
      <p:ext uri="{BB962C8B-B14F-4D97-AF65-F5344CB8AC3E}">
        <p14:creationId xmlns:p14="http://schemas.microsoft.com/office/powerpoint/2010/main" val="33283692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59074-C864-4B50-9B71-628A55CA6E4A}"/>
              </a:ext>
            </a:extLst>
          </p:cNvPr>
          <p:cNvSpPr>
            <a:spLocks noGrp="1"/>
          </p:cNvSpPr>
          <p:nvPr>
            <p:ph type="title"/>
          </p:nvPr>
        </p:nvSpPr>
        <p:spPr>
          <a:xfrm>
            <a:off x="6008914" y="365125"/>
            <a:ext cx="5344885" cy="1325563"/>
          </a:xfrm>
        </p:spPr>
        <p:txBody>
          <a:bodyPr>
            <a:normAutofit/>
          </a:bodyPr>
          <a:lstStyle/>
          <a:p>
            <a:r>
              <a:rPr lang="en-US" sz="2000" dirty="0">
                <a:solidFill>
                  <a:srgbClr val="92D050"/>
                </a:solidFill>
              </a:rPr>
              <a:t>Critical Thinking</a:t>
            </a:r>
          </a:p>
        </p:txBody>
      </p:sp>
      <p:sp>
        <p:nvSpPr>
          <p:cNvPr id="3" name="Content Placeholder 2">
            <a:extLst>
              <a:ext uri="{FF2B5EF4-FFF2-40B4-BE49-F238E27FC236}">
                <a16:creationId xmlns:a16="http://schemas.microsoft.com/office/drawing/2014/main" id="{436DA913-7314-4099-A376-D020449CB38F}"/>
              </a:ext>
            </a:extLst>
          </p:cNvPr>
          <p:cNvSpPr>
            <a:spLocks noGrp="1"/>
          </p:cNvSpPr>
          <p:nvPr>
            <p:ph idx="1"/>
          </p:nvPr>
        </p:nvSpPr>
        <p:spPr>
          <a:xfrm>
            <a:off x="6555769" y="1690688"/>
            <a:ext cx="5197867" cy="4351338"/>
          </a:xfrm>
        </p:spPr>
        <p:txBody>
          <a:bodyPr>
            <a:normAutofit fontScale="92500" lnSpcReduction="10000"/>
          </a:bodyPr>
          <a:lstStyle/>
          <a:p>
            <a:pPr marL="0" indent="0">
              <a:buNone/>
            </a:pPr>
            <a:r>
              <a:rPr lang="en-US" sz="3600" dirty="0"/>
              <a:t>What to think about:</a:t>
            </a:r>
          </a:p>
          <a:p>
            <a:r>
              <a:rPr lang="en-US" sz="3600" b="1" dirty="0"/>
              <a:t>Evidence or Reasoning</a:t>
            </a:r>
          </a:p>
          <a:p>
            <a:r>
              <a:rPr lang="en-US" sz="3600" b="1" dirty="0"/>
              <a:t>Novelty</a:t>
            </a:r>
          </a:p>
          <a:p>
            <a:r>
              <a:rPr lang="en-US" sz="3600" b="1" dirty="0"/>
              <a:t>Feasibility</a:t>
            </a:r>
          </a:p>
          <a:p>
            <a:r>
              <a:rPr lang="en-US" sz="3600" b="1" dirty="0"/>
              <a:t>Business</a:t>
            </a:r>
          </a:p>
          <a:p>
            <a:pPr lvl="1"/>
            <a:r>
              <a:rPr lang="en-US" sz="3200" dirty="0"/>
              <a:t>Costs/Benefits</a:t>
            </a:r>
          </a:p>
          <a:p>
            <a:pPr lvl="1"/>
            <a:r>
              <a:rPr lang="en-US" sz="3200" dirty="0"/>
              <a:t>Differentiation</a:t>
            </a:r>
          </a:p>
          <a:p>
            <a:r>
              <a:rPr lang="en-US" sz="3600" b="1" dirty="0"/>
              <a:t>Ethics</a:t>
            </a:r>
          </a:p>
          <a:p>
            <a:pPr marL="0" indent="0">
              <a:buNone/>
            </a:pPr>
            <a:endParaRPr lang="en-US" dirty="0"/>
          </a:p>
        </p:txBody>
      </p:sp>
      <p:pic>
        <p:nvPicPr>
          <p:cNvPr id="5" name="Picture 4" descr="A picture containing person, person, close, crowd&#10;&#10;Description automatically generated">
            <a:extLst>
              <a:ext uri="{FF2B5EF4-FFF2-40B4-BE49-F238E27FC236}">
                <a16:creationId xmlns:a16="http://schemas.microsoft.com/office/drawing/2014/main" id="{CE12ABBD-9D8A-468E-A723-9AD65F0BA2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21925"/>
            <a:ext cx="5744220" cy="3829480"/>
          </a:xfrm>
          <a:prstGeom prst="rect">
            <a:avLst/>
          </a:prstGeom>
        </p:spPr>
      </p:pic>
      <p:sp>
        <p:nvSpPr>
          <p:cNvPr id="9" name="TextBox 8">
            <a:extLst>
              <a:ext uri="{FF2B5EF4-FFF2-40B4-BE49-F238E27FC236}">
                <a16:creationId xmlns:a16="http://schemas.microsoft.com/office/drawing/2014/main" id="{583C0DFA-1F33-4137-BF28-EB6995AA519D}"/>
              </a:ext>
            </a:extLst>
          </p:cNvPr>
          <p:cNvSpPr txBox="1"/>
          <p:nvPr/>
        </p:nvSpPr>
        <p:spPr>
          <a:xfrm>
            <a:off x="1266753" y="5782642"/>
            <a:ext cx="2696793" cy="307777"/>
          </a:xfrm>
          <a:prstGeom prst="rect">
            <a:avLst/>
          </a:prstGeom>
          <a:noFill/>
        </p:spPr>
        <p:txBody>
          <a:bodyPr wrap="square">
            <a:spAutoFit/>
          </a:bodyPr>
          <a:lstStyle/>
          <a:p>
            <a:r>
              <a:rPr lang="en-US" sz="1400" dirty="0"/>
              <a:t>Photo by </a:t>
            </a:r>
            <a:r>
              <a:rPr lang="en-US" sz="1400" dirty="0">
                <a:hlinkClick r:id="rId4"/>
              </a:rPr>
              <a:t>Roman </a:t>
            </a:r>
            <a:r>
              <a:rPr lang="en-US" sz="1400" dirty="0" err="1">
                <a:hlinkClick r:id="rId4"/>
              </a:rPr>
              <a:t>Bilik</a:t>
            </a:r>
            <a:r>
              <a:rPr lang="en-US" sz="1400" dirty="0"/>
              <a:t> on </a:t>
            </a:r>
            <a:r>
              <a:rPr lang="en-US" sz="1400" dirty="0" err="1">
                <a:hlinkClick r:id="rId5"/>
              </a:rPr>
              <a:t>Unsplash</a:t>
            </a:r>
            <a:endParaRPr lang="en-US" sz="1400" dirty="0"/>
          </a:p>
        </p:txBody>
      </p:sp>
    </p:spTree>
    <p:extLst>
      <p:ext uri="{BB962C8B-B14F-4D97-AF65-F5344CB8AC3E}">
        <p14:creationId xmlns:p14="http://schemas.microsoft.com/office/powerpoint/2010/main" val="28305126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647ED-FBD1-4804-BFC4-A4E085F38866}"/>
              </a:ext>
            </a:extLst>
          </p:cNvPr>
          <p:cNvSpPr>
            <a:spLocks noGrp="1"/>
          </p:cNvSpPr>
          <p:nvPr>
            <p:ph type="title"/>
          </p:nvPr>
        </p:nvSpPr>
        <p:spPr/>
        <p:txBody>
          <a:bodyPr/>
          <a:lstStyle/>
          <a:p>
            <a:r>
              <a:rPr lang="en-US" dirty="0"/>
              <a:t>Bibliography</a:t>
            </a:r>
          </a:p>
        </p:txBody>
      </p:sp>
      <p:sp>
        <p:nvSpPr>
          <p:cNvPr id="3" name="Content Placeholder 2">
            <a:extLst>
              <a:ext uri="{FF2B5EF4-FFF2-40B4-BE49-F238E27FC236}">
                <a16:creationId xmlns:a16="http://schemas.microsoft.com/office/drawing/2014/main" id="{2AD1A826-0D32-4FC1-BF60-892E99BD63B5}"/>
              </a:ext>
            </a:extLst>
          </p:cNvPr>
          <p:cNvSpPr>
            <a:spLocks noGrp="1"/>
          </p:cNvSpPr>
          <p:nvPr>
            <p:ph idx="1"/>
          </p:nvPr>
        </p:nvSpPr>
        <p:spPr/>
        <p:txBody>
          <a:bodyPr/>
          <a:lstStyle/>
          <a:p>
            <a:pPr marL="514350" indent="-514350">
              <a:buFont typeface="+mj-lt"/>
              <a:buAutoNum type="arabicPeriod"/>
            </a:pPr>
            <a:r>
              <a:rPr lang="en-US" dirty="0"/>
              <a:t>Ram </a:t>
            </a:r>
            <a:r>
              <a:rPr lang="en-US" dirty="0" err="1"/>
              <a:t>Charan</a:t>
            </a:r>
            <a:r>
              <a:rPr lang="en-US" dirty="0"/>
              <a:t>. What the CEO Wants You to Know: How Your Company Really Works. Crown Business, 2017 edition. ISBN 9780553417784</a:t>
            </a:r>
          </a:p>
          <a:p>
            <a:pPr marL="514350" indent="-514350">
              <a:buFont typeface="+mj-lt"/>
              <a:buAutoNum type="arabicPeriod"/>
            </a:pPr>
            <a:r>
              <a:rPr lang="en-US" dirty="0"/>
              <a:t>15 Logical Fallacies You Should Know Before Getting Into a Debate. </a:t>
            </a:r>
            <a:r>
              <a:rPr lang="en-US" dirty="0">
                <a:hlinkClick r:id="rId2"/>
              </a:rPr>
              <a:t>https://thebestschools.org/magazine/15-logical-fallacies-know/</a:t>
            </a:r>
            <a:r>
              <a:rPr lang="en-US" dirty="0"/>
              <a:t> Accessed Jan. 27, 2021.</a:t>
            </a:r>
          </a:p>
        </p:txBody>
      </p:sp>
    </p:spTree>
    <p:extLst>
      <p:ext uri="{BB962C8B-B14F-4D97-AF65-F5344CB8AC3E}">
        <p14:creationId xmlns:p14="http://schemas.microsoft.com/office/powerpoint/2010/main" val="1786146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59074-C864-4B50-9B71-628A55CA6E4A}"/>
              </a:ext>
            </a:extLst>
          </p:cNvPr>
          <p:cNvSpPr>
            <a:spLocks noGrp="1"/>
          </p:cNvSpPr>
          <p:nvPr>
            <p:ph type="title"/>
          </p:nvPr>
        </p:nvSpPr>
        <p:spPr>
          <a:xfrm>
            <a:off x="6008914" y="365125"/>
            <a:ext cx="5344885" cy="1325563"/>
          </a:xfrm>
        </p:spPr>
        <p:txBody>
          <a:bodyPr>
            <a:normAutofit/>
          </a:bodyPr>
          <a:lstStyle/>
          <a:p>
            <a:r>
              <a:rPr lang="en-US" sz="2000" dirty="0">
                <a:solidFill>
                  <a:srgbClr val="92D050"/>
                </a:solidFill>
              </a:rPr>
              <a:t>Critical Thinking</a:t>
            </a:r>
          </a:p>
        </p:txBody>
      </p:sp>
      <p:sp>
        <p:nvSpPr>
          <p:cNvPr id="3" name="Content Placeholder 2">
            <a:extLst>
              <a:ext uri="{FF2B5EF4-FFF2-40B4-BE49-F238E27FC236}">
                <a16:creationId xmlns:a16="http://schemas.microsoft.com/office/drawing/2014/main" id="{436DA913-7314-4099-A376-D020449CB38F}"/>
              </a:ext>
            </a:extLst>
          </p:cNvPr>
          <p:cNvSpPr>
            <a:spLocks noGrp="1"/>
          </p:cNvSpPr>
          <p:nvPr>
            <p:ph idx="1"/>
          </p:nvPr>
        </p:nvSpPr>
        <p:spPr>
          <a:xfrm>
            <a:off x="6555769" y="1690688"/>
            <a:ext cx="5197867" cy="4351338"/>
          </a:xfrm>
        </p:spPr>
        <p:txBody>
          <a:bodyPr>
            <a:normAutofit lnSpcReduction="10000"/>
          </a:bodyPr>
          <a:lstStyle/>
          <a:p>
            <a:pPr marL="0" indent="0">
              <a:buNone/>
            </a:pPr>
            <a:r>
              <a:rPr lang="en-US" sz="3600" dirty="0"/>
              <a:t>Evaluating Innovations:</a:t>
            </a:r>
          </a:p>
          <a:p>
            <a:r>
              <a:rPr lang="en-US" sz="3600" b="1" dirty="0"/>
              <a:t>Evidence or Reasoning</a:t>
            </a:r>
          </a:p>
          <a:p>
            <a:r>
              <a:rPr lang="en-US" sz="3600" b="1" dirty="0"/>
              <a:t>Novelty</a:t>
            </a:r>
          </a:p>
          <a:p>
            <a:r>
              <a:rPr lang="en-US" sz="3600" b="1" dirty="0"/>
              <a:t>Feasibility</a:t>
            </a:r>
          </a:p>
          <a:p>
            <a:r>
              <a:rPr lang="en-US" sz="3600" b="1" dirty="0"/>
              <a:t>Business</a:t>
            </a:r>
          </a:p>
          <a:p>
            <a:pPr lvl="1"/>
            <a:r>
              <a:rPr lang="en-US" sz="3200" dirty="0"/>
              <a:t>Costs/Benefits</a:t>
            </a:r>
          </a:p>
          <a:p>
            <a:pPr lvl="1"/>
            <a:r>
              <a:rPr lang="en-US" sz="3200" dirty="0"/>
              <a:t>Differentiation</a:t>
            </a:r>
          </a:p>
          <a:p>
            <a:r>
              <a:rPr lang="en-US" sz="3600" b="1" dirty="0"/>
              <a:t>Ethics</a:t>
            </a:r>
          </a:p>
          <a:p>
            <a:pPr marL="0" indent="0">
              <a:buNone/>
            </a:pPr>
            <a:endParaRPr lang="en-US" dirty="0"/>
          </a:p>
        </p:txBody>
      </p:sp>
      <p:pic>
        <p:nvPicPr>
          <p:cNvPr id="5" name="Picture 4" descr="A picture containing person, person, close, crowd&#10;&#10;Description automatically generated">
            <a:extLst>
              <a:ext uri="{FF2B5EF4-FFF2-40B4-BE49-F238E27FC236}">
                <a16:creationId xmlns:a16="http://schemas.microsoft.com/office/drawing/2014/main" id="{CE12ABBD-9D8A-468E-A723-9AD65F0BA2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21925"/>
            <a:ext cx="5744220" cy="3829480"/>
          </a:xfrm>
          <a:prstGeom prst="rect">
            <a:avLst/>
          </a:prstGeom>
        </p:spPr>
      </p:pic>
      <p:sp>
        <p:nvSpPr>
          <p:cNvPr id="9" name="TextBox 8">
            <a:extLst>
              <a:ext uri="{FF2B5EF4-FFF2-40B4-BE49-F238E27FC236}">
                <a16:creationId xmlns:a16="http://schemas.microsoft.com/office/drawing/2014/main" id="{583C0DFA-1F33-4137-BF28-EB6995AA519D}"/>
              </a:ext>
            </a:extLst>
          </p:cNvPr>
          <p:cNvSpPr txBox="1"/>
          <p:nvPr/>
        </p:nvSpPr>
        <p:spPr>
          <a:xfrm>
            <a:off x="1266753" y="5782642"/>
            <a:ext cx="2696793" cy="307777"/>
          </a:xfrm>
          <a:prstGeom prst="rect">
            <a:avLst/>
          </a:prstGeom>
          <a:noFill/>
        </p:spPr>
        <p:txBody>
          <a:bodyPr wrap="square">
            <a:spAutoFit/>
          </a:bodyPr>
          <a:lstStyle/>
          <a:p>
            <a:r>
              <a:rPr lang="en-US" sz="1400" dirty="0"/>
              <a:t>Photo by </a:t>
            </a:r>
            <a:r>
              <a:rPr lang="en-US" sz="1400" dirty="0">
                <a:hlinkClick r:id="rId4"/>
              </a:rPr>
              <a:t>Roman </a:t>
            </a:r>
            <a:r>
              <a:rPr lang="en-US" sz="1400" dirty="0" err="1">
                <a:hlinkClick r:id="rId4"/>
              </a:rPr>
              <a:t>Bilik</a:t>
            </a:r>
            <a:r>
              <a:rPr lang="en-US" sz="1400" dirty="0"/>
              <a:t> on </a:t>
            </a:r>
            <a:r>
              <a:rPr lang="en-US" sz="1400" dirty="0" err="1">
                <a:hlinkClick r:id="rId5"/>
              </a:rPr>
              <a:t>Unsplash</a:t>
            </a:r>
            <a:endParaRPr lang="en-US" sz="1400" dirty="0"/>
          </a:p>
        </p:txBody>
      </p:sp>
    </p:spTree>
    <p:extLst>
      <p:ext uri="{BB962C8B-B14F-4D97-AF65-F5344CB8AC3E}">
        <p14:creationId xmlns:p14="http://schemas.microsoft.com/office/powerpoint/2010/main" val="395952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38590-9495-4AED-A1C6-B2D6DA849897}"/>
              </a:ext>
            </a:extLst>
          </p:cNvPr>
          <p:cNvSpPr>
            <a:spLocks noGrp="1"/>
          </p:cNvSpPr>
          <p:nvPr>
            <p:ph type="title"/>
          </p:nvPr>
        </p:nvSpPr>
        <p:spPr>
          <a:xfrm>
            <a:off x="4695752" y="365125"/>
            <a:ext cx="6658047" cy="1325563"/>
          </a:xfrm>
        </p:spPr>
        <p:txBody>
          <a:bodyPr/>
          <a:lstStyle/>
          <a:p>
            <a:r>
              <a:rPr lang="en-US" dirty="0"/>
              <a:t>Evidence</a:t>
            </a:r>
          </a:p>
        </p:txBody>
      </p:sp>
      <p:pic>
        <p:nvPicPr>
          <p:cNvPr id="8" name="Picture 7" descr="A picture containing text, wooden&#10;&#10;Description automatically generated">
            <a:extLst>
              <a:ext uri="{FF2B5EF4-FFF2-40B4-BE49-F238E27FC236}">
                <a16:creationId xmlns:a16="http://schemas.microsoft.com/office/drawing/2014/main" id="{E328B6C6-FE2A-46F2-97E6-9DE2F87386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219527" cy="6338923"/>
          </a:xfrm>
          <a:prstGeom prst="rect">
            <a:avLst/>
          </a:prstGeom>
        </p:spPr>
      </p:pic>
      <p:sp>
        <p:nvSpPr>
          <p:cNvPr id="10" name="TextBox 9">
            <a:extLst>
              <a:ext uri="{FF2B5EF4-FFF2-40B4-BE49-F238E27FC236}">
                <a16:creationId xmlns:a16="http://schemas.microsoft.com/office/drawing/2014/main" id="{886F4B86-4696-4ACF-917B-6B8DF561BF35}"/>
              </a:ext>
            </a:extLst>
          </p:cNvPr>
          <p:cNvSpPr txBox="1"/>
          <p:nvPr/>
        </p:nvSpPr>
        <p:spPr>
          <a:xfrm>
            <a:off x="517357" y="6396271"/>
            <a:ext cx="2693355" cy="307777"/>
          </a:xfrm>
          <a:prstGeom prst="rect">
            <a:avLst/>
          </a:prstGeom>
          <a:noFill/>
        </p:spPr>
        <p:txBody>
          <a:bodyPr wrap="square">
            <a:spAutoFit/>
          </a:bodyPr>
          <a:lstStyle/>
          <a:p>
            <a:r>
              <a:rPr lang="en-US" sz="1400" dirty="0"/>
              <a:t>Photo by </a:t>
            </a:r>
            <a:r>
              <a:rPr lang="en-US" sz="1400" dirty="0">
                <a:hlinkClick r:id="rId4"/>
              </a:rPr>
              <a:t>Annie Spratt</a:t>
            </a:r>
            <a:r>
              <a:rPr lang="en-US" sz="1400" dirty="0"/>
              <a:t> on </a:t>
            </a:r>
            <a:r>
              <a:rPr lang="en-US" sz="1400" dirty="0" err="1">
                <a:hlinkClick r:id="rId5"/>
              </a:rPr>
              <a:t>Unsplash</a:t>
            </a:r>
            <a:endParaRPr lang="en-US" sz="1400" dirty="0"/>
          </a:p>
        </p:txBody>
      </p:sp>
      <p:sp>
        <p:nvSpPr>
          <p:cNvPr id="13" name="Content Placeholder 12">
            <a:extLst>
              <a:ext uri="{FF2B5EF4-FFF2-40B4-BE49-F238E27FC236}">
                <a16:creationId xmlns:a16="http://schemas.microsoft.com/office/drawing/2014/main" id="{673F3663-FF7D-4354-A667-9AE19A400F80}"/>
              </a:ext>
            </a:extLst>
          </p:cNvPr>
          <p:cNvSpPr>
            <a:spLocks noGrp="1"/>
          </p:cNvSpPr>
          <p:nvPr>
            <p:ph idx="1"/>
          </p:nvPr>
        </p:nvSpPr>
        <p:spPr>
          <a:xfrm>
            <a:off x="4984510" y="1825625"/>
            <a:ext cx="6369289" cy="4351338"/>
          </a:xfrm>
        </p:spPr>
        <p:txBody>
          <a:bodyPr/>
          <a:lstStyle/>
          <a:p>
            <a:pPr marL="0" indent="0">
              <a:buNone/>
            </a:pPr>
            <a:r>
              <a:rPr lang="en-US" dirty="0"/>
              <a:t>Why ask for evidence?</a:t>
            </a:r>
          </a:p>
        </p:txBody>
      </p:sp>
    </p:spTree>
    <p:extLst>
      <p:ext uri="{BB962C8B-B14F-4D97-AF65-F5344CB8AC3E}">
        <p14:creationId xmlns:p14="http://schemas.microsoft.com/office/powerpoint/2010/main" val="4214966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38590-9495-4AED-A1C6-B2D6DA849897}"/>
              </a:ext>
            </a:extLst>
          </p:cNvPr>
          <p:cNvSpPr>
            <a:spLocks noGrp="1"/>
          </p:cNvSpPr>
          <p:nvPr>
            <p:ph type="title"/>
          </p:nvPr>
        </p:nvSpPr>
        <p:spPr>
          <a:xfrm>
            <a:off x="4695752" y="365125"/>
            <a:ext cx="6658047" cy="1325563"/>
          </a:xfrm>
        </p:spPr>
        <p:txBody>
          <a:bodyPr/>
          <a:lstStyle/>
          <a:p>
            <a:r>
              <a:rPr lang="en-US" dirty="0"/>
              <a:t>Evidence</a:t>
            </a:r>
          </a:p>
        </p:txBody>
      </p:sp>
      <p:pic>
        <p:nvPicPr>
          <p:cNvPr id="8" name="Picture 7" descr="A picture containing text, wooden&#10;&#10;Description automatically generated">
            <a:extLst>
              <a:ext uri="{FF2B5EF4-FFF2-40B4-BE49-F238E27FC236}">
                <a16:creationId xmlns:a16="http://schemas.microsoft.com/office/drawing/2014/main" id="{E328B6C6-FE2A-46F2-97E6-9DE2F87386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219527" cy="6338923"/>
          </a:xfrm>
          <a:prstGeom prst="rect">
            <a:avLst/>
          </a:prstGeom>
        </p:spPr>
      </p:pic>
      <p:sp>
        <p:nvSpPr>
          <p:cNvPr id="10" name="TextBox 9">
            <a:extLst>
              <a:ext uri="{FF2B5EF4-FFF2-40B4-BE49-F238E27FC236}">
                <a16:creationId xmlns:a16="http://schemas.microsoft.com/office/drawing/2014/main" id="{886F4B86-4696-4ACF-917B-6B8DF561BF35}"/>
              </a:ext>
            </a:extLst>
          </p:cNvPr>
          <p:cNvSpPr txBox="1"/>
          <p:nvPr/>
        </p:nvSpPr>
        <p:spPr>
          <a:xfrm>
            <a:off x="517357" y="6396271"/>
            <a:ext cx="2693355" cy="307777"/>
          </a:xfrm>
          <a:prstGeom prst="rect">
            <a:avLst/>
          </a:prstGeom>
          <a:noFill/>
        </p:spPr>
        <p:txBody>
          <a:bodyPr wrap="square">
            <a:spAutoFit/>
          </a:bodyPr>
          <a:lstStyle/>
          <a:p>
            <a:r>
              <a:rPr lang="en-US" sz="1400" dirty="0"/>
              <a:t>Photo by </a:t>
            </a:r>
            <a:r>
              <a:rPr lang="en-US" sz="1400" dirty="0">
                <a:hlinkClick r:id="rId4"/>
              </a:rPr>
              <a:t>Annie Spratt</a:t>
            </a:r>
            <a:r>
              <a:rPr lang="en-US" sz="1400" dirty="0"/>
              <a:t> on </a:t>
            </a:r>
            <a:r>
              <a:rPr lang="en-US" sz="1400" dirty="0" err="1">
                <a:hlinkClick r:id="rId5"/>
              </a:rPr>
              <a:t>Unsplash</a:t>
            </a:r>
            <a:endParaRPr lang="en-US" sz="1400" dirty="0"/>
          </a:p>
        </p:txBody>
      </p:sp>
      <p:sp>
        <p:nvSpPr>
          <p:cNvPr id="5" name="Content Placeholder 4">
            <a:extLst>
              <a:ext uri="{FF2B5EF4-FFF2-40B4-BE49-F238E27FC236}">
                <a16:creationId xmlns:a16="http://schemas.microsoft.com/office/drawing/2014/main" id="{175AFA01-3D22-49DC-B322-31125DCE693D}"/>
              </a:ext>
            </a:extLst>
          </p:cNvPr>
          <p:cNvSpPr>
            <a:spLocks noGrp="1"/>
          </p:cNvSpPr>
          <p:nvPr>
            <p:ph idx="1"/>
          </p:nvPr>
        </p:nvSpPr>
        <p:spPr>
          <a:xfrm>
            <a:off x="4991386" y="1825625"/>
            <a:ext cx="6362414" cy="4513298"/>
          </a:xfrm>
        </p:spPr>
        <p:txBody>
          <a:bodyPr>
            <a:normAutofit/>
          </a:bodyPr>
          <a:lstStyle/>
          <a:p>
            <a:pPr marL="0" indent="0">
              <a:buNone/>
            </a:pPr>
            <a:r>
              <a:rPr lang="en-US" dirty="0"/>
              <a:t>Kinds of evidence:</a:t>
            </a:r>
          </a:p>
          <a:p>
            <a:r>
              <a:rPr lang="en-US" dirty="0"/>
              <a:t>Controlled experiments</a:t>
            </a:r>
          </a:p>
          <a:p>
            <a:r>
              <a:rPr lang="en-US" dirty="0"/>
              <a:t>Logical arguments:</a:t>
            </a:r>
          </a:p>
          <a:p>
            <a:pPr lvl="1"/>
            <a:r>
              <a:rPr lang="en-US" dirty="0"/>
              <a:t>Application of established theory</a:t>
            </a:r>
          </a:p>
          <a:p>
            <a:pPr lvl="1"/>
            <a:r>
              <a:rPr lang="en-US" dirty="0"/>
              <a:t>Model + reasoning</a:t>
            </a:r>
          </a:p>
          <a:p>
            <a:r>
              <a:rPr lang="en-US" dirty="0"/>
              <a:t>Extrapolation of data</a:t>
            </a:r>
          </a:p>
          <a:p>
            <a:r>
              <a:rPr lang="en-US" dirty="0"/>
              <a:t>Anecdotes</a:t>
            </a:r>
          </a:p>
          <a:p>
            <a:pPr lvl="1"/>
            <a:r>
              <a:rPr lang="en-US" dirty="0"/>
              <a:t>Expert advice</a:t>
            </a:r>
          </a:p>
          <a:p>
            <a:pPr lvl="1"/>
            <a:r>
              <a:rPr lang="en-US" dirty="0"/>
              <a:t>Customer feedback</a:t>
            </a:r>
          </a:p>
          <a:p>
            <a:pPr lvl="1"/>
            <a:r>
              <a:rPr lang="en-US" dirty="0"/>
              <a:t>Stories </a:t>
            </a:r>
          </a:p>
        </p:txBody>
      </p:sp>
    </p:spTree>
    <p:extLst>
      <p:ext uri="{BB962C8B-B14F-4D97-AF65-F5344CB8AC3E}">
        <p14:creationId xmlns:p14="http://schemas.microsoft.com/office/powerpoint/2010/main" val="9947666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38590-9495-4AED-A1C6-B2D6DA849897}"/>
              </a:ext>
            </a:extLst>
          </p:cNvPr>
          <p:cNvSpPr>
            <a:spLocks noGrp="1"/>
          </p:cNvSpPr>
          <p:nvPr>
            <p:ph type="title"/>
          </p:nvPr>
        </p:nvSpPr>
        <p:spPr>
          <a:xfrm>
            <a:off x="5073889" y="344499"/>
            <a:ext cx="6279910" cy="1325563"/>
          </a:xfrm>
        </p:spPr>
        <p:txBody>
          <a:bodyPr/>
          <a:lstStyle/>
          <a:p>
            <a:r>
              <a:rPr lang="en-US" dirty="0">
                <a:solidFill>
                  <a:srgbClr val="92D050"/>
                </a:solidFill>
              </a:rPr>
              <a:t>Questioning Presented Evidence</a:t>
            </a:r>
          </a:p>
        </p:txBody>
      </p:sp>
      <p:sp>
        <p:nvSpPr>
          <p:cNvPr id="10" name="TextBox 9">
            <a:extLst>
              <a:ext uri="{FF2B5EF4-FFF2-40B4-BE49-F238E27FC236}">
                <a16:creationId xmlns:a16="http://schemas.microsoft.com/office/drawing/2014/main" id="{886F4B86-4696-4ACF-917B-6B8DF561BF35}"/>
              </a:ext>
            </a:extLst>
          </p:cNvPr>
          <p:cNvSpPr txBox="1"/>
          <p:nvPr/>
        </p:nvSpPr>
        <p:spPr>
          <a:xfrm>
            <a:off x="517357" y="6396271"/>
            <a:ext cx="2693355" cy="307777"/>
          </a:xfrm>
          <a:prstGeom prst="rect">
            <a:avLst/>
          </a:prstGeom>
          <a:noFill/>
        </p:spPr>
        <p:txBody>
          <a:bodyPr wrap="square">
            <a:spAutoFit/>
          </a:bodyPr>
          <a:lstStyle/>
          <a:p>
            <a:r>
              <a:rPr lang="en-US" sz="1400" dirty="0"/>
              <a:t>Photo by </a:t>
            </a:r>
            <a:r>
              <a:rPr lang="en-US" sz="1400" dirty="0">
                <a:hlinkClick r:id="rId3"/>
              </a:rPr>
              <a:t>Gary Leavens</a:t>
            </a:r>
            <a:endParaRPr lang="en-US" sz="1400" dirty="0"/>
          </a:p>
        </p:txBody>
      </p:sp>
      <p:sp>
        <p:nvSpPr>
          <p:cNvPr id="13" name="Content Placeholder 12">
            <a:extLst>
              <a:ext uri="{FF2B5EF4-FFF2-40B4-BE49-F238E27FC236}">
                <a16:creationId xmlns:a16="http://schemas.microsoft.com/office/drawing/2014/main" id="{673F3663-FF7D-4354-A667-9AE19A400F80}"/>
              </a:ext>
            </a:extLst>
          </p:cNvPr>
          <p:cNvSpPr>
            <a:spLocks noGrp="1"/>
          </p:cNvSpPr>
          <p:nvPr>
            <p:ph idx="1"/>
          </p:nvPr>
        </p:nvSpPr>
        <p:spPr>
          <a:xfrm>
            <a:off x="5287018" y="1777498"/>
            <a:ext cx="6369289" cy="4351338"/>
          </a:xfrm>
        </p:spPr>
        <p:txBody>
          <a:bodyPr>
            <a:normAutofit/>
          </a:bodyPr>
          <a:lstStyle/>
          <a:p>
            <a:pPr marL="0" indent="0">
              <a:buNone/>
            </a:pPr>
            <a:r>
              <a:rPr lang="en-US" sz="4000" dirty="0"/>
              <a:t>How likely is it that:</a:t>
            </a:r>
          </a:p>
          <a:p>
            <a:r>
              <a:rPr lang="en-US" sz="4000" dirty="0"/>
              <a:t>Evidence is </a:t>
            </a:r>
            <a:r>
              <a:rPr lang="en-US" sz="4000" dirty="0">
                <a:solidFill>
                  <a:srgbClr val="92D050"/>
                </a:solidFill>
              </a:rPr>
              <a:t>true</a:t>
            </a:r>
          </a:p>
          <a:p>
            <a:pPr marL="0" indent="0">
              <a:buNone/>
            </a:pPr>
            <a:r>
              <a:rPr lang="en-US" sz="4000" dirty="0"/>
              <a:t>But:</a:t>
            </a:r>
          </a:p>
          <a:p>
            <a:r>
              <a:rPr lang="en-US" sz="4000" dirty="0"/>
              <a:t>Conclusion is </a:t>
            </a:r>
            <a:r>
              <a:rPr lang="en-US" sz="4000" dirty="0">
                <a:solidFill>
                  <a:srgbClr val="FF0000"/>
                </a:solidFill>
              </a:rPr>
              <a:t>false</a:t>
            </a:r>
          </a:p>
          <a:p>
            <a:pPr marL="0" indent="0">
              <a:buNone/>
            </a:pPr>
            <a:r>
              <a:rPr lang="en-US" sz="4000" dirty="0"/>
              <a:t>?</a:t>
            </a:r>
          </a:p>
        </p:txBody>
      </p:sp>
      <p:pic>
        <p:nvPicPr>
          <p:cNvPr id="4" name="Picture 3" descr="A bird on a branch&#10;&#10;Description automatically generated with medium confidence">
            <a:extLst>
              <a:ext uri="{FF2B5EF4-FFF2-40B4-BE49-F238E27FC236}">
                <a16:creationId xmlns:a16="http://schemas.microsoft.com/office/drawing/2014/main" id="{6AD40436-8B67-475F-9EB6-C9ACF1059C67}"/>
              </a:ext>
            </a:extLst>
          </p:cNvPr>
          <p:cNvPicPr>
            <a:picLocks noChangeAspect="1"/>
          </p:cNvPicPr>
          <p:nvPr/>
        </p:nvPicPr>
        <p:blipFill rotWithShape="1">
          <a:blip r:embed="rId4">
            <a:extLst>
              <a:ext uri="{28A0092B-C50C-407E-A947-70E740481C1C}">
                <a14:useLocalDpi xmlns:a14="http://schemas.microsoft.com/office/drawing/2010/main" val="0"/>
              </a:ext>
            </a:extLst>
          </a:blip>
          <a:srcRect l="22632" r="38542"/>
          <a:stretch/>
        </p:blipFill>
        <p:spPr>
          <a:xfrm>
            <a:off x="1" y="0"/>
            <a:ext cx="3973508" cy="6311423"/>
          </a:xfrm>
          <a:prstGeom prst="rect">
            <a:avLst/>
          </a:prstGeom>
        </p:spPr>
      </p:pic>
    </p:spTree>
    <p:extLst>
      <p:ext uri="{BB962C8B-B14F-4D97-AF65-F5344CB8AC3E}">
        <p14:creationId xmlns:p14="http://schemas.microsoft.com/office/powerpoint/2010/main" val="3481993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38590-9495-4AED-A1C6-B2D6DA849897}"/>
              </a:ext>
            </a:extLst>
          </p:cNvPr>
          <p:cNvSpPr>
            <a:spLocks noGrp="1"/>
          </p:cNvSpPr>
          <p:nvPr>
            <p:ph type="title"/>
          </p:nvPr>
        </p:nvSpPr>
        <p:spPr>
          <a:xfrm>
            <a:off x="5073889" y="344499"/>
            <a:ext cx="6279910" cy="1325563"/>
          </a:xfrm>
        </p:spPr>
        <p:txBody>
          <a:bodyPr/>
          <a:lstStyle/>
          <a:p>
            <a:r>
              <a:rPr lang="en-US" dirty="0">
                <a:solidFill>
                  <a:srgbClr val="92D050"/>
                </a:solidFill>
              </a:rPr>
              <a:t>Evaluating Reasoning</a:t>
            </a:r>
          </a:p>
        </p:txBody>
      </p:sp>
      <p:sp>
        <p:nvSpPr>
          <p:cNvPr id="10" name="TextBox 9">
            <a:extLst>
              <a:ext uri="{FF2B5EF4-FFF2-40B4-BE49-F238E27FC236}">
                <a16:creationId xmlns:a16="http://schemas.microsoft.com/office/drawing/2014/main" id="{886F4B86-4696-4ACF-917B-6B8DF561BF35}"/>
              </a:ext>
            </a:extLst>
          </p:cNvPr>
          <p:cNvSpPr txBox="1"/>
          <p:nvPr/>
        </p:nvSpPr>
        <p:spPr>
          <a:xfrm>
            <a:off x="517357" y="6396271"/>
            <a:ext cx="2693355" cy="307777"/>
          </a:xfrm>
          <a:prstGeom prst="rect">
            <a:avLst/>
          </a:prstGeom>
          <a:noFill/>
        </p:spPr>
        <p:txBody>
          <a:bodyPr wrap="square">
            <a:spAutoFit/>
          </a:bodyPr>
          <a:lstStyle/>
          <a:p>
            <a:r>
              <a:rPr lang="en-US" sz="1400" dirty="0"/>
              <a:t>Photo by </a:t>
            </a:r>
            <a:r>
              <a:rPr lang="en-US" sz="1400" dirty="0">
                <a:hlinkClick r:id="rId3"/>
              </a:rPr>
              <a:t>Gary Leavens</a:t>
            </a:r>
            <a:endParaRPr lang="en-US" sz="1400" dirty="0"/>
          </a:p>
        </p:txBody>
      </p:sp>
      <p:sp>
        <p:nvSpPr>
          <p:cNvPr id="13" name="Content Placeholder 12">
            <a:extLst>
              <a:ext uri="{FF2B5EF4-FFF2-40B4-BE49-F238E27FC236}">
                <a16:creationId xmlns:a16="http://schemas.microsoft.com/office/drawing/2014/main" id="{673F3663-FF7D-4354-A667-9AE19A400F80}"/>
              </a:ext>
            </a:extLst>
          </p:cNvPr>
          <p:cNvSpPr>
            <a:spLocks noGrp="1"/>
          </p:cNvSpPr>
          <p:nvPr>
            <p:ph idx="1"/>
          </p:nvPr>
        </p:nvSpPr>
        <p:spPr>
          <a:xfrm>
            <a:off x="5287018" y="1777498"/>
            <a:ext cx="6369289" cy="4351338"/>
          </a:xfrm>
        </p:spPr>
        <p:txBody>
          <a:bodyPr>
            <a:normAutofit/>
          </a:bodyPr>
          <a:lstStyle/>
          <a:p>
            <a:r>
              <a:rPr lang="en-US" sz="3600" dirty="0"/>
              <a:t>Does the model correspond to reality?</a:t>
            </a:r>
          </a:p>
          <a:p>
            <a:r>
              <a:rPr lang="en-US" sz="3600" dirty="0"/>
              <a:t>Is the logic correct?</a:t>
            </a:r>
          </a:p>
        </p:txBody>
      </p:sp>
      <p:pic>
        <p:nvPicPr>
          <p:cNvPr id="4" name="Picture 3" descr="A bird on a branch&#10;&#10;Description automatically generated with medium confidence">
            <a:extLst>
              <a:ext uri="{FF2B5EF4-FFF2-40B4-BE49-F238E27FC236}">
                <a16:creationId xmlns:a16="http://schemas.microsoft.com/office/drawing/2014/main" id="{6AD40436-8B67-475F-9EB6-C9ACF1059C67}"/>
              </a:ext>
            </a:extLst>
          </p:cNvPr>
          <p:cNvPicPr>
            <a:picLocks noChangeAspect="1"/>
          </p:cNvPicPr>
          <p:nvPr/>
        </p:nvPicPr>
        <p:blipFill rotWithShape="1">
          <a:blip r:embed="rId4">
            <a:extLst>
              <a:ext uri="{28A0092B-C50C-407E-A947-70E740481C1C}">
                <a14:useLocalDpi xmlns:a14="http://schemas.microsoft.com/office/drawing/2010/main" val="0"/>
              </a:ext>
            </a:extLst>
          </a:blip>
          <a:srcRect l="22632" r="38542"/>
          <a:stretch/>
        </p:blipFill>
        <p:spPr>
          <a:xfrm>
            <a:off x="1" y="0"/>
            <a:ext cx="3973508" cy="6311423"/>
          </a:xfrm>
          <a:prstGeom prst="rect">
            <a:avLst/>
          </a:prstGeom>
        </p:spPr>
      </p:pic>
    </p:spTree>
    <p:extLst>
      <p:ext uri="{BB962C8B-B14F-4D97-AF65-F5344CB8AC3E}">
        <p14:creationId xmlns:p14="http://schemas.microsoft.com/office/powerpoint/2010/main" val="1814643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38590-9495-4AED-A1C6-B2D6DA849897}"/>
              </a:ext>
            </a:extLst>
          </p:cNvPr>
          <p:cNvSpPr>
            <a:spLocks noGrp="1"/>
          </p:cNvSpPr>
          <p:nvPr>
            <p:ph type="title"/>
          </p:nvPr>
        </p:nvSpPr>
        <p:spPr>
          <a:xfrm>
            <a:off x="5073889" y="344499"/>
            <a:ext cx="6279910" cy="1325563"/>
          </a:xfrm>
        </p:spPr>
        <p:txBody>
          <a:bodyPr/>
          <a:lstStyle/>
          <a:p>
            <a:r>
              <a:rPr lang="en-US" dirty="0">
                <a:solidFill>
                  <a:srgbClr val="92D050"/>
                </a:solidFill>
              </a:rPr>
              <a:t>Evaluating Data Extrapolation</a:t>
            </a:r>
          </a:p>
        </p:txBody>
      </p:sp>
      <p:sp>
        <p:nvSpPr>
          <p:cNvPr id="10" name="TextBox 9">
            <a:extLst>
              <a:ext uri="{FF2B5EF4-FFF2-40B4-BE49-F238E27FC236}">
                <a16:creationId xmlns:a16="http://schemas.microsoft.com/office/drawing/2014/main" id="{886F4B86-4696-4ACF-917B-6B8DF561BF35}"/>
              </a:ext>
            </a:extLst>
          </p:cNvPr>
          <p:cNvSpPr txBox="1"/>
          <p:nvPr/>
        </p:nvSpPr>
        <p:spPr>
          <a:xfrm>
            <a:off x="517357" y="6396271"/>
            <a:ext cx="2693355" cy="307777"/>
          </a:xfrm>
          <a:prstGeom prst="rect">
            <a:avLst/>
          </a:prstGeom>
          <a:noFill/>
        </p:spPr>
        <p:txBody>
          <a:bodyPr wrap="square">
            <a:spAutoFit/>
          </a:bodyPr>
          <a:lstStyle/>
          <a:p>
            <a:r>
              <a:rPr lang="en-US" sz="1400" dirty="0"/>
              <a:t>Photo by </a:t>
            </a:r>
            <a:r>
              <a:rPr lang="en-US" sz="1400" dirty="0">
                <a:hlinkClick r:id="rId3"/>
              </a:rPr>
              <a:t>Gary Leavens</a:t>
            </a:r>
            <a:endParaRPr lang="en-US" sz="1400" dirty="0"/>
          </a:p>
        </p:txBody>
      </p:sp>
      <p:sp>
        <p:nvSpPr>
          <p:cNvPr id="13" name="Content Placeholder 12">
            <a:extLst>
              <a:ext uri="{FF2B5EF4-FFF2-40B4-BE49-F238E27FC236}">
                <a16:creationId xmlns:a16="http://schemas.microsoft.com/office/drawing/2014/main" id="{673F3663-FF7D-4354-A667-9AE19A400F80}"/>
              </a:ext>
            </a:extLst>
          </p:cNvPr>
          <p:cNvSpPr>
            <a:spLocks noGrp="1"/>
          </p:cNvSpPr>
          <p:nvPr>
            <p:ph idx="1"/>
          </p:nvPr>
        </p:nvSpPr>
        <p:spPr>
          <a:xfrm>
            <a:off x="5287018" y="1777498"/>
            <a:ext cx="6369289" cy="4351338"/>
          </a:xfrm>
        </p:spPr>
        <p:txBody>
          <a:bodyPr>
            <a:normAutofit/>
          </a:bodyPr>
          <a:lstStyle/>
          <a:p>
            <a:r>
              <a:rPr lang="en-US" sz="3600" dirty="0"/>
              <a:t>Is the data trustworthy?</a:t>
            </a:r>
          </a:p>
          <a:p>
            <a:r>
              <a:rPr lang="en-US" sz="3600" dirty="0"/>
              <a:t>Is the model sensible?</a:t>
            </a:r>
          </a:p>
        </p:txBody>
      </p:sp>
      <p:pic>
        <p:nvPicPr>
          <p:cNvPr id="4" name="Picture 3" descr="A bird on a branch&#10;&#10;Description automatically generated with medium confidence">
            <a:extLst>
              <a:ext uri="{FF2B5EF4-FFF2-40B4-BE49-F238E27FC236}">
                <a16:creationId xmlns:a16="http://schemas.microsoft.com/office/drawing/2014/main" id="{6AD40436-8B67-475F-9EB6-C9ACF1059C67}"/>
              </a:ext>
            </a:extLst>
          </p:cNvPr>
          <p:cNvPicPr>
            <a:picLocks noChangeAspect="1"/>
          </p:cNvPicPr>
          <p:nvPr/>
        </p:nvPicPr>
        <p:blipFill rotWithShape="1">
          <a:blip r:embed="rId4">
            <a:extLst>
              <a:ext uri="{28A0092B-C50C-407E-A947-70E740481C1C}">
                <a14:useLocalDpi xmlns:a14="http://schemas.microsoft.com/office/drawing/2010/main" val="0"/>
              </a:ext>
            </a:extLst>
          </a:blip>
          <a:srcRect l="22632" r="38542"/>
          <a:stretch/>
        </p:blipFill>
        <p:spPr>
          <a:xfrm>
            <a:off x="1" y="0"/>
            <a:ext cx="3973508" cy="6311423"/>
          </a:xfrm>
          <a:prstGeom prst="rect">
            <a:avLst/>
          </a:prstGeom>
        </p:spPr>
      </p:pic>
    </p:spTree>
    <p:extLst>
      <p:ext uri="{BB962C8B-B14F-4D97-AF65-F5344CB8AC3E}">
        <p14:creationId xmlns:p14="http://schemas.microsoft.com/office/powerpoint/2010/main" val="2942099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38590-9495-4AED-A1C6-B2D6DA849897}"/>
              </a:ext>
            </a:extLst>
          </p:cNvPr>
          <p:cNvSpPr>
            <a:spLocks noGrp="1"/>
          </p:cNvSpPr>
          <p:nvPr>
            <p:ph type="title"/>
          </p:nvPr>
        </p:nvSpPr>
        <p:spPr>
          <a:xfrm>
            <a:off x="5073889" y="344499"/>
            <a:ext cx="6279910" cy="1325563"/>
          </a:xfrm>
        </p:spPr>
        <p:txBody>
          <a:bodyPr/>
          <a:lstStyle/>
          <a:p>
            <a:r>
              <a:rPr lang="en-US" dirty="0">
                <a:solidFill>
                  <a:srgbClr val="92D050"/>
                </a:solidFill>
              </a:rPr>
              <a:t>Evaluating Anecdotes</a:t>
            </a:r>
          </a:p>
        </p:txBody>
      </p:sp>
      <p:sp>
        <p:nvSpPr>
          <p:cNvPr id="10" name="TextBox 9">
            <a:extLst>
              <a:ext uri="{FF2B5EF4-FFF2-40B4-BE49-F238E27FC236}">
                <a16:creationId xmlns:a16="http://schemas.microsoft.com/office/drawing/2014/main" id="{886F4B86-4696-4ACF-917B-6B8DF561BF35}"/>
              </a:ext>
            </a:extLst>
          </p:cNvPr>
          <p:cNvSpPr txBox="1"/>
          <p:nvPr/>
        </p:nvSpPr>
        <p:spPr>
          <a:xfrm>
            <a:off x="517357" y="6396271"/>
            <a:ext cx="2693355" cy="307777"/>
          </a:xfrm>
          <a:prstGeom prst="rect">
            <a:avLst/>
          </a:prstGeom>
          <a:noFill/>
        </p:spPr>
        <p:txBody>
          <a:bodyPr wrap="square">
            <a:spAutoFit/>
          </a:bodyPr>
          <a:lstStyle/>
          <a:p>
            <a:r>
              <a:rPr lang="en-US" sz="1400" dirty="0"/>
              <a:t>Photo by </a:t>
            </a:r>
            <a:r>
              <a:rPr lang="en-US" sz="1400" dirty="0">
                <a:hlinkClick r:id="rId3"/>
              </a:rPr>
              <a:t>Gary Leavens</a:t>
            </a:r>
            <a:endParaRPr lang="en-US" sz="1400" dirty="0"/>
          </a:p>
        </p:txBody>
      </p:sp>
      <p:sp>
        <p:nvSpPr>
          <p:cNvPr id="13" name="Content Placeholder 12">
            <a:extLst>
              <a:ext uri="{FF2B5EF4-FFF2-40B4-BE49-F238E27FC236}">
                <a16:creationId xmlns:a16="http://schemas.microsoft.com/office/drawing/2014/main" id="{673F3663-FF7D-4354-A667-9AE19A400F80}"/>
              </a:ext>
            </a:extLst>
          </p:cNvPr>
          <p:cNvSpPr>
            <a:spLocks noGrp="1"/>
          </p:cNvSpPr>
          <p:nvPr>
            <p:ph idx="1"/>
          </p:nvPr>
        </p:nvSpPr>
        <p:spPr>
          <a:xfrm>
            <a:off x="5287018" y="1777498"/>
            <a:ext cx="6369289" cy="4351338"/>
          </a:xfrm>
        </p:spPr>
        <p:txBody>
          <a:bodyPr>
            <a:normAutofit/>
          </a:bodyPr>
          <a:lstStyle/>
          <a:p>
            <a:r>
              <a:rPr lang="en-US" sz="3600" dirty="0"/>
              <a:t>Expert’s:</a:t>
            </a:r>
          </a:p>
          <a:p>
            <a:pPr lvl="1"/>
            <a:r>
              <a:rPr lang="en-US" sz="3200" dirty="0"/>
              <a:t>Experience</a:t>
            </a:r>
          </a:p>
          <a:p>
            <a:pPr lvl="1"/>
            <a:r>
              <a:rPr lang="en-US" sz="3200" dirty="0"/>
              <a:t>Track record</a:t>
            </a:r>
          </a:p>
          <a:p>
            <a:r>
              <a:rPr lang="en-US" sz="3600" dirty="0"/>
              <a:t>Is the expert predicting in their field?</a:t>
            </a:r>
          </a:p>
          <a:p>
            <a:r>
              <a:rPr lang="en-US" sz="3600" dirty="0"/>
              <a:t>Are stories representative?</a:t>
            </a:r>
          </a:p>
          <a:p>
            <a:pPr lvl="1"/>
            <a:r>
              <a:rPr lang="en-US" sz="3200" dirty="0"/>
              <a:t>Any statistics?</a:t>
            </a:r>
          </a:p>
        </p:txBody>
      </p:sp>
      <p:pic>
        <p:nvPicPr>
          <p:cNvPr id="4" name="Picture 3" descr="A bird on a branch&#10;&#10;Description automatically generated with medium confidence">
            <a:extLst>
              <a:ext uri="{FF2B5EF4-FFF2-40B4-BE49-F238E27FC236}">
                <a16:creationId xmlns:a16="http://schemas.microsoft.com/office/drawing/2014/main" id="{6AD40436-8B67-475F-9EB6-C9ACF1059C67}"/>
              </a:ext>
            </a:extLst>
          </p:cNvPr>
          <p:cNvPicPr>
            <a:picLocks noChangeAspect="1"/>
          </p:cNvPicPr>
          <p:nvPr/>
        </p:nvPicPr>
        <p:blipFill rotWithShape="1">
          <a:blip r:embed="rId4">
            <a:extLst>
              <a:ext uri="{28A0092B-C50C-407E-A947-70E740481C1C}">
                <a14:useLocalDpi xmlns:a14="http://schemas.microsoft.com/office/drawing/2010/main" val="0"/>
              </a:ext>
            </a:extLst>
          </a:blip>
          <a:srcRect l="22632" r="38542"/>
          <a:stretch/>
        </p:blipFill>
        <p:spPr>
          <a:xfrm>
            <a:off x="1" y="0"/>
            <a:ext cx="3973508" cy="6311423"/>
          </a:xfrm>
          <a:prstGeom prst="rect">
            <a:avLst/>
          </a:prstGeom>
        </p:spPr>
      </p:pic>
    </p:spTree>
    <p:extLst>
      <p:ext uri="{BB962C8B-B14F-4D97-AF65-F5344CB8AC3E}">
        <p14:creationId xmlns:p14="http://schemas.microsoft.com/office/powerpoint/2010/main" val="203470429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F55918AC00D2C4D9805894ECD694D99" ma:contentTypeVersion="12" ma:contentTypeDescription="Create a new document." ma:contentTypeScope="" ma:versionID="a2136d4ae2452de3cfa29ff0a7887b63">
  <xsd:schema xmlns:xsd="http://www.w3.org/2001/XMLSchema" xmlns:xs="http://www.w3.org/2001/XMLSchema" xmlns:p="http://schemas.microsoft.com/office/2006/metadata/properties" xmlns:ns3="99e538af-54df-483b-baca-4b906b72927e" xmlns:ns4="5334a35e-a0ad-470e-9e77-efa9b92f2efe" targetNamespace="http://schemas.microsoft.com/office/2006/metadata/properties" ma:root="true" ma:fieldsID="336fb26b1ad716a06a3d27e053244e9b" ns3:_="" ns4:_="">
    <xsd:import namespace="99e538af-54df-483b-baca-4b906b72927e"/>
    <xsd:import namespace="5334a35e-a0ad-470e-9e77-efa9b92f2ef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e538af-54df-483b-baca-4b906b72927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334a35e-a0ad-470e-9e77-efa9b92f2ef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026BDD1-2738-4193-9416-2963CB3362C1}">
  <ds:schemaRefs>
    <ds:schemaRef ds:uri="http://schemas.microsoft.com/sharepoint/v3/contenttype/forms"/>
  </ds:schemaRefs>
</ds:datastoreItem>
</file>

<file path=customXml/itemProps2.xml><?xml version="1.0" encoding="utf-8"?>
<ds:datastoreItem xmlns:ds="http://schemas.openxmlformats.org/officeDocument/2006/customXml" ds:itemID="{CEC13BFA-DB0C-49A0-B5E8-89E814AA4B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e538af-54df-483b-baca-4b906b72927e"/>
    <ds:schemaRef ds:uri="5334a35e-a0ad-470e-9e77-efa9b92f2e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17C71C3-0EB3-49CB-B30E-B6616F7FEFA5}">
  <ds:schemaRefs>
    <ds:schemaRef ds:uri="http://purl.org/dc/elements/1.1/"/>
    <ds:schemaRef ds:uri="http://schemas.microsoft.com/office/2006/documentManagement/types"/>
    <ds:schemaRef ds:uri="5334a35e-a0ad-470e-9e77-efa9b92f2efe"/>
    <ds:schemaRef ds:uri="http://schemas.microsoft.com/office/2006/metadata/properties"/>
    <ds:schemaRef ds:uri="http://www.w3.org/XML/1998/namespace"/>
    <ds:schemaRef ds:uri="http://purl.org/dc/terms/"/>
    <ds:schemaRef ds:uri="http://schemas.microsoft.com/office/infopath/2007/PartnerControls"/>
    <ds:schemaRef ds:uri="http://schemas.openxmlformats.org/package/2006/metadata/core-properties"/>
    <ds:schemaRef ds:uri="99e538af-54df-483b-baca-4b906b72927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1256</TotalTime>
  <Words>1535</Words>
  <Application>Microsoft Office PowerPoint</Application>
  <PresentationFormat>Widescreen</PresentationFormat>
  <Paragraphs>209</Paragraphs>
  <Slides>26</Slides>
  <Notes>25</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-apple-system</vt:lpstr>
      <vt:lpstr>Arial</vt:lpstr>
      <vt:lpstr>Calibri</vt:lpstr>
      <vt:lpstr>Calibri Light</vt:lpstr>
      <vt:lpstr>Office Theme</vt:lpstr>
      <vt:lpstr>Critical Thinking  About Innovations</vt:lpstr>
      <vt:lpstr>Minimizing Risk, Maximizing Rewards</vt:lpstr>
      <vt:lpstr>Critical Thinking</vt:lpstr>
      <vt:lpstr>Evidence</vt:lpstr>
      <vt:lpstr>Evidence</vt:lpstr>
      <vt:lpstr>Questioning Presented Evidence</vt:lpstr>
      <vt:lpstr>Evaluating Reasoning</vt:lpstr>
      <vt:lpstr>Evaluating Data Extrapolation</vt:lpstr>
      <vt:lpstr>Evaluating Anecdotes</vt:lpstr>
      <vt:lpstr>Novelty</vt:lpstr>
      <vt:lpstr>Evaluating Novelty</vt:lpstr>
      <vt:lpstr>Feasibility</vt:lpstr>
      <vt:lpstr>Elements of Feasibility</vt:lpstr>
      <vt:lpstr>Approaches to Feasibility Evaluation</vt:lpstr>
      <vt:lpstr>Business considerations</vt:lpstr>
      <vt:lpstr>Business considerations</vt:lpstr>
      <vt:lpstr>How to find costs?</vt:lpstr>
      <vt:lpstr>How to find benefits?</vt:lpstr>
      <vt:lpstr>Differentiation</vt:lpstr>
      <vt:lpstr>Avoid Commodity Products</vt:lpstr>
      <vt:lpstr>Differentiation</vt:lpstr>
      <vt:lpstr>Ethical Considerations</vt:lpstr>
      <vt:lpstr>Ethical Considerations</vt:lpstr>
      <vt:lpstr>Critical Thinking</vt:lpstr>
      <vt:lpstr>Critical Thinking</vt:lpstr>
      <vt:lpstr>Bibliography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Gary Leavens</dc:creator>
  <cp:lastModifiedBy>Gary Leavens</cp:lastModifiedBy>
  <cp:revision>119</cp:revision>
  <dcterms:created xsi:type="dcterms:W3CDTF">2020-01-06T22:11:42Z</dcterms:created>
  <dcterms:modified xsi:type="dcterms:W3CDTF">2021-01-28T12:35:24Z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0x010100EF55918AC00D2C4D9805894ECD694D99</vt:lpwstr>
  </property>
</Properties>
</file>