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6"/>
  </p:notesMasterIdLst>
  <p:sldIdLst>
    <p:sldId id="256" r:id="rId5"/>
    <p:sldId id="259" r:id="rId6"/>
    <p:sldId id="260" r:id="rId7"/>
    <p:sldId id="262" r:id="rId8"/>
    <p:sldId id="280" r:id="rId9"/>
    <p:sldId id="287" r:id="rId10"/>
    <p:sldId id="264" r:id="rId11"/>
    <p:sldId id="265" r:id="rId12"/>
    <p:sldId id="281" r:id="rId13"/>
    <p:sldId id="282" r:id="rId14"/>
    <p:sldId id="283" r:id="rId15"/>
    <p:sldId id="284" r:id="rId16"/>
    <p:sldId id="279" r:id="rId17"/>
    <p:sldId id="263" r:id="rId18"/>
    <p:sldId id="269" r:id="rId19"/>
    <p:sldId id="286" r:id="rId20"/>
    <p:sldId id="273" r:id="rId21"/>
    <p:sldId id="275" r:id="rId22"/>
    <p:sldId id="289" r:id="rId23"/>
    <p:sldId id="266" r:id="rId24"/>
    <p:sldId id="28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174206-1EDC-4473-8A92-D16A329F0A6B}" v="1" dt="2021-02-01T23:13:49.9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3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CBDEB-0377-470E-BBFD-2FE5CE634009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82415-32A4-4266-93EF-9842B01C7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58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about where to find IT related information, specifically about innovations (and problems).  This helps with lifelong learning.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59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one for Cloud Platform Services, 2022.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48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can be reached from the “hype cycles” button/tab on the home page.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39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Want to find innovations early, before the competition, and you want to be the one to bring these to your enterprise…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65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the course resources page for more. Conferences include 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78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84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be okay for ideas and a topic introduction, but for credibility about solutions and consequences, should have more trustworthy sources.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72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Interactions "is a magazine intended for professionals interested in the connections between experiences, people and technology.“</a:t>
            </a:r>
          </a:p>
          <a:p>
            <a:r>
              <a:rPr lang="en-US" dirty="0"/>
              <a:t>Ubiquity is "ACM's weekly Web-based publication, dedicated to fostering critical analysis and in-depth commentary on issues relating to the nature, constitution, structure, science, engineering, technology, practices and paradigms of the IT profession.“</a:t>
            </a:r>
          </a:p>
          <a:p>
            <a:r>
              <a:rPr lang="en-US" dirty="0"/>
              <a:t>Browse these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Tech News features "Relevant news, analysis, and blogs to keep you best informed, based on world-class research and thought leadership." You can subscribe to the </a:t>
            </a:r>
            <a:r>
              <a:rPr lang="en-US" i="1" dirty="0"/>
              <a:t>Computing Edge</a:t>
            </a:r>
            <a:r>
              <a:rPr lang="en-US" dirty="0"/>
              <a:t> newsletter there.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99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These are miscellaneous resources. The Enterprisers Project is from Harvard Business Review; it offers resources for CIOs. </a:t>
            </a:r>
            <a:r>
              <a:rPr lang="en-US" dirty="0" err="1"/>
              <a:t>TechImpact</a:t>
            </a:r>
            <a:r>
              <a:rPr lang="en-US" dirty="0"/>
              <a:t> aims to help "nonprofits and communities thrive" by improving their IT infrastructure and knowledge.”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85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96B6B"/>
                </a:solidFill>
              </a:rPr>
              <a:t>The advantage of journals is that their content is peer-reviewed, so more trustworthy.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42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 link on the course resources webpage, login using your NID and NID password…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71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BF20-EA23-4AC1-AD1E-B2C997D9A41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98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BF20-EA23-4AC1-AD1E-B2C997D9A41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489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BF20-EA23-4AC1-AD1E-B2C997D9A41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39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BF20-EA23-4AC1-AD1E-B2C997D9A41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39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BF20-EA23-4AC1-AD1E-B2C997D9A41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32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BF20-EA23-4AC1-AD1E-B2C997D9A41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59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BF20-EA23-4AC1-AD1E-B2C997D9A41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4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BF20-EA23-4AC1-AD1E-B2C997D9A41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56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BF20-EA23-4AC1-AD1E-B2C997D9A41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65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BF20-EA23-4AC1-AD1E-B2C997D9A41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71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BF20-EA23-4AC1-AD1E-B2C997D9A41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05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2BF20-EA23-4AC1-AD1E-B2C997D9A41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777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enterprisersproject.com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enterprisersproject.com/cio-research/resources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techgenix.com/top-tech-news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s/photos/library?utm_source=unsplash&amp;utm_medium=referral&amp;utm_content=creditCopyText" TargetMode="External"/><Relationship Id="rId3" Type="http://schemas.openxmlformats.org/officeDocument/2006/relationships/hyperlink" Target="https://library.ucf.edu/" TargetMode="External"/><Relationship Id="rId7" Type="http://schemas.openxmlformats.org/officeDocument/2006/relationships/hyperlink" Target="https://unsplash.com/@shawnanggg?utm_source=unsplash&amp;utm_medium=referral&amp;utm_content=creditCopyTex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hyperlink" Target="https://www.igi-global.com/journals/open-access/table-of-contents/journal-cases-information-technology/1075" TargetMode="External"/><Relationship Id="rId4" Type="http://schemas.openxmlformats.org/officeDocument/2006/relationships/hyperlink" Target="https://journals.sagepub.com/loi/jina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rtner.com/explore/hypecycles?ref=ihc-topsection&amp;refval=4016695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data?utm_source=unsplash&amp;utm_medium=referral&amp;utm_content=creditCopyText" TargetMode="External"/><Relationship Id="rId4" Type="http://schemas.openxmlformats.org/officeDocument/2006/relationships/hyperlink" Target="https://unsplash.com/@jeremythomasphoto?utm_source=unsplash&amp;utm_medium=referral&amp;utm_content=creditCopyText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sopanshewale?utm_source=unsplash&amp;utm_medium=referral&amp;utm_content=creditCopyText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s/photos/marathon?utm_source=unsplash&amp;utm_medium=referral&amp;utm_content=creditCopyText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cacm.acm.org/blogs/blog-cacm/250164-first-year-research-source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t.ucf.edu/gartner-campus-access-progra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tr.ucf.edu/cio.asp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www.educause.ed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cf.edu/~leavens/COP4910/resources.shtml#I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splash.com/s/photos/category?utm_source=unsplash&amp;utm_medium=referral&amp;utm_content=creditCopyText" TargetMode="External"/><Relationship Id="rId5" Type="http://schemas.openxmlformats.org/officeDocument/2006/relationships/hyperlink" Target="https://unsplash.com/@v2osk?utm_source=unsplash&amp;utm_medium=referral&amp;utm_content=creditCopyText" TargetMode="Externa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sadness?utm_source=unsplash&amp;utm_medium=referral&amp;utm_content=creditCopyText" TargetMode="External"/><Relationship Id="rId4" Type="http://schemas.openxmlformats.org/officeDocument/2006/relationships/hyperlink" Target="https://unsplash.com/@nate_dumlao?utm_source=unsplash&amp;utm_medium=referral&amp;utm_content=creditCopyTex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cs.ucf.edu/~leavens/COP4910/resources.shtml#IT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mputer.org/csdl/magazine/it" TargetMode="External"/><Relationship Id="rId3" Type="http://schemas.openxmlformats.org/officeDocument/2006/relationships/hyperlink" Target="https://dl.acm.org/magazine/cacm" TargetMode="External"/><Relationship Id="rId7" Type="http://schemas.openxmlformats.org/officeDocument/2006/relationships/hyperlink" Target="https://www.computer.org/publications/tech-new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itbokwiki.org/Main_Page" TargetMode="External"/><Relationship Id="rId5" Type="http://schemas.openxmlformats.org/officeDocument/2006/relationships/hyperlink" Target="https://dl.acm.org/magazine/ubiquity" TargetMode="External"/><Relationship Id="rId10" Type="http://schemas.openxmlformats.org/officeDocument/2006/relationships/image" Target="../media/image7.jpg"/><Relationship Id="rId4" Type="http://schemas.openxmlformats.org/officeDocument/2006/relationships/hyperlink" Target="https://dl.acm.org/magazine/interactions" TargetMode="External"/><Relationship Id="rId9" Type="http://schemas.openxmlformats.org/officeDocument/2006/relationships/image" Target="../media/image6.jf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ducause.edu/" TargetMode="External"/><Relationship Id="rId3" Type="http://schemas.openxmlformats.org/officeDocument/2006/relationships/hyperlink" Target="https://enterprisersproject.com/" TargetMode="External"/><Relationship Id="rId7" Type="http://schemas.openxmlformats.org/officeDocument/2006/relationships/hyperlink" Target="https://www.forbes.com/sites/forbestechcouncil/" TargetMode="External"/><Relationship Id="rId12" Type="http://schemas.openxmlformats.org/officeDocument/2006/relationships/hyperlink" Target="http://techgenix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echimpact.org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itbizadvisor.com/" TargetMode="External"/><Relationship Id="rId10" Type="http://schemas.microsoft.com/office/2007/relationships/hdphoto" Target="../media/hdphoto1.wdp"/><Relationship Id="rId4" Type="http://schemas.openxmlformats.org/officeDocument/2006/relationships/hyperlink" Target="http://techgenix.com/top-tech-news/" TargetMode="Externa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enterprisersproject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B0AF9-2E22-42E8-8EDA-09949A382E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Sources of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20C9E6-AC08-405D-AD5E-3ABD5D1144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Gary T. Leavens</a:t>
            </a:r>
          </a:p>
          <a:p>
            <a:r>
              <a:rPr lang="en-US" dirty="0"/>
              <a:t>COP 4910</a:t>
            </a:r>
          </a:p>
        </p:txBody>
      </p:sp>
    </p:spTree>
    <p:extLst>
      <p:ext uri="{BB962C8B-B14F-4D97-AF65-F5344CB8AC3E}">
        <p14:creationId xmlns:p14="http://schemas.microsoft.com/office/powerpoint/2010/main" val="2321045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9E52-5072-4856-B44F-3D4FD454B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6850" y="365125"/>
            <a:ext cx="6203950" cy="1325563"/>
          </a:xfrm>
        </p:spPr>
        <p:txBody>
          <a:bodyPr/>
          <a:lstStyle/>
          <a:p>
            <a:r>
              <a:rPr lang="en-US" dirty="0"/>
              <a:t>The Enterprisers Project website: </a:t>
            </a:r>
            <a:r>
              <a:rPr lang="en-US" dirty="0">
                <a:solidFill>
                  <a:srgbClr val="92D050"/>
                </a:solidFill>
              </a:rPr>
              <a:t>Resources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186E71-5B4E-4CC2-9F9A-905E5A433B87}"/>
              </a:ext>
            </a:extLst>
          </p:cNvPr>
          <p:cNvSpPr txBox="1"/>
          <p:nvPr/>
        </p:nvSpPr>
        <p:spPr>
          <a:xfrm>
            <a:off x="8134350" y="2546350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2"/>
              </a:rPr>
              <a:t>enterprisersproject.com</a:t>
            </a:r>
            <a:endParaRPr lang="en-US" sz="2400" dirty="0"/>
          </a:p>
        </p:txBody>
      </p:sp>
      <p:pic>
        <p:nvPicPr>
          <p:cNvPr id="7" name="Content Placeholder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5E50B06-4D8F-CD56-0320-7BEBE34FDF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238293"/>
            <a:ext cx="7067551" cy="5455202"/>
          </a:xfrm>
        </p:spPr>
      </p:pic>
    </p:spTree>
    <p:extLst>
      <p:ext uri="{BB962C8B-B14F-4D97-AF65-F5344CB8AC3E}">
        <p14:creationId xmlns:p14="http://schemas.microsoft.com/office/powerpoint/2010/main" val="3264260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9E52-5072-4856-B44F-3D4FD454B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6850" y="365125"/>
            <a:ext cx="6203950" cy="1325563"/>
          </a:xfrm>
        </p:spPr>
        <p:txBody>
          <a:bodyPr/>
          <a:lstStyle/>
          <a:p>
            <a:r>
              <a:rPr lang="en-US" dirty="0"/>
              <a:t>The Enterprisers Project website: </a:t>
            </a:r>
            <a:r>
              <a:rPr lang="en-US" dirty="0">
                <a:solidFill>
                  <a:srgbClr val="92D050"/>
                </a:solidFill>
              </a:rPr>
              <a:t>Resources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186E71-5B4E-4CC2-9F9A-905E5A433B87}"/>
              </a:ext>
            </a:extLst>
          </p:cNvPr>
          <p:cNvSpPr txBox="1"/>
          <p:nvPr/>
        </p:nvSpPr>
        <p:spPr>
          <a:xfrm>
            <a:off x="8134350" y="2546350"/>
            <a:ext cx="330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2"/>
              </a:rPr>
              <a:t>enterprisersproject.com/resources</a:t>
            </a:r>
            <a:endParaRPr lang="en-US" sz="2400" dirty="0"/>
          </a:p>
        </p:txBody>
      </p:sp>
      <p:pic>
        <p:nvPicPr>
          <p:cNvPr id="8" name="Content Placeholder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CFB8E28-4661-970A-5CD8-BEB35D0E93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1305381"/>
            <a:ext cx="7477125" cy="523144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EE7B08-CBB3-4B90-3329-4E02EEEA8A15}"/>
              </a:ext>
            </a:extLst>
          </p:cNvPr>
          <p:cNvSpPr txBox="1"/>
          <p:nvPr/>
        </p:nvSpPr>
        <p:spPr>
          <a:xfrm>
            <a:off x="8378825" y="1690687"/>
            <a:ext cx="241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Requires registration</a:t>
            </a:r>
          </a:p>
        </p:txBody>
      </p:sp>
    </p:spTree>
    <p:extLst>
      <p:ext uri="{BB962C8B-B14F-4D97-AF65-F5344CB8AC3E}">
        <p14:creationId xmlns:p14="http://schemas.microsoft.com/office/powerpoint/2010/main" val="789319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7C6D9-9727-4A70-850B-52BD0CDCD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TechGenix’s</a:t>
            </a:r>
            <a:r>
              <a:rPr lang="en-US" dirty="0"/>
              <a:t> </a:t>
            </a:r>
            <a:r>
              <a:rPr lang="en-US" dirty="0">
                <a:solidFill>
                  <a:srgbClr val="92D050"/>
                </a:solidFill>
              </a:rPr>
              <a:t>Tech News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DAE3FE-9A39-4F74-B009-0C912E85B076}"/>
              </a:ext>
            </a:extLst>
          </p:cNvPr>
          <p:cNvSpPr txBox="1"/>
          <p:nvPr/>
        </p:nvSpPr>
        <p:spPr>
          <a:xfrm>
            <a:off x="7875140" y="2717515"/>
            <a:ext cx="3955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2"/>
              </a:rPr>
              <a:t>techgenix.com/top-tech-news</a:t>
            </a:r>
            <a:endParaRPr lang="en-US" sz="2400" dirty="0"/>
          </a:p>
        </p:txBody>
      </p:sp>
      <p:pic>
        <p:nvPicPr>
          <p:cNvPr id="8" name="Content Placeholder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3C4D569F-F067-E142-9DD0-5814AE1BF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30" y="1253331"/>
            <a:ext cx="6965570" cy="5370730"/>
          </a:xfrm>
        </p:spPr>
      </p:pic>
    </p:spTree>
    <p:extLst>
      <p:ext uri="{BB962C8B-B14F-4D97-AF65-F5344CB8AC3E}">
        <p14:creationId xmlns:p14="http://schemas.microsoft.com/office/powerpoint/2010/main" val="712602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03089-C026-4A27-A9CE-CA02D5A1F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7757" y="329166"/>
            <a:ext cx="5692739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Up to the Second: Twitter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1717B-8543-4EB3-A7FE-CD5A09CDB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234" y="1592764"/>
            <a:ext cx="7088892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@UCFComSci – Our department at UCF </a:t>
            </a:r>
          </a:p>
          <a:p>
            <a:r>
              <a:rPr lang="en-US" dirty="0"/>
              <a:t>@TheOfficialACM</a:t>
            </a:r>
          </a:p>
          <a:p>
            <a:r>
              <a:rPr lang="en-US" dirty="0"/>
              <a:t>@acmTechNews</a:t>
            </a:r>
          </a:p>
          <a:p>
            <a:r>
              <a:rPr lang="en-US" dirty="0"/>
              <a:t>@ACMEducation</a:t>
            </a:r>
          </a:p>
          <a:p>
            <a:r>
              <a:rPr lang="en-US" dirty="0"/>
              <a:t>@ACMQueue</a:t>
            </a:r>
          </a:p>
          <a:p>
            <a:r>
              <a:rPr lang="en-US" dirty="0"/>
              <a:t>@XRDS_ACM</a:t>
            </a:r>
          </a:p>
          <a:p>
            <a:r>
              <a:rPr lang="en-US" dirty="0"/>
              <a:t>@ComputerSociety – IEEE Computer Society</a:t>
            </a:r>
          </a:p>
          <a:p>
            <a:r>
              <a:rPr lang="en-US" dirty="0"/>
              <a:t>@SiliconOrange</a:t>
            </a:r>
          </a:p>
          <a:p>
            <a:r>
              <a:rPr lang="en-US" dirty="0"/>
              <a:t>@InfoSec_World</a:t>
            </a:r>
          </a:p>
          <a:p>
            <a:r>
              <a:rPr lang="en-US" dirty="0"/>
              <a:t>@OWASPOrlando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76685E3-339E-4577-8EF0-A4690BFFA48E}"/>
              </a:ext>
            </a:extLst>
          </p:cNvPr>
          <p:cNvGrpSpPr/>
          <p:nvPr/>
        </p:nvGrpSpPr>
        <p:grpSpPr>
          <a:xfrm>
            <a:off x="7380" y="831705"/>
            <a:ext cx="4214491" cy="5551890"/>
            <a:chOff x="7977509" y="913898"/>
            <a:chExt cx="4214491" cy="5551890"/>
          </a:xfrm>
        </p:grpSpPr>
        <p:pic>
          <p:nvPicPr>
            <p:cNvPr id="5" name="Picture 4" descr="A bird perched on a tree branch&#10;&#10;Description automatically generated">
              <a:extLst>
                <a:ext uri="{FF2B5EF4-FFF2-40B4-BE49-F238E27FC236}">
                  <a16:creationId xmlns:a16="http://schemas.microsoft.com/office/drawing/2014/main" id="{685157A8-20D5-45A4-8544-4A67011D7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29" r="31861"/>
            <a:stretch/>
          </p:blipFill>
          <p:spPr>
            <a:xfrm>
              <a:off x="7977509" y="913898"/>
              <a:ext cx="4214491" cy="493395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2DE2B7-6C98-4EC2-9A5C-D8415A9AC1AB}"/>
                </a:ext>
              </a:extLst>
            </p:cNvPr>
            <p:cNvSpPr txBox="1"/>
            <p:nvPr/>
          </p:nvSpPr>
          <p:spPr>
            <a:xfrm>
              <a:off x="9075533" y="6158011"/>
              <a:ext cx="20184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</a:schemeClr>
                  </a:solidFill>
                </a:rPr>
                <a:t>Photo by Gary Leavens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791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A40AA-F3F3-4D91-833A-B50236876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4608" y="365125"/>
            <a:ext cx="5649192" cy="1325563"/>
          </a:xfrm>
        </p:spPr>
        <p:txBody>
          <a:bodyPr/>
          <a:lstStyle/>
          <a:p>
            <a:r>
              <a:rPr lang="en-US" dirty="0"/>
              <a:t>Library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5F8A6-B960-48FB-B366-C5DE05258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4608" y="1615005"/>
            <a:ext cx="6487391" cy="4351338"/>
          </a:xfrm>
        </p:spPr>
        <p:txBody>
          <a:bodyPr/>
          <a:lstStyle/>
          <a:p>
            <a:r>
              <a:rPr lang="en-US" dirty="0"/>
              <a:t>Can access from off campus</a:t>
            </a:r>
            <a:br>
              <a:rPr lang="en-US" dirty="0"/>
            </a:br>
            <a:r>
              <a:rPr lang="en-US" dirty="0">
                <a:hlinkClick r:id="rId3"/>
              </a:rPr>
              <a:t>library.ucf.edu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dirty="0"/>
              <a:t>Journals:</a:t>
            </a:r>
          </a:p>
          <a:p>
            <a:pPr lvl="1"/>
            <a:r>
              <a:rPr lang="en-US" b="1" i="1" dirty="0">
                <a:hlinkClick r:id="rId4"/>
              </a:rPr>
              <a:t>Journal of Information Technology</a:t>
            </a:r>
            <a:endParaRPr lang="en-US" dirty="0"/>
          </a:p>
          <a:p>
            <a:pPr lvl="1"/>
            <a:r>
              <a:rPr lang="en-US" b="1" i="1" dirty="0">
                <a:hlinkClick r:id="rId5"/>
              </a:rPr>
              <a:t>Journal of Cases on Information Technology</a:t>
            </a:r>
            <a:endParaRPr lang="en-US" dirty="0"/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77B42B-E5D8-4E26-AA80-C2C60050303F}"/>
              </a:ext>
            </a:extLst>
          </p:cNvPr>
          <p:cNvGrpSpPr/>
          <p:nvPr/>
        </p:nvGrpSpPr>
        <p:grpSpPr>
          <a:xfrm>
            <a:off x="0" y="0"/>
            <a:ext cx="4767695" cy="6619677"/>
            <a:chOff x="7424304" y="0"/>
            <a:chExt cx="4767695" cy="66196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08D897-040E-4FDC-AAF6-2AE7EF5E1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4304" y="0"/>
              <a:ext cx="4767695" cy="635692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667999-3714-4A61-A852-8B7E1458FBBB}"/>
                </a:ext>
              </a:extLst>
            </p:cNvPr>
            <p:cNvSpPr/>
            <p:nvPr/>
          </p:nvSpPr>
          <p:spPr>
            <a:xfrm>
              <a:off x="8497054" y="6311900"/>
              <a:ext cx="262219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</a:schemeClr>
                  </a:solidFill>
                  <a:latin typeface="-apple-system"/>
                </a:rPr>
                <a:t>Photo by </a:t>
              </a:r>
              <a:r>
                <a:rPr lang="en-US" sz="1400" dirty="0">
                  <a:solidFill>
                    <a:srgbClr val="767676"/>
                  </a:solidFill>
                  <a:latin typeface="-apple-system"/>
                  <a:hlinkClick r:id="rId7"/>
                </a:rPr>
                <a:t>Shawn Ang</a:t>
              </a:r>
              <a:r>
                <a:rPr lang="en-US" sz="1400" dirty="0">
                  <a:solidFill>
                    <a:srgbClr val="111111"/>
                  </a:solidFill>
                  <a:latin typeface="-apple-system"/>
                </a:rPr>
                <a:t> </a:t>
              </a:r>
              <a:r>
                <a:rPr lang="en-US" sz="1400" dirty="0">
                  <a:solidFill>
                    <a:schemeClr val="tx1">
                      <a:lumMod val="75000"/>
                    </a:schemeClr>
                  </a:solidFill>
                  <a:latin typeface="-apple-system"/>
                </a:rPr>
                <a:t>on </a:t>
              </a:r>
              <a:r>
                <a:rPr lang="en-US" sz="1400" dirty="0" err="1">
                  <a:solidFill>
                    <a:srgbClr val="767676"/>
                  </a:solidFill>
                  <a:latin typeface="-apple-system"/>
                  <a:hlinkClick r:id="rId8"/>
                </a:rPr>
                <a:t>Unsplash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68094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9EC73-B6DF-41C3-8D1E-CBAA50DBB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Gartner Campus Access</a:t>
            </a:r>
          </a:p>
        </p:txBody>
      </p:sp>
      <p:pic>
        <p:nvPicPr>
          <p:cNvPr id="11" name="Content Placeholder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999905F-7A93-EB3A-C606-B68371047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1237714"/>
            <a:ext cx="7867650" cy="5322263"/>
          </a:xfrm>
        </p:spPr>
      </p:pic>
    </p:spTree>
    <p:extLst>
      <p:ext uri="{BB962C8B-B14F-4D97-AF65-F5344CB8AC3E}">
        <p14:creationId xmlns:p14="http://schemas.microsoft.com/office/powerpoint/2010/main" val="2445742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5A2FB-3D9D-457D-8888-9809B63C6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3257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92D050"/>
                </a:solidFill>
              </a:rPr>
              <a:t>Search function: Finding information related to a topic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B6B082-A6F8-49D5-8CD2-B9C7A7F0DB37}"/>
              </a:ext>
            </a:extLst>
          </p:cNvPr>
          <p:cNvSpPr txBox="1"/>
          <p:nvPr/>
        </p:nvSpPr>
        <p:spPr>
          <a:xfrm>
            <a:off x="9191946" y="2125536"/>
            <a:ext cx="26666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Search for “information technology”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45001A9-E207-99BC-C0F3-5E27A6AFB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25" y="1188177"/>
            <a:ext cx="7811250" cy="5304698"/>
          </a:xfrm>
        </p:spPr>
      </p:pic>
    </p:spTree>
    <p:extLst>
      <p:ext uri="{BB962C8B-B14F-4D97-AF65-F5344CB8AC3E}">
        <p14:creationId xmlns:p14="http://schemas.microsoft.com/office/powerpoint/2010/main" val="2787157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2E5D0-E062-4FC3-873E-1D0C97F05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126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Example of predictions from information technology search</a:t>
            </a:r>
          </a:p>
        </p:txBody>
      </p:sp>
      <p:pic>
        <p:nvPicPr>
          <p:cNvPr id="6" name="Content Placeholder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57A5E9A-76FD-CBED-373D-CA252E72A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176392"/>
            <a:ext cx="6686550" cy="5037037"/>
          </a:xfrm>
        </p:spPr>
      </p:pic>
    </p:spTree>
    <p:extLst>
      <p:ext uri="{BB962C8B-B14F-4D97-AF65-F5344CB8AC3E}">
        <p14:creationId xmlns:p14="http://schemas.microsoft.com/office/powerpoint/2010/main" val="400307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C3E08-AAFD-4887-9FCB-2C0880A29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Hype Cycle Overview</a:t>
            </a:r>
          </a:p>
        </p:txBody>
      </p:sp>
      <p:pic>
        <p:nvPicPr>
          <p:cNvPr id="13" name="Content Placeholder 12" descr="Chart, scatter chart&#10;&#10;Description automatically generated">
            <a:extLst>
              <a:ext uri="{FF2B5EF4-FFF2-40B4-BE49-F238E27FC236}">
                <a16:creationId xmlns:a16="http://schemas.microsoft.com/office/drawing/2014/main" id="{B7C21AA2-9CC4-BFFA-E54E-CDF90D126A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204662"/>
            <a:ext cx="8315325" cy="5307522"/>
          </a:xfrm>
        </p:spPr>
      </p:pic>
    </p:spTree>
    <p:extLst>
      <p:ext uri="{BB962C8B-B14F-4D97-AF65-F5344CB8AC3E}">
        <p14:creationId xmlns:p14="http://schemas.microsoft.com/office/powerpoint/2010/main" val="2689165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C3E08-AAFD-4887-9FCB-2C0880A29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Many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hlinkClick r:id="rId3"/>
              </a:rPr>
              <a:t>hype cycles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available</a:t>
            </a:r>
          </a:p>
        </p:txBody>
      </p:sp>
      <p:pic>
        <p:nvPicPr>
          <p:cNvPr id="11" name="Content Placeholder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9A4255C-EE30-BB4C-1FC5-3365FD0AF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1590676"/>
            <a:ext cx="9985625" cy="4461774"/>
          </a:xfrm>
        </p:spPr>
      </p:pic>
    </p:spTree>
    <p:extLst>
      <p:ext uri="{BB962C8B-B14F-4D97-AF65-F5344CB8AC3E}">
        <p14:creationId xmlns:p14="http://schemas.microsoft.com/office/powerpoint/2010/main" val="2459194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59074-C864-4B50-9B71-628A55CA6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918" y="365125"/>
            <a:ext cx="6535881" cy="132556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96B6B"/>
                </a:solidFill>
              </a:rPr>
              <a:t>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DA913-7314-4099-A376-D020449CB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7918" y="1690688"/>
            <a:ext cx="6954982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Technology changes quickly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F96B6B"/>
                </a:solidFill>
              </a:rPr>
              <a:t>How to keep up?</a:t>
            </a:r>
            <a:endParaRPr lang="en-US" dirty="0">
              <a:solidFill>
                <a:srgbClr val="F96B6B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85F904-0A92-451C-A2E4-8779A7C4D80C}"/>
              </a:ext>
            </a:extLst>
          </p:cNvPr>
          <p:cNvGrpSpPr/>
          <p:nvPr/>
        </p:nvGrpSpPr>
        <p:grpSpPr>
          <a:xfrm>
            <a:off x="53531" y="0"/>
            <a:ext cx="4227368" cy="6646763"/>
            <a:chOff x="7964632" y="0"/>
            <a:chExt cx="4227368" cy="66467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A492CFB-2769-4E1B-A75A-8C6D24788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4632" y="0"/>
              <a:ext cx="4227368" cy="634105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692960-0AB2-4E79-B551-2A9590759BDC}"/>
                </a:ext>
              </a:extLst>
            </p:cNvPr>
            <p:cNvSpPr/>
            <p:nvPr/>
          </p:nvSpPr>
          <p:spPr>
            <a:xfrm>
              <a:off x="8603553" y="6338986"/>
              <a:ext cx="294952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85000"/>
                    </a:schemeClr>
                  </a:solidFill>
                  <a:latin typeface="-apple-system"/>
                </a:rPr>
                <a:t>Photo by </a:t>
              </a:r>
              <a:r>
                <a:rPr lang="en-US" sz="1400" dirty="0">
                  <a:solidFill>
                    <a:srgbClr val="767676"/>
                  </a:solidFill>
                  <a:latin typeface="-apple-system"/>
                  <a:hlinkClick r:id="rId4"/>
                </a:rPr>
                <a:t>Jeremy Thomas</a:t>
              </a:r>
              <a:r>
                <a:rPr lang="en-US" sz="1400" dirty="0">
                  <a:solidFill>
                    <a:srgbClr val="111111"/>
                  </a:solidFill>
                  <a:latin typeface="-apple-system"/>
                </a:rPr>
                <a:t> </a:t>
              </a:r>
              <a:r>
                <a:rPr lang="en-US" sz="1400" dirty="0">
                  <a:solidFill>
                    <a:schemeClr val="tx1">
                      <a:lumMod val="85000"/>
                    </a:schemeClr>
                  </a:solidFill>
                  <a:latin typeface="-apple-system"/>
                </a:rPr>
                <a:t>on</a:t>
              </a:r>
              <a:r>
                <a:rPr lang="en-US" sz="1400" dirty="0">
                  <a:solidFill>
                    <a:srgbClr val="111111"/>
                  </a:solidFill>
                  <a:latin typeface="-apple-system"/>
                </a:rPr>
                <a:t> </a:t>
              </a:r>
              <a:r>
                <a:rPr lang="en-US" sz="1400" dirty="0" err="1">
                  <a:solidFill>
                    <a:srgbClr val="767676"/>
                  </a:solidFill>
                  <a:latin typeface="-apple-system"/>
                  <a:hlinkClick r:id="rId5"/>
                </a:rPr>
                <a:t>Unsplash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5952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F0E23-F5A1-4EA0-A24A-3921AEFC0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1264" y="365125"/>
            <a:ext cx="5872536" cy="1325563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4C12E-C202-489A-B48F-66C0D4539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8938" y="1825625"/>
            <a:ext cx="558486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Keeping up is a lifelong project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Make it a habit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0CD2772-2495-4F63-8C18-75BAAD938DE4}"/>
              </a:ext>
            </a:extLst>
          </p:cNvPr>
          <p:cNvGrpSpPr/>
          <p:nvPr/>
        </p:nvGrpSpPr>
        <p:grpSpPr>
          <a:xfrm>
            <a:off x="0" y="0"/>
            <a:ext cx="4238626" cy="6646764"/>
            <a:chOff x="7329058" y="134936"/>
            <a:chExt cx="4238626" cy="66467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131AB8-5A7A-4ADB-9678-BEF3A7316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9058" y="134936"/>
              <a:ext cx="4238626" cy="635793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7180AEB-FC9D-40F3-ADC5-2558887AC6EF}"/>
                </a:ext>
              </a:extLst>
            </p:cNvPr>
            <p:cNvSpPr/>
            <p:nvPr/>
          </p:nvSpPr>
          <p:spPr>
            <a:xfrm>
              <a:off x="8168864" y="6473923"/>
              <a:ext cx="291547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</a:schemeClr>
                  </a:solidFill>
                  <a:latin typeface="-apple-system"/>
                </a:rPr>
                <a:t>Photo by </a:t>
              </a:r>
              <a:r>
                <a:rPr lang="en-US" sz="1400" dirty="0" err="1">
                  <a:solidFill>
                    <a:srgbClr val="767676"/>
                  </a:solidFill>
                  <a:latin typeface="-apple-system"/>
                  <a:hlinkClick r:id="rId3"/>
                </a:rPr>
                <a:t>Sopan</a:t>
              </a:r>
              <a:r>
                <a:rPr lang="en-US" sz="1400" dirty="0">
                  <a:solidFill>
                    <a:srgbClr val="767676"/>
                  </a:solidFill>
                  <a:latin typeface="-apple-system"/>
                  <a:hlinkClick r:id="rId3"/>
                </a:rPr>
                <a:t> </a:t>
              </a:r>
              <a:r>
                <a:rPr lang="en-US" sz="1400" dirty="0" err="1">
                  <a:solidFill>
                    <a:srgbClr val="767676"/>
                  </a:solidFill>
                  <a:latin typeface="-apple-system"/>
                  <a:hlinkClick r:id="rId3"/>
                </a:rPr>
                <a:t>Shewale</a:t>
              </a:r>
              <a:r>
                <a:rPr lang="en-US" sz="1400" dirty="0">
                  <a:solidFill>
                    <a:srgbClr val="111111"/>
                  </a:solidFill>
                  <a:latin typeface="-apple-system"/>
                </a:rPr>
                <a:t> </a:t>
              </a:r>
              <a:r>
                <a:rPr lang="en-US" sz="1400" dirty="0">
                  <a:solidFill>
                    <a:schemeClr val="tx1">
                      <a:lumMod val="75000"/>
                    </a:schemeClr>
                  </a:solidFill>
                  <a:latin typeface="-apple-system"/>
                </a:rPr>
                <a:t>on</a:t>
              </a:r>
              <a:r>
                <a:rPr lang="en-US" sz="1400" dirty="0">
                  <a:solidFill>
                    <a:srgbClr val="111111"/>
                  </a:solidFill>
                  <a:latin typeface="-apple-system"/>
                </a:rPr>
                <a:t> </a:t>
              </a:r>
              <a:r>
                <a:rPr lang="en-US" sz="1400" dirty="0" err="1">
                  <a:solidFill>
                    <a:srgbClr val="767676"/>
                  </a:solidFill>
                  <a:latin typeface="-apple-system"/>
                  <a:hlinkClick r:id="rId4"/>
                </a:rPr>
                <a:t>Unsplash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69249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EAF9C-447B-4596-8F36-6A31D31DA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F1B7B-5BA3-40FA-B099-15F2FFB30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Robin K. Hill. “First-Year Research Sources.” </a:t>
            </a:r>
            <a:r>
              <a:rPr lang="en-US" dirty="0" err="1"/>
              <a:t>blog@CACM</a:t>
            </a:r>
            <a:r>
              <a:rPr lang="en-US" dirty="0"/>
              <a:t>, Communications of the ACM, January 27, 2021. </a:t>
            </a:r>
            <a:r>
              <a:rPr lang="en-US" dirty="0">
                <a:hlinkClick r:id="rId2"/>
              </a:rPr>
              <a:t>https://cacm.acm.org/blogs/blog-cacm/250164-first-year-research-sources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2297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C9CC6-7675-44BA-AD19-5691FCDDD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500" y="365125"/>
            <a:ext cx="6463300" cy="1325563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Advice from UCF’s former CIO: Joel Hartman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082AA-1CEB-47D1-98B9-6B183E9C0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7863" y="1690688"/>
            <a:ext cx="7006389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Define what is meant by “IT”</a:t>
            </a:r>
          </a:p>
          <a:p>
            <a:pPr lvl="1"/>
            <a:r>
              <a:rPr lang="en-US" dirty="0"/>
              <a:t>What areas are of interest?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Find 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reliable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sources </a:t>
            </a:r>
            <a:r>
              <a:rPr lang="en-US" dirty="0"/>
              <a:t>that are:</a:t>
            </a:r>
          </a:p>
          <a:p>
            <a:pPr lvl="1"/>
            <a:r>
              <a:rPr lang="en-US" dirty="0"/>
              <a:t>Timely</a:t>
            </a:r>
          </a:p>
          <a:p>
            <a:pPr lvl="1"/>
            <a:r>
              <a:rPr lang="en-US" dirty="0"/>
              <a:t>Relevant</a:t>
            </a:r>
          </a:p>
          <a:p>
            <a:r>
              <a:rPr lang="en-US" dirty="0"/>
              <a:t>Subscribe or bookmark</a:t>
            </a:r>
          </a:p>
          <a:p>
            <a:r>
              <a:rPr lang="en-US" dirty="0"/>
              <a:t>Good sources:</a:t>
            </a:r>
          </a:p>
          <a:p>
            <a:pPr lvl="1"/>
            <a:r>
              <a:rPr lang="en-US" sz="2600" b="1" dirty="0">
                <a:solidFill>
                  <a:schemeClr val="accent6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Gartner Campus Access</a:t>
            </a:r>
            <a:endParaRPr lang="en-US" sz="26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educause.edu</a:t>
            </a:r>
            <a:endParaRPr lang="en-US" sz="2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US" dirty="0"/>
              <a:t>Selected organizations and publications</a:t>
            </a:r>
          </a:p>
          <a:p>
            <a:r>
              <a:rPr lang="en-US" dirty="0"/>
              <a:t>Attend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conferences</a:t>
            </a:r>
          </a:p>
          <a:p>
            <a:r>
              <a:rPr lang="en-US" dirty="0"/>
              <a:t>Leverage the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Library</a:t>
            </a:r>
          </a:p>
        </p:txBody>
      </p:sp>
      <p:pic>
        <p:nvPicPr>
          <p:cNvPr id="1026" name="Picture 2" descr="Joel Hartman">
            <a:extLst>
              <a:ext uri="{FF2B5EF4-FFF2-40B4-BE49-F238E27FC236}">
                <a16:creationId xmlns:a16="http://schemas.microsoft.com/office/drawing/2014/main" id="{F3027653-730D-4C35-A261-342E9EA46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5757"/>
            <a:ext cx="4193646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87C375-8F87-452D-9414-2072B2CB97D7}"/>
              </a:ext>
            </a:extLst>
          </p:cNvPr>
          <p:cNvSpPr txBox="1"/>
          <p:nvPr/>
        </p:nvSpPr>
        <p:spPr>
          <a:xfrm>
            <a:off x="160692" y="5985519"/>
            <a:ext cx="3517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</a:rPr>
              <a:t>Photo source</a:t>
            </a:r>
            <a:r>
              <a:rPr lang="en-US" sz="1400" dirty="0"/>
              <a:t>: </a:t>
            </a:r>
            <a:r>
              <a:rPr lang="en-US" sz="1400" dirty="0">
                <a:hlinkClick r:id="rId6"/>
              </a:rPr>
              <a:t>https://www.itr.ucf.edu/cio.asp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00846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7546-7EAC-4DE8-A679-C7C49ED95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Categories of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F789B-3D99-4410-84E6-2F241C3284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cs.ucf.edu/~leavens/COP4910/resources.shtml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dirty="0"/>
              <a:t>Library</a:t>
            </a:r>
          </a:p>
          <a:p>
            <a:r>
              <a:rPr lang="en-US" dirty="0"/>
              <a:t>Social Media</a:t>
            </a:r>
          </a:p>
          <a:p>
            <a:r>
              <a:rPr lang="en-US" dirty="0"/>
              <a:t>Professional Societies</a:t>
            </a:r>
          </a:p>
          <a:p>
            <a:r>
              <a:rPr lang="en-US" dirty="0"/>
              <a:t>Journals</a:t>
            </a:r>
          </a:p>
          <a:p>
            <a:r>
              <a:rPr lang="en-US" dirty="0"/>
              <a:t>Online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FD8136-71AF-45DA-920C-BA6F0214A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333" y="2384713"/>
            <a:ext cx="6027667" cy="40108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806DEE-00E0-4601-BD57-1CCADA7A634F}"/>
              </a:ext>
            </a:extLst>
          </p:cNvPr>
          <p:cNvSpPr/>
          <p:nvPr/>
        </p:nvSpPr>
        <p:spPr>
          <a:xfrm>
            <a:off x="8061225" y="6338986"/>
            <a:ext cx="22338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-apple-system"/>
              </a:rPr>
              <a:t>Photo by </a:t>
            </a:r>
            <a:r>
              <a:rPr lang="en-US" sz="1400" dirty="0">
                <a:solidFill>
                  <a:srgbClr val="767676"/>
                </a:solidFill>
                <a:latin typeface="-apple-system"/>
                <a:hlinkClick r:id="rId5"/>
              </a:rPr>
              <a:t>v2osk</a:t>
            </a:r>
            <a:r>
              <a:rPr lang="en-US" sz="1400" dirty="0">
                <a:solidFill>
                  <a:srgbClr val="111111"/>
                </a:solidFill>
                <a:latin typeface="-apple-system"/>
              </a:rPr>
              <a:t> 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-apple-system"/>
              </a:rPr>
              <a:t>on </a:t>
            </a:r>
            <a:r>
              <a:rPr lang="en-US" sz="1400" dirty="0" err="1">
                <a:solidFill>
                  <a:srgbClr val="767676"/>
                </a:solidFill>
                <a:latin typeface="-apple-system"/>
                <a:hlinkClick r:id="rId6"/>
              </a:rPr>
              <a:t>Unsplash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13186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BF31B-1FE6-4B9E-B220-2D48ED5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627" y="365125"/>
            <a:ext cx="6196173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What do you think?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3951A-438C-4FF6-960B-464E37038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7250" y="1690688"/>
            <a:ext cx="6284495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Could citing Wikipedia be embarrassing?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7724960-7344-4F15-8F78-C95F7F2804C6}"/>
              </a:ext>
            </a:extLst>
          </p:cNvPr>
          <p:cNvGrpSpPr/>
          <p:nvPr/>
        </p:nvGrpSpPr>
        <p:grpSpPr>
          <a:xfrm>
            <a:off x="0" y="0"/>
            <a:ext cx="4237408" cy="6721237"/>
            <a:chOff x="7954592" y="0"/>
            <a:chExt cx="4237408" cy="6721237"/>
          </a:xfrm>
        </p:grpSpPr>
        <p:pic>
          <p:nvPicPr>
            <p:cNvPr id="5" name="Picture 4" descr="A picture containing outdoor, car, hydrant, grass&#10;&#10;Description automatically generated">
              <a:extLst>
                <a:ext uri="{FF2B5EF4-FFF2-40B4-BE49-F238E27FC236}">
                  <a16:creationId xmlns:a16="http://schemas.microsoft.com/office/drawing/2014/main" id="{CA72D5BF-5DF9-405D-8269-C5C70D053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4592" y="0"/>
              <a:ext cx="4237408" cy="635611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B734B6-E8FD-4B93-BCAF-1A77FD0EBE5C}"/>
                </a:ext>
              </a:extLst>
            </p:cNvPr>
            <p:cNvSpPr txBox="1"/>
            <p:nvPr/>
          </p:nvSpPr>
          <p:spPr>
            <a:xfrm>
              <a:off x="8582239" y="6413460"/>
              <a:ext cx="298211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</a:schemeClr>
                  </a:solidFill>
                </a:rPr>
                <a:t>Photo by </a:t>
              </a:r>
              <a:r>
                <a:rPr lang="en-US" sz="1400" dirty="0">
                  <a:hlinkClick r:id="rId4"/>
                </a:rPr>
                <a:t>Nathan Dumlao</a:t>
              </a:r>
              <a:r>
                <a:rPr lang="en-US" sz="1400" dirty="0"/>
                <a:t> </a:t>
              </a:r>
              <a:r>
                <a:rPr lang="en-US" sz="1400" dirty="0">
                  <a:solidFill>
                    <a:schemeClr val="tx1">
                      <a:lumMod val="75000"/>
                    </a:schemeClr>
                  </a:solidFill>
                </a:rPr>
                <a:t>on</a:t>
              </a:r>
              <a:r>
                <a:rPr lang="en-US" sz="1400" dirty="0"/>
                <a:t> </a:t>
              </a:r>
              <a:r>
                <a:rPr lang="en-US" sz="1400" dirty="0" err="1">
                  <a:hlinkClick r:id="rId5"/>
                </a:rPr>
                <a:t>Unsplash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71108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13EB2-D812-460E-88A8-044A758B0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www.cs.ucf.edu/~leavens/COP4910/resources.shtml#IT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C43D675-EFA2-1FA5-E605-B080F2B217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" y="1190083"/>
            <a:ext cx="9705975" cy="5371451"/>
          </a:xfrm>
        </p:spPr>
      </p:pic>
    </p:spTree>
    <p:extLst>
      <p:ext uri="{BB962C8B-B14F-4D97-AF65-F5344CB8AC3E}">
        <p14:creationId xmlns:p14="http://schemas.microsoft.com/office/powerpoint/2010/main" val="1305895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54325-A641-4CA7-97DE-638FA12BC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676" y="365125"/>
            <a:ext cx="6494124" cy="1325563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Professional Societies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D1268-6700-41D5-B447-2BE0B33DD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174" y="1825625"/>
            <a:ext cx="653950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ACM:</a:t>
            </a:r>
          </a:p>
          <a:p>
            <a:r>
              <a:rPr lang="en-US" dirty="0"/>
              <a:t>Special Interest Groups (SIGs)</a:t>
            </a:r>
          </a:p>
          <a:p>
            <a:r>
              <a:rPr lang="en-US" dirty="0"/>
              <a:t>Journals:</a:t>
            </a:r>
          </a:p>
          <a:p>
            <a:pPr lvl="1"/>
            <a:r>
              <a:rPr lang="en-US" b="1" i="1" dirty="0">
                <a:hlinkClick r:id="rId3"/>
              </a:rPr>
              <a:t>Communications of the ACM (CACM)</a:t>
            </a:r>
            <a:r>
              <a:rPr lang="en-US" dirty="0"/>
              <a:t> </a:t>
            </a:r>
          </a:p>
          <a:p>
            <a:pPr lvl="1"/>
            <a:r>
              <a:rPr lang="en-US" b="1" i="1" dirty="0">
                <a:hlinkClick r:id="rId4"/>
              </a:rPr>
              <a:t>interactions</a:t>
            </a:r>
            <a:r>
              <a:rPr lang="en-US" dirty="0"/>
              <a:t> </a:t>
            </a:r>
          </a:p>
          <a:p>
            <a:pPr lvl="1"/>
            <a:r>
              <a:rPr lang="en-US" b="1" i="1" dirty="0">
                <a:hlinkClick r:id="rId5"/>
              </a:rPr>
              <a:t>Ubiquity</a:t>
            </a: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IEEE Computer Society:</a:t>
            </a:r>
          </a:p>
          <a:p>
            <a:r>
              <a:rPr lang="en-US" i="1" dirty="0">
                <a:hlinkClick r:id="rId6"/>
              </a:rPr>
              <a:t>EITBOK</a:t>
            </a:r>
            <a:endParaRPr lang="en-US" i="1" dirty="0"/>
          </a:p>
          <a:p>
            <a:r>
              <a:rPr lang="en-US" b="1" dirty="0">
                <a:hlinkClick r:id="rId7"/>
              </a:rPr>
              <a:t>Tech News</a:t>
            </a:r>
            <a:endParaRPr lang="en-US" dirty="0"/>
          </a:p>
          <a:p>
            <a:r>
              <a:rPr lang="en-US" b="1" i="1" dirty="0">
                <a:hlinkClick r:id="rId8"/>
              </a:rPr>
              <a:t>IT Professional</a:t>
            </a:r>
            <a:r>
              <a:rPr lang="en-US" dirty="0"/>
              <a:t> magazine.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95E98-267A-4A24-9491-8628BDE2F2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4623751" cy="2600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3E0090-5F7B-4A6E-A024-669C7C19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7" y="4291548"/>
            <a:ext cx="3421936" cy="256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54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1F996-407C-4E3D-A5D2-BE0D0A0B1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400" y="365125"/>
            <a:ext cx="5740400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Online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5CE93-5FE0-4724-ABBE-77F10C48B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0" y="1825625"/>
            <a:ext cx="5480050" cy="4351338"/>
          </a:xfrm>
        </p:spPr>
        <p:txBody>
          <a:bodyPr/>
          <a:lstStyle/>
          <a:p>
            <a:r>
              <a:rPr lang="en-US" b="1" dirty="0">
                <a:hlinkClick r:id="rId3"/>
              </a:rPr>
              <a:t>Enterprisers Project</a:t>
            </a:r>
            <a:r>
              <a:rPr lang="en-US" dirty="0"/>
              <a:t> </a:t>
            </a:r>
          </a:p>
          <a:p>
            <a:r>
              <a:rPr lang="en-US" b="1" dirty="0" err="1">
                <a:hlinkClick r:id="rId4"/>
              </a:rPr>
              <a:t>TechGenix.com's</a:t>
            </a:r>
            <a:r>
              <a:rPr lang="en-US" b="1" dirty="0">
                <a:hlinkClick r:id="rId4"/>
              </a:rPr>
              <a:t> Tech News</a:t>
            </a:r>
            <a:endParaRPr lang="en-US" b="1" dirty="0"/>
          </a:p>
          <a:p>
            <a:r>
              <a:rPr lang="en-US" b="1" dirty="0">
                <a:hlinkClick r:id="rId5"/>
              </a:rPr>
              <a:t>IBM's IT Biz Advisor</a:t>
            </a:r>
            <a:endParaRPr lang="en-US" dirty="0"/>
          </a:p>
          <a:p>
            <a:r>
              <a:rPr lang="en-US" b="1" dirty="0" err="1">
                <a:hlinkClick r:id="rId6"/>
              </a:rPr>
              <a:t>TechImpact</a:t>
            </a:r>
            <a:r>
              <a:rPr lang="en-US" dirty="0"/>
              <a:t> </a:t>
            </a:r>
          </a:p>
          <a:p>
            <a:r>
              <a:rPr lang="en-US" b="1" dirty="0">
                <a:hlinkClick r:id="rId7"/>
              </a:rPr>
              <a:t>Forbes Technology Council posts</a:t>
            </a:r>
            <a:endParaRPr lang="en-US" b="1" dirty="0"/>
          </a:p>
          <a:p>
            <a:r>
              <a:rPr lang="en-US" b="1" dirty="0">
                <a:hlinkClick r:id="rId8"/>
              </a:rPr>
              <a:t>EDUCAUSE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Logo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A459733C-3994-4A2A-805D-47F7DA79595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38" y="1885309"/>
            <a:ext cx="4528233" cy="11507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364D65-39FF-4335-B692-5594DE07D754}"/>
              </a:ext>
            </a:extLst>
          </p:cNvPr>
          <p:cNvSpPr txBox="1"/>
          <p:nvPr/>
        </p:nvSpPr>
        <p:spPr>
          <a:xfrm>
            <a:off x="642135" y="3385335"/>
            <a:ext cx="2525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enterprisersproject.com</a:t>
            </a:r>
            <a:endParaRPr lang="en-US" sz="1400" dirty="0"/>
          </a:p>
        </p:txBody>
      </p:sp>
      <p:pic>
        <p:nvPicPr>
          <p:cNvPr id="8" name="Picture 7" descr="A picture containing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0C741B70-90AA-4BE3-A941-4699F23749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95" y="4256173"/>
            <a:ext cx="4282139" cy="17381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61FA6B-942D-4A8A-AB41-9ABFC0E8E8EC}"/>
              </a:ext>
            </a:extLst>
          </p:cNvPr>
          <p:cNvSpPr txBox="1"/>
          <p:nvPr/>
        </p:nvSpPr>
        <p:spPr>
          <a:xfrm>
            <a:off x="1464068" y="6107986"/>
            <a:ext cx="1831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12"/>
              </a:rPr>
              <a:t>techgenix.com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64748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9E52-5072-4856-B44F-3D4FD454B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6850" y="365125"/>
            <a:ext cx="6203950" cy="1325563"/>
          </a:xfrm>
        </p:spPr>
        <p:txBody>
          <a:bodyPr/>
          <a:lstStyle/>
          <a:p>
            <a:r>
              <a:rPr lang="en-US" dirty="0"/>
              <a:t>The Enterprisers Project website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186E71-5B4E-4CC2-9F9A-905E5A433B87}"/>
              </a:ext>
            </a:extLst>
          </p:cNvPr>
          <p:cNvSpPr txBox="1"/>
          <p:nvPr/>
        </p:nvSpPr>
        <p:spPr>
          <a:xfrm>
            <a:off x="8134350" y="2546350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2"/>
              </a:rPr>
              <a:t>enterprisersproject.com</a:t>
            </a:r>
            <a:endParaRPr lang="en-US" sz="2400" dirty="0"/>
          </a:p>
        </p:txBody>
      </p:sp>
      <p:pic>
        <p:nvPicPr>
          <p:cNvPr id="8" name="Content Placeholder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DF2018E-3B94-6278-D398-B32438159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213108"/>
            <a:ext cx="7016750" cy="5508074"/>
          </a:xfrm>
        </p:spPr>
      </p:pic>
    </p:spTree>
    <p:extLst>
      <p:ext uri="{BB962C8B-B14F-4D97-AF65-F5344CB8AC3E}">
        <p14:creationId xmlns:p14="http://schemas.microsoft.com/office/powerpoint/2010/main" val="968510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55918AC00D2C4D9805894ECD694D99" ma:contentTypeVersion="12" ma:contentTypeDescription="Create a new document." ma:contentTypeScope="" ma:versionID="a2136d4ae2452de3cfa29ff0a7887b63">
  <xsd:schema xmlns:xsd="http://www.w3.org/2001/XMLSchema" xmlns:xs="http://www.w3.org/2001/XMLSchema" xmlns:p="http://schemas.microsoft.com/office/2006/metadata/properties" xmlns:ns3="99e538af-54df-483b-baca-4b906b72927e" xmlns:ns4="5334a35e-a0ad-470e-9e77-efa9b92f2efe" targetNamespace="http://schemas.microsoft.com/office/2006/metadata/properties" ma:root="true" ma:fieldsID="336fb26b1ad716a06a3d27e053244e9b" ns3:_="" ns4:_="">
    <xsd:import namespace="99e538af-54df-483b-baca-4b906b72927e"/>
    <xsd:import namespace="5334a35e-a0ad-470e-9e77-efa9b92f2ef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e538af-54df-483b-baca-4b906b72927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4a35e-a0ad-470e-9e77-efa9b92f2e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026BDD1-2738-4193-9416-2963CB3362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C13BFA-DB0C-49A0-B5E8-89E814AA4B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e538af-54df-483b-baca-4b906b72927e"/>
    <ds:schemaRef ds:uri="5334a35e-a0ad-470e-9e77-efa9b92f2e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17C71C3-0EB3-49CB-B30E-B6616F7FEFA5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dcmitype/"/>
    <ds:schemaRef ds:uri="5334a35e-a0ad-470e-9e77-efa9b92f2efe"/>
    <ds:schemaRef ds:uri="99e538af-54df-483b-baca-4b906b72927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1410</TotalTime>
  <Words>702</Words>
  <Application>Microsoft Office PowerPoint</Application>
  <PresentationFormat>Widescreen</PresentationFormat>
  <Paragraphs>116</Paragraphs>
  <Slides>21</Slides>
  <Notes>11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-apple-system</vt:lpstr>
      <vt:lpstr>Arial</vt:lpstr>
      <vt:lpstr>Calibri</vt:lpstr>
      <vt:lpstr>Calibri Light</vt:lpstr>
      <vt:lpstr>Office Theme</vt:lpstr>
      <vt:lpstr>Sources of Information</vt:lpstr>
      <vt:lpstr>Problem</vt:lpstr>
      <vt:lpstr>Advice from UCF’s former CIO: Joel Hartman</vt:lpstr>
      <vt:lpstr>Categories of Sources</vt:lpstr>
      <vt:lpstr>What do you think?</vt:lpstr>
      <vt:lpstr>www.cs.ucf.edu/~leavens/COP4910/resources.shtml#IT</vt:lpstr>
      <vt:lpstr>Professional Societies</vt:lpstr>
      <vt:lpstr>Online Resources</vt:lpstr>
      <vt:lpstr>The Enterprisers Project website</vt:lpstr>
      <vt:lpstr>The Enterprisers Project website: Resources</vt:lpstr>
      <vt:lpstr>The Enterprisers Project website: Resources</vt:lpstr>
      <vt:lpstr>TechGenix’s Tech News</vt:lpstr>
      <vt:lpstr>Up to the Second: Twitter</vt:lpstr>
      <vt:lpstr>Library Resources</vt:lpstr>
      <vt:lpstr>Gartner Campus Access</vt:lpstr>
      <vt:lpstr>Search function: Finding information related to a topic</vt:lpstr>
      <vt:lpstr>Example of predictions from information technology search</vt:lpstr>
      <vt:lpstr>Hype Cycle Overview</vt:lpstr>
      <vt:lpstr>Many hype cycles available</vt:lpstr>
      <vt:lpstr>Conclusion</vt:lpstr>
      <vt:lpstr>Bibliography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Leavens</dc:creator>
  <cp:lastModifiedBy>Gary Leavens</cp:lastModifiedBy>
  <cp:revision>124</cp:revision>
  <dcterms:created xsi:type="dcterms:W3CDTF">2020-01-06T22:11:42Z</dcterms:created>
  <dcterms:modified xsi:type="dcterms:W3CDTF">2022-09-13T16:10:43Z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0x010100EF55918AC00D2C4D9805894ECD694D99</vt:lpwstr>
  </property>
</Properties>
</file>