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7"/>
  </p:notesMasterIdLst>
  <p:sldIdLst>
    <p:sldId id="256" r:id="rId5"/>
    <p:sldId id="268" r:id="rId6"/>
    <p:sldId id="261" r:id="rId7"/>
    <p:sldId id="259" r:id="rId8"/>
    <p:sldId id="260" r:id="rId9"/>
    <p:sldId id="257" r:id="rId10"/>
    <p:sldId id="262" r:id="rId11"/>
    <p:sldId id="265" r:id="rId12"/>
    <p:sldId id="266" r:id="rId13"/>
    <p:sldId id="263"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880"/>
    <a:srgbClr val="F96B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2" d="100"/>
          <a:sy n="92" d="100"/>
        </p:scale>
        <p:origin x="1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08T03:06:45.864"/>
    </inkml:context>
    <inkml:brush xml:id="br0">
      <inkml:brushProperty name="width" value="0.05" units="cm"/>
      <inkml:brushProperty name="height" value="0.05" units="cm"/>
      <inkml:brushProperty name="color" value="#ED1C24"/>
      <inkml:brushProperty name="fitToCurve" value="1"/>
    </inkml:brush>
  </inkml:definitions>
  <inkml:trace contextRef="#ctx0" brushRef="#br0">2106 65 148 0,'5'0'55'0,"-5"0"-43"0,4 0 23 0,-4 0 10 16,0 0-14-16,0 0-3 15,0 0-16-15,0 0-5 16,0 0-5-16,0 0-2 0,5 0 1 15,-1-4 1-15,1 4 3 16,-5 0 13-16,0 0 6 16,0 0-4-16,0 0-1 15,0 0-9-15,0 0-2 16,0 0-2-16,0 0 1 16,0 0 2-16,0 4 5 15,0-4-2-15,0 0 3 16,0 0 3-16,0 0 1 15,4 0-4-15,-4 0-1 0,0 0-8 16,0 0-2-16,0 0-2 16,0 0-2-16,0 0 1 15,0 0 1-15,0 4 1 16,0-4 1-16,5 0 4 16,-5 0 3-16,0-4 0 15,0 4 3-15,0 0-3 16,0 0-1-16,0 0-4 15,0-4-1-15,-5 4-3 16,1-4 1-16,-5 0-2 16,0 0-1-16,0 4 1 15,-5-4-1-15,-4 4-3 16,0-4 2-16,0 4 1 0,-4-4 2 16,-1 4-1-16,1-4-1 15,4 4 1-15,-5-4-1 16,0 4 0-16,1-4 0 15,-1 4 0-15,1 0 0 16,-1 0 0-16,-4 0 0 16,0 0 0-16,0 0 0 15,-5 0 0-15,1 0 2 16,-5 0-3-16,0-4 0 16,0 0 1-16,0 0 0 15,-5 4 0-15,5-4 2 16,4 4-1-16,1-4-1 15,4 4 1-15,0 0-1 16,0 4 0-16,0-4 0 16,-1 8 0-16,-3-4 2 0,-1 4-3 15,1 0 0-15,-1 4-1 16,1 0 0-16,-1 0 2 16,0 0 0-16,1 0 0 15,-5 4 0-15,0 0 0 16,0 0 0-16,4 0 0 15,-4 0 0-15,4 0-3 16,5 4 2-16,0 0 1 16,5 0 0-16,-1 0 0 15,1 4 0-15,4 0 0 16,0 4 0-16,0 4-3 0,0 0 2 16,-1 5 1-16,1-1 0 15,9 4 0-15,-13 0 0 16,8 4 0-16,-4-4 0 15,5-4 0-15,-5 0 0 16,0 0 0-16,0-4 2 16,4 4-1-16,1 0 2 15,4 1-2-15,-9 3 2 16,4 4-2-16,0 4-1 16,1 8 1-16,-1-4 1 15,5 8-1-15,0-12 2 16,0-4-2-16,0-3 2 15,5-1-4-15,-1-4-2 0,1 0 4 16,4 0 3-16,0 8-1 16,0 0-2-16,0 8 2 15,0 8 2-15,0 4-2 16,0-3-2-16,0-5-5 16,4-8-2-16,1-4 9 15,-1-4 5-15,1 0-3 16,-1-4-3-16,1 4-1 15,-1 8-1-15,1 0 0 16,-5 1 2-16,4 3-1 16,1-4 2-16,-1 4-2 15,-4-12-1-15,5 8 1 16,-5 4-1 0,4-4 0-16,-4-8 0 15,5 0 0-15,-1 1 2 16,1 3-3-16,-5 4 0 15,0 8 1-15,0 0 2 16,4 8-1-16,1-8 2 16,0 0-2-16,-1-11-1 15,1-1-2-15,-1-8 1 16,1 0 3-16,-1 0 1 16,-4 0-4-16,0 8 1 15,0 4 0-15,0 0 2 16,0 8-1-16,0-4 2 15,9 5-4-15,-4-5 0 16,-5-4 1-16,0-4 0 0,4-4 0 16,-4-4 0-16,5 0 0 15,-5 0 0-15,4 0 0 16,1 4 2-16,-1 9-1 16,-4-1-1-16,5 4 1 15,-5-4-1-15,4 8 0 16,-4-8 2-16,0 0-1 15,0-8-1-15,-4 0 1 16,-1-4-1-16,1 1 0 16,-1-1 0-16,1 8 0 15,-1 0 0-15,5 4 0 16,-4 4 0-16,4 0 0 16,0-4 2-16,0 4-1 0,-5-8 2 15,5 5 0-15,0-5 1 16,0-4-2-16,0-4-2 15,5 8 1-15,-5 0 1 16,0 8-1-16,0 4-1 16,0 12 1-16,0-3-1 15,0 3 0-15,-5-8 0 16,5-4 0-16,-9-12 2 16,9 0-1-16,0-4 2 0,9 0 0 15,-4 0 1 1,-5 4-2-16,4 5-2 15,1 11 1-15,-1-4-1 0,-4 4 0 16,0-4 2-16,0 0-1 16,0-8-1-16,0 0 1 15,0-3-1-15,5 3 0 16,-5 4 0-16,0 4 0 16,0 4 2-16,0 0-1 15,-5-4 2-15,1 4-4 16,-1-7 0-16,1-5 1 15,4-4 0-15,0 4 0 16,-5-8 0-16,-4 4 0 16,5 4 2-16,4 12-1 15,0 4-1-15,-5 9 1 16,1-5-1-16,-5-4 0 16,-1-8 0-16,-3-4 0 0,-1-8 2 15,1 0 1-15,-1 0 1 16,1 4-2-16,-1 5 1 15,1 3-2-15,-1 0 2 16,5 0-2-16,-4 0 2 16,4-4-4-16,0-4 0 15,4-4 1-15,-4 1 0 16,5-5 0-16,-5 4 0 16,0 0 0-16,0 4 2 0,0 4-1 15,4 0-1 1,1 0 1-16,-6 0-1 15,1 0 0-15,5-3 2 16,-5-1-1-16,4-4 2 0,1 0-2 16,-5-4 2-16,4 4-2 15,1-4 2-15,-1 4 0 16,5 0 1-16,0 4-2 16,-4 1-2-16,-5 3 1 15,4 0-1-15,5 0 0 16,0-4 0-16,-4 0 0 15,4-8 2-15,-5-4-3 16,1 0 0-16,-1 0 1 16,1 1 2-16,-1-1-1 0,1 0-1 15,-1 4 1 1,1 0-1-16,4 0 0 16,-5 0 2-16,5 0-1 15,0 4-1-15,0-4-2 0,0-4 1 16,0-4 3-16,0 1 1 15,0-5-1-15,0-4 1 16,0 0-2-16,5 0 2 16,-1-4-2-16,1 0-1 15,-1 0 1-15,1 0-1 16,-1 0 0-16,5 0 0 16,0 0 0-16,5 0 2 15,-10 0-1-15,5 0 2 16,0-4-2-16,5 4 2 15,-1-4-2-15,6 4 2 0,-1 0-4 16,0-4 0-16,4 0 1 16,1 1 2-16,-1-1 5 15,5 0 4-15,0 0-13 16,0 0-3-16,0 0 2 16,1 0 1-16,-1-4 2 15,0 0 0-15,-5 0 4 16,1 0 5-16,-1 0-5 15,1 0-2-15,-1-4-4 16,5 4 1-16,-4-4-4 16,0 0 1-16,-1-4 2 15,5 0 1-15,-4-4 1 16,4 4 0-16,0-4-3 16,4 4 2-16,1-4-1 15,0 0 0-15,4 0 2 16,-5 0 0-16,1 0 0 0,-1 0 2 15,1 4-1-15,-1-4-1 16,-3 0 1-16,-1 0-1 16,4 0 0-16,-4 0 0 15,-4 0 0-15,4 0 0 16,-5 0 0-16,1 0 0 16,-1 0-3-16,1 0 2 15,0 0 1-15,-1 0 0 16,1 0 0-16,-1 0 0 15,1-4-3-15,4 4 0 16,-5 0 2-16,1 0 0 16,-1-4 1-16,6 4 0 15,-6-4 0-15,-4 0 2 0,0 0-1 16,0 4-1-16,0-4 1 16,0 4-1-16,0-4-3 15,-4 0 2-15,-1 0 1 16,1 4 2-16,-1 0-1 15,1 0-1-15,-5 0 1 0,0 0-1 16,0 0 0 0,-4 0 0-16,-1 0 0 15,1 0 0-15,-1 0 0 16,1 4 0-16,-1-4 0 16,1 0 0-16,-1 0 0 15,-4 0 0-15,0 0 0 0,5 4 0 16,-5-4 0-16,0 0 0 15,0 0-3-15,0 0 2 16,4 4 1-16,-4-4 0 16,0 0 0-16,0 0 0 15,0 0 0-15,0 0 0 16,0 0 0-16,0 0 0 16,0 0 0-16,0 0 0 15,0 0 0-15,0 0 2 16,0 0-1-16,0 0-1 15,0 0-2-15,5 0 1 16,-5 0 1-16,0 0 0 16,0 0 0-16,0 0 0 15,0 0 0-15,0 4 0 0,0-4 0 16,0 0 2-16,4 0-1 16,-4 0-1-16,0 0 1 15,0 8-1-15,0 0 0 16,0-8 0-16,-4 8 0 15,-1 0 0-15,1 0 0 16,-1 0 0-16,5 0 0 16,0 0 0-16,0-8-3 15,-4 8 2-15,4-8 1 16,-9 4 0-16,0-4 0 16,9 0 0-16,-9 4 0 15,4 0 0-15,-4 0 0 16,9-4 0-16,-9 0 0 15,9 0 0-15,0 0 0 0,-9 4 0 16,9-4 0-16,-5 4 0 16,5-4-3-16,-9 4 2 15,0-4 1-15,9 0 2 16,-9 4-3-16,5 0 0 16,-5 0 1-16,0 0 2 15,0 4-3-15,0 0 0 16,0 0 1-16,0 4 2 15,0 0-1-15,0 0-1 16,0-4 1-16,4 4-1 16,-4-4 0-16,5 0 0 15,4-8 0-15,-5 8 0 16,5-8-3-16,-4 4 2 0,4-4 1 16,-5 8 0-16,-4-4 0 15,9-4 0-15,-4 4 0 16,-1 5 2-16,1-5-1 15,-1 4-1-15,5-8-2 16,0 0 1-16,0 0 1 16,0 0 2-16,0 0-1 15,0 0-1-15,0 0-2 16,0 0 1-16,0 0 1 16,0 0 0-16,0 0 0 15,0 0 0-15,5-4 0 16,-1 0 0-16,5-4 0 15,0-1 0-15,0 1 0 16,5 0 0-16,-1-4 0 0,1 4 2 16,-1-4-1-16,1 4-1 15,-1-4 1-15,1 4-1 16,-1-8 0-16,1 8 0 16,-1-4 0-16,1 4 0 15,0-4 0-15,4 4 0 16,-5 0 0-16,1 0 0 15,-1-4 0-15,1 4 0 0,-1 0 11 16,-4 0 7 0,5 0-22-16,-5 0-9 0,0 0 6 15,0 4 5 1,0-4 2-16,0 4 0 0,0 0 1 16,0 0-1-16,0 0 0 15,-5 4 0-15,1-4-3 16,-1 4 2-16,1-4 1 15,-1 4 2-15,1 0-1 16,0 0-1-16,-1 0 1 16,1 0-1-16,-1 0 0 15,1 0 0-15,-5 0 0 16,0 0 0-16,0 0 0 16,0 0 0-16,0 0 0 15,0 0 0-15,0-4 0 16,0 4 0-16,0 0 0 15,0 0 0-15,0 0-3 16,0 0 2-16,0 0 1 0,0 0 0 16,0 0 13-16,0 0 6 15,-5-4-9-15,5 4-6 16,-4-4-2-16,4 4-2 16,-5-4 0-16,5 4 0 15,0 0 0-15,0 0 0 16,-4-4 0-16,4 4 2 15,-5-4-1-15,0 4-1 16,-4-4 1-16,9 4 1 16,-4-4-1-16,4 4-1 15,-5-4 1-15,1 4-1 16,-1 0 0-16,1 0 0 0,-1-4 0 16,1 4 0-16,-1-4 0 15,1 0 0-15,-5 0 0 16,4 0 0-16,1 0 0 15,-5 4 0-15,4-4 0 16,1 4 0-16,-5-4 0 16,4 4 0-16,1-4 0 15,-5 4 0-15,0-4 0 16,9 4 0-16,-9 0 0 16,9 0 0-16,-9 0 0 15,0 0 2-15,4-4-3 16,-4 4 0-16,0 0 1 15,0 0 0-15,5-4 0 16,-5 4 2-16,0-4-1 16,4 0-1-16,-4 4 1 0,0 0-1 15,0-4 0-15,0 4 0 16,0-4 0-16,0 4 0 16,0-4 0-16,0 4 0 15,0-4 0-15,0 0 0 16,-5 0 0-16,1 0 2 15,-1 0-1-15,1 0-1 16,-1 0 1-16,1 0-1 16,-1-4 0-16,1 4 0 15,-1 0 0-15,1 0 0 16,-6 0 0-16,10 0 0 16,0 0 0-16,0 0 2 0,0 0-3 15,0 0 0-15,0 0 1 16,5 0 2-16,-5-5-1 15,4 5 2-15,1-4-2 16,-1 4-1-16,1 0 1 16,-1 0-1-16,1 0-3 15,4 4 2-15,0 0-1 16,0 0-2-16,0 0-15 16,4 0-5-16,1 0 14 15,-1 0 10-15,1 0-6 16,-1 4-2-16,5 0-62 15,0 0-29-15,5 0 51 16,-1-12 24-16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CBDEB-0377-470E-BBFD-2FE5CE634009}" type="datetimeFigureOut">
              <a:rPr lang="en-US" smtClean="0"/>
              <a:t>8/24/2022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82415-32A4-4266-93EF-9842B01C70C1}" type="slidenum">
              <a:rPr lang="en-US" smtClean="0"/>
              <a:t>‹#›</a:t>
            </a:fld>
            <a:endParaRPr lang="en-US"/>
          </a:p>
        </p:txBody>
      </p:sp>
    </p:spTree>
    <p:extLst>
      <p:ext uri="{BB962C8B-B14F-4D97-AF65-F5344CB8AC3E}">
        <p14:creationId xmlns:p14="http://schemas.microsoft.com/office/powerpoint/2010/main" val="272705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facing the screen!</a:t>
            </a:r>
          </a:p>
        </p:txBody>
      </p:sp>
      <p:sp>
        <p:nvSpPr>
          <p:cNvPr id="4" name="Slide Number Placeholder 3"/>
          <p:cNvSpPr>
            <a:spLocks noGrp="1"/>
          </p:cNvSpPr>
          <p:nvPr>
            <p:ph type="sldNum" sz="quarter" idx="5"/>
          </p:nvPr>
        </p:nvSpPr>
        <p:spPr/>
        <p:txBody>
          <a:bodyPr/>
          <a:lstStyle/>
          <a:p>
            <a:fld id="{8E082415-32A4-4266-93EF-9842B01C70C1}" type="slidenum">
              <a:rPr lang="en-US" smtClean="0"/>
              <a:t>2</a:t>
            </a:fld>
            <a:endParaRPr lang="en-US"/>
          </a:p>
        </p:txBody>
      </p:sp>
    </p:spTree>
    <p:extLst>
      <p:ext uri="{BB962C8B-B14F-4D97-AF65-F5344CB8AC3E}">
        <p14:creationId xmlns:p14="http://schemas.microsoft.com/office/powerpoint/2010/main" val="342505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spelling errors and the awful, unnecessary animation.</a:t>
            </a:r>
          </a:p>
        </p:txBody>
      </p:sp>
      <p:sp>
        <p:nvSpPr>
          <p:cNvPr id="4" name="Slide Number Placeholder 3"/>
          <p:cNvSpPr>
            <a:spLocks noGrp="1"/>
          </p:cNvSpPr>
          <p:nvPr>
            <p:ph type="sldNum" sz="quarter" idx="5"/>
          </p:nvPr>
        </p:nvSpPr>
        <p:spPr/>
        <p:txBody>
          <a:bodyPr/>
          <a:lstStyle/>
          <a:p>
            <a:fld id="{8E082415-32A4-4266-93EF-9842B01C70C1}" type="slidenum">
              <a:rPr lang="en-US" smtClean="0"/>
              <a:t>3</a:t>
            </a:fld>
            <a:endParaRPr lang="en-US"/>
          </a:p>
        </p:txBody>
      </p:sp>
    </p:spTree>
    <p:extLst>
      <p:ext uri="{BB962C8B-B14F-4D97-AF65-F5344CB8AC3E}">
        <p14:creationId xmlns:p14="http://schemas.microsoft.com/office/powerpoint/2010/main" val="293740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346 people have been killed by the Boeing 737 Max jet, because the software took control of the plane away from pilots. The </a:t>
            </a:r>
            <a:r>
              <a:rPr lang="en-US" sz="1200" b="0" i="0" kern="1200" dirty="0">
                <a:solidFill>
                  <a:schemeClr val="tx1"/>
                </a:solidFill>
                <a:effectLst/>
                <a:latin typeface="+mn-lt"/>
                <a:ea typeface="+mn-ea"/>
                <a:cs typeface="+mn-cs"/>
              </a:rPr>
              <a:t>MCAS, which was intended to make the plane handle more predictably, activated repeatedly after a sensor on the plane’s fuselage malfunctioned, causing the airplane to crash.</a:t>
            </a:r>
            <a:endParaRPr lang="en-US" dirty="0"/>
          </a:p>
        </p:txBody>
      </p:sp>
      <p:sp>
        <p:nvSpPr>
          <p:cNvPr id="4" name="Slide Number Placeholder 3"/>
          <p:cNvSpPr>
            <a:spLocks noGrp="1"/>
          </p:cNvSpPr>
          <p:nvPr>
            <p:ph type="sldNum" sz="quarter" idx="5"/>
          </p:nvPr>
        </p:nvSpPr>
        <p:spPr/>
        <p:txBody>
          <a:bodyPr/>
          <a:lstStyle/>
          <a:p>
            <a:fld id="{8E082415-32A4-4266-93EF-9842B01C70C1}" type="slidenum">
              <a:rPr lang="en-US" smtClean="0"/>
              <a:t>4</a:t>
            </a:fld>
            <a:endParaRPr lang="en-US"/>
          </a:p>
        </p:txBody>
      </p:sp>
    </p:spTree>
    <p:extLst>
      <p:ext uri="{BB962C8B-B14F-4D97-AF65-F5344CB8AC3E}">
        <p14:creationId xmlns:p14="http://schemas.microsoft.com/office/powerpoint/2010/main" val="200746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clip art…</a:t>
            </a:r>
          </a:p>
        </p:txBody>
      </p:sp>
      <p:sp>
        <p:nvSpPr>
          <p:cNvPr id="4" name="Slide Number Placeholder 3"/>
          <p:cNvSpPr>
            <a:spLocks noGrp="1"/>
          </p:cNvSpPr>
          <p:nvPr>
            <p:ph type="sldNum" sz="quarter" idx="5"/>
          </p:nvPr>
        </p:nvSpPr>
        <p:spPr/>
        <p:txBody>
          <a:bodyPr/>
          <a:lstStyle/>
          <a:p>
            <a:fld id="{8E082415-32A4-4266-93EF-9842B01C70C1}" type="slidenum">
              <a:rPr lang="en-US" smtClean="0"/>
              <a:t>5</a:t>
            </a:fld>
            <a:endParaRPr lang="en-US"/>
          </a:p>
        </p:txBody>
      </p:sp>
    </p:spTree>
    <p:extLst>
      <p:ext uri="{BB962C8B-B14F-4D97-AF65-F5344CB8AC3E}">
        <p14:creationId xmlns:p14="http://schemas.microsoft.com/office/powerpoint/2010/main" val="313183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text, the quote is not exact, and the picture is unattributed.</a:t>
            </a:r>
          </a:p>
        </p:txBody>
      </p:sp>
      <p:sp>
        <p:nvSpPr>
          <p:cNvPr id="4" name="Slide Number Placeholder 3"/>
          <p:cNvSpPr>
            <a:spLocks noGrp="1"/>
          </p:cNvSpPr>
          <p:nvPr>
            <p:ph type="sldNum" sz="quarter" idx="5"/>
          </p:nvPr>
        </p:nvSpPr>
        <p:spPr/>
        <p:txBody>
          <a:bodyPr/>
          <a:lstStyle/>
          <a:p>
            <a:fld id="{8E082415-32A4-4266-93EF-9842B01C70C1}" type="slidenum">
              <a:rPr lang="en-US" smtClean="0"/>
              <a:t>6</a:t>
            </a:fld>
            <a:endParaRPr lang="en-US"/>
          </a:p>
        </p:txBody>
      </p:sp>
    </p:spTree>
    <p:extLst>
      <p:ext uri="{BB962C8B-B14F-4D97-AF65-F5344CB8AC3E}">
        <p14:creationId xmlns:p14="http://schemas.microsoft.com/office/powerpoint/2010/main" val="297579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sz="1200" b="0" i="0" kern="1200" dirty="0">
                <a:solidFill>
                  <a:schemeClr val="tx1"/>
                </a:solidFill>
                <a:effectLst/>
                <a:latin typeface="+mn-lt"/>
                <a:ea typeface="+mn-ea"/>
                <a:cs typeface="+mn-cs"/>
              </a:rPr>
              <a:t>B. Beckert and R. Hähnle, "Reasoning and Verification: State of the Art and Current Trends," in </a:t>
            </a:r>
            <a:r>
              <a:rPr lang="en-US" sz="1200" b="0" i="1" kern="1200" dirty="0">
                <a:solidFill>
                  <a:schemeClr val="tx1"/>
                </a:solidFill>
                <a:effectLst/>
                <a:latin typeface="+mn-lt"/>
                <a:ea typeface="+mn-ea"/>
                <a:cs typeface="+mn-cs"/>
              </a:rPr>
              <a:t>IEEE Intelligent Systems</a:t>
            </a:r>
            <a:r>
              <a:rPr lang="en-US" sz="1200" b="0" i="0" kern="1200" dirty="0">
                <a:solidFill>
                  <a:schemeClr val="tx1"/>
                </a:solidFill>
                <a:effectLst/>
                <a:latin typeface="+mn-lt"/>
                <a:ea typeface="+mn-ea"/>
                <a:cs typeface="+mn-cs"/>
              </a:rPr>
              <a:t>, vol. 29, no. 1, pp. 20-29, Jan.-Feb. 2014.</a:t>
            </a:r>
            <a:br>
              <a:rPr lang="en-US" dirty="0"/>
            </a:b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10.1109/MIS.2014.3. The Microsoft tools are both in Visual Studio.</a:t>
            </a:r>
            <a:endParaRPr lang="en-US" dirty="0"/>
          </a:p>
        </p:txBody>
      </p:sp>
      <p:sp>
        <p:nvSpPr>
          <p:cNvPr id="4" name="Slide Number Placeholder 3"/>
          <p:cNvSpPr>
            <a:spLocks noGrp="1"/>
          </p:cNvSpPr>
          <p:nvPr>
            <p:ph type="sldNum" sz="quarter" idx="5"/>
          </p:nvPr>
        </p:nvSpPr>
        <p:spPr/>
        <p:txBody>
          <a:bodyPr/>
          <a:lstStyle/>
          <a:p>
            <a:fld id="{8E082415-32A4-4266-93EF-9842B01C70C1}" type="slidenum">
              <a:rPr lang="en-US" smtClean="0"/>
              <a:t>7</a:t>
            </a:fld>
            <a:endParaRPr lang="en-US"/>
          </a:p>
        </p:txBody>
      </p:sp>
    </p:spTree>
    <p:extLst>
      <p:ext uri="{BB962C8B-B14F-4D97-AF65-F5344CB8AC3E}">
        <p14:creationId xmlns:p14="http://schemas.microsoft.com/office/powerpoint/2010/main" val="424286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much text! And what does that picture have to do with anything?</a:t>
            </a:r>
          </a:p>
        </p:txBody>
      </p:sp>
      <p:sp>
        <p:nvSpPr>
          <p:cNvPr id="4" name="Slide Number Placeholder 3"/>
          <p:cNvSpPr>
            <a:spLocks noGrp="1"/>
          </p:cNvSpPr>
          <p:nvPr>
            <p:ph type="sldNum" sz="quarter" idx="5"/>
          </p:nvPr>
        </p:nvSpPr>
        <p:spPr/>
        <p:txBody>
          <a:bodyPr/>
          <a:lstStyle/>
          <a:p>
            <a:fld id="{8E082415-32A4-4266-93EF-9842B01C70C1}" type="slidenum">
              <a:rPr lang="en-US" smtClean="0"/>
              <a:t>8</a:t>
            </a:fld>
            <a:endParaRPr lang="en-US"/>
          </a:p>
        </p:txBody>
      </p:sp>
    </p:spTree>
    <p:extLst>
      <p:ext uri="{BB962C8B-B14F-4D97-AF65-F5344CB8AC3E}">
        <p14:creationId xmlns:p14="http://schemas.microsoft.com/office/powerpoint/2010/main" val="33165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scale on this graph.  Automated flight control means more software, more critical possibilities for failure. If we become expert at this, we could sell verification as a service to other companies! Maybe the FAA will allow us to do less testing? That might cut costs.</a:t>
            </a:r>
          </a:p>
        </p:txBody>
      </p:sp>
      <p:sp>
        <p:nvSpPr>
          <p:cNvPr id="4" name="Slide Number Placeholder 3"/>
          <p:cNvSpPr>
            <a:spLocks noGrp="1"/>
          </p:cNvSpPr>
          <p:nvPr>
            <p:ph type="sldNum" sz="quarter" idx="5"/>
          </p:nvPr>
        </p:nvSpPr>
        <p:spPr/>
        <p:txBody>
          <a:bodyPr/>
          <a:lstStyle/>
          <a:p>
            <a:fld id="{8E082415-32A4-4266-93EF-9842B01C70C1}" type="slidenum">
              <a:rPr lang="en-US" smtClean="0"/>
              <a:t>9</a:t>
            </a:fld>
            <a:endParaRPr lang="en-US"/>
          </a:p>
        </p:txBody>
      </p:sp>
    </p:spTree>
    <p:extLst>
      <p:ext uri="{BB962C8B-B14F-4D97-AF65-F5344CB8AC3E}">
        <p14:creationId xmlns:p14="http://schemas.microsoft.com/office/powerpoint/2010/main" val="290876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Quotes from </a:t>
            </a:r>
            <a:r>
              <a:rPr lang="en-US" sz="1200" b="0" i="0" kern="1200" dirty="0">
                <a:solidFill>
                  <a:schemeClr val="tx1"/>
                </a:solidFill>
                <a:effectLst/>
                <a:latin typeface="+mn-lt"/>
                <a:ea typeface="+mn-ea"/>
                <a:cs typeface="+mn-cs"/>
              </a:rPr>
              <a:t>B. Beckert and R. Hähnle, "Reasoning and Verification: State of the Art and Current Trends," in </a:t>
            </a:r>
            <a:r>
              <a:rPr lang="en-US" sz="1200" b="0" i="1" kern="1200" dirty="0">
                <a:solidFill>
                  <a:schemeClr val="tx1"/>
                </a:solidFill>
                <a:effectLst/>
                <a:latin typeface="+mn-lt"/>
                <a:ea typeface="+mn-ea"/>
                <a:cs typeface="+mn-cs"/>
              </a:rPr>
              <a:t>IEEE Intelligent Systems</a:t>
            </a:r>
            <a:r>
              <a:rPr lang="en-US" sz="1200" b="0" i="0" kern="1200" dirty="0">
                <a:solidFill>
                  <a:schemeClr val="tx1"/>
                </a:solidFill>
                <a:effectLst/>
                <a:latin typeface="+mn-lt"/>
                <a:ea typeface="+mn-ea"/>
                <a:cs typeface="+mn-cs"/>
              </a:rPr>
              <a:t>, vol. 29, no. 1, pp. 20-29, Jan.-Feb. 2014.</a:t>
            </a:r>
            <a:br>
              <a:rPr lang="en-US" dirty="0"/>
            </a:b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10.1109/MIS.2014.3 </a:t>
            </a:r>
            <a:endParaRPr lang="en-US" dirty="0"/>
          </a:p>
        </p:txBody>
      </p:sp>
      <p:sp>
        <p:nvSpPr>
          <p:cNvPr id="4" name="Slide Number Placeholder 3"/>
          <p:cNvSpPr>
            <a:spLocks noGrp="1"/>
          </p:cNvSpPr>
          <p:nvPr>
            <p:ph type="sldNum" sz="quarter" idx="5"/>
          </p:nvPr>
        </p:nvSpPr>
        <p:spPr/>
        <p:txBody>
          <a:bodyPr/>
          <a:lstStyle/>
          <a:p>
            <a:fld id="{8E082415-32A4-4266-93EF-9842B01C70C1}" type="slidenum">
              <a:rPr lang="en-US" smtClean="0"/>
              <a:t>10</a:t>
            </a:fld>
            <a:endParaRPr lang="en-US"/>
          </a:p>
        </p:txBody>
      </p:sp>
    </p:spTree>
    <p:extLst>
      <p:ext uri="{BB962C8B-B14F-4D97-AF65-F5344CB8AC3E}">
        <p14:creationId xmlns:p14="http://schemas.microsoft.com/office/powerpoint/2010/main" val="167030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Bodoni MT Black" panose="02070A03080606020203" pitchFamily="18" charset="0"/>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Bodoni MT Black" panose="02070A03080606020203"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762BF20-EA23-4AC1-AD1E-B2C997D9A411}"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69341-DAB1-4F22-AEA2-CDC944C4B4B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9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2BF20-EA23-4AC1-AD1E-B2C997D9A411}"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9481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2BF20-EA23-4AC1-AD1E-B2C997D9A411}"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57512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atin typeface="The Serif Hand Black" panose="020B0604020202020204" pitchFamily="66" charset="0"/>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atin typeface="The Serif Hand Black" panose="03070902030502020204" pitchFamily="66" charset="0"/>
              </a:defRPr>
            </a:lvl1pPr>
            <a:lvl2pPr>
              <a:defRPr>
                <a:latin typeface="The Serif Hand Black" panose="03070902030502020204" pitchFamily="66" charset="0"/>
              </a:defRPr>
            </a:lvl2pPr>
            <a:lvl3pPr>
              <a:defRPr>
                <a:latin typeface="The Serif Hand Black" panose="03070902030502020204" pitchFamily="66" charset="0"/>
              </a:defRPr>
            </a:lvl3pPr>
            <a:lvl4pPr>
              <a:defRPr>
                <a:latin typeface="The Serif Hand Black" panose="03070902030502020204" pitchFamily="66" charset="0"/>
              </a:defRPr>
            </a:lvl4pPr>
            <a:lvl5pPr>
              <a:defRPr>
                <a:latin typeface="The Serif Hand Black" panose="030709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762BF20-EA23-4AC1-AD1E-B2C997D9A411}"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144769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Bodoni MT Black" panose="02070A03080606020203" pitchFamily="18"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Bodoni MT Black" panose="02070A030806060202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762BF20-EA23-4AC1-AD1E-B2C997D9A411}"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69341-DAB1-4F22-AEA2-CDC944C4B4B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937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latin typeface="The Serif Hand Black" panose="03070902030502020204" pitchFamily="66" charset="0"/>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a:defRPr>
                <a:latin typeface="The Serif Hand Black" panose="03070902030502020204" pitchFamily="66" charset="0"/>
              </a:defRPr>
            </a:lvl1pPr>
            <a:lvl2pPr>
              <a:defRPr>
                <a:latin typeface="The Serif Hand Black" panose="03070902030502020204" pitchFamily="66" charset="0"/>
              </a:defRPr>
            </a:lvl2pPr>
            <a:lvl3pPr>
              <a:defRPr>
                <a:latin typeface="The Serif Hand Black" panose="03070902030502020204" pitchFamily="66" charset="0"/>
              </a:defRPr>
            </a:lvl3pPr>
            <a:lvl4pPr>
              <a:defRPr>
                <a:latin typeface="The Serif Hand Black" panose="03070902030502020204" pitchFamily="66" charset="0"/>
              </a:defRPr>
            </a:lvl4pPr>
            <a:lvl5pPr>
              <a:defRPr>
                <a:latin typeface="The Serif Hand Black" panose="030709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latin typeface="The Serif Hand Black" panose="03070902030502020204" pitchFamily="66" charset="0"/>
              </a:defRPr>
            </a:lvl1pPr>
            <a:lvl2pPr>
              <a:defRPr>
                <a:latin typeface="The Serif Hand Black" panose="03070902030502020204" pitchFamily="66" charset="0"/>
              </a:defRPr>
            </a:lvl2pPr>
            <a:lvl3pPr>
              <a:defRPr>
                <a:latin typeface="The Serif Hand Black" panose="03070902030502020204" pitchFamily="66" charset="0"/>
              </a:defRPr>
            </a:lvl3pPr>
            <a:lvl4pPr>
              <a:defRPr>
                <a:latin typeface="The Serif Hand Black" panose="03070902030502020204" pitchFamily="66" charset="0"/>
              </a:defRPr>
            </a:lvl4pPr>
            <a:lvl5pPr>
              <a:defRPr>
                <a:latin typeface="The Serif Hand Black" panose="030709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762BF20-EA23-4AC1-AD1E-B2C997D9A411}"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65791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latin typeface="The Serif Hand Black" panose="03070902030502020204" pitchFamily="66" charset="0"/>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latin typeface="The Serif Hand Black" panose="030709020305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defRPr>
                <a:latin typeface="The Serif Hand Black" panose="03070902030502020204" pitchFamily="66" charset="0"/>
              </a:defRPr>
            </a:lvl1pPr>
            <a:lvl2pPr>
              <a:defRPr>
                <a:latin typeface="The Serif Hand Black" panose="03070902030502020204" pitchFamily="66" charset="0"/>
              </a:defRPr>
            </a:lvl2pPr>
            <a:lvl3pPr>
              <a:defRPr>
                <a:latin typeface="The Serif Hand Black" panose="03070902030502020204" pitchFamily="66" charset="0"/>
              </a:defRPr>
            </a:lvl3pPr>
            <a:lvl4pPr>
              <a:defRPr>
                <a:latin typeface="The Serif Hand Black" panose="03070902030502020204" pitchFamily="66" charset="0"/>
              </a:defRPr>
            </a:lvl4pPr>
            <a:lvl5pPr>
              <a:defRPr>
                <a:latin typeface="The Serif Hand Black" panose="030709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latin typeface="The Serif Hand Black" panose="030709020305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defRPr>
                <a:latin typeface="The Serif Hand Black" panose="03070902030502020204" pitchFamily="66" charset="0"/>
              </a:defRPr>
            </a:lvl1pPr>
            <a:lvl2pPr>
              <a:defRPr>
                <a:latin typeface="The Serif Hand Black" panose="03070902030502020204" pitchFamily="66" charset="0"/>
              </a:defRPr>
            </a:lvl2pPr>
            <a:lvl3pPr>
              <a:defRPr>
                <a:latin typeface="The Serif Hand Black" panose="03070902030502020204" pitchFamily="66" charset="0"/>
              </a:defRPr>
            </a:lvl3pPr>
            <a:lvl4pPr>
              <a:defRPr>
                <a:latin typeface="The Serif Hand Black" panose="03070902030502020204" pitchFamily="66" charset="0"/>
              </a:defRPr>
            </a:lvl4pPr>
            <a:lvl5pPr>
              <a:defRPr>
                <a:latin typeface="The Serif Hand Black" panose="030709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762BF20-EA23-4AC1-AD1E-B2C997D9A411}"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102218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he Serif Hand Black" panose="03070902030502020204" pitchFamily="66"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5762BF20-EA23-4AC1-AD1E-B2C997D9A411}"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66659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762BF20-EA23-4AC1-AD1E-B2C997D9A411}" type="datetimeFigureOut">
              <a:rPr lang="en-US" smtClean="0"/>
              <a:t>8/24/2022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12562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lvl1pPr>
              <a:defRPr>
                <a:latin typeface="The Serif Hand Black" panose="03070902030502020204" pitchFamily="66" charset="0"/>
              </a:defRPr>
            </a:lvl1pPr>
            <a:lvl2pPr>
              <a:defRPr>
                <a:latin typeface="The Serif Hand Black" panose="03070902030502020204" pitchFamily="66" charset="0"/>
              </a:defRPr>
            </a:lvl2pPr>
            <a:lvl3pPr>
              <a:defRPr>
                <a:latin typeface="The Serif Hand Black" panose="03070902030502020204" pitchFamily="66" charset="0"/>
              </a:defRPr>
            </a:lvl3pPr>
            <a:lvl4pPr>
              <a:defRPr>
                <a:latin typeface="The Serif Hand Black" panose="03070902030502020204" pitchFamily="66" charset="0"/>
              </a:defRPr>
            </a:lvl4pPr>
            <a:lvl5pPr>
              <a:defRPr>
                <a:latin typeface="The Serif Hand Black" panose="030709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762BF20-EA23-4AC1-AD1E-B2C997D9A411}" type="datetimeFigureOut">
              <a:rPr lang="en-US" smtClean="0"/>
              <a:t>8/24/2022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FD69341-DAB1-4F22-AEA2-CDC944C4B4B9}" type="slidenum">
              <a:rPr lang="en-US" smtClean="0"/>
              <a:t>‹#›</a:t>
            </a:fld>
            <a:endParaRPr lang="en-US"/>
          </a:p>
        </p:txBody>
      </p:sp>
    </p:spTree>
    <p:extLst>
      <p:ext uri="{BB962C8B-B14F-4D97-AF65-F5344CB8AC3E}">
        <p14:creationId xmlns:p14="http://schemas.microsoft.com/office/powerpoint/2010/main" val="403173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2BF20-EA23-4AC1-AD1E-B2C997D9A411}"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D69341-DAB1-4F22-AEA2-CDC944C4B4B9}" type="slidenum">
              <a:rPr lang="en-US" smtClean="0"/>
              <a:t>‹#›</a:t>
            </a:fld>
            <a:endParaRPr lang="en-US"/>
          </a:p>
        </p:txBody>
      </p:sp>
    </p:spTree>
    <p:extLst>
      <p:ext uri="{BB962C8B-B14F-4D97-AF65-F5344CB8AC3E}">
        <p14:creationId xmlns:p14="http://schemas.microsoft.com/office/powerpoint/2010/main" val="101603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62BF20-EA23-4AC1-AD1E-B2C997D9A411}" type="datetimeFigureOut">
              <a:rPr lang="en-US" smtClean="0"/>
              <a:t>8/24/2022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FD69341-DAB1-4F22-AEA2-CDC944C4B4B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4925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doi.org/10.1145/363235.36325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Aviation_accidents_and_incid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0AF9-2E22-42E8-8EDA-09949A382EC7}"/>
              </a:ext>
            </a:extLst>
          </p:cNvPr>
          <p:cNvSpPr>
            <a:spLocks noGrp="1"/>
          </p:cNvSpPr>
          <p:nvPr>
            <p:ph type="ctrTitle"/>
          </p:nvPr>
        </p:nvSpPr>
        <p:spPr/>
        <p:txBody>
          <a:bodyPr/>
          <a:lstStyle/>
          <a:p>
            <a:r>
              <a:rPr lang="en-US" dirty="0"/>
              <a:t>Verification Technology </a:t>
            </a:r>
            <a:br>
              <a:rPr lang="en-US" dirty="0"/>
            </a:br>
            <a:r>
              <a:rPr lang="en-US" dirty="0"/>
              <a:t>for Our Aircraft</a:t>
            </a:r>
          </a:p>
        </p:txBody>
      </p:sp>
      <p:sp>
        <p:nvSpPr>
          <p:cNvPr id="3" name="Subtitle 2">
            <a:extLst>
              <a:ext uri="{FF2B5EF4-FFF2-40B4-BE49-F238E27FC236}">
                <a16:creationId xmlns:a16="http://schemas.microsoft.com/office/drawing/2014/main" id="{2620C9E6-AC08-405D-AD5E-3ABD5D114448}"/>
              </a:ext>
            </a:extLst>
          </p:cNvPr>
          <p:cNvSpPr>
            <a:spLocks noGrp="1"/>
          </p:cNvSpPr>
          <p:nvPr>
            <p:ph type="subTitle" idx="1"/>
          </p:nvPr>
        </p:nvSpPr>
        <p:spPr/>
        <p:txBody>
          <a:bodyPr>
            <a:normAutofit fontScale="85000" lnSpcReduction="20000"/>
          </a:bodyPr>
          <a:lstStyle/>
          <a:p>
            <a:r>
              <a:rPr lang="en-US" dirty="0"/>
              <a:t>Gary T. Leavens</a:t>
            </a:r>
          </a:p>
          <a:p>
            <a:r>
              <a:rPr lang="en-US" dirty="0"/>
              <a:t>Boeing Corp.</a:t>
            </a:r>
          </a:p>
          <a:p>
            <a:r>
              <a:rPr lang="en-US" dirty="0"/>
              <a:t>August 25, 2022</a:t>
            </a:r>
          </a:p>
        </p:txBody>
      </p:sp>
    </p:spTree>
    <p:extLst>
      <p:ext uri="{BB962C8B-B14F-4D97-AF65-F5344CB8AC3E}">
        <p14:creationId xmlns:p14="http://schemas.microsoft.com/office/powerpoint/2010/main" val="232104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9182-D51D-451C-ABAA-C616C10959D0}"/>
              </a:ext>
            </a:extLst>
          </p:cNvPr>
          <p:cNvSpPr>
            <a:spLocks noGrp="1"/>
          </p:cNvSpPr>
          <p:nvPr>
            <p:ph type="title"/>
          </p:nvPr>
        </p:nvSpPr>
        <p:spPr/>
        <p:txBody>
          <a:bodyPr>
            <a:normAutofit/>
          </a:bodyPr>
          <a:lstStyle/>
          <a:p>
            <a:r>
              <a:rPr lang="en-US" sz="8000" dirty="0">
                <a:solidFill>
                  <a:schemeClr val="tx1"/>
                </a:solidFill>
              </a:rPr>
              <a:t>State of the Art for verification</a:t>
            </a:r>
          </a:p>
        </p:txBody>
      </p:sp>
      <p:sp>
        <p:nvSpPr>
          <p:cNvPr id="3" name="Content Placeholder 2">
            <a:extLst>
              <a:ext uri="{FF2B5EF4-FFF2-40B4-BE49-F238E27FC236}">
                <a16:creationId xmlns:a16="http://schemas.microsoft.com/office/drawing/2014/main" id="{2C0A8541-7C19-4A00-A40F-47406373DD3F}"/>
              </a:ext>
            </a:extLst>
          </p:cNvPr>
          <p:cNvSpPr>
            <a:spLocks noGrp="1"/>
          </p:cNvSpPr>
          <p:nvPr>
            <p:ph idx="1"/>
          </p:nvPr>
        </p:nvSpPr>
        <p:spPr>
          <a:xfrm>
            <a:off x="1097280" y="1845734"/>
            <a:ext cx="10058400" cy="694992"/>
          </a:xfrm>
        </p:spPr>
        <p:txBody>
          <a:bodyPr>
            <a:normAutofit fontScale="85000" lnSpcReduction="10000"/>
          </a:bodyPr>
          <a:lstStyle/>
          <a:p>
            <a:r>
              <a:rPr lang="en-US" dirty="0"/>
              <a:t>from </a:t>
            </a:r>
            <a:r>
              <a:rPr lang="en-US" dirty="0">
                <a:solidFill>
                  <a:schemeClr val="tx1"/>
                </a:solidFill>
              </a:rPr>
              <a:t>B. Beckert and R. Hähnle, "Reasoning and Verification: State of the Art and Current Trends," in </a:t>
            </a:r>
            <a:r>
              <a:rPr lang="en-US" i="1" dirty="0">
                <a:solidFill>
                  <a:schemeClr val="tx1"/>
                </a:solidFill>
              </a:rPr>
              <a:t>IEEE Intelligent Systems</a:t>
            </a:r>
            <a:r>
              <a:rPr lang="en-US" dirty="0">
                <a:solidFill>
                  <a:schemeClr val="tx1"/>
                </a:solidFill>
              </a:rPr>
              <a:t>, vol. 29, no. 1, pp. 20-29, Jan.-Feb. 2014.</a:t>
            </a:r>
            <a:br>
              <a:rPr lang="en-US" dirty="0"/>
            </a:br>
            <a:endParaRPr lang="en-US" dirty="0">
              <a:solidFill>
                <a:schemeClr val="accent6">
                  <a:lumMod val="40000"/>
                  <a:lumOff val="60000"/>
                </a:schemeClr>
              </a:solidFill>
            </a:endParaRPr>
          </a:p>
        </p:txBody>
      </p:sp>
      <p:pic>
        <p:nvPicPr>
          <p:cNvPr id="5" name="Picture 4">
            <a:extLst>
              <a:ext uri="{FF2B5EF4-FFF2-40B4-BE49-F238E27FC236}">
                <a16:creationId xmlns:a16="http://schemas.microsoft.com/office/drawing/2014/main" id="{EEA086DF-8BA6-4FF1-A18D-9431D9122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907" y="2117593"/>
            <a:ext cx="9784081" cy="4281596"/>
          </a:xfrm>
          <a:prstGeom prst="rect">
            <a:avLst/>
          </a:prstGeom>
        </p:spPr>
      </p:pic>
      <p:sp>
        <p:nvSpPr>
          <p:cNvPr id="6" name="Arrow: Striped Right 5">
            <a:extLst>
              <a:ext uri="{FF2B5EF4-FFF2-40B4-BE49-F238E27FC236}">
                <a16:creationId xmlns:a16="http://schemas.microsoft.com/office/drawing/2014/main" id="{1C80512A-2283-4C1B-9E8F-40E86F8D5656}"/>
              </a:ext>
            </a:extLst>
          </p:cNvPr>
          <p:cNvSpPr/>
          <p:nvPr/>
        </p:nvSpPr>
        <p:spPr>
          <a:xfrm>
            <a:off x="774298" y="3208085"/>
            <a:ext cx="907217" cy="32541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Striped Right 9">
            <a:extLst>
              <a:ext uri="{FF2B5EF4-FFF2-40B4-BE49-F238E27FC236}">
                <a16:creationId xmlns:a16="http://schemas.microsoft.com/office/drawing/2014/main" id="{C2FFD134-7306-4204-92B0-7F5978971347}"/>
              </a:ext>
            </a:extLst>
          </p:cNvPr>
          <p:cNvSpPr/>
          <p:nvPr/>
        </p:nvSpPr>
        <p:spPr>
          <a:xfrm>
            <a:off x="763423" y="3556421"/>
            <a:ext cx="907217" cy="32541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6AF81A3F-BC81-4FF0-A24F-1F917C74DCBD}"/>
              </a:ext>
            </a:extLst>
          </p:cNvPr>
          <p:cNvSpPr/>
          <p:nvPr/>
        </p:nvSpPr>
        <p:spPr>
          <a:xfrm>
            <a:off x="763422" y="4038153"/>
            <a:ext cx="907217" cy="32541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5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B129-608F-40E8-A81F-0CA38D26B1F0}"/>
              </a:ext>
            </a:extLst>
          </p:cNvPr>
          <p:cNvSpPr>
            <a:spLocks noGrp="1"/>
          </p:cNvSpPr>
          <p:nvPr>
            <p:ph type="title"/>
          </p:nvPr>
        </p:nvSpPr>
        <p:spPr/>
        <p:txBody>
          <a:bodyPr>
            <a:normAutofit/>
          </a:bodyPr>
          <a:lstStyle/>
          <a:p>
            <a:r>
              <a:rPr lang="en-US" sz="8800" dirty="0"/>
              <a:t>Conclusions</a:t>
            </a:r>
          </a:p>
        </p:txBody>
      </p:sp>
      <p:sp>
        <p:nvSpPr>
          <p:cNvPr id="3" name="Content Placeholder 2">
            <a:extLst>
              <a:ext uri="{FF2B5EF4-FFF2-40B4-BE49-F238E27FC236}">
                <a16:creationId xmlns:a16="http://schemas.microsoft.com/office/drawing/2014/main" id="{20BE4F67-DDA7-4B58-A004-B143BC12021D}"/>
              </a:ext>
            </a:extLst>
          </p:cNvPr>
          <p:cNvSpPr>
            <a:spLocks noGrp="1"/>
          </p:cNvSpPr>
          <p:nvPr>
            <p:ph idx="1"/>
          </p:nvPr>
        </p:nvSpPr>
        <p:spPr>
          <a:xfrm>
            <a:off x="1097280" y="1845734"/>
            <a:ext cx="10058400" cy="1583266"/>
          </a:xfrm>
        </p:spPr>
        <p:txBody>
          <a:bodyPr/>
          <a:lstStyle/>
          <a:p>
            <a:pPr>
              <a:buFont typeface="Wingdings" panose="05000000000000000000" pitchFamily="2" charset="2"/>
              <a:buChar char="§"/>
            </a:pPr>
            <a:r>
              <a:rPr lang="en-US" dirty="0">
                <a:solidFill>
                  <a:schemeClr val="tx1"/>
                </a:solidFill>
              </a:rPr>
              <a:t>The technology of software verification holds the promise of completely correct and safe systems. That is important to us as a major manufacturer of aircraft, because public trust in our products is important for sales.</a:t>
            </a:r>
          </a:p>
          <a:p>
            <a:pPr>
              <a:buFont typeface="Wingdings" panose="05000000000000000000" pitchFamily="2" charset="2"/>
              <a:buChar char="§"/>
            </a:pPr>
            <a:r>
              <a:rPr lang="en-US" dirty="0">
                <a:solidFill>
                  <a:schemeClr val="tx1"/>
                </a:solidFill>
              </a:rPr>
              <a:t>Therefore, As a company, we should Start investing in verification technology now, before it is too late, and we have major problems. </a:t>
            </a:r>
          </a:p>
        </p:txBody>
      </p:sp>
      <p:cxnSp>
        <p:nvCxnSpPr>
          <p:cNvPr id="7" name="Straight Arrow Connector 6">
            <a:extLst>
              <a:ext uri="{FF2B5EF4-FFF2-40B4-BE49-F238E27FC236}">
                <a16:creationId xmlns:a16="http://schemas.microsoft.com/office/drawing/2014/main" id="{AC9A55D6-3DCF-4C43-A501-67952B1F5D94}"/>
              </a:ext>
            </a:extLst>
          </p:cNvPr>
          <p:cNvCxnSpPr>
            <a:cxnSpLocks/>
          </p:cNvCxnSpPr>
          <p:nvPr/>
        </p:nvCxnSpPr>
        <p:spPr>
          <a:xfrm flipV="1">
            <a:off x="2691245" y="3429000"/>
            <a:ext cx="0" cy="24782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AEA7F8E-11A6-42D1-A3A6-1A837EE82F8C}"/>
              </a:ext>
            </a:extLst>
          </p:cNvPr>
          <p:cNvCxnSpPr>
            <a:cxnSpLocks/>
          </p:cNvCxnSpPr>
          <p:nvPr/>
        </p:nvCxnSpPr>
        <p:spPr>
          <a:xfrm flipV="1">
            <a:off x="2691245" y="5845629"/>
            <a:ext cx="5531824" cy="616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2B4543-C086-4690-8AA2-D07A13E4F2A3}"/>
              </a:ext>
            </a:extLst>
          </p:cNvPr>
          <p:cNvSpPr txBox="1"/>
          <p:nvPr/>
        </p:nvSpPr>
        <p:spPr>
          <a:xfrm>
            <a:off x="3709851" y="5969725"/>
            <a:ext cx="3038011"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Use of software verification technology</a:t>
            </a:r>
          </a:p>
        </p:txBody>
      </p:sp>
      <p:sp>
        <p:nvSpPr>
          <p:cNvPr id="15" name="TextBox 14">
            <a:extLst>
              <a:ext uri="{FF2B5EF4-FFF2-40B4-BE49-F238E27FC236}">
                <a16:creationId xmlns:a16="http://schemas.microsoft.com/office/drawing/2014/main" id="{47C92760-788C-47BC-9112-F8C71F66609A}"/>
              </a:ext>
            </a:extLst>
          </p:cNvPr>
          <p:cNvSpPr txBox="1"/>
          <p:nvPr/>
        </p:nvSpPr>
        <p:spPr>
          <a:xfrm>
            <a:off x="1795658" y="4006569"/>
            <a:ext cx="832279" cy="523220"/>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Software</a:t>
            </a:r>
          </a:p>
          <a:p>
            <a:r>
              <a:rPr lang="en-US" sz="1400" dirty="0">
                <a:latin typeface="Times New Roman" panose="02020603050405020304" pitchFamily="18" charset="0"/>
                <a:cs typeface="Times New Roman" panose="02020603050405020304" pitchFamily="18" charset="0"/>
              </a:rPr>
              <a:t>bugs</a:t>
            </a:r>
          </a:p>
        </p:txBody>
      </p:sp>
      <p:cxnSp>
        <p:nvCxnSpPr>
          <p:cNvPr id="17" name="Straight Connector 16">
            <a:extLst>
              <a:ext uri="{FF2B5EF4-FFF2-40B4-BE49-F238E27FC236}">
                <a16:creationId xmlns:a16="http://schemas.microsoft.com/office/drawing/2014/main" id="{1CDA5F34-2F8E-4B91-AE6E-333C34CDFC6F}"/>
              </a:ext>
            </a:extLst>
          </p:cNvPr>
          <p:cNvCxnSpPr/>
          <p:nvPr/>
        </p:nvCxnSpPr>
        <p:spPr>
          <a:xfrm>
            <a:off x="2727614" y="3818659"/>
            <a:ext cx="3106881" cy="2026970"/>
          </a:xfrm>
          <a:prstGeom prst="line">
            <a:avLst/>
          </a:prstGeom>
          <a:ln w="22225">
            <a:solidFill>
              <a:srgbClr val="F96B6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E21CAA-CFDD-4009-8DD8-D5617E065B2D}"/>
              </a:ext>
            </a:extLst>
          </p:cNvPr>
          <p:cNvCxnSpPr>
            <a:cxnSpLocks/>
          </p:cNvCxnSpPr>
          <p:nvPr/>
        </p:nvCxnSpPr>
        <p:spPr>
          <a:xfrm flipV="1">
            <a:off x="5834495" y="5824103"/>
            <a:ext cx="2218460" cy="21526"/>
          </a:xfrm>
          <a:prstGeom prst="line">
            <a:avLst/>
          </a:prstGeom>
          <a:ln w="28575">
            <a:solidFill>
              <a:srgbClr val="F96B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79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96661-C6C4-4672-8EB6-20DC692A9F61}"/>
              </a:ext>
            </a:extLst>
          </p:cNvPr>
          <p:cNvSpPr>
            <a:spLocks noGrp="1"/>
          </p:cNvSpPr>
          <p:nvPr>
            <p:ph type="title"/>
          </p:nvPr>
        </p:nvSpPr>
        <p:spPr>
          <a:xfrm>
            <a:off x="794904" y="1849583"/>
            <a:ext cx="10754591" cy="2789958"/>
          </a:xfrm>
        </p:spPr>
        <p:txBody>
          <a:bodyPr>
            <a:normAutofit/>
          </a:bodyPr>
          <a:lstStyle/>
          <a:p>
            <a:pPr algn="ctr"/>
            <a:r>
              <a:rPr lang="en-US" sz="11500" dirty="0">
                <a:solidFill>
                  <a:srgbClr val="EE0880"/>
                </a:solidFill>
              </a:rPr>
              <a:t>QUESTIONS?</a:t>
            </a:r>
          </a:p>
        </p:txBody>
      </p:sp>
    </p:spTree>
    <p:extLst>
      <p:ext uri="{BB962C8B-B14F-4D97-AF65-F5344CB8AC3E}">
        <p14:creationId xmlns:p14="http://schemas.microsoft.com/office/powerpoint/2010/main" val="21516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AC2D-FCA0-4ED2-BF3D-9CB2CE8B3A95}"/>
              </a:ext>
            </a:extLst>
          </p:cNvPr>
          <p:cNvSpPr>
            <a:spLocks noGrp="1"/>
          </p:cNvSpPr>
          <p:nvPr>
            <p:ph type="title"/>
          </p:nvPr>
        </p:nvSpPr>
        <p:spPr/>
        <p:txBody>
          <a:bodyPr/>
          <a:lstStyle/>
          <a:p>
            <a:r>
              <a:rPr lang="en-US" sz="7200" b="1" dirty="0"/>
              <a:t>OUTLINE</a:t>
            </a:r>
            <a:endParaRPr lang="en-US" b="1" dirty="0"/>
          </a:p>
        </p:txBody>
      </p:sp>
      <p:sp>
        <p:nvSpPr>
          <p:cNvPr id="3" name="Content Placeholder 2">
            <a:extLst>
              <a:ext uri="{FF2B5EF4-FFF2-40B4-BE49-F238E27FC236}">
                <a16:creationId xmlns:a16="http://schemas.microsoft.com/office/drawing/2014/main" id="{0B39DACA-1EA6-4915-BCA9-E221E8FF6400}"/>
              </a:ext>
            </a:extLst>
          </p:cNvPr>
          <p:cNvSpPr>
            <a:spLocks noGrp="1"/>
          </p:cNvSpPr>
          <p:nvPr>
            <p:ph idx="1"/>
          </p:nvPr>
        </p:nvSpPr>
        <p:spPr/>
        <p:txBody>
          <a:bodyPr/>
          <a:lstStyle/>
          <a:p>
            <a:pPr marL="457200" indent="-457200">
              <a:buFont typeface="+mj-lt"/>
              <a:buAutoNum type="arabicPeriod"/>
            </a:pPr>
            <a:r>
              <a:rPr lang="en-US" dirty="0"/>
              <a:t>WHAT IS VERIFICATION TECHNOLOGY?</a:t>
            </a:r>
          </a:p>
          <a:p>
            <a:pPr marL="457200" indent="-457200">
              <a:buFont typeface="+mj-lt"/>
              <a:buAutoNum type="arabicPeriod"/>
            </a:pPr>
            <a:r>
              <a:rPr lang="en-US" dirty="0"/>
              <a:t>WHY USE VERIFICATION TECHNOLOGY?</a:t>
            </a:r>
          </a:p>
          <a:p>
            <a:pPr marL="457200" indent="-457200">
              <a:buFont typeface="+mj-lt"/>
              <a:buAutoNum type="arabicPeriod"/>
            </a:pPr>
            <a:r>
              <a:rPr lang="en-US" dirty="0"/>
              <a:t>SUCCESSES OF VERIFICATION TECHNOLOGY</a:t>
            </a:r>
          </a:p>
          <a:p>
            <a:pPr marL="457200" indent="-457200">
              <a:buFont typeface="+mj-lt"/>
              <a:buAutoNum type="arabicPeriod"/>
            </a:pPr>
            <a:r>
              <a:rPr lang="en-US" dirty="0"/>
              <a:t>OTHER CONSIDERATIONS in the use of verification technology</a:t>
            </a:r>
          </a:p>
          <a:p>
            <a:pPr marL="457200" indent="-457200">
              <a:buFont typeface="+mj-lt"/>
              <a:buAutoNum type="arabicPeriod"/>
            </a:pPr>
            <a:r>
              <a:rPr lang="en-US" dirty="0"/>
              <a:t>CONCLUSIONs</a:t>
            </a:r>
          </a:p>
        </p:txBody>
      </p:sp>
    </p:spTree>
    <p:extLst>
      <p:ext uri="{BB962C8B-B14F-4D97-AF65-F5344CB8AC3E}">
        <p14:creationId xmlns:p14="http://schemas.microsoft.com/office/powerpoint/2010/main" val="255394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05C1-238F-4849-8AB0-5DCE2F867AD4}"/>
              </a:ext>
            </a:extLst>
          </p:cNvPr>
          <p:cNvSpPr>
            <a:spLocks noGrp="1"/>
          </p:cNvSpPr>
          <p:nvPr>
            <p:ph type="title"/>
          </p:nvPr>
        </p:nvSpPr>
        <p:spPr/>
        <p:txBody>
          <a:bodyPr>
            <a:normAutofit/>
          </a:bodyPr>
          <a:lstStyle/>
          <a:p>
            <a:r>
              <a:rPr lang="en-US" sz="5400" b="1" dirty="0">
                <a:solidFill>
                  <a:schemeClr val="accent6">
                    <a:lumMod val="75000"/>
                  </a:schemeClr>
                </a:solidFill>
              </a:rPr>
              <a:t>WHAT IS Verification TECHNOLOGY?</a:t>
            </a:r>
          </a:p>
        </p:txBody>
      </p:sp>
      <p:sp>
        <p:nvSpPr>
          <p:cNvPr id="3" name="Content Placeholder 2">
            <a:extLst>
              <a:ext uri="{FF2B5EF4-FFF2-40B4-BE49-F238E27FC236}">
                <a16:creationId xmlns:a16="http://schemas.microsoft.com/office/drawing/2014/main" id="{A0F69B3E-00A6-4DAA-8A52-70D8B5D6E95D}"/>
              </a:ext>
            </a:extLst>
          </p:cNvPr>
          <p:cNvSpPr>
            <a:spLocks noGrp="1"/>
          </p:cNvSpPr>
          <p:nvPr>
            <p:ph idx="1"/>
          </p:nvPr>
        </p:nvSpPr>
        <p:spPr/>
        <p:txBody>
          <a:bodyPr/>
          <a:lstStyle/>
          <a:p>
            <a:pPr marL="0" indent="0">
              <a:buNone/>
            </a:pPr>
            <a:r>
              <a:rPr lang="en-US" dirty="0"/>
              <a:t>The basic IDEA of Formal program verification is as follows:</a:t>
            </a:r>
          </a:p>
          <a:p>
            <a:pPr marL="514350" indent="-514350">
              <a:buFont typeface="+mj-lt"/>
              <a:buAutoNum type="arabicPeriod"/>
            </a:pPr>
            <a:r>
              <a:rPr lang="en-US" dirty="0"/>
              <a:t>An expert specifies the FUNCTIONAL </a:t>
            </a:r>
            <a:r>
              <a:rPr lang="en-US" dirty="0" err="1"/>
              <a:t>behavioUr</a:t>
            </a:r>
            <a:r>
              <a:rPr lang="en-US" dirty="0"/>
              <a:t> of the desired program</a:t>
            </a:r>
            <a:br>
              <a:rPr lang="en-US" dirty="0"/>
            </a:br>
            <a:r>
              <a:rPr lang="en-US" dirty="0"/>
              <a:t>in LOGIC</a:t>
            </a:r>
          </a:p>
          <a:p>
            <a:pPr marL="806958" lvl="1" indent="-514350">
              <a:buFont typeface="+mj-lt"/>
              <a:buAutoNum type="alphaLcParenR"/>
            </a:pPr>
            <a:r>
              <a:rPr lang="en-US" dirty="0"/>
              <a:t>Predicate logic (Floyd-HOARE)</a:t>
            </a:r>
          </a:p>
          <a:p>
            <a:pPr marL="806958" lvl="1" indent="-514350">
              <a:buFont typeface="+mj-lt"/>
              <a:buAutoNum type="alphaLcParenR"/>
            </a:pPr>
            <a:r>
              <a:rPr lang="en-US" dirty="0"/>
              <a:t>TEMPORAL LOGIC (PNUELLI)</a:t>
            </a:r>
          </a:p>
          <a:p>
            <a:pPr marL="514350" indent="-514350">
              <a:buFont typeface="+mj-lt"/>
              <a:buAutoNum type="arabicPeriod"/>
            </a:pPr>
            <a:r>
              <a:rPr lang="en-US" dirty="0"/>
              <a:t>A FORMAL VERIFCATION SYSTEM Converts THE program into logical FORMULAS</a:t>
            </a:r>
            <a:br>
              <a:rPr lang="en-US" dirty="0"/>
            </a:br>
            <a:r>
              <a:rPr lang="en-US" dirty="0"/>
              <a:t>(See example at right)</a:t>
            </a:r>
          </a:p>
          <a:p>
            <a:pPr marL="514350" indent="-514350">
              <a:buFont typeface="+mj-lt"/>
              <a:buAutoNum type="arabicPeriod"/>
            </a:pPr>
            <a:r>
              <a:rPr lang="en-US" dirty="0"/>
              <a:t>USE THEOREM PROVING TO SHOW THAT THE PROGRAM IS CORRECT (OR NOT)</a:t>
            </a:r>
          </a:p>
          <a:p>
            <a:pPr marL="806958" lvl="1" indent="-514350">
              <a:buFont typeface="+mj-lt"/>
              <a:buAutoNum type="alphaLcParenR"/>
            </a:pPr>
            <a:r>
              <a:rPr lang="en-US" dirty="0"/>
              <a:t>SMT solvers for predicate logic have improved much in recent years</a:t>
            </a:r>
          </a:p>
          <a:p>
            <a:pPr marL="806958" lvl="1" indent="-514350">
              <a:buFont typeface="+mj-lt"/>
              <a:buAutoNum type="alphaLcParenR"/>
            </a:pPr>
            <a:r>
              <a:rPr lang="en-US" dirty="0"/>
              <a:t>MODEL CHECKERS FOR TEMPORAL LOGIC have achieved great success (ESPECIALLY for protocols)</a:t>
            </a:r>
          </a:p>
          <a:p>
            <a:pPr marL="0" indent="0">
              <a:buNone/>
            </a:pPr>
            <a:endParaRPr lang="en-US" dirty="0"/>
          </a:p>
        </p:txBody>
      </p:sp>
      <p:pic>
        <p:nvPicPr>
          <p:cNvPr id="8" name="Picture 7" descr="A close up of text on a black background&#10;&#10;Description automatically generated">
            <a:extLst>
              <a:ext uri="{FF2B5EF4-FFF2-40B4-BE49-F238E27FC236}">
                <a16:creationId xmlns:a16="http://schemas.microsoft.com/office/drawing/2014/main" id="{0B636D6B-A8A3-4A89-BF57-3F278802F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650" y="365125"/>
            <a:ext cx="4306784" cy="4850359"/>
          </a:xfrm>
          <a:prstGeom prst="rect">
            <a:avLst/>
          </a:prstGeom>
        </p:spPr>
      </p:pic>
      <p:sp>
        <p:nvSpPr>
          <p:cNvPr id="9" name="TextBox 8">
            <a:extLst>
              <a:ext uri="{FF2B5EF4-FFF2-40B4-BE49-F238E27FC236}">
                <a16:creationId xmlns:a16="http://schemas.microsoft.com/office/drawing/2014/main" id="{266669F5-D403-4C38-9D0D-A94E86440456}"/>
              </a:ext>
            </a:extLst>
          </p:cNvPr>
          <p:cNvSpPr txBox="1"/>
          <p:nvPr/>
        </p:nvSpPr>
        <p:spPr>
          <a:xfrm>
            <a:off x="7664521" y="5350421"/>
            <a:ext cx="4382546" cy="923330"/>
          </a:xfrm>
          <a:prstGeom prst="rect">
            <a:avLst/>
          </a:prstGeom>
          <a:noFill/>
        </p:spPr>
        <p:txBody>
          <a:bodyPr wrap="none" rtlCol="0">
            <a:spAutoFit/>
          </a:bodyPr>
          <a:lstStyle/>
          <a:p>
            <a:r>
              <a:rPr lang="en-US" dirty="0">
                <a:solidFill>
                  <a:srgbClr val="7030A0"/>
                </a:solidFill>
              </a:rPr>
              <a:t>From “An Axiomatic Basis </a:t>
            </a:r>
            <a:br>
              <a:rPr lang="en-US" dirty="0">
                <a:solidFill>
                  <a:srgbClr val="7030A0"/>
                </a:solidFill>
              </a:rPr>
            </a:br>
            <a:r>
              <a:rPr lang="en-US" dirty="0">
                <a:solidFill>
                  <a:srgbClr val="7030A0"/>
                </a:solidFill>
              </a:rPr>
              <a:t>for Computer Programming” by C.A.R. Hoare</a:t>
            </a:r>
          </a:p>
          <a:p>
            <a:r>
              <a:rPr lang="en-US" i="1" dirty="0">
                <a:hlinkClick r:id="rId4"/>
              </a:rPr>
              <a:t>CACM</a:t>
            </a:r>
            <a:r>
              <a:rPr lang="en-US" dirty="0">
                <a:hlinkClick r:id="rId4"/>
              </a:rPr>
              <a:t>, </a:t>
            </a:r>
            <a:r>
              <a:rPr lang="en-US" b="1" dirty="0">
                <a:hlinkClick r:id="rId4"/>
              </a:rPr>
              <a:t>12</a:t>
            </a:r>
            <a:r>
              <a:rPr lang="en-US" dirty="0">
                <a:hlinkClick r:id="rId4"/>
              </a:rPr>
              <a:t>(10):576-583, Oct. 1969</a:t>
            </a:r>
            <a:endParaRPr lang="en-US" dirty="0"/>
          </a:p>
        </p:txBody>
      </p:sp>
      <p:cxnSp>
        <p:nvCxnSpPr>
          <p:cNvPr id="11" name="Straight Arrow Connector 10">
            <a:extLst>
              <a:ext uri="{FF2B5EF4-FFF2-40B4-BE49-F238E27FC236}">
                <a16:creationId xmlns:a16="http://schemas.microsoft.com/office/drawing/2014/main" id="{C230D366-7BF1-473B-8194-36F9CB8044C0}"/>
              </a:ext>
            </a:extLst>
          </p:cNvPr>
          <p:cNvCxnSpPr/>
          <p:nvPr/>
        </p:nvCxnSpPr>
        <p:spPr>
          <a:xfrm>
            <a:off x="3837398" y="3036013"/>
            <a:ext cx="3789252" cy="2419565"/>
          </a:xfrm>
          <a:prstGeom prst="straightConnector1">
            <a:avLst/>
          </a:prstGeom>
          <a:ln w="31750">
            <a:solidFill>
              <a:srgbClr val="EE08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0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9074-C864-4B50-9B71-628A55CA6E4A}"/>
              </a:ext>
            </a:extLst>
          </p:cNvPr>
          <p:cNvSpPr>
            <a:spLocks noGrp="1"/>
          </p:cNvSpPr>
          <p:nvPr>
            <p:ph type="title"/>
          </p:nvPr>
        </p:nvSpPr>
        <p:spPr/>
        <p:txBody>
          <a:bodyPr>
            <a:normAutofit/>
          </a:bodyPr>
          <a:lstStyle/>
          <a:p>
            <a:r>
              <a:rPr lang="en-US" b="1" dirty="0">
                <a:solidFill>
                  <a:srgbClr val="F96B6B"/>
                </a:solidFill>
              </a:rPr>
              <a:t>WHY USE VERIFICATION TECHNOLOGY?</a:t>
            </a:r>
          </a:p>
        </p:txBody>
      </p:sp>
      <p:sp>
        <p:nvSpPr>
          <p:cNvPr id="3" name="Content Placeholder 2">
            <a:extLst>
              <a:ext uri="{FF2B5EF4-FFF2-40B4-BE49-F238E27FC236}">
                <a16:creationId xmlns:a16="http://schemas.microsoft.com/office/drawing/2014/main" id="{436DA913-7314-4099-A376-D020449CB38F}"/>
              </a:ext>
            </a:extLst>
          </p:cNvPr>
          <p:cNvSpPr>
            <a:spLocks noGrp="1"/>
          </p:cNvSpPr>
          <p:nvPr>
            <p:ph idx="1"/>
          </p:nvPr>
        </p:nvSpPr>
        <p:spPr/>
        <p:txBody>
          <a:bodyPr/>
          <a:lstStyle/>
          <a:p>
            <a:pPr>
              <a:buFont typeface="Arial" panose="020B0604020202020204" pitchFamily="34" charset="0"/>
              <a:buChar char="•"/>
            </a:pPr>
            <a:r>
              <a:rPr lang="en-US" dirty="0"/>
              <a:t>346 people have been killed by the Boeing 737 Max jet, </a:t>
            </a:r>
            <a:br>
              <a:rPr lang="en-US" dirty="0"/>
            </a:br>
            <a:r>
              <a:rPr lang="en-US" dirty="0"/>
              <a:t>because the software took control of the plane away from pilots. </a:t>
            </a:r>
            <a:br>
              <a:rPr lang="en-US" dirty="0"/>
            </a:br>
            <a:r>
              <a:rPr lang="en-US" dirty="0"/>
              <a:t>The </a:t>
            </a:r>
            <a:r>
              <a:rPr lang="en-US" dirty="0">
                <a:solidFill>
                  <a:schemeClr val="tx1"/>
                </a:solidFill>
              </a:rPr>
              <a:t>MCAS, which was intended to make the plane handle more predictably, </a:t>
            </a:r>
            <a:br>
              <a:rPr lang="en-US" dirty="0">
                <a:solidFill>
                  <a:schemeClr val="tx1"/>
                </a:solidFill>
              </a:rPr>
            </a:br>
            <a:r>
              <a:rPr lang="en-US" dirty="0">
                <a:solidFill>
                  <a:schemeClr val="tx1"/>
                </a:solidFill>
              </a:rPr>
              <a:t>activated repeatedly after a sensor on the plane’s fuselage malfunctioned, </a:t>
            </a:r>
            <a:br>
              <a:rPr lang="en-US" dirty="0">
                <a:solidFill>
                  <a:schemeClr val="tx1"/>
                </a:solidFill>
              </a:rPr>
            </a:br>
            <a:r>
              <a:rPr lang="en-US" dirty="0">
                <a:solidFill>
                  <a:schemeClr val="tx1"/>
                </a:solidFill>
              </a:rPr>
              <a:t>causing the airplane to crash.</a:t>
            </a:r>
            <a:endParaRPr lang="en-US" dirty="0"/>
          </a:p>
          <a:p>
            <a:pPr>
              <a:buFont typeface="Arial" panose="020B0604020202020204" pitchFamily="34" charset="0"/>
              <a:buChar char="•"/>
            </a:pPr>
            <a:r>
              <a:rPr lang="en-US" dirty="0"/>
              <a:t>SOFTWARE IS INCREASINGLY USED TO CONTROL AIRPLANES, ALTHOUGH IT IS not often visible</a:t>
            </a:r>
          </a:p>
          <a:p>
            <a:pPr>
              <a:buFont typeface="Arial" panose="020B0604020202020204" pitchFamily="34" charset="0"/>
              <a:buChar char="•"/>
            </a:pPr>
            <a:r>
              <a:rPr lang="en-US" dirty="0"/>
              <a:t>The MCAS system is software</a:t>
            </a:r>
          </a:p>
          <a:p>
            <a:pPr>
              <a:buFont typeface="Arial" panose="020B0604020202020204" pitchFamily="34" charset="0"/>
              <a:buChar char="•"/>
            </a:pPr>
            <a:r>
              <a:rPr lang="en-US" dirty="0"/>
              <a:t>MCAS itself is not buggy, but its interaction with other control software</a:t>
            </a:r>
            <a:br>
              <a:rPr lang="en-US" dirty="0"/>
            </a:br>
            <a:r>
              <a:rPr lang="en-US" dirty="0"/>
              <a:t>has human-computer interface problems</a:t>
            </a:r>
          </a:p>
          <a:p>
            <a:pPr marL="0" indent="0">
              <a:buNone/>
            </a:pPr>
            <a:endParaRPr lang="en-US" dirty="0"/>
          </a:p>
          <a:p>
            <a:pPr marL="0" indent="0">
              <a:buNone/>
            </a:pPr>
            <a:endParaRPr lang="en-US" dirty="0"/>
          </a:p>
        </p:txBody>
      </p:sp>
      <p:pic>
        <p:nvPicPr>
          <p:cNvPr id="11" name="Picture 10" descr="A screenshot of a cell phone&#10;&#10;Description automatically generated">
            <a:extLst>
              <a:ext uri="{FF2B5EF4-FFF2-40B4-BE49-F238E27FC236}">
                <a16:creationId xmlns:a16="http://schemas.microsoft.com/office/drawing/2014/main" id="{D6A2A55F-3FEC-43CA-9C9D-C1B2A61B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972" y="286603"/>
            <a:ext cx="3545801" cy="5518296"/>
          </a:xfrm>
          <a:prstGeom prst="rect">
            <a:avLst/>
          </a:prstGeom>
        </p:spPr>
      </p:pic>
      <p:sp>
        <p:nvSpPr>
          <p:cNvPr id="12" name="TextBox 11">
            <a:extLst>
              <a:ext uri="{FF2B5EF4-FFF2-40B4-BE49-F238E27FC236}">
                <a16:creationId xmlns:a16="http://schemas.microsoft.com/office/drawing/2014/main" id="{10A3C9CD-0849-4F40-A782-3806A3BCD17B}"/>
              </a:ext>
            </a:extLst>
          </p:cNvPr>
          <p:cNvSpPr txBox="1"/>
          <p:nvPr/>
        </p:nvSpPr>
        <p:spPr>
          <a:xfrm>
            <a:off x="4849402" y="5817723"/>
            <a:ext cx="6963638" cy="369332"/>
          </a:xfrm>
          <a:prstGeom prst="rect">
            <a:avLst/>
          </a:prstGeom>
          <a:noFill/>
        </p:spPr>
        <p:txBody>
          <a:bodyPr wrap="none" rtlCol="0">
            <a:spAutoFit/>
          </a:bodyPr>
          <a:lstStyle/>
          <a:p>
            <a:r>
              <a:rPr lang="en-US" dirty="0"/>
              <a:t>Source: </a:t>
            </a:r>
            <a:r>
              <a:rPr lang="en-US" dirty="0">
                <a:hlinkClick r:id="rId4"/>
              </a:rPr>
              <a:t>https://en.wikipedia.org/wiki/Aviation_accidents_and_incidents</a:t>
            </a:r>
            <a:endParaRPr lang="en-US" dirty="0"/>
          </a:p>
        </p:txBody>
      </p:sp>
      <p:cxnSp>
        <p:nvCxnSpPr>
          <p:cNvPr id="13" name="Straight Arrow Connector 12">
            <a:extLst>
              <a:ext uri="{FF2B5EF4-FFF2-40B4-BE49-F238E27FC236}">
                <a16:creationId xmlns:a16="http://schemas.microsoft.com/office/drawing/2014/main" id="{8480DDCD-5FE4-4B0D-B217-FAF5E769A794}"/>
              </a:ext>
            </a:extLst>
          </p:cNvPr>
          <p:cNvCxnSpPr>
            <a:cxnSpLocks/>
            <a:stCxn id="11" idx="1"/>
          </p:cNvCxnSpPr>
          <p:nvPr/>
        </p:nvCxnSpPr>
        <p:spPr>
          <a:xfrm flipH="1">
            <a:off x="7161088" y="3045751"/>
            <a:ext cx="1051884" cy="2771972"/>
          </a:xfrm>
          <a:prstGeom prst="straightConnector1">
            <a:avLst/>
          </a:prstGeom>
          <a:ln w="31750">
            <a:solidFill>
              <a:srgbClr val="EE08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5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50A9-22A2-4C57-A6EC-8F2187797C38}"/>
              </a:ext>
            </a:extLst>
          </p:cNvPr>
          <p:cNvSpPr>
            <a:spLocks noGrp="1"/>
          </p:cNvSpPr>
          <p:nvPr>
            <p:ph type="title"/>
          </p:nvPr>
        </p:nvSpPr>
        <p:spPr/>
        <p:txBody>
          <a:bodyPr>
            <a:normAutofit/>
          </a:bodyPr>
          <a:lstStyle/>
          <a:p>
            <a:r>
              <a:rPr lang="en-US" sz="7200" b="1" dirty="0">
                <a:solidFill>
                  <a:srgbClr val="F96B6B"/>
                </a:solidFill>
              </a:rPr>
              <a:t>STANDARD PRACTICE HERE</a:t>
            </a:r>
          </a:p>
        </p:txBody>
      </p:sp>
      <p:sp>
        <p:nvSpPr>
          <p:cNvPr id="3" name="Content Placeholder 2">
            <a:extLst>
              <a:ext uri="{FF2B5EF4-FFF2-40B4-BE49-F238E27FC236}">
                <a16:creationId xmlns:a16="http://schemas.microsoft.com/office/drawing/2014/main" id="{4DB3B2FF-8CBB-474C-A579-24C3D1793D9E}"/>
              </a:ext>
            </a:extLst>
          </p:cNvPr>
          <p:cNvSpPr>
            <a:spLocks noGrp="1"/>
          </p:cNvSpPr>
          <p:nvPr>
            <p:ph idx="1"/>
          </p:nvPr>
        </p:nvSpPr>
        <p:spPr/>
        <p:txBody>
          <a:bodyPr/>
          <a:lstStyle/>
          <a:p>
            <a:pPr>
              <a:buFont typeface="Wingdings" panose="05000000000000000000" pitchFamily="2" charset="2"/>
              <a:buChar char="§"/>
            </a:pPr>
            <a:r>
              <a:rPr lang="en-US" sz="3200" dirty="0"/>
              <a:t>WE HAVE RIGOROUS Coding Standards that emphasize safety</a:t>
            </a:r>
            <a:br>
              <a:rPr lang="en-US" sz="3200" dirty="0"/>
            </a:br>
            <a:r>
              <a:rPr lang="en-US" sz="3200" dirty="0"/>
              <a:t> and security. These are always followed by our software</a:t>
            </a:r>
            <a:br>
              <a:rPr lang="en-US" sz="3200" dirty="0"/>
            </a:br>
            <a:r>
              <a:rPr lang="en-US" sz="3200" dirty="0"/>
              <a:t> engineers, and help prevent problems. This has been </a:t>
            </a:r>
            <a:br>
              <a:rPr lang="en-US" sz="3200" dirty="0"/>
            </a:br>
            <a:r>
              <a:rPr lang="en-US" sz="3200" dirty="0"/>
              <a:t> successful in achieving FAA CERTIFICATION FOR OUR AIRCRAFT</a:t>
            </a:r>
          </a:p>
          <a:p>
            <a:pPr>
              <a:buFont typeface="Wingdings" panose="05000000000000000000" pitchFamily="2" charset="2"/>
              <a:buChar char="§"/>
            </a:pPr>
            <a:r>
              <a:rPr lang="en-US" sz="3200" dirty="0"/>
              <a:t>We use expert Code Reviews (at great cost) with teams of</a:t>
            </a:r>
            <a:br>
              <a:rPr lang="en-US" sz="3200" dirty="0"/>
            </a:br>
            <a:r>
              <a:rPr lang="en-US" sz="3200" dirty="0"/>
              <a:t> 4-5 software engineers reviewing every line of code</a:t>
            </a:r>
          </a:p>
          <a:p>
            <a:pPr>
              <a:buFont typeface="Wingdings" panose="05000000000000000000" pitchFamily="2" charset="2"/>
              <a:buChar char="§"/>
            </a:pPr>
            <a:r>
              <a:rPr lang="en-US" sz="3200" dirty="0"/>
              <a:t>We have rigorous independent Testing, that ensures code</a:t>
            </a:r>
            <a:br>
              <a:rPr lang="en-US" sz="3200" dirty="0"/>
            </a:br>
            <a:r>
              <a:rPr lang="en-US" sz="3200" dirty="0"/>
              <a:t> COVERAGE AS MANDATED BY FAA standards</a:t>
            </a:r>
            <a:endParaRPr lang="en-US" dirty="0"/>
          </a:p>
        </p:txBody>
      </p:sp>
      <p:pic>
        <p:nvPicPr>
          <p:cNvPr id="14" name="Graphic 13" descr="Target Audience">
            <a:extLst>
              <a:ext uri="{FF2B5EF4-FFF2-40B4-BE49-F238E27FC236}">
                <a16:creationId xmlns:a16="http://schemas.microsoft.com/office/drawing/2014/main" id="{E100C866-B0D9-4D42-94D7-8312CD5F78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2101" y="2542854"/>
            <a:ext cx="2947827" cy="2947827"/>
          </a:xfrm>
          <a:prstGeom prst="rect">
            <a:avLst/>
          </a:prstGeom>
        </p:spPr>
      </p:pic>
    </p:spTree>
    <p:extLst>
      <p:ext uri="{BB962C8B-B14F-4D97-AF65-F5344CB8AC3E}">
        <p14:creationId xmlns:p14="http://schemas.microsoft.com/office/powerpoint/2010/main" val="70144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3ACE-55F1-4077-AD2E-3FE9D9505934}"/>
              </a:ext>
            </a:extLst>
          </p:cNvPr>
          <p:cNvSpPr>
            <a:spLocks noGrp="1"/>
          </p:cNvSpPr>
          <p:nvPr>
            <p:ph type="title"/>
          </p:nvPr>
        </p:nvSpPr>
        <p:spPr/>
        <p:txBody>
          <a:bodyPr>
            <a:normAutofit/>
          </a:bodyPr>
          <a:lstStyle/>
          <a:p>
            <a:r>
              <a:rPr lang="en-US" sz="5400" b="1" dirty="0">
                <a:solidFill>
                  <a:srgbClr val="F96B6B"/>
                </a:solidFill>
              </a:rPr>
              <a:t>TESTING HAS LIMITATIONS, HOWEVER</a:t>
            </a:r>
          </a:p>
        </p:txBody>
      </p:sp>
      <p:sp>
        <p:nvSpPr>
          <p:cNvPr id="3" name="Content Placeholder 2">
            <a:extLst>
              <a:ext uri="{FF2B5EF4-FFF2-40B4-BE49-F238E27FC236}">
                <a16:creationId xmlns:a16="http://schemas.microsoft.com/office/drawing/2014/main" id="{6074F710-5189-4CEA-9547-62DBC514D256}"/>
              </a:ext>
            </a:extLst>
          </p:cNvPr>
          <p:cNvSpPr>
            <a:spLocks noGrp="1"/>
          </p:cNvSpPr>
          <p:nvPr>
            <p:ph idx="1"/>
          </p:nvPr>
        </p:nvSpPr>
        <p:spPr>
          <a:xfrm>
            <a:off x="1110636" y="1856008"/>
            <a:ext cx="6605256" cy="4023360"/>
          </a:xfrm>
        </p:spPr>
        <p:txBody>
          <a:bodyPr>
            <a:normAutofit/>
          </a:bodyPr>
          <a:lstStyle/>
          <a:p>
            <a:pPr marL="0" indent="0">
              <a:buNone/>
            </a:pPr>
            <a:r>
              <a:rPr lang="en-US" sz="2800" dirty="0" err="1"/>
              <a:t>Edsger</a:t>
            </a:r>
            <a:r>
              <a:rPr lang="en-US" sz="2800" dirty="0"/>
              <a:t> </a:t>
            </a:r>
            <a:r>
              <a:rPr lang="en-US" sz="2800" dirty="0" err="1"/>
              <a:t>DijKSTRA</a:t>
            </a:r>
            <a:r>
              <a:rPr lang="en-US" sz="2800" dirty="0"/>
              <a:t> (A FAMOUS COMPUTER SCIENTIST and the Association for Computing machinery’s TURING AWARD WINNER) was a proponent of program verification. He famously said SOMETHING LIKE: testing can show the presence of BUGS but never their absence.</a:t>
            </a:r>
          </a:p>
          <a:p>
            <a:pPr marL="0" indent="0">
              <a:buNone/>
            </a:pPr>
            <a:endParaRPr lang="en-US" sz="2800" dirty="0"/>
          </a:p>
          <a:p>
            <a:pPr marL="0" indent="0">
              <a:buNone/>
            </a:pPr>
            <a:r>
              <a:rPr lang="en-US" sz="2800" dirty="0"/>
              <a:t>So:</a:t>
            </a:r>
          </a:p>
          <a:p>
            <a:pPr>
              <a:buFont typeface="Wingdings" panose="05000000000000000000" pitchFamily="2" charset="2"/>
              <a:buChar char="§"/>
            </a:pPr>
            <a:r>
              <a:rPr lang="en-US" sz="2800" dirty="0"/>
              <a:t>Testing isn’t good enough for proving the safety of our airplanes</a:t>
            </a:r>
          </a:p>
        </p:txBody>
      </p:sp>
      <p:pic>
        <p:nvPicPr>
          <p:cNvPr id="1026" name="Picture 2" descr="Image result for dijkstra&quot;">
            <a:extLst>
              <a:ext uri="{FF2B5EF4-FFF2-40B4-BE49-F238E27FC236}">
                <a16:creationId xmlns:a16="http://schemas.microsoft.com/office/drawing/2014/main" id="{4D776125-B007-419B-BEDC-FE3E8D642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238428"/>
            <a:ext cx="4099388" cy="598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68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99182-D51D-451C-ABAA-C616C10959D0}"/>
              </a:ext>
            </a:extLst>
          </p:cNvPr>
          <p:cNvSpPr>
            <a:spLocks noGrp="1"/>
          </p:cNvSpPr>
          <p:nvPr>
            <p:ph type="title"/>
          </p:nvPr>
        </p:nvSpPr>
        <p:spPr/>
        <p:txBody>
          <a:bodyPr/>
          <a:lstStyle/>
          <a:p>
            <a:r>
              <a:rPr lang="en-US" dirty="0">
                <a:solidFill>
                  <a:schemeClr val="accent6">
                    <a:lumMod val="60000"/>
                    <a:lumOff val="40000"/>
                  </a:schemeClr>
                </a:solidFill>
              </a:rPr>
              <a:t>Commercial Success</a:t>
            </a:r>
          </a:p>
        </p:txBody>
      </p:sp>
      <p:pic>
        <p:nvPicPr>
          <p:cNvPr id="6" name="Content Placeholder 5">
            <a:extLst>
              <a:ext uri="{FF2B5EF4-FFF2-40B4-BE49-F238E27FC236}">
                <a16:creationId xmlns:a16="http://schemas.microsoft.com/office/drawing/2014/main" id="{2666421A-0AAD-4CDB-91E0-F5903FDE07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6320" y="1737360"/>
            <a:ext cx="9325210" cy="4504458"/>
          </a:xfrm>
        </p:spPr>
      </p:pic>
      <p:sp>
        <p:nvSpPr>
          <p:cNvPr id="7" name="TextBox 6">
            <a:extLst>
              <a:ext uri="{FF2B5EF4-FFF2-40B4-BE49-F238E27FC236}">
                <a16:creationId xmlns:a16="http://schemas.microsoft.com/office/drawing/2014/main" id="{36B66464-578E-4110-96A1-E0F08397DF4B}"/>
              </a:ext>
            </a:extLst>
          </p:cNvPr>
          <p:cNvSpPr txBox="1"/>
          <p:nvPr/>
        </p:nvSpPr>
        <p:spPr>
          <a:xfrm>
            <a:off x="1097280" y="5751368"/>
            <a:ext cx="9334478" cy="646331"/>
          </a:xfrm>
          <a:prstGeom prst="rect">
            <a:avLst/>
          </a:prstGeom>
          <a:noFill/>
        </p:spPr>
        <p:txBody>
          <a:bodyPr wrap="none" rtlCol="0">
            <a:spAutoFit/>
          </a:bodyPr>
          <a:lstStyle/>
          <a:p>
            <a:r>
              <a:rPr lang="en-US" dirty="0"/>
              <a:t>From B. Beckert and R. Hähnle, "Reasoning and Verification: State of the Art and Current Trends," </a:t>
            </a:r>
            <a:br>
              <a:rPr lang="en-US" dirty="0"/>
            </a:br>
            <a:r>
              <a:rPr lang="en-US" dirty="0"/>
              <a:t>in </a:t>
            </a:r>
            <a:r>
              <a:rPr lang="en-US" i="1" dirty="0"/>
              <a:t>IEEE Intelligent Systems</a:t>
            </a:r>
            <a:r>
              <a:rPr lang="en-US" dirty="0"/>
              <a:t>, vol. 29, no. 1, pp. 20-29, Jan.-Feb. 2014. </a:t>
            </a:r>
            <a:r>
              <a:rPr lang="en-US" dirty="0" err="1"/>
              <a:t>doi</a:t>
            </a:r>
            <a:r>
              <a:rPr lang="en-US" dirty="0"/>
              <a:t>: 10.1109/MIS.2014.3</a:t>
            </a:r>
          </a:p>
        </p:txBody>
      </p:sp>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C30AFD39-59CD-493B-8F5A-529729A7CD00}"/>
                  </a:ext>
                </a:extLst>
              </p14:cNvPr>
              <p14:cNvContentPartPr/>
              <p14:nvPr/>
            </p14:nvContentPartPr>
            <p14:xfrm>
              <a:off x="360033" y="2129637"/>
              <a:ext cx="770040" cy="3908880"/>
            </p14:xfrm>
          </p:contentPart>
        </mc:Choice>
        <mc:Fallback xmlns="">
          <p:pic>
            <p:nvPicPr>
              <p:cNvPr id="26" name="Ink 25">
                <a:extLst>
                  <a:ext uri="{FF2B5EF4-FFF2-40B4-BE49-F238E27FC236}">
                    <a16:creationId xmlns:a16="http://schemas.microsoft.com/office/drawing/2014/main" id="{C30AFD39-59CD-493B-8F5A-529729A7CD00}"/>
                  </a:ext>
                </a:extLst>
              </p:cNvPr>
              <p:cNvPicPr/>
              <p:nvPr/>
            </p:nvPicPr>
            <p:blipFill>
              <a:blip r:embed="rId5"/>
              <a:stretch>
                <a:fillRect/>
              </a:stretch>
            </p:blipFill>
            <p:spPr>
              <a:xfrm>
                <a:off x="351033" y="2120637"/>
                <a:ext cx="787680" cy="3926520"/>
              </a:xfrm>
              <a:prstGeom prst="rect">
                <a:avLst/>
              </a:prstGeom>
            </p:spPr>
          </p:pic>
        </mc:Fallback>
      </mc:AlternateContent>
    </p:spTree>
    <p:extLst>
      <p:ext uri="{BB962C8B-B14F-4D97-AF65-F5344CB8AC3E}">
        <p14:creationId xmlns:p14="http://schemas.microsoft.com/office/powerpoint/2010/main" val="287593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6"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80">
                                          <p:stCondLst>
                                            <p:cond delay="0"/>
                                          </p:stCondLst>
                                        </p:cTn>
                                        <p:tgtEl>
                                          <p:spTgt spid="26"/>
                                        </p:tgtEl>
                                      </p:cBhvr>
                                    </p:animEffect>
                                    <p:anim calcmode="lin" valueType="num">
                                      <p:cBhvr>
                                        <p:cTn id="1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6" dur="26">
                                          <p:stCondLst>
                                            <p:cond delay="650"/>
                                          </p:stCondLst>
                                        </p:cTn>
                                        <p:tgtEl>
                                          <p:spTgt spid="26"/>
                                        </p:tgtEl>
                                      </p:cBhvr>
                                      <p:to x="100000" y="60000"/>
                                    </p:animScale>
                                    <p:animScale>
                                      <p:cBhvr>
                                        <p:cTn id="17" dur="166" decel="50000">
                                          <p:stCondLst>
                                            <p:cond delay="676"/>
                                          </p:stCondLst>
                                        </p:cTn>
                                        <p:tgtEl>
                                          <p:spTgt spid="26"/>
                                        </p:tgtEl>
                                      </p:cBhvr>
                                      <p:to x="100000" y="100000"/>
                                    </p:animScale>
                                    <p:animScale>
                                      <p:cBhvr>
                                        <p:cTn id="18" dur="26">
                                          <p:stCondLst>
                                            <p:cond delay="1312"/>
                                          </p:stCondLst>
                                        </p:cTn>
                                        <p:tgtEl>
                                          <p:spTgt spid="26"/>
                                        </p:tgtEl>
                                      </p:cBhvr>
                                      <p:to x="100000" y="80000"/>
                                    </p:animScale>
                                    <p:animScale>
                                      <p:cBhvr>
                                        <p:cTn id="19" dur="166" decel="50000">
                                          <p:stCondLst>
                                            <p:cond delay="1338"/>
                                          </p:stCondLst>
                                        </p:cTn>
                                        <p:tgtEl>
                                          <p:spTgt spid="26"/>
                                        </p:tgtEl>
                                      </p:cBhvr>
                                      <p:to x="100000" y="100000"/>
                                    </p:animScale>
                                    <p:animScale>
                                      <p:cBhvr>
                                        <p:cTn id="20" dur="26">
                                          <p:stCondLst>
                                            <p:cond delay="1642"/>
                                          </p:stCondLst>
                                        </p:cTn>
                                        <p:tgtEl>
                                          <p:spTgt spid="26"/>
                                        </p:tgtEl>
                                      </p:cBhvr>
                                      <p:to x="100000" y="90000"/>
                                    </p:animScale>
                                    <p:animScale>
                                      <p:cBhvr>
                                        <p:cTn id="21" dur="166" decel="50000">
                                          <p:stCondLst>
                                            <p:cond delay="1668"/>
                                          </p:stCondLst>
                                        </p:cTn>
                                        <p:tgtEl>
                                          <p:spTgt spid="26"/>
                                        </p:tgtEl>
                                      </p:cBhvr>
                                      <p:to x="100000" y="100000"/>
                                    </p:animScale>
                                    <p:animScale>
                                      <p:cBhvr>
                                        <p:cTn id="22" dur="26">
                                          <p:stCondLst>
                                            <p:cond delay="1808"/>
                                          </p:stCondLst>
                                        </p:cTn>
                                        <p:tgtEl>
                                          <p:spTgt spid="26"/>
                                        </p:tgtEl>
                                      </p:cBhvr>
                                      <p:to x="100000" y="95000"/>
                                    </p:animScale>
                                    <p:animScale>
                                      <p:cBhvr>
                                        <p:cTn id="23"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BC1F-FFF1-4011-8E04-75F2679AA0EE}"/>
              </a:ext>
            </a:extLst>
          </p:cNvPr>
          <p:cNvSpPr>
            <a:spLocks noGrp="1"/>
          </p:cNvSpPr>
          <p:nvPr>
            <p:ph type="title"/>
          </p:nvPr>
        </p:nvSpPr>
        <p:spPr/>
        <p:txBody>
          <a:bodyPr>
            <a:normAutofit/>
          </a:bodyPr>
          <a:lstStyle/>
          <a:p>
            <a:r>
              <a:rPr lang="en-US" sz="8800" b="1" dirty="0"/>
              <a:t>Other Considerations</a:t>
            </a:r>
          </a:p>
        </p:txBody>
      </p:sp>
      <p:sp>
        <p:nvSpPr>
          <p:cNvPr id="3" name="Content Placeholder 2">
            <a:extLst>
              <a:ext uri="{FF2B5EF4-FFF2-40B4-BE49-F238E27FC236}">
                <a16:creationId xmlns:a16="http://schemas.microsoft.com/office/drawing/2014/main" id="{83A4A579-8037-4E44-9BA9-87C45898933E}"/>
              </a:ext>
            </a:extLst>
          </p:cNvPr>
          <p:cNvSpPr>
            <a:spLocks noGrp="1"/>
          </p:cNvSpPr>
          <p:nvPr>
            <p:ph idx="1"/>
          </p:nvPr>
        </p:nvSpPr>
        <p:spPr>
          <a:xfrm>
            <a:off x="1097280" y="1845734"/>
            <a:ext cx="8316884" cy="4023360"/>
          </a:xfrm>
        </p:spPr>
        <p:txBody>
          <a:bodyPr/>
          <a:lstStyle/>
          <a:p>
            <a:pPr>
              <a:buFont typeface="Wingdings" panose="05000000000000000000" pitchFamily="2" charset="2"/>
              <a:buChar char="§"/>
            </a:pPr>
            <a:r>
              <a:rPr lang="en-US" dirty="0">
                <a:solidFill>
                  <a:schemeClr val="tx1"/>
                </a:solidFill>
              </a:rPr>
              <a:t>The Safety of the systems involved can be improved to the extent to which they can be verified</a:t>
            </a:r>
          </a:p>
          <a:p>
            <a:pPr>
              <a:buFont typeface="Wingdings" panose="05000000000000000000" pitchFamily="2" charset="2"/>
              <a:buChar char="§"/>
            </a:pPr>
            <a:r>
              <a:rPr lang="en-US" dirty="0"/>
              <a:t>However, the Mathematics won’t give us absolute guarantees, for several possible reasons:</a:t>
            </a:r>
          </a:p>
          <a:p>
            <a:pPr lvl="1"/>
            <a:r>
              <a:rPr lang="en-US" dirty="0">
                <a:solidFill>
                  <a:schemeClr val="tx1"/>
                </a:solidFill>
              </a:rPr>
              <a:t>The Specification might be just plain wrong, so that a correct implementation doesn’t do what is really needed, OR</a:t>
            </a:r>
          </a:p>
          <a:p>
            <a:pPr lvl="1"/>
            <a:r>
              <a:rPr lang="en-US" dirty="0">
                <a:solidFill>
                  <a:schemeClr val="tx1"/>
                </a:solidFill>
              </a:rPr>
              <a:t>The Specification might be </a:t>
            </a:r>
            <a:r>
              <a:rPr lang="en-US" b="1" dirty="0">
                <a:solidFill>
                  <a:schemeClr val="tx1"/>
                </a:solidFill>
              </a:rPr>
              <a:t>incomplete, in the sense that it doesn’t say what should happen in some cases, so that a correct implementation could do the wrong thing and still be considered two bee correct in those cases, even though the airplane is not doing what it really should do (what should be the requirements) in those cases. These can often be hard to test and this in fact a fairly common problem.</a:t>
            </a:r>
          </a:p>
          <a:p>
            <a:pPr>
              <a:buFont typeface="Wingdings" panose="05000000000000000000" pitchFamily="2" charset="2"/>
              <a:buChar char="§"/>
            </a:pPr>
            <a:r>
              <a:rPr lang="en-US" dirty="0">
                <a:solidFill>
                  <a:srgbClr val="F96B6B"/>
                </a:solidFill>
              </a:rPr>
              <a:t>The Experts who can understand both airplanes (i.e., aerospace engineering) and formal specification and verification (i.e., formal methods) can be expensive, because there are few of them, and so they can command a high salary. However, eventually it may be possible, with advances in technology, to have fewer such experts or perhaps even none at all, in the distant future.</a:t>
            </a:r>
          </a:p>
        </p:txBody>
      </p:sp>
      <p:pic>
        <p:nvPicPr>
          <p:cNvPr id="1026" name="Picture 2" descr="Image result for expert&quot;">
            <a:extLst>
              <a:ext uri="{FF2B5EF4-FFF2-40B4-BE49-F238E27FC236}">
                <a16:creationId xmlns:a16="http://schemas.microsoft.com/office/drawing/2014/main" id="{E60583A7-0621-4C27-B829-F4461F874C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6089" y="3371850"/>
            <a:ext cx="24860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llar sign&quot;">
            <a:extLst>
              <a:ext uri="{FF2B5EF4-FFF2-40B4-BE49-F238E27FC236}">
                <a16:creationId xmlns:a16="http://schemas.microsoft.com/office/drawing/2014/main" id="{08E267C9-C517-4C0D-9959-8E051A402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2361" y="893619"/>
            <a:ext cx="2257858" cy="225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3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640F-F348-41C6-822E-ED94B16D3068}"/>
              </a:ext>
            </a:extLst>
          </p:cNvPr>
          <p:cNvSpPr>
            <a:spLocks noGrp="1"/>
          </p:cNvSpPr>
          <p:nvPr>
            <p:ph type="title"/>
          </p:nvPr>
        </p:nvSpPr>
        <p:spPr/>
        <p:txBody>
          <a:bodyPr>
            <a:noAutofit/>
          </a:bodyPr>
          <a:lstStyle/>
          <a:p>
            <a:r>
              <a:rPr lang="en-US" sz="7200" dirty="0"/>
              <a:t>Future applications of this technology</a:t>
            </a:r>
          </a:p>
        </p:txBody>
      </p:sp>
      <p:sp>
        <p:nvSpPr>
          <p:cNvPr id="3" name="Content Placeholder 2">
            <a:extLst>
              <a:ext uri="{FF2B5EF4-FFF2-40B4-BE49-F238E27FC236}">
                <a16:creationId xmlns:a16="http://schemas.microsoft.com/office/drawing/2014/main" id="{7A77FD21-B079-41A8-A142-369EAFE2F545}"/>
              </a:ext>
            </a:extLst>
          </p:cNvPr>
          <p:cNvSpPr>
            <a:spLocks noGrp="1"/>
          </p:cNvSpPr>
          <p:nvPr>
            <p:ph idx="1"/>
          </p:nvPr>
        </p:nvSpPr>
        <p:spPr>
          <a:xfrm>
            <a:off x="1097280" y="1845734"/>
            <a:ext cx="10058400" cy="1172825"/>
          </a:xfrm>
        </p:spPr>
        <p:txBody>
          <a:bodyPr>
            <a:normAutofit fontScale="92500" lnSpcReduction="20000"/>
          </a:bodyPr>
          <a:lstStyle/>
          <a:p>
            <a:pPr>
              <a:buFont typeface="Wingdings" panose="05000000000000000000" pitchFamily="2" charset="2"/>
              <a:buChar char="§"/>
            </a:pPr>
            <a:r>
              <a:rPr lang="en-US" b="1" dirty="0">
                <a:solidFill>
                  <a:schemeClr val="tx1"/>
                </a:solidFill>
              </a:rPr>
              <a:t>WE may want to automate our planes further, allowing our customers to use cheaper pilots. Of course, this is what our main competitor (airbus) is doing already, but we may have to keep up with them. So we may need to further automate the control of our airplanes. And that will require more software. More software means more possible bugs, and hence more testing.</a:t>
            </a:r>
          </a:p>
          <a:p>
            <a:pPr>
              <a:buFont typeface="Wingdings" panose="05000000000000000000" pitchFamily="2" charset="2"/>
              <a:buChar char="§"/>
            </a:pPr>
            <a:r>
              <a:rPr lang="en-US" b="1" dirty="0">
                <a:solidFill>
                  <a:schemeClr val="tx1"/>
                </a:solidFill>
              </a:rPr>
              <a:t>The following graph indicates the increasing number of bugs that will result from more automation… </a:t>
            </a:r>
          </a:p>
        </p:txBody>
      </p:sp>
      <p:cxnSp>
        <p:nvCxnSpPr>
          <p:cNvPr id="13" name="Straight Arrow Connector 12">
            <a:extLst>
              <a:ext uri="{FF2B5EF4-FFF2-40B4-BE49-F238E27FC236}">
                <a16:creationId xmlns:a16="http://schemas.microsoft.com/office/drawing/2014/main" id="{31DE1C87-3D31-4F94-8AE2-F5EAA7C58D4D}"/>
              </a:ext>
            </a:extLst>
          </p:cNvPr>
          <p:cNvCxnSpPr/>
          <p:nvPr/>
        </p:nvCxnSpPr>
        <p:spPr>
          <a:xfrm>
            <a:off x="3844636" y="5865668"/>
            <a:ext cx="503439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14F73B9-3EA6-40DF-B29F-730068FB58A9}"/>
              </a:ext>
            </a:extLst>
          </p:cNvPr>
          <p:cNvCxnSpPr/>
          <p:nvPr/>
        </p:nvCxnSpPr>
        <p:spPr>
          <a:xfrm flipV="1">
            <a:off x="3847011" y="3018559"/>
            <a:ext cx="0" cy="28466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1F2E3F-8279-4656-A2B7-E5571CC141C9}"/>
              </a:ext>
            </a:extLst>
          </p:cNvPr>
          <p:cNvSpPr txBox="1"/>
          <p:nvPr/>
        </p:nvSpPr>
        <p:spPr>
          <a:xfrm>
            <a:off x="4525698" y="5912769"/>
            <a:ext cx="3140603"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Complexity of the flight control software</a:t>
            </a:r>
          </a:p>
        </p:txBody>
      </p:sp>
      <p:sp>
        <p:nvSpPr>
          <p:cNvPr id="17" name="TextBox 16">
            <a:extLst>
              <a:ext uri="{FF2B5EF4-FFF2-40B4-BE49-F238E27FC236}">
                <a16:creationId xmlns:a16="http://schemas.microsoft.com/office/drawing/2014/main" id="{65DAA378-FD0C-4857-8599-0CD9C7BE10CD}"/>
              </a:ext>
            </a:extLst>
          </p:cNvPr>
          <p:cNvSpPr txBox="1"/>
          <p:nvPr/>
        </p:nvSpPr>
        <p:spPr>
          <a:xfrm>
            <a:off x="2838945" y="4180281"/>
            <a:ext cx="966931" cy="523220"/>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Number of</a:t>
            </a:r>
          </a:p>
          <a:p>
            <a:r>
              <a:rPr lang="en-US" sz="1400" dirty="0">
                <a:latin typeface="Times New Roman" panose="02020603050405020304" pitchFamily="18" charset="0"/>
                <a:cs typeface="Times New Roman" panose="02020603050405020304" pitchFamily="18" charset="0"/>
              </a:rPr>
              <a:t>bugs</a:t>
            </a:r>
          </a:p>
        </p:txBody>
      </p:sp>
      <p:cxnSp>
        <p:nvCxnSpPr>
          <p:cNvPr id="19" name="Straight Arrow Connector 18">
            <a:extLst>
              <a:ext uri="{FF2B5EF4-FFF2-40B4-BE49-F238E27FC236}">
                <a16:creationId xmlns:a16="http://schemas.microsoft.com/office/drawing/2014/main" id="{7D05D59E-F516-4109-80CD-DB015A953961}"/>
              </a:ext>
            </a:extLst>
          </p:cNvPr>
          <p:cNvCxnSpPr>
            <a:cxnSpLocks/>
          </p:cNvCxnSpPr>
          <p:nvPr/>
        </p:nvCxnSpPr>
        <p:spPr>
          <a:xfrm flipV="1">
            <a:off x="3844636" y="3219994"/>
            <a:ext cx="4842164" cy="2645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4250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55918AC00D2C4D9805894ECD694D99" ma:contentTypeVersion="12" ma:contentTypeDescription="Create a new document." ma:contentTypeScope="" ma:versionID="a2136d4ae2452de3cfa29ff0a7887b63">
  <xsd:schema xmlns:xsd="http://www.w3.org/2001/XMLSchema" xmlns:xs="http://www.w3.org/2001/XMLSchema" xmlns:p="http://schemas.microsoft.com/office/2006/metadata/properties" xmlns:ns3="99e538af-54df-483b-baca-4b906b72927e" xmlns:ns4="5334a35e-a0ad-470e-9e77-efa9b92f2efe" targetNamespace="http://schemas.microsoft.com/office/2006/metadata/properties" ma:root="true" ma:fieldsID="336fb26b1ad716a06a3d27e053244e9b" ns3:_="" ns4:_="">
    <xsd:import namespace="99e538af-54df-483b-baca-4b906b72927e"/>
    <xsd:import namespace="5334a35e-a0ad-470e-9e77-efa9b92f2e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538af-54df-483b-baca-4b906b72927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4a35e-a0ad-470e-9e77-efa9b92f2ef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7C71C3-0EB3-49CB-B30E-B6616F7FEFA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EC13BFA-DB0C-49A0-B5E8-89E814AA4B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538af-54df-483b-baca-4b906b72927e"/>
    <ds:schemaRef ds:uri="5334a35e-a0ad-470e-9e77-efa9b92f2e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26BDD1-2738-4193-9416-2963CB336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588</TotalTime>
  <Words>1217</Words>
  <Application>Microsoft Office PowerPoint</Application>
  <PresentationFormat>Widescreen</PresentationFormat>
  <Paragraphs>77</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Bodoni MT Black</vt:lpstr>
      <vt:lpstr>Calibri</vt:lpstr>
      <vt:lpstr>Calibri Light</vt:lpstr>
      <vt:lpstr>The Serif Hand Black</vt:lpstr>
      <vt:lpstr>Times New Roman</vt:lpstr>
      <vt:lpstr>Wingdings</vt:lpstr>
      <vt:lpstr>Retrospect</vt:lpstr>
      <vt:lpstr>Verification Technology  for Our Aircraft</vt:lpstr>
      <vt:lpstr>OUTLINE</vt:lpstr>
      <vt:lpstr>WHAT IS Verification TECHNOLOGY?</vt:lpstr>
      <vt:lpstr>WHY USE VERIFICATION TECHNOLOGY?</vt:lpstr>
      <vt:lpstr>STANDARD PRACTICE HERE</vt:lpstr>
      <vt:lpstr>TESTING HAS LIMITATIONS, HOWEVER</vt:lpstr>
      <vt:lpstr>Commercial Success</vt:lpstr>
      <vt:lpstr>Other Considerations</vt:lpstr>
      <vt:lpstr>Future applications of this technology</vt:lpstr>
      <vt:lpstr>State of the Art for verification</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Leavens</dc:creator>
  <cp:lastModifiedBy>Gary Leavens</cp:lastModifiedBy>
  <cp:revision>43</cp:revision>
  <dcterms:created xsi:type="dcterms:W3CDTF">2020-01-06T22:11:42Z</dcterms:created>
  <dcterms:modified xsi:type="dcterms:W3CDTF">2022-08-24T15:20:54Z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0x010100EF55918AC00D2C4D9805894ECD694D99</vt:lpwstr>
  </property>
</Properties>
</file>