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56" r:id="rId5"/>
    <p:sldId id="259" r:id="rId6"/>
    <p:sldId id="272" r:id="rId7"/>
    <p:sldId id="260" r:id="rId8"/>
    <p:sldId id="261" r:id="rId9"/>
    <p:sldId id="262" r:id="rId10"/>
    <p:sldId id="268" r:id="rId11"/>
    <p:sldId id="273" r:id="rId12"/>
    <p:sldId id="275" r:id="rId13"/>
    <p:sldId id="264" r:id="rId14"/>
    <p:sldId id="265" r:id="rId15"/>
    <p:sldId id="274" r:id="rId16"/>
    <p:sldId id="266" r:id="rId17"/>
    <p:sldId id="269" r:id="rId18"/>
    <p:sldId id="270" r:id="rId19"/>
    <p:sldId id="271" r:id="rId20"/>
    <p:sldId id="26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6B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E1D21F-A116-4836-A7F7-B9EF16E2C89A}" v="5" dt="2020-01-06T22:22:23.8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88611" autoAdjust="0"/>
  </p:normalViewPr>
  <p:slideViewPr>
    <p:cSldViewPr snapToGrid="0">
      <p:cViewPr varScale="1">
        <p:scale>
          <a:sx n="87" d="100"/>
          <a:sy n="87" d="100"/>
        </p:scale>
        <p:origin x="30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7CBDEB-0377-470E-BBFD-2FE5CE634009}" type="datetimeFigureOut">
              <a:rPr lang="en-US" smtClean="0"/>
              <a:t>8/23/2022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082415-32A4-4266-93EF-9842B01C70C1}" type="slidenum">
              <a:rPr lang="en-US" smtClean="0"/>
              <a:t>‹#›</a:t>
            </a:fld>
            <a:endParaRPr lang="en-US"/>
          </a:p>
        </p:txBody>
      </p:sp>
    </p:spTree>
    <p:extLst>
      <p:ext uri="{BB962C8B-B14F-4D97-AF65-F5344CB8AC3E}">
        <p14:creationId xmlns:p14="http://schemas.microsoft.com/office/powerpoint/2010/main" val="2727058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Please ask questions at any time.</a:t>
            </a:r>
          </a:p>
        </p:txBody>
      </p:sp>
      <p:sp>
        <p:nvSpPr>
          <p:cNvPr id="4" name="Slide Number Placeholder 3"/>
          <p:cNvSpPr>
            <a:spLocks noGrp="1"/>
          </p:cNvSpPr>
          <p:nvPr>
            <p:ph type="sldNum" sz="quarter" idx="5"/>
          </p:nvPr>
        </p:nvSpPr>
        <p:spPr/>
        <p:txBody>
          <a:bodyPr/>
          <a:lstStyle/>
          <a:p>
            <a:fld id="{8E082415-32A4-4266-93EF-9842B01C70C1}" type="slidenum">
              <a:rPr lang="en-US" smtClean="0"/>
              <a:t>1</a:t>
            </a:fld>
            <a:endParaRPr lang="en-US"/>
          </a:p>
        </p:txBody>
      </p:sp>
    </p:spTree>
    <p:extLst>
      <p:ext uri="{BB962C8B-B14F-4D97-AF65-F5344CB8AC3E}">
        <p14:creationId xmlns:p14="http://schemas.microsoft.com/office/powerpoint/2010/main" val="2137359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“I” here I mean you (the student), not Gary the teacher…</a:t>
            </a:r>
          </a:p>
        </p:txBody>
      </p:sp>
      <p:sp>
        <p:nvSpPr>
          <p:cNvPr id="4" name="Slide Number Placeholder 3"/>
          <p:cNvSpPr>
            <a:spLocks noGrp="1"/>
          </p:cNvSpPr>
          <p:nvPr>
            <p:ph type="sldNum" sz="quarter" idx="5"/>
          </p:nvPr>
        </p:nvSpPr>
        <p:spPr/>
        <p:txBody>
          <a:bodyPr/>
          <a:lstStyle/>
          <a:p>
            <a:fld id="{8E082415-32A4-4266-93EF-9842B01C70C1}" type="slidenum">
              <a:rPr lang="en-US" smtClean="0"/>
              <a:t>13</a:t>
            </a:fld>
            <a:endParaRPr lang="en-US"/>
          </a:p>
        </p:txBody>
      </p:sp>
    </p:spTree>
    <p:extLst>
      <p:ext uri="{BB962C8B-B14F-4D97-AF65-F5344CB8AC3E}">
        <p14:creationId xmlns:p14="http://schemas.microsoft.com/office/powerpoint/2010/main" val="2799880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examples of each of these?</a:t>
            </a:r>
          </a:p>
        </p:txBody>
      </p:sp>
      <p:sp>
        <p:nvSpPr>
          <p:cNvPr id="4" name="Slide Number Placeholder 3"/>
          <p:cNvSpPr>
            <a:spLocks noGrp="1"/>
          </p:cNvSpPr>
          <p:nvPr>
            <p:ph type="sldNum" sz="quarter" idx="5"/>
          </p:nvPr>
        </p:nvSpPr>
        <p:spPr/>
        <p:txBody>
          <a:bodyPr/>
          <a:lstStyle/>
          <a:p>
            <a:fld id="{8E082415-32A4-4266-93EF-9842B01C70C1}" type="slidenum">
              <a:rPr lang="en-US" smtClean="0"/>
              <a:t>14</a:t>
            </a:fld>
            <a:endParaRPr lang="en-US"/>
          </a:p>
        </p:txBody>
      </p:sp>
    </p:spTree>
    <p:extLst>
      <p:ext uri="{BB962C8B-B14F-4D97-AF65-F5344CB8AC3E}">
        <p14:creationId xmlns:p14="http://schemas.microsoft.com/office/powerpoint/2010/main" val="1102197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examples of each of these?</a:t>
            </a:r>
          </a:p>
        </p:txBody>
      </p:sp>
      <p:sp>
        <p:nvSpPr>
          <p:cNvPr id="4" name="Slide Number Placeholder 3"/>
          <p:cNvSpPr>
            <a:spLocks noGrp="1"/>
          </p:cNvSpPr>
          <p:nvPr>
            <p:ph type="sldNum" sz="quarter" idx="5"/>
          </p:nvPr>
        </p:nvSpPr>
        <p:spPr/>
        <p:txBody>
          <a:bodyPr/>
          <a:lstStyle/>
          <a:p>
            <a:fld id="{8E082415-32A4-4266-93EF-9842B01C70C1}" type="slidenum">
              <a:rPr lang="en-US" smtClean="0"/>
              <a:t>15</a:t>
            </a:fld>
            <a:endParaRPr lang="en-US"/>
          </a:p>
        </p:txBody>
      </p:sp>
    </p:spTree>
    <p:extLst>
      <p:ext uri="{BB962C8B-B14F-4D97-AF65-F5344CB8AC3E}">
        <p14:creationId xmlns:p14="http://schemas.microsoft.com/office/powerpoint/2010/main" val="211608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examples of each of these?</a:t>
            </a:r>
          </a:p>
        </p:txBody>
      </p:sp>
      <p:sp>
        <p:nvSpPr>
          <p:cNvPr id="4" name="Slide Number Placeholder 3"/>
          <p:cNvSpPr>
            <a:spLocks noGrp="1"/>
          </p:cNvSpPr>
          <p:nvPr>
            <p:ph type="sldNum" sz="quarter" idx="5"/>
          </p:nvPr>
        </p:nvSpPr>
        <p:spPr/>
        <p:txBody>
          <a:bodyPr/>
          <a:lstStyle/>
          <a:p>
            <a:fld id="{8E082415-32A4-4266-93EF-9842B01C70C1}" type="slidenum">
              <a:rPr lang="en-US" smtClean="0"/>
              <a:t>16</a:t>
            </a:fld>
            <a:endParaRPr lang="en-US"/>
          </a:p>
        </p:txBody>
      </p:sp>
    </p:spTree>
    <p:extLst>
      <p:ext uri="{BB962C8B-B14F-4D97-AF65-F5344CB8AC3E}">
        <p14:creationId xmlns:p14="http://schemas.microsoft.com/office/powerpoint/2010/main" val="3718213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a discussion about this, there’s no one right answer.</a:t>
            </a:r>
          </a:p>
        </p:txBody>
      </p:sp>
      <p:sp>
        <p:nvSpPr>
          <p:cNvPr id="4" name="Slide Number Placeholder 3"/>
          <p:cNvSpPr>
            <a:spLocks noGrp="1"/>
          </p:cNvSpPr>
          <p:nvPr>
            <p:ph type="sldNum" sz="quarter" idx="5"/>
          </p:nvPr>
        </p:nvSpPr>
        <p:spPr/>
        <p:txBody>
          <a:bodyPr/>
          <a:lstStyle/>
          <a:p>
            <a:fld id="{8E082415-32A4-4266-93EF-9842B01C70C1}" type="slidenum">
              <a:rPr lang="en-US" smtClean="0"/>
              <a:t>17</a:t>
            </a:fld>
            <a:endParaRPr lang="en-US"/>
          </a:p>
        </p:txBody>
      </p:sp>
    </p:spTree>
    <p:extLst>
      <p:ext uri="{BB962C8B-B14F-4D97-AF65-F5344CB8AC3E}">
        <p14:creationId xmlns:p14="http://schemas.microsoft.com/office/powerpoint/2010/main" val="3614659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I’m going to explain the journey we are taking in this course…</a:t>
            </a:r>
          </a:p>
        </p:txBody>
      </p:sp>
      <p:sp>
        <p:nvSpPr>
          <p:cNvPr id="4" name="Slide Number Placeholder 3"/>
          <p:cNvSpPr>
            <a:spLocks noGrp="1"/>
          </p:cNvSpPr>
          <p:nvPr>
            <p:ph type="sldNum" sz="quarter" idx="5"/>
          </p:nvPr>
        </p:nvSpPr>
        <p:spPr/>
        <p:txBody>
          <a:bodyPr/>
          <a:lstStyle/>
          <a:p>
            <a:fld id="{8E082415-32A4-4266-93EF-9842B01C70C1}" type="slidenum">
              <a:rPr lang="en-US" smtClean="0"/>
              <a:t>2</a:t>
            </a:fld>
            <a:endParaRPr lang="en-US"/>
          </a:p>
        </p:txBody>
      </p:sp>
    </p:spTree>
    <p:extLst>
      <p:ext uri="{BB962C8B-B14F-4D97-AF65-F5344CB8AC3E}">
        <p14:creationId xmlns:p14="http://schemas.microsoft.com/office/powerpoint/2010/main" val="2007465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instill professional ideas, behaviors in you and given you practice with them.</a:t>
            </a:r>
          </a:p>
        </p:txBody>
      </p:sp>
      <p:sp>
        <p:nvSpPr>
          <p:cNvPr id="4" name="Slide Number Placeholder 3"/>
          <p:cNvSpPr>
            <a:spLocks noGrp="1"/>
          </p:cNvSpPr>
          <p:nvPr>
            <p:ph type="sldNum" sz="quarter" idx="5"/>
          </p:nvPr>
        </p:nvSpPr>
        <p:spPr/>
        <p:txBody>
          <a:bodyPr/>
          <a:lstStyle/>
          <a:p>
            <a:fld id="{8E082415-32A4-4266-93EF-9842B01C70C1}" type="slidenum">
              <a:rPr lang="en-US" smtClean="0"/>
              <a:t>3</a:t>
            </a:fld>
            <a:endParaRPr lang="en-US"/>
          </a:p>
        </p:txBody>
      </p:sp>
    </p:spTree>
    <p:extLst>
      <p:ext uri="{BB962C8B-B14F-4D97-AF65-F5344CB8AC3E}">
        <p14:creationId xmlns:p14="http://schemas.microsoft.com/office/powerpoint/2010/main" val="3554054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this useful for your career?</a:t>
            </a:r>
          </a:p>
        </p:txBody>
      </p:sp>
      <p:sp>
        <p:nvSpPr>
          <p:cNvPr id="4" name="Slide Number Placeholder 3"/>
          <p:cNvSpPr>
            <a:spLocks noGrp="1"/>
          </p:cNvSpPr>
          <p:nvPr>
            <p:ph type="sldNum" sz="quarter" idx="5"/>
          </p:nvPr>
        </p:nvSpPr>
        <p:spPr/>
        <p:txBody>
          <a:bodyPr/>
          <a:lstStyle/>
          <a:p>
            <a:fld id="{8E082415-32A4-4266-93EF-9842B01C70C1}" type="slidenum">
              <a:rPr lang="en-US" smtClean="0"/>
              <a:t>4</a:t>
            </a:fld>
            <a:endParaRPr lang="en-US"/>
          </a:p>
        </p:txBody>
      </p:sp>
    </p:spTree>
    <p:extLst>
      <p:ext uri="{BB962C8B-B14F-4D97-AF65-F5344CB8AC3E}">
        <p14:creationId xmlns:p14="http://schemas.microsoft.com/office/powerpoint/2010/main" val="3725493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Finding them comes first in time, but presentation will be what we do…</a:t>
            </a:r>
          </a:p>
        </p:txBody>
      </p:sp>
      <p:sp>
        <p:nvSpPr>
          <p:cNvPr id="4" name="Slide Number Placeholder 3"/>
          <p:cNvSpPr>
            <a:spLocks noGrp="1"/>
          </p:cNvSpPr>
          <p:nvPr>
            <p:ph type="sldNum" sz="quarter" idx="5"/>
          </p:nvPr>
        </p:nvSpPr>
        <p:spPr/>
        <p:txBody>
          <a:bodyPr/>
          <a:lstStyle/>
          <a:p>
            <a:fld id="{8E082415-32A4-4266-93EF-9842B01C70C1}" type="slidenum">
              <a:rPr lang="en-US" smtClean="0"/>
              <a:t>5</a:t>
            </a:fld>
            <a:endParaRPr lang="en-US"/>
          </a:p>
        </p:txBody>
      </p:sp>
    </p:spTree>
    <p:extLst>
      <p:ext uri="{BB962C8B-B14F-4D97-AF65-F5344CB8AC3E}">
        <p14:creationId xmlns:p14="http://schemas.microsoft.com/office/powerpoint/2010/main" val="547828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82415-32A4-4266-93EF-9842B01C70C1}" type="slidenum">
              <a:rPr lang="en-US" smtClean="0"/>
              <a:t>8</a:t>
            </a:fld>
            <a:endParaRPr lang="en-US"/>
          </a:p>
        </p:txBody>
      </p:sp>
    </p:spTree>
    <p:extLst>
      <p:ext uri="{BB962C8B-B14F-4D97-AF65-F5344CB8AC3E}">
        <p14:creationId xmlns:p14="http://schemas.microsoft.com/office/powerpoint/2010/main" val="2149149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 want you to succeed in your IT career and become a CIO. For that you must understand a lot of skills, not just technical ideas, but also about the business and how you can help make it grow and prosper, as that is how you can advance your career.</a:t>
            </a:r>
          </a:p>
          <a:p>
            <a:endParaRPr lang="en-US" dirty="0"/>
          </a:p>
        </p:txBody>
      </p:sp>
      <p:sp>
        <p:nvSpPr>
          <p:cNvPr id="4" name="Slide Number Placeholder 3"/>
          <p:cNvSpPr>
            <a:spLocks noGrp="1"/>
          </p:cNvSpPr>
          <p:nvPr>
            <p:ph type="sldNum" sz="quarter" idx="5"/>
          </p:nvPr>
        </p:nvSpPr>
        <p:spPr/>
        <p:txBody>
          <a:bodyPr/>
          <a:lstStyle/>
          <a:p>
            <a:fld id="{8E082415-32A4-4266-93EF-9842B01C70C1}" type="slidenum">
              <a:rPr lang="en-US" smtClean="0"/>
              <a:t>10</a:t>
            </a:fld>
            <a:endParaRPr lang="en-US"/>
          </a:p>
        </p:txBody>
      </p:sp>
    </p:spTree>
    <p:extLst>
      <p:ext uri="{BB962C8B-B14F-4D97-AF65-F5344CB8AC3E}">
        <p14:creationId xmlns:p14="http://schemas.microsoft.com/office/powerpoint/2010/main" val="644652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82415-32A4-4266-93EF-9842B01C70C1}" type="slidenum">
              <a:rPr lang="en-US" smtClean="0"/>
              <a:t>11</a:t>
            </a:fld>
            <a:endParaRPr lang="en-US"/>
          </a:p>
        </p:txBody>
      </p:sp>
    </p:spTree>
    <p:extLst>
      <p:ext uri="{BB962C8B-B14F-4D97-AF65-F5344CB8AC3E}">
        <p14:creationId xmlns:p14="http://schemas.microsoft.com/office/powerpoint/2010/main" val="2478844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82415-32A4-4266-93EF-9842B01C70C1}" type="slidenum">
              <a:rPr lang="en-US" smtClean="0"/>
              <a:t>12</a:t>
            </a:fld>
            <a:endParaRPr lang="en-US"/>
          </a:p>
        </p:txBody>
      </p:sp>
    </p:spTree>
    <p:extLst>
      <p:ext uri="{BB962C8B-B14F-4D97-AF65-F5344CB8AC3E}">
        <p14:creationId xmlns:p14="http://schemas.microsoft.com/office/powerpoint/2010/main" val="1607862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62BF20-EA23-4AC1-AD1E-B2C997D9A411}"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1084098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62BF20-EA23-4AC1-AD1E-B2C997D9A411}"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903489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62BF20-EA23-4AC1-AD1E-B2C997D9A411}"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3207639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62BF20-EA23-4AC1-AD1E-B2C997D9A411}"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580139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62BF20-EA23-4AC1-AD1E-B2C997D9A411}"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4215232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62BF20-EA23-4AC1-AD1E-B2C997D9A411}"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4085759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62BF20-EA23-4AC1-AD1E-B2C997D9A411}" type="datetimeFigureOut">
              <a:rPr lang="en-US" smtClean="0"/>
              <a:t>8/23/2022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352264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62BF20-EA23-4AC1-AD1E-B2C997D9A411}" type="datetimeFigureOut">
              <a:rPr lang="en-US" smtClean="0"/>
              <a:t>8/23/2022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1875756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2BF20-EA23-4AC1-AD1E-B2C997D9A411}" type="datetimeFigureOut">
              <a:rPr lang="en-US" smtClean="0"/>
              <a:t>8/23/2022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2075465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62BF20-EA23-4AC1-AD1E-B2C997D9A411}"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4247571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62BF20-EA23-4AC1-AD1E-B2C997D9A411}"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3552505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62BF20-EA23-4AC1-AD1E-B2C997D9A411}" type="datetimeFigureOut">
              <a:rPr lang="en-US" smtClean="0"/>
              <a:t>8/23/2022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69341-DAB1-4F22-AEA2-CDC944C4B4B9}" type="slidenum">
              <a:rPr lang="en-US" smtClean="0"/>
              <a:t>‹#›</a:t>
            </a:fld>
            <a:endParaRPr lang="en-US"/>
          </a:p>
        </p:txBody>
      </p:sp>
    </p:spTree>
    <p:extLst>
      <p:ext uri="{BB962C8B-B14F-4D97-AF65-F5344CB8AC3E}">
        <p14:creationId xmlns:p14="http://schemas.microsoft.com/office/powerpoint/2010/main" val="11136777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s.ucf.edu/~leavens/COP491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Leavens@ucf.edu"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unsplash.com/@kpzhnv?utm_source=unsplash&amp;utm_medium=referral&amp;utm_content=creditCopyTex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unsplash.com/s/photos/office?utm_source=unsplash&amp;utm_medium=referral&amp;utm_content=creditCopyTex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unsplash.com/s/photos/meeting?utm_source=unsplash&amp;utm_medium=referral&amp;utm_content=creditCopyText" TargetMode="External"/><Relationship Id="rId4" Type="http://schemas.openxmlformats.org/officeDocument/2006/relationships/hyperlink" Target="https://unsplash.com/@charlesdeluvio?utm_source=unsplash&amp;utm_medium=referral&amp;utm_content=creditCopyTex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unsplash.com/s/photos/office?utm_source=unsplash&amp;utm_medium=referral&amp;utm_content=creditCopyText" TargetMode="External"/><Relationship Id="rId4" Type="http://schemas.openxmlformats.org/officeDocument/2006/relationships/hyperlink" Target="https://unsplash.com/@kpzhnv?utm_source=unsplash&amp;utm_medium=referral&amp;utm_content=creditCopyTex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cs.ucf.edu/~leavens/COP4910/homeworks/hw1.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unsplash.com/s/photos/presentation?utm_source=unsplash&amp;utm_medium=referral&amp;utm_content=creditCopyText" TargetMode="External"/><Relationship Id="rId5" Type="http://schemas.openxmlformats.org/officeDocument/2006/relationships/hyperlink" Target="https://unsplash.com/@charlesdeluvio?utm_source=unsplash&amp;utm_medium=referral&amp;utm_content=creditCopyText" TargetMode="Externa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unsplash.com/s/photos/business?utm_source=unsplash&amp;utm_medium=referral&amp;utm_content=creditCopyText" TargetMode="External"/><Relationship Id="rId4" Type="http://schemas.openxmlformats.org/officeDocument/2006/relationships/hyperlink" Target="https://unsplash.com/@zane4004?utm_source=unsplash&amp;utm_medium=referral&amp;utm_content=creditCopyTex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unsplash.com/s/photos/red-cross?utm_source=unsplash&amp;utm_medium=referral&amp;utm_content=creditCopyText" TargetMode="External"/><Relationship Id="rId4" Type="http://schemas.openxmlformats.org/officeDocument/2006/relationships/hyperlink" Target="https://unsplash.com/@wonderlane?utm_source=unsplash&amp;utm_medium=referral&amp;utm_content=creditCopyTex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unsplash.com/s/photos/congress?utm_source=unsplash&amp;utm_medium=referral&amp;utm_content=creditCopyText" TargetMode="External"/><Relationship Id="rId4" Type="http://schemas.openxmlformats.org/officeDocument/2006/relationships/hyperlink" Target="https://unsplash.com/@fasbytes?utm_source=unsplash&amp;utm_medium=referral&amp;utm_content=creditCopyTex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unsplash.com/s/photos/wiring?utm_source=unsplash&amp;utm_medium=referral&amp;utm_content=creditCopyText" TargetMode="External"/><Relationship Id="rId5" Type="http://schemas.openxmlformats.org/officeDocument/2006/relationships/hyperlink" Target="https://unsplash.com/@nate_dumlao?utm_source=unsplash&amp;utm_medium=referral&amp;utm_content=creditCopyText" TargetMode="Externa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unsplash.com/s/photos/outline?utm_source=unsplash&amp;utm_medium=referral&amp;utm_content=creditCopyText" TargetMode="External"/><Relationship Id="rId5" Type="http://schemas.openxmlformats.org/officeDocument/2006/relationships/hyperlink" Target="https://unsplash.com/@picsbyjameslee?utm_source=unsplash&amp;utm_medium=referral&amp;utm_content=creditCopyText" TargetMode="Externa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unsplash.com/s/photos/office?utm_source=unsplash&amp;utm_medium=referral&amp;utm_content=creditCopyText" TargetMode="External"/><Relationship Id="rId4" Type="http://schemas.openxmlformats.org/officeDocument/2006/relationships/hyperlink" Target="https://unsplash.com/@kpzhnv?utm_source=unsplash&amp;utm_medium=referral&amp;utm_content=creditCopyTex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cs.ucf.edu/~leavens/COP4910/about.shtml#objectiv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unsplash.com/s/photos/outline?utm_source=unsplash&amp;utm_medium=referral&amp;utm_content=creditCopyText" TargetMode="External"/><Relationship Id="rId5" Type="http://schemas.openxmlformats.org/officeDocument/2006/relationships/hyperlink" Target="https://unsplash.com/@steve3p_0?utm_source=unsplash&amp;utm_medium=referral&amp;utm_content=creditCopyText" TargetMode="Externa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hyperlink" Target="http://www.cs.ucf.edu/~leavens/COP4910/about.shtml#outcomes" TargetMode="External"/><Relationship Id="rId7" Type="http://schemas.openxmlformats.org/officeDocument/2006/relationships/hyperlink" Target="https://unsplash.com/s/photos/wiring?utm_source=unsplash&amp;utm_medium=referral&amp;utm_content=creditCopyTex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unsplash.com/@nate_dumlao?utm_source=unsplash&amp;utm_medium=referral&amp;utm_content=creditCopyText" TargetMode="External"/><Relationship Id="rId5" Type="http://schemas.microsoft.com/office/2007/relationships/hdphoto" Target="../media/hdphoto2.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cs.ucf.edu/~leavens/COP4910/" TargetMode="External"/><Relationship Id="rId1" Type="http://schemas.openxmlformats.org/officeDocument/2006/relationships/slideLayout" Target="../slideLayouts/slideLayout2.xml"/><Relationship Id="rId5" Type="http://schemas.openxmlformats.org/officeDocument/2006/relationships/hyperlink" Target="https://unsplash.com/s/photos/medical?utm_source=unsplash&amp;utm_medium=referral&amp;utm_content=creditCopyText" TargetMode="External"/><Relationship Id="rId4" Type="http://schemas.openxmlformats.org/officeDocument/2006/relationships/hyperlink" Target="https://unsplash.com/@pawel_czerwinski?utm_source=unsplash&amp;utm_medium=referral&amp;utm_content=creditCopyTex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unsplash.com/@armand_khoury?utm_source=unsplash&amp;utm_medium=referral&amp;utm_content=creditCopyText"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hyperlink" Target="https://unsplash.com/s/photos/ladder?utm_source=unsplash&amp;utm_medium=referral&amp;utm_content=creditCopyTex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unsplash.com/s/photos/presentation?utm_source=unsplash&amp;utm_medium=referral&amp;utm_content=creditCopyText" TargetMode="External"/><Relationship Id="rId5" Type="http://schemas.openxmlformats.org/officeDocument/2006/relationships/hyperlink" Target="https://unsplash.com/@charlesdeluvio?utm_source=unsplash&amp;utm_medium=referral&amp;utm_content=creditCopyText" TargetMode="Externa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hyperlink" Target="https://unsplash.com/@mattseymour?utm_source=unsplash&amp;utm_medium=referral&amp;utm_content=creditCopyText"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hyperlink" Target="https://unsplash.com/s/photos/no-parking?utm_source=unsplash&amp;utm_medium=referral&amp;utm_content=creditCopyTex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B0AF9-2E22-42E8-8EDA-09949A382EC7}"/>
              </a:ext>
            </a:extLst>
          </p:cNvPr>
          <p:cNvSpPr>
            <a:spLocks noGrp="1"/>
          </p:cNvSpPr>
          <p:nvPr>
            <p:ph type="ctrTitle"/>
          </p:nvPr>
        </p:nvSpPr>
        <p:spPr/>
        <p:txBody>
          <a:bodyPr>
            <a:normAutofit/>
          </a:bodyPr>
          <a:lstStyle/>
          <a:p>
            <a:r>
              <a:rPr lang="en-US" dirty="0"/>
              <a:t>Welcome to COP 4910 Frontiers of IT</a:t>
            </a:r>
          </a:p>
        </p:txBody>
      </p:sp>
      <p:sp>
        <p:nvSpPr>
          <p:cNvPr id="3" name="Subtitle 2">
            <a:extLst>
              <a:ext uri="{FF2B5EF4-FFF2-40B4-BE49-F238E27FC236}">
                <a16:creationId xmlns:a16="http://schemas.microsoft.com/office/drawing/2014/main" id="{2620C9E6-AC08-405D-AD5E-3ABD5D114448}"/>
              </a:ext>
            </a:extLst>
          </p:cNvPr>
          <p:cNvSpPr>
            <a:spLocks noGrp="1"/>
          </p:cNvSpPr>
          <p:nvPr>
            <p:ph type="subTitle" idx="1"/>
          </p:nvPr>
        </p:nvSpPr>
        <p:spPr>
          <a:xfrm>
            <a:off x="1124995" y="3622587"/>
            <a:ext cx="9942010" cy="2020840"/>
          </a:xfrm>
        </p:spPr>
        <p:txBody>
          <a:bodyPr>
            <a:normAutofit lnSpcReduction="10000"/>
          </a:bodyPr>
          <a:lstStyle/>
          <a:p>
            <a:r>
              <a:rPr lang="en-US" sz="2400" dirty="0">
                <a:hlinkClick r:id="rId3"/>
              </a:rPr>
              <a:t>http://www.cs.ucf.edu/~leavens/COP4910</a:t>
            </a:r>
            <a:endParaRPr lang="en-US" sz="2400" dirty="0"/>
          </a:p>
          <a:p>
            <a:r>
              <a:rPr lang="en-US" sz="2400" dirty="0"/>
              <a:t>Prof. Gary T. Leavens</a:t>
            </a:r>
            <a:br>
              <a:rPr lang="en-US" sz="2400" dirty="0"/>
            </a:br>
            <a:r>
              <a:rPr lang="en-US" sz="2400" dirty="0">
                <a:hlinkClick r:id="rId4"/>
              </a:rPr>
              <a:t>Leavens@ucf.edu</a:t>
            </a:r>
            <a:r>
              <a:rPr lang="en-US" sz="2400" dirty="0"/>
              <a:t> (407)823-4758</a:t>
            </a:r>
          </a:p>
          <a:p>
            <a:r>
              <a:rPr lang="en-US" sz="2400" dirty="0"/>
              <a:t>Office: HEC 329, </a:t>
            </a:r>
          </a:p>
          <a:p>
            <a:r>
              <a:rPr lang="en-US" sz="2400" dirty="0"/>
              <a:t>Office hours: </a:t>
            </a:r>
            <a:r>
              <a:rPr lang="en-US" dirty="0"/>
              <a:t>TR</a:t>
            </a:r>
            <a:r>
              <a:rPr lang="en-US" sz="2400" dirty="0"/>
              <a:t> 10:30-11:30 AM and 4:30-5:00 PM</a:t>
            </a:r>
          </a:p>
        </p:txBody>
      </p:sp>
    </p:spTree>
    <p:extLst>
      <p:ext uri="{BB962C8B-B14F-4D97-AF65-F5344CB8AC3E}">
        <p14:creationId xmlns:p14="http://schemas.microsoft.com/office/powerpoint/2010/main" val="232104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B46EA-61A9-4FC8-A6EE-3A5A9B27A402}"/>
              </a:ext>
            </a:extLst>
          </p:cNvPr>
          <p:cNvSpPr>
            <a:spLocks noGrp="1"/>
          </p:cNvSpPr>
          <p:nvPr>
            <p:ph type="title"/>
          </p:nvPr>
        </p:nvSpPr>
        <p:spPr/>
        <p:txBody>
          <a:bodyPr/>
          <a:lstStyle/>
          <a:p>
            <a:r>
              <a:rPr lang="en-US" dirty="0">
                <a:solidFill>
                  <a:srgbClr val="FF0000"/>
                </a:solidFill>
              </a:rPr>
              <a:t>Motivating Story</a:t>
            </a:r>
          </a:p>
        </p:txBody>
      </p:sp>
      <p:sp>
        <p:nvSpPr>
          <p:cNvPr id="3" name="Content Placeholder 2">
            <a:extLst>
              <a:ext uri="{FF2B5EF4-FFF2-40B4-BE49-F238E27FC236}">
                <a16:creationId xmlns:a16="http://schemas.microsoft.com/office/drawing/2014/main" id="{F64F53D9-F92B-4597-A9C1-D9ED2AC112BA}"/>
              </a:ext>
            </a:extLst>
          </p:cNvPr>
          <p:cNvSpPr>
            <a:spLocks noGrp="1"/>
          </p:cNvSpPr>
          <p:nvPr>
            <p:ph idx="1"/>
          </p:nvPr>
        </p:nvSpPr>
        <p:spPr/>
        <p:txBody>
          <a:bodyPr/>
          <a:lstStyle/>
          <a:p>
            <a:r>
              <a:rPr lang="en-US" sz="2800" dirty="0"/>
              <a:t>I’m the CEO of our enterprise</a:t>
            </a:r>
          </a:p>
          <a:p>
            <a:r>
              <a:rPr lang="en-US" sz="2800" dirty="0"/>
              <a:t>You are being mentored to be a CIO</a:t>
            </a:r>
          </a:p>
          <a:p>
            <a:pPr marL="0" indent="0">
              <a:buNone/>
            </a:pPr>
            <a:endParaRPr lang="en-US" dirty="0"/>
          </a:p>
        </p:txBody>
      </p:sp>
      <p:sp>
        <p:nvSpPr>
          <p:cNvPr id="7" name="TextBox 6">
            <a:extLst>
              <a:ext uri="{FF2B5EF4-FFF2-40B4-BE49-F238E27FC236}">
                <a16:creationId xmlns:a16="http://schemas.microsoft.com/office/drawing/2014/main" id="{43D880AC-EE59-40E2-BFE4-5E5C64543AE3}"/>
              </a:ext>
            </a:extLst>
          </p:cNvPr>
          <p:cNvSpPr txBox="1"/>
          <p:nvPr/>
        </p:nvSpPr>
        <p:spPr>
          <a:xfrm>
            <a:off x="8543804" y="6435792"/>
            <a:ext cx="3452884" cy="307777"/>
          </a:xfrm>
          <a:prstGeom prst="rect">
            <a:avLst/>
          </a:prstGeom>
          <a:noFill/>
        </p:spPr>
        <p:txBody>
          <a:bodyPr wrap="square">
            <a:spAutoFit/>
          </a:bodyPr>
          <a:lstStyle/>
          <a:p>
            <a:r>
              <a:rPr lang="en-US" sz="1400" dirty="0"/>
              <a:t>Photo by </a:t>
            </a:r>
            <a:r>
              <a:rPr lang="en-US" sz="1400" dirty="0">
                <a:hlinkClick r:id="rId3"/>
              </a:rPr>
              <a:t>Damir </a:t>
            </a:r>
            <a:r>
              <a:rPr lang="en-US" sz="1400" dirty="0" err="1">
                <a:hlinkClick r:id="rId3"/>
              </a:rPr>
              <a:t>Kopezhanov</a:t>
            </a:r>
            <a:r>
              <a:rPr lang="en-US" sz="1400" dirty="0"/>
              <a:t> on </a:t>
            </a:r>
            <a:r>
              <a:rPr lang="en-US" sz="1400" dirty="0" err="1">
                <a:hlinkClick r:id="rId4"/>
              </a:rPr>
              <a:t>Unsplash</a:t>
            </a:r>
            <a:endParaRPr lang="en-US" sz="1400" dirty="0"/>
          </a:p>
        </p:txBody>
      </p:sp>
      <p:pic>
        <p:nvPicPr>
          <p:cNvPr id="6" name="Content Placeholder 4" descr="A room full of furniture&#10;&#10;Description automatically generated">
            <a:extLst>
              <a:ext uri="{FF2B5EF4-FFF2-40B4-BE49-F238E27FC236}">
                <a16:creationId xmlns:a16="http://schemas.microsoft.com/office/drawing/2014/main" id="{6FF6599E-FF20-4A71-8A8B-9CBD53DAE0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3657" y="-1"/>
            <a:ext cx="4158344" cy="6454745"/>
          </a:xfrm>
          <a:prstGeom prst="rect">
            <a:avLst/>
          </a:prstGeom>
        </p:spPr>
      </p:pic>
    </p:spTree>
    <p:extLst>
      <p:ext uri="{BB962C8B-B14F-4D97-AF65-F5344CB8AC3E}">
        <p14:creationId xmlns:p14="http://schemas.microsoft.com/office/powerpoint/2010/main" val="1226154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24091-CF6F-4B44-A86A-E13ED250BBB8}"/>
              </a:ext>
            </a:extLst>
          </p:cNvPr>
          <p:cNvSpPr>
            <a:spLocks noGrp="1"/>
          </p:cNvSpPr>
          <p:nvPr>
            <p:ph type="title"/>
          </p:nvPr>
        </p:nvSpPr>
        <p:spPr/>
        <p:txBody>
          <a:bodyPr/>
          <a:lstStyle/>
          <a:p>
            <a:r>
              <a:rPr lang="en-US" dirty="0">
                <a:solidFill>
                  <a:srgbClr val="FF0000"/>
                </a:solidFill>
              </a:rPr>
              <a:t>“Soft Skills” You Need</a:t>
            </a:r>
          </a:p>
        </p:txBody>
      </p:sp>
      <p:sp>
        <p:nvSpPr>
          <p:cNvPr id="3" name="Content Placeholder 2">
            <a:extLst>
              <a:ext uri="{FF2B5EF4-FFF2-40B4-BE49-F238E27FC236}">
                <a16:creationId xmlns:a16="http://schemas.microsoft.com/office/drawing/2014/main" id="{F78A6B33-DFDB-46AA-9407-8498F95186B6}"/>
              </a:ext>
            </a:extLst>
          </p:cNvPr>
          <p:cNvSpPr>
            <a:spLocks noGrp="1"/>
          </p:cNvSpPr>
          <p:nvPr>
            <p:ph idx="1"/>
          </p:nvPr>
        </p:nvSpPr>
        <p:spPr>
          <a:xfrm>
            <a:off x="838201" y="1825625"/>
            <a:ext cx="6012976" cy="4351338"/>
          </a:xfrm>
        </p:spPr>
        <p:txBody>
          <a:bodyPr/>
          <a:lstStyle/>
          <a:p>
            <a:r>
              <a:rPr lang="en-US" dirty="0"/>
              <a:t>Listening </a:t>
            </a:r>
          </a:p>
          <a:p>
            <a:r>
              <a:rPr lang="en-US" dirty="0"/>
              <a:t>Critical Thinking</a:t>
            </a:r>
          </a:p>
          <a:p>
            <a:r>
              <a:rPr lang="en-US" dirty="0"/>
              <a:t>Communicating</a:t>
            </a:r>
          </a:p>
          <a:p>
            <a:r>
              <a:rPr lang="en-US" dirty="0"/>
              <a:t>Professionalism</a:t>
            </a:r>
          </a:p>
        </p:txBody>
      </p:sp>
      <p:pic>
        <p:nvPicPr>
          <p:cNvPr id="5" name="Picture 4" descr="A person standing in front of a computer&#10;&#10;Description automatically generated">
            <a:extLst>
              <a:ext uri="{FF2B5EF4-FFF2-40B4-BE49-F238E27FC236}">
                <a16:creationId xmlns:a16="http://schemas.microsoft.com/office/drawing/2014/main" id="{7AF08067-2F8C-49AA-948B-E74760373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9348" y="0"/>
            <a:ext cx="4262651" cy="6393378"/>
          </a:xfrm>
          <a:prstGeom prst="rect">
            <a:avLst/>
          </a:prstGeom>
        </p:spPr>
      </p:pic>
      <p:sp>
        <p:nvSpPr>
          <p:cNvPr id="7" name="TextBox 6">
            <a:extLst>
              <a:ext uri="{FF2B5EF4-FFF2-40B4-BE49-F238E27FC236}">
                <a16:creationId xmlns:a16="http://schemas.microsoft.com/office/drawing/2014/main" id="{B69547A8-0B12-4802-8576-68A561F0205F}"/>
              </a:ext>
            </a:extLst>
          </p:cNvPr>
          <p:cNvSpPr txBox="1"/>
          <p:nvPr/>
        </p:nvSpPr>
        <p:spPr>
          <a:xfrm>
            <a:off x="8519615" y="6492875"/>
            <a:ext cx="3804314" cy="307777"/>
          </a:xfrm>
          <a:prstGeom prst="rect">
            <a:avLst/>
          </a:prstGeom>
          <a:noFill/>
        </p:spPr>
        <p:txBody>
          <a:bodyPr wrap="square">
            <a:spAutoFit/>
          </a:bodyPr>
          <a:lstStyle/>
          <a:p>
            <a:r>
              <a:rPr lang="en-US" sz="1400" dirty="0"/>
              <a:t>Photo by </a:t>
            </a:r>
            <a:r>
              <a:rPr lang="en-US" sz="1400" dirty="0">
                <a:hlinkClick r:id="rId4"/>
              </a:rPr>
              <a:t>Charles </a:t>
            </a:r>
            <a:r>
              <a:rPr lang="en-US" sz="1400" dirty="0" err="1">
                <a:hlinkClick r:id="rId4"/>
              </a:rPr>
              <a:t>Deluvio</a:t>
            </a:r>
            <a:r>
              <a:rPr lang="en-US" sz="1400" dirty="0"/>
              <a:t> on </a:t>
            </a:r>
            <a:r>
              <a:rPr lang="en-US" sz="1400" dirty="0" err="1">
                <a:hlinkClick r:id="rId5"/>
              </a:rPr>
              <a:t>Unsplash</a:t>
            </a:r>
            <a:endParaRPr lang="en-US" sz="1400" dirty="0"/>
          </a:p>
        </p:txBody>
      </p:sp>
    </p:spTree>
    <p:extLst>
      <p:ext uri="{BB962C8B-B14F-4D97-AF65-F5344CB8AC3E}">
        <p14:creationId xmlns:p14="http://schemas.microsoft.com/office/powerpoint/2010/main" val="3754676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0D1EB-5B74-4039-94A3-18D98C8E02EA}"/>
              </a:ext>
            </a:extLst>
          </p:cNvPr>
          <p:cNvSpPr>
            <a:spLocks noGrp="1"/>
          </p:cNvSpPr>
          <p:nvPr>
            <p:ph type="title"/>
          </p:nvPr>
        </p:nvSpPr>
        <p:spPr/>
        <p:txBody>
          <a:bodyPr/>
          <a:lstStyle/>
          <a:p>
            <a:r>
              <a:rPr lang="en-US" dirty="0">
                <a:solidFill>
                  <a:srgbClr val="FF0000"/>
                </a:solidFill>
              </a:rPr>
              <a:t>Questions and Critical Reviews</a:t>
            </a:r>
          </a:p>
        </p:txBody>
      </p:sp>
      <p:sp>
        <p:nvSpPr>
          <p:cNvPr id="3" name="Content Placeholder 2">
            <a:extLst>
              <a:ext uri="{FF2B5EF4-FFF2-40B4-BE49-F238E27FC236}">
                <a16:creationId xmlns:a16="http://schemas.microsoft.com/office/drawing/2014/main" id="{ABEC788B-FB0C-409F-B4D2-201B6280C05E}"/>
              </a:ext>
            </a:extLst>
          </p:cNvPr>
          <p:cNvSpPr>
            <a:spLocks noGrp="1"/>
          </p:cNvSpPr>
          <p:nvPr>
            <p:ph idx="1"/>
          </p:nvPr>
        </p:nvSpPr>
        <p:spPr>
          <a:xfrm>
            <a:off x="838200" y="1825625"/>
            <a:ext cx="5874657" cy="4351338"/>
          </a:xfrm>
        </p:spPr>
        <p:txBody>
          <a:bodyPr/>
          <a:lstStyle/>
          <a:p>
            <a:pPr marL="0" indent="0">
              <a:buNone/>
            </a:pPr>
            <a:r>
              <a:rPr lang="en-US" dirty="0"/>
              <a:t>Questions</a:t>
            </a:r>
          </a:p>
          <a:p>
            <a:pPr lvl="1"/>
            <a:r>
              <a:rPr lang="en-US" dirty="0"/>
              <a:t>To help the enterprise</a:t>
            </a:r>
          </a:p>
          <a:p>
            <a:pPr marL="0" indent="0">
              <a:buNone/>
            </a:pPr>
            <a:r>
              <a:rPr lang="en-US" dirty="0"/>
              <a:t>Critical Review</a:t>
            </a:r>
          </a:p>
          <a:p>
            <a:pPr lvl="1"/>
            <a:r>
              <a:rPr lang="en-US" dirty="0"/>
              <a:t>To summarize for the CEO</a:t>
            </a:r>
          </a:p>
        </p:txBody>
      </p:sp>
      <p:pic>
        <p:nvPicPr>
          <p:cNvPr id="5" name="Picture 4" descr="A room full of furniture&#10;&#10;Description automatically generated">
            <a:extLst>
              <a:ext uri="{FF2B5EF4-FFF2-40B4-BE49-F238E27FC236}">
                <a16:creationId xmlns:a16="http://schemas.microsoft.com/office/drawing/2014/main" id="{FDC49E47-BDF5-4CEA-93E0-9F05E1A1D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7713" y="0"/>
            <a:ext cx="4044287" cy="6277699"/>
          </a:xfrm>
          <a:prstGeom prst="rect">
            <a:avLst/>
          </a:prstGeom>
        </p:spPr>
      </p:pic>
      <p:sp>
        <p:nvSpPr>
          <p:cNvPr id="9" name="TextBox 8">
            <a:extLst>
              <a:ext uri="{FF2B5EF4-FFF2-40B4-BE49-F238E27FC236}">
                <a16:creationId xmlns:a16="http://schemas.microsoft.com/office/drawing/2014/main" id="{A47416EE-1827-4E66-878A-AD3056554B4F}"/>
              </a:ext>
            </a:extLst>
          </p:cNvPr>
          <p:cNvSpPr txBox="1"/>
          <p:nvPr/>
        </p:nvSpPr>
        <p:spPr>
          <a:xfrm>
            <a:off x="8461611" y="6311900"/>
            <a:ext cx="3452884" cy="307777"/>
          </a:xfrm>
          <a:prstGeom prst="rect">
            <a:avLst/>
          </a:prstGeom>
          <a:noFill/>
        </p:spPr>
        <p:txBody>
          <a:bodyPr wrap="square">
            <a:spAutoFit/>
          </a:bodyPr>
          <a:lstStyle/>
          <a:p>
            <a:r>
              <a:rPr lang="en-US" sz="1400" dirty="0"/>
              <a:t>Photo by </a:t>
            </a:r>
            <a:r>
              <a:rPr lang="en-US" sz="1400" dirty="0">
                <a:hlinkClick r:id="rId4"/>
              </a:rPr>
              <a:t>Damir </a:t>
            </a:r>
            <a:r>
              <a:rPr lang="en-US" sz="1400" dirty="0" err="1">
                <a:hlinkClick r:id="rId4"/>
              </a:rPr>
              <a:t>Kopezhanov</a:t>
            </a:r>
            <a:r>
              <a:rPr lang="en-US" sz="1400" dirty="0"/>
              <a:t> on </a:t>
            </a:r>
            <a:r>
              <a:rPr lang="en-US" sz="1400" dirty="0" err="1">
                <a:hlinkClick r:id="rId5"/>
              </a:rPr>
              <a:t>Unsplash</a:t>
            </a:r>
            <a:endParaRPr lang="en-US" sz="1400" dirty="0"/>
          </a:p>
        </p:txBody>
      </p:sp>
    </p:spTree>
    <p:extLst>
      <p:ext uri="{BB962C8B-B14F-4D97-AF65-F5344CB8AC3E}">
        <p14:creationId xmlns:p14="http://schemas.microsoft.com/office/powerpoint/2010/main" val="3229009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D2DED-8AB5-4897-943F-74098AE46D10}"/>
              </a:ext>
            </a:extLst>
          </p:cNvPr>
          <p:cNvSpPr>
            <a:spLocks noGrp="1"/>
          </p:cNvSpPr>
          <p:nvPr>
            <p:ph type="title"/>
          </p:nvPr>
        </p:nvSpPr>
        <p:spPr/>
        <p:txBody>
          <a:bodyPr/>
          <a:lstStyle/>
          <a:p>
            <a:r>
              <a:rPr lang="en-US" dirty="0">
                <a:solidFill>
                  <a:srgbClr val="FF0000"/>
                </a:solidFill>
              </a:rPr>
              <a:t>Homework 1: What IT Means to You</a:t>
            </a:r>
          </a:p>
        </p:txBody>
      </p:sp>
      <p:sp>
        <p:nvSpPr>
          <p:cNvPr id="3" name="Content Placeholder 2">
            <a:extLst>
              <a:ext uri="{FF2B5EF4-FFF2-40B4-BE49-F238E27FC236}">
                <a16:creationId xmlns:a16="http://schemas.microsoft.com/office/drawing/2014/main" id="{842E5596-D797-475D-BCDC-730D95A8C894}"/>
              </a:ext>
            </a:extLst>
          </p:cNvPr>
          <p:cNvSpPr>
            <a:spLocks noGrp="1"/>
          </p:cNvSpPr>
          <p:nvPr>
            <p:ph idx="1"/>
          </p:nvPr>
        </p:nvSpPr>
        <p:spPr>
          <a:xfrm>
            <a:off x="838200" y="1825625"/>
            <a:ext cx="7077501" cy="4351338"/>
          </a:xfrm>
        </p:spPr>
        <p:txBody>
          <a:bodyPr>
            <a:normAutofit fontScale="92500" lnSpcReduction="10000"/>
          </a:bodyPr>
          <a:lstStyle/>
          <a:p>
            <a:r>
              <a:rPr lang="en-US" dirty="0"/>
              <a:t>4 slide presentation file due Friday 11:59 PM</a:t>
            </a:r>
          </a:p>
          <a:p>
            <a:r>
              <a:rPr lang="en-US" dirty="0"/>
              <a:t>2-4 min presentation on Tues (or Thurs) in class:</a:t>
            </a:r>
          </a:p>
          <a:p>
            <a:r>
              <a:rPr lang="en-US" dirty="0"/>
              <a:t>Title Slide with your name</a:t>
            </a:r>
          </a:p>
          <a:p>
            <a:r>
              <a:rPr lang="en-US" dirty="0"/>
              <a:t>Slides that answer these questions:</a:t>
            </a:r>
          </a:p>
          <a:p>
            <a:pPr marL="457200" lvl="1" indent="0">
              <a:buNone/>
            </a:pPr>
            <a:r>
              <a:rPr lang="en-US" dirty="0"/>
              <a:t>(a) What can IT do to help?</a:t>
            </a:r>
          </a:p>
          <a:p>
            <a:pPr marL="457200" lvl="1" indent="0">
              <a:buNone/>
            </a:pPr>
            <a:r>
              <a:rPr lang="en-US" dirty="0"/>
              <a:t>(b) What is and is not IT?</a:t>
            </a:r>
          </a:p>
          <a:p>
            <a:pPr marL="457200" lvl="1" indent="0">
              <a:buNone/>
            </a:pPr>
            <a:r>
              <a:rPr lang="en-US" dirty="0"/>
              <a:t>(c) What kind of enterprise am I interested in?</a:t>
            </a:r>
          </a:p>
          <a:p>
            <a:pPr marL="0" indent="0">
              <a:buNone/>
            </a:pPr>
            <a:endParaRPr lang="en-US" dirty="0"/>
          </a:p>
          <a:p>
            <a:pPr marL="0" indent="0">
              <a:buNone/>
            </a:pPr>
            <a:r>
              <a:rPr lang="en-US" dirty="0"/>
              <a:t>See </a:t>
            </a:r>
            <a:r>
              <a:rPr lang="en-US" dirty="0">
                <a:hlinkClick r:id="rId3"/>
              </a:rPr>
              <a:t>https://www.cs.ucf.edu/~leavens/COP4910/homeworks/hw1.pdf</a:t>
            </a:r>
            <a:endParaRPr lang="en-US" dirty="0"/>
          </a:p>
        </p:txBody>
      </p:sp>
      <p:pic>
        <p:nvPicPr>
          <p:cNvPr id="5" name="Picture 4" descr="A group of people sitting at a table in a restaurant&#10;&#10;Description automatically generated">
            <a:extLst>
              <a:ext uri="{FF2B5EF4-FFF2-40B4-BE49-F238E27FC236}">
                <a16:creationId xmlns:a16="http://schemas.microsoft.com/office/drawing/2014/main" id="{D0AC677D-3DCF-442B-9401-8B737C577F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700" y="-50800"/>
            <a:ext cx="4276299" cy="6414449"/>
          </a:xfrm>
          <a:prstGeom prst="rect">
            <a:avLst/>
          </a:prstGeom>
        </p:spPr>
      </p:pic>
      <p:sp>
        <p:nvSpPr>
          <p:cNvPr id="7" name="TextBox 6">
            <a:extLst>
              <a:ext uri="{FF2B5EF4-FFF2-40B4-BE49-F238E27FC236}">
                <a16:creationId xmlns:a16="http://schemas.microsoft.com/office/drawing/2014/main" id="{C3D511E8-F91F-4497-B3EA-D95C287A1C42}"/>
              </a:ext>
            </a:extLst>
          </p:cNvPr>
          <p:cNvSpPr txBox="1"/>
          <p:nvPr/>
        </p:nvSpPr>
        <p:spPr>
          <a:xfrm>
            <a:off x="7946571" y="6414449"/>
            <a:ext cx="3787089" cy="307777"/>
          </a:xfrm>
          <a:prstGeom prst="rect">
            <a:avLst/>
          </a:prstGeom>
          <a:noFill/>
        </p:spPr>
        <p:txBody>
          <a:bodyPr wrap="square">
            <a:spAutoFit/>
          </a:bodyPr>
          <a:lstStyle/>
          <a:p>
            <a:r>
              <a:rPr lang="en-US" sz="1400" dirty="0"/>
              <a:t>Photo by </a:t>
            </a:r>
            <a:r>
              <a:rPr lang="en-US" sz="1400" dirty="0">
                <a:hlinkClick r:id="rId5"/>
              </a:rPr>
              <a:t>Charles </a:t>
            </a:r>
            <a:r>
              <a:rPr lang="en-US" sz="1400" dirty="0" err="1">
                <a:hlinkClick r:id="rId5"/>
              </a:rPr>
              <a:t>Deluvio</a:t>
            </a:r>
            <a:r>
              <a:rPr lang="en-US" sz="1400" dirty="0"/>
              <a:t> on </a:t>
            </a:r>
            <a:r>
              <a:rPr lang="en-US" sz="1400" dirty="0" err="1">
                <a:hlinkClick r:id="rId6"/>
              </a:rPr>
              <a:t>Unsplash</a:t>
            </a:r>
            <a:endParaRPr lang="en-US" sz="1400" dirty="0"/>
          </a:p>
        </p:txBody>
      </p:sp>
    </p:spTree>
    <p:extLst>
      <p:ext uri="{BB962C8B-B14F-4D97-AF65-F5344CB8AC3E}">
        <p14:creationId xmlns:p14="http://schemas.microsoft.com/office/powerpoint/2010/main" val="665078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867-396F-477F-A482-9F0822C6DFC2}"/>
              </a:ext>
            </a:extLst>
          </p:cNvPr>
          <p:cNvSpPr>
            <a:spLocks noGrp="1"/>
          </p:cNvSpPr>
          <p:nvPr>
            <p:ph type="title"/>
          </p:nvPr>
        </p:nvSpPr>
        <p:spPr/>
        <p:txBody>
          <a:bodyPr>
            <a:normAutofit/>
          </a:bodyPr>
          <a:lstStyle/>
          <a:p>
            <a:r>
              <a:rPr lang="en-US" sz="2800" dirty="0">
                <a:solidFill>
                  <a:srgbClr val="C00000"/>
                </a:solidFill>
              </a:rPr>
              <a:t>What is an “Enterprise”?</a:t>
            </a:r>
          </a:p>
        </p:txBody>
      </p:sp>
      <p:sp>
        <p:nvSpPr>
          <p:cNvPr id="3" name="Content Placeholder 2">
            <a:extLst>
              <a:ext uri="{FF2B5EF4-FFF2-40B4-BE49-F238E27FC236}">
                <a16:creationId xmlns:a16="http://schemas.microsoft.com/office/drawing/2014/main" id="{CFCC71BC-6319-4308-BBFE-FDA6A1397F00}"/>
              </a:ext>
            </a:extLst>
          </p:cNvPr>
          <p:cNvSpPr>
            <a:spLocks noGrp="1"/>
          </p:cNvSpPr>
          <p:nvPr>
            <p:ph idx="1"/>
          </p:nvPr>
        </p:nvSpPr>
        <p:spPr>
          <a:xfrm>
            <a:off x="838200" y="1825625"/>
            <a:ext cx="5043985" cy="4351338"/>
          </a:xfrm>
        </p:spPr>
        <p:txBody>
          <a:bodyPr/>
          <a:lstStyle/>
          <a:p>
            <a:r>
              <a:rPr lang="en-US" dirty="0"/>
              <a:t>Business</a:t>
            </a:r>
          </a:p>
          <a:p>
            <a:pPr lvl="1"/>
            <a:r>
              <a:rPr lang="en-US" dirty="0"/>
              <a:t>Large</a:t>
            </a:r>
          </a:p>
          <a:p>
            <a:pPr lvl="1"/>
            <a:r>
              <a:rPr lang="en-US" dirty="0"/>
              <a:t>Small</a:t>
            </a:r>
          </a:p>
        </p:txBody>
      </p:sp>
      <p:pic>
        <p:nvPicPr>
          <p:cNvPr id="5" name="Picture 4" descr="A tall building&#10;&#10;Description automatically generated">
            <a:extLst>
              <a:ext uri="{FF2B5EF4-FFF2-40B4-BE49-F238E27FC236}">
                <a16:creationId xmlns:a16="http://schemas.microsoft.com/office/drawing/2014/main" id="{79F6E9B6-A723-4C88-A5C9-5A22C4904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548" y="0"/>
            <a:ext cx="4123452" cy="6176963"/>
          </a:xfrm>
          <a:prstGeom prst="rect">
            <a:avLst/>
          </a:prstGeom>
        </p:spPr>
      </p:pic>
      <p:sp>
        <p:nvSpPr>
          <p:cNvPr id="7" name="TextBox 6">
            <a:extLst>
              <a:ext uri="{FF2B5EF4-FFF2-40B4-BE49-F238E27FC236}">
                <a16:creationId xmlns:a16="http://schemas.microsoft.com/office/drawing/2014/main" id="{43CEAD45-08B3-4713-9030-A47BF1C6F74A}"/>
              </a:ext>
            </a:extLst>
          </p:cNvPr>
          <p:cNvSpPr txBox="1"/>
          <p:nvPr/>
        </p:nvSpPr>
        <p:spPr>
          <a:xfrm>
            <a:off x="8498797" y="6357422"/>
            <a:ext cx="3262954" cy="307777"/>
          </a:xfrm>
          <a:prstGeom prst="rect">
            <a:avLst/>
          </a:prstGeom>
          <a:noFill/>
        </p:spPr>
        <p:txBody>
          <a:bodyPr wrap="square">
            <a:spAutoFit/>
          </a:bodyPr>
          <a:lstStyle/>
          <a:p>
            <a:r>
              <a:rPr lang="en-US" sz="1400" dirty="0"/>
              <a:t>Photo by </a:t>
            </a:r>
            <a:r>
              <a:rPr lang="en-US" sz="1400" dirty="0">
                <a:hlinkClick r:id="rId4"/>
              </a:rPr>
              <a:t>Zane Lee</a:t>
            </a:r>
            <a:r>
              <a:rPr lang="en-US" sz="1400" dirty="0"/>
              <a:t> on </a:t>
            </a:r>
            <a:r>
              <a:rPr lang="en-US" sz="1400" dirty="0" err="1">
                <a:hlinkClick r:id="rId5"/>
              </a:rPr>
              <a:t>Unsplash</a:t>
            </a:r>
            <a:endParaRPr lang="en-US" sz="1400" dirty="0"/>
          </a:p>
        </p:txBody>
      </p:sp>
    </p:spTree>
    <p:extLst>
      <p:ext uri="{BB962C8B-B14F-4D97-AF65-F5344CB8AC3E}">
        <p14:creationId xmlns:p14="http://schemas.microsoft.com/office/powerpoint/2010/main" val="2252608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867-396F-477F-A482-9F0822C6DFC2}"/>
              </a:ext>
            </a:extLst>
          </p:cNvPr>
          <p:cNvSpPr>
            <a:spLocks noGrp="1"/>
          </p:cNvSpPr>
          <p:nvPr>
            <p:ph type="title"/>
          </p:nvPr>
        </p:nvSpPr>
        <p:spPr/>
        <p:txBody>
          <a:bodyPr>
            <a:normAutofit/>
          </a:bodyPr>
          <a:lstStyle/>
          <a:p>
            <a:r>
              <a:rPr lang="en-US" sz="2800" dirty="0">
                <a:solidFill>
                  <a:srgbClr val="C00000"/>
                </a:solidFill>
              </a:rPr>
              <a:t>What is an “Enterprise”?</a:t>
            </a:r>
          </a:p>
        </p:txBody>
      </p:sp>
      <p:sp>
        <p:nvSpPr>
          <p:cNvPr id="3" name="Content Placeholder 2">
            <a:extLst>
              <a:ext uri="{FF2B5EF4-FFF2-40B4-BE49-F238E27FC236}">
                <a16:creationId xmlns:a16="http://schemas.microsoft.com/office/drawing/2014/main" id="{CFCC71BC-6319-4308-BBFE-FDA6A1397F00}"/>
              </a:ext>
            </a:extLst>
          </p:cNvPr>
          <p:cNvSpPr>
            <a:spLocks noGrp="1"/>
          </p:cNvSpPr>
          <p:nvPr>
            <p:ph idx="1"/>
          </p:nvPr>
        </p:nvSpPr>
        <p:spPr>
          <a:xfrm>
            <a:off x="838200" y="1825625"/>
            <a:ext cx="5043985" cy="4351338"/>
          </a:xfrm>
        </p:spPr>
        <p:txBody>
          <a:bodyPr/>
          <a:lstStyle/>
          <a:p>
            <a:r>
              <a:rPr lang="en-US" dirty="0">
                <a:solidFill>
                  <a:schemeClr val="tx1">
                    <a:lumMod val="85000"/>
                  </a:schemeClr>
                </a:solidFill>
              </a:rPr>
              <a:t>Business</a:t>
            </a:r>
          </a:p>
          <a:p>
            <a:pPr lvl="1"/>
            <a:r>
              <a:rPr lang="en-US" dirty="0">
                <a:solidFill>
                  <a:schemeClr val="tx1">
                    <a:lumMod val="85000"/>
                  </a:schemeClr>
                </a:solidFill>
              </a:rPr>
              <a:t>Large</a:t>
            </a:r>
          </a:p>
          <a:p>
            <a:pPr lvl="1"/>
            <a:r>
              <a:rPr lang="en-US" dirty="0">
                <a:solidFill>
                  <a:schemeClr val="tx1">
                    <a:lumMod val="85000"/>
                  </a:schemeClr>
                </a:solidFill>
              </a:rPr>
              <a:t>Small</a:t>
            </a:r>
          </a:p>
          <a:p>
            <a:r>
              <a:rPr lang="en-US" dirty="0"/>
              <a:t>Non-profit organization</a:t>
            </a:r>
          </a:p>
        </p:txBody>
      </p:sp>
      <p:pic>
        <p:nvPicPr>
          <p:cNvPr id="6" name="Picture 5" descr="A statue of a person&#10;&#10;Description automatically generated">
            <a:extLst>
              <a:ext uri="{FF2B5EF4-FFF2-40B4-BE49-F238E27FC236}">
                <a16:creationId xmlns:a16="http://schemas.microsoft.com/office/drawing/2014/main" id="{E0B25CCE-76E0-4AD0-9919-C163C4491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8530" y="0"/>
            <a:ext cx="4153469" cy="6246818"/>
          </a:xfrm>
          <a:prstGeom prst="rect">
            <a:avLst/>
          </a:prstGeom>
        </p:spPr>
      </p:pic>
      <p:sp>
        <p:nvSpPr>
          <p:cNvPr id="9" name="TextBox 8">
            <a:extLst>
              <a:ext uri="{FF2B5EF4-FFF2-40B4-BE49-F238E27FC236}">
                <a16:creationId xmlns:a16="http://schemas.microsoft.com/office/drawing/2014/main" id="{BB656D57-058E-481B-A26F-08DE00DF7493}"/>
              </a:ext>
            </a:extLst>
          </p:cNvPr>
          <p:cNvSpPr txBox="1"/>
          <p:nvPr/>
        </p:nvSpPr>
        <p:spPr>
          <a:xfrm>
            <a:off x="8349585" y="6308209"/>
            <a:ext cx="3531358" cy="307777"/>
          </a:xfrm>
          <a:prstGeom prst="rect">
            <a:avLst/>
          </a:prstGeom>
          <a:noFill/>
        </p:spPr>
        <p:txBody>
          <a:bodyPr wrap="square">
            <a:spAutoFit/>
          </a:bodyPr>
          <a:lstStyle/>
          <a:p>
            <a:r>
              <a:rPr lang="en-US" sz="1400" dirty="0"/>
              <a:t>Photo by </a:t>
            </a:r>
            <a:r>
              <a:rPr lang="en-US" sz="1400" dirty="0" err="1">
                <a:hlinkClick r:id="rId4"/>
              </a:rPr>
              <a:t>Wonderlane</a:t>
            </a:r>
            <a:r>
              <a:rPr lang="en-US" sz="1400" dirty="0"/>
              <a:t> on </a:t>
            </a:r>
            <a:r>
              <a:rPr lang="en-US" sz="1400" dirty="0" err="1">
                <a:hlinkClick r:id="rId5"/>
              </a:rPr>
              <a:t>Unsplash</a:t>
            </a:r>
            <a:endParaRPr lang="en-US" sz="1400" dirty="0"/>
          </a:p>
        </p:txBody>
      </p:sp>
    </p:spTree>
    <p:extLst>
      <p:ext uri="{BB962C8B-B14F-4D97-AF65-F5344CB8AC3E}">
        <p14:creationId xmlns:p14="http://schemas.microsoft.com/office/powerpoint/2010/main" val="1637750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867-396F-477F-A482-9F0822C6DFC2}"/>
              </a:ext>
            </a:extLst>
          </p:cNvPr>
          <p:cNvSpPr>
            <a:spLocks noGrp="1"/>
          </p:cNvSpPr>
          <p:nvPr>
            <p:ph type="title"/>
          </p:nvPr>
        </p:nvSpPr>
        <p:spPr/>
        <p:txBody>
          <a:bodyPr>
            <a:normAutofit/>
          </a:bodyPr>
          <a:lstStyle/>
          <a:p>
            <a:r>
              <a:rPr lang="en-US" sz="2800" dirty="0">
                <a:solidFill>
                  <a:srgbClr val="C00000"/>
                </a:solidFill>
              </a:rPr>
              <a:t>What is an “Enterprise”?</a:t>
            </a:r>
          </a:p>
        </p:txBody>
      </p:sp>
      <p:sp>
        <p:nvSpPr>
          <p:cNvPr id="3" name="Content Placeholder 2">
            <a:extLst>
              <a:ext uri="{FF2B5EF4-FFF2-40B4-BE49-F238E27FC236}">
                <a16:creationId xmlns:a16="http://schemas.microsoft.com/office/drawing/2014/main" id="{CFCC71BC-6319-4308-BBFE-FDA6A1397F00}"/>
              </a:ext>
            </a:extLst>
          </p:cNvPr>
          <p:cNvSpPr>
            <a:spLocks noGrp="1"/>
          </p:cNvSpPr>
          <p:nvPr>
            <p:ph idx="1"/>
          </p:nvPr>
        </p:nvSpPr>
        <p:spPr>
          <a:xfrm>
            <a:off x="838200" y="1825625"/>
            <a:ext cx="5043985" cy="4351338"/>
          </a:xfrm>
        </p:spPr>
        <p:txBody>
          <a:bodyPr/>
          <a:lstStyle/>
          <a:p>
            <a:r>
              <a:rPr lang="en-US" dirty="0">
                <a:solidFill>
                  <a:schemeClr val="tx1">
                    <a:lumMod val="85000"/>
                  </a:schemeClr>
                </a:solidFill>
              </a:rPr>
              <a:t>Business</a:t>
            </a:r>
          </a:p>
          <a:p>
            <a:pPr lvl="1"/>
            <a:r>
              <a:rPr lang="en-US" dirty="0">
                <a:solidFill>
                  <a:schemeClr val="tx1">
                    <a:lumMod val="85000"/>
                  </a:schemeClr>
                </a:solidFill>
              </a:rPr>
              <a:t>Large</a:t>
            </a:r>
          </a:p>
          <a:p>
            <a:pPr lvl="1"/>
            <a:r>
              <a:rPr lang="en-US" dirty="0">
                <a:solidFill>
                  <a:schemeClr val="tx1">
                    <a:lumMod val="85000"/>
                  </a:schemeClr>
                </a:solidFill>
              </a:rPr>
              <a:t>Small</a:t>
            </a:r>
          </a:p>
          <a:p>
            <a:r>
              <a:rPr lang="en-US" dirty="0">
                <a:solidFill>
                  <a:schemeClr val="tx1">
                    <a:lumMod val="85000"/>
                  </a:schemeClr>
                </a:solidFill>
              </a:rPr>
              <a:t>Non-profit organization</a:t>
            </a:r>
          </a:p>
          <a:p>
            <a:r>
              <a:rPr lang="en-US" dirty="0"/>
              <a:t>Government Agency</a:t>
            </a:r>
          </a:p>
        </p:txBody>
      </p:sp>
      <p:pic>
        <p:nvPicPr>
          <p:cNvPr id="6" name="Picture 5" descr="A large stone statue in front of a brick building&#10;&#10;Description automatically generated">
            <a:extLst>
              <a:ext uri="{FF2B5EF4-FFF2-40B4-BE49-F238E27FC236}">
                <a16:creationId xmlns:a16="http://schemas.microsoft.com/office/drawing/2014/main" id="{8A195ED4-697D-4945-AE6A-A1DCFC8DA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1858" y="0"/>
            <a:ext cx="4120141" cy="6176963"/>
          </a:xfrm>
          <a:prstGeom prst="rect">
            <a:avLst/>
          </a:prstGeom>
        </p:spPr>
      </p:pic>
      <p:sp>
        <p:nvSpPr>
          <p:cNvPr id="9" name="TextBox 8">
            <a:extLst>
              <a:ext uri="{FF2B5EF4-FFF2-40B4-BE49-F238E27FC236}">
                <a16:creationId xmlns:a16="http://schemas.microsoft.com/office/drawing/2014/main" id="{2CE1DCBC-1AB9-4EED-AF20-4E9C3A996DAC}"/>
              </a:ext>
            </a:extLst>
          </p:cNvPr>
          <p:cNvSpPr txBox="1"/>
          <p:nvPr/>
        </p:nvSpPr>
        <p:spPr>
          <a:xfrm>
            <a:off x="8557317" y="6357632"/>
            <a:ext cx="3149221" cy="307777"/>
          </a:xfrm>
          <a:prstGeom prst="rect">
            <a:avLst/>
          </a:prstGeom>
          <a:noFill/>
        </p:spPr>
        <p:txBody>
          <a:bodyPr wrap="square">
            <a:spAutoFit/>
          </a:bodyPr>
          <a:lstStyle/>
          <a:p>
            <a:r>
              <a:rPr lang="en-US" sz="1400" dirty="0"/>
              <a:t>Photo by </a:t>
            </a:r>
            <a:r>
              <a:rPr lang="en-US" sz="1400" dirty="0" err="1">
                <a:hlinkClick r:id="rId4"/>
              </a:rPr>
              <a:t>Fas</a:t>
            </a:r>
            <a:r>
              <a:rPr lang="en-US" sz="1400" dirty="0">
                <a:hlinkClick r:id="rId4"/>
              </a:rPr>
              <a:t> Khan</a:t>
            </a:r>
            <a:r>
              <a:rPr lang="en-US" sz="1400" dirty="0"/>
              <a:t> on </a:t>
            </a:r>
            <a:r>
              <a:rPr lang="en-US" sz="1400" dirty="0" err="1">
                <a:hlinkClick r:id="rId5"/>
              </a:rPr>
              <a:t>Unsplash</a:t>
            </a:r>
            <a:endParaRPr lang="en-US" sz="1400" dirty="0"/>
          </a:p>
        </p:txBody>
      </p:sp>
    </p:spTree>
    <p:extLst>
      <p:ext uri="{BB962C8B-B14F-4D97-AF65-F5344CB8AC3E}">
        <p14:creationId xmlns:p14="http://schemas.microsoft.com/office/powerpoint/2010/main" val="2237071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16677-3FC1-41BC-8C46-6B2A3A169AA0}"/>
              </a:ext>
            </a:extLst>
          </p:cNvPr>
          <p:cNvSpPr>
            <a:spLocks noGrp="1"/>
          </p:cNvSpPr>
          <p:nvPr>
            <p:ph type="title"/>
          </p:nvPr>
        </p:nvSpPr>
        <p:spPr/>
        <p:txBody>
          <a:bodyPr/>
          <a:lstStyle/>
          <a:p>
            <a:r>
              <a:rPr lang="en-US" dirty="0">
                <a:solidFill>
                  <a:srgbClr val="FF0000"/>
                </a:solidFill>
              </a:rPr>
              <a:t>What is Information Technology (IT)?</a:t>
            </a:r>
          </a:p>
        </p:txBody>
      </p:sp>
      <p:sp>
        <p:nvSpPr>
          <p:cNvPr id="3" name="Content Placeholder 2">
            <a:extLst>
              <a:ext uri="{FF2B5EF4-FFF2-40B4-BE49-F238E27FC236}">
                <a16:creationId xmlns:a16="http://schemas.microsoft.com/office/drawing/2014/main" id="{00F4B92E-EF9B-4E75-A962-2FE75B72307A}"/>
              </a:ext>
            </a:extLst>
          </p:cNvPr>
          <p:cNvSpPr>
            <a:spLocks noGrp="1"/>
          </p:cNvSpPr>
          <p:nvPr>
            <p:ph idx="1"/>
          </p:nvPr>
        </p:nvSpPr>
        <p:spPr>
          <a:xfrm>
            <a:off x="838200" y="1825625"/>
            <a:ext cx="6299579" cy="4351338"/>
          </a:xfrm>
        </p:spPr>
        <p:txBody>
          <a:bodyPr/>
          <a:lstStyle/>
          <a:p>
            <a:r>
              <a:rPr lang="en-US" sz="3600" dirty="0"/>
              <a:t>What is it not?</a:t>
            </a:r>
          </a:p>
          <a:p>
            <a:r>
              <a:rPr lang="en-US" sz="3600" dirty="0"/>
              <a:t>How is IT different from:</a:t>
            </a:r>
          </a:p>
          <a:p>
            <a:pPr lvl="1"/>
            <a:r>
              <a:rPr lang="en-US" sz="3200" dirty="0"/>
              <a:t>Computer Science, </a:t>
            </a:r>
          </a:p>
          <a:p>
            <a:pPr lvl="1"/>
            <a:r>
              <a:rPr lang="en-US" sz="3200" dirty="0"/>
              <a:t>Computer Engineering, </a:t>
            </a:r>
          </a:p>
          <a:p>
            <a:pPr lvl="1"/>
            <a:r>
              <a:rPr lang="en-US" sz="3200" dirty="0"/>
              <a:t>Information Science (IS), and </a:t>
            </a:r>
          </a:p>
          <a:p>
            <a:pPr lvl="1"/>
            <a:r>
              <a:rPr lang="en-US" sz="3200" dirty="0"/>
              <a:t>Management Information Systems (MIS)?</a:t>
            </a:r>
          </a:p>
          <a:p>
            <a:pPr marL="0" indent="0">
              <a:buNone/>
            </a:pPr>
            <a:endParaRPr lang="en-US" dirty="0"/>
          </a:p>
        </p:txBody>
      </p:sp>
      <p:pic>
        <p:nvPicPr>
          <p:cNvPr id="5" name="Picture 4" descr="A close up of a computer&#10;&#10;Description automatically generated">
            <a:extLst>
              <a:ext uri="{FF2B5EF4-FFF2-40B4-BE49-F238E27FC236}">
                <a16:creationId xmlns:a16="http://schemas.microsoft.com/office/drawing/2014/main" id="{3268AE36-A485-44D1-809D-D0C723F9F62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074024" y="0"/>
            <a:ext cx="4117975" cy="6176963"/>
          </a:xfrm>
          <a:prstGeom prst="rect">
            <a:avLst/>
          </a:prstGeom>
        </p:spPr>
      </p:pic>
      <p:sp>
        <p:nvSpPr>
          <p:cNvPr id="7" name="TextBox 6">
            <a:extLst>
              <a:ext uri="{FF2B5EF4-FFF2-40B4-BE49-F238E27FC236}">
                <a16:creationId xmlns:a16="http://schemas.microsoft.com/office/drawing/2014/main" id="{CE64C8E1-4BEA-428A-BC1E-E1D38C594ADE}"/>
              </a:ext>
            </a:extLst>
          </p:cNvPr>
          <p:cNvSpPr txBox="1"/>
          <p:nvPr/>
        </p:nvSpPr>
        <p:spPr>
          <a:xfrm>
            <a:off x="8615835" y="6492875"/>
            <a:ext cx="3034352" cy="307777"/>
          </a:xfrm>
          <a:prstGeom prst="rect">
            <a:avLst/>
          </a:prstGeom>
          <a:noFill/>
        </p:spPr>
        <p:txBody>
          <a:bodyPr wrap="square">
            <a:spAutoFit/>
          </a:bodyPr>
          <a:lstStyle/>
          <a:p>
            <a:r>
              <a:rPr lang="en-US" sz="1400" dirty="0"/>
              <a:t>Photo by </a:t>
            </a:r>
            <a:r>
              <a:rPr lang="en-US" sz="1400" dirty="0">
                <a:hlinkClick r:id="rId5"/>
              </a:rPr>
              <a:t>Nathan Dumlao</a:t>
            </a:r>
            <a:r>
              <a:rPr lang="en-US" sz="1400" dirty="0"/>
              <a:t> on </a:t>
            </a:r>
            <a:r>
              <a:rPr lang="en-US" sz="1400" dirty="0" err="1">
                <a:hlinkClick r:id="rId6"/>
              </a:rPr>
              <a:t>Unsplash</a:t>
            </a:r>
            <a:endParaRPr lang="en-US" sz="1400" dirty="0"/>
          </a:p>
        </p:txBody>
      </p:sp>
    </p:spTree>
    <p:extLst>
      <p:ext uri="{BB962C8B-B14F-4D97-AF65-F5344CB8AC3E}">
        <p14:creationId xmlns:p14="http://schemas.microsoft.com/office/powerpoint/2010/main" val="2542887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59074-C864-4B50-9B71-628A55CA6E4A}"/>
              </a:ext>
            </a:extLst>
          </p:cNvPr>
          <p:cNvSpPr>
            <a:spLocks noGrp="1"/>
          </p:cNvSpPr>
          <p:nvPr>
            <p:ph type="title"/>
          </p:nvPr>
        </p:nvSpPr>
        <p:spPr/>
        <p:txBody>
          <a:bodyPr>
            <a:normAutofit/>
          </a:bodyPr>
          <a:lstStyle/>
          <a:p>
            <a:r>
              <a:rPr lang="en-US" sz="2000" dirty="0">
                <a:solidFill>
                  <a:srgbClr val="F96B6B"/>
                </a:solidFill>
              </a:rPr>
              <a:t>Outline</a:t>
            </a:r>
          </a:p>
        </p:txBody>
      </p:sp>
      <p:sp>
        <p:nvSpPr>
          <p:cNvPr id="3" name="Content Placeholder 2">
            <a:extLst>
              <a:ext uri="{FF2B5EF4-FFF2-40B4-BE49-F238E27FC236}">
                <a16:creationId xmlns:a16="http://schemas.microsoft.com/office/drawing/2014/main" id="{436DA913-7314-4099-A376-D020449CB38F}"/>
              </a:ext>
            </a:extLst>
          </p:cNvPr>
          <p:cNvSpPr>
            <a:spLocks noGrp="1"/>
          </p:cNvSpPr>
          <p:nvPr>
            <p:ph idx="1"/>
          </p:nvPr>
        </p:nvSpPr>
        <p:spPr/>
        <p:txBody>
          <a:bodyPr/>
          <a:lstStyle/>
          <a:p>
            <a:r>
              <a:rPr lang="en-US" sz="3600" dirty="0"/>
              <a:t>Course Objectives</a:t>
            </a:r>
          </a:p>
          <a:p>
            <a:r>
              <a:rPr lang="en-US" sz="3600" dirty="0"/>
              <a:t>Course Outcomes</a:t>
            </a:r>
          </a:p>
          <a:p>
            <a:r>
              <a:rPr lang="en-US" sz="3600" dirty="0"/>
              <a:t>Nuts and Bolts</a:t>
            </a:r>
          </a:p>
          <a:p>
            <a:r>
              <a:rPr lang="en-US" sz="3600" dirty="0"/>
              <a:t>Grading System</a:t>
            </a:r>
            <a:endParaRPr lang="en-US" dirty="0"/>
          </a:p>
        </p:txBody>
      </p:sp>
      <p:pic>
        <p:nvPicPr>
          <p:cNvPr id="7" name="Picture 6" descr="A view of a mountain&#10;&#10;Description automatically generated">
            <a:extLst>
              <a:ext uri="{FF2B5EF4-FFF2-40B4-BE49-F238E27FC236}">
                <a16:creationId xmlns:a16="http://schemas.microsoft.com/office/drawing/2014/main" id="{03626F3B-527D-4168-AB85-29FFA4C50CB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758" y="0"/>
            <a:ext cx="4317242" cy="6475863"/>
          </a:xfrm>
          <a:prstGeom prst="rect">
            <a:avLst/>
          </a:prstGeom>
        </p:spPr>
      </p:pic>
      <p:sp>
        <p:nvSpPr>
          <p:cNvPr id="9" name="TextBox 8">
            <a:extLst>
              <a:ext uri="{FF2B5EF4-FFF2-40B4-BE49-F238E27FC236}">
                <a16:creationId xmlns:a16="http://schemas.microsoft.com/office/drawing/2014/main" id="{33A7D5AB-16BF-4B85-A46B-38CE9AEB3915}"/>
              </a:ext>
            </a:extLst>
          </p:cNvPr>
          <p:cNvSpPr txBox="1"/>
          <p:nvPr/>
        </p:nvSpPr>
        <p:spPr>
          <a:xfrm>
            <a:off x="8519616" y="6471425"/>
            <a:ext cx="6093724" cy="307777"/>
          </a:xfrm>
          <a:prstGeom prst="rect">
            <a:avLst/>
          </a:prstGeom>
          <a:noFill/>
        </p:spPr>
        <p:txBody>
          <a:bodyPr wrap="square">
            <a:spAutoFit/>
          </a:bodyPr>
          <a:lstStyle/>
          <a:p>
            <a:r>
              <a:rPr lang="en-US" sz="1400" dirty="0"/>
              <a:t>Photo by </a:t>
            </a:r>
            <a:r>
              <a:rPr lang="en-US" sz="1400" dirty="0">
                <a:hlinkClick r:id="rId5"/>
              </a:rPr>
              <a:t>James Lee</a:t>
            </a:r>
            <a:r>
              <a:rPr lang="en-US" sz="1400" dirty="0"/>
              <a:t> on </a:t>
            </a:r>
            <a:r>
              <a:rPr lang="en-US" sz="1400" dirty="0" err="1">
                <a:hlinkClick r:id="rId6"/>
              </a:rPr>
              <a:t>Unsplash</a:t>
            </a:r>
            <a:endParaRPr lang="en-US" sz="1400" dirty="0"/>
          </a:p>
        </p:txBody>
      </p:sp>
    </p:spTree>
    <p:extLst>
      <p:ext uri="{BB962C8B-B14F-4D97-AF65-F5344CB8AC3E}">
        <p14:creationId xmlns:p14="http://schemas.microsoft.com/office/powerpoint/2010/main" val="395952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04268-AE3F-455B-8A70-4F3502E50A3B}"/>
              </a:ext>
            </a:extLst>
          </p:cNvPr>
          <p:cNvSpPr>
            <a:spLocks noGrp="1"/>
          </p:cNvSpPr>
          <p:nvPr>
            <p:ph type="title"/>
          </p:nvPr>
        </p:nvSpPr>
        <p:spPr>
          <a:xfrm>
            <a:off x="838200" y="314325"/>
            <a:ext cx="10515600" cy="1325563"/>
          </a:xfrm>
        </p:spPr>
        <p:txBody>
          <a:bodyPr/>
          <a:lstStyle/>
          <a:p>
            <a:r>
              <a:rPr lang="en-US" dirty="0">
                <a:solidFill>
                  <a:srgbClr val="FF0000"/>
                </a:solidFill>
              </a:rPr>
              <a:t>High-level Summary of Course Objectives</a:t>
            </a:r>
          </a:p>
        </p:txBody>
      </p:sp>
      <p:pic>
        <p:nvPicPr>
          <p:cNvPr id="5" name="Content Placeholder 4" descr="A room full of furniture&#10;&#10;Description automatically generated">
            <a:extLst>
              <a:ext uri="{FF2B5EF4-FFF2-40B4-BE49-F238E27FC236}">
                <a16:creationId xmlns:a16="http://schemas.microsoft.com/office/drawing/2014/main" id="{25EF9928-4376-4337-B516-3B843D45C5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33657" y="-1"/>
            <a:ext cx="4158344" cy="6454745"/>
          </a:xfrm>
        </p:spPr>
      </p:pic>
      <p:sp>
        <p:nvSpPr>
          <p:cNvPr id="7" name="TextBox 6">
            <a:extLst>
              <a:ext uri="{FF2B5EF4-FFF2-40B4-BE49-F238E27FC236}">
                <a16:creationId xmlns:a16="http://schemas.microsoft.com/office/drawing/2014/main" id="{81027902-8B2E-4796-AA6C-3BB72BC7C6E5}"/>
              </a:ext>
            </a:extLst>
          </p:cNvPr>
          <p:cNvSpPr txBox="1"/>
          <p:nvPr/>
        </p:nvSpPr>
        <p:spPr>
          <a:xfrm>
            <a:off x="8637815" y="6421973"/>
            <a:ext cx="3336470" cy="307777"/>
          </a:xfrm>
          <a:prstGeom prst="rect">
            <a:avLst/>
          </a:prstGeom>
          <a:noFill/>
        </p:spPr>
        <p:txBody>
          <a:bodyPr wrap="square">
            <a:spAutoFit/>
          </a:bodyPr>
          <a:lstStyle/>
          <a:p>
            <a:r>
              <a:rPr lang="en-US" sz="1400" dirty="0"/>
              <a:t>Photo by </a:t>
            </a:r>
            <a:r>
              <a:rPr lang="en-US" sz="1400" dirty="0">
                <a:hlinkClick r:id="rId4"/>
              </a:rPr>
              <a:t>Damir </a:t>
            </a:r>
            <a:r>
              <a:rPr lang="en-US" sz="1400" dirty="0" err="1">
                <a:hlinkClick r:id="rId4"/>
              </a:rPr>
              <a:t>Kopezhanov</a:t>
            </a:r>
            <a:r>
              <a:rPr lang="en-US" sz="1400" dirty="0"/>
              <a:t> on </a:t>
            </a:r>
            <a:r>
              <a:rPr lang="en-US" sz="1400" dirty="0" err="1">
                <a:hlinkClick r:id="rId5"/>
              </a:rPr>
              <a:t>Unsplash</a:t>
            </a:r>
            <a:endParaRPr lang="en-US" sz="1400" dirty="0"/>
          </a:p>
        </p:txBody>
      </p:sp>
      <p:sp>
        <p:nvSpPr>
          <p:cNvPr id="8" name="Content Placeholder 2">
            <a:extLst>
              <a:ext uri="{FF2B5EF4-FFF2-40B4-BE49-F238E27FC236}">
                <a16:creationId xmlns:a16="http://schemas.microsoft.com/office/drawing/2014/main" id="{A5672762-A7E1-49FD-86CE-01365B3720C5}"/>
              </a:ext>
            </a:extLst>
          </p:cNvPr>
          <p:cNvSpPr txBox="1">
            <a:spLocks/>
          </p:cNvSpPr>
          <p:nvPr/>
        </p:nvSpPr>
        <p:spPr>
          <a:xfrm>
            <a:off x="838200" y="1825624"/>
            <a:ext cx="6477000" cy="47935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t>Professionalism</a:t>
            </a:r>
          </a:p>
        </p:txBody>
      </p:sp>
    </p:spTree>
    <p:extLst>
      <p:ext uri="{BB962C8B-B14F-4D97-AF65-F5344CB8AC3E}">
        <p14:creationId xmlns:p14="http://schemas.microsoft.com/office/powerpoint/2010/main" val="2852152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154B-9A47-4255-99D4-EF5CB6C9122F}"/>
              </a:ext>
            </a:extLst>
          </p:cNvPr>
          <p:cNvSpPr>
            <a:spLocks noGrp="1"/>
          </p:cNvSpPr>
          <p:nvPr>
            <p:ph type="title"/>
          </p:nvPr>
        </p:nvSpPr>
        <p:spPr/>
        <p:txBody>
          <a:bodyPr/>
          <a:lstStyle/>
          <a:p>
            <a:r>
              <a:rPr lang="en-US" dirty="0">
                <a:solidFill>
                  <a:srgbClr val="FF0000"/>
                </a:solidFill>
              </a:rPr>
              <a:t>Course Learning Objectives </a:t>
            </a:r>
          </a:p>
        </p:txBody>
      </p:sp>
      <p:sp>
        <p:nvSpPr>
          <p:cNvPr id="3" name="Content Placeholder 2">
            <a:extLst>
              <a:ext uri="{FF2B5EF4-FFF2-40B4-BE49-F238E27FC236}">
                <a16:creationId xmlns:a16="http://schemas.microsoft.com/office/drawing/2014/main" id="{31C10FB1-9DCC-404D-8400-193301C1A860}"/>
              </a:ext>
            </a:extLst>
          </p:cNvPr>
          <p:cNvSpPr>
            <a:spLocks noGrp="1"/>
          </p:cNvSpPr>
          <p:nvPr>
            <p:ph idx="1"/>
          </p:nvPr>
        </p:nvSpPr>
        <p:spPr>
          <a:xfrm>
            <a:off x="838200" y="1825624"/>
            <a:ext cx="6477000" cy="4793539"/>
          </a:xfrm>
        </p:spPr>
        <p:txBody>
          <a:bodyPr>
            <a:normAutofit/>
          </a:bodyPr>
          <a:lstStyle/>
          <a:p>
            <a:pPr marL="0" indent="0">
              <a:buNone/>
            </a:pPr>
            <a:r>
              <a:rPr lang="en-US" sz="2800" dirty="0"/>
              <a:t>You will be able to </a:t>
            </a:r>
            <a:br>
              <a:rPr lang="en-US" sz="2800" dirty="0"/>
            </a:br>
            <a:r>
              <a:rPr lang="en-US" sz="2800" dirty="0"/>
              <a:t>learn and teach others about innovations. </a:t>
            </a:r>
          </a:p>
          <a:p>
            <a:pPr marL="0" indent="0">
              <a:buNone/>
            </a:pPr>
            <a:r>
              <a:rPr lang="en-US" sz="2800" dirty="0"/>
              <a:t>You will be able to:</a:t>
            </a:r>
          </a:p>
          <a:p>
            <a:r>
              <a:rPr lang="en-US" sz="2800" b="1" dirty="0"/>
              <a:t>[Discover]</a:t>
            </a:r>
            <a:r>
              <a:rPr lang="en-US" sz="2800" dirty="0"/>
              <a:t> Discover innovations in IT,</a:t>
            </a:r>
          </a:p>
          <a:p>
            <a:r>
              <a:rPr lang="en-US" sz="2800" b="1" dirty="0"/>
              <a:t>[Evaluate]</a:t>
            </a:r>
            <a:r>
              <a:rPr lang="en-US" sz="2800" dirty="0"/>
              <a:t> Evaluate their importance,</a:t>
            </a:r>
          </a:p>
          <a:p>
            <a:r>
              <a:rPr lang="en-US" sz="2800" b="1" dirty="0"/>
              <a:t>[Communicate]</a:t>
            </a:r>
            <a:r>
              <a:rPr lang="en-US" sz="2800" dirty="0"/>
              <a:t> Effectively communicate them.</a:t>
            </a:r>
            <a:endParaRPr lang="en-US" dirty="0"/>
          </a:p>
          <a:p>
            <a:pPr marL="0" indent="0">
              <a:buNone/>
            </a:pPr>
            <a:r>
              <a:rPr lang="en-US" sz="2800" dirty="0"/>
              <a:t>See </a:t>
            </a:r>
            <a:r>
              <a:rPr lang="en-US" dirty="0">
                <a:hlinkClick r:id="rId3"/>
              </a:rPr>
              <a:t>www.cs.ucf.edu/~leavens/COP4910/about.shtml#objectives</a:t>
            </a:r>
            <a:endParaRPr lang="en-US" sz="2800" dirty="0"/>
          </a:p>
        </p:txBody>
      </p:sp>
      <p:pic>
        <p:nvPicPr>
          <p:cNvPr id="5" name="Picture 4" descr="A sky with the sun behind them&#10;&#10;Description automatically generated">
            <a:extLst>
              <a:ext uri="{FF2B5EF4-FFF2-40B4-BE49-F238E27FC236}">
                <a16:creationId xmlns:a16="http://schemas.microsoft.com/office/drawing/2014/main" id="{B1DAAB33-B226-433E-9A30-684242DE0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996" y="0"/>
            <a:ext cx="4249003" cy="6372911"/>
          </a:xfrm>
          <a:prstGeom prst="rect">
            <a:avLst/>
          </a:prstGeom>
        </p:spPr>
      </p:pic>
      <p:sp>
        <p:nvSpPr>
          <p:cNvPr id="7" name="TextBox 6">
            <a:extLst>
              <a:ext uri="{FF2B5EF4-FFF2-40B4-BE49-F238E27FC236}">
                <a16:creationId xmlns:a16="http://schemas.microsoft.com/office/drawing/2014/main" id="{F4E9210B-020C-460B-877B-F23C099AD45B}"/>
              </a:ext>
            </a:extLst>
          </p:cNvPr>
          <p:cNvSpPr txBox="1"/>
          <p:nvPr/>
        </p:nvSpPr>
        <p:spPr>
          <a:xfrm>
            <a:off x="8533263" y="6492875"/>
            <a:ext cx="6093724" cy="307777"/>
          </a:xfrm>
          <a:prstGeom prst="rect">
            <a:avLst/>
          </a:prstGeom>
          <a:noFill/>
        </p:spPr>
        <p:txBody>
          <a:bodyPr wrap="square">
            <a:spAutoFit/>
          </a:bodyPr>
          <a:lstStyle/>
          <a:p>
            <a:r>
              <a:rPr lang="en-US" sz="1400" dirty="0"/>
              <a:t>Photo by </a:t>
            </a:r>
            <a:r>
              <a:rPr lang="en-US" sz="1400" dirty="0">
                <a:hlinkClick r:id="rId5"/>
              </a:rPr>
              <a:t>Steve </a:t>
            </a:r>
            <a:r>
              <a:rPr lang="en-US" sz="1400" dirty="0" err="1">
                <a:hlinkClick r:id="rId5"/>
              </a:rPr>
              <a:t>Halama</a:t>
            </a:r>
            <a:r>
              <a:rPr lang="en-US" sz="1400" dirty="0"/>
              <a:t> on </a:t>
            </a:r>
            <a:r>
              <a:rPr lang="en-US" sz="1400" dirty="0" err="1">
                <a:hlinkClick r:id="rId6"/>
              </a:rPr>
              <a:t>Unsplash</a:t>
            </a:r>
            <a:endParaRPr lang="en-US" sz="1400" dirty="0"/>
          </a:p>
        </p:txBody>
      </p:sp>
    </p:spTree>
    <p:extLst>
      <p:ext uri="{BB962C8B-B14F-4D97-AF65-F5344CB8AC3E}">
        <p14:creationId xmlns:p14="http://schemas.microsoft.com/office/powerpoint/2010/main" val="3611291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154B-9A47-4255-99D4-EF5CB6C9122F}"/>
              </a:ext>
            </a:extLst>
          </p:cNvPr>
          <p:cNvSpPr>
            <a:spLocks noGrp="1"/>
          </p:cNvSpPr>
          <p:nvPr>
            <p:ph type="title"/>
          </p:nvPr>
        </p:nvSpPr>
        <p:spPr/>
        <p:txBody>
          <a:bodyPr/>
          <a:lstStyle/>
          <a:p>
            <a:r>
              <a:rPr lang="en-US" dirty="0">
                <a:solidFill>
                  <a:schemeClr val="accent6">
                    <a:lumMod val="60000"/>
                    <a:lumOff val="40000"/>
                  </a:schemeClr>
                </a:solidFill>
              </a:rPr>
              <a:t>Course Learning Outcomes</a:t>
            </a:r>
          </a:p>
        </p:txBody>
      </p:sp>
      <p:sp>
        <p:nvSpPr>
          <p:cNvPr id="3" name="Content Placeholder 2">
            <a:extLst>
              <a:ext uri="{FF2B5EF4-FFF2-40B4-BE49-F238E27FC236}">
                <a16:creationId xmlns:a16="http://schemas.microsoft.com/office/drawing/2014/main" id="{31C10FB1-9DCC-404D-8400-193301C1A860}"/>
              </a:ext>
            </a:extLst>
          </p:cNvPr>
          <p:cNvSpPr>
            <a:spLocks noGrp="1"/>
          </p:cNvSpPr>
          <p:nvPr>
            <p:ph idx="1"/>
          </p:nvPr>
        </p:nvSpPr>
        <p:spPr>
          <a:xfrm>
            <a:off x="824552" y="1825625"/>
            <a:ext cx="6927375" cy="4506936"/>
          </a:xfrm>
        </p:spPr>
        <p:txBody>
          <a:bodyPr>
            <a:normAutofit fontScale="85000" lnSpcReduction="20000"/>
          </a:bodyPr>
          <a:lstStyle/>
          <a:p>
            <a:pPr marL="0" indent="0">
              <a:buNone/>
            </a:pPr>
            <a:r>
              <a:rPr lang="en-US" dirty="0"/>
              <a:t>Effectively communicate the importance and implications of innovations.</a:t>
            </a:r>
          </a:p>
          <a:p>
            <a:pPr marL="0" indent="0">
              <a:buNone/>
            </a:pPr>
            <a:r>
              <a:rPr lang="en-US" dirty="0"/>
              <a:t>You will be able to:</a:t>
            </a:r>
          </a:p>
          <a:p>
            <a:r>
              <a:rPr lang="en-US" b="1" dirty="0"/>
              <a:t>[Present]</a:t>
            </a:r>
            <a:r>
              <a:rPr lang="en-US" dirty="0"/>
              <a:t> Clearly and effectively present ideas, importance, and implications of innovations,</a:t>
            </a:r>
          </a:p>
          <a:p>
            <a:r>
              <a:rPr lang="en-US" b="1" dirty="0"/>
              <a:t>[Write]</a:t>
            </a:r>
            <a:r>
              <a:rPr lang="en-US" dirty="0"/>
              <a:t> Clearly and effectively communicate in writing,</a:t>
            </a:r>
          </a:p>
          <a:p>
            <a:r>
              <a:rPr lang="en-US" b="1" dirty="0"/>
              <a:t>[Judge]</a:t>
            </a:r>
            <a:r>
              <a:rPr lang="en-US" dirty="0"/>
              <a:t> Give a well-reasoned judgment about the importance and implications, and</a:t>
            </a:r>
          </a:p>
          <a:p>
            <a:r>
              <a:rPr lang="en-US" b="1" dirty="0"/>
              <a:t>[Find]</a:t>
            </a:r>
            <a:r>
              <a:rPr lang="en-US" dirty="0"/>
              <a:t> Find new innovations.</a:t>
            </a:r>
          </a:p>
          <a:p>
            <a:pPr marL="0" indent="0">
              <a:buNone/>
            </a:pPr>
            <a:r>
              <a:rPr lang="en-US" dirty="0"/>
              <a:t>See: </a:t>
            </a:r>
            <a:r>
              <a:rPr lang="en-US" dirty="0">
                <a:hlinkClick r:id="rId3"/>
              </a:rPr>
              <a:t>www.cs.ucf.edu/~leavens/COP4910/about.shtml#outcomes</a:t>
            </a:r>
            <a:endParaRPr lang="en-US" dirty="0"/>
          </a:p>
        </p:txBody>
      </p:sp>
      <p:pic>
        <p:nvPicPr>
          <p:cNvPr id="5" name="Picture 4" descr="A close up of a computer&#10;&#10;Description automatically generated">
            <a:extLst>
              <a:ext uri="{FF2B5EF4-FFF2-40B4-BE49-F238E27FC236}">
                <a16:creationId xmlns:a16="http://schemas.microsoft.com/office/drawing/2014/main" id="{8F2934B3-56BC-4DD8-88D0-85589188596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067200" y="-10236"/>
            <a:ext cx="4124799" cy="6187199"/>
          </a:xfrm>
          <a:prstGeom prst="rect">
            <a:avLst/>
          </a:prstGeom>
        </p:spPr>
      </p:pic>
      <p:sp>
        <p:nvSpPr>
          <p:cNvPr id="7" name="TextBox 6">
            <a:extLst>
              <a:ext uri="{FF2B5EF4-FFF2-40B4-BE49-F238E27FC236}">
                <a16:creationId xmlns:a16="http://schemas.microsoft.com/office/drawing/2014/main" id="{90F41E96-3340-48CE-BC44-FA55AA85C1CC}"/>
              </a:ext>
            </a:extLst>
          </p:cNvPr>
          <p:cNvSpPr txBox="1"/>
          <p:nvPr/>
        </p:nvSpPr>
        <p:spPr>
          <a:xfrm>
            <a:off x="8306938" y="6473754"/>
            <a:ext cx="6093724" cy="307777"/>
          </a:xfrm>
          <a:prstGeom prst="rect">
            <a:avLst/>
          </a:prstGeom>
          <a:noFill/>
        </p:spPr>
        <p:txBody>
          <a:bodyPr wrap="square">
            <a:spAutoFit/>
          </a:bodyPr>
          <a:lstStyle/>
          <a:p>
            <a:r>
              <a:rPr lang="en-US" sz="1400" dirty="0"/>
              <a:t>Photo by </a:t>
            </a:r>
            <a:r>
              <a:rPr lang="en-US" sz="1400" dirty="0">
                <a:hlinkClick r:id="rId6"/>
              </a:rPr>
              <a:t>Nathan Dumlao</a:t>
            </a:r>
            <a:r>
              <a:rPr lang="en-US" sz="1400" dirty="0"/>
              <a:t> on </a:t>
            </a:r>
            <a:r>
              <a:rPr lang="en-US" sz="1400" dirty="0" err="1">
                <a:hlinkClick r:id="rId7"/>
              </a:rPr>
              <a:t>Unsplash</a:t>
            </a:r>
            <a:endParaRPr lang="en-US" sz="1400" dirty="0"/>
          </a:p>
        </p:txBody>
      </p:sp>
    </p:spTree>
    <p:extLst>
      <p:ext uri="{BB962C8B-B14F-4D97-AF65-F5344CB8AC3E}">
        <p14:creationId xmlns:p14="http://schemas.microsoft.com/office/powerpoint/2010/main" val="3612222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D684A-2E96-4810-99A2-64ECF8B36908}"/>
              </a:ext>
            </a:extLst>
          </p:cNvPr>
          <p:cNvSpPr>
            <a:spLocks noGrp="1"/>
          </p:cNvSpPr>
          <p:nvPr>
            <p:ph type="title"/>
          </p:nvPr>
        </p:nvSpPr>
        <p:spPr/>
        <p:txBody>
          <a:bodyPr/>
          <a:lstStyle/>
          <a:p>
            <a:r>
              <a:rPr lang="en-US" dirty="0">
                <a:solidFill>
                  <a:srgbClr val="FF0000"/>
                </a:solidFill>
              </a:rPr>
              <a:t>Details</a:t>
            </a:r>
          </a:p>
        </p:txBody>
      </p:sp>
      <p:sp>
        <p:nvSpPr>
          <p:cNvPr id="3" name="Content Placeholder 2">
            <a:extLst>
              <a:ext uri="{FF2B5EF4-FFF2-40B4-BE49-F238E27FC236}">
                <a16:creationId xmlns:a16="http://schemas.microsoft.com/office/drawing/2014/main" id="{EBFFD411-36C4-4100-8B25-AA6C10D31DD2}"/>
              </a:ext>
            </a:extLst>
          </p:cNvPr>
          <p:cNvSpPr>
            <a:spLocks noGrp="1"/>
          </p:cNvSpPr>
          <p:nvPr>
            <p:ph idx="1"/>
          </p:nvPr>
        </p:nvSpPr>
        <p:spPr>
          <a:xfrm>
            <a:off x="824552" y="1825625"/>
            <a:ext cx="6995615" cy="4351338"/>
          </a:xfrm>
        </p:spPr>
        <p:txBody>
          <a:bodyPr>
            <a:normAutofit lnSpcReduction="10000"/>
          </a:bodyPr>
          <a:lstStyle/>
          <a:p>
            <a:r>
              <a:rPr lang="en-US" dirty="0"/>
              <a:t>No textbook</a:t>
            </a:r>
          </a:p>
          <a:p>
            <a:r>
              <a:rPr lang="en-US" dirty="0"/>
              <a:t>web: </a:t>
            </a:r>
            <a:r>
              <a:rPr lang="en-US" u="sng" dirty="0">
                <a:hlinkClick r:id="rId2"/>
              </a:rPr>
              <a:t>www.cs.ucf.edu/~leavens/COP4910/</a:t>
            </a:r>
            <a:endParaRPr lang="en-US" u="sng" dirty="0"/>
          </a:p>
          <a:p>
            <a:r>
              <a:rPr lang="en-US" dirty="0"/>
              <a:t>Grading: ABCDF</a:t>
            </a:r>
          </a:p>
          <a:p>
            <a:pPr lvl="1"/>
            <a:r>
              <a:rPr lang="en-US" dirty="0"/>
              <a:t>no +/- grades, </a:t>
            </a:r>
          </a:p>
          <a:p>
            <a:pPr lvl="1"/>
            <a:r>
              <a:rPr lang="en-US" dirty="0"/>
              <a:t>no curve grading</a:t>
            </a:r>
          </a:p>
          <a:p>
            <a:r>
              <a:rPr lang="en-US" dirty="0"/>
              <a:t>Final grades:</a:t>
            </a:r>
          </a:p>
          <a:p>
            <a:pPr lvl="1"/>
            <a:r>
              <a:rPr lang="en-US" dirty="0"/>
              <a:t>50% presentations </a:t>
            </a:r>
          </a:p>
          <a:p>
            <a:pPr lvl="1"/>
            <a:r>
              <a:rPr lang="en-US" dirty="0"/>
              <a:t>10% participation </a:t>
            </a:r>
          </a:p>
          <a:p>
            <a:pPr lvl="1"/>
            <a:r>
              <a:rPr lang="en-US" dirty="0"/>
              <a:t>40% report </a:t>
            </a:r>
          </a:p>
          <a:p>
            <a:r>
              <a:rPr lang="en-US" dirty="0"/>
              <a:t>Details about assignments on web</a:t>
            </a:r>
          </a:p>
        </p:txBody>
      </p:sp>
      <p:pic>
        <p:nvPicPr>
          <p:cNvPr id="5" name="Picture 4" descr="A microscope on a table&#10;&#10;Description automatically generated">
            <a:extLst>
              <a:ext uri="{FF2B5EF4-FFF2-40B4-BE49-F238E27FC236}">
                <a16:creationId xmlns:a16="http://schemas.microsoft.com/office/drawing/2014/main" id="{E2D2EAD4-49E7-4733-95B6-1DA108242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7588" y="0"/>
            <a:ext cx="4194412" cy="6291618"/>
          </a:xfrm>
          <a:prstGeom prst="rect">
            <a:avLst/>
          </a:prstGeom>
        </p:spPr>
      </p:pic>
      <p:sp>
        <p:nvSpPr>
          <p:cNvPr id="7" name="TextBox 6">
            <a:extLst>
              <a:ext uri="{FF2B5EF4-FFF2-40B4-BE49-F238E27FC236}">
                <a16:creationId xmlns:a16="http://schemas.microsoft.com/office/drawing/2014/main" id="{BD3FFB82-5743-4AF4-B9E1-E2B4B1457DB5}"/>
              </a:ext>
            </a:extLst>
          </p:cNvPr>
          <p:cNvSpPr txBox="1"/>
          <p:nvPr/>
        </p:nvSpPr>
        <p:spPr>
          <a:xfrm>
            <a:off x="8096535" y="6348966"/>
            <a:ext cx="6093724" cy="307777"/>
          </a:xfrm>
          <a:prstGeom prst="rect">
            <a:avLst/>
          </a:prstGeom>
          <a:noFill/>
        </p:spPr>
        <p:txBody>
          <a:bodyPr wrap="square">
            <a:spAutoFit/>
          </a:bodyPr>
          <a:lstStyle/>
          <a:p>
            <a:r>
              <a:rPr lang="pl-PL" sz="1400" dirty="0"/>
              <a:t>Photo by </a:t>
            </a:r>
            <a:r>
              <a:rPr lang="pl-PL" sz="1400" dirty="0">
                <a:hlinkClick r:id="rId4"/>
              </a:rPr>
              <a:t>Paweł Czerwiński</a:t>
            </a:r>
            <a:r>
              <a:rPr lang="pl-PL" sz="1400" dirty="0"/>
              <a:t> on </a:t>
            </a:r>
            <a:r>
              <a:rPr lang="pl-PL" sz="1400" dirty="0">
                <a:hlinkClick r:id="rId5"/>
              </a:rPr>
              <a:t>Unsplash</a:t>
            </a:r>
            <a:endParaRPr lang="en-US" sz="1400" dirty="0"/>
          </a:p>
        </p:txBody>
      </p:sp>
    </p:spTree>
    <p:extLst>
      <p:ext uri="{BB962C8B-B14F-4D97-AF65-F5344CB8AC3E}">
        <p14:creationId xmlns:p14="http://schemas.microsoft.com/office/powerpoint/2010/main" val="190703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92B61-0415-4B49-AB19-3224AF6802E5}"/>
              </a:ext>
            </a:extLst>
          </p:cNvPr>
          <p:cNvSpPr>
            <a:spLocks noGrp="1"/>
          </p:cNvSpPr>
          <p:nvPr>
            <p:ph type="title"/>
          </p:nvPr>
        </p:nvSpPr>
        <p:spPr/>
        <p:txBody>
          <a:bodyPr/>
          <a:lstStyle/>
          <a:p>
            <a:r>
              <a:rPr lang="en-US" dirty="0">
                <a:solidFill>
                  <a:srgbClr val="C00000"/>
                </a:solidFill>
              </a:rPr>
              <a:t>Grading Scale</a:t>
            </a:r>
          </a:p>
        </p:txBody>
      </p:sp>
      <p:sp>
        <p:nvSpPr>
          <p:cNvPr id="3" name="Content Placeholder 2">
            <a:extLst>
              <a:ext uri="{FF2B5EF4-FFF2-40B4-BE49-F238E27FC236}">
                <a16:creationId xmlns:a16="http://schemas.microsoft.com/office/drawing/2014/main" id="{7E1B27E4-F821-4B35-AF35-DC255A631F5C}"/>
              </a:ext>
            </a:extLst>
          </p:cNvPr>
          <p:cNvSpPr>
            <a:spLocks noGrp="1"/>
          </p:cNvSpPr>
          <p:nvPr>
            <p:ph idx="1"/>
          </p:nvPr>
        </p:nvSpPr>
        <p:spPr>
          <a:xfrm>
            <a:off x="838200" y="1825625"/>
            <a:ext cx="6340522" cy="4351338"/>
          </a:xfrm>
        </p:spPr>
        <p:txBody>
          <a:bodyPr/>
          <a:lstStyle/>
          <a:p>
            <a:r>
              <a:rPr lang="en-US" dirty="0"/>
              <a:t>Final grade based on weighted percentage</a:t>
            </a:r>
          </a:p>
        </p:txBody>
      </p:sp>
      <p:graphicFrame>
        <p:nvGraphicFramePr>
          <p:cNvPr id="4" name="Table 3">
            <a:extLst>
              <a:ext uri="{FF2B5EF4-FFF2-40B4-BE49-F238E27FC236}">
                <a16:creationId xmlns:a16="http://schemas.microsoft.com/office/drawing/2014/main" id="{98E83600-C72F-4901-8A88-5993536681EA}"/>
              </a:ext>
            </a:extLst>
          </p:cNvPr>
          <p:cNvGraphicFramePr>
            <a:graphicFrameLocks noGrp="1"/>
          </p:cNvGraphicFramePr>
          <p:nvPr>
            <p:extLst>
              <p:ext uri="{D42A27DB-BD31-4B8C-83A1-F6EECF244321}">
                <p14:modId xmlns:p14="http://schemas.microsoft.com/office/powerpoint/2010/main" val="1303932844"/>
              </p:ext>
            </p:extLst>
          </p:nvPr>
        </p:nvGraphicFramePr>
        <p:xfrm>
          <a:off x="838200" y="2904014"/>
          <a:ext cx="3324368" cy="2194560"/>
        </p:xfrm>
        <a:graphic>
          <a:graphicData uri="http://schemas.openxmlformats.org/drawingml/2006/table">
            <a:tbl>
              <a:tblPr>
                <a:tableStyleId>{35758FB7-9AC5-4552-8A53-C91805E547FA}</a:tableStyleId>
              </a:tblPr>
              <a:tblGrid>
                <a:gridCol w="1662184">
                  <a:extLst>
                    <a:ext uri="{9D8B030D-6E8A-4147-A177-3AD203B41FA5}">
                      <a16:colId xmlns:a16="http://schemas.microsoft.com/office/drawing/2014/main" val="2823269868"/>
                    </a:ext>
                  </a:extLst>
                </a:gridCol>
                <a:gridCol w="1662184">
                  <a:extLst>
                    <a:ext uri="{9D8B030D-6E8A-4147-A177-3AD203B41FA5}">
                      <a16:colId xmlns:a16="http://schemas.microsoft.com/office/drawing/2014/main" val="3797873397"/>
                    </a:ext>
                  </a:extLst>
                </a:gridCol>
              </a:tblGrid>
              <a:tr h="0">
                <a:tc>
                  <a:txBody>
                    <a:bodyPr/>
                    <a:lstStyle/>
                    <a:p>
                      <a:pPr algn="l" fontAlgn="b"/>
                      <a:r>
                        <a:rPr lang="en-US" b="1">
                          <a:solidFill>
                            <a:srgbClr val="000000"/>
                          </a:solidFill>
                          <a:effectLst/>
                        </a:rPr>
                        <a:t>Percentage</a:t>
                      </a:r>
                    </a:p>
                  </a:txBody>
                  <a:tcPr marL="31750" marR="31750" anchor="b"/>
                </a:tc>
                <a:tc>
                  <a:txBody>
                    <a:bodyPr/>
                    <a:lstStyle/>
                    <a:p>
                      <a:pPr algn="l" fontAlgn="b"/>
                      <a:r>
                        <a:rPr lang="en-US" b="1">
                          <a:solidFill>
                            <a:srgbClr val="000000"/>
                          </a:solidFill>
                          <a:effectLst/>
                        </a:rPr>
                        <a:t>Grade</a:t>
                      </a:r>
                    </a:p>
                  </a:txBody>
                  <a:tcPr marL="31750" marR="31750" anchor="b"/>
                </a:tc>
                <a:extLst>
                  <a:ext uri="{0D108BD9-81ED-4DB2-BD59-A6C34878D82A}">
                    <a16:rowId xmlns:a16="http://schemas.microsoft.com/office/drawing/2014/main" val="2713312030"/>
                  </a:ext>
                </a:extLst>
              </a:tr>
              <a:tr h="0">
                <a:tc>
                  <a:txBody>
                    <a:bodyPr/>
                    <a:lstStyle/>
                    <a:p>
                      <a:pPr algn="ctr" fontAlgn="t"/>
                      <a:r>
                        <a:rPr lang="en-US" dirty="0">
                          <a:solidFill>
                            <a:schemeClr val="bg1"/>
                          </a:solidFill>
                          <a:effectLst/>
                        </a:rPr>
                        <a:t>90%</a:t>
                      </a:r>
                    </a:p>
                  </a:txBody>
                  <a:tcPr marL="63500"/>
                </a:tc>
                <a:tc>
                  <a:txBody>
                    <a:bodyPr/>
                    <a:lstStyle/>
                    <a:p>
                      <a:pPr algn="ctr" fontAlgn="t"/>
                      <a:r>
                        <a:rPr lang="en-US">
                          <a:solidFill>
                            <a:schemeClr val="bg1"/>
                          </a:solidFill>
                          <a:effectLst/>
                        </a:rPr>
                        <a:t>A</a:t>
                      </a:r>
                    </a:p>
                  </a:txBody>
                  <a:tcPr marL="63500"/>
                </a:tc>
                <a:extLst>
                  <a:ext uri="{0D108BD9-81ED-4DB2-BD59-A6C34878D82A}">
                    <a16:rowId xmlns:a16="http://schemas.microsoft.com/office/drawing/2014/main" val="1837550993"/>
                  </a:ext>
                </a:extLst>
              </a:tr>
              <a:tr h="0">
                <a:tc>
                  <a:txBody>
                    <a:bodyPr/>
                    <a:lstStyle/>
                    <a:p>
                      <a:pPr algn="ctr" fontAlgn="t"/>
                      <a:r>
                        <a:rPr lang="en-US" dirty="0">
                          <a:solidFill>
                            <a:schemeClr val="bg1"/>
                          </a:solidFill>
                          <a:effectLst/>
                        </a:rPr>
                        <a:t>80%</a:t>
                      </a:r>
                    </a:p>
                  </a:txBody>
                  <a:tcPr marL="63500"/>
                </a:tc>
                <a:tc>
                  <a:txBody>
                    <a:bodyPr/>
                    <a:lstStyle/>
                    <a:p>
                      <a:pPr algn="ctr" fontAlgn="t"/>
                      <a:r>
                        <a:rPr lang="en-US" dirty="0">
                          <a:solidFill>
                            <a:schemeClr val="bg1"/>
                          </a:solidFill>
                          <a:effectLst/>
                        </a:rPr>
                        <a:t>B</a:t>
                      </a:r>
                    </a:p>
                  </a:txBody>
                  <a:tcPr marL="63500"/>
                </a:tc>
                <a:extLst>
                  <a:ext uri="{0D108BD9-81ED-4DB2-BD59-A6C34878D82A}">
                    <a16:rowId xmlns:a16="http://schemas.microsoft.com/office/drawing/2014/main" val="1484824300"/>
                  </a:ext>
                </a:extLst>
              </a:tr>
              <a:tr h="0">
                <a:tc>
                  <a:txBody>
                    <a:bodyPr/>
                    <a:lstStyle/>
                    <a:p>
                      <a:pPr algn="ctr" fontAlgn="t"/>
                      <a:r>
                        <a:rPr lang="en-US" dirty="0">
                          <a:solidFill>
                            <a:schemeClr val="bg1"/>
                          </a:solidFill>
                          <a:effectLst/>
                        </a:rPr>
                        <a:t>70%</a:t>
                      </a:r>
                    </a:p>
                  </a:txBody>
                  <a:tcPr marL="63500"/>
                </a:tc>
                <a:tc>
                  <a:txBody>
                    <a:bodyPr/>
                    <a:lstStyle/>
                    <a:p>
                      <a:pPr algn="ctr" fontAlgn="t"/>
                      <a:r>
                        <a:rPr lang="en-US" dirty="0">
                          <a:solidFill>
                            <a:schemeClr val="bg1"/>
                          </a:solidFill>
                          <a:effectLst/>
                        </a:rPr>
                        <a:t>C</a:t>
                      </a:r>
                    </a:p>
                  </a:txBody>
                  <a:tcPr marL="63500"/>
                </a:tc>
                <a:extLst>
                  <a:ext uri="{0D108BD9-81ED-4DB2-BD59-A6C34878D82A}">
                    <a16:rowId xmlns:a16="http://schemas.microsoft.com/office/drawing/2014/main" val="3689187024"/>
                  </a:ext>
                </a:extLst>
              </a:tr>
              <a:tr h="0">
                <a:tc>
                  <a:txBody>
                    <a:bodyPr/>
                    <a:lstStyle/>
                    <a:p>
                      <a:pPr algn="ctr" fontAlgn="t"/>
                      <a:r>
                        <a:rPr lang="en-US">
                          <a:solidFill>
                            <a:schemeClr val="bg1"/>
                          </a:solidFill>
                          <a:effectLst/>
                        </a:rPr>
                        <a:t>55%</a:t>
                      </a:r>
                    </a:p>
                  </a:txBody>
                  <a:tcPr marL="63500"/>
                </a:tc>
                <a:tc>
                  <a:txBody>
                    <a:bodyPr/>
                    <a:lstStyle/>
                    <a:p>
                      <a:pPr algn="ctr" fontAlgn="t"/>
                      <a:r>
                        <a:rPr lang="en-US" dirty="0">
                          <a:solidFill>
                            <a:schemeClr val="bg1"/>
                          </a:solidFill>
                          <a:effectLst/>
                        </a:rPr>
                        <a:t>D</a:t>
                      </a:r>
                    </a:p>
                  </a:txBody>
                  <a:tcPr marL="63500"/>
                </a:tc>
                <a:extLst>
                  <a:ext uri="{0D108BD9-81ED-4DB2-BD59-A6C34878D82A}">
                    <a16:rowId xmlns:a16="http://schemas.microsoft.com/office/drawing/2014/main" val="2146912875"/>
                  </a:ext>
                </a:extLst>
              </a:tr>
              <a:tr h="0">
                <a:tc>
                  <a:txBody>
                    <a:bodyPr/>
                    <a:lstStyle/>
                    <a:p>
                      <a:pPr algn="ctr" fontAlgn="t"/>
                      <a:r>
                        <a:rPr lang="en-US">
                          <a:solidFill>
                            <a:schemeClr val="bg1"/>
                          </a:solidFill>
                          <a:effectLst/>
                        </a:rPr>
                        <a:t>less</a:t>
                      </a:r>
                    </a:p>
                  </a:txBody>
                  <a:tcPr marL="63500"/>
                </a:tc>
                <a:tc>
                  <a:txBody>
                    <a:bodyPr/>
                    <a:lstStyle/>
                    <a:p>
                      <a:pPr algn="ctr" fontAlgn="t"/>
                      <a:r>
                        <a:rPr lang="en-US" dirty="0">
                          <a:solidFill>
                            <a:schemeClr val="bg1"/>
                          </a:solidFill>
                          <a:effectLst/>
                        </a:rPr>
                        <a:t>F</a:t>
                      </a:r>
                    </a:p>
                  </a:txBody>
                  <a:tcPr marL="63500"/>
                </a:tc>
                <a:extLst>
                  <a:ext uri="{0D108BD9-81ED-4DB2-BD59-A6C34878D82A}">
                    <a16:rowId xmlns:a16="http://schemas.microsoft.com/office/drawing/2014/main" val="4062399697"/>
                  </a:ext>
                </a:extLst>
              </a:tr>
            </a:tbl>
          </a:graphicData>
        </a:graphic>
      </p:graphicFrame>
      <p:pic>
        <p:nvPicPr>
          <p:cNvPr id="6" name="Picture 5" descr="A boat on a lake next to a body of water&#10;&#10;Description automatically generated">
            <a:extLst>
              <a:ext uri="{FF2B5EF4-FFF2-40B4-BE49-F238E27FC236}">
                <a16:creationId xmlns:a16="http://schemas.microsoft.com/office/drawing/2014/main" id="{E9D51330-F07D-4213-948A-37D794D48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0454" y="0"/>
            <a:ext cx="4401546" cy="6236584"/>
          </a:xfrm>
          <a:prstGeom prst="rect">
            <a:avLst/>
          </a:prstGeom>
        </p:spPr>
      </p:pic>
      <p:sp>
        <p:nvSpPr>
          <p:cNvPr id="8" name="TextBox 7">
            <a:extLst>
              <a:ext uri="{FF2B5EF4-FFF2-40B4-BE49-F238E27FC236}">
                <a16:creationId xmlns:a16="http://schemas.microsoft.com/office/drawing/2014/main" id="{316C858A-519D-4AE3-9888-B2D302EA57D9}"/>
              </a:ext>
            </a:extLst>
          </p:cNvPr>
          <p:cNvSpPr txBox="1"/>
          <p:nvPr/>
        </p:nvSpPr>
        <p:spPr>
          <a:xfrm>
            <a:off x="8546911" y="6249182"/>
            <a:ext cx="3162868" cy="307777"/>
          </a:xfrm>
          <a:prstGeom prst="rect">
            <a:avLst/>
          </a:prstGeom>
          <a:noFill/>
        </p:spPr>
        <p:txBody>
          <a:bodyPr wrap="square">
            <a:spAutoFit/>
          </a:bodyPr>
          <a:lstStyle/>
          <a:p>
            <a:r>
              <a:rPr lang="en-US" sz="1400" dirty="0"/>
              <a:t>Photo by </a:t>
            </a:r>
            <a:r>
              <a:rPr lang="en-US" sz="1400" dirty="0">
                <a:hlinkClick r:id="rId3"/>
              </a:rPr>
              <a:t>Armand Khoury</a:t>
            </a:r>
            <a:r>
              <a:rPr lang="en-US" sz="1400" dirty="0"/>
              <a:t> on </a:t>
            </a:r>
            <a:r>
              <a:rPr lang="en-US" sz="1400" dirty="0" err="1">
                <a:hlinkClick r:id="rId4"/>
              </a:rPr>
              <a:t>Unsplash</a:t>
            </a:r>
            <a:endParaRPr lang="en-US" sz="1400" dirty="0"/>
          </a:p>
        </p:txBody>
      </p:sp>
    </p:spTree>
    <p:extLst>
      <p:ext uri="{BB962C8B-B14F-4D97-AF65-F5344CB8AC3E}">
        <p14:creationId xmlns:p14="http://schemas.microsoft.com/office/powerpoint/2010/main" val="2645505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C35F6-03EF-48ED-BF4A-235FEBCE8009}"/>
              </a:ext>
            </a:extLst>
          </p:cNvPr>
          <p:cNvSpPr>
            <a:spLocks noGrp="1"/>
          </p:cNvSpPr>
          <p:nvPr>
            <p:ph type="title"/>
          </p:nvPr>
        </p:nvSpPr>
        <p:spPr/>
        <p:txBody>
          <a:bodyPr/>
          <a:lstStyle/>
          <a:p>
            <a:r>
              <a:rPr lang="en-US" dirty="0"/>
              <a:t>Participation Grade</a:t>
            </a:r>
          </a:p>
        </p:txBody>
      </p:sp>
      <p:sp>
        <p:nvSpPr>
          <p:cNvPr id="3" name="Content Placeholder 2">
            <a:extLst>
              <a:ext uri="{FF2B5EF4-FFF2-40B4-BE49-F238E27FC236}">
                <a16:creationId xmlns:a16="http://schemas.microsoft.com/office/drawing/2014/main" id="{275A2265-D797-4E7F-BA8D-45247E4781CF}"/>
              </a:ext>
            </a:extLst>
          </p:cNvPr>
          <p:cNvSpPr>
            <a:spLocks noGrp="1"/>
          </p:cNvSpPr>
          <p:nvPr>
            <p:ph idx="1"/>
          </p:nvPr>
        </p:nvSpPr>
        <p:spPr>
          <a:xfrm>
            <a:off x="838200" y="1825625"/>
            <a:ext cx="6694714" cy="4351338"/>
          </a:xfrm>
        </p:spPr>
        <p:txBody>
          <a:bodyPr>
            <a:normAutofit fontScale="92500"/>
          </a:bodyPr>
          <a:lstStyle/>
          <a:p>
            <a:pPr marL="0" indent="0">
              <a:buNone/>
            </a:pPr>
            <a:r>
              <a:rPr lang="en-US" dirty="0"/>
              <a:t>10% of your final grade</a:t>
            </a:r>
          </a:p>
          <a:p>
            <a:pPr marL="0" indent="0">
              <a:buNone/>
            </a:pPr>
            <a:r>
              <a:rPr lang="en-US" dirty="0"/>
              <a:t>Attendance</a:t>
            </a:r>
          </a:p>
          <a:p>
            <a:pPr marL="0" indent="0">
              <a:buNone/>
            </a:pPr>
            <a:r>
              <a:rPr lang="en-US" dirty="0"/>
              <a:t>+ Asking Good Questions (starting with HW2)</a:t>
            </a:r>
          </a:p>
          <a:p>
            <a:r>
              <a:rPr lang="en-US" dirty="0"/>
              <a:t>Asking good questions</a:t>
            </a:r>
          </a:p>
          <a:p>
            <a:pPr lvl="1"/>
            <a:r>
              <a:rPr lang="en-US" dirty="0"/>
              <a:t>Ask one professional question per class meeting</a:t>
            </a:r>
          </a:p>
          <a:p>
            <a:pPr lvl="1"/>
            <a:r>
              <a:rPr lang="en-US" dirty="0"/>
              <a:t>Max of 2 points per class meeting</a:t>
            </a:r>
          </a:p>
          <a:p>
            <a:r>
              <a:rPr lang="en-US" dirty="0"/>
              <a:t>Critical Reviews</a:t>
            </a:r>
          </a:p>
          <a:p>
            <a:pPr lvl="1"/>
            <a:r>
              <a:rPr lang="en-US" dirty="0"/>
              <a:t>Can do 2 per homework</a:t>
            </a:r>
          </a:p>
          <a:p>
            <a:pPr lvl="1"/>
            <a:r>
              <a:rPr lang="en-US" dirty="0"/>
              <a:t>Max of 10 points per critical review</a:t>
            </a:r>
          </a:p>
        </p:txBody>
      </p:sp>
      <p:pic>
        <p:nvPicPr>
          <p:cNvPr id="5" name="Picture 4" descr="A group of people sitting at a table in a restaurant&#10;&#10;Description automatically generated">
            <a:extLst>
              <a:ext uri="{FF2B5EF4-FFF2-40B4-BE49-F238E27FC236}">
                <a16:creationId xmlns:a16="http://schemas.microsoft.com/office/drawing/2014/main" id="{CAF073B7-ACF7-42AC-BCB9-CA93451DF7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915701" y="0"/>
            <a:ext cx="4276299" cy="6414449"/>
          </a:xfrm>
          <a:prstGeom prst="rect">
            <a:avLst/>
          </a:prstGeom>
        </p:spPr>
      </p:pic>
      <p:sp>
        <p:nvSpPr>
          <p:cNvPr id="7" name="TextBox 6">
            <a:extLst>
              <a:ext uri="{FF2B5EF4-FFF2-40B4-BE49-F238E27FC236}">
                <a16:creationId xmlns:a16="http://schemas.microsoft.com/office/drawing/2014/main" id="{FD7434D3-EA88-4CFD-9048-0835E6C09471}"/>
              </a:ext>
            </a:extLst>
          </p:cNvPr>
          <p:cNvSpPr txBox="1"/>
          <p:nvPr/>
        </p:nvSpPr>
        <p:spPr>
          <a:xfrm>
            <a:off x="7946571" y="6414449"/>
            <a:ext cx="3787089" cy="307777"/>
          </a:xfrm>
          <a:prstGeom prst="rect">
            <a:avLst/>
          </a:prstGeom>
          <a:noFill/>
        </p:spPr>
        <p:txBody>
          <a:bodyPr wrap="square">
            <a:spAutoFit/>
          </a:bodyPr>
          <a:lstStyle/>
          <a:p>
            <a:r>
              <a:rPr lang="en-US" sz="1400" dirty="0"/>
              <a:t>Photo by </a:t>
            </a:r>
            <a:r>
              <a:rPr lang="en-US" sz="1400" dirty="0">
                <a:hlinkClick r:id="rId5"/>
              </a:rPr>
              <a:t>Charles </a:t>
            </a:r>
            <a:r>
              <a:rPr lang="en-US" sz="1400" dirty="0" err="1">
                <a:hlinkClick r:id="rId5"/>
              </a:rPr>
              <a:t>Deluvio</a:t>
            </a:r>
            <a:r>
              <a:rPr lang="en-US" sz="1400" dirty="0"/>
              <a:t> on </a:t>
            </a:r>
            <a:r>
              <a:rPr lang="en-US" sz="1400" dirty="0" err="1">
                <a:hlinkClick r:id="rId6"/>
              </a:rPr>
              <a:t>Unsplash</a:t>
            </a:r>
            <a:endParaRPr lang="en-US" sz="1400" dirty="0"/>
          </a:p>
        </p:txBody>
      </p:sp>
    </p:spTree>
    <p:extLst>
      <p:ext uri="{BB962C8B-B14F-4D97-AF65-F5344CB8AC3E}">
        <p14:creationId xmlns:p14="http://schemas.microsoft.com/office/powerpoint/2010/main" val="3796036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ADF0-1D14-98E0-E4D0-D49493AD3BCB}"/>
              </a:ext>
            </a:extLst>
          </p:cNvPr>
          <p:cNvSpPr>
            <a:spLocks noGrp="1"/>
          </p:cNvSpPr>
          <p:nvPr>
            <p:ph type="title"/>
          </p:nvPr>
        </p:nvSpPr>
        <p:spPr/>
        <p:txBody>
          <a:bodyPr/>
          <a:lstStyle/>
          <a:p>
            <a:r>
              <a:rPr lang="en-US" dirty="0">
                <a:solidFill>
                  <a:srgbClr val="FF0000"/>
                </a:solidFill>
              </a:rPr>
              <a:t>Penalties </a:t>
            </a:r>
            <a:r>
              <a:rPr lang="en-US" dirty="0"/>
              <a:t>and</a:t>
            </a:r>
            <a:r>
              <a:rPr lang="en-US" dirty="0">
                <a:solidFill>
                  <a:srgbClr val="FF0000"/>
                </a:solidFill>
              </a:rPr>
              <a:t> </a:t>
            </a:r>
            <a:r>
              <a:rPr lang="en-US" dirty="0">
                <a:solidFill>
                  <a:srgbClr val="92D050"/>
                </a:solidFill>
              </a:rPr>
              <a:t>Bonus</a:t>
            </a:r>
          </a:p>
        </p:txBody>
      </p:sp>
      <p:sp>
        <p:nvSpPr>
          <p:cNvPr id="3" name="Content Placeholder 2">
            <a:extLst>
              <a:ext uri="{FF2B5EF4-FFF2-40B4-BE49-F238E27FC236}">
                <a16:creationId xmlns:a16="http://schemas.microsoft.com/office/drawing/2014/main" id="{7724B03F-5591-507A-7D4A-D27DFF9D734F}"/>
              </a:ext>
            </a:extLst>
          </p:cNvPr>
          <p:cNvSpPr>
            <a:spLocks noGrp="1"/>
          </p:cNvSpPr>
          <p:nvPr>
            <p:ph idx="1"/>
          </p:nvPr>
        </p:nvSpPr>
        <p:spPr>
          <a:xfrm>
            <a:off x="838201" y="1825625"/>
            <a:ext cx="6065018" cy="4351338"/>
          </a:xfrm>
        </p:spPr>
        <p:txBody>
          <a:bodyPr/>
          <a:lstStyle/>
          <a:p>
            <a:r>
              <a:rPr lang="en-US" dirty="0">
                <a:solidFill>
                  <a:srgbClr val="C00000"/>
                </a:solidFill>
              </a:rPr>
              <a:t>Penalties</a:t>
            </a:r>
            <a:r>
              <a:rPr lang="en-US" dirty="0"/>
              <a:t> for:</a:t>
            </a:r>
          </a:p>
          <a:p>
            <a:pPr lvl="1"/>
            <a:r>
              <a:rPr lang="en-US" dirty="0"/>
              <a:t>Not attending</a:t>
            </a:r>
          </a:p>
          <a:p>
            <a:pPr lvl="1"/>
            <a:r>
              <a:rPr lang="en-US" dirty="0"/>
              <a:t>Not being ready to present </a:t>
            </a:r>
            <a:br>
              <a:rPr lang="en-US" dirty="0"/>
            </a:br>
            <a:r>
              <a:rPr lang="en-US" dirty="0"/>
              <a:t>(unless you swap)</a:t>
            </a:r>
          </a:p>
          <a:p>
            <a:r>
              <a:rPr lang="en-US" dirty="0">
                <a:solidFill>
                  <a:schemeClr val="accent6"/>
                </a:solidFill>
              </a:rPr>
              <a:t>Bonus</a:t>
            </a:r>
            <a:r>
              <a:rPr lang="en-US" dirty="0"/>
              <a:t>:</a:t>
            </a:r>
          </a:p>
          <a:p>
            <a:pPr lvl="1"/>
            <a:r>
              <a:rPr lang="en-US" dirty="0"/>
              <a:t>Presenting on first or second day of a topic</a:t>
            </a:r>
          </a:p>
        </p:txBody>
      </p:sp>
      <p:pic>
        <p:nvPicPr>
          <p:cNvPr id="5" name="Picture 4">
            <a:extLst>
              <a:ext uri="{FF2B5EF4-FFF2-40B4-BE49-F238E27FC236}">
                <a16:creationId xmlns:a16="http://schemas.microsoft.com/office/drawing/2014/main" id="{59A3801B-E210-C0C3-421D-F9CC651F8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2526" y="0"/>
            <a:ext cx="5149474" cy="6492875"/>
          </a:xfrm>
          <a:prstGeom prst="rect">
            <a:avLst/>
          </a:prstGeom>
        </p:spPr>
      </p:pic>
      <p:sp>
        <p:nvSpPr>
          <p:cNvPr id="7" name="TextBox 6">
            <a:extLst>
              <a:ext uri="{FF2B5EF4-FFF2-40B4-BE49-F238E27FC236}">
                <a16:creationId xmlns:a16="http://schemas.microsoft.com/office/drawing/2014/main" id="{F21B87FA-4C37-004D-0B8A-B9C129142B09}"/>
              </a:ext>
            </a:extLst>
          </p:cNvPr>
          <p:cNvSpPr txBox="1"/>
          <p:nvPr/>
        </p:nvSpPr>
        <p:spPr>
          <a:xfrm>
            <a:off x="8176428" y="6492875"/>
            <a:ext cx="2881669" cy="307777"/>
          </a:xfrm>
          <a:prstGeom prst="rect">
            <a:avLst/>
          </a:prstGeom>
          <a:noFill/>
        </p:spPr>
        <p:txBody>
          <a:bodyPr wrap="square">
            <a:spAutoFit/>
          </a:bodyPr>
          <a:lstStyle/>
          <a:p>
            <a:r>
              <a:rPr lang="en-US" sz="1400" dirty="0"/>
              <a:t>Photo by </a:t>
            </a:r>
            <a:r>
              <a:rPr lang="en-US" sz="1400" dirty="0">
                <a:hlinkClick r:id="rId3"/>
              </a:rPr>
              <a:t>Matt Seymour</a:t>
            </a:r>
            <a:r>
              <a:rPr lang="en-US" sz="1400" dirty="0"/>
              <a:t> on </a:t>
            </a:r>
            <a:r>
              <a:rPr lang="en-US" sz="1400" dirty="0" err="1">
                <a:hlinkClick r:id="rId4"/>
              </a:rPr>
              <a:t>Unsplash</a:t>
            </a:r>
            <a:r>
              <a:rPr lang="en-US" sz="1400" dirty="0"/>
              <a:t> </a:t>
            </a:r>
          </a:p>
        </p:txBody>
      </p:sp>
    </p:spTree>
    <p:extLst>
      <p:ext uri="{BB962C8B-B14F-4D97-AF65-F5344CB8AC3E}">
        <p14:creationId xmlns:p14="http://schemas.microsoft.com/office/powerpoint/2010/main" val="13604398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F55918AC00D2C4D9805894ECD694D99" ma:contentTypeVersion="12" ma:contentTypeDescription="Create a new document." ma:contentTypeScope="" ma:versionID="a2136d4ae2452de3cfa29ff0a7887b63">
  <xsd:schema xmlns:xsd="http://www.w3.org/2001/XMLSchema" xmlns:xs="http://www.w3.org/2001/XMLSchema" xmlns:p="http://schemas.microsoft.com/office/2006/metadata/properties" xmlns:ns3="99e538af-54df-483b-baca-4b906b72927e" xmlns:ns4="5334a35e-a0ad-470e-9e77-efa9b92f2efe" targetNamespace="http://schemas.microsoft.com/office/2006/metadata/properties" ma:root="true" ma:fieldsID="336fb26b1ad716a06a3d27e053244e9b" ns3:_="" ns4:_="">
    <xsd:import namespace="99e538af-54df-483b-baca-4b906b72927e"/>
    <xsd:import namespace="5334a35e-a0ad-470e-9e77-efa9b92f2ef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e538af-54df-483b-baca-4b906b72927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34a35e-a0ad-470e-9e77-efa9b92f2ef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26BDD1-2738-4193-9416-2963CB3362C1}">
  <ds:schemaRefs>
    <ds:schemaRef ds:uri="http://schemas.microsoft.com/sharepoint/v3/contenttype/forms"/>
  </ds:schemaRefs>
</ds:datastoreItem>
</file>

<file path=customXml/itemProps2.xml><?xml version="1.0" encoding="utf-8"?>
<ds:datastoreItem xmlns:ds="http://schemas.openxmlformats.org/officeDocument/2006/customXml" ds:itemID="{E17C71C3-0EB3-49CB-B30E-B6616F7FEFA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EC13BFA-DB0C-49A0-B5E8-89E814AA4B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e538af-54df-483b-baca-4b906b72927e"/>
    <ds:schemaRef ds:uri="5334a35e-a0ad-470e-9e77-efa9b92f2e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1106</TotalTime>
  <Words>842</Words>
  <Application>Microsoft Office PowerPoint</Application>
  <PresentationFormat>Widescreen</PresentationFormat>
  <Paragraphs>154</Paragraphs>
  <Slides>17</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Welcome to COP 4910 Frontiers of IT</vt:lpstr>
      <vt:lpstr>Outline</vt:lpstr>
      <vt:lpstr>High-level Summary of Course Objectives</vt:lpstr>
      <vt:lpstr>Course Learning Objectives </vt:lpstr>
      <vt:lpstr>Course Learning Outcomes</vt:lpstr>
      <vt:lpstr>Details</vt:lpstr>
      <vt:lpstr>Grading Scale</vt:lpstr>
      <vt:lpstr>Participation Grade</vt:lpstr>
      <vt:lpstr>Penalties and Bonus</vt:lpstr>
      <vt:lpstr>Motivating Story</vt:lpstr>
      <vt:lpstr>“Soft Skills” You Need</vt:lpstr>
      <vt:lpstr>Questions and Critical Reviews</vt:lpstr>
      <vt:lpstr>Homework 1: What IT Means to You</vt:lpstr>
      <vt:lpstr>What is an “Enterprise”?</vt:lpstr>
      <vt:lpstr>What is an “Enterprise”?</vt:lpstr>
      <vt:lpstr>What is an “Enterprise”?</vt:lpstr>
      <vt:lpstr>What is Information Technology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Leavens</dc:creator>
  <cp:lastModifiedBy>Gary Leavens</cp:lastModifiedBy>
  <cp:revision>99</cp:revision>
  <dcterms:created xsi:type="dcterms:W3CDTF">2020-01-06T22:11:42Z</dcterms:created>
  <dcterms:modified xsi:type="dcterms:W3CDTF">2022-08-23T20:11:04Z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0x010100EF55918AC00D2C4D9805894ECD694D99</vt:lpwstr>
  </property>
</Properties>
</file>