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5143500" type="screen16x9"/>
  <p:notesSz cx="6858000" cy="9144000"/>
  <p:embeddedFontLst>
    <p:embeddedFont>
      <p:font typeface="Lato" panose="020F0502020204030203" pitchFamily="34" charset="0"/>
      <p:regular r:id="rId36"/>
      <p:bold r:id="rId37"/>
      <p:italic r:id="rId38"/>
      <p:boldItalic r:id="rId39"/>
    </p:embeddedFont>
    <p:embeddedFont>
      <p:font typeface="Raleway" pitchFamily="2" charset="0"/>
      <p:regular r:id="rId40"/>
      <p:bold r:id="rId41"/>
      <p:italic r:id="rId42"/>
      <p:boldItalic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4D2E9D2-3971-44D9-B3AC-A94E1964118B}">
  <a:tblStyle styleId="{34D2E9D2-3971-44D9-B3AC-A94E1964118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16" autoAdjust="0"/>
  </p:normalViewPr>
  <p:slideViewPr>
    <p:cSldViewPr snapToGrid="0">
      <p:cViewPr varScale="1">
        <p:scale>
          <a:sx n="120" d="100"/>
          <a:sy n="120" d="100"/>
        </p:scale>
        <p:origin x="548" y="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Group Dynamics for Teams: applying the scientific study of group dynamics to team operation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6faff70bc5_0_7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6faff70bc5_0_7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Forming : Orientation: members getting to know one another</a:t>
            </a:r>
            <a:endParaRPr/>
          </a:p>
          <a:p>
            <a:pPr marL="914400" lvl="1" indent="-298450" algn="l" rtl="0">
              <a:lnSpc>
                <a:spcPct val="115000"/>
              </a:lnSpc>
              <a:spcBef>
                <a:spcPts val="0"/>
              </a:spcBef>
              <a:spcAft>
                <a:spcPts val="0"/>
              </a:spcAft>
              <a:buSzPts val="1100"/>
              <a:buAutoNum type="alphaLcPeriod"/>
            </a:pPr>
            <a:r>
              <a:rPr lang="en"/>
              <a:t>Storming : Conflict: disagreement about roles and procedures</a:t>
            </a:r>
            <a:endParaRPr/>
          </a:p>
          <a:p>
            <a:pPr marL="914400" lvl="1" indent="-298450" algn="l" rtl="0">
              <a:lnSpc>
                <a:spcPct val="115000"/>
              </a:lnSpc>
              <a:spcBef>
                <a:spcPts val="0"/>
              </a:spcBef>
              <a:spcAft>
                <a:spcPts val="0"/>
              </a:spcAft>
              <a:buSzPts val="1100"/>
              <a:buAutoNum type="alphaLcPeriod"/>
            </a:pPr>
            <a:r>
              <a:rPr lang="en"/>
              <a:t>Norming : Structure: establishment of rules and social relationships</a:t>
            </a:r>
            <a:endParaRPr/>
          </a:p>
          <a:p>
            <a:pPr marL="914400" lvl="1" indent="-298450" algn="l" rtl="0">
              <a:lnSpc>
                <a:spcPct val="115000"/>
              </a:lnSpc>
              <a:spcBef>
                <a:spcPts val="0"/>
              </a:spcBef>
              <a:spcAft>
                <a:spcPts val="0"/>
              </a:spcAft>
              <a:buSzPts val="1100"/>
              <a:buAutoNum type="alphaLcPeriod"/>
            </a:pPr>
            <a:r>
              <a:rPr lang="en"/>
              <a:t>Performing : Work: focus on completing the task</a:t>
            </a:r>
            <a:endParaRPr/>
          </a:p>
          <a:p>
            <a:pPr marL="914400" lvl="1" indent="-298450" algn="l" rtl="0">
              <a:lnSpc>
                <a:spcPct val="115000"/>
              </a:lnSpc>
              <a:spcBef>
                <a:spcPts val="0"/>
              </a:spcBef>
              <a:spcAft>
                <a:spcPts val="0"/>
              </a:spcAft>
              <a:buSzPts val="1100"/>
              <a:buAutoNum type="alphaLcPeriod"/>
            </a:pPr>
            <a:r>
              <a:rPr lang="en"/>
              <a:t>Adjourning : Dissolution: completion of task and end of the group</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6faff70bc5_0_8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6faff70bc5_0_8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6faff70bc5_0_7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6faff70bc5_0_7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When an individual works in a team rather than alone, there is a potential reduction of contribution. This can happen for a variety of reasons:</a:t>
            </a:r>
            <a:endParaRPr/>
          </a:p>
          <a:p>
            <a:pPr marL="1371600" lvl="2" indent="-298450" algn="l" rtl="0">
              <a:lnSpc>
                <a:spcPct val="115000"/>
              </a:lnSpc>
              <a:spcBef>
                <a:spcPts val="0"/>
              </a:spcBef>
              <a:spcAft>
                <a:spcPts val="0"/>
              </a:spcAft>
              <a:buSzPts val="1100"/>
              <a:buAutoNum type="romanLcPeriod"/>
            </a:pPr>
            <a:r>
              <a:rPr lang="en"/>
              <a:t>Becoming a “free rider” when one believe that, regardless of their individual effort, they will receive a share of the team’s reward</a:t>
            </a:r>
            <a:endParaRPr/>
          </a:p>
          <a:p>
            <a:pPr marL="1371600" lvl="2" indent="-298450" algn="l" rtl="0">
              <a:lnSpc>
                <a:spcPct val="115000"/>
              </a:lnSpc>
              <a:spcBef>
                <a:spcPts val="0"/>
              </a:spcBef>
              <a:spcAft>
                <a:spcPts val="0"/>
              </a:spcAft>
              <a:buSzPts val="1100"/>
              <a:buAutoNum type="romanLcPeriod"/>
            </a:pPr>
            <a:r>
              <a:rPr lang="en"/>
              <a:t>The “sucker effect” occurs where a high performer slacks off, in order to not feel taken advantage of by lower performing team members.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6faff70bc5_0_8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6faff70bc5_0_8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If the team’s goal is merely a collection of individual tasks requiring no coordination, this can lead to a lack of motivation which causes social loafing.</a:t>
            </a:r>
            <a:endParaRPr/>
          </a:p>
          <a:p>
            <a:pPr marL="914400" lvl="1" indent="-298450" algn="l" rtl="0">
              <a:lnSpc>
                <a:spcPct val="115000"/>
              </a:lnSpc>
              <a:spcBef>
                <a:spcPts val="0"/>
              </a:spcBef>
              <a:spcAft>
                <a:spcPts val="0"/>
              </a:spcAft>
              <a:buSzPts val="1100"/>
              <a:buAutoNum type="alphaLcPeriod"/>
            </a:pPr>
            <a:r>
              <a:rPr lang="en"/>
              <a:t>Individual performance can be hidden in a team’s effort, leading to social loafing as one no longers cares about what others think of their performance.</a:t>
            </a:r>
            <a:endParaRPr/>
          </a:p>
          <a:p>
            <a:pPr marL="914400" lvl="1" indent="-298450" algn="l" rtl="0">
              <a:lnSpc>
                <a:spcPct val="115000"/>
              </a:lnSpc>
              <a:spcBef>
                <a:spcPts val="0"/>
              </a:spcBef>
              <a:spcAft>
                <a:spcPts val="0"/>
              </a:spcAft>
              <a:buSzPts val="1100"/>
              <a:buAutoNum type="alphaLcPeriod"/>
            </a:pPr>
            <a:r>
              <a:rPr lang="en"/>
              <a:t>Lastly, people tend to overestimate their contributions to a team’s effort, and thus leads to unintentionally social loafing.</a:t>
            </a:r>
            <a:endParaRPr/>
          </a:p>
          <a:p>
            <a:pPr marL="914400" lvl="0" indent="0" algn="l" rtl="0">
              <a:lnSpc>
                <a:spcPct val="115000"/>
              </a:lnSpc>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6faff70bc5_0_8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6faff70bc5_0_8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Sports teams are very good at avoiding social loafing. Why?</a:t>
            </a:r>
            <a:endParaRPr/>
          </a:p>
          <a:p>
            <a:pPr marL="914400" lvl="1" indent="-298450" algn="l" rtl="0">
              <a:lnSpc>
                <a:spcPct val="115000"/>
              </a:lnSpc>
              <a:spcBef>
                <a:spcPts val="0"/>
              </a:spcBef>
              <a:spcAft>
                <a:spcPts val="0"/>
              </a:spcAft>
              <a:buSzPts val="1100"/>
              <a:buAutoNum type="alphaLcPeriod"/>
            </a:pPr>
            <a:r>
              <a:rPr lang="en"/>
              <a:t>Social Loafing may be overcome by: performing truly interdependent tasks, increasing team motivation, clarifying team roles, and making each individual’s participation observable and measurable.</a:t>
            </a:r>
            <a:endParaRPr/>
          </a:p>
          <a:p>
            <a:pPr marL="914400" lvl="1" indent="-298450" algn="l" rtl="0">
              <a:lnSpc>
                <a:spcPct val="115000"/>
              </a:lnSpc>
              <a:spcBef>
                <a:spcPts val="0"/>
              </a:spcBef>
              <a:spcAft>
                <a:spcPts val="0"/>
              </a:spcAft>
              <a:buSzPts val="1100"/>
              <a:buAutoNum type="alphaLcPeriod"/>
            </a:pPr>
            <a:r>
              <a:rPr lang="en"/>
              <a:t>When have you been a part of a team that had a strong sense of social identity?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6faff70bc5_0_9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6faff70bc5_0_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6faff70bc5_0_8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6faff70bc5_0_8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“Roles are one of the basic building blocks of successful teams performance. A role is a set of behaviours typical of people in certain social context. Roles within a team are similar to roles in a play: They describe what people are supposed to do and how their parts relate to what others in the team are doing.” (Levi, 71)</a:t>
            </a:r>
            <a:endParaRPr/>
          </a:p>
          <a:p>
            <a:pPr marL="914400" lvl="1" indent="-298450" algn="l" rtl="0">
              <a:lnSpc>
                <a:spcPct val="115000"/>
              </a:lnSpc>
              <a:spcBef>
                <a:spcPts val="0"/>
              </a:spcBef>
              <a:spcAft>
                <a:spcPts val="0"/>
              </a:spcAft>
              <a:buSzPts val="1100"/>
              <a:buAutoNum type="alphaLcPeriod"/>
            </a:pPr>
            <a:r>
              <a:rPr lang="en"/>
              <a:t>Role Ambiguity and Role Conflict are sources of relational stress within a team which interfere with both team motivation and accomplishing tasks. These tend to worsen as a project gets closer to the deadline.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6faff70bc5_0_8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6faff70bc5_0_8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Teams perform two types of behavior: task behaviors and social behaviors. Task behaviors focus on the team’s performance goal while social behaviors focus on maintaining emotional balance and healthy relationships within the team. Both are crucial to goal accomplishment.</a:t>
            </a:r>
            <a:endParaRPr/>
          </a:p>
          <a:p>
            <a:pPr marL="914400" lvl="1" indent="-298450" algn="l" rtl="0">
              <a:lnSpc>
                <a:spcPct val="115000"/>
              </a:lnSpc>
              <a:spcBef>
                <a:spcPts val="0"/>
              </a:spcBef>
              <a:spcAft>
                <a:spcPts val="0"/>
              </a:spcAft>
              <a:buSzPts val="1100"/>
              <a:buAutoNum type="alphaLcPeriod"/>
            </a:pPr>
            <a:r>
              <a:rPr lang="en"/>
              <a:t>Task behavior support includes information sharing and back-up assistance. Social behavior support includes recognition and encouragement. It can be very easy for project-oriented teams to ignore the necessity and importance of the relational aspects of teamwork that leads to higher team performance.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6faff70bc5_0_9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6faff70bc5_0_9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6faff70bc5_0_8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6faff70bc5_0_8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Your ability to communicate will make or break your team. Good communication skills: foster trust, establish appropriate team norms, and develops a collaborative and creative climate. (Levi, 108)</a:t>
            </a:r>
            <a:endParaRPr/>
          </a:p>
          <a:p>
            <a:pPr marL="914400" lvl="1" indent="-298450" algn="l" rtl="0">
              <a:lnSpc>
                <a:spcPct val="115000"/>
              </a:lnSpc>
              <a:spcBef>
                <a:spcPts val="0"/>
              </a:spcBef>
              <a:spcAft>
                <a:spcPts val="0"/>
              </a:spcAft>
              <a:buSzPts val="1100"/>
              <a:buAutoNum type="alphaLcPeriod"/>
            </a:pPr>
            <a:r>
              <a:rPr lang="en"/>
              <a:t>These benefits must be maintained over time through continued efforts at good communication, not merely attained once, then last forever. (e.g. What happens to a friendship when two people stop communicating over a long period of time?)</a:t>
            </a:r>
            <a:endParaRPr/>
          </a:p>
          <a:p>
            <a:pPr marL="914400" lvl="1" indent="-298450" algn="l" rtl="0">
              <a:lnSpc>
                <a:spcPct val="115000"/>
              </a:lnSpc>
              <a:spcBef>
                <a:spcPts val="0"/>
              </a:spcBef>
              <a:spcAft>
                <a:spcPts val="0"/>
              </a:spcAft>
              <a:buSzPts val="1100"/>
              <a:buAutoNum type="alphaLcPeriod"/>
            </a:pPr>
            <a:r>
              <a:rPr lang="en"/>
              <a:t>Communication is important for both the task-oriented behaviors and social-oriented behaviors: it will maximize productively as well as foster team cohesion. Both are important for team success.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6faff70bc5_0_8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6faff70bc5_0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6faff70bc5_0_8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6faff70bc5_0_8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Teams have the power to make better decisions than individuals because they have access to a larger pool of information. This pool of information increases with an increase in team member diversity of background and experience. Even with a large pool of information, though, some bad communication habits can create dysfunction in how this information is processed:</a:t>
            </a:r>
            <a:endParaRPr/>
          </a:p>
          <a:p>
            <a:pPr marL="1371600" lvl="2" indent="-298450" algn="l" rtl="0">
              <a:lnSpc>
                <a:spcPct val="115000"/>
              </a:lnSpc>
              <a:spcBef>
                <a:spcPts val="0"/>
              </a:spcBef>
              <a:spcAft>
                <a:spcPts val="0"/>
              </a:spcAft>
              <a:buSzPts val="1100"/>
              <a:buAutoNum type="romanLcPeriod"/>
            </a:pPr>
            <a:r>
              <a:rPr lang="en"/>
              <a:t>Focusing on common information shared by all instead of considering specialized, unique information known by few.</a:t>
            </a:r>
            <a:endParaRPr/>
          </a:p>
          <a:p>
            <a:pPr marL="1371600" lvl="2" indent="-298450" algn="l" rtl="0">
              <a:lnSpc>
                <a:spcPct val="115000"/>
              </a:lnSpc>
              <a:spcBef>
                <a:spcPts val="0"/>
              </a:spcBef>
              <a:spcAft>
                <a:spcPts val="0"/>
              </a:spcAft>
              <a:buSzPts val="1100"/>
              <a:buAutoNum type="romanLcPeriod"/>
            </a:pPr>
            <a:r>
              <a:rPr lang="en"/>
              <a:t>Seeking only information that confirms pre-existing beliefs and attitudes and ignoring information that is perceived as a threat to currently held beliefs (a.k.a “Confirmation Bias”: You tend to find only what you expect to see).</a:t>
            </a:r>
            <a:endParaRPr/>
          </a:p>
          <a:p>
            <a:pPr marL="1371600" lvl="2" indent="-298450" algn="l" rtl="0">
              <a:lnSpc>
                <a:spcPct val="115000"/>
              </a:lnSpc>
              <a:spcBef>
                <a:spcPts val="0"/>
              </a:spcBef>
              <a:spcAft>
                <a:spcPts val="0"/>
              </a:spcAft>
              <a:buSzPts val="1100"/>
              <a:buAutoNum type="romanLcPeriod"/>
            </a:pPr>
            <a:r>
              <a:rPr lang="en"/>
              <a:t>Processing information only in terms of False Dichotomies. A False Dichotomy is the tendency to view options only in terms of two opposing extremes, when, in reality, many possibilities exist.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6faff70bc5_0_8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6faff70bc5_0_8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Evaluation vs. Description: Evaluation messages tend to come across as judgmental and accusatory (e.g. “You haven’t contributed enough”). Descriptive messages involve a consideration for the perceptions of who is receiving the message (e.g. “I’m concerned our project won’t be ready in time. I have some ideas I’d like you to consider). Notice the “you-statements” vs. the “I-statements”.</a:t>
            </a:r>
            <a:endParaRPr/>
          </a:p>
          <a:p>
            <a:pPr marL="1371600" lvl="2" indent="-298450" algn="l" rtl="0">
              <a:lnSpc>
                <a:spcPct val="115000"/>
              </a:lnSpc>
              <a:spcBef>
                <a:spcPts val="0"/>
              </a:spcBef>
              <a:spcAft>
                <a:spcPts val="0"/>
              </a:spcAft>
              <a:buSzPts val="1100"/>
              <a:buAutoNum type="romanLcPeriod"/>
            </a:pPr>
            <a:r>
              <a:rPr lang="en"/>
              <a:t>Control vs. Problem Orientation: Communication aimed at controlling the behaviors of others usually results in resistance if not the exact opposite behavior. Focus instead on the problem, rather than an individual, creates an atmosphere of openness for solutions.</a:t>
            </a:r>
            <a:endParaRPr/>
          </a:p>
          <a:p>
            <a:pPr marL="1371600" lvl="2" indent="-298450" algn="l" rtl="0">
              <a:lnSpc>
                <a:spcPct val="115000"/>
              </a:lnSpc>
              <a:spcBef>
                <a:spcPts val="0"/>
              </a:spcBef>
              <a:spcAft>
                <a:spcPts val="0"/>
              </a:spcAft>
              <a:buSzPts val="1100"/>
              <a:buAutoNum type="romanLcPeriod"/>
            </a:pPr>
            <a:r>
              <a:rPr lang="en"/>
              <a:t>Deception vs. Honesty: Messages designed to manipulate the behaviors of others create an overly defensive climate. Instead, spontaneous communication is appropriately assertive and contains true self-disclosure that promotes trust.</a:t>
            </a:r>
            <a:endParaRPr/>
          </a:p>
          <a:p>
            <a:pPr marL="1371600" lvl="2" indent="-298450" algn="l" rtl="0">
              <a:lnSpc>
                <a:spcPct val="115000"/>
              </a:lnSpc>
              <a:spcBef>
                <a:spcPts val="0"/>
              </a:spcBef>
              <a:spcAft>
                <a:spcPts val="0"/>
              </a:spcAft>
              <a:buSzPts val="1100"/>
              <a:buAutoNum type="romanLcPeriod"/>
            </a:pPr>
            <a:r>
              <a:rPr lang="en"/>
              <a:t>Neutrality vs. Empathy: People want to feel heard and sense that their perspective is being considered. Neutral responses are indifferent to this desire while empathic responses acknowledge and affirm that one’s  message has been heard.</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6faff70bc5_0_8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6faff70bc5_0_8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6faff70bc5_0_9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6faff70bc5_0_9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6faff70bc5_0_8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6faff70bc5_0_8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6faff70bc5_0_8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6faff70bc5_0_8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6faff70bc5_0_8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6faff70bc5_0_8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6faff70bc5_0_8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6faff70bc5_0_8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Collaborating: working together to intentionally solve a problem (everyone has ownership of the solution but the process may be very slow)</a:t>
            </a:r>
            <a:endParaRPr/>
          </a:p>
          <a:p>
            <a:pPr marL="1371600" lvl="2" indent="-298450" algn="l" rtl="0">
              <a:lnSpc>
                <a:spcPct val="115000"/>
              </a:lnSpc>
              <a:spcBef>
                <a:spcPts val="0"/>
              </a:spcBef>
              <a:spcAft>
                <a:spcPts val="0"/>
              </a:spcAft>
              <a:buSzPts val="1100"/>
              <a:buAutoNum type="romanLcPeriod"/>
            </a:pPr>
            <a:r>
              <a:rPr lang="en"/>
              <a:t>Compromising: bargaining when a win-win isn’t possible (“winning” can become more important than making the right decision)</a:t>
            </a:r>
            <a:endParaRPr/>
          </a:p>
          <a:p>
            <a:pPr marL="1371600" lvl="2" indent="-298450" algn="l" rtl="0">
              <a:lnSpc>
                <a:spcPct val="115000"/>
              </a:lnSpc>
              <a:spcBef>
                <a:spcPts val="0"/>
              </a:spcBef>
              <a:spcAft>
                <a:spcPts val="0"/>
              </a:spcAft>
              <a:buSzPts val="1100"/>
              <a:buAutoNum type="romanLcPeriod"/>
            </a:pPr>
            <a:r>
              <a:rPr lang="en"/>
              <a:t>Accommodating: smoothing out a situation by giving up on a position (moves things along but may marginalize the accommodating member)</a:t>
            </a:r>
            <a:endParaRPr/>
          </a:p>
          <a:p>
            <a:pPr marL="1371600" lvl="2" indent="-298450" algn="l" rtl="0">
              <a:lnSpc>
                <a:spcPct val="115000"/>
              </a:lnSpc>
              <a:spcBef>
                <a:spcPts val="0"/>
              </a:spcBef>
              <a:spcAft>
                <a:spcPts val="0"/>
              </a:spcAft>
              <a:buSzPts val="1100"/>
              <a:buAutoNum type="romanLcPeriod"/>
            </a:pPr>
            <a:r>
              <a:rPr lang="en"/>
              <a:t>Forcing: compelling a zero-sum solution in a win-lose situation (fast decisions but sacrifices mutual ownership of team)</a:t>
            </a:r>
            <a:endParaRPr/>
          </a:p>
          <a:p>
            <a:pPr marL="1371600" lvl="2" indent="-298450" algn="l" rtl="0">
              <a:lnSpc>
                <a:spcPct val="115000"/>
              </a:lnSpc>
              <a:spcBef>
                <a:spcPts val="0"/>
              </a:spcBef>
              <a:spcAft>
                <a:spcPts val="0"/>
              </a:spcAft>
              <a:buSzPts val="1100"/>
              <a:buAutoNum type="romanLcPeriod"/>
            </a:pPr>
            <a:r>
              <a:rPr lang="en"/>
              <a:t>Avoiding:  withdraw or delay dealing with an issue (helpful if more information can aid a decision or if team members need a cooldown)</a:t>
            </a:r>
            <a:endParaRPr/>
          </a:p>
          <a:p>
            <a:pPr marL="1371600" lvl="2" indent="-298450" algn="l" rtl="0">
              <a:lnSpc>
                <a:spcPct val="115000"/>
              </a:lnSpc>
              <a:spcBef>
                <a:spcPts val="0"/>
              </a:spcBef>
              <a:spcAft>
                <a:spcPts val="0"/>
              </a:spcAft>
              <a:buSzPts val="1100"/>
              <a:buAutoNum type="romanLcPeriod"/>
            </a:pPr>
            <a:r>
              <a:rPr lang="en"/>
              <a:t>Each approach has pros and cons. Can you figure out what they may be?</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6faff70bc5_0_8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6faff70bc5_0_8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Separate the people from the problem (Identify the root cause of the problem and what each side wants, rather than making personal attacks)</a:t>
            </a:r>
            <a:endParaRPr/>
          </a:p>
          <a:p>
            <a:pPr marL="1371600" lvl="2" indent="-298450" algn="l" rtl="0">
              <a:lnSpc>
                <a:spcPct val="115000"/>
              </a:lnSpc>
              <a:spcBef>
                <a:spcPts val="0"/>
              </a:spcBef>
              <a:spcAft>
                <a:spcPts val="0"/>
              </a:spcAft>
              <a:buSzPts val="1100"/>
              <a:buAutoNum type="romanLcPeriod"/>
            </a:pPr>
            <a:r>
              <a:rPr lang="en"/>
              <a:t>Focus on shared interests (this helps the team stay concentrated on legitimate differences in perspective and keeps work focus on what is truly incompatible between the interests) </a:t>
            </a:r>
            <a:endParaRPr/>
          </a:p>
          <a:p>
            <a:pPr marL="1371600" lvl="2" indent="-298450" algn="l" rtl="0">
              <a:lnSpc>
                <a:spcPct val="115000"/>
              </a:lnSpc>
              <a:spcBef>
                <a:spcPts val="0"/>
              </a:spcBef>
              <a:spcAft>
                <a:spcPts val="0"/>
              </a:spcAft>
              <a:buSzPts val="1100"/>
              <a:buAutoNum type="romanLcPeriod"/>
            </a:pPr>
            <a:r>
              <a:rPr lang="en"/>
              <a:t>Develop many options to be used as a solution (practice viewing the problem from different perspectives)</a:t>
            </a:r>
            <a:endParaRPr/>
          </a:p>
          <a:p>
            <a:pPr marL="1371600" lvl="2" indent="-298450" algn="l" rtl="0">
              <a:lnSpc>
                <a:spcPct val="115000"/>
              </a:lnSpc>
              <a:spcBef>
                <a:spcPts val="0"/>
              </a:spcBef>
              <a:spcAft>
                <a:spcPts val="0"/>
              </a:spcAft>
              <a:buSzPts val="1100"/>
              <a:buAutoNum type="romanLcPeriod"/>
            </a:pPr>
            <a:r>
              <a:rPr lang="en"/>
              <a:t>Evaluate the options using objective criteria (eliminate unimportant issues and focus on solutions beneficial to both sides)</a:t>
            </a:r>
            <a:endParaRPr/>
          </a:p>
          <a:p>
            <a:pPr marL="1371600" lvl="2" indent="-298450" algn="l" rtl="0">
              <a:lnSpc>
                <a:spcPct val="115000"/>
              </a:lnSpc>
              <a:spcBef>
                <a:spcPts val="0"/>
              </a:spcBef>
              <a:spcAft>
                <a:spcPts val="0"/>
              </a:spcAft>
              <a:buSzPts val="1100"/>
              <a:buAutoNum type="romanLcPeriod"/>
            </a:pPr>
            <a:r>
              <a:rPr lang="en"/>
              <a:t>Keep trying (it’s not easy to find creative solutions)</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6faff70bc5_0_9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6faff70bc5_0_9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6faff70bc5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6faff70bc5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To which groups do you belong? How or why are you a part of that group? How is a group similar/different from a team?</a:t>
            </a:r>
            <a:endParaRPr/>
          </a:p>
          <a:p>
            <a:pPr marL="914400" lvl="1" indent="-298450" algn="l" rtl="0">
              <a:lnSpc>
                <a:spcPct val="115000"/>
              </a:lnSpc>
              <a:spcBef>
                <a:spcPts val="0"/>
              </a:spcBef>
              <a:spcAft>
                <a:spcPts val="0"/>
              </a:spcAft>
              <a:buSzPts val="1100"/>
              <a:buAutoNum type="alphaLcPeriod"/>
            </a:pPr>
            <a:r>
              <a:rPr lang="en"/>
              <a:t>Teams (a special type of structured group) differ from groups, in general, in that they have applied functions. Your role on a team relates to the function you provide to it. (e.g. On a baseball team, the pitcher pitches and catcher catches.)</a:t>
            </a:r>
            <a:endParaRPr/>
          </a:p>
          <a:p>
            <a:pPr marL="914400" lvl="1" indent="-298450" algn="l" rtl="0">
              <a:lnSpc>
                <a:spcPct val="115000"/>
              </a:lnSpc>
              <a:spcBef>
                <a:spcPts val="0"/>
              </a:spcBef>
              <a:spcAft>
                <a:spcPts val="0"/>
              </a:spcAft>
              <a:buSzPts val="1100"/>
              <a:buAutoNum type="alphaLcPeriod"/>
            </a:pPr>
            <a:r>
              <a:rPr lang="en"/>
              <a:t>Does your team have clearly defined roles? What function are you performing?</a:t>
            </a:r>
            <a:endParaRPr/>
          </a:p>
          <a:p>
            <a:pPr marL="914400" lvl="1" indent="-298450" algn="l" rtl="0">
              <a:lnSpc>
                <a:spcPct val="115000"/>
              </a:lnSpc>
              <a:spcBef>
                <a:spcPts val="0"/>
              </a:spcBef>
              <a:spcAft>
                <a:spcPts val="0"/>
              </a:spcAft>
              <a:buSzPts val="1100"/>
              <a:buAutoNum type="alphaLcPeriod"/>
            </a:pPr>
            <a:r>
              <a:rPr lang="en"/>
              <a:t>“Organizations are shifting away from individual work performed in hierarchical structures and toward team-based operations.” (Levi, 14)</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6faff70bc5_0_8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6faff70bc5_0_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Leader-Oriented: leader decides, leader assigns expert to decide, leader consults with team then decides (efficient but less ownership)</a:t>
            </a:r>
            <a:endParaRPr/>
          </a:p>
          <a:p>
            <a:pPr marL="1371600" lvl="2" indent="-298450" algn="l" rtl="0">
              <a:lnSpc>
                <a:spcPct val="115000"/>
              </a:lnSpc>
              <a:spcBef>
                <a:spcPts val="0"/>
              </a:spcBef>
              <a:spcAft>
                <a:spcPts val="0"/>
              </a:spcAft>
              <a:buSzPts val="1100"/>
              <a:buAutoNum type="romanLcPeriod"/>
            </a:pPr>
            <a:r>
              <a:rPr lang="en"/>
              <a:t>Team-Oriented: structured process, pure democracy, majority rules (disagreers may fail to implement decision, misinformed opinions may prevail if technical knowledge is needed for high-quality decision)</a:t>
            </a:r>
            <a:endParaRPr/>
          </a:p>
          <a:p>
            <a:pPr marL="1371600" lvl="2" indent="-298450" algn="l" rtl="0">
              <a:lnSpc>
                <a:spcPct val="115000"/>
              </a:lnSpc>
              <a:spcBef>
                <a:spcPts val="0"/>
              </a:spcBef>
              <a:spcAft>
                <a:spcPts val="0"/>
              </a:spcAft>
              <a:buSzPts val="1100"/>
              <a:buAutoNum type="romanLcPeriod"/>
            </a:pPr>
            <a:r>
              <a:rPr lang="en"/>
              <a:t>Consensus: all members participate until agreement on a decision (ownership of decision is high, but can be slow, easy for a minority to halt process)</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6faff70bc5_0_8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6faff70bc5_0_8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Is a high-quality decision required? (if not, democracy or consensus wastes time)</a:t>
            </a:r>
            <a:endParaRPr/>
          </a:p>
          <a:p>
            <a:pPr marL="1371600" lvl="2" indent="-298450" algn="l" rtl="0">
              <a:lnSpc>
                <a:spcPct val="115000"/>
              </a:lnSpc>
              <a:spcBef>
                <a:spcPts val="0"/>
              </a:spcBef>
              <a:spcAft>
                <a:spcPts val="0"/>
              </a:spcAft>
              <a:buSzPts val="1100"/>
              <a:buAutoNum type="romanLcPeriod"/>
            </a:pPr>
            <a:r>
              <a:rPr lang="en"/>
              <a:t>Does the team/individual have enough information to make a decision?</a:t>
            </a:r>
            <a:endParaRPr/>
          </a:p>
          <a:p>
            <a:pPr marL="1371600" lvl="2" indent="-298450" algn="l" rtl="0">
              <a:lnSpc>
                <a:spcPct val="115000"/>
              </a:lnSpc>
              <a:spcBef>
                <a:spcPts val="0"/>
              </a:spcBef>
              <a:spcAft>
                <a:spcPts val="0"/>
              </a:spcAft>
              <a:buSzPts val="1100"/>
              <a:buAutoNum type="romanLcPeriod"/>
            </a:pPr>
            <a:r>
              <a:rPr lang="en"/>
              <a:t>Is the problem structured? (is the nature of the problem properly understood?)</a:t>
            </a:r>
            <a:endParaRPr/>
          </a:p>
          <a:p>
            <a:pPr marL="1371600" lvl="2" indent="-298450" algn="l" rtl="0">
              <a:lnSpc>
                <a:spcPct val="115000"/>
              </a:lnSpc>
              <a:spcBef>
                <a:spcPts val="0"/>
              </a:spcBef>
              <a:spcAft>
                <a:spcPts val="0"/>
              </a:spcAft>
              <a:buSzPts val="1100"/>
              <a:buAutoNum type="romanLcPeriod"/>
            </a:pPr>
            <a:r>
              <a:rPr lang="en"/>
              <a:t>Who will be tasked with implementing the decision?</a:t>
            </a:r>
            <a:endParaRPr/>
          </a:p>
          <a:p>
            <a:pPr marL="1371600" lvl="2" indent="-298450" algn="l" rtl="0">
              <a:lnSpc>
                <a:spcPct val="115000"/>
              </a:lnSpc>
              <a:spcBef>
                <a:spcPts val="0"/>
              </a:spcBef>
              <a:spcAft>
                <a:spcPts val="0"/>
              </a:spcAft>
              <a:buSzPts val="1100"/>
              <a:buAutoNum type="romanLcPeriod"/>
            </a:pPr>
            <a:r>
              <a:rPr lang="en"/>
              <a:t>What is the social standing of the team leader? Will members readily accept a decision from the leader?</a:t>
            </a:r>
            <a:endParaRPr/>
          </a:p>
          <a:p>
            <a:pPr marL="1371600" lvl="2" indent="-298450" algn="l" rtl="0">
              <a:lnSpc>
                <a:spcPct val="115000"/>
              </a:lnSpc>
              <a:spcBef>
                <a:spcPts val="0"/>
              </a:spcBef>
              <a:spcAft>
                <a:spcPts val="0"/>
              </a:spcAft>
              <a:buSzPts val="1100"/>
              <a:buAutoNum type="romanLcPeriod"/>
            </a:pPr>
            <a:r>
              <a:rPr lang="en"/>
              <a:t>Do members agree on how team goals are attained? (If not, the team is not ready for decision-making.)</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6faff70bc5_0_8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6faff70bc5_0_8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 able to fully articulate the position of another person, to their satisfaction, before making your own contribution.</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6faff70bc5_0_9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6faff70bc5_0_9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6faff70bc5_0_8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6faff70bc5_0_8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6faff70bc5_0_7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6faff70bc5_0_7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The four conditions for Team Success: (Levi, 23)</a:t>
            </a:r>
            <a:endParaRPr/>
          </a:p>
          <a:p>
            <a:pPr marL="1371600" lvl="2" indent="-298450" algn="l" rtl="0">
              <a:lnSpc>
                <a:spcPct val="115000"/>
              </a:lnSpc>
              <a:spcBef>
                <a:spcPts val="0"/>
              </a:spcBef>
              <a:spcAft>
                <a:spcPts val="0"/>
              </a:spcAft>
              <a:buSzPts val="1100"/>
              <a:buAutoNum type="romanLcPeriod"/>
            </a:pPr>
            <a:r>
              <a:rPr lang="en"/>
              <a:t>The team must have the right people to perform the task. (Team Composition)</a:t>
            </a:r>
            <a:endParaRPr/>
          </a:p>
          <a:p>
            <a:pPr marL="1371600" lvl="2" indent="-298450" algn="l" rtl="0">
              <a:lnSpc>
                <a:spcPct val="115000"/>
              </a:lnSpc>
              <a:spcBef>
                <a:spcPts val="0"/>
              </a:spcBef>
              <a:spcAft>
                <a:spcPts val="0"/>
              </a:spcAft>
              <a:buSzPts val="1100"/>
              <a:buAutoNum type="romanLcPeriod"/>
            </a:pPr>
            <a:r>
              <a:rPr lang="en"/>
              <a:t>The task must be suitable for teamwork. (Task Characteristics)</a:t>
            </a:r>
            <a:endParaRPr/>
          </a:p>
          <a:p>
            <a:pPr marL="1371600" lvl="2" indent="-298450" algn="l" rtl="0">
              <a:lnSpc>
                <a:spcPct val="115000"/>
              </a:lnSpc>
              <a:spcBef>
                <a:spcPts val="0"/>
              </a:spcBef>
              <a:spcAft>
                <a:spcPts val="0"/>
              </a:spcAft>
              <a:buSzPts val="1100"/>
              <a:buAutoNum type="romanLcPeriod"/>
            </a:pPr>
            <a:r>
              <a:rPr lang="en"/>
              <a:t>The team must combine its resources effectively to complete the task. (Group Process)</a:t>
            </a:r>
            <a:endParaRPr/>
          </a:p>
          <a:p>
            <a:pPr marL="1371600" lvl="2" indent="-298450" algn="l" rtl="0">
              <a:lnSpc>
                <a:spcPct val="115000"/>
              </a:lnSpc>
              <a:spcBef>
                <a:spcPts val="0"/>
              </a:spcBef>
              <a:spcAft>
                <a:spcPts val="0"/>
              </a:spcAft>
              <a:buSzPts val="1100"/>
              <a:buAutoNum type="romanLcPeriod"/>
            </a:pPr>
            <a:r>
              <a:rPr lang="en"/>
              <a:t>The organization must provide a supportive context for the team. (Organizational Context)</a:t>
            </a:r>
            <a:endParaRPr/>
          </a:p>
          <a:p>
            <a:pPr marL="914400" lvl="1" indent="-298450" algn="l" rtl="0">
              <a:lnSpc>
                <a:spcPct val="115000"/>
              </a:lnSpc>
              <a:spcBef>
                <a:spcPts val="0"/>
              </a:spcBef>
              <a:spcAft>
                <a:spcPts val="0"/>
              </a:spcAft>
              <a:buSzPts val="1100"/>
              <a:buAutoNum type="alphaLcPeriod"/>
            </a:pPr>
            <a:r>
              <a:rPr lang="en"/>
              <a:t>Think about a team you were on that was not successful. Which of the four conditions were not met?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6faff70bc5_0_7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6faff70bc5_0_7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Team Composition: Do team members have the needed knowledge, skills, and abilities? Everyone having talent is insufficient for success. A collection of high-performing individuals does not automatically lead to a high-performing team. Besides talent, successful team will include members who have interpersonal skills, problem-solving skills, and teamwork skills. (Organizations look for this.)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6faff70bc5_0_7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6faff70bc5_0_7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371600" lvl="2" indent="-298450" algn="l" rtl="0">
              <a:lnSpc>
                <a:spcPct val="115000"/>
              </a:lnSpc>
              <a:spcBef>
                <a:spcPts val="0"/>
              </a:spcBef>
              <a:spcAft>
                <a:spcPts val="0"/>
              </a:spcAft>
              <a:buSzPts val="1100"/>
              <a:buAutoNum type="romanLcPeriod"/>
            </a:pPr>
            <a:r>
              <a:rPr lang="en"/>
              <a:t>The work contains at least some skilled activities.</a:t>
            </a:r>
            <a:endParaRPr/>
          </a:p>
          <a:p>
            <a:pPr marL="1371600" lvl="2" indent="-298450" algn="l" rtl="0">
              <a:lnSpc>
                <a:spcPct val="115000"/>
              </a:lnSpc>
              <a:spcBef>
                <a:spcPts val="0"/>
              </a:spcBef>
              <a:spcAft>
                <a:spcPts val="0"/>
              </a:spcAft>
              <a:buSzPts val="1100"/>
              <a:buAutoNum type="romanLcPeriod"/>
            </a:pPr>
            <a:r>
              <a:rPr lang="en"/>
              <a:t>The team can form a meaningful unit within the organization, with clearly defined input and output and stable boundaries.</a:t>
            </a:r>
            <a:endParaRPr/>
          </a:p>
          <a:p>
            <a:pPr marL="1371600" lvl="2" indent="-298450" algn="l" rtl="0">
              <a:lnSpc>
                <a:spcPct val="115000"/>
              </a:lnSpc>
              <a:spcBef>
                <a:spcPts val="0"/>
              </a:spcBef>
              <a:spcAft>
                <a:spcPts val="0"/>
              </a:spcAft>
              <a:buSzPts val="1100"/>
              <a:buAutoNum type="romanLcPeriod"/>
            </a:pPr>
            <a:r>
              <a:rPr lang="en"/>
              <a:t>Valid performance evaluation systems exist for both the team and its members.</a:t>
            </a:r>
            <a:endParaRPr/>
          </a:p>
          <a:p>
            <a:pPr marL="1371600" lvl="2" indent="-298450" algn="l" rtl="0">
              <a:lnSpc>
                <a:spcPct val="115000"/>
              </a:lnSpc>
              <a:spcBef>
                <a:spcPts val="0"/>
              </a:spcBef>
              <a:spcAft>
                <a:spcPts val="0"/>
              </a:spcAft>
              <a:buSzPts val="1100"/>
              <a:buAutoNum type="romanLcPeriod"/>
            </a:pPr>
            <a:r>
              <a:rPr lang="en"/>
              <a:t>Timely feedback is possible.</a:t>
            </a:r>
            <a:endParaRPr/>
          </a:p>
          <a:p>
            <a:pPr marL="1371600" lvl="2" indent="-298450" algn="l" rtl="0">
              <a:lnSpc>
                <a:spcPct val="115000"/>
              </a:lnSpc>
              <a:spcBef>
                <a:spcPts val="0"/>
              </a:spcBef>
              <a:spcAft>
                <a:spcPts val="0"/>
              </a:spcAft>
              <a:buSzPts val="1100"/>
              <a:buAutoNum type="romanLcPeriod"/>
            </a:pPr>
            <a:r>
              <a:rPr lang="en"/>
              <a:t>The team is capable of measuring and controlling the important variances in the workflow.</a:t>
            </a:r>
            <a:endParaRPr/>
          </a:p>
          <a:p>
            <a:pPr marL="1371600" lvl="2" indent="-298450" algn="l" rtl="0">
              <a:lnSpc>
                <a:spcPct val="115000"/>
              </a:lnSpc>
              <a:spcBef>
                <a:spcPts val="0"/>
              </a:spcBef>
              <a:spcAft>
                <a:spcPts val="0"/>
              </a:spcAft>
              <a:buSzPts val="1100"/>
              <a:buAutoNum type="romanLcPeriod"/>
            </a:pPr>
            <a:r>
              <a:rPr lang="en"/>
              <a:t>The tasks are highly interdependent so members must work together.</a:t>
            </a:r>
            <a:endParaRPr/>
          </a:p>
          <a:p>
            <a:pPr marL="914400" lvl="1" indent="-298450" algn="l" rtl="0">
              <a:lnSpc>
                <a:spcPct val="115000"/>
              </a:lnSpc>
              <a:spcBef>
                <a:spcPts val="0"/>
              </a:spcBef>
              <a:spcAft>
                <a:spcPts val="0"/>
              </a:spcAft>
              <a:buSzPts val="1100"/>
              <a:buAutoNum type="alphaLcPeriod"/>
            </a:pPr>
            <a:r>
              <a:rPr lang="en"/>
              <a:t>Have you ever been on a team where the task was not suitable for teamwork?</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faff70bc5_0_8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faff70bc5_0_8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6faff70bc5_0_7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6faff70bc5_0_7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298450" algn="l" rtl="0">
              <a:lnSpc>
                <a:spcPct val="115000"/>
              </a:lnSpc>
              <a:spcBef>
                <a:spcPts val="0"/>
              </a:spcBef>
              <a:spcAft>
                <a:spcPts val="0"/>
              </a:spcAft>
              <a:buSzPts val="1100"/>
              <a:buAutoNum type="alphaLcPeriod"/>
            </a:pPr>
            <a:r>
              <a:rPr lang="en"/>
              <a:t>Serve as a standard that can be used to evaluate performance</a:t>
            </a:r>
            <a:endParaRPr/>
          </a:p>
          <a:p>
            <a:pPr marL="914400" lvl="1" indent="-298450" algn="l" rtl="0">
              <a:lnSpc>
                <a:spcPct val="115000"/>
              </a:lnSpc>
              <a:spcBef>
                <a:spcPts val="0"/>
              </a:spcBef>
              <a:spcAft>
                <a:spcPts val="0"/>
              </a:spcAft>
              <a:buSzPts val="1100"/>
              <a:buAutoNum type="alphaLcPeriod"/>
            </a:pPr>
            <a:r>
              <a:rPr lang="en"/>
              <a:t>Motivate team members by encouraging their involvement in the task</a:t>
            </a:r>
            <a:endParaRPr/>
          </a:p>
          <a:p>
            <a:pPr marL="914400" lvl="1" indent="-298450" algn="l" rtl="0">
              <a:lnSpc>
                <a:spcPct val="115000"/>
              </a:lnSpc>
              <a:spcBef>
                <a:spcPts val="0"/>
              </a:spcBef>
              <a:spcAft>
                <a:spcPts val="0"/>
              </a:spcAft>
              <a:buSzPts val="1100"/>
              <a:buAutoNum type="alphaLcPeriod"/>
            </a:pPr>
            <a:r>
              <a:rPr lang="en"/>
              <a:t>Provide a criterion for evaluating whether certain actions and decisions are appropriate</a:t>
            </a:r>
            <a:endParaRPr/>
          </a:p>
          <a:p>
            <a:pPr marL="914400" lvl="1" indent="-298450" algn="l" rtl="0">
              <a:lnSpc>
                <a:spcPct val="115000"/>
              </a:lnSpc>
              <a:spcBef>
                <a:spcPts val="0"/>
              </a:spcBef>
              <a:spcAft>
                <a:spcPts val="0"/>
              </a:spcAft>
              <a:buSzPts val="1100"/>
              <a:buAutoNum type="alphaLcPeriod"/>
            </a:pPr>
            <a:r>
              <a:rPr lang="en"/>
              <a:t>Serve as a way to inform outside groups about the team and establish a relationship with them</a:t>
            </a:r>
            <a:endParaRPr/>
          </a:p>
          <a:p>
            <a:pPr marL="914400" lvl="1" indent="-298450" algn="l" rtl="0">
              <a:lnSpc>
                <a:spcPct val="115000"/>
              </a:lnSpc>
              <a:spcBef>
                <a:spcPts val="0"/>
              </a:spcBef>
              <a:spcAft>
                <a:spcPts val="0"/>
              </a:spcAft>
              <a:buSzPts val="1100"/>
              <a:buAutoNum type="alphaLcPeriod"/>
            </a:pPr>
            <a:r>
              <a:rPr lang="en"/>
              <a:t>Determine when team members should be rewarded or punished for their performance</a:t>
            </a:r>
            <a:endParaRPr/>
          </a:p>
          <a:p>
            <a:pPr marL="914400" lvl="1" indent="-298450" algn="l" rtl="0">
              <a:lnSpc>
                <a:spcPct val="115000"/>
              </a:lnSpc>
              <a:spcBef>
                <a:spcPts val="0"/>
              </a:spcBef>
              <a:spcAft>
                <a:spcPts val="0"/>
              </a:spcAft>
              <a:buSzPts val="1100"/>
              <a:buAutoNum type="alphaLcPeriod"/>
            </a:pPr>
            <a:r>
              <a:rPr lang="en"/>
              <a:t>Have you ever been on a team without clearly defined goals? What are the current goals for your team?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Working in Teams</a:t>
            </a:r>
            <a:endParaRPr/>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Rick Leinecker</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Stages of Teamwork:</a:t>
            </a:r>
            <a:endParaRPr/>
          </a:p>
        </p:txBody>
      </p:sp>
      <p:graphicFrame>
        <p:nvGraphicFramePr>
          <p:cNvPr id="138" name="Google Shape;138;p22"/>
          <p:cNvGraphicFramePr/>
          <p:nvPr/>
        </p:nvGraphicFramePr>
        <p:xfrm>
          <a:off x="219525" y="2223000"/>
          <a:ext cx="3000000" cy="3000000"/>
        </p:xfrm>
        <a:graphic>
          <a:graphicData uri="http://schemas.openxmlformats.org/drawingml/2006/table">
            <a:tbl>
              <a:tblPr>
                <a:noFill/>
                <a:tableStyleId>{34D2E9D2-3971-44D9-B3AC-A94E1964118B}</a:tableStyleId>
              </a:tblPr>
              <a:tblGrid>
                <a:gridCol w="4352475">
                  <a:extLst>
                    <a:ext uri="{9D8B030D-6E8A-4147-A177-3AD203B41FA5}">
                      <a16:colId xmlns:a16="http://schemas.microsoft.com/office/drawing/2014/main" val="20000"/>
                    </a:ext>
                  </a:extLst>
                </a:gridCol>
                <a:gridCol w="435247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b="1">
                          <a:latin typeface="Lato"/>
                          <a:ea typeface="Lato"/>
                          <a:cs typeface="Lato"/>
                          <a:sym typeface="Lato"/>
                        </a:rPr>
                        <a:t>Stage:</a:t>
                      </a:r>
                      <a:endParaRPr b="1">
                        <a:latin typeface="Lato"/>
                        <a:ea typeface="Lato"/>
                        <a:cs typeface="Lato"/>
                        <a:sym typeface="Lato"/>
                      </a:endParaRPr>
                    </a:p>
                  </a:txBody>
                  <a:tcPr marL="91425" marR="91425" marT="91425" marB="91425"/>
                </a:tc>
                <a:tc>
                  <a:txBody>
                    <a:bodyPr/>
                    <a:lstStyle/>
                    <a:p>
                      <a:pPr marL="0" lvl="0" indent="0" algn="l" rtl="0">
                        <a:spcBef>
                          <a:spcPts val="0"/>
                        </a:spcBef>
                        <a:spcAft>
                          <a:spcPts val="0"/>
                        </a:spcAft>
                        <a:buNone/>
                      </a:pPr>
                      <a:r>
                        <a:rPr lang="en" b="1">
                          <a:latin typeface="Lato"/>
                          <a:ea typeface="Lato"/>
                          <a:cs typeface="Lato"/>
                          <a:sym typeface="Lato"/>
                        </a:rPr>
                        <a:t>Activity:</a:t>
                      </a:r>
                      <a:endParaRPr b="1">
                        <a:latin typeface="Lato"/>
                        <a:ea typeface="Lato"/>
                        <a:cs typeface="Lato"/>
                        <a:sym typeface="Lato"/>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latin typeface="Lato"/>
                          <a:ea typeface="Lato"/>
                          <a:cs typeface="Lato"/>
                          <a:sym typeface="Lato"/>
                        </a:rPr>
                        <a:t>Forming</a:t>
                      </a:r>
                      <a:endParaRPr>
                        <a:latin typeface="Lato"/>
                        <a:ea typeface="Lato"/>
                        <a:cs typeface="Lato"/>
                        <a:sym typeface="Lato"/>
                      </a:endParaRPr>
                    </a:p>
                  </a:txBody>
                  <a:tcPr marL="91425" marR="91425" marT="91425" marB="91425"/>
                </a:tc>
                <a:tc>
                  <a:txBody>
                    <a:bodyPr/>
                    <a:lstStyle/>
                    <a:p>
                      <a:pPr marL="0" lvl="0" indent="0" algn="l" rtl="0">
                        <a:lnSpc>
                          <a:spcPct val="115000"/>
                        </a:lnSpc>
                        <a:spcBef>
                          <a:spcPts val="0"/>
                        </a:spcBef>
                        <a:spcAft>
                          <a:spcPts val="0"/>
                        </a:spcAft>
                        <a:buNone/>
                      </a:pPr>
                      <a:r>
                        <a:rPr lang="en">
                          <a:latin typeface="Lato"/>
                          <a:ea typeface="Lato"/>
                          <a:cs typeface="Lato"/>
                          <a:sym typeface="Lato"/>
                        </a:rPr>
                        <a:t>Orientation: members getting to know one another</a:t>
                      </a:r>
                      <a:endParaRPr>
                        <a:latin typeface="Lato"/>
                        <a:ea typeface="Lato"/>
                        <a:cs typeface="Lato"/>
                        <a:sym typeface="Lato"/>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Storming</a:t>
                      </a:r>
                      <a:endParaRPr/>
                    </a:p>
                  </a:txBody>
                  <a:tcPr marL="91425" marR="91425" marT="91425" marB="91425"/>
                </a:tc>
                <a:tc>
                  <a:txBody>
                    <a:bodyPr/>
                    <a:lstStyle/>
                    <a:p>
                      <a:pPr marL="0" lvl="0" indent="0" algn="l" rtl="0">
                        <a:lnSpc>
                          <a:spcPct val="115000"/>
                        </a:lnSpc>
                        <a:spcBef>
                          <a:spcPts val="0"/>
                        </a:spcBef>
                        <a:spcAft>
                          <a:spcPts val="0"/>
                        </a:spcAft>
                        <a:buNone/>
                      </a:pPr>
                      <a:r>
                        <a:rPr lang="en">
                          <a:latin typeface="Lato"/>
                          <a:ea typeface="Lato"/>
                          <a:cs typeface="Lato"/>
                          <a:sym typeface="Lato"/>
                        </a:rPr>
                        <a:t>Conflict: disagreement about roles and procedures</a:t>
                      </a:r>
                      <a:endParaRPr>
                        <a:latin typeface="Lato"/>
                        <a:ea typeface="Lato"/>
                        <a:cs typeface="Lato"/>
                        <a:sym typeface="Lato"/>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Norming</a:t>
                      </a:r>
                      <a:endParaRPr/>
                    </a:p>
                  </a:txBody>
                  <a:tcPr marL="91425" marR="91425" marT="91425" marB="91425"/>
                </a:tc>
                <a:tc>
                  <a:txBody>
                    <a:bodyPr/>
                    <a:lstStyle/>
                    <a:p>
                      <a:pPr marL="0" lvl="0" indent="0" algn="l" rtl="0">
                        <a:lnSpc>
                          <a:spcPct val="115000"/>
                        </a:lnSpc>
                        <a:spcBef>
                          <a:spcPts val="0"/>
                        </a:spcBef>
                        <a:spcAft>
                          <a:spcPts val="0"/>
                        </a:spcAft>
                        <a:buNone/>
                      </a:pPr>
                      <a:r>
                        <a:rPr lang="en">
                          <a:latin typeface="Lato"/>
                          <a:ea typeface="Lato"/>
                          <a:cs typeface="Lato"/>
                          <a:sym typeface="Lato"/>
                        </a:rPr>
                        <a:t>Structure: establishment of rules and social relationships</a:t>
                      </a:r>
                      <a:endParaRPr>
                        <a:latin typeface="Lato"/>
                        <a:ea typeface="Lato"/>
                        <a:cs typeface="Lato"/>
                        <a:sym typeface="Lato"/>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Performing</a:t>
                      </a:r>
                      <a:endParaRPr/>
                    </a:p>
                  </a:txBody>
                  <a:tcPr marL="91425" marR="91425" marT="91425" marB="91425"/>
                </a:tc>
                <a:tc>
                  <a:txBody>
                    <a:bodyPr/>
                    <a:lstStyle/>
                    <a:p>
                      <a:pPr marL="0" lvl="0" indent="0" algn="l" rtl="0">
                        <a:lnSpc>
                          <a:spcPct val="115000"/>
                        </a:lnSpc>
                        <a:spcBef>
                          <a:spcPts val="0"/>
                        </a:spcBef>
                        <a:spcAft>
                          <a:spcPts val="0"/>
                        </a:spcAft>
                        <a:buNone/>
                      </a:pPr>
                      <a:r>
                        <a:rPr lang="en">
                          <a:latin typeface="Lato"/>
                          <a:ea typeface="Lato"/>
                          <a:cs typeface="Lato"/>
                          <a:sym typeface="Lato"/>
                        </a:rPr>
                        <a:t>Work: focus on completing the task</a:t>
                      </a:r>
                      <a:endParaRPr>
                        <a:latin typeface="Lato"/>
                        <a:ea typeface="Lato"/>
                        <a:cs typeface="Lato"/>
                        <a:sym typeface="Lato"/>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t>Adjourning</a:t>
                      </a:r>
                      <a:endParaRPr/>
                    </a:p>
                  </a:txBody>
                  <a:tcPr marL="91425" marR="91425" marT="91425" marB="91425"/>
                </a:tc>
                <a:tc>
                  <a:txBody>
                    <a:bodyPr/>
                    <a:lstStyle/>
                    <a:p>
                      <a:pPr marL="0" lvl="0" indent="0" algn="l" rtl="0">
                        <a:lnSpc>
                          <a:spcPct val="115000"/>
                        </a:lnSpc>
                        <a:spcBef>
                          <a:spcPts val="0"/>
                        </a:spcBef>
                        <a:spcAft>
                          <a:spcPts val="0"/>
                        </a:spcAft>
                        <a:buNone/>
                      </a:pPr>
                      <a:r>
                        <a:rPr lang="en">
                          <a:latin typeface="Lato"/>
                          <a:ea typeface="Lato"/>
                          <a:cs typeface="Lato"/>
                          <a:sym typeface="Lato"/>
                        </a:rPr>
                        <a:t>Dissolution: completion of task and end of the group</a:t>
                      </a:r>
                      <a:endParaRPr>
                        <a:latin typeface="Lato"/>
                        <a:ea typeface="Lato"/>
                        <a:cs typeface="Lato"/>
                        <a:sym typeface="Lato"/>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3"/>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SzPts val="3600"/>
              <a:buAutoNum type="arabicPeriod"/>
            </a:pPr>
            <a:r>
              <a:rPr lang="en" sz="3600"/>
              <a:t>Social Loafing</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Social Loafing: When Someone is Slacking Off</a:t>
            </a:r>
            <a:endParaRPr/>
          </a:p>
        </p:txBody>
      </p:sp>
      <p:sp>
        <p:nvSpPr>
          <p:cNvPr id="149" name="Google Shape;149;p24"/>
          <p:cNvSpPr txBox="1">
            <a:spLocks noGrp="1"/>
          </p:cNvSpPr>
          <p:nvPr>
            <p:ph type="body" idx="1"/>
          </p:nvPr>
        </p:nvSpPr>
        <p:spPr>
          <a:xfrm>
            <a:off x="729450" y="2078875"/>
            <a:ext cx="7688700" cy="3064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800">
                <a:solidFill>
                  <a:srgbClr val="000000"/>
                </a:solidFill>
              </a:rPr>
              <a:t>When an individual works in a team rather than alone, there is a potential reduction of contribution. This can happen for a variety of reasons: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The “free rider”: when one believes that, regardless of their individual effort, they will receive a fair share of the team’s reward</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The “sucker effect”: when a high performer slacks off, in order to not feel taken advantage of by lower performing team members</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Aren’t They Pulling Their Weight?</a:t>
            </a:r>
            <a:endParaRPr/>
          </a:p>
        </p:txBody>
      </p:sp>
      <p:sp>
        <p:nvSpPr>
          <p:cNvPr id="155" name="Google Shape;155;p25"/>
          <p:cNvSpPr txBox="1">
            <a:spLocks noGrp="1"/>
          </p:cNvSpPr>
          <p:nvPr>
            <p:ph type="body" idx="1"/>
          </p:nvPr>
        </p:nvSpPr>
        <p:spPr>
          <a:xfrm>
            <a:off x="147300" y="2079000"/>
            <a:ext cx="8853000" cy="3064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If the team’s goal is merely a collection of individual tasks requiring no coordination, this can lead to a lack of motivation, which causes social loafing.</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Individual performance can easily be hidden in a team’s effort, leading to social loafing, as one no longers cares about what others think about their performance.</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People tend to overestimate their contributions to a team’s effort, leading to social loafing, as they feel they’ve already “done their part”.</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Overcoming Social Loafing</a:t>
            </a:r>
            <a:endParaRPr/>
          </a:p>
        </p:txBody>
      </p:sp>
      <p:sp>
        <p:nvSpPr>
          <p:cNvPr id="161" name="Google Shape;161;p26"/>
          <p:cNvSpPr txBox="1">
            <a:spLocks noGrp="1"/>
          </p:cNvSpPr>
          <p:nvPr>
            <p:ph type="body" idx="1"/>
          </p:nvPr>
        </p:nvSpPr>
        <p:spPr>
          <a:xfrm>
            <a:off x="570850" y="1853850"/>
            <a:ext cx="8294700" cy="32898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Perform truly interdependent tasks.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Increase team motivation.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Clarify team roles.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Make each individual’s participation observable and measurable.</a:t>
            </a:r>
            <a:endParaRPr sz="1800">
              <a:solidFill>
                <a:srgbClr val="000000"/>
              </a:solidFill>
            </a:endParaRPr>
          </a:p>
          <a:p>
            <a:pPr marL="0" lvl="0" indent="0" algn="l" rtl="0">
              <a:lnSpc>
                <a:spcPct val="150000"/>
              </a:lnSpc>
              <a:spcBef>
                <a:spcPts val="0"/>
              </a:spcBef>
              <a:spcAft>
                <a:spcPts val="0"/>
              </a:spcAft>
              <a:buNone/>
            </a:pP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When have you been part of a team with a strong sense of identity and high motivation, which prevents social loafing?</a:t>
            </a: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Sports teams are very good at avoiding social loafing. Why?</a:t>
            </a:r>
            <a:endParaRPr sz="1800">
              <a:solidFill>
                <a:srgbClr val="000000"/>
              </a:solidFill>
            </a:endParaRPr>
          </a:p>
          <a:p>
            <a:pPr marL="0" lvl="0" indent="0" algn="l" rtl="0">
              <a:lnSpc>
                <a:spcPct val="150000"/>
              </a:lnSpc>
              <a:spcBef>
                <a:spcPts val="0"/>
              </a:spcBef>
              <a:spcAft>
                <a:spcPts val="0"/>
              </a:spcAft>
              <a:buNone/>
            </a:pPr>
            <a:endParaRPr sz="180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7"/>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SzPts val="3600"/>
              <a:buAutoNum type="arabicPeriod"/>
            </a:pPr>
            <a:r>
              <a:rPr lang="en" sz="3600"/>
              <a:t>Roles and Behaviors</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Team Roles</a:t>
            </a:r>
            <a:endParaRPr/>
          </a:p>
        </p:txBody>
      </p:sp>
      <p:sp>
        <p:nvSpPr>
          <p:cNvPr id="172" name="Google Shape;172;p28"/>
          <p:cNvSpPr txBox="1">
            <a:spLocks noGrp="1"/>
          </p:cNvSpPr>
          <p:nvPr>
            <p:ph type="body" idx="1"/>
          </p:nvPr>
        </p:nvSpPr>
        <p:spPr>
          <a:xfrm>
            <a:off x="225500" y="1853850"/>
            <a:ext cx="8798700" cy="3289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800" i="1">
                <a:solidFill>
                  <a:srgbClr val="000000"/>
                </a:solidFill>
              </a:rPr>
              <a:t>Roles are one of the basic building blocks of successful teams performance. A role is a set of behaviours typical of people in certain social context. Roles within a team are similar to roles in a play: They describe what people are supposed to do and how their parts relate to what others in the team are doing. </a:t>
            </a:r>
            <a:r>
              <a:rPr lang="en" sz="1800">
                <a:solidFill>
                  <a:srgbClr val="000000"/>
                </a:solidFill>
              </a:rPr>
              <a:t>(Levi, 71)</a:t>
            </a:r>
            <a:endParaRPr sz="1800">
              <a:solidFill>
                <a:srgbClr val="000000"/>
              </a:solidFill>
            </a:endParaRPr>
          </a:p>
          <a:p>
            <a:pPr marL="0" lvl="0" indent="0" algn="l" rtl="0">
              <a:lnSpc>
                <a:spcPct val="150000"/>
              </a:lnSpc>
              <a:spcBef>
                <a:spcPts val="0"/>
              </a:spcBef>
              <a:spcAft>
                <a:spcPts val="0"/>
              </a:spcAft>
              <a:buNone/>
            </a:pPr>
            <a:endParaRPr sz="1800" i="1">
              <a:solidFill>
                <a:srgbClr val="000000"/>
              </a:solidFill>
            </a:endParaRPr>
          </a:p>
          <a:p>
            <a:pPr marL="0" lvl="0" indent="0" algn="l" rtl="0">
              <a:lnSpc>
                <a:spcPct val="150000"/>
              </a:lnSpc>
              <a:spcBef>
                <a:spcPts val="0"/>
              </a:spcBef>
              <a:spcAft>
                <a:spcPts val="0"/>
              </a:spcAft>
              <a:buNone/>
            </a:pPr>
            <a:r>
              <a:rPr lang="en" sz="1800" b="1">
                <a:solidFill>
                  <a:srgbClr val="000000"/>
                </a:solidFill>
              </a:rPr>
              <a:t>Role Ambiguity</a:t>
            </a:r>
            <a:r>
              <a:rPr lang="en" sz="1800">
                <a:solidFill>
                  <a:srgbClr val="000000"/>
                </a:solidFill>
              </a:rPr>
              <a:t> and </a:t>
            </a:r>
            <a:r>
              <a:rPr lang="en" sz="1800" b="1">
                <a:solidFill>
                  <a:srgbClr val="000000"/>
                </a:solidFill>
              </a:rPr>
              <a:t>Role Conflict</a:t>
            </a:r>
            <a:r>
              <a:rPr lang="en" sz="1800">
                <a:solidFill>
                  <a:srgbClr val="000000"/>
                </a:solidFill>
              </a:rPr>
              <a:t> are sources of relational stress within a team which interfere with both team motivation and accomplishing tasks. These tend to worsen as a project gets closer to the deadline. How would you define each?</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Two Types of Team Behaviors</a:t>
            </a:r>
            <a:endParaRPr/>
          </a:p>
        </p:txBody>
      </p:sp>
      <p:sp>
        <p:nvSpPr>
          <p:cNvPr id="178" name="Google Shape;178;p29"/>
          <p:cNvSpPr txBox="1">
            <a:spLocks noGrp="1"/>
          </p:cNvSpPr>
          <p:nvPr>
            <p:ph type="body" idx="1"/>
          </p:nvPr>
        </p:nvSpPr>
        <p:spPr>
          <a:xfrm>
            <a:off x="74700" y="1994925"/>
            <a:ext cx="8994600" cy="3148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Task Behaviors focus on the team’s performance goal</a:t>
            </a:r>
            <a:endParaRPr sz="1800">
              <a:solidFill>
                <a:srgbClr val="000000"/>
              </a:solidFill>
            </a:endParaRPr>
          </a:p>
          <a:p>
            <a:pPr marL="914400" lvl="1" indent="-298450" algn="l" rtl="0">
              <a:lnSpc>
                <a:spcPct val="150000"/>
              </a:lnSpc>
              <a:spcBef>
                <a:spcPts val="0"/>
              </a:spcBef>
              <a:spcAft>
                <a:spcPts val="0"/>
              </a:spcAft>
              <a:buClr>
                <a:srgbClr val="000000"/>
              </a:buClr>
              <a:buSzPts val="1100"/>
              <a:buChar char="○"/>
            </a:pPr>
            <a:r>
              <a:rPr lang="en" sz="1400">
                <a:solidFill>
                  <a:srgbClr val="000000"/>
                </a:solidFill>
              </a:rPr>
              <a:t>Examples: information sharing and back-up assistance</a:t>
            </a:r>
            <a:endParaRPr sz="14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Social Behaviors focus on maintaining emotional balance and healthy team relationships </a:t>
            </a:r>
            <a:endParaRPr sz="1800">
              <a:solidFill>
                <a:srgbClr val="000000"/>
              </a:solidFill>
            </a:endParaRPr>
          </a:p>
          <a:p>
            <a:pPr marL="914400" lvl="1" indent="-298450" algn="l" rtl="0">
              <a:lnSpc>
                <a:spcPct val="150000"/>
              </a:lnSpc>
              <a:spcBef>
                <a:spcPts val="0"/>
              </a:spcBef>
              <a:spcAft>
                <a:spcPts val="0"/>
              </a:spcAft>
              <a:buClr>
                <a:srgbClr val="000000"/>
              </a:buClr>
              <a:buSzPts val="1100"/>
              <a:buChar char="○"/>
            </a:pPr>
            <a:r>
              <a:rPr lang="en" sz="1400">
                <a:solidFill>
                  <a:srgbClr val="000000"/>
                </a:solidFill>
              </a:rPr>
              <a:t>Examples: recognition and encouragement</a:t>
            </a:r>
            <a:endParaRPr sz="1400">
              <a:solidFill>
                <a:srgbClr val="000000"/>
              </a:solidFill>
            </a:endParaRPr>
          </a:p>
          <a:p>
            <a:pPr marL="0" lvl="0" indent="0" algn="l" rtl="0">
              <a:lnSpc>
                <a:spcPct val="150000"/>
              </a:lnSpc>
              <a:spcBef>
                <a:spcPts val="0"/>
              </a:spcBef>
              <a:spcAft>
                <a:spcPts val="0"/>
              </a:spcAft>
              <a:buNone/>
            </a:pPr>
            <a:r>
              <a:rPr lang="en" sz="1800">
                <a:solidFill>
                  <a:srgbClr val="000000"/>
                </a:solidFill>
              </a:rPr>
              <a:t>Both are crucial for accomplishing team goals. It can be very easy for project-oriented teams to ignore the necessity and importance of the relational aspects of teamwork that lead to higher team performance.</a:t>
            </a:r>
            <a:endParaRPr sz="1800">
              <a:solidFill>
                <a:srgbClr val="000000"/>
              </a:solidFill>
            </a:endParaRPr>
          </a:p>
          <a:p>
            <a:pPr marL="0" lvl="0" indent="0" algn="l" rtl="0">
              <a:lnSpc>
                <a:spcPct val="150000"/>
              </a:lnSpc>
              <a:spcBef>
                <a:spcPts val="0"/>
              </a:spcBef>
              <a:spcAft>
                <a:spcPts val="1600"/>
              </a:spcAft>
              <a:buNone/>
            </a:pP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0"/>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SzPts val="3600"/>
              <a:buAutoNum type="arabicPeriod"/>
            </a:pPr>
            <a:r>
              <a:rPr lang="en" sz="3600"/>
              <a:t>Communication</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Communication: The Foundation of Everything</a:t>
            </a:r>
            <a:endParaRPr/>
          </a:p>
        </p:txBody>
      </p:sp>
      <p:sp>
        <p:nvSpPr>
          <p:cNvPr id="189" name="Google Shape;189;p31"/>
          <p:cNvSpPr txBox="1">
            <a:spLocks noGrp="1"/>
          </p:cNvSpPr>
          <p:nvPr>
            <p:ph type="body" idx="1"/>
          </p:nvPr>
        </p:nvSpPr>
        <p:spPr>
          <a:xfrm>
            <a:off x="48200" y="2123100"/>
            <a:ext cx="9013500" cy="3020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800">
                <a:solidFill>
                  <a:srgbClr val="000000"/>
                </a:solidFill>
              </a:rPr>
              <a:t>Good communication skills: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foster trust</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establish appropriate team norms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develops a collaborative and creative climate</a:t>
            </a:r>
            <a:endParaRPr sz="1800">
              <a:solidFill>
                <a:srgbClr val="000000"/>
              </a:solidFill>
            </a:endParaRPr>
          </a:p>
          <a:p>
            <a:pPr marL="0" lvl="0" indent="0" algn="l" rtl="0">
              <a:lnSpc>
                <a:spcPct val="150000"/>
              </a:lnSpc>
              <a:spcBef>
                <a:spcPts val="0"/>
              </a:spcBef>
              <a:spcAft>
                <a:spcPts val="0"/>
              </a:spcAft>
              <a:buNone/>
            </a:pPr>
            <a:r>
              <a:rPr lang="en" sz="1400">
                <a:solidFill>
                  <a:srgbClr val="000000"/>
                </a:solidFill>
              </a:rPr>
              <a:t>These benefits must be maintained over time through continued effort. They are not merely attained once, then last forever. (What happens to a friendship when two people stop communicating over a long period of time?)</a:t>
            </a:r>
            <a:endParaRPr sz="1400">
              <a:solidFill>
                <a:srgbClr val="000000"/>
              </a:solidFill>
            </a:endParaRPr>
          </a:p>
          <a:p>
            <a:pPr marL="0" lvl="0" indent="0" algn="l" rtl="0">
              <a:lnSpc>
                <a:spcPct val="150000"/>
              </a:lnSpc>
              <a:spcBef>
                <a:spcPts val="0"/>
              </a:spcBef>
              <a:spcAft>
                <a:spcPts val="0"/>
              </a:spcAft>
              <a:buNone/>
            </a:pPr>
            <a:r>
              <a:rPr lang="en" sz="1400">
                <a:solidFill>
                  <a:srgbClr val="000000"/>
                </a:solidFill>
              </a:rPr>
              <a:t>Communication is important for both the task-oriented behaviors and social-oriented behaviors: it will maximize productively as well as foster team cohesion. Both are important for team success.</a:t>
            </a:r>
            <a:endParaRPr sz="1400">
              <a:solidFill>
                <a:srgbClr val="000000"/>
              </a:solidFill>
            </a:endParaRPr>
          </a:p>
          <a:p>
            <a:pPr marL="0" lvl="0" indent="0" algn="l" rtl="0">
              <a:lnSpc>
                <a:spcPct val="150000"/>
              </a:lnSpc>
              <a:spcBef>
                <a:spcPts val="0"/>
              </a:spcBef>
              <a:spcAft>
                <a:spcPts val="0"/>
              </a:spcAft>
              <a:buNone/>
            </a:pPr>
            <a:endParaRPr sz="18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SzPts val="3600"/>
              <a:buAutoNum type="arabicPeriod"/>
            </a:pPr>
            <a:r>
              <a:rPr lang="en" sz="3600"/>
              <a:t>Team Success</a:t>
            </a:r>
            <a:endParaRPr sz="3600"/>
          </a:p>
          <a:p>
            <a:pPr marL="457200" lvl="0" indent="-457200" algn="l" rtl="0">
              <a:spcBef>
                <a:spcPts val="0"/>
              </a:spcBef>
              <a:spcAft>
                <a:spcPts val="0"/>
              </a:spcAft>
              <a:buSzPts val="3600"/>
              <a:buAutoNum type="arabicPeriod"/>
            </a:pPr>
            <a:r>
              <a:rPr lang="en" sz="3600"/>
              <a:t>Team Goals and Activity</a:t>
            </a:r>
            <a:endParaRPr sz="3600"/>
          </a:p>
          <a:p>
            <a:pPr marL="457200" lvl="0" indent="-457200" algn="l" rtl="0">
              <a:spcBef>
                <a:spcPts val="0"/>
              </a:spcBef>
              <a:spcAft>
                <a:spcPts val="0"/>
              </a:spcAft>
              <a:buSzPts val="3600"/>
              <a:buAutoNum type="arabicPeriod"/>
            </a:pPr>
            <a:r>
              <a:rPr lang="en" sz="3600"/>
              <a:t>Social Loafing</a:t>
            </a:r>
            <a:endParaRPr sz="3600"/>
          </a:p>
          <a:p>
            <a:pPr marL="457200" lvl="0" indent="-457200" algn="l" rtl="0">
              <a:spcBef>
                <a:spcPts val="0"/>
              </a:spcBef>
              <a:spcAft>
                <a:spcPts val="0"/>
              </a:spcAft>
              <a:buSzPts val="3600"/>
              <a:buAutoNum type="arabicPeriod"/>
            </a:pPr>
            <a:r>
              <a:rPr lang="en" sz="3600"/>
              <a:t>Roles and Behaviors</a:t>
            </a:r>
            <a:endParaRPr sz="3600"/>
          </a:p>
          <a:p>
            <a:pPr marL="457200" lvl="0" indent="-457200" algn="l" rtl="0">
              <a:spcBef>
                <a:spcPts val="0"/>
              </a:spcBef>
              <a:spcAft>
                <a:spcPts val="0"/>
              </a:spcAft>
              <a:buSzPts val="3600"/>
              <a:buAutoNum type="arabicPeriod"/>
            </a:pPr>
            <a:r>
              <a:rPr lang="en" sz="3600"/>
              <a:t>Communication</a:t>
            </a:r>
            <a:endParaRPr sz="3600"/>
          </a:p>
          <a:p>
            <a:pPr marL="457200" lvl="0" indent="-457200" algn="l" rtl="0">
              <a:spcBef>
                <a:spcPts val="0"/>
              </a:spcBef>
              <a:spcAft>
                <a:spcPts val="0"/>
              </a:spcAft>
              <a:buSzPts val="3600"/>
              <a:buAutoNum type="arabicPeriod"/>
            </a:pPr>
            <a:r>
              <a:rPr lang="en" sz="3600"/>
              <a:t>Conflict</a:t>
            </a:r>
            <a:endParaRPr sz="3600"/>
          </a:p>
          <a:p>
            <a:pPr marL="457200" lvl="0" indent="-457200" algn="l" rtl="0">
              <a:spcBef>
                <a:spcPts val="0"/>
              </a:spcBef>
              <a:spcAft>
                <a:spcPts val="0"/>
              </a:spcAft>
              <a:buSzPts val="3600"/>
              <a:buAutoNum type="arabicPeriod"/>
            </a:pPr>
            <a:r>
              <a:rPr lang="en" sz="3600"/>
              <a:t>Decision-Making</a:t>
            </a:r>
            <a:endParaRPr sz="3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Bad Communication Habits</a:t>
            </a:r>
            <a:endParaRPr/>
          </a:p>
        </p:txBody>
      </p:sp>
      <p:sp>
        <p:nvSpPr>
          <p:cNvPr id="195" name="Google Shape;195;p32"/>
          <p:cNvSpPr txBox="1">
            <a:spLocks noGrp="1"/>
          </p:cNvSpPr>
          <p:nvPr>
            <p:ph type="body" idx="1"/>
          </p:nvPr>
        </p:nvSpPr>
        <p:spPr>
          <a:xfrm>
            <a:off x="0" y="1853850"/>
            <a:ext cx="9144000" cy="30645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1800">
                <a:solidFill>
                  <a:srgbClr val="000000"/>
                </a:solidFill>
              </a:rPr>
              <a:t>Teams have the potential to make better decisions than individuals. Why? </a:t>
            </a: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However, there also exists the potential for dysfunction in how information is processed:</a:t>
            </a:r>
            <a:endParaRPr sz="18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Focusing on common information shared by all instead of considering specialized, unique information known by few.</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Seeking only information that confirms pre-existing beliefs and attitudes and ignoring information that is perceived as a threat to currently held beliefs (a.k.a “Confirmation Bias”: You tend to find only what you expect to see).</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Processing information only in terms of False Dichotomies: the tendency to view options only in terms of two opposing extremes, when, in reality, many possibilities exist.</a:t>
            </a:r>
            <a:endParaRPr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Positive vs. Negative Communication Patterns</a:t>
            </a:r>
            <a:endParaRPr/>
          </a:p>
        </p:txBody>
      </p:sp>
      <p:sp>
        <p:nvSpPr>
          <p:cNvPr id="201" name="Google Shape;201;p3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Evaluation vs. Description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Control vs. Problem Orientation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Deception vs. Honesty</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Neutrality vs. Empathy</a:t>
            </a:r>
            <a:endParaRPr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to Have a Good Team Meeting:</a:t>
            </a:r>
            <a:endParaRPr/>
          </a:p>
        </p:txBody>
      </p:sp>
      <p:sp>
        <p:nvSpPr>
          <p:cNvPr id="207" name="Google Shape;207;p34"/>
          <p:cNvSpPr txBox="1">
            <a:spLocks noGrp="1"/>
          </p:cNvSpPr>
          <p:nvPr>
            <p:ph type="body" idx="1"/>
          </p:nvPr>
        </p:nvSpPr>
        <p:spPr>
          <a:xfrm>
            <a:off x="22650" y="1853850"/>
            <a:ext cx="9098700" cy="32898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Only have a meeting when there is no other alternative.</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Put the purpose of the meeting in writing and share it with everyone before the meeting (a.k.a. Agenda).</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Start and end the meeting on time. It demonstrates competency and shows respect.</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Minimize disruptive behaviors (like when one person dominates the conversation) and verbally affirm acceptable behavior. Deal with persistent problems privately.</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Put in writing a summary of important discussion and significant decisions that were made for everyone to reference (a.k.a. Minutes).</a:t>
            </a: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5"/>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SzPts val="3600"/>
              <a:buAutoNum type="arabicPeriod"/>
            </a:pPr>
            <a:r>
              <a:rPr lang="en" sz="3600"/>
              <a:t>Conflict</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Misconceptions about Conflict:</a:t>
            </a:r>
            <a:endParaRPr/>
          </a:p>
        </p:txBody>
      </p:sp>
      <p:sp>
        <p:nvSpPr>
          <p:cNvPr id="218" name="Google Shape;218;p36"/>
          <p:cNvSpPr txBox="1">
            <a:spLocks noGrp="1"/>
          </p:cNvSpPr>
          <p:nvPr>
            <p:ph type="body" idx="1"/>
          </p:nvPr>
        </p:nvSpPr>
        <p:spPr>
          <a:xfrm>
            <a:off x="729450" y="2078875"/>
            <a:ext cx="7688700" cy="3064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All conflict is bad and should be avoided.</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All conflict is caused by misunderstandings amongst team members.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All conflict can be resolved to everyone’s satisfaction.</a:t>
            </a:r>
            <a:endParaRPr sz="1800">
              <a:solidFill>
                <a:srgbClr val="000000"/>
              </a:solidFill>
            </a:endParaRPr>
          </a:p>
          <a:p>
            <a:pPr marL="0" lvl="0" indent="0" algn="l" rtl="0">
              <a:lnSpc>
                <a:spcPct val="150000"/>
              </a:lnSpc>
              <a:spcBef>
                <a:spcPts val="0"/>
              </a:spcBef>
              <a:spcAft>
                <a:spcPts val="0"/>
              </a:spcAft>
              <a:buNone/>
            </a:pPr>
            <a:endParaRPr sz="1800">
              <a:solidFill>
                <a:srgbClr val="000000"/>
              </a:solidFill>
            </a:endParaRPr>
          </a:p>
          <a:p>
            <a:pPr marL="0" lvl="0" indent="0" algn="l" rtl="0">
              <a:lnSpc>
                <a:spcPct val="150000"/>
              </a:lnSpc>
              <a:spcBef>
                <a:spcPts val="0"/>
              </a:spcBef>
              <a:spcAft>
                <a:spcPts val="0"/>
              </a:spcAft>
              <a:buNone/>
            </a:pPr>
            <a:r>
              <a:rPr lang="en" sz="1800" b="1">
                <a:solidFill>
                  <a:srgbClr val="000000"/>
                </a:solidFill>
              </a:rPr>
              <a:t>The Reality:</a:t>
            </a:r>
            <a:r>
              <a:rPr lang="en" sz="1800">
                <a:solidFill>
                  <a:srgbClr val="000000"/>
                </a:solidFill>
              </a:rPr>
              <a:t> Conflict is inevitable. It is produced by change. It is often beneficial to the team’s success.</a:t>
            </a:r>
            <a:endParaRPr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Healthy Conflict Arises from:</a:t>
            </a:r>
            <a:endParaRPr/>
          </a:p>
        </p:txBody>
      </p:sp>
      <p:sp>
        <p:nvSpPr>
          <p:cNvPr id="224" name="Google Shape;224;p37"/>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Focusing on task issues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Legitimate differences of opinion about the task</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Differences in values and perspectives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Different expectations about the impact of decisions</a:t>
            </a:r>
            <a:endParaRPr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Unhealthy Conflict Arises from:</a:t>
            </a:r>
            <a:endParaRPr/>
          </a:p>
        </p:txBody>
      </p:sp>
      <p:sp>
        <p:nvSpPr>
          <p:cNvPr id="230" name="Google Shape;230;p38"/>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Competition over power, rewards, and resources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Conflict between individual and team goals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Poorly run team meetings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Personal grudges from the past</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Faulty communication</a:t>
            </a:r>
            <a:endParaRPr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Approaches to Conflict Resolution:</a:t>
            </a:r>
            <a:endParaRPr/>
          </a:p>
        </p:txBody>
      </p:sp>
      <p:sp>
        <p:nvSpPr>
          <p:cNvPr id="236" name="Google Shape;236;p39"/>
          <p:cNvSpPr txBox="1">
            <a:spLocks noGrp="1"/>
          </p:cNvSpPr>
          <p:nvPr>
            <p:ph type="body" idx="1"/>
          </p:nvPr>
        </p:nvSpPr>
        <p:spPr>
          <a:xfrm>
            <a:off x="598800" y="1985700"/>
            <a:ext cx="8545200" cy="3064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Collaborating: working together to intentionally solve a problem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Compromising: bargaining when a win-win isn’t possible</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Accommodating: smoothing out a situation by giving up on a position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Forcing: compelling a zero-sum solution in a win-lose situation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Avoiding:  withdraw or delay dealing with an issue</a:t>
            </a:r>
            <a:endParaRPr sz="1800">
              <a:solidFill>
                <a:srgbClr val="000000"/>
              </a:solidFill>
            </a:endParaRPr>
          </a:p>
          <a:p>
            <a:pPr marL="457200" lvl="0" indent="0" algn="l" rtl="0">
              <a:lnSpc>
                <a:spcPct val="150000"/>
              </a:lnSpc>
              <a:spcBef>
                <a:spcPts val="0"/>
              </a:spcBef>
              <a:spcAft>
                <a:spcPts val="0"/>
              </a:spcAft>
              <a:buNone/>
            </a:pP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Each approach has pros and cons. Can you figure out what they are?</a:t>
            </a:r>
            <a:endParaRPr sz="1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Steps for Negotiating a Solution:</a:t>
            </a:r>
            <a:endParaRPr/>
          </a:p>
        </p:txBody>
      </p:sp>
      <p:sp>
        <p:nvSpPr>
          <p:cNvPr id="242" name="Google Shape;242;p40"/>
          <p:cNvSpPr txBox="1">
            <a:spLocks noGrp="1"/>
          </p:cNvSpPr>
          <p:nvPr>
            <p:ph type="body" idx="1"/>
          </p:nvPr>
        </p:nvSpPr>
        <p:spPr>
          <a:xfrm>
            <a:off x="682700" y="2079000"/>
            <a:ext cx="8266800" cy="3064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Separate the people from the problem</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Focus on shared interests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Develop many options to be used as a solution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Evaluate the options using objective criteria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Keep trying</a:t>
            </a:r>
            <a:endParaRPr sz="1800">
              <a:solidFill>
                <a:srgbClr val="000000"/>
              </a:solidFill>
            </a:endParaRPr>
          </a:p>
          <a:p>
            <a:pPr marL="0" lvl="0" indent="0" algn="l" rtl="0">
              <a:lnSpc>
                <a:spcPct val="150000"/>
              </a:lnSpc>
              <a:spcBef>
                <a:spcPts val="0"/>
              </a:spcBef>
              <a:spcAft>
                <a:spcPts val="0"/>
              </a:spcAft>
              <a:buNone/>
            </a:pP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When have you successfully negotiated a solution to a team conflict?</a:t>
            </a:r>
            <a:endParaRPr sz="1800">
              <a:solidFill>
                <a:srgbClr val="0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1"/>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SzPts val="3600"/>
              <a:buAutoNum type="arabicPeriod"/>
            </a:pPr>
            <a:r>
              <a:rPr lang="en" sz="3600"/>
              <a:t>Decision-Making</a:t>
            </a:r>
            <a:endParaRPr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Teams?</a:t>
            </a:r>
            <a:endParaRPr/>
          </a:p>
        </p:txBody>
      </p:sp>
      <p:sp>
        <p:nvSpPr>
          <p:cNvPr id="98" name="Google Shape;98;p15"/>
          <p:cNvSpPr txBox="1">
            <a:spLocks noGrp="1"/>
          </p:cNvSpPr>
          <p:nvPr>
            <p:ph type="body" idx="1"/>
          </p:nvPr>
        </p:nvSpPr>
        <p:spPr>
          <a:xfrm>
            <a:off x="161250" y="2104500"/>
            <a:ext cx="8825100" cy="30390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What teams have you been a part of?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Teams differ from groups, in that they have applied functions. Your role on a team relates to the function you provide to it.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Does your team have clearly defined roles? What function are you performing?</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i="1">
                <a:solidFill>
                  <a:srgbClr val="000000"/>
                </a:solidFill>
              </a:rPr>
              <a:t>Organizations are shifting away from individual work performed in hierarchical structures and toward team-based operations. </a:t>
            </a:r>
            <a:r>
              <a:rPr lang="en" sz="1800">
                <a:solidFill>
                  <a:srgbClr val="000000"/>
                </a:solidFill>
              </a:rPr>
              <a:t>(Levi, 14)</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2"/>
          <p:cNvSpPr txBox="1">
            <a:spLocks noGrp="1"/>
          </p:cNvSpPr>
          <p:nvPr>
            <p:ph type="title"/>
          </p:nvPr>
        </p:nvSpPr>
        <p:spPr>
          <a:xfrm>
            <a:off x="729450" y="1301625"/>
            <a:ext cx="7688700" cy="55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Decision-Making Spectrum</a:t>
            </a:r>
            <a:endParaRPr/>
          </a:p>
        </p:txBody>
      </p:sp>
      <p:sp>
        <p:nvSpPr>
          <p:cNvPr id="253" name="Google Shape;253;p42"/>
          <p:cNvSpPr txBox="1">
            <a:spLocks noGrp="1"/>
          </p:cNvSpPr>
          <p:nvPr>
            <p:ph type="body" idx="1"/>
          </p:nvPr>
        </p:nvSpPr>
        <p:spPr>
          <a:xfrm>
            <a:off x="169500" y="2078875"/>
            <a:ext cx="8974500" cy="30645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b="1">
                <a:solidFill>
                  <a:srgbClr val="000000"/>
                </a:solidFill>
              </a:rPr>
              <a:t>Leader-Oriented</a:t>
            </a:r>
            <a:r>
              <a:rPr lang="en" sz="1800">
                <a:solidFill>
                  <a:srgbClr val="000000"/>
                </a:solidFill>
              </a:rPr>
              <a:t>: leader decides; leader assigns expert to decide; leader consults team then decides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b="1">
                <a:solidFill>
                  <a:srgbClr val="000000"/>
                </a:solidFill>
              </a:rPr>
              <a:t>Team-Oriented</a:t>
            </a:r>
            <a:r>
              <a:rPr lang="en" sz="1800">
                <a:solidFill>
                  <a:srgbClr val="000000"/>
                </a:solidFill>
              </a:rPr>
              <a:t>: objective mathematical technique; structured process; pure democracy, where majority rules</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b="1">
                <a:solidFill>
                  <a:srgbClr val="000000"/>
                </a:solidFill>
              </a:rPr>
              <a:t>Full Consensus</a:t>
            </a:r>
            <a:r>
              <a:rPr lang="en" sz="1800">
                <a:solidFill>
                  <a:srgbClr val="000000"/>
                </a:solidFill>
              </a:rPr>
              <a:t>: all members participate until agreement on a decision </a:t>
            </a:r>
            <a:endParaRPr sz="1800">
              <a:solidFill>
                <a:srgbClr val="000000"/>
              </a:solidFill>
            </a:endParaRPr>
          </a:p>
          <a:p>
            <a:pPr marL="0" lvl="0" indent="0" algn="l" rtl="0">
              <a:lnSpc>
                <a:spcPct val="150000"/>
              </a:lnSpc>
              <a:spcBef>
                <a:spcPts val="0"/>
              </a:spcBef>
              <a:spcAft>
                <a:spcPts val="0"/>
              </a:spcAft>
              <a:buNone/>
            </a:pPr>
            <a:endParaRPr sz="1800">
              <a:solidFill>
                <a:srgbClr val="000000"/>
              </a:solidFill>
            </a:endParaRPr>
          </a:p>
          <a:p>
            <a:pPr marL="0" lvl="0" indent="0" algn="l" rtl="0">
              <a:lnSpc>
                <a:spcPct val="150000"/>
              </a:lnSpc>
              <a:spcBef>
                <a:spcPts val="0"/>
              </a:spcBef>
              <a:spcAft>
                <a:spcPts val="0"/>
              </a:spcAft>
              <a:buNone/>
            </a:pPr>
            <a:r>
              <a:rPr lang="en" sz="1800">
                <a:solidFill>
                  <a:srgbClr val="000000"/>
                </a:solidFill>
              </a:rPr>
              <a:t>Can you name the advantages and disadvantages of each decision making approach?</a:t>
            </a:r>
            <a:endParaRPr sz="1800">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Determining the Right Approach:</a:t>
            </a:r>
            <a:endParaRPr/>
          </a:p>
        </p:txBody>
      </p:sp>
      <p:sp>
        <p:nvSpPr>
          <p:cNvPr id="259" name="Google Shape;259;p43"/>
          <p:cNvSpPr txBox="1">
            <a:spLocks noGrp="1"/>
          </p:cNvSpPr>
          <p:nvPr>
            <p:ph type="body" idx="1"/>
          </p:nvPr>
        </p:nvSpPr>
        <p:spPr>
          <a:xfrm>
            <a:off x="647100" y="2097525"/>
            <a:ext cx="7853400" cy="29418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Is a high-quality decision required?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Does the team/individual have enough information to make a decision?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Is the problem structured?</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Who will be tasked with implementing the decision?</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What is the social standing of the team leader?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Do members agree on how team goals are attained? </a:t>
            </a:r>
            <a:endParaRPr sz="1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Guidelines If You’re Going for a Full Consensus</a:t>
            </a:r>
            <a:endParaRPr/>
          </a:p>
        </p:txBody>
      </p:sp>
      <p:sp>
        <p:nvSpPr>
          <p:cNvPr id="265" name="Google Shape;265;p44"/>
          <p:cNvSpPr txBox="1">
            <a:spLocks noGrp="1"/>
          </p:cNvSpPr>
          <p:nvPr>
            <p:ph type="body" idx="1"/>
          </p:nvPr>
        </p:nvSpPr>
        <p:spPr>
          <a:xfrm>
            <a:off x="48200" y="2078875"/>
            <a:ext cx="9013500" cy="30645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000000"/>
              </a:buClr>
              <a:buSzPts val="1400"/>
              <a:buChar char="●"/>
            </a:pPr>
            <a:r>
              <a:rPr lang="en" sz="1400">
                <a:solidFill>
                  <a:srgbClr val="000000"/>
                </a:solidFill>
              </a:rPr>
              <a:t>Avoid arguing for your own position without listening to the position of others.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Do not change your position just to avoid conflict.</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Do not try to reach a quick agreement by using conflict-reduction approaches, such as voting or tossing a coin.</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Encourage others to explain their position so that you better understand any differences.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Do not assume that someone must win and someone must lose when there is a disagreement.</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Discuss the underlying assumptions, listen carefully to one another, and encourage the participation of all members.</a:t>
            </a: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Look for creative and collaborative solutions that allow both sides to win rather than compromises where each side only gets some of what it wants.</a:t>
            </a:r>
            <a:endParaRPr sz="1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Acknowledgment:</a:t>
            </a:r>
            <a:endParaRPr/>
          </a:p>
        </p:txBody>
      </p:sp>
      <p:sp>
        <p:nvSpPr>
          <p:cNvPr id="271" name="Google Shape;271;p4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Group Dynamics for Teams, 5th ed. by Daniel Levi</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SzPts val="3600"/>
              <a:buAutoNum type="arabicPeriod"/>
            </a:pPr>
            <a:r>
              <a:rPr lang="en" sz="3600"/>
              <a:t>Team Success</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Team Goals and Activity</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Four Conditions for Team Success:</a:t>
            </a:r>
            <a:endParaRPr/>
          </a:p>
        </p:txBody>
      </p:sp>
      <p:sp>
        <p:nvSpPr>
          <p:cNvPr id="109" name="Google Shape;109;p17"/>
          <p:cNvSpPr txBox="1">
            <a:spLocks noGrp="1"/>
          </p:cNvSpPr>
          <p:nvPr>
            <p:ph type="body" idx="1"/>
          </p:nvPr>
        </p:nvSpPr>
        <p:spPr>
          <a:xfrm>
            <a:off x="141525" y="1901575"/>
            <a:ext cx="8957400" cy="32418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AutoNum type="arabicPeriod"/>
            </a:pPr>
            <a:r>
              <a:rPr lang="en" sz="1800">
                <a:solidFill>
                  <a:srgbClr val="000000"/>
                </a:solidFill>
              </a:rPr>
              <a:t>The team must have the right people to perform the task. (Team Composition)</a:t>
            </a:r>
            <a:endParaRPr sz="1800">
              <a:solidFill>
                <a:srgbClr val="000000"/>
              </a:solidFill>
            </a:endParaRPr>
          </a:p>
          <a:p>
            <a:pPr marL="457200" lvl="0" indent="-342900" algn="l" rtl="0">
              <a:lnSpc>
                <a:spcPct val="150000"/>
              </a:lnSpc>
              <a:spcBef>
                <a:spcPts val="0"/>
              </a:spcBef>
              <a:spcAft>
                <a:spcPts val="0"/>
              </a:spcAft>
              <a:buClr>
                <a:srgbClr val="000000"/>
              </a:buClr>
              <a:buSzPts val="1800"/>
              <a:buAutoNum type="arabicPeriod"/>
            </a:pPr>
            <a:r>
              <a:rPr lang="en" sz="1800">
                <a:solidFill>
                  <a:srgbClr val="000000"/>
                </a:solidFill>
              </a:rPr>
              <a:t>The task must be suitable for teamwork. (Task Characteristics)</a:t>
            </a:r>
            <a:endParaRPr sz="1800">
              <a:solidFill>
                <a:srgbClr val="000000"/>
              </a:solidFill>
            </a:endParaRPr>
          </a:p>
          <a:p>
            <a:pPr marL="457200" lvl="0" indent="-342900" algn="l" rtl="0">
              <a:lnSpc>
                <a:spcPct val="150000"/>
              </a:lnSpc>
              <a:spcBef>
                <a:spcPts val="0"/>
              </a:spcBef>
              <a:spcAft>
                <a:spcPts val="0"/>
              </a:spcAft>
              <a:buClr>
                <a:srgbClr val="000000"/>
              </a:buClr>
              <a:buSzPts val="1800"/>
              <a:buAutoNum type="arabicPeriod"/>
            </a:pPr>
            <a:r>
              <a:rPr lang="en" sz="1800">
                <a:solidFill>
                  <a:srgbClr val="000000"/>
                </a:solidFill>
              </a:rPr>
              <a:t>The team must combine its resources effectively to complete the task. (Group Process)</a:t>
            </a:r>
            <a:endParaRPr sz="1800">
              <a:solidFill>
                <a:srgbClr val="000000"/>
              </a:solidFill>
            </a:endParaRPr>
          </a:p>
          <a:p>
            <a:pPr marL="457200" lvl="0" indent="-342900" algn="l" rtl="0">
              <a:lnSpc>
                <a:spcPct val="150000"/>
              </a:lnSpc>
              <a:spcBef>
                <a:spcPts val="0"/>
              </a:spcBef>
              <a:spcAft>
                <a:spcPts val="0"/>
              </a:spcAft>
              <a:buClr>
                <a:srgbClr val="000000"/>
              </a:buClr>
              <a:buSzPts val="1800"/>
              <a:buAutoNum type="arabicPeriod"/>
            </a:pPr>
            <a:r>
              <a:rPr lang="en" sz="1800">
                <a:solidFill>
                  <a:srgbClr val="000000"/>
                </a:solidFill>
              </a:rPr>
              <a:t>The organization must provide a supportive context for the team. (Organizational Context)</a:t>
            </a:r>
            <a:endParaRPr sz="1800">
              <a:solidFill>
                <a:srgbClr val="000000"/>
              </a:solidFill>
            </a:endParaRPr>
          </a:p>
          <a:p>
            <a:pPr marL="0" lvl="0" indent="0" algn="l" rtl="0">
              <a:lnSpc>
                <a:spcPct val="150000"/>
              </a:lnSpc>
              <a:spcBef>
                <a:spcPts val="0"/>
              </a:spcBef>
              <a:spcAft>
                <a:spcPts val="0"/>
              </a:spcAft>
              <a:buNone/>
            </a:pPr>
            <a:r>
              <a:rPr lang="en" sz="1700">
                <a:solidFill>
                  <a:srgbClr val="000000"/>
                </a:solidFill>
              </a:rPr>
              <a:t>When were you on a team that was not successful. Which of these conditions were not met?</a:t>
            </a: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Team Composition</a:t>
            </a:r>
            <a:endParaRPr/>
          </a:p>
        </p:txBody>
      </p:sp>
      <p:sp>
        <p:nvSpPr>
          <p:cNvPr id="115" name="Google Shape;115;p18"/>
          <p:cNvSpPr txBox="1">
            <a:spLocks noGrp="1"/>
          </p:cNvSpPr>
          <p:nvPr>
            <p:ph type="body" idx="1"/>
          </p:nvPr>
        </p:nvSpPr>
        <p:spPr>
          <a:xfrm>
            <a:off x="729450" y="2078875"/>
            <a:ext cx="7688700" cy="29829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000000"/>
              </a:buClr>
              <a:buSzPts val="1800"/>
              <a:buChar char="●"/>
            </a:pPr>
            <a:r>
              <a:rPr lang="en" sz="1800">
                <a:solidFill>
                  <a:srgbClr val="000000"/>
                </a:solidFill>
              </a:rPr>
              <a:t>Do team members have the needed knowledge, skills, and abilities?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If everyone on the team is highly talented at the technical tasks, isn’t success guaranteed? Why or why not? </a:t>
            </a:r>
            <a:endParaRPr sz="1800">
              <a:solidFill>
                <a:srgbClr val="000000"/>
              </a:solidFill>
            </a:endParaRPr>
          </a:p>
          <a:p>
            <a:pPr marL="457200" lvl="0" indent="-342900" algn="l" rtl="0">
              <a:lnSpc>
                <a:spcPct val="150000"/>
              </a:lnSpc>
              <a:spcBef>
                <a:spcPts val="0"/>
              </a:spcBef>
              <a:spcAft>
                <a:spcPts val="0"/>
              </a:spcAft>
              <a:buClr>
                <a:srgbClr val="000000"/>
              </a:buClr>
              <a:buSzPts val="1800"/>
              <a:buChar char="●"/>
            </a:pPr>
            <a:r>
              <a:rPr lang="en" sz="1800">
                <a:solidFill>
                  <a:srgbClr val="000000"/>
                </a:solidFill>
              </a:rPr>
              <a:t>Besides talent, successful teams will include members who have interpersonal skills, problem-solving skills, and teamwork skills. (And companies/organizations will look for this.)</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Are Teams Appropriate for the Task?</a:t>
            </a:r>
            <a:endParaRPr/>
          </a:p>
        </p:txBody>
      </p:sp>
      <p:sp>
        <p:nvSpPr>
          <p:cNvPr id="121" name="Google Shape;121;p19"/>
          <p:cNvSpPr txBox="1">
            <a:spLocks noGrp="1"/>
          </p:cNvSpPr>
          <p:nvPr>
            <p:ph type="body" idx="1"/>
          </p:nvPr>
        </p:nvSpPr>
        <p:spPr>
          <a:xfrm>
            <a:off x="300250" y="2079000"/>
            <a:ext cx="8761200" cy="3064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0"/>
              </a:spcBef>
              <a:spcAft>
                <a:spcPts val="0"/>
              </a:spcAft>
              <a:buClr>
                <a:srgbClr val="000000"/>
              </a:buClr>
              <a:buSzPts val="1400"/>
              <a:buChar char="●"/>
            </a:pPr>
            <a:r>
              <a:rPr lang="en" sz="1400">
                <a:solidFill>
                  <a:srgbClr val="000000"/>
                </a:solidFill>
              </a:rPr>
              <a:t>The work contains at least some skilled activities.</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The team can form a meaningful unit within the organization, with clearly defined input and output and stable boundaries.</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Valid performance evaluation systems exist for both the team and its members.</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Timely feedback is possible.</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The team is capable of measuring and controlling the important variances in the workflow.</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The tasks are highly interdependent so members must work together.</a:t>
            </a:r>
            <a:endParaRPr sz="1400">
              <a:solidFill>
                <a:srgbClr val="000000"/>
              </a:solidFill>
            </a:endParaRPr>
          </a:p>
          <a:p>
            <a:pPr marL="0" lvl="0" indent="0" algn="l" rtl="0">
              <a:lnSpc>
                <a:spcPct val="150000"/>
              </a:lnSpc>
              <a:spcBef>
                <a:spcPts val="0"/>
              </a:spcBef>
              <a:spcAft>
                <a:spcPts val="0"/>
              </a:spcAft>
              <a:buNone/>
            </a:pPr>
            <a:endParaRPr sz="1400">
              <a:solidFill>
                <a:srgbClr val="000000"/>
              </a:solidFill>
            </a:endParaRPr>
          </a:p>
          <a:p>
            <a:pPr marL="0" lvl="0" indent="0" algn="l" rtl="0">
              <a:lnSpc>
                <a:spcPct val="150000"/>
              </a:lnSpc>
              <a:spcBef>
                <a:spcPts val="0"/>
              </a:spcBef>
              <a:spcAft>
                <a:spcPts val="0"/>
              </a:spcAft>
              <a:buNone/>
            </a:pPr>
            <a:r>
              <a:rPr lang="en" sz="1400">
                <a:solidFill>
                  <a:srgbClr val="000000"/>
                </a:solidFill>
              </a:rPr>
              <a:t>Have you ever been on a team where the task was not suitable for teamwork?</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0"/>
          <p:cNvSpPr txBox="1">
            <a:spLocks noGrp="1"/>
          </p:cNvSpPr>
          <p:nvPr>
            <p:ph type="ctrTitle"/>
          </p:nvPr>
        </p:nvSpPr>
        <p:spPr>
          <a:xfrm>
            <a:off x="727950" y="1126525"/>
            <a:ext cx="7688100" cy="4057500"/>
          </a:xfrm>
          <a:prstGeom prst="rect">
            <a:avLst/>
          </a:prstGeom>
        </p:spPr>
        <p:txBody>
          <a:bodyPr spcFirstLastPara="1" wrap="square" lIns="91425" tIns="91425" rIns="91425" bIns="91425" anchor="t" anchorCtr="0">
            <a:noAutofit/>
          </a:bodyPr>
          <a:lstStyle/>
          <a:p>
            <a:pPr marL="457200" lvl="0" indent="-457200" algn="l" rtl="0">
              <a:spcBef>
                <a:spcPts val="0"/>
              </a:spcBef>
              <a:spcAft>
                <a:spcPts val="0"/>
              </a:spcAft>
              <a:buClr>
                <a:srgbClr val="FFFFFF"/>
              </a:buClr>
              <a:buSzPts val="3600"/>
              <a:buAutoNum type="arabicPeriod"/>
            </a:pPr>
            <a:r>
              <a:rPr lang="en" sz="3600">
                <a:solidFill>
                  <a:srgbClr val="FFFFFF"/>
                </a:solidFill>
              </a:rPr>
              <a:t>Team Success</a:t>
            </a:r>
            <a:endParaRPr sz="3600">
              <a:solidFill>
                <a:srgbClr val="FFFFFF"/>
              </a:solidFill>
            </a:endParaRPr>
          </a:p>
          <a:p>
            <a:pPr marL="457200" lvl="0" indent="-457200" algn="l" rtl="0">
              <a:spcBef>
                <a:spcPts val="0"/>
              </a:spcBef>
              <a:spcAft>
                <a:spcPts val="0"/>
              </a:spcAft>
              <a:buSzPts val="3600"/>
              <a:buAutoNum type="arabicPeriod"/>
            </a:pPr>
            <a:r>
              <a:rPr lang="en" sz="3600"/>
              <a:t>Team Goals and Activity</a:t>
            </a:r>
            <a:endParaRPr sz="3600"/>
          </a:p>
          <a:p>
            <a:pPr marL="457200" lvl="0" indent="-457200" algn="l" rtl="0">
              <a:spcBef>
                <a:spcPts val="0"/>
              </a:spcBef>
              <a:spcAft>
                <a:spcPts val="0"/>
              </a:spcAft>
              <a:buClr>
                <a:srgbClr val="FFFFFF"/>
              </a:buClr>
              <a:buSzPts val="3600"/>
              <a:buAutoNum type="arabicPeriod"/>
            </a:pPr>
            <a:r>
              <a:rPr lang="en" sz="3600">
                <a:solidFill>
                  <a:srgbClr val="FFFFFF"/>
                </a:solidFill>
              </a:rPr>
              <a:t>Social Loafing</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Roles and Behaviors</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Communication</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Conflict</a:t>
            </a:r>
            <a:endParaRPr sz="3600">
              <a:solidFill>
                <a:srgbClr val="FFFFFF"/>
              </a:solidFill>
            </a:endParaRPr>
          </a:p>
          <a:p>
            <a:pPr marL="457200" lvl="0" indent="-457200" algn="l" rtl="0">
              <a:spcBef>
                <a:spcPts val="0"/>
              </a:spcBef>
              <a:spcAft>
                <a:spcPts val="0"/>
              </a:spcAft>
              <a:buClr>
                <a:srgbClr val="FFFFFF"/>
              </a:buClr>
              <a:buSzPts val="3600"/>
              <a:buAutoNum type="arabicPeriod"/>
            </a:pPr>
            <a:r>
              <a:rPr lang="en" sz="3600">
                <a:solidFill>
                  <a:srgbClr val="FFFFFF"/>
                </a:solidFill>
              </a:rPr>
              <a:t>Decision-Making</a:t>
            </a:r>
            <a:endParaRPr sz="36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Team Goals:</a:t>
            </a:r>
            <a:endParaRPr/>
          </a:p>
        </p:txBody>
      </p:sp>
      <p:sp>
        <p:nvSpPr>
          <p:cNvPr id="132" name="Google Shape;132;p21"/>
          <p:cNvSpPr txBox="1">
            <a:spLocks noGrp="1"/>
          </p:cNvSpPr>
          <p:nvPr>
            <p:ph type="body" idx="1"/>
          </p:nvPr>
        </p:nvSpPr>
        <p:spPr>
          <a:xfrm>
            <a:off x="122850" y="2078875"/>
            <a:ext cx="8938800" cy="2992200"/>
          </a:xfrm>
          <a:prstGeom prst="rect">
            <a:avLst/>
          </a:prstGeom>
        </p:spPr>
        <p:txBody>
          <a:bodyPr spcFirstLastPara="1" wrap="square" lIns="91425" tIns="91425" rIns="91425" bIns="91425" anchor="t" anchorCtr="0">
            <a:noAutofit/>
          </a:bodyPr>
          <a:lstStyle/>
          <a:p>
            <a:pPr marL="457200" lvl="0" indent="-330200" algn="l" rtl="0">
              <a:lnSpc>
                <a:spcPct val="150000"/>
              </a:lnSpc>
              <a:spcBef>
                <a:spcPts val="0"/>
              </a:spcBef>
              <a:spcAft>
                <a:spcPts val="0"/>
              </a:spcAft>
              <a:buClr>
                <a:srgbClr val="000000"/>
              </a:buClr>
              <a:buSzPts val="1600"/>
              <a:buChar char="●"/>
            </a:pPr>
            <a:r>
              <a:rPr lang="en" sz="1600">
                <a:solidFill>
                  <a:srgbClr val="000000"/>
                </a:solidFill>
              </a:rPr>
              <a:t>Serve as a standard that can be used to evaluate performance</a:t>
            </a:r>
            <a:endParaRPr sz="1600">
              <a:solidFill>
                <a:srgbClr val="000000"/>
              </a:solidFill>
            </a:endParaRPr>
          </a:p>
          <a:p>
            <a:pPr marL="457200" lvl="0" indent="-330200" algn="l" rtl="0">
              <a:lnSpc>
                <a:spcPct val="150000"/>
              </a:lnSpc>
              <a:spcBef>
                <a:spcPts val="0"/>
              </a:spcBef>
              <a:spcAft>
                <a:spcPts val="0"/>
              </a:spcAft>
              <a:buClr>
                <a:srgbClr val="000000"/>
              </a:buClr>
              <a:buSzPts val="1600"/>
              <a:buChar char="●"/>
            </a:pPr>
            <a:r>
              <a:rPr lang="en" sz="1600">
                <a:solidFill>
                  <a:srgbClr val="000000"/>
                </a:solidFill>
              </a:rPr>
              <a:t>Motivate team members by encouraging their involvement in the task</a:t>
            </a:r>
            <a:endParaRPr sz="1600">
              <a:solidFill>
                <a:srgbClr val="000000"/>
              </a:solidFill>
            </a:endParaRPr>
          </a:p>
          <a:p>
            <a:pPr marL="457200" lvl="0" indent="-330200" algn="l" rtl="0">
              <a:lnSpc>
                <a:spcPct val="150000"/>
              </a:lnSpc>
              <a:spcBef>
                <a:spcPts val="0"/>
              </a:spcBef>
              <a:spcAft>
                <a:spcPts val="0"/>
              </a:spcAft>
              <a:buClr>
                <a:srgbClr val="000000"/>
              </a:buClr>
              <a:buSzPts val="1600"/>
              <a:buChar char="●"/>
            </a:pPr>
            <a:r>
              <a:rPr lang="en" sz="1600">
                <a:solidFill>
                  <a:srgbClr val="000000"/>
                </a:solidFill>
              </a:rPr>
              <a:t>Provide a criterion for evaluating whether certain actions and decisions are appropriate</a:t>
            </a:r>
            <a:endParaRPr sz="1600">
              <a:solidFill>
                <a:srgbClr val="000000"/>
              </a:solidFill>
            </a:endParaRPr>
          </a:p>
          <a:p>
            <a:pPr marL="457200" lvl="0" indent="-330200" algn="l" rtl="0">
              <a:lnSpc>
                <a:spcPct val="150000"/>
              </a:lnSpc>
              <a:spcBef>
                <a:spcPts val="0"/>
              </a:spcBef>
              <a:spcAft>
                <a:spcPts val="0"/>
              </a:spcAft>
              <a:buClr>
                <a:srgbClr val="000000"/>
              </a:buClr>
              <a:buSzPts val="1600"/>
              <a:buChar char="●"/>
            </a:pPr>
            <a:r>
              <a:rPr lang="en" sz="1600">
                <a:solidFill>
                  <a:srgbClr val="000000"/>
                </a:solidFill>
              </a:rPr>
              <a:t>Serve as a way to inform outside groups about the team and establish a relationship with them</a:t>
            </a:r>
            <a:endParaRPr sz="1600">
              <a:solidFill>
                <a:srgbClr val="000000"/>
              </a:solidFill>
            </a:endParaRPr>
          </a:p>
          <a:p>
            <a:pPr marL="457200" lvl="0" indent="-330200" algn="l" rtl="0">
              <a:lnSpc>
                <a:spcPct val="150000"/>
              </a:lnSpc>
              <a:spcBef>
                <a:spcPts val="0"/>
              </a:spcBef>
              <a:spcAft>
                <a:spcPts val="0"/>
              </a:spcAft>
              <a:buClr>
                <a:srgbClr val="000000"/>
              </a:buClr>
              <a:buSzPts val="1600"/>
              <a:buChar char="●"/>
            </a:pPr>
            <a:r>
              <a:rPr lang="en" sz="1600">
                <a:solidFill>
                  <a:srgbClr val="000000"/>
                </a:solidFill>
              </a:rPr>
              <a:t>Determine when team members should be rewarded or punished for their performance</a:t>
            </a:r>
            <a:endParaRPr sz="1600">
              <a:solidFill>
                <a:srgbClr val="000000"/>
              </a:solidFill>
            </a:endParaRPr>
          </a:p>
          <a:p>
            <a:pPr marL="0" lvl="0" indent="0" algn="l" rtl="0">
              <a:lnSpc>
                <a:spcPct val="150000"/>
              </a:lnSpc>
              <a:spcBef>
                <a:spcPts val="0"/>
              </a:spcBef>
              <a:spcAft>
                <a:spcPts val="0"/>
              </a:spcAft>
              <a:buNone/>
            </a:pPr>
            <a:endParaRPr sz="1600">
              <a:solidFill>
                <a:srgbClr val="000000"/>
              </a:solidFill>
            </a:endParaRPr>
          </a:p>
          <a:p>
            <a:pPr marL="0" lvl="0" indent="0" algn="l" rtl="0">
              <a:lnSpc>
                <a:spcPct val="150000"/>
              </a:lnSpc>
              <a:spcBef>
                <a:spcPts val="0"/>
              </a:spcBef>
              <a:spcAft>
                <a:spcPts val="0"/>
              </a:spcAft>
              <a:buNone/>
            </a:pPr>
            <a:r>
              <a:rPr lang="en" sz="1600">
                <a:solidFill>
                  <a:srgbClr val="000000"/>
                </a:solidFill>
              </a:rPr>
              <a:t>Have you ever been on a team without clearly defined goals? What are the current goals for your team?</a:t>
            </a:r>
            <a:endParaRPr sz="160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3646</Words>
  <Application>Microsoft Office PowerPoint</Application>
  <PresentationFormat>On-screen Show (16:9)</PresentationFormat>
  <Paragraphs>284</Paragraphs>
  <Slides>33</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Lato</vt:lpstr>
      <vt:lpstr>Arial</vt:lpstr>
      <vt:lpstr>Raleway</vt:lpstr>
      <vt:lpstr>Streamline</vt:lpstr>
      <vt:lpstr>Working in Teams</vt:lpstr>
      <vt:lpstr>Team Success Team Goals and Activity Social Loafing Roles and Behaviors Communication Conflict Decision-Making</vt:lpstr>
      <vt:lpstr>Why Teams?</vt:lpstr>
      <vt:lpstr>Team Success Team Goals and Activity Social Loafing Roles and Behaviors Communication Conflict Decision-Making</vt:lpstr>
      <vt:lpstr>Four Conditions for Team Success:</vt:lpstr>
      <vt:lpstr>Team Composition</vt:lpstr>
      <vt:lpstr>When Are Teams Appropriate for the Task?</vt:lpstr>
      <vt:lpstr>Team Success Team Goals and Activity Social Loafing Roles and Behaviors Communication Conflict Decision-Making</vt:lpstr>
      <vt:lpstr>Team Goals:</vt:lpstr>
      <vt:lpstr>Stages of Teamwork:</vt:lpstr>
      <vt:lpstr>Team Success Team Goals and Activity Social Loafing Roles and Behaviors Communication Conflict Decision-Making</vt:lpstr>
      <vt:lpstr>Social Loafing: When Someone is Slacking Off</vt:lpstr>
      <vt:lpstr>Why Aren’t They Pulling Their Weight?</vt:lpstr>
      <vt:lpstr>Overcoming Social Loafing</vt:lpstr>
      <vt:lpstr>Team Success Team Goals and Activity Social Loafing Roles and Behaviors Communication Conflict Decision-Making</vt:lpstr>
      <vt:lpstr>Team Roles</vt:lpstr>
      <vt:lpstr>The Two Types of Team Behaviors</vt:lpstr>
      <vt:lpstr>Team Success Team Goals and Activity Social Loafing Roles and Behaviors Communication Conflict Decision-Making</vt:lpstr>
      <vt:lpstr>Communication: The Foundation of Everything</vt:lpstr>
      <vt:lpstr>Bad Communication Habits</vt:lpstr>
      <vt:lpstr>Positive vs. Negative Communication Patterns</vt:lpstr>
      <vt:lpstr>How to Have a Good Team Meeting:</vt:lpstr>
      <vt:lpstr>Team Success Team Goals and Activity Social Loafing Roles and Behaviors Communication Conflict Decision-Making</vt:lpstr>
      <vt:lpstr>Misconceptions about Conflict:</vt:lpstr>
      <vt:lpstr>Healthy Conflict Arises from:</vt:lpstr>
      <vt:lpstr>Unhealthy Conflict Arises from:</vt:lpstr>
      <vt:lpstr>Approaches to Conflict Resolution:</vt:lpstr>
      <vt:lpstr>Steps for Negotiating a Solution:</vt:lpstr>
      <vt:lpstr>Team Success Team Goals and Activity Social Loafing Roles and Behaviors Communication Conflict Decision-Making</vt:lpstr>
      <vt:lpstr>The Decision-Making Spectrum</vt:lpstr>
      <vt:lpstr>Determining the Right Approach:</vt:lpstr>
      <vt:lpstr>Guidelines If You’re Going for a Full Consensus</vt:lpstr>
      <vt:lpstr>Acknowledgment: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in Teams</dc:title>
  <dc:creator>Gary Leavens</dc:creator>
  <cp:lastModifiedBy>Gary Leavens</cp:lastModifiedBy>
  <cp:revision>1</cp:revision>
  <dcterms:modified xsi:type="dcterms:W3CDTF">2024-08-19T02:55:15Z</dcterms:modified>
</cp:coreProperties>
</file>