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64"/>
  </p:notesMasterIdLst>
  <p:handoutMasterIdLst>
    <p:handoutMasterId r:id="rId65"/>
  </p:handoutMasterIdLst>
  <p:sldIdLst>
    <p:sldId id="356" r:id="rId2"/>
    <p:sldId id="275" r:id="rId3"/>
    <p:sldId id="378" r:id="rId4"/>
    <p:sldId id="352" r:id="rId5"/>
    <p:sldId id="276" r:id="rId6"/>
    <p:sldId id="379" r:id="rId7"/>
    <p:sldId id="277" r:id="rId8"/>
    <p:sldId id="380" r:id="rId9"/>
    <p:sldId id="278" r:id="rId10"/>
    <p:sldId id="323" r:id="rId11"/>
    <p:sldId id="280" r:id="rId12"/>
    <p:sldId id="281" r:id="rId13"/>
    <p:sldId id="324" r:id="rId14"/>
    <p:sldId id="325" r:id="rId15"/>
    <p:sldId id="370" r:id="rId16"/>
    <p:sldId id="371" r:id="rId17"/>
    <p:sldId id="368" r:id="rId18"/>
    <p:sldId id="282" r:id="rId19"/>
    <p:sldId id="329" r:id="rId20"/>
    <p:sldId id="328" r:id="rId21"/>
    <p:sldId id="330" r:id="rId22"/>
    <p:sldId id="331" r:id="rId23"/>
    <p:sldId id="283" r:id="rId24"/>
    <p:sldId id="332" r:id="rId25"/>
    <p:sldId id="284" r:id="rId26"/>
    <p:sldId id="333" r:id="rId27"/>
    <p:sldId id="285" r:id="rId28"/>
    <p:sldId id="334" r:id="rId29"/>
    <p:sldId id="286" r:id="rId30"/>
    <p:sldId id="335" r:id="rId31"/>
    <p:sldId id="288" r:id="rId32"/>
    <p:sldId id="290" r:id="rId33"/>
    <p:sldId id="291" r:id="rId34"/>
    <p:sldId id="292" r:id="rId35"/>
    <p:sldId id="293" r:id="rId36"/>
    <p:sldId id="294" r:id="rId37"/>
    <p:sldId id="295" r:id="rId38"/>
    <p:sldId id="365" r:id="rId39"/>
    <p:sldId id="338" r:id="rId40"/>
    <p:sldId id="296" r:id="rId41"/>
    <p:sldId id="339" r:id="rId42"/>
    <p:sldId id="297" r:id="rId43"/>
    <p:sldId id="298" r:id="rId44"/>
    <p:sldId id="340" r:id="rId45"/>
    <p:sldId id="300" r:id="rId46"/>
    <p:sldId id="343" r:id="rId47"/>
    <p:sldId id="363" r:id="rId48"/>
    <p:sldId id="326" r:id="rId49"/>
    <p:sldId id="327" r:id="rId50"/>
    <p:sldId id="375" r:id="rId51"/>
    <p:sldId id="372" r:id="rId52"/>
    <p:sldId id="373" r:id="rId53"/>
    <p:sldId id="374" r:id="rId54"/>
    <p:sldId id="376" r:id="rId55"/>
    <p:sldId id="377" r:id="rId56"/>
    <p:sldId id="299" r:id="rId57"/>
    <p:sldId id="366" r:id="rId58"/>
    <p:sldId id="342" r:id="rId59"/>
    <p:sldId id="344" r:id="rId60"/>
    <p:sldId id="345" r:id="rId61"/>
    <p:sldId id="346" r:id="rId62"/>
    <p:sldId id="318" r:id="rId6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08">
          <p15:clr>
            <a:srgbClr val="A4A3A4"/>
          </p15:clr>
        </p15:guide>
        <p15:guide id="2" pos="5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  <a:srgbClr val="FF0000"/>
    <a:srgbClr val="0000CC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468" y="48"/>
      </p:cViewPr>
      <p:guideLst>
        <p:guide orient="horz" pos="808"/>
        <p:guide pos="5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3FAC695E-F97D-4230-86FC-C7948EAC2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EA508697-B4CD-4993-ACCF-4C760EE5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44FED-731E-4083-906B-9C063FAC8CFF}" type="slidenum">
              <a:rPr lang="en-US"/>
              <a:pPr/>
              <a:t>1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6A0C-5230-42D9-8057-9FBA7B87EF9E}" type="slidenum">
              <a:rPr lang="en-US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1CC1E-A319-4AFF-841E-70CBDF4D89AB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321AC-65CB-4B98-81C9-B753122CA977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E546B-0860-4AE5-BF99-98C7983508C9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398A6-54E9-493F-9030-CE4C01D7FFFF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05B3F-B056-48DE-97A2-645C7056E275}" type="slidenum">
              <a:rPr lang="en-US"/>
              <a:pPr/>
              <a:t>15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F1763-64C8-4AD3-85EE-9C68F7D6C181}" type="slidenum">
              <a:rPr lang="en-US"/>
              <a:pPr/>
              <a:t>16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EBF0E-CDC4-4A19-90EA-04572C75894D}" type="slidenum">
              <a:rPr lang="en-US"/>
              <a:pPr/>
              <a:t>17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77CB2-5466-43C1-BB98-A37B6D8954C0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8EAEA-F575-48E7-8ED7-0821A46923A5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10742-E32C-4F5E-BAD9-41F464F3046B}" type="slidenum">
              <a:rPr lang="en-US"/>
              <a:pPr/>
              <a:t>2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B7093-F32C-43A6-AA32-A366BCB8D3CC}" type="slidenum">
              <a:rPr lang="en-US"/>
              <a:pPr/>
              <a:t>20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5B25-39AF-4E0E-B4FC-5B4BB76716C8}" type="slidenum">
              <a:rPr lang="en-US"/>
              <a:pPr/>
              <a:t>21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C1114-F58B-4C02-803D-916682D938E3}" type="slidenum">
              <a:rPr lang="en-US"/>
              <a:pPr/>
              <a:t>22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7E0EC-F0A2-403B-B3E7-5B8195084EFD}" type="slidenum">
              <a:rPr lang="en-US"/>
              <a:pPr/>
              <a:t>23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D6A5-1DC6-4DCD-8B16-24549339F029}" type="slidenum">
              <a:rPr lang="en-US"/>
              <a:pPr/>
              <a:t>24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C9F15-E6CA-4696-BD62-CB9C2C57BEF6}" type="slidenum">
              <a:rPr lang="en-US"/>
              <a:pPr/>
              <a:t>25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8FEEF-BC8C-4A11-9935-F3795CDB0D29}" type="slidenum">
              <a:rPr lang="en-US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73FF6-06A8-402C-B2A3-E29EE175D49C}" type="slidenum">
              <a:rPr lang="en-US"/>
              <a:pPr/>
              <a:t>27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0F233-7B8B-45D0-A3D5-7B185889911F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DE374-A833-4975-9743-F8DA4C2AA55A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F20B7-D1C5-4614-9D5C-DB218144CED3}" type="slidenum">
              <a:rPr lang="en-US"/>
              <a:pPr/>
              <a:t>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E46AC-5447-40B8-ABB4-C762766C1022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C4AF2-005F-4BCB-96B3-7E632A88177B}" type="slidenum">
              <a:rPr lang="en-US"/>
              <a:pPr/>
              <a:t>31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093F3-BF18-4E06-9B82-EA220EF386C1}" type="slidenum">
              <a:rPr lang="en-US"/>
              <a:pPr/>
              <a:t>32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8F64C-2CEF-4341-9920-F7C4C1951745}" type="slidenum">
              <a:rPr lang="en-US"/>
              <a:pPr/>
              <a:t>33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079EB-4908-476E-BC38-FAAA633A4B13}" type="slidenum">
              <a:rPr lang="en-US"/>
              <a:pPr/>
              <a:t>34</a:t>
            </a:fld>
            <a:endParaRPr lang="en-US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ED220-4D48-41FA-AAB5-AF4E9577E2EC}" type="slidenum">
              <a:rPr lang="en-US"/>
              <a:pPr/>
              <a:t>35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FF21-B1E4-4224-A656-C953183535EE}" type="slidenum">
              <a:rPr lang="en-US"/>
              <a:pPr/>
              <a:t>36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FA43C-0CD8-492E-BA31-74924C6FC0FC}" type="slidenum">
              <a:rPr lang="en-US"/>
              <a:pPr/>
              <a:t>37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E27F7-6BE9-48EA-BF57-57672CAD65BE}" type="slidenum">
              <a:rPr lang="en-US"/>
              <a:pPr/>
              <a:t>38</a:t>
            </a:fld>
            <a:endParaRPr lang="en-US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B53D8-920E-4594-8F72-E53D38E66ED7}" type="slidenum">
              <a:rPr lang="en-US"/>
              <a:pPr/>
              <a:t>39</a:t>
            </a:fld>
            <a:endParaRPr lang="en-US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17C5F-DF80-4B9F-B967-F260D045CF53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2EFD5-F914-41C0-8CBC-3F445A873DC2}" type="slidenum">
              <a:rPr lang="en-US"/>
              <a:pPr/>
              <a:t>40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6399C-C8C8-4E59-B0A8-3F7D520967AF}" type="slidenum">
              <a:rPr lang="en-US"/>
              <a:pPr/>
              <a:t>41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0EBBC-F0BD-4340-8CEC-A7AE48C0DF5E}" type="slidenum">
              <a:rPr lang="en-US"/>
              <a:pPr/>
              <a:t>42</a:t>
            </a:fld>
            <a:endParaRPr lang="en-US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98F50-B987-49F5-B33B-585DF8E193FF}" type="slidenum">
              <a:rPr lang="en-US"/>
              <a:pPr/>
              <a:t>43</a:t>
            </a:fld>
            <a:endParaRPr lang="en-US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BA41F-E2E2-4FBD-AF65-D1C801E81C55}" type="slidenum">
              <a:rPr lang="en-US"/>
              <a:pPr/>
              <a:t>44</a:t>
            </a:fld>
            <a:endParaRPr lang="en-US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21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F7720-8134-4830-B74F-717B97A127B4}" type="slidenum">
              <a:rPr lang="en-US"/>
              <a:pPr/>
              <a:t>45</a:t>
            </a:fld>
            <a:endParaRPr 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407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D7858-61E3-485D-B018-49BA24EAAA9B}" type="slidenum">
              <a:rPr lang="en-US"/>
              <a:pPr/>
              <a:t>46</a:t>
            </a:fld>
            <a:endParaRPr lang="en-US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27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92BDB-A3C9-4B73-86B3-BC1C43EFB1CA}" type="slidenum">
              <a:rPr lang="en-US"/>
              <a:pPr/>
              <a:t>47</a:t>
            </a:fld>
            <a:endParaRPr lang="en-US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41400-D998-4845-8964-F6F1A1591BC5}" type="slidenum">
              <a:rPr lang="en-US"/>
              <a:pPr/>
              <a:t>48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42B92-9E3A-4DA9-960C-AAE8844B0E45}" type="slidenum">
              <a:rPr lang="en-US"/>
              <a:pPr/>
              <a:t>49</a:t>
            </a:fld>
            <a:endParaRPr lang="en-US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2A861-7F2D-4AFA-93F6-B057D2462188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2A82D-E663-48F4-90F3-60B14C6DFA1A}" type="slidenum">
              <a:rPr lang="en-US"/>
              <a:pPr/>
              <a:t>50</a:t>
            </a:fld>
            <a:endParaRPr lang="en-US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031D1-A967-4789-8F66-C9E9AEC2CA00}" type="slidenum">
              <a:rPr lang="en-US"/>
              <a:pPr/>
              <a:t>51</a:t>
            </a:fld>
            <a:endParaRPr lang="en-US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27084-53FE-48CA-B9F1-DB8E902915A4}" type="slidenum">
              <a:rPr lang="en-US"/>
              <a:pPr/>
              <a:t>52</a:t>
            </a:fld>
            <a:endParaRPr lang="en-US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6A7B5-081A-486E-822C-7827473D36ED}" type="slidenum">
              <a:rPr lang="en-US"/>
              <a:pPr/>
              <a:t>53</a:t>
            </a:fld>
            <a:endParaRPr lang="en-US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BAA89-CB47-4BC5-B5E8-9AD4A5D22CDE}" type="slidenum">
              <a:rPr lang="en-US"/>
              <a:pPr/>
              <a:t>54</a:t>
            </a:fld>
            <a:endParaRPr lang="en-US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09E3C-F3FF-4A37-A569-76511E76124C}" type="slidenum">
              <a:rPr lang="en-US"/>
              <a:pPr/>
              <a:t>55</a:t>
            </a:fld>
            <a:endParaRPr lang="en-US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48408-8E86-4283-9C8D-98C21A5371F0}" type="slidenum">
              <a:rPr lang="en-US"/>
              <a:pPr/>
              <a:t>56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C43E2-F358-4A68-BB12-585BD161409E}" type="slidenum">
              <a:rPr lang="en-US"/>
              <a:pPr/>
              <a:t>57</a:t>
            </a:fld>
            <a:endParaRPr lang="en-US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1BA6C-6F98-477F-8396-095A15F4F822}" type="slidenum">
              <a:rPr lang="en-US"/>
              <a:pPr/>
              <a:t>58</a:t>
            </a:fld>
            <a:endParaRPr lang="en-US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D469C-9DDE-4A96-AF30-5B6ECE72A74D}" type="slidenum">
              <a:rPr lang="en-US"/>
              <a:pPr/>
              <a:t>59</a:t>
            </a:fld>
            <a:endParaRPr lang="en-US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56133-01A9-4418-9FCE-226832AB56D7}" type="slidenum">
              <a:rPr lang="en-US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6F686-C2AF-4EDF-BD5A-EF38C3B81A36}" type="slidenum">
              <a:rPr lang="en-US"/>
              <a:pPr/>
              <a:t>60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412F0-31C2-4C68-A473-B53344E71541}" type="slidenum">
              <a:rPr lang="en-US"/>
              <a:pPr/>
              <a:t>61</a:t>
            </a:fld>
            <a:endParaRPr lang="en-US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D6467-5D25-4B70-A8CA-70B1EFA1DB4A}" type="slidenum">
              <a:rPr lang="en-US"/>
              <a:pPr/>
              <a:t>62</a:t>
            </a:fld>
            <a:endParaRPr lang="en-US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C6930-E9B8-435C-BF86-667C07A269E0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9BB41-A980-4FB4-8C87-DCD9BCF53CAA}" type="slidenum">
              <a:rPr lang="en-US"/>
              <a:pPr/>
              <a:t>8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88065-C2AA-4096-AB38-61B044798B65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9.</a:t>
            </a:r>
            <a:fld id="{C1A852C5-799D-40A8-A4DD-63752DE0EF5B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Chapter 9: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Steps in Handling a Page Fault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03338"/>
            <a:ext cx="61563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Performance of Demand Paging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165350" algn="l"/>
                <a:tab pos="2857500" algn="l"/>
              </a:tabLst>
            </a:pPr>
            <a:r>
              <a:rPr lang="en-US"/>
              <a:t>Page Fault Rate 0 </a:t>
            </a:r>
            <a:r>
              <a:rPr lang="en-US">
                <a:sym typeface="Symbol" charset="2"/>
              </a:rPr>
              <a:t> </a:t>
            </a:r>
            <a:r>
              <a:rPr lang="en-US" i="1">
                <a:sym typeface="Symbol" charset="2"/>
              </a:rPr>
              <a:t>p</a:t>
            </a:r>
            <a:r>
              <a:rPr lang="en-US">
                <a:sym typeface="Symbol" charset="2"/>
              </a:rPr>
              <a:t>  1.0</a:t>
            </a:r>
          </a:p>
          <a:p>
            <a:pPr lvl="1"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if </a:t>
            </a:r>
            <a:r>
              <a:rPr lang="en-US" i="1">
                <a:sym typeface="Symbol" charset="2"/>
              </a:rPr>
              <a:t>p</a:t>
            </a:r>
            <a:r>
              <a:rPr lang="en-US">
                <a:sym typeface="Symbol" charset="2"/>
              </a:rPr>
              <a:t> = 0 no page faults </a:t>
            </a:r>
          </a:p>
          <a:p>
            <a:pPr lvl="1"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if </a:t>
            </a:r>
            <a:r>
              <a:rPr lang="en-US" i="1">
                <a:sym typeface="Symbol" charset="2"/>
              </a:rPr>
              <a:t>p</a:t>
            </a:r>
            <a:r>
              <a:rPr lang="en-US">
                <a:sym typeface="Symbol" charset="2"/>
              </a:rPr>
              <a:t> = 1, every reference is a fault</a:t>
            </a:r>
            <a:br>
              <a:rPr lang="en-US">
                <a:sym typeface="Symbol" charset="2"/>
              </a:rPr>
            </a:br>
            <a:endParaRPr lang="en-US">
              <a:sym typeface="Symbol" charset="2"/>
            </a:endParaRPr>
          </a:p>
          <a:p>
            <a:pPr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Effective Access Time (EAT)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		EAT = (1 – </a:t>
            </a:r>
            <a:r>
              <a:rPr lang="en-US" i="1">
                <a:sym typeface="Symbol" charset="2"/>
              </a:rPr>
              <a:t>p</a:t>
            </a:r>
            <a:r>
              <a:rPr lang="en-US">
                <a:sym typeface="Symbol" charset="2"/>
              </a:rPr>
              <a:t>) x memory access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			+ </a:t>
            </a:r>
            <a:r>
              <a:rPr lang="en-US" i="1">
                <a:sym typeface="Symbol" charset="2"/>
              </a:rPr>
              <a:t>p</a:t>
            </a:r>
            <a:r>
              <a:rPr lang="en-US">
                <a:sym typeface="Symbol" charset="2"/>
              </a:rPr>
              <a:t> (page fault overhead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			           + swap page out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			           + swap page in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			           + restart overhead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>
                <a:sym typeface="Symbol" charset="2"/>
              </a:rPr>
              <a:t>                                                     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Demand Paging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774825" algn="l"/>
                <a:tab pos="2279650" algn="l"/>
              </a:tabLst>
            </a:pPr>
            <a:r>
              <a:rPr lang="en-US"/>
              <a:t>Memory access time = 200 nanoseconds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endParaRPr lang="en-US"/>
          </a:p>
          <a:p>
            <a:pPr>
              <a:tabLst>
                <a:tab pos="1774825" algn="l"/>
                <a:tab pos="2279650" algn="l"/>
              </a:tabLst>
            </a:pPr>
            <a:r>
              <a:rPr lang="en-US"/>
              <a:t>Average page-fault service time = 8 milliseconds</a:t>
            </a:r>
            <a:br>
              <a:rPr lang="en-US"/>
            </a:br>
            <a:endParaRPr lang="en-US"/>
          </a:p>
          <a:p>
            <a:pPr>
              <a:tabLst>
                <a:tab pos="1774825" algn="l"/>
                <a:tab pos="2279650" algn="l"/>
              </a:tabLst>
            </a:pPr>
            <a:r>
              <a:rPr lang="en-US"/>
              <a:t>EAT = (1 – p) x 200 + p (8 milliseconds)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/>
              <a:t>	        = (1 – p  x 200 + p x 8,000,000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/>
              <a:t>              = 200 + p x 7,999,800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endParaRPr lang="en-US"/>
          </a:p>
          <a:p>
            <a:pPr>
              <a:tabLst>
                <a:tab pos="1774825" algn="l"/>
                <a:tab pos="2279650" algn="l"/>
              </a:tabLst>
            </a:pPr>
            <a:r>
              <a:rPr lang="en-US"/>
              <a:t>If one access out of 1,000 causes a page fault, then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/>
              <a:t>         EAT = 8.2 microseconds.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/>
              <a:t>      This is a slowdown by a factor of 40!!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Process Creation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/>
              <a:t>Virtual memory allows other benefits during process creation:</a:t>
            </a:r>
            <a:br>
              <a:rPr lang="en-US"/>
            </a:br>
            <a:endParaRPr lang="en-US"/>
          </a:p>
          <a:p>
            <a:pPr marL="381000" indent="-381000">
              <a:buFont typeface="Monotype Sorts" charset="2"/>
              <a:buNone/>
            </a:pPr>
            <a:r>
              <a:rPr lang="en-US"/>
              <a:t>	- Copy-on-Write</a:t>
            </a:r>
            <a:br>
              <a:rPr lang="en-US"/>
            </a:br>
            <a:endParaRPr lang="en-US"/>
          </a:p>
          <a:p>
            <a:pPr marL="381000" indent="-381000">
              <a:buFont typeface="Monotype Sorts" charset="2"/>
              <a:buNone/>
            </a:pPr>
            <a:r>
              <a:rPr lang="en-US"/>
              <a:t>	- Memory-Mapped Files (later)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Copy-on-Write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Copy-on-Write (COW) allows both parent and child processes to initially </a:t>
            </a:r>
            <a:r>
              <a:rPr lang="en-US" i="1"/>
              <a:t>share</a:t>
            </a:r>
            <a:r>
              <a:rPr lang="en-US"/>
              <a:t> the same pages in memory</a:t>
            </a:r>
            <a:br>
              <a:rPr lang="en-US"/>
            </a:br>
            <a:br>
              <a:rPr lang="en-US"/>
            </a:br>
            <a:r>
              <a:rPr lang="en-US"/>
              <a:t>If either process modifies a shared page, only then is the page copied</a:t>
            </a:r>
          </a:p>
          <a:p>
            <a:endParaRPr lang="en-US"/>
          </a:p>
          <a:p>
            <a:r>
              <a:rPr lang="en-US"/>
              <a:t>COW allows more efficient process creation as only modified pages are copied</a:t>
            </a:r>
          </a:p>
          <a:p>
            <a:endParaRPr lang="en-US"/>
          </a:p>
          <a:p>
            <a:r>
              <a:rPr lang="en-US"/>
              <a:t>Free pages are allocated from a </a:t>
            </a:r>
            <a:r>
              <a:rPr lang="en-US" b="1"/>
              <a:t>pool</a:t>
            </a:r>
            <a:r>
              <a:rPr lang="en-US"/>
              <a:t> of zeroed-out pages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Before Process 1 Modifies Page C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1652588"/>
            <a:ext cx="7489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After Process 1 Modifies Page C</a:t>
            </a:r>
          </a:p>
        </p:txBody>
      </p:sp>
      <p:pic>
        <p:nvPicPr>
          <p:cNvPr id="1945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2044700"/>
            <a:ext cx="673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What happens if there is no free frame?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25575"/>
            <a:ext cx="6683375" cy="4511675"/>
          </a:xfrm>
        </p:spPr>
        <p:txBody>
          <a:bodyPr/>
          <a:lstStyle/>
          <a:p>
            <a:r>
              <a:rPr lang="en-US"/>
              <a:t>Page replacement – find some page in memory, but not really in use, swap it out</a:t>
            </a:r>
          </a:p>
          <a:p>
            <a:pPr lvl="1"/>
            <a:r>
              <a:rPr lang="en-US"/>
              <a:t>algorithm</a:t>
            </a:r>
          </a:p>
          <a:p>
            <a:pPr lvl="1"/>
            <a:r>
              <a:rPr lang="en-US"/>
              <a:t>performance – want an algorithm which will result in minimum number of page faults</a:t>
            </a:r>
          </a:p>
          <a:p>
            <a:r>
              <a:rPr lang="en-US"/>
              <a:t>Same page may be brought into memory several times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 Replacement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 over-allocation of memory by modifying page-fault service routine to include page replacement</a:t>
            </a:r>
            <a:br>
              <a:rPr lang="en-US"/>
            </a:br>
            <a:endParaRPr lang="en-US"/>
          </a:p>
          <a:p>
            <a:r>
              <a:rPr lang="en-US"/>
              <a:t>Use </a:t>
            </a:r>
            <a:r>
              <a:rPr lang="en-US" b="1">
                <a:solidFill>
                  <a:srgbClr val="3366FF"/>
                </a:solidFill>
              </a:rPr>
              <a:t>modify (dirty) bit </a:t>
            </a:r>
            <a:r>
              <a:rPr lang="en-US"/>
              <a:t>to reduce overhead of page transfers – only modified pages are written to disk</a:t>
            </a:r>
            <a:br>
              <a:rPr lang="en-US"/>
            </a:br>
            <a:endParaRPr lang="en-US"/>
          </a:p>
          <a:p>
            <a:r>
              <a:rPr lang="en-US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Need For Page Replacement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1187450"/>
            <a:ext cx="6818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233488"/>
            <a:ext cx="8229600" cy="4530725"/>
          </a:xfrm>
        </p:spPr>
        <p:txBody>
          <a:bodyPr/>
          <a:lstStyle/>
          <a:p>
            <a:r>
              <a:rPr lang="en-US" b="1">
                <a:solidFill>
                  <a:srgbClr val="3366FF"/>
                </a:solidFill>
              </a:rPr>
              <a:t>Virtual memory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separation of user logical memory from physical memory.</a:t>
            </a:r>
          </a:p>
          <a:p>
            <a:pPr lvl="1"/>
            <a:r>
              <a:rPr lang="en-US"/>
              <a:t>Only part of the program needs to be in memory for execution</a:t>
            </a:r>
          </a:p>
          <a:p>
            <a:pPr lvl="1"/>
            <a:r>
              <a:rPr lang="en-US"/>
              <a:t>Logical address space can therefore be much larger than physical address space</a:t>
            </a:r>
          </a:p>
          <a:p>
            <a:pPr lvl="1"/>
            <a:r>
              <a:rPr lang="en-US"/>
              <a:t>Allows address spaces to be shared by several processes</a:t>
            </a:r>
          </a:p>
          <a:p>
            <a:pPr lvl="1"/>
            <a:r>
              <a:rPr lang="en-US"/>
              <a:t>Allows for more efficient process creation</a:t>
            </a:r>
            <a:br>
              <a:rPr lang="en-US"/>
            </a:br>
            <a:endParaRPr lang="en-US"/>
          </a:p>
          <a:p>
            <a:r>
              <a:rPr lang="en-US"/>
              <a:t>Virtual memory can be implemented via:</a:t>
            </a:r>
          </a:p>
          <a:p>
            <a:pPr lvl="1"/>
            <a:r>
              <a:rPr lang="en-US"/>
              <a:t>Demand paging </a:t>
            </a:r>
          </a:p>
          <a:p>
            <a:pPr lvl="1"/>
            <a:r>
              <a:rPr lang="en-US"/>
              <a:t>Demand segmentation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Basic Page Replacement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439863"/>
            <a:ext cx="6329363" cy="4457700"/>
          </a:xfrm>
        </p:spPr>
        <p:txBody>
          <a:bodyPr/>
          <a:lstStyle/>
          <a:p>
            <a:pPr marL="381000" indent="-381000">
              <a:buFont typeface="Monotype Sorts" charset="2"/>
              <a:buAutoNum type="arabicPeriod"/>
            </a:pPr>
            <a:r>
              <a:rPr lang="en-US"/>
              <a:t>Find the location of the desired page on disk</a:t>
            </a:r>
            <a:br>
              <a:rPr lang="en-US"/>
            </a:br>
            <a:endParaRPr lang="en-US"/>
          </a:p>
          <a:p>
            <a:pPr marL="381000" indent="-381000">
              <a:buFont typeface="Monotype Sorts" charset="2"/>
              <a:buAutoNum type="arabicPeriod"/>
            </a:pPr>
            <a:r>
              <a:rPr lang="en-US"/>
              <a:t>Find a free frame:</a:t>
            </a:r>
            <a:br>
              <a:rPr lang="en-US"/>
            </a:br>
            <a:r>
              <a:rPr lang="en-US"/>
              <a:t>   -  If there is a free frame, use it</a:t>
            </a:r>
            <a:br>
              <a:rPr lang="en-US"/>
            </a:br>
            <a:r>
              <a:rPr lang="en-US"/>
              <a:t>   -  If there is no free frame, use a page replacement 	algorithm to select a </a:t>
            </a:r>
            <a:r>
              <a:rPr lang="en-US" b="1">
                <a:solidFill>
                  <a:srgbClr val="3366FF"/>
                </a:solidFill>
              </a:rPr>
              <a:t>victim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frame</a:t>
            </a:r>
            <a:br>
              <a:rPr lang="en-US"/>
            </a:br>
            <a:endParaRPr lang="en-US"/>
          </a:p>
          <a:p>
            <a:pPr marL="381000" indent="-381000">
              <a:buFont typeface="Monotype Sorts" charset="2"/>
              <a:buAutoNum type="arabicPeriod"/>
            </a:pPr>
            <a:r>
              <a:rPr lang="en-US"/>
              <a:t>Bring  the desired page into the (newly) free frame; update the page and frame tables</a:t>
            </a:r>
            <a:br>
              <a:rPr lang="en-US"/>
            </a:br>
            <a:endParaRPr lang="en-US"/>
          </a:p>
          <a:p>
            <a:pPr marL="381000" indent="-381000">
              <a:buFont typeface="Monotype Sorts" charset="2"/>
              <a:buAutoNum type="arabicPeriod"/>
            </a:pPr>
            <a:r>
              <a:rPr lang="en-US"/>
              <a:t>Restart the process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 Replacement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1357313"/>
            <a:ext cx="64881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/>
              <a:t>Graph of Page Faults Versus The Number of Frames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00AFF3-4D1B-4185-820C-23CFA583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4258170"/>
            <a:ext cx="8229600" cy="2103993"/>
          </a:xfrm>
        </p:spPr>
        <p:txBody>
          <a:bodyPr/>
          <a:lstStyle/>
          <a:p>
            <a:r>
              <a:rPr lang="en-US" dirty="0"/>
              <a:t>Under normal circumstances, the more frames you have allocated to the process, the lower the number of page faults.</a:t>
            </a:r>
          </a:p>
          <a:p>
            <a:r>
              <a:rPr lang="en-US" dirty="0"/>
              <a:t>If the number of pages == number of frames, no page fault will happen.</a:t>
            </a:r>
          </a:p>
          <a:p>
            <a:r>
              <a:rPr lang="en-US" dirty="0"/>
              <a:t>But weird things can happen… see below.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4469" y="1078674"/>
            <a:ext cx="5052241" cy="295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 Replacement Algorithms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49375"/>
            <a:ext cx="6457950" cy="4367213"/>
          </a:xfrm>
        </p:spPr>
        <p:txBody>
          <a:bodyPr/>
          <a:lstStyle/>
          <a:p>
            <a:pPr>
              <a:tabLst>
                <a:tab pos="3146425" algn="ctr"/>
              </a:tabLst>
            </a:pPr>
            <a:r>
              <a:rPr lang="en-US" dirty="0"/>
              <a:t>Want lowest page-fault rate</a:t>
            </a:r>
          </a:p>
          <a:p>
            <a:pPr>
              <a:buFont typeface="Monotype Sorts" charset="2"/>
              <a:buNone/>
              <a:tabLst>
                <a:tab pos="3146425" algn="ctr"/>
              </a:tabLst>
            </a:pPr>
            <a:endParaRPr lang="en-US" dirty="0"/>
          </a:p>
          <a:p>
            <a:pPr>
              <a:tabLst>
                <a:tab pos="3146425" algn="ctr"/>
              </a:tabLst>
            </a:pPr>
            <a:r>
              <a:rPr lang="en-US" dirty="0"/>
              <a:t>Evaluate algorithm by running it on a particular string of memory references (reference string) and computing the number of page faults on that string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FIFO Page Replacement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425EFE-DFC5-42F9-B432-1FD71DDFA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Replace the page which had been in the memory the longest.</a:t>
            </a:r>
          </a:p>
          <a:p>
            <a:r>
              <a:rPr lang="en-US" dirty="0"/>
              <a:t>Easy to implement, because you don’t need to look at accesses!!!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8412" y="3382515"/>
            <a:ext cx="69151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Problems with FIFO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154113"/>
            <a:ext cx="7029450" cy="5762625"/>
          </a:xfrm>
        </p:spPr>
        <p:txBody>
          <a:bodyPr/>
          <a:lstStyle/>
          <a:p>
            <a:r>
              <a:rPr lang="en-US" sz="1600" dirty="0"/>
              <a:t>Reference string: 1, 2, 3, 4, 1, 2, 5, 1, 2, 3, 4, 5</a:t>
            </a:r>
          </a:p>
          <a:p>
            <a:r>
              <a:rPr lang="en-US" sz="1600" dirty="0"/>
              <a:t>3 frames (3 pages can be in memory at a time per process)</a:t>
            </a:r>
          </a:p>
          <a:p>
            <a:pPr>
              <a:buFont typeface="Monotype Sorts" charset="2"/>
              <a:buNone/>
            </a:pPr>
            <a:endParaRPr lang="en-US" sz="1600" dirty="0"/>
          </a:p>
          <a:p>
            <a:pPr>
              <a:buFont typeface="Monotype Sorts" charset="2"/>
              <a:buNone/>
            </a:pPr>
            <a:endParaRPr lang="en-US" dirty="0"/>
          </a:p>
          <a:p>
            <a:pPr>
              <a:buFont typeface="Monotype Sorts" charset="2"/>
              <a:buNone/>
            </a:pPr>
            <a:br>
              <a:rPr lang="en-US" dirty="0"/>
            </a:br>
            <a:endParaRPr lang="en-US" dirty="0"/>
          </a:p>
          <a:p>
            <a:pPr>
              <a:buFont typeface="Monotype Sorts" charset="2"/>
              <a:buNone/>
            </a:pPr>
            <a:endParaRPr lang="en-US" dirty="0"/>
          </a:p>
          <a:p>
            <a:r>
              <a:rPr lang="en-US" sz="1600" dirty="0"/>
              <a:t>4 frames</a:t>
            </a:r>
            <a:br>
              <a:rPr lang="en-US" sz="1600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Monotype Sorts" charset="2"/>
              <a:buNone/>
            </a:pPr>
            <a:br>
              <a:rPr lang="en-US" dirty="0"/>
            </a:br>
            <a:endParaRPr lang="en-US" dirty="0"/>
          </a:p>
          <a:p>
            <a:r>
              <a:rPr lang="en-US" sz="1600" dirty="0" err="1"/>
              <a:t>Belady’s</a:t>
            </a:r>
            <a:r>
              <a:rPr lang="en-US" sz="1600" dirty="0"/>
              <a:t> Anomaly: more frames </a:t>
            </a:r>
            <a:r>
              <a:rPr lang="en-US" sz="1600" dirty="0">
                <a:sym typeface="Symbol" charset="2"/>
              </a:rPr>
              <a:t> more page faults</a:t>
            </a:r>
            <a:endParaRPr lang="en-US" sz="1600" dirty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41700" y="2225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41700" y="26828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41700" y="31400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54350" y="2259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54350" y="2701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54350" y="3178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98900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9890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98900" y="3216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279900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27990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279900" y="3216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737100" y="27400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9 page faults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409950" y="39497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3409950" y="44069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409950" y="48641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022600" y="3983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022600" y="4425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022600" y="490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67150" y="402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67150" y="4464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67150" y="4940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248150" y="402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5" name="Text Box 28"/>
          <p:cNvSpPr txBox="1">
            <a:spLocks noChangeArrowheads="1"/>
          </p:cNvSpPr>
          <p:nvPr/>
        </p:nvSpPr>
        <p:spPr bwMode="auto">
          <a:xfrm>
            <a:off x="4248150" y="448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4641850" y="446405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 page faults</a:t>
            </a: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3409950" y="53213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3028950" y="5397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9" name="Text Box 32"/>
          <p:cNvSpPr txBox="1">
            <a:spLocks noChangeArrowheads="1"/>
          </p:cNvSpPr>
          <p:nvPr/>
        </p:nvSpPr>
        <p:spPr bwMode="auto">
          <a:xfrm>
            <a:off x="3867150" y="5397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Belady’s</a:t>
            </a:r>
            <a:r>
              <a:rPr lang="en-US" dirty="0"/>
              <a:t> Anomaly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7A017-AAC5-46AD-8499-641A2AD6F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4893972"/>
            <a:ext cx="8229600" cy="1532586"/>
          </a:xfrm>
        </p:spPr>
        <p:txBody>
          <a:bodyPr/>
          <a:lstStyle/>
          <a:p>
            <a:r>
              <a:rPr lang="en-US" dirty="0"/>
              <a:t>Named after László </a:t>
            </a:r>
            <a:r>
              <a:rPr lang="en-US" dirty="0" err="1"/>
              <a:t>Bélády</a:t>
            </a:r>
            <a:r>
              <a:rPr lang="en-US" dirty="0"/>
              <a:t>, Hungarian computer scientist working at IBM research. </a:t>
            </a:r>
          </a:p>
          <a:p>
            <a:r>
              <a:rPr lang="en-US" dirty="0"/>
              <a:t>For certain types of loads, with a FIFO replacement, the number of page faults increases when more frames are allocated!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1" y="1393825"/>
            <a:ext cx="5110495" cy="327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 Algorithm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90713" algn="l"/>
              </a:tabLst>
            </a:pPr>
            <a:r>
              <a:rPr lang="en-US" dirty="0"/>
              <a:t>Replace page that will not be used for longest period of time</a:t>
            </a:r>
          </a:p>
          <a:p>
            <a:pPr>
              <a:tabLst>
                <a:tab pos="1890713" algn="l"/>
              </a:tabLst>
            </a:pPr>
            <a:r>
              <a:rPr lang="en-US" dirty="0"/>
              <a:t>4 frames example</a:t>
            </a:r>
          </a:p>
          <a:p>
            <a:pPr>
              <a:buFont typeface="Monotype Sorts" charset="2"/>
              <a:buNone/>
              <a:tabLst>
                <a:tab pos="1890713" algn="l"/>
              </a:tabLst>
            </a:pPr>
            <a:r>
              <a:rPr lang="en-US" dirty="0"/>
              <a:t>		 1, 2, 3, 4, 1, 2, 5, 1, 2, 3, 4, 5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tabLst>
                <a:tab pos="1890713" algn="l"/>
              </a:tabLst>
            </a:pPr>
            <a:r>
              <a:rPr lang="en-US" dirty="0"/>
              <a:t>How do you know this?</a:t>
            </a:r>
          </a:p>
          <a:p>
            <a:pPr lvl="1">
              <a:tabLst>
                <a:tab pos="1890713" algn="l"/>
              </a:tabLst>
            </a:pPr>
            <a:r>
              <a:rPr lang="en-US" dirty="0"/>
              <a:t>This is not a practical algorithm, it requires you to look into the future!</a:t>
            </a:r>
          </a:p>
          <a:p>
            <a:pPr lvl="1">
              <a:tabLst>
                <a:tab pos="1890713" algn="l"/>
              </a:tabLst>
            </a:pPr>
            <a:r>
              <a:rPr lang="en-US" dirty="0"/>
              <a:t>Only useful for measuring how well your algorithm performs, as a base of comparison.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60763" y="26114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60763" y="30686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560763" y="35258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97363" y="268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110163" y="31257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6 page faults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560763" y="39830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17963" y="4059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Optimal Page Replacement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819275"/>
            <a:ext cx="70342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Least Recently Used (LRU) Algorithm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96975"/>
            <a:ext cx="7351713" cy="4483100"/>
          </a:xfrm>
        </p:spPr>
        <p:txBody>
          <a:bodyPr/>
          <a:lstStyle/>
          <a:p>
            <a:r>
              <a:rPr lang="en-US" dirty="0"/>
              <a:t>Reference string:  1, 2, 3, 4, 1, 2, </a:t>
            </a:r>
            <a:r>
              <a:rPr lang="en-US" b="1" dirty="0">
                <a:solidFill>
                  <a:srgbClr val="FF0000"/>
                </a:solidFill>
              </a:rPr>
              <a:t>5</a:t>
            </a:r>
            <a:r>
              <a:rPr lang="en-US" dirty="0"/>
              <a:t>, 1, 2, </a:t>
            </a:r>
            <a:r>
              <a:rPr lang="en-US" b="1" dirty="0">
                <a:solidFill>
                  <a:srgbClr val="0000CC"/>
                </a:solidFill>
              </a:rPr>
              <a:t>3</a:t>
            </a:r>
            <a:r>
              <a:rPr lang="en-US" dirty="0"/>
              <a:t>, </a:t>
            </a:r>
            <a:r>
              <a:rPr lang="en-US" b="1" dirty="0">
                <a:solidFill>
                  <a:srgbClr val="663300"/>
                </a:solidFill>
              </a:rPr>
              <a:t>4</a:t>
            </a:r>
            <a:r>
              <a:rPr lang="en-US" dirty="0"/>
              <a:t>, </a:t>
            </a:r>
            <a:r>
              <a:rPr lang="en-US" b="1" dirty="0">
                <a:solidFill>
                  <a:srgbClr val="009900"/>
                </a:solidFill>
              </a:rPr>
              <a:t>5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>
              <a:buFont typeface="Monotype Sorts" charset="2"/>
              <a:buNone/>
            </a:pPr>
            <a:endParaRPr lang="en-US" dirty="0"/>
          </a:p>
          <a:p>
            <a:r>
              <a:rPr lang="en-US" dirty="0"/>
              <a:t>Counter implementation</a:t>
            </a:r>
          </a:p>
          <a:p>
            <a:pPr lvl="1"/>
            <a:r>
              <a:rPr lang="en-US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dirty="0"/>
              <a:t>When a page needs to be replaced, look at the counters to determine which one to replace – it will be the one with the lowest counter. </a:t>
            </a:r>
          </a:p>
          <a:p>
            <a:pPr>
              <a:buFont typeface="Monotype Sorts" charset="2"/>
              <a:buNone/>
            </a:pPr>
            <a:endParaRPr lang="en-US" dirty="0"/>
          </a:p>
        </p:txBody>
      </p:sp>
      <p:sp>
        <p:nvSpPr>
          <p:cNvPr id="32772" name="Rectangle 50"/>
          <p:cNvSpPr>
            <a:spLocks noChangeArrowheads="1"/>
          </p:cNvSpPr>
          <p:nvPr/>
        </p:nvSpPr>
        <p:spPr bwMode="auto">
          <a:xfrm>
            <a:off x="4638675" y="17287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9900"/>
                </a:solidFill>
                <a:latin typeface="Helvetica" charset="0"/>
              </a:rPr>
              <a:t>5</a:t>
            </a:r>
          </a:p>
        </p:txBody>
      </p:sp>
      <p:sp>
        <p:nvSpPr>
          <p:cNvPr id="32773" name="Rectangle 51"/>
          <p:cNvSpPr>
            <a:spLocks noChangeArrowheads="1"/>
          </p:cNvSpPr>
          <p:nvPr/>
        </p:nvSpPr>
        <p:spPr bwMode="auto">
          <a:xfrm>
            <a:off x="4638675" y="21859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74" name="Rectangle 52"/>
          <p:cNvSpPr>
            <a:spLocks noChangeArrowheads="1"/>
          </p:cNvSpPr>
          <p:nvPr/>
        </p:nvSpPr>
        <p:spPr bwMode="auto">
          <a:xfrm>
            <a:off x="4638675" y="26431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75" name="Rectangle 53"/>
          <p:cNvSpPr>
            <a:spLocks noChangeArrowheads="1"/>
          </p:cNvSpPr>
          <p:nvPr/>
        </p:nvSpPr>
        <p:spPr bwMode="auto">
          <a:xfrm>
            <a:off x="4638675" y="31003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2776" name="Rectangle 54"/>
          <p:cNvSpPr>
            <a:spLocks noChangeArrowheads="1"/>
          </p:cNvSpPr>
          <p:nvPr/>
        </p:nvSpPr>
        <p:spPr bwMode="auto">
          <a:xfrm>
            <a:off x="2620963" y="17272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77" name="Rectangle 55"/>
          <p:cNvSpPr>
            <a:spLocks noChangeArrowheads="1"/>
          </p:cNvSpPr>
          <p:nvPr/>
        </p:nvSpPr>
        <p:spPr bwMode="auto">
          <a:xfrm>
            <a:off x="2620963" y="21844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78" name="Rectangle 56"/>
          <p:cNvSpPr>
            <a:spLocks noChangeArrowheads="1"/>
          </p:cNvSpPr>
          <p:nvPr/>
        </p:nvSpPr>
        <p:spPr bwMode="auto">
          <a:xfrm>
            <a:off x="2620963" y="26416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2779" name="Rectangle 57"/>
          <p:cNvSpPr>
            <a:spLocks noChangeArrowheads="1"/>
          </p:cNvSpPr>
          <p:nvPr/>
        </p:nvSpPr>
        <p:spPr bwMode="auto">
          <a:xfrm>
            <a:off x="2620963" y="3098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80" name="Rectangle 58"/>
          <p:cNvSpPr>
            <a:spLocks noChangeArrowheads="1"/>
          </p:cNvSpPr>
          <p:nvPr/>
        </p:nvSpPr>
        <p:spPr bwMode="auto">
          <a:xfrm>
            <a:off x="3124200" y="17351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1" name="Rectangle 59"/>
          <p:cNvSpPr>
            <a:spLocks noChangeArrowheads="1"/>
          </p:cNvSpPr>
          <p:nvPr/>
        </p:nvSpPr>
        <p:spPr bwMode="auto">
          <a:xfrm>
            <a:off x="3124200" y="21923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82" name="Rectangle 60"/>
          <p:cNvSpPr>
            <a:spLocks noChangeArrowheads="1"/>
          </p:cNvSpPr>
          <p:nvPr/>
        </p:nvSpPr>
        <p:spPr bwMode="auto">
          <a:xfrm>
            <a:off x="3124200" y="26495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Helvetica" charset="0"/>
              </a:rPr>
              <a:t>5</a:t>
            </a:r>
          </a:p>
        </p:txBody>
      </p:sp>
      <p:sp>
        <p:nvSpPr>
          <p:cNvPr id="32783" name="Rectangle 61"/>
          <p:cNvSpPr>
            <a:spLocks noChangeArrowheads="1"/>
          </p:cNvSpPr>
          <p:nvPr/>
        </p:nvSpPr>
        <p:spPr bwMode="auto">
          <a:xfrm>
            <a:off x="3124200" y="31067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84" name="Rectangle 62"/>
          <p:cNvSpPr>
            <a:spLocks noChangeArrowheads="1"/>
          </p:cNvSpPr>
          <p:nvPr/>
        </p:nvSpPr>
        <p:spPr bwMode="auto">
          <a:xfrm>
            <a:off x="3643313" y="17145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5" name="Rectangle 63"/>
          <p:cNvSpPr>
            <a:spLocks noChangeArrowheads="1"/>
          </p:cNvSpPr>
          <p:nvPr/>
        </p:nvSpPr>
        <p:spPr bwMode="auto">
          <a:xfrm>
            <a:off x="3643313" y="21717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86" name="Rectangle 64"/>
          <p:cNvSpPr>
            <a:spLocks noChangeArrowheads="1"/>
          </p:cNvSpPr>
          <p:nvPr/>
        </p:nvSpPr>
        <p:spPr bwMode="auto">
          <a:xfrm>
            <a:off x="3643313" y="26289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32787" name="Rectangle 65"/>
          <p:cNvSpPr>
            <a:spLocks noChangeArrowheads="1"/>
          </p:cNvSpPr>
          <p:nvPr/>
        </p:nvSpPr>
        <p:spPr bwMode="auto">
          <a:xfrm>
            <a:off x="3643313" y="30861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Helvetica" charset="0"/>
              </a:rPr>
              <a:t>3</a:t>
            </a:r>
          </a:p>
        </p:txBody>
      </p:sp>
      <p:sp>
        <p:nvSpPr>
          <p:cNvPr id="32788" name="Rectangle 66"/>
          <p:cNvSpPr>
            <a:spLocks noChangeArrowheads="1"/>
          </p:cNvSpPr>
          <p:nvPr/>
        </p:nvSpPr>
        <p:spPr bwMode="auto">
          <a:xfrm>
            <a:off x="4146550" y="17224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9" name="Rectangle 67"/>
          <p:cNvSpPr>
            <a:spLocks noChangeArrowheads="1"/>
          </p:cNvSpPr>
          <p:nvPr/>
        </p:nvSpPr>
        <p:spPr bwMode="auto">
          <a:xfrm>
            <a:off x="4146550" y="21796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90" name="Rectangle 68"/>
          <p:cNvSpPr>
            <a:spLocks noChangeArrowheads="1"/>
          </p:cNvSpPr>
          <p:nvPr/>
        </p:nvSpPr>
        <p:spPr bwMode="auto">
          <a:xfrm>
            <a:off x="4146550" y="26368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Helvetica" charset="0"/>
              </a:rPr>
              <a:t>4</a:t>
            </a:r>
          </a:p>
        </p:txBody>
      </p:sp>
      <p:sp>
        <p:nvSpPr>
          <p:cNvPr id="32791" name="Rectangle 69"/>
          <p:cNvSpPr>
            <a:spLocks noChangeArrowheads="1"/>
          </p:cNvSpPr>
          <p:nvPr/>
        </p:nvSpPr>
        <p:spPr bwMode="auto">
          <a:xfrm>
            <a:off x="4146550" y="30940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0"/>
            <a:ext cx="8161337" cy="844550"/>
          </a:xfrm>
        </p:spPr>
        <p:txBody>
          <a:bodyPr/>
          <a:lstStyle/>
          <a:p>
            <a:pPr eaLnBrk="1" hangingPunct="1"/>
            <a:r>
              <a:rPr lang="en-US" sz="2400"/>
              <a:t>Virtual Memory That is Larger Than Physical Memory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67213" y="324643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>
                <a:latin typeface="Helvetica" charset="0"/>
                <a:sym typeface="Symbol" charset="2"/>
              </a:rPr>
              <a:t>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1570038"/>
            <a:ext cx="52625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LRU Page Replacement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03A70-1543-4D2D-81B4-6FC55FF18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3590389"/>
            <a:ext cx="8229600" cy="2617228"/>
          </a:xfrm>
        </p:spPr>
        <p:txBody>
          <a:bodyPr/>
          <a:lstStyle/>
          <a:p>
            <a:r>
              <a:rPr lang="en-US" dirty="0"/>
              <a:t>Is it possible to implement it?</a:t>
            </a:r>
          </a:p>
          <a:p>
            <a:pPr lvl="1"/>
            <a:r>
              <a:rPr lang="en-US" dirty="0"/>
              <a:t>Yes, we are looking into the past, not into the future.</a:t>
            </a:r>
          </a:p>
          <a:p>
            <a:r>
              <a:rPr lang="en-US" dirty="0"/>
              <a:t>But it is expensive:</a:t>
            </a:r>
          </a:p>
          <a:p>
            <a:pPr lvl="1"/>
            <a:r>
              <a:rPr lang="en-US" dirty="0"/>
              <a:t>We need to keep track of all the accesses, and update the counters!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 l="809" t="32875" r="789" b="32362"/>
          <a:stretch>
            <a:fillRect/>
          </a:stretch>
        </p:blipFill>
        <p:spPr bwMode="auto">
          <a:xfrm>
            <a:off x="928687" y="1337212"/>
            <a:ext cx="7286625" cy="1930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LRU Approximation Algorithms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233488"/>
            <a:ext cx="7370763" cy="3883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Reference bit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With each page associate a bit, initially = 0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When page is referenced bit set to 1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Replace the one which is 0 (if one exists)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We do not know the order, however</a:t>
            </a:r>
          </a:p>
          <a:p>
            <a:pPr>
              <a:lnSpc>
                <a:spcPct val="90000"/>
              </a:lnSpc>
            </a:pPr>
            <a:r>
              <a:rPr lang="en-US" dirty="0"/>
              <a:t>Second chance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Need reference bit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Clock replacement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If page to be replaced (in clock order) has reference bit = 1 then: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set reference bit 0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leave page in memory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replace next page (in clock order), subject to same rules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Allocation of Frames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25575"/>
            <a:ext cx="7351712" cy="4483100"/>
          </a:xfrm>
        </p:spPr>
        <p:txBody>
          <a:bodyPr/>
          <a:lstStyle/>
          <a:p>
            <a:r>
              <a:rPr lang="en-US"/>
              <a:t>Each process needs </a:t>
            </a:r>
            <a:r>
              <a:rPr lang="en-US" i="1"/>
              <a:t>minimum</a:t>
            </a:r>
            <a:r>
              <a:rPr lang="en-US"/>
              <a:t> number of pages</a:t>
            </a:r>
          </a:p>
          <a:p>
            <a:r>
              <a:rPr lang="en-US"/>
              <a:t>Example:  IBM 370 – 6 pages to handle SS MOVE instruction:</a:t>
            </a:r>
          </a:p>
          <a:p>
            <a:pPr lvl="1"/>
            <a:r>
              <a:rPr lang="en-US"/>
              <a:t>instruction is 6 bytes, might span 2 pages</a:t>
            </a:r>
          </a:p>
          <a:p>
            <a:pPr lvl="1"/>
            <a:r>
              <a:rPr lang="en-US"/>
              <a:t>2 pages to handle </a:t>
            </a:r>
            <a:r>
              <a:rPr lang="en-US" i="1"/>
              <a:t>from</a:t>
            </a:r>
          </a:p>
          <a:p>
            <a:pPr lvl="1"/>
            <a:r>
              <a:rPr lang="en-US"/>
              <a:t>2 pages to handle </a:t>
            </a:r>
            <a:r>
              <a:rPr lang="en-US" i="1"/>
              <a:t>to</a:t>
            </a:r>
          </a:p>
          <a:p>
            <a:r>
              <a:rPr lang="en-US"/>
              <a:t>Two major allocation schemes</a:t>
            </a:r>
          </a:p>
          <a:p>
            <a:pPr lvl="1"/>
            <a:r>
              <a:rPr lang="en-US"/>
              <a:t>fixed allocation</a:t>
            </a:r>
          </a:p>
          <a:p>
            <a:pPr lvl="1"/>
            <a:r>
              <a:rPr lang="en-US"/>
              <a:t>priority allocation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Fixed Allocation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298575"/>
            <a:ext cx="7551738" cy="3841750"/>
          </a:xfrm>
        </p:spPr>
        <p:txBody>
          <a:bodyPr/>
          <a:lstStyle/>
          <a:p>
            <a:r>
              <a:rPr lang="en-US"/>
              <a:t>Equal allocation – For example, if there are 100 frames and 5 processes, give each process 20 frames.</a:t>
            </a:r>
          </a:p>
          <a:p>
            <a:r>
              <a:rPr lang="en-US"/>
              <a:t>Proportional allocation – Allocate according to the size of process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5600" y="2312988"/>
          <a:ext cx="28575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4" imgW="2857320" imgH="1612800" progId="Equation.3">
                  <p:embed/>
                </p:oleObj>
              </mc:Choice>
              <mc:Fallback>
                <p:oleObj name="Equation" r:id="rId4" imgW="2857320" imgH="1612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600" y="2312988"/>
                        <a:ext cx="2857500" cy="161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1447800" y="24812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447800" y="27908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447800" y="3157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14478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24100" y="4000500"/>
          <a:ext cx="18415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6" imgW="1841400" imgH="2209680" progId="Equation.3">
                  <p:embed/>
                </p:oleObj>
              </mc:Choice>
              <mc:Fallback>
                <p:oleObj name="Equation" r:id="rId6" imgW="1841400" imgH="22096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4000500"/>
                        <a:ext cx="18415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Priority Allocation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4925"/>
            <a:ext cx="7312025" cy="4394200"/>
          </a:xfrm>
        </p:spPr>
        <p:txBody>
          <a:bodyPr/>
          <a:lstStyle/>
          <a:p>
            <a:r>
              <a:rPr lang="en-US"/>
              <a:t>Use a proportional allocation scheme using priorities rather than size</a:t>
            </a:r>
            <a:br>
              <a:rPr lang="en-US"/>
            </a:br>
            <a:endParaRPr lang="en-US"/>
          </a:p>
          <a:p>
            <a:r>
              <a:rPr lang="en-US"/>
              <a:t>If process </a:t>
            </a:r>
            <a:r>
              <a:rPr lang="en-US" i="1"/>
              <a:t>P</a:t>
            </a:r>
            <a:r>
              <a:rPr lang="en-US" i="1" baseline="-25000"/>
              <a:t>i</a:t>
            </a:r>
            <a:r>
              <a:rPr lang="en-US"/>
              <a:t> generates a page fault,</a:t>
            </a:r>
          </a:p>
          <a:p>
            <a:pPr lvl="1"/>
            <a:r>
              <a:rPr lang="en-US"/>
              <a:t>select for replacement one of its frames</a:t>
            </a:r>
          </a:p>
          <a:p>
            <a:pPr lvl="1"/>
            <a:r>
              <a:rPr lang="en-US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Global vs. Local Allocation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6546850" cy="4470400"/>
          </a:xfrm>
        </p:spPr>
        <p:txBody>
          <a:bodyPr/>
          <a:lstStyle/>
          <a:p>
            <a:r>
              <a:rPr lang="en-US" b="1">
                <a:solidFill>
                  <a:srgbClr val="3366FF"/>
                </a:solidFill>
              </a:rPr>
              <a:t>Global replacement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process selects a replacement frame from the set of all frames; one process can take a frame from another</a:t>
            </a:r>
          </a:p>
          <a:p>
            <a:r>
              <a:rPr lang="en-US" b="1">
                <a:solidFill>
                  <a:srgbClr val="3366FF"/>
                </a:solidFill>
              </a:rPr>
              <a:t>Local replacement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each process selects from only its own set of allocated frames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Thrashing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11288"/>
            <a:ext cx="7351713" cy="4483100"/>
          </a:xfrm>
        </p:spPr>
        <p:txBody>
          <a:bodyPr/>
          <a:lstStyle/>
          <a:p>
            <a:r>
              <a:rPr lang="en-US"/>
              <a:t>If a process does not have “enough” pages, the page-fault rate is very high.  This leads to:</a:t>
            </a:r>
          </a:p>
          <a:p>
            <a:pPr lvl="1"/>
            <a:r>
              <a:rPr lang="en-US"/>
              <a:t>low CPU utilization</a:t>
            </a:r>
          </a:p>
          <a:p>
            <a:pPr lvl="1"/>
            <a:r>
              <a:rPr lang="en-US"/>
              <a:t>operating system thinks that it needs to increase the degree of multiprogramming</a:t>
            </a:r>
          </a:p>
          <a:p>
            <a:pPr lvl="1"/>
            <a:r>
              <a:rPr lang="en-US"/>
              <a:t>another process added to the system</a:t>
            </a:r>
            <a:br>
              <a:rPr lang="en-US"/>
            </a:br>
            <a:endParaRPr lang="en-US"/>
          </a:p>
          <a:p>
            <a:r>
              <a:rPr lang="en-US" b="1">
                <a:solidFill>
                  <a:srgbClr val="3366FF"/>
                </a:solidFill>
              </a:rPr>
              <a:t>Thrashing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>
                <a:sym typeface="Symbol" charset="2"/>
              </a:rPr>
              <a:t> a process is busy swapping pages in and out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Thrashing (Cont.)</a:t>
            </a:r>
            <a:endParaRPr lang="en-US" sz="240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8366E0-BEB8-44B5-ADA9-4D51E86BA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0" y="4237148"/>
            <a:ext cx="8229600" cy="2208727"/>
          </a:xfrm>
        </p:spPr>
        <p:txBody>
          <a:bodyPr/>
          <a:lstStyle/>
          <a:p>
            <a:r>
              <a:rPr lang="en-US" dirty="0"/>
              <a:t>Beyond the performance penalty due for the process, there will also be a lower CPU utilization. </a:t>
            </a:r>
          </a:p>
          <a:p>
            <a:r>
              <a:rPr lang="en-US" dirty="0"/>
              <a:t>Small number of processes: low CPU utilization, as processes wait for I/O</a:t>
            </a:r>
          </a:p>
          <a:p>
            <a:r>
              <a:rPr lang="en-US" dirty="0"/>
              <a:t>More processes, better CPU utilization, as I/O is overlapped.</a:t>
            </a:r>
          </a:p>
          <a:p>
            <a:r>
              <a:rPr lang="en-US" dirty="0"/>
              <a:t>Too many processes: thrashing – the computer spends its </a:t>
            </a:r>
            <a:r>
              <a:rPr lang="en-US"/>
              <a:t>time doing page I/O. </a:t>
            </a:r>
            <a:endParaRPr lang="en-US" dirty="0"/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0838" y="942686"/>
            <a:ext cx="5458227" cy="314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277813"/>
            <a:ext cx="7412038" cy="576262"/>
          </a:xfrm>
        </p:spPr>
        <p:txBody>
          <a:bodyPr/>
          <a:lstStyle/>
          <a:p>
            <a:pPr eaLnBrk="1" hangingPunct="1"/>
            <a:r>
              <a:rPr lang="en-US"/>
              <a:t>Demand Paging and Thrashing </a:t>
            </a:r>
            <a:endParaRPr lang="en-US" sz="240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1477963"/>
            <a:ext cx="7869237" cy="2203450"/>
          </a:xfrm>
        </p:spPr>
        <p:txBody>
          <a:bodyPr/>
          <a:lstStyle/>
          <a:p>
            <a:r>
              <a:rPr lang="en-US" sz="1600" dirty="0"/>
              <a:t>Demand paging:</a:t>
            </a:r>
          </a:p>
          <a:p>
            <a:pPr lvl="1"/>
            <a:r>
              <a:rPr lang="en-US" sz="1600" dirty="0"/>
              <a:t>Allocate a new page </a:t>
            </a:r>
            <a:r>
              <a:rPr lang="en-US" sz="1600" b="1" dirty="0"/>
              <a:t>only</a:t>
            </a:r>
            <a:r>
              <a:rPr lang="en-US" sz="1600" dirty="0"/>
              <a:t> when the process makes an access to it</a:t>
            </a:r>
          </a:p>
          <a:p>
            <a:pPr lvl="1"/>
            <a:r>
              <a:rPr lang="en-US" sz="1600" dirty="0"/>
              <a:t>Example of lazy evaluation</a:t>
            </a:r>
          </a:p>
          <a:p>
            <a:r>
              <a:rPr lang="en-US" sz="1600" dirty="0"/>
              <a:t>Why does demand paging work?</a:t>
            </a:r>
          </a:p>
          <a:p>
            <a:r>
              <a:rPr lang="en-US" sz="1600" dirty="0"/>
              <a:t>Locality model</a:t>
            </a:r>
          </a:p>
          <a:p>
            <a:pPr lvl="1"/>
            <a:r>
              <a:rPr lang="en-US" sz="1600" dirty="0"/>
              <a:t>The process access some part of memory within a certain interval</a:t>
            </a:r>
          </a:p>
          <a:p>
            <a:pPr lvl="1"/>
            <a:r>
              <a:rPr lang="en-US" sz="1600" dirty="0"/>
              <a:t>Process migrates from one locality to another</a:t>
            </a:r>
          </a:p>
          <a:p>
            <a:pPr lvl="1"/>
            <a:r>
              <a:rPr lang="en-US" sz="1600" dirty="0"/>
              <a:t>Localities may overlap</a:t>
            </a:r>
          </a:p>
          <a:p>
            <a:pPr lvl="1">
              <a:buFont typeface="Monotype Sorts" charset="2"/>
              <a:buNone/>
            </a:pPr>
            <a:endParaRPr lang="en-US" sz="1600" dirty="0"/>
          </a:p>
          <a:p>
            <a:r>
              <a:rPr lang="en-US" sz="1600" dirty="0"/>
              <a:t>Why does thrashing occur?</a:t>
            </a:r>
            <a:br>
              <a:rPr lang="en-US" sz="1600" dirty="0"/>
            </a:br>
            <a:r>
              <a:rPr lang="en-US" sz="1600" dirty="0">
                <a:sym typeface="Symbol" charset="2"/>
              </a:rPr>
              <a:t> size of locality &gt; total memory size</a:t>
            </a:r>
          </a:p>
          <a:p>
            <a:r>
              <a:rPr lang="en-US" sz="1600" dirty="0">
                <a:sym typeface="Symbol" charset="2"/>
              </a:rPr>
              <a:t>It is important to estimate the size of locality!</a:t>
            </a:r>
            <a:endParaRPr lang="en-US" sz="16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Locality In A Memory-Reference Pattern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675" y="1182688"/>
            <a:ext cx="41798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Shared Library Using Virtual Memory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273175"/>
            <a:ext cx="6770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Working-Set Model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7"/>
            <a:ext cx="7622773" cy="5289661"/>
          </a:xfrm>
        </p:spPr>
        <p:txBody>
          <a:bodyPr/>
          <a:lstStyle/>
          <a:p>
            <a:r>
              <a:rPr lang="en-US" dirty="0">
                <a:sym typeface="Symbol" charset="2"/>
              </a:rPr>
              <a:t>  working-set window  a fixed number of page references </a:t>
            </a:r>
            <a:br>
              <a:rPr lang="en-US" dirty="0">
                <a:sym typeface="Symbol" charset="2"/>
              </a:rPr>
            </a:br>
            <a:r>
              <a:rPr lang="en-US" dirty="0">
                <a:sym typeface="Symbol" charset="2"/>
              </a:rPr>
              <a:t>Example:  10,000 instructions</a:t>
            </a:r>
          </a:p>
          <a:p>
            <a:r>
              <a:rPr lang="en-US" i="1" dirty="0" err="1">
                <a:sym typeface="Symbol" charset="2"/>
              </a:rPr>
              <a:t>WSS</a:t>
            </a:r>
            <a:r>
              <a:rPr lang="en-US" i="1" baseline="-25000" dirty="0" err="1">
                <a:sym typeface="Symbol" charset="2"/>
              </a:rPr>
              <a:t>i</a:t>
            </a:r>
            <a:r>
              <a:rPr lang="en-US" dirty="0">
                <a:sym typeface="Symbol" charset="2"/>
              </a:rPr>
              <a:t> (working set of Process </a:t>
            </a:r>
            <a:r>
              <a:rPr lang="en-US" i="1" dirty="0">
                <a:sym typeface="Symbol" charset="2"/>
              </a:rPr>
              <a:t>P</a:t>
            </a:r>
            <a:r>
              <a:rPr lang="en-US" i="1" baseline="-25000" dirty="0">
                <a:sym typeface="Symbol" charset="2"/>
              </a:rPr>
              <a:t>i</a:t>
            </a:r>
            <a:r>
              <a:rPr lang="en-US" dirty="0">
                <a:sym typeface="Symbol" charset="2"/>
              </a:rPr>
              <a:t>) =</a:t>
            </a:r>
            <a:br>
              <a:rPr lang="en-US" dirty="0">
                <a:sym typeface="Symbol" charset="2"/>
              </a:rPr>
            </a:br>
            <a:r>
              <a:rPr lang="en-US" dirty="0">
                <a:sym typeface="Symbol" charset="2"/>
              </a:rPr>
              <a:t>total number of pages referenced in the most recent  (varies in time)</a:t>
            </a:r>
          </a:p>
          <a:p>
            <a:pPr lvl="1"/>
            <a:r>
              <a:rPr lang="en-US" dirty="0">
                <a:sym typeface="Symbol" charset="2"/>
              </a:rPr>
              <a:t>if  too small will not encompass entire locality</a:t>
            </a:r>
          </a:p>
          <a:p>
            <a:pPr lvl="1"/>
            <a:r>
              <a:rPr lang="en-US" dirty="0">
                <a:sym typeface="Symbol" charset="2"/>
              </a:rPr>
              <a:t>if  too large will encompass several localities</a:t>
            </a:r>
          </a:p>
          <a:p>
            <a:pPr lvl="1"/>
            <a:r>
              <a:rPr lang="en-US" dirty="0">
                <a:sym typeface="Symbol" charset="2"/>
              </a:rPr>
              <a:t>if  =   will encompass entire program</a:t>
            </a:r>
          </a:p>
          <a:p>
            <a:r>
              <a:rPr lang="en-US" i="1" dirty="0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=  </a:t>
            </a:r>
            <a:r>
              <a:rPr lang="en-US" i="1" dirty="0" err="1">
                <a:sym typeface="Symbol" charset="2"/>
              </a:rPr>
              <a:t>WSS</a:t>
            </a:r>
            <a:r>
              <a:rPr lang="en-US" i="1" baseline="-25000" dirty="0" err="1">
                <a:sym typeface="Symbol" charset="2"/>
              </a:rPr>
              <a:t>i</a:t>
            </a:r>
            <a:r>
              <a:rPr lang="en-US" dirty="0">
                <a:sym typeface="Symbol" charset="2"/>
              </a:rPr>
              <a:t>  total demand frames </a:t>
            </a:r>
          </a:p>
          <a:p>
            <a:pPr lvl="1"/>
            <a:r>
              <a:rPr lang="en-US" dirty="0">
                <a:sym typeface="Symbol" charset="2"/>
              </a:rPr>
              <a:t>The sum of the working sets of currently running processes</a:t>
            </a:r>
          </a:p>
          <a:p>
            <a:r>
              <a:rPr lang="en-US" dirty="0">
                <a:sym typeface="Symbol" charset="2"/>
              </a:rPr>
              <a:t>if </a:t>
            </a:r>
            <a:r>
              <a:rPr lang="en-US" i="1" dirty="0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&gt; </a:t>
            </a:r>
            <a:r>
              <a:rPr lang="en-US" i="1" dirty="0">
                <a:sym typeface="Symbol" charset="2"/>
              </a:rPr>
              <a:t>m</a:t>
            </a:r>
            <a:r>
              <a:rPr lang="en-US" dirty="0">
                <a:sym typeface="Symbol" charset="2"/>
              </a:rPr>
              <a:t>  Thrashing</a:t>
            </a:r>
          </a:p>
          <a:p>
            <a:pPr lvl="1"/>
            <a:r>
              <a:rPr lang="en-US" dirty="0">
                <a:sym typeface="Symbol" charset="2"/>
              </a:rPr>
              <a:t>… because we cannot allocate the processes the amount of memory they need</a:t>
            </a:r>
          </a:p>
          <a:p>
            <a:r>
              <a:rPr lang="en-US" dirty="0">
                <a:sym typeface="Symbol" charset="2"/>
              </a:rPr>
              <a:t>A policy to prevent thrashing: if </a:t>
            </a:r>
            <a:r>
              <a:rPr lang="en-US" i="1" dirty="0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&gt; m, then suspend one of the processes</a:t>
            </a:r>
          </a:p>
          <a:p>
            <a:pPr lvl="1"/>
            <a:r>
              <a:rPr lang="en-US" dirty="0">
                <a:sym typeface="Symbol" charset="2"/>
              </a:rPr>
              <a:t>It is better to suspend one process and let the other ones proceed.</a:t>
            </a:r>
          </a:p>
          <a:p>
            <a:pPr lvl="1"/>
            <a:endParaRPr lang="en-US" dirty="0">
              <a:sym typeface="Symbol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Working-set model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2068513"/>
            <a:ext cx="67722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Keeping Track of the Working Set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Approximate with interval timer + a reference bit</a:t>
            </a:r>
          </a:p>
          <a:p>
            <a:r>
              <a:rPr lang="en-US" dirty="0"/>
              <a:t>Example: </a:t>
            </a:r>
            <a:r>
              <a:rPr lang="en-US" dirty="0">
                <a:sym typeface="Symbol" charset="2"/>
              </a:rPr>
              <a:t> = 10,000</a:t>
            </a:r>
          </a:p>
          <a:p>
            <a:pPr lvl="1"/>
            <a:r>
              <a:rPr lang="en-US" dirty="0">
                <a:sym typeface="Symbol" charset="2"/>
              </a:rPr>
              <a:t>Timer interrupts after every 5000 time units</a:t>
            </a:r>
          </a:p>
          <a:p>
            <a:pPr lvl="1"/>
            <a:r>
              <a:rPr lang="en-US" dirty="0">
                <a:sym typeface="Symbol" charset="2"/>
              </a:rPr>
              <a:t>Keep in memory 2 bits for each page</a:t>
            </a:r>
          </a:p>
          <a:p>
            <a:pPr lvl="1"/>
            <a:r>
              <a:rPr lang="en-US" dirty="0">
                <a:sym typeface="Symbol" charset="2"/>
              </a:rPr>
              <a:t>Whenever a timer interrupts copy and sets the values of all reference bits to 0</a:t>
            </a:r>
          </a:p>
          <a:p>
            <a:pPr lvl="1"/>
            <a:r>
              <a:rPr lang="en-US" dirty="0">
                <a:sym typeface="Symbol" charset="2"/>
              </a:rPr>
              <a:t>If one of the bits in memory = 1  page in working set</a:t>
            </a:r>
          </a:p>
          <a:p>
            <a:r>
              <a:rPr lang="en-US" dirty="0">
                <a:sym typeface="Symbol" charset="2"/>
              </a:rPr>
              <a:t>Why is this not completely accurate?</a:t>
            </a:r>
          </a:p>
          <a:p>
            <a:pPr lvl="1"/>
            <a:r>
              <a:rPr lang="en-US" dirty="0">
                <a:sym typeface="Symbol" charset="2"/>
              </a:rPr>
              <a:t>You can have a window that is overlapping in a different way, and have more (or less) processes.</a:t>
            </a:r>
          </a:p>
          <a:p>
            <a:r>
              <a:rPr lang="en-US" dirty="0">
                <a:sym typeface="Symbol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Page-Fault Frequency Scheme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28738"/>
            <a:ext cx="7029450" cy="1447800"/>
          </a:xfrm>
        </p:spPr>
        <p:txBody>
          <a:bodyPr/>
          <a:lstStyle/>
          <a:p>
            <a:r>
              <a:rPr lang="en-US"/>
              <a:t>Establish “acceptable” page-fault rate</a:t>
            </a:r>
          </a:p>
          <a:p>
            <a:pPr lvl="1"/>
            <a:r>
              <a:rPr lang="en-US"/>
              <a:t>If actual rate too low, process loses frame</a:t>
            </a:r>
          </a:p>
          <a:p>
            <a:pPr lvl="1"/>
            <a:r>
              <a:rPr lang="en-US"/>
              <a:t>If actual rate too high, process gains frame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 l="900" t="16351" r="1137" b="16667"/>
          <a:stretch>
            <a:fillRect/>
          </a:stretch>
        </p:blipFill>
        <p:spPr bwMode="auto">
          <a:xfrm>
            <a:off x="1530350" y="2933700"/>
            <a:ext cx="5886450" cy="30178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Issues – TLB Reach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70025"/>
            <a:ext cx="6804025" cy="4418013"/>
          </a:xfrm>
        </p:spPr>
        <p:txBody>
          <a:bodyPr/>
          <a:lstStyle/>
          <a:p>
            <a:r>
              <a:rPr lang="en-US"/>
              <a:t>TLB Reach - The amount of memory accessible from the TLB</a:t>
            </a:r>
          </a:p>
          <a:p>
            <a:r>
              <a:rPr lang="en-US"/>
              <a:t>TLB Reach = (TLB Size) X (Page Size)</a:t>
            </a:r>
          </a:p>
          <a:p>
            <a:r>
              <a:rPr lang="en-US"/>
              <a:t>Ideally, the working set of each process is stored in the TLB</a:t>
            </a:r>
          </a:p>
          <a:p>
            <a:pPr lvl="1"/>
            <a:r>
              <a:rPr lang="en-US"/>
              <a:t>Otherwise there is a high degree of page faults</a:t>
            </a:r>
          </a:p>
          <a:p>
            <a:r>
              <a:rPr lang="en-US"/>
              <a:t>Increase the Page Size</a:t>
            </a:r>
          </a:p>
          <a:p>
            <a:pPr lvl="1"/>
            <a:r>
              <a:rPr lang="en-US"/>
              <a:t>This may lead to an increase in fragmentation as not all applications require a large page size</a:t>
            </a:r>
          </a:p>
          <a:p>
            <a:r>
              <a:rPr lang="en-US"/>
              <a:t>Provide Multiple Page Sizes</a:t>
            </a:r>
          </a:p>
          <a:p>
            <a:pPr lvl="1"/>
            <a:r>
              <a:rPr lang="en-US"/>
              <a:t>This allows applications that require larger page sizes the opportunity to use them without an increase in fragmentation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905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Issues – Program 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>
                <a:latin typeface="Courier New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/>
              <a:t>Program 1 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>
                <a:latin typeface="Courier New" charset="0"/>
              </a:rPr>
              <a:t>                for (j = 0; j &lt;128; j++)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                for (i = 0; i &lt; 128; i++)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                      data[i,j] = 0;</a:t>
            </a:r>
            <a:br>
              <a:rPr lang="en-US">
                <a:latin typeface="Courier New" charset="0"/>
              </a:rPr>
            </a:br>
            <a:endParaRPr lang="en-US">
              <a:latin typeface="Courier New" charset="0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/>
              <a:t>     128 x 128 = 16,384 page faults </a:t>
            </a:r>
            <a:br>
              <a:rPr lang="en-US"/>
            </a:br>
            <a:endParaRPr lang="en-US"/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/>
              <a:t>Program 2 	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>
                <a:latin typeface="Courier New" charset="0"/>
              </a:rPr>
              <a:t>             for (i = 0; i &lt; 128; i++)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             for (j = 0; j &lt; 128; j++)</a:t>
            </a:r>
            <a:br>
              <a:rPr lang="en-US">
                <a:latin typeface="Courier New" charset="0"/>
              </a:rPr>
            </a:br>
            <a:r>
              <a:rPr lang="en-US">
                <a:latin typeface="Courier New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br>
              <a:rPr lang="en-US"/>
            </a:br>
            <a:r>
              <a:rPr lang="en-US"/>
              <a:t>128 page faults</a:t>
            </a:r>
          </a:p>
        </p:txBody>
      </p:sp>
    </p:spTree>
    <p:extLst>
      <p:ext uri="{BB962C8B-B14F-4D97-AF65-F5344CB8AC3E}">
        <p14:creationId xmlns:p14="http://schemas.microsoft.com/office/powerpoint/2010/main" val="7422200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Issues – I/O interlock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09700"/>
            <a:ext cx="6265862" cy="4459288"/>
          </a:xfrm>
        </p:spPr>
        <p:txBody>
          <a:bodyPr/>
          <a:lstStyle/>
          <a:p>
            <a:r>
              <a:rPr lang="en-US" b="1">
                <a:solidFill>
                  <a:srgbClr val="3366FF"/>
                </a:solidFill>
              </a:rPr>
              <a:t>I/O Interlock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Pages must sometimes be locked into memory</a:t>
            </a:r>
          </a:p>
          <a:p>
            <a:endParaRPr lang="en-US"/>
          </a:p>
          <a:p>
            <a:r>
              <a:rPr lang="en-US"/>
              <a:t>Consider I/O - Pages that are used for copying a file from a device must be locked from being selected for eviction by a page replacement algorithm</a:t>
            </a:r>
          </a:p>
        </p:txBody>
      </p:sp>
    </p:spTree>
    <p:extLst>
      <p:ext uri="{BB962C8B-B14F-4D97-AF65-F5344CB8AC3E}">
        <p14:creationId xmlns:p14="http://schemas.microsoft.com/office/powerpoint/2010/main" val="78019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End of Slide Deck</a:t>
            </a:r>
            <a:br>
              <a:rPr lang="en-US" dirty="0"/>
            </a:br>
            <a:r>
              <a:rPr lang="en-US" sz="4000" dirty="0"/>
              <a:t>-remaining slides are backup-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Memory-Mapped Files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Memory-mapped file I/O allows file I/O to be treated as routine memory access by </a:t>
            </a:r>
            <a:r>
              <a:rPr lang="en-US" b="1">
                <a:solidFill>
                  <a:srgbClr val="3366FF"/>
                </a:solidFill>
              </a:rPr>
              <a:t>mapping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a disk block to a page in memory</a:t>
            </a:r>
          </a:p>
          <a:p>
            <a:endParaRPr lang="en-US"/>
          </a:p>
          <a:p>
            <a:r>
              <a:rPr lang="en-US"/>
              <a:t>A file is initially read using demand paging. A page-sized portion of the file is read from the file system into a physical page. Subsequent reads/writes to/from the file are treated as ordinary memory accesses.</a:t>
            </a:r>
          </a:p>
          <a:p>
            <a:endParaRPr lang="en-US"/>
          </a:p>
          <a:p>
            <a:r>
              <a:rPr lang="en-US"/>
              <a:t>Simplifies file access by treating file I/O through memory rather than </a:t>
            </a:r>
            <a:r>
              <a:rPr lang="en-US" b="1">
                <a:latin typeface="Courier New" charset="0"/>
              </a:rPr>
              <a:t>read()</a:t>
            </a:r>
            <a:r>
              <a:rPr lang="en-US">
                <a:latin typeface="Courier New" charset="0"/>
              </a:rPr>
              <a:t> </a:t>
            </a:r>
            <a:r>
              <a:rPr lang="en-US" b="1">
                <a:latin typeface="Courier New" charset="0"/>
              </a:rPr>
              <a:t>write()</a:t>
            </a:r>
            <a:r>
              <a:rPr lang="en-US"/>
              <a:t> system calls</a:t>
            </a:r>
          </a:p>
          <a:p>
            <a:endParaRPr lang="en-US"/>
          </a:p>
          <a:p>
            <a:r>
              <a:rPr lang="en-US"/>
              <a:t>Also allows several processes to map the same file allowing the pages in memory to be shared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Memory Mapped Files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2225"/>
            <a:ext cx="633571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Demand Paging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Bring a page into memory only when it is needed</a:t>
            </a:r>
          </a:p>
          <a:p>
            <a:pPr lvl="1"/>
            <a:r>
              <a:rPr lang="en-US"/>
              <a:t>Less I/O needed</a:t>
            </a:r>
          </a:p>
          <a:p>
            <a:pPr lvl="1"/>
            <a:r>
              <a:rPr lang="en-US"/>
              <a:t>Less memory needed </a:t>
            </a:r>
          </a:p>
          <a:p>
            <a:pPr lvl="1"/>
            <a:r>
              <a:rPr lang="en-US"/>
              <a:t>Faster response</a:t>
            </a:r>
          </a:p>
          <a:p>
            <a:pPr lvl="1"/>
            <a:r>
              <a:rPr lang="en-US"/>
              <a:t>More users</a:t>
            </a:r>
            <a:br>
              <a:rPr lang="en-US"/>
            </a:br>
            <a:endParaRPr lang="en-US"/>
          </a:p>
          <a:p>
            <a:r>
              <a:rPr lang="en-US"/>
              <a:t>Page is needed </a:t>
            </a:r>
            <a:r>
              <a:rPr lang="en-US">
                <a:sym typeface="Symbol" charset="2"/>
              </a:rPr>
              <a:t> reference to it</a:t>
            </a:r>
          </a:p>
          <a:p>
            <a:pPr lvl="1"/>
            <a:r>
              <a:rPr lang="en-US"/>
              <a:t>invalid reference </a:t>
            </a:r>
            <a:r>
              <a:rPr lang="en-US">
                <a:sym typeface="Symbol" charset="2"/>
              </a:rPr>
              <a:t> abort</a:t>
            </a:r>
          </a:p>
          <a:p>
            <a:pPr lvl="1"/>
            <a:r>
              <a:rPr lang="en-US">
                <a:sym typeface="Symbol" charset="2"/>
              </a:rPr>
              <a:t>not-in-memory  bring to memory</a:t>
            </a:r>
          </a:p>
          <a:p>
            <a:r>
              <a:rPr lang="en-US" b="1">
                <a:solidFill>
                  <a:srgbClr val="3366FF"/>
                </a:solidFill>
                <a:sym typeface="Symbol" charset="2"/>
              </a:rPr>
              <a:t>Lazy swapper</a:t>
            </a:r>
            <a:r>
              <a:rPr lang="en-US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>
                <a:sym typeface="Symbol" charset="2"/>
              </a:rPr>
              <a:t>– never swaps a page into memory unless page will be needed</a:t>
            </a:r>
          </a:p>
          <a:p>
            <a:pPr lvl="1"/>
            <a:r>
              <a:rPr lang="en-US">
                <a:sym typeface="Symbol" charset="2"/>
              </a:rPr>
              <a:t>Swapper that deals with pages is a </a:t>
            </a:r>
            <a:r>
              <a:rPr lang="en-US" b="1">
                <a:solidFill>
                  <a:srgbClr val="3366FF"/>
                </a:solidFill>
                <a:sym typeface="Symbol" charset="2"/>
              </a:rPr>
              <a:t>pager</a:t>
            </a:r>
          </a:p>
          <a:p>
            <a:pPr lvl="1">
              <a:buFont typeface="Monotype Sorts" charset="2"/>
              <a:buNone/>
            </a:pPr>
            <a:endParaRPr lang="en-US">
              <a:sym typeface="Symbol" charset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Memory-Mapped Shared Memory in Windows</a:t>
            </a: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643063"/>
            <a:ext cx="6835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Allocating Kernel Memory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Treated differently from user memory</a:t>
            </a:r>
          </a:p>
          <a:p>
            <a:r>
              <a:rPr lang="en-US"/>
              <a:t>Often allocated from a free-memory pool</a:t>
            </a:r>
          </a:p>
          <a:p>
            <a:pPr lvl="1"/>
            <a:r>
              <a:rPr lang="en-US"/>
              <a:t>Kernel requests memory for structures of varying sizes</a:t>
            </a:r>
          </a:p>
          <a:p>
            <a:pPr lvl="1"/>
            <a:r>
              <a:rPr lang="en-US"/>
              <a:t>Some kernel memory needs to be contiguous</a:t>
            </a:r>
          </a:p>
          <a:p>
            <a:pPr>
              <a:buFont typeface="Monotype Sorts" charset="2"/>
              <a:buNone/>
            </a:pPr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Buddy System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Allocates memory from fixed-size segment consisting of physically-contiguous pages</a:t>
            </a:r>
          </a:p>
          <a:p>
            <a:r>
              <a:rPr lang="en-US"/>
              <a:t>Memory allocated using </a:t>
            </a:r>
            <a:r>
              <a:rPr lang="en-US" b="1"/>
              <a:t>power-of-2 allocator</a:t>
            </a:r>
          </a:p>
          <a:p>
            <a:pPr lvl="1"/>
            <a:r>
              <a:rPr lang="en-US"/>
              <a:t>Satisfies requests in units sized as power of 2</a:t>
            </a:r>
          </a:p>
          <a:p>
            <a:pPr lvl="1"/>
            <a:r>
              <a:rPr lang="en-US"/>
              <a:t>Request rounded up to next highest power of 2</a:t>
            </a:r>
          </a:p>
          <a:p>
            <a:pPr lvl="1"/>
            <a:r>
              <a:rPr lang="en-US"/>
              <a:t>When smaller allocation needed than is available, current chunk split into two buddies of next-lower power of 2</a:t>
            </a:r>
          </a:p>
          <a:p>
            <a:pPr lvl="2"/>
            <a:r>
              <a:rPr lang="en-US"/>
              <a:t>Continue until appropriate sized chunk available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Buddy System Allocator</a:t>
            </a: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136650"/>
            <a:ext cx="56959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Slab Allocator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Alternate strategy</a:t>
            </a:r>
          </a:p>
          <a:p>
            <a:r>
              <a:rPr lang="en-US" b="1">
                <a:solidFill>
                  <a:srgbClr val="3366FF"/>
                </a:solidFill>
              </a:rPr>
              <a:t>Slab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is one or more physically contiguous pages</a:t>
            </a:r>
          </a:p>
          <a:p>
            <a:r>
              <a:rPr lang="en-US" b="1">
                <a:solidFill>
                  <a:srgbClr val="3366FF"/>
                </a:solidFill>
              </a:rPr>
              <a:t>Cache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consists of one or more slabs</a:t>
            </a:r>
          </a:p>
          <a:p>
            <a:r>
              <a:rPr lang="en-US"/>
              <a:t>Single cache for each unique kernel data structure</a:t>
            </a:r>
          </a:p>
          <a:p>
            <a:pPr lvl="1"/>
            <a:r>
              <a:rPr lang="en-US"/>
              <a:t>Each cache filled with </a:t>
            </a:r>
            <a:r>
              <a:rPr lang="en-US" b="1">
                <a:solidFill>
                  <a:srgbClr val="3366FF"/>
                </a:solidFill>
              </a:rPr>
              <a:t>objects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– instantiations of the data structure</a:t>
            </a:r>
          </a:p>
          <a:p>
            <a:r>
              <a:rPr lang="en-US"/>
              <a:t>When cache created, filled with objects marked as </a:t>
            </a:r>
            <a:r>
              <a:rPr lang="en-US" b="1"/>
              <a:t>free</a:t>
            </a:r>
          </a:p>
          <a:p>
            <a:r>
              <a:rPr lang="en-US"/>
              <a:t>When structures stored, objects marked as </a:t>
            </a:r>
            <a:r>
              <a:rPr lang="en-US" b="1"/>
              <a:t>used</a:t>
            </a:r>
          </a:p>
          <a:p>
            <a:r>
              <a:rPr lang="en-US"/>
              <a:t>If slab is full of used objects, next object allocated from empty slab</a:t>
            </a:r>
          </a:p>
          <a:p>
            <a:pPr lvl="1"/>
            <a:r>
              <a:rPr lang="en-US"/>
              <a:t>If no empty slabs, new slab allocated</a:t>
            </a:r>
          </a:p>
          <a:p>
            <a:r>
              <a:rPr lang="en-US"/>
              <a:t>Benefits include no fragmentation, fast memory request satisfaction</a:t>
            </a:r>
          </a:p>
          <a:p>
            <a:pPr>
              <a:buFont typeface="Monotype Sorts" charset="2"/>
              <a:buNone/>
            </a:pP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Slab Allocation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/>
          <a:srcRect l="746" t="3944" r="720" b="3635"/>
          <a:stretch>
            <a:fillRect/>
          </a:stretch>
        </p:blipFill>
        <p:spPr bwMode="auto">
          <a:xfrm>
            <a:off x="1417638" y="1601788"/>
            <a:ext cx="6130925" cy="43132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Issues -- Prepaging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47800"/>
            <a:ext cx="7523162" cy="4908550"/>
          </a:xfrm>
        </p:spPr>
        <p:txBody>
          <a:bodyPr/>
          <a:lstStyle/>
          <a:p>
            <a:r>
              <a:rPr lang="en-US"/>
              <a:t>Prepaging </a:t>
            </a:r>
          </a:p>
          <a:p>
            <a:pPr lvl="1"/>
            <a:r>
              <a:rPr lang="en-US"/>
              <a:t>To reduce the large number of page faults that occurs at process startup</a:t>
            </a:r>
          </a:p>
          <a:p>
            <a:pPr lvl="1"/>
            <a:r>
              <a:rPr lang="en-US"/>
              <a:t>Prepage all or some of the pages a process will need, before they are referenced</a:t>
            </a:r>
          </a:p>
          <a:p>
            <a:pPr lvl="1"/>
            <a:r>
              <a:rPr lang="en-US"/>
              <a:t>But if prepaged pages are unused, I/O and memory was wasted</a:t>
            </a:r>
          </a:p>
          <a:p>
            <a:pPr lvl="1"/>
            <a:r>
              <a:rPr lang="en-US"/>
              <a:t>Assume </a:t>
            </a:r>
            <a:r>
              <a:rPr lang="en-US" i="1"/>
              <a:t>s</a:t>
            </a:r>
            <a:r>
              <a:rPr lang="en-US"/>
              <a:t> pages are prepaged and </a:t>
            </a:r>
            <a:r>
              <a:rPr lang="el-GR" i="1"/>
              <a:t>α</a:t>
            </a:r>
            <a:r>
              <a:rPr lang="en-US" i="1"/>
              <a:t> </a:t>
            </a:r>
            <a:r>
              <a:rPr lang="en-US"/>
              <a:t>of the pages is used</a:t>
            </a:r>
          </a:p>
          <a:p>
            <a:pPr lvl="2"/>
            <a:r>
              <a:rPr lang="en-US"/>
              <a:t>Is cost of </a:t>
            </a:r>
            <a:r>
              <a:rPr lang="en-US" i="1"/>
              <a:t>s * </a:t>
            </a:r>
            <a:r>
              <a:rPr lang="el-GR" i="1"/>
              <a:t>α</a:t>
            </a:r>
            <a:r>
              <a:rPr lang="en-US" i="1"/>
              <a:t>  </a:t>
            </a:r>
            <a:r>
              <a:rPr lang="en-US"/>
              <a:t>save pages faults &gt; or &lt; than the cost of prepaging</a:t>
            </a:r>
            <a:r>
              <a:rPr lang="en-US" i="1"/>
              <a:t> </a:t>
            </a:r>
            <a:br>
              <a:rPr lang="en-US" i="1"/>
            </a:br>
            <a:r>
              <a:rPr lang="en-US" i="1"/>
              <a:t>s * (1- </a:t>
            </a:r>
            <a:r>
              <a:rPr lang="el-GR" i="1"/>
              <a:t>α</a:t>
            </a:r>
            <a:r>
              <a:rPr lang="en-US" i="1"/>
              <a:t>) </a:t>
            </a:r>
            <a:r>
              <a:rPr lang="en-US"/>
              <a:t>unnecessary pages</a:t>
            </a:r>
            <a:r>
              <a:rPr lang="en-US" i="1"/>
              <a:t>?  </a:t>
            </a:r>
          </a:p>
          <a:p>
            <a:pPr lvl="2"/>
            <a:r>
              <a:rPr lang="el-GR" i="1"/>
              <a:t>α</a:t>
            </a:r>
            <a:r>
              <a:rPr lang="en-US" i="1"/>
              <a:t> </a:t>
            </a:r>
            <a:r>
              <a:rPr lang="en-US"/>
              <a:t>near zero </a:t>
            </a:r>
            <a:r>
              <a:rPr lang="en-US">
                <a:sym typeface="Symbol" charset="2"/>
              </a:rPr>
              <a:t> prepaging loses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Issues – Page Size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11275"/>
            <a:ext cx="7289800" cy="4233863"/>
          </a:xfrm>
        </p:spPr>
        <p:txBody>
          <a:bodyPr/>
          <a:lstStyle/>
          <a:p>
            <a:r>
              <a:rPr lang="en-US"/>
              <a:t>Page size selection must take into consideration:</a:t>
            </a:r>
          </a:p>
          <a:p>
            <a:pPr lvl="1"/>
            <a:r>
              <a:rPr lang="en-US"/>
              <a:t>fragmentation</a:t>
            </a:r>
          </a:p>
          <a:p>
            <a:pPr lvl="1"/>
            <a:r>
              <a:rPr lang="en-US"/>
              <a:t>table size </a:t>
            </a:r>
          </a:p>
          <a:p>
            <a:pPr lvl="1"/>
            <a:r>
              <a:rPr lang="en-US"/>
              <a:t>I/O overhead</a:t>
            </a:r>
          </a:p>
          <a:p>
            <a:pPr lvl="1"/>
            <a:r>
              <a:rPr lang="en-US"/>
              <a:t>locality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0"/>
            <a:ext cx="8134350" cy="844550"/>
          </a:xfrm>
        </p:spPr>
        <p:txBody>
          <a:bodyPr/>
          <a:lstStyle/>
          <a:p>
            <a:pPr eaLnBrk="1" hangingPunct="1"/>
            <a:r>
              <a:rPr lang="en-US" sz="2400"/>
              <a:t>Reason Why Frames Used For I/O Must Be In Memory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1647825"/>
            <a:ext cx="34782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Operating System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5100"/>
            <a:ext cx="7351712" cy="4483100"/>
          </a:xfrm>
        </p:spPr>
        <p:txBody>
          <a:bodyPr/>
          <a:lstStyle/>
          <a:p>
            <a:r>
              <a:rPr lang="en-US"/>
              <a:t>Windows XP</a:t>
            </a:r>
          </a:p>
          <a:p>
            <a:endParaRPr lang="en-US"/>
          </a:p>
          <a:p>
            <a:r>
              <a:rPr lang="en-US"/>
              <a:t>Solaris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350250" cy="844550"/>
          </a:xfrm>
        </p:spPr>
        <p:txBody>
          <a:bodyPr/>
          <a:lstStyle/>
          <a:p>
            <a:pPr eaLnBrk="1" hangingPunct="1"/>
            <a:r>
              <a:rPr lang="en-US" sz="2400"/>
              <a:t>Transfer of a Paged Memory to Contiguous Disk Space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265238"/>
            <a:ext cx="52276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Windows XP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Uses demand paging with </a:t>
            </a:r>
            <a:r>
              <a:rPr lang="en-US" b="1">
                <a:solidFill>
                  <a:srgbClr val="3366FF"/>
                </a:solidFill>
              </a:rPr>
              <a:t>clustering</a:t>
            </a:r>
            <a:r>
              <a:rPr lang="en-US"/>
              <a:t>. Clustering brings in pages surrounding the faulting page</a:t>
            </a:r>
          </a:p>
          <a:p>
            <a:r>
              <a:rPr lang="en-US"/>
              <a:t>Processes are assigned </a:t>
            </a:r>
            <a:r>
              <a:rPr lang="en-US" b="1">
                <a:solidFill>
                  <a:srgbClr val="3366FF"/>
                </a:solidFill>
              </a:rPr>
              <a:t>working set minimum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and </a:t>
            </a:r>
            <a:r>
              <a:rPr lang="en-US" b="1">
                <a:solidFill>
                  <a:srgbClr val="3366FF"/>
                </a:solidFill>
              </a:rPr>
              <a:t>working set maximum</a:t>
            </a:r>
            <a:endParaRPr lang="en-US">
              <a:solidFill>
                <a:srgbClr val="3366FF"/>
              </a:solidFill>
            </a:endParaRPr>
          </a:p>
          <a:p>
            <a:r>
              <a:rPr lang="en-US"/>
              <a:t>Working set minimum is the minimum number of pages the process is guaranteed to have in memory</a:t>
            </a:r>
          </a:p>
          <a:p>
            <a:r>
              <a:rPr lang="en-US"/>
              <a:t>A process may be assigned as many pages up to its working set maximum</a:t>
            </a:r>
          </a:p>
          <a:p>
            <a:r>
              <a:rPr lang="en-US"/>
              <a:t>When the amount of free memory in the system falls below a threshold, </a:t>
            </a:r>
            <a:r>
              <a:rPr lang="en-US" b="1">
                <a:solidFill>
                  <a:srgbClr val="3366FF"/>
                </a:solidFill>
              </a:rPr>
              <a:t>automatic working set trimming</a:t>
            </a:r>
            <a:r>
              <a:rPr lang="en-US">
                <a:solidFill>
                  <a:srgbClr val="3366FF"/>
                </a:solidFill>
              </a:rPr>
              <a:t> </a:t>
            </a:r>
            <a:r>
              <a:rPr lang="en-US"/>
              <a:t>is performed to restore the amount of free memory</a:t>
            </a:r>
          </a:p>
          <a:p>
            <a:r>
              <a:rPr lang="en-US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Solaris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Maintains a list of free pages to assign faulting processes</a:t>
            </a:r>
          </a:p>
          <a:p>
            <a:r>
              <a:rPr lang="en-US" i="1"/>
              <a:t>Lotsfree</a:t>
            </a:r>
            <a:r>
              <a:rPr lang="en-US"/>
              <a:t> – threshold parameter (amount of free memory) to begin paging</a:t>
            </a:r>
          </a:p>
          <a:p>
            <a:r>
              <a:rPr lang="en-US" i="1"/>
              <a:t>Desfree</a:t>
            </a:r>
            <a:r>
              <a:rPr lang="en-US"/>
              <a:t> – threshold parameter to increasing paging</a:t>
            </a:r>
          </a:p>
          <a:p>
            <a:r>
              <a:rPr lang="en-US" i="1"/>
              <a:t>Minfree</a:t>
            </a:r>
            <a:r>
              <a:rPr lang="en-US"/>
              <a:t> – threshold parameter to being swapping</a:t>
            </a:r>
          </a:p>
          <a:p>
            <a:r>
              <a:rPr lang="en-US"/>
              <a:t>Paging is performed by </a:t>
            </a:r>
            <a:r>
              <a:rPr lang="en-US" i="1"/>
              <a:t>pageout</a:t>
            </a:r>
            <a:r>
              <a:rPr lang="en-US"/>
              <a:t> process</a:t>
            </a:r>
          </a:p>
          <a:p>
            <a:r>
              <a:rPr lang="en-US"/>
              <a:t>Pageout scans pages using modified clock algorithm</a:t>
            </a:r>
          </a:p>
          <a:p>
            <a:r>
              <a:rPr lang="en-US" i="1"/>
              <a:t>Scanrate</a:t>
            </a:r>
            <a:r>
              <a:rPr lang="en-US"/>
              <a:t> is the rate at which pages are scanned. This ranges from </a:t>
            </a:r>
            <a:r>
              <a:rPr lang="en-US" i="1"/>
              <a:t>slowscan</a:t>
            </a:r>
            <a:r>
              <a:rPr lang="en-US"/>
              <a:t> to </a:t>
            </a:r>
            <a:r>
              <a:rPr lang="en-US" i="1"/>
              <a:t>fastscan</a:t>
            </a:r>
            <a:endParaRPr lang="en-US"/>
          </a:p>
          <a:p>
            <a:r>
              <a:rPr lang="en-US"/>
              <a:t>Pageout is called more frequently depending upon the amount of free memory available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Solaris 2 Page Scanner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/>
          <a:srcRect l="923" t="6061" r="923" b="6061"/>
          <a:stretch>
            <a:fillRect/>
          </a:stretch>
        </p:blipFill>
        <p:spPr bwMode="auto">
          <a:xfrm>
            <a:off x="1666875" y="2003425"/>
            <a:ext cx="5545138" cy="37242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Valid-Invalid Bit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282700"/>
            <a:ext cx="724535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/>
              <a:t>With each page table entry a valid–invalid bit is associated</a:t>
            </a:r>
            <a:br>
              <a:rPr lang="en-US" sz="1600"/>
            </a:br>
            <a:r>
              <a:rPr lang="en-US" sz="1600"/>
              <a:t>(</a:t>
            </a:r>
            <a:r>
              <a:rPr lang="en-US" sz="1600" b="1">
                <a:solidFill>
                  <a:srgbClr val="FF0000"/>
                </a:solidFill>
              </a:rPr>
              <a:t>v</a:t>
            </a:r>
            <a:r>
              <a:rPr lang="en-US" sz="1600"/>
              <a:t> </a:t>
            </a:r>
            <a:r>
              <a:rPr lang="en-US" sz="1600">
                <a:sym typeface="Symbol" charset="2"/>
              </a:rPr>
              <a:t> in-memory,</a:t>
            </a:r>
            <a:r>
              <a:rPr lang="en-US" sz="160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1600" b="1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sz="1600">
                <a:sym typeface="Symbol" charset="2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sz="1600">
                <a:sym typeface="Symbol" charset="2"/>
              </a:rPr>
              <a:t>Initially valid–invalid bit is set to</a:t>
            </a:r>
            <a:r>
              <a:rPr lang="en-US" sz="1600" b="1">
                <a:solidFill>
                  <a:srgbClr val="FF0000"/>
                </a:solidFill>
                <a:sym typeface="Symbol" charset="2"/>
              </a:rPr>
              <a:t> i </a:t>
            </a:r>
            <a:r>
              <a:rPr lang="en-US" sz="1600">
                <a:sym typeface="Symbol" charset="2"/>
              </a:rPr>
              <a:t>on all entries</a:t>
            </a:r>
          </a:p>
          <a:p>
            <a:pPr>
              <a:lnSpc>
                <a:spcPct val="90000"/>
              </a:lnSpc>
            </a:pPr>
            <a:r>
              <a:rPr lang="en-US" sz="1600">
                <a:sym typeface="Symbol" charset="2"/>
              </a:rPr>
              <a:t>Example of a page table snapshot:</a:t>
            </a: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br>
              <a:rPr lang="en-US" sz="1600">
                <a:sym typeface="Symbol" charset="2"/>
              </a:rPr>
            </a:br>
            <a:endParaRPr lang="en-US" sz="160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1600">
                <a:sym typeface="Symbol" charset="2"/>
              </a:rPr>
              <a:t>During address translation, if valid–invalid bit in page table entry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600">
                <a:sym typeface="Symbol" charset="2"/>
              </a:rPr>
              <a:t>      is</a:t>
            </a:r>
            <a:r>
              <a:rPr lang="en-US" sz="1600" b="1">
                <a:solidFill>
                  <a:srgbClr val="FF0000"/>
                </a:solidFill>
                <a:sym typeface="Symbol" charset="2"/>
              </a:rPr>
              <a:t> I</a:t>
            </a:r>
            <a:r>
              <a:rPr lang="en-US" sz="1600">
                <a:sym typeface="Symbol" charset="2"/>
              </a:rPr>
              <a:t>  page fault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51163" y="2867025"/>
            <a:ext cx="1878012" cy="2667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901950" y="31511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901950" y="3455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01950" y="37607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01950" y="4065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901950" y="43703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901950" y="492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901950" y="5208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4349750" y="254158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4427538" y="2817813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4429125" y="311785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4427538" y="3417888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429125" y="37465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4457700" y="40655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457700" y="49037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4457700" y="52085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403600" y="4446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….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3257550" y="2541588"/>
            <a:ext cx="84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Frame #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4373563" y="2541588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valid-invalid bit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3452813" y="5513388"/>
            <a:ext cx="101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page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0"/>
            <a:ext cx="8361362" cy="844550"/>
          </a:xfrm>
        </p:spPr>
        <p:txBody>
          <a:bodyPr/>
          <a:lstStyle/>
          <a:p>
            <a:pPr eaLnBrk="1" hangingPunct="1"/>
            <a:r>
              <a:rPr lang="en-US" sz="2400"/>
              <a:t>Page Table When Some Pages Are Not in Main Memory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243013"/>
            <a:ext cx="47434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Page Fault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349375"/>
            <a:ext cx="7218362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If 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>
                <a:solidFill>
                  <a:srgbClr val="3366FF"/>
                </a:solidFill>
                <a:sym typeface="Symbol" charset="2"/>
              </a:rPr>
              <a:t>              </a:t>
            </a:r>
            <a:r>
              <a:rPr lang="en-US" b="1">
                <a:solidFill>
                  <a:srgbClr val="3366FF"/>
                </a:solidFill>
                <a:sym typeface="Symbol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Operating system looks at another table to decide: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/>
              <a:t>Invalid reference </a:t>
            </a:r>
            <a:r>
              <a:rPr lang="en-US">
                <a:sym typeface="Symbol" charset="2"/>
              </a:rPr>
              <a:t> abort</a:t>
            </a:r>
          </a:p>
          <a:p>
            <a:pPr marL="800100" lvl="1" indent="-342900">
              <a:lnSpc>
                <a:spcPct val="90000"/>
              </a:lnSpc>
            </a:pPr>
            <a:r>
              <a:rPr lang="en-US">
                <a:sym typeface="Symbol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Get empty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Swap page into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Reset tables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Set validation bit = </a:t>
            </a:r>
            <a:r>
              <a:rPr lang="en-US" b="1">
                <a:solidFill>
                  <a:srgbClr val="FF0000"/>
                </a:solidFill>
                <a:sym typeface="Symbol" charset="2"/>
              </a:rPr>
              <a:t>v</a:t>
            </a:r>
            <a:endParaRPr lang="en-US">
              <a:sym typeface="Symbol" charset="2"/>
            </a:endParaRP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>
                <a:sym typeface="Symbol" charset="2"/>
              </a:rPr>
              <a:t>Restart the instruction that caused the page fault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4860</TotalTime>
  <Words>2946</Words>
  <Application>Microsoft Office PowerPoint</Application>
  <PresentationFormat>On-screen Show (4:3)</PresentationFormat>
  <Paragraphs>444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1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os-8</vt:lpstr>
      <vt:lpstr>Equation</vt:lpstr>
      <vt:lpstr>Chapter 9:  Virtual Memory</vt:lpstr>
      <vt:lpstr>Background</vt:lpstr>
      <vt:lpstr>Virtual Memory That is Larger Than Physical Memory</vt:lpstr>
      <vt:lpstr>Shared Library Using Virtual Memory</vt:lpstr>
      <vt:lpstr>Demand Paging</vt:lpstr>
      <vt:lpstr>Transfer of a Paged Memory to Contiguous Disk Space</vt:lpstr>
      <vt:lpstr>Valid-Invalid Bit</vt:lpstr>
      <vt:lpstr>Page Table When Some Pages Are Not in Main Memory</vt:lpstr>
      <vt:lpstr>Page Fault</vt:lpstr>
      <vt:lpstr>Steps in Handling a Page Fault</vt:lpstr>
      <vt:lpstr>Performance of Demand Paging</vt:lpstr>
      <vt:lpstr>Demand Paging Example</vt:lpstr>
      <vt:lpstr>Process Creation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Graph of Page Faults Versus The Number of Frames</vt:lpstr>
      <vt:lpstr>Page Replacement Algorithms</vt:lpstr>
      <vt:lpstr>FIFO Page Replacement</vt:lpstr>
      <vt:lpstr>Problems with FIFO</vt:lpstr>
      <vt:lpstr>Belady’s Anomaly</vt:lpstr>
      <vt:lpstr>Optimal Algorithm</vt:lpstr>
      <vt:lpstr>Optimal Page Replacement</vt:lpstr>
      <vt:lpstr>Least Recently Used (LRU) Algorithm</vt:lpstr>
      <vt:lpstr>LRU Page Replacement</vt:lpstr>
      <vt:lpstr>LRU Approximation Algorithms</vt:lpstr>
      <vt:lpstr>Allocation of Frames</vt:lpstr>
      <vt:lpstr>Fixed Allocation</vt:lpstr>
      <vt:lpstr>Priority Allocation</vt:lpstr>
      <vt:lpstr>Global vs. Local Allocation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</vt:lpstr>
      <vt:lpstr>Keeping Track of the Working Set</vt:lpstr>
      <vt:lpstr>Page-Fault Frequency Scheme</vt:lpstr>
      <vt:lpstr>Other Issues – TLB Reach </vt:lpstr>
      <vt:lpstr>Other Issues – Program Structure</vt:lpstr>
      <vt:lpstr>Other Issues – I/O interlock</vt:lpstr>
      <vt:lpstr>End of Slide Deck -remaining slides are backup-</vt:lpstr>
      <vt:lpstr>Memory-Mapped Files</vt:lpstr>
      <vt:lpstr>Memory Mapped Files</vt:lpstr>
      <vt:lpstr>Memory-Mapped Shared Memory in Windows</vt:lpstr>
      <vt:lpstr>Allocating Kernel Memory</vt:lpstr>
      <vt:lpstr>Buddy System</vt:lpstr>
      <vt:lpstr>Buddy System Allocator</vt:lpstr>
      <vt:lpstr>Slab Allocator</vt:lpstr>
      <vt:lpstr>Slab Allocation</vt:lpstr>
      <vt:lpstr>Other Issues -- Prepaging</vt:lpstr>
      <vt:lpstr>Other Issues – Page Size</vt:lpstr>
      <vt:lpstr>Reason Why Frames Used For I/O Must Be In Memory</vt:lpstr>
      <vt:lpstr>Operating System Examples</vt:lpstr>
      <vt:lpstr>Windows XP</vt:lpstr>
      <vt:lpstr>Solaris </vt:lpstr>
      <vt:lpstr>Solaris 2 Page Scanner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lboloni</cp:lastModifiedBy>
  <cp:revision>188</cp:revision>
  <cp:lastPrinted>2001-06-15T13:47:43Z</cp:lastPrinted>
  <dcterms:created xsi:type="dcterms:W3CDTF">1999-08-03T15:41:59Z</dcterms:created>
  <dcterms:modified xsi:type="dcterms:W3CDTF">2020-03-23T20:30:42Z</dcterms:modified>
</cp:coreProperties>
</file>