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299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315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6" r:id="rId25"/>
    <p:sldId id="316" r:id="rId26"/>
    <p:sldId id="289" r:id="rId27"/>
    <p:sldId id="294" r:id="rId28"/>
    <p:sldId id="291" r:id="rId29"/>
    <p:sldId id="292" r:id="rId30"/>
    <p:sldId id="314" r:id="rId31"/>
    <p:sldId id="293" r:id="rId32"/>
    <p:sldId id="295" r:id="rId33"/>
    <p:sldId id="297" r:id="rId34"/>
    <p:sldId id="298" r:id="rId3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8">
          <p15:clr>
            <a:srgbClr val="A4A3A4"/>
          </p15:clr>
        </p15:guide>
        <p15:guide id="2" pos="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8" y="88"/>
      </p:cViewPr>
      <p:guideLst>
        <p:guide orient="horz" pos="788"/>
        <p:guide pos="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04CFBFA-FBEA-44DE-8F0D-39F77426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052DE7-C83B-4642-8F4E-7818E2371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9D086-4A19-4F4C-91D8-E8AC59363732}" type="slidenum">
              <a:rPr lang="en-US"/>
              <a:pPr/>
              <a:t>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A212E-AE40-497F-B13B-DAE93C2736F6}" type="slidenum">
              <a:rPr lang="en-US"/>
              <a:pPr/>
              <a:t>10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6485-DD2E-4C49-B372-C240AFDC4DDD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428B2-7F41-46B0-AB58-62BC1E097765}" type="slidenum">
              <a:rPr lang="en-US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2BEC4-C552-4838-8B6D-AC0508F25245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8083C-F279-44F8-ADD8-C16ECF605FD7}" type="slidenum">
              <a:rPr lang="en-US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4853-4E38-4AB0-A302-24751ACF537A}" type="slidenum">
              <a:rPr lang="en-US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1DADB-0302-4ADF-85AD-EA619EB38120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B7E8D-ABA4-48BD-ABC0-B9ADDF7C04E4}" type="slidenum">
              <a:rPr lang="en-US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69FEF-D081-4242-8953-C2A2D860A0EB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1B485-2A40-4E8F-9523-83E11E1F89D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246D9-BCE5-4387-8411-4DCEBBAB75C2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5EDE5-1CDA-4603-98DF-3630177D77C0}" type="slidenum">
              <a:rPr lang="en-US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17CA6-6CFE-4B4E-AEB0-B18580E7B73E}" type="slidenum">
              <a:rPr lang="en-US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3B11F-EE56-4FD9-861B-D43357EC4941}" type="slidenum">
              <a:rPr lang="en-US"/>
              <a:pPr/>
              <a:t>23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CFA2C-F868-49DB-9326-56C552DCF1D8}" type="slidenum">
              <a:rPr lang="en-US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DC6EE-705E-48E2-9F54-10A79AA30638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EE276-D63B-43FA-AD77-90195AC97CB2}" type="slidenum">
              <a:rPr lang="en-US"/>
              <a:pPr/>
              <a:t>27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3DFDE-C7BD-407C-B257-6C1D21E7D987}" type="slidenum">
              <a:rPr lang="en-US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C5652-31CF-4C22-BE00-49739276D3A1}" type="slidenum">
              <a:rPr lang="en-US"/>
              <a:pPr/>
              <a:t>29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1EF75-4EB9-414B-9FFA-2520E634D67C}" type="slidenum">
              <a:rPr lang="en-US"/>
              <a:pPr/>
              <a:t>30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04262-4565-44BC-A546-533A6A555CB0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01E95-AE0D-4CD3-B641-94BB0DA6B620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C9B73-EEC1-4CDB-9E1B-8E3EB83A067C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FCE9-E66E-4861-8B72-21D0CB701B4F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38366-E796-48BA-8EFF-FB62C1133DD7}" type="slidenum">
              <a:rPr lang="en-US"/>
              <a:pPr/>
              <a:t>34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0662B-DC3F-4DC0-A9B1-194C5D372279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D1B34-F76E-44E3-8D59-3056D1BC69FF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4AAE8-2EC8-4343-9784-5C14B677C9D6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7F7C-AF81-4062-B474-7B0AB1168DED}" type="slidenum">
              <a:rPr lang="en-US"/>
              <a:pPr/>
              <a:t>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55B17-69D3-4A5A-A7A0-87E29041F73F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9FD8-13F0-44D1-90EC-F5B7624ED0C4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10.</a:t>
            </a:r>
            <a:fld id="{7429DB82-E803-4666-A241-93C333E63C78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10:  File-System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Sequential-access File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313" y="1962150"/>
            <a:ext cx="70104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0"/>
            <a:ext cx="8469312" cy="844550"/>
          </a:xfrm>
        </p:spPr>
        <p:txBody>
          <a:bodyPr/>
          <a:lstStyle/>
          <a:p>
            <a:pPr eaLnBrk="1" hangingPunct="1"/>
            <a:r>
              <a:rPr lang="en-US" sz="2400"/>
              <a:t>Simulation of Sequential Access on Direct-access File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1933575"/>
            <a:ext cx="709136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Index and Relative Files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14CDD7-E6EA-43FF-AC56-E1612309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Indexing allows accessing specific locations in the file without having to read through the whole (large) file.</a:t>
            </a:r>
          </a:p>
          <a:p>
            <a:pPr lvl="1"/>
            <a:r>
              <a:rPr lang="en-US" dirty="0"/>
              <a:t>Jump to a specific location in a video</a:t>
            </a:r>
          </a:p>
          <a:p>
            <a:pPr lvl="1"/>
            <a:r>
              <a:rPr lang="en-US" dirty="0"/>
              <a:t>Select certain type of customers from a large database</a:t>
            </a:r>
          </a:p>
          <a:p>
            <a:r>
              <a:rPr lang="en-US" dirty="0"/>
              <a:t>These days, it is primarily done at the application level</a:t>
            </a:r>
          </a:p>
          <a:p>
            <a:r>
              <a:rPr lang="en-US" dirty="0"/>
              <a:t>Operating systems create indexes for their informal keyword search functionality.</a:t>
            </a:r>
          </a:p>
          <a:p>
            <a:endParaRPr lang="en-US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930" y="3582911"/>
            <a:ext cx="4020108" cy="27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Directory 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1374775"/>
            <a:ext cx="7370762" cy="35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collection of nodes containing information about all files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19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581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343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3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4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867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n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838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5334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04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2538413" y="1962150"/>
            <a:ext cx="4186237" cy="1473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2362200" y="3886200"/>
            <a:ext cx="4262438" cy="1600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295400" y="22860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Directory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1435100" y="41910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Files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990600" y="5638800"/>
            <a:ext cx="7029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Helvetica" pitchFamily="34" charset="0"/>
              </a:rPr>
              <a:t>Both the directory structure and the files reside on disk</a:t>
            </a:r>
          </a:p>
          <a:p>
            <a:r>
              <a:rPr lang="en-US" sz="2000">
                <a:latin typeface="Helvetica" pitchFamily="34" charset="0"/>
              </a:rPr>
              <a:t>Backups of these two structures are kept on tapes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Disk Structure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Disk can be subdivided into </a:t>
            </a:r>
            <a:r>
              <a:rPr lang="en-US" dirty="0">
                <a:solidFill>
                  <a:srgbClr val="3366FF"/>
                </a:solidFill>
              </a:rPr>
              <a:t>partitions</a:t>
            </a:r>
          </a:p>
          <a:p>
            <a:pPr lvl="1"/>
            <a:r>
              <a:rPr lang="en-US" dirty="0"/>
              <a:t>Also known as minidisks, slices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/>
              <a:t>Disks or partitions can be </a:t>
            </a:r>
            <a:r>
              <a:rPr lang="en-US" dirty="0">
                <a:solidFill>
                  <a:srgbClr val="3366FF"/>
                </a:solidFill>
              </a:rPr>
              <a:t>RAID </a:t>
            </a:r>
            <a:r>
              <a:rPr lang="en-US" dirty="0"/>
              <a:t>protected against failure</a:t>
            </a:r>
          </a:p>
          <a:p>
            <a:r>
              <a:rPr lang="en-US" dirty="0"/>
              <a:t>Disk or partition can be used </a:t>
            </a:r>
            <a:r>
              <a:rPr lang="en-US" dirty="0">
                <a:solidFill>
                  <a:srgbClr val="3366FF"/>
                </a:solidFill>
              </a:rPr>
              <a:t>raw </a:t>
            </a:r>
            <a:r>
              <a:rPr lang="en-US" dirty="0"/>
              <a:t>– without a file system, or </a:t>
            </a:r>
            <a:r>
              <a:rPr lang="en-US" dirty="0">
                <a:solidFill>
                  <a:srgbClr val="3366FF"/>
                </a:solidFill>
              </a:rPr>
              <a:t>formatted </a:t>
            </a:r>
            <a:r>
              <a:rPr lang="en-US" dirty="0"/>
              <a:t>with a file system</a:t>
            </a:r>
          </a:p>
          <a:p>
            <a:pPr lvl="1"/>
            <a:r>
              <a:rPr lang="en-US" dirty="0"/>
              <a:t>Formatting means to create the necessary information for the organization of a file system: directory, list of free blocks etc.</a:t>
            </a:r>
          </a:p>
          <a:p>
            <a:r>
              <a:rPr lang="en-US" dirty="0"/>
              <a:t>Entity containing a file system known as a </a:t>
            </a:r>
            <a:r>
              <a:rPr lang="en-US" dirty="0">
                <a:solidFill>
                  <a:srgbClr val="3366FF"/>
                </a:solidFill>
              </a:rPr>
              <a:t>volume</a:t>
            </a:r>
          </a:p>
          <a:p>
            <a:r>
              <a:rPr lang="en-US" dirty="0"/>
              <a:t>Each volume containing file system also tracks that file system’s info in </a:t>
            </a:r>
            <a:r>
              <a:rPr lang="en-US" dirty="0">
                <a:solidFill>
                  <a:srgbClr val="3366FF"/>
                </a:solidFill>
              </a:rPr>
              <a:t>device directory </a:t>
            </a:r>
            <a:r>
              <a:rPr lang="en-US" dirty="0"/>
              <a:t>or </a:t>
            </a:r>
            <a:r>
              <a:rPr lang="en-US" dirty="0">
                <a:solidFill>
                  <a:srgbClr val="3366FF"/>
                </a:solidFill>
              </a:rPr>
              <a:t>volume table of contents</a:t>
            </a:r>
          </a:p>
          <a:p>
            <a:r>
              <a:rPr lang="en-US" dirty="0"/>
              <a:t>As well as </a:t>
            </a:r>
            <a:r>
              <a:rPr lang="en-US" dirty="0">
                <a:solidFill>
                  <a:srgbClr val="3366FF"/>
                </a:solidFill>
              </a:rPr>
              <a:t>general-purpose file systems </a:t>
            </a:r>
            <a:r>
              <a:rPr lang="en-US" dirty="0"/>
              <a:t>there are many </a:t>
            </a:r>
            <a:r>
              <a:rPr lang="en-US" dirty="0">
                <a:solidFill>
                  <a:srgbClr val="3366FF"/>
                </a:solidFill>
              </a:rPr>
              <a:t>special-purpose file systems</a:t>
            </a:r>
            <a:r>
              <a:rPr lang="en-US" dirty="0"/>
              <a:t>, frequently all within the same operating system or computer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File-system organization examples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45F312-72A0-48AE-8FCB-1B14E844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have one physical disk with multiple partitions</a:t>
            </a:r>
          </a:p>
          <a:p>
            <a:r>
              <a:rPr lang="en-US" dirty="0"/>
              <a:t>Or partitions spanning multiple disks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854" y="2566132"/>
            <a:ext cx="65214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Operations Performed on Directory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a file, the directory is also an abstract data type</a:t>
            </a:r>
          </a:p>
          <a:p>
            <a:endParaRPr lang="en-US" dirty="0"/>
          </a:p>
          <a:p>
            <a:r>
              <a:rPr lang="en-US" dirty="0"/>
              <a:t>Search for a file</a:t>
            </a:r>
          </a:p>
          <a:p>
            <a:r>
              <a:rPr lang="en-US" dirty="0"/>
              <a:t>Create a file</a:t>
            </a:r>
          </a:p>
          <a:p>
            <a:r>
              <a:rPr lang="en-US" dirty="0"/>
              <a:t>Delete a file</a:t>
            </a:r>
          </a:p>
          <a:p>
            <a:r>
              <a:rPr lang="en-US" dirty="0"/>
              <a:t>List a directory</a:t>
            </a:r>
          </a:p>
          <a:p>
            <a:r>
              <a:rPr lang="en-US" dirty="0"/>
              <a:t>Rename a file</a:t>
            </a:r>
          </a:p>
          <a:p>
            <a:r>
              <a:rPr lang="en-US" dirty="0"/>
              <a:t>Traverse the file system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71475"/>
            <a:ext cx="7743825" cy="457200"/>
          </a:xfrm>
        </p:spPr>
        <p:txBody>
          <a:bodyPr/>
          <a:lstStyle/>
          <a:p>
            <a:pPr eaLnBrk="1" hangingPunct="1"/>
            <a:r>
              <a:rPr lang="en-US" sz="2800"/>
              <a:t>Organize the Directory (Logically) to Obtain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3338"/>
            <a:ext cx="7270750" cy="4460875"/>
          </a:xfrm>
        </p:spPr>
        <p:txBody>
          <a:bodyPr/>
          <a:lstStyle/>
          <a:p>
            <a:r>
              <a:rPr lang="en-US" dirty="0"/>
              <a:t>Efficiency – locating a file quickly</a:t>
            </a:r>
          </a:p>
          <a:p>
            <a:r>
              <a:rPr lang="en-US" dirty="0"/>
              <a:t>Naming – convenient to users</a:t>
            </a:r>
          </a:p>
          <a:p>
            <a:pPr lvl="1"/>
            <a:r>
              <a:rPr lang="en-US" dirty="0"/>
              <a:t>Two users can have same name for different files</a:t>
            </a:r>
          </a:p>
          <a:p>
            <a:pPr lvl="1"/>
            <a:r>
              <a:rPr lang="en-US" dirty="0"/>
              <a:t>The same file can have several different names</a:t>
            </a:r>
          </a:p>
          <a:p>
            <a:r>
              <a:rPr lang="en-US" dirty="0"/>
              <a:t>Grouping – logical grouping of files by properties, (e.g., all Java programs, all games, …)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Single-Level Directory</a:t>
            </a:r>
            <a:endParaRPr lang="en-US" sz="24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482725"/>
            <a:ext cx="7029450" cy="561975"/>
          </a:xfrm>
        </p:spPr>
        <p:txBody>
          <a:bodyPr/>
          <a:lstStyle/>
          <a:p>
            <a:r>
              <a:rPr lang="en-US"/>
              <a:t>A single directory for all users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050925" y="4238625"/>
            <a:ext cx="71231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Helvetica" pitchFamily="34" charset="0"/>
              </a:rPr>
              <a:t>Naming problem</a:t>
            </a:r>
            <a:br>
              <a:rPr lang="en-US" sz="2000">
                <a:latin typeface="Helvetica" pitchFamily="34" charset="0"/>
              </a:rPr>
            </a:br>
            <a:endParaRPr lang="en-US" sz="20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Grouping problem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00263"/>
            <a:ext cx="707707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Two-Level Directory</a:t>
            </a:r>
            <a:endParaRPr lang="en-US" sz="24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869238" cy="555625"/>
          </a:xfrm>
        </p:spPr>
        <p:txBody>
          <a:bodyPr/>
          <a:lstStyle/>
          <a:p>
            <a:r>
              <a:rPr lang="en-US"/>
              <a:t>Separate directory for each user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98513" y="4575175"/>
            <a:ext cx="70024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Path name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Can have the same file name for different user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Efficient searching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No grouping capability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1887538"/>
            <a:ext cx="71024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Concept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Contiguous logical address space</a:t>
            </a:r>
            <a:br>
              <a:rPr lang="en-US"/>
            </a:br>
            <a:endParaRPr lang="en-US"/>
          </a:p>
          <a:p>
            <a:r>
              <a:rPr lang="en-US"/>
              <a:t>Types: </a:t>
            </a:r>
          </a:p>
          <a:p>
            <a:pPr lvl="1"/>
            <a:r>
              <a:rPr lang="en-US"/>
              <a:t>Data</a:t>
            </a:r>
          </a:p>
          <a:p>
            <a:pPr lvl="2"/>
            <a:r>
              <a:rPr lang="en-US"/>
              <a:t>numeric</a:t>
            </a:r>
          </a:p>
          <a:p>
            <a:pPr lvl="2"/>
            <a:r>
              <a:rPr lang="en-US"/>
              <a:t>character</a:t>
            </a:r>
          </a:p>
          <a:p>
            <a:pPr lvl="2"/>
            <a:r>
              <a:rPr lang="en-US"/>
              <a:t>binary</a:t>
            </a:r>
          </a:p>
          <a:p>
            <a:pPr lvl="1"/>
            <a:r>
              <a:rPr lang="en-US"/>
              <a:t>Program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Tree-Structured Directories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385888"/>
            <a:ext cx="73056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Tree-Structured Directories (Cont)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Efficient searching</a:t>
            </a:r>
          </a:p>
          <a:p>
            <a:r>
              <a:rPr lang="en-US" dirty="0"/>
              <a:t>Grouping Capability</a:t>
            </a:r>
          </a:p>
          <a:p>
            <a:r>
              <a:rPr lang="en-US" dirty="0"/>
              <a:t>Current directory (working directory)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cd /spell/mail/prog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It is a system variable, kept in the current shell!!!</a:t>
            </a:r>
          </a:p>
          <a:p>
            <a:r>
              <a:rPr lang="en-US" b="1" dirty="0"/>
              <a:t>Absolute</a:t>
            </a:r>
            <a:r>
              <a:rPr lang="en-US" dirty="0"/>
              <a:t> or </a:t>
            </a:r>
            <a:r>
              <a:rPr lang="en-US" b="1" dirty="0"/>
              <a:t>relative</a:t>
            </a:r>
            <a:r>
              <a:rPr lang="en-US" dirty="0"/>
              <a:t> path name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/home/john/pictures/funnycat.jpg – absolute name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if current </a:t>
            </a:r>
            <a:r>
              <a:rPr lang="en-US" dirty="0" err="1">
                <a:solidFill>
                  <a:srgbClr val="0033CC"/>
                </a:solidFill>
              </a:rPr>
              <a:t>dir</a:t>
            </a:r>
            <a:r>
              <a:rPr lang="en-US" dirty="0">
                <a:solidFill>
                  <a:srgbClr val="0033CC"/>
                </a:solidFill>
              </a:rPr>
              <a:t> is /home/john/pictures</a:t>
            </a:r>
          </a:p>
          <a:p>
            <a:pPr lvl="2"/>
            <a:r>
              <a:rPr lang="en-US" dirty="0">
                <a:solidFill>
                  <a:srgbClr val="0033CC"/>
                </a:solidFill>
              </a:rPr>
              <a:t>funnycat.jpg or ./funnycat.jpg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if current </a:t>
            </a:r>
            <a:r>
              <a:rPr lang="en-US" dirty="0" err="1">
                <a:solidFill>
                  <a:srgbClr val="0033CC"/>
                </a:solidFill>
              </a:rPr>
              <a:t>dir</a:t>
            </a:r>
            <a:r>
              <a:rPr lang="en-US" dirty="0">
                <a:solidFill>
                  <a:srgbClr val="0033CC"/>
                </a:solidFill>
              </a:rPr>
              <a:t> is /home/john/music</a:t>
            </a:r>
          </a:p>
          <a:p>
            <a:pPr lvl="2"/>
            <a:r>
              <a:rPr lang="en-US" dirty="0">
                <a:solidFill>
                  <a:srgbClr val="0033CC"/>
                </a:solidFill>
              </a:rPr>
              <a:t>../pictures/funnycat.jpg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Tree-Structured Directories (Cont)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290638"/>
            <a:ext cx="7370762" cy="29924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/>
              <a:t>Creating a new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/>
              <a:t>Delete a file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0033CC"/>
                </a:solidFill>
              </a:rPr>
              <a:t>rm &lt;file-name&gt;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/>
              <a:t>Creating a new subdirectory is done in current directory</a:t>
            </a:r>
          </a:p>
          <a:p>
            <a:pPr marL="628650" lvl="1"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dirty="0"/>
              <a:t>		</a:t>
            </a:r>
            <a:r>
              <a:rPr lang="en-US" dirty="0" err="1">
                <a:solidFill>
                  <a:srgbClr val="0033CC"/>
                </a:solidFill>
              </a:rPr>
              <a:t>mkdir</a:t>
            </a:r>
            <a:r>
              <a:rPr lang="en-US" dirty="0">
                <a:solidFill>
                  <a:srgbClr val="0033CC"/>
                </a:solidFill>
              </a:rPr>
              <a:t> &lt;</a:t>
            </a:r>
            <a:r>
              <a:rPr lang="en-US" dirty="0" err="1">
                <a:solidFill>
                  <a:srgbClr val="0033CC"/>
                </a:solidFill>
              </a:rPr>
              <a:t>dir</a:t>
            </a:r>
            <a:r>
              <a:rPr lang="en-US" dirty="0">
                <a:solidFill>
                  <a:srgbClr val="0033CC"/>
                </a:solidFill>
              </a:rPr>
              <a:t>-name&gt;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dirty="0"/>
              <a:t>	Example:  if in current directory   </a:t>
            </a:r>
            <a:r>
              <a:rPr lang="en-US" dirty="0">
                <a:solidFill>
                  <a:srgbClr val="0033CC"/>
                </a:solidFill>
              </a:rPr>
              <a:t>/mail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dirty="0"/>
              <a:t>		</a:t>
            </a:r>
            <a:r>
              <a:rPr lang="en-US" dirty="0" err="1">
                <a:solidFill>
                  <a:srgbClr val="0033CC"/>
                </a:solidFill>
              </a:rPr>
              <a:t>mkdir</a:t>
            </a:r>
            <a:r>
              <a:rPr lang="en-US" dirty="0">
                <a:solidFill>
                  <a:srgbClr val="0033CC"/>
                </a:solidFill>
              </a:rPr>
              <a:t> count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724275" y="4589463"/>
            <a:ext cx="87947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mail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33650" y="5232400"/>
            <a:ext cx="7207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prog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254375" y="5232400"/>
            <a:ext cx="7207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copy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975100" y="5232400"/>
            <a:ext cx="446088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prt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16425" y="5232400"/>
            <a:ext cx="446088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exp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862513" y="5232400"/>
            <a:ext cx="706437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count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881438" y="4921250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52488" y="5902325"/>
            <a:ext cx="7423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857500" algn="ctr"/>
              </a:tabLst>
            </a:pPr>
            <a:r>
              <a:rPr lang="en-US" sz="2000">
                <a:latin typeface="Helvetica" pitchFamily="34" charset="0"/>
              </a:rPr>
              <a:t>Deleting “mail” 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 deleting the entire subtree rooted by “mail”</a:t>
            </a:r>
            <a:endParaRPr lang="en-US" sz="200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Acyclic-Graph Directories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Files and directories can have multiple different names (aliasing)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New directory entry type</a:t>
            </a:r>
          </a:p>
          <a:p>
            <a:pPr lvl="1"/>
            <a:r>
              <a:rPr lang="en-US" b="1" dirty="0"/>
              <a:t>Link</a:t>
            </a:r>
            <a:r>
              <a:rPr lang="en-US" dirty="0"/>
              <a:t> – another name (pointer) to an existing file</a:t>
            </a:r>
          </a:p>
          <a:p>
            <a:pPr lvl="1"/>
            <a:r>
              <a:rPr lang="en-US" b="1" dirty="0"/>
              <a:t>Resolve the link</a:t>
            </a:r>
            <a:r>
              <a:rPr lang="en-US" dirty="0"/>
              <a:t> – follow pointer to locate the file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System Mounting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49" y="1233487"/>
            <a:ext cx="8028457" cy="5173752"/>
          </a:xfrm>
        </p:spPr>
        <p:txBody>
          <a:bodyPr/>
          <a:lstStyle/>
          <a:p>
            <a:r>
              <a:rPr lang="en-US" sz="1400" dirty="0"/>
              <a:t>A file system must be </a:t>
            </a:r>
            <a:r>
              <a:rPr lang="en-US" sz="1400" b="1" dirty="0"/>
              <a:t>mounted</a:t>
            </a:r>
            <a:r>
              <a:rPr lang="en-US" sz="1400" dirty="0"/>
              <a:t> before it can be accessed</a:t>
            </a:r>
          </a:p>
          <a:p>
            <a:r>
              <a:rPr lang="en-US" sz="1400" dirty="0"/>
              <a:t>This is a concern for users for file systems on portable drives, disks, network mounted drives etc.</a:t>
            </a:r>
          </a:p>
          <a:p>
            <a:pPr lvl="1"/>
            <a:r>
              <a:rPr lang="en-US" sz="1400" dirty="0"/>
              <a:t>The main files systems are usually mounted at startup by the OS and only unmounted at shutdown</a:t>
            </a:r>
          </a:p>
          <a:p>
            <a:r>
              <a:rPr lang="en-US" sz="1400" dirty="0"/>
              <a:t>File systems with different underlying organization are mounted in a shared hierarchy.</a:t>
            </a:r>
          </a:p>
          <a:p>
            <a:r>
              <a:rPr lang="en-US" sz="1400" dirty="0"/>
              <a:t>A unmounted file system (i.e. Fig. 11-11(b)) is mounted at a </a:t>
            </a:r>
            <a:r>
              <a:rPr lang="en-US" sz="1400" b="1" dirty="0"/>
              <a:t>mount point</a:t>
            </a:r>
          </a:p>
          <a:p>
            <a:pPr lvl="1"/>
            <a:r>
              <a:rPr lang="en-US" sz="1400" dirty="0"/>
              <a:t>Mount point is usually a directory but…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0888-B691-4C53-B515-B672C7D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mounting… fun, fun, fun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0293-7232-4D9B-91F1-338EF0AB7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 dirty="0">
                <a:sym typeface="Wingdings" panose="05000000000000000000" pitchFamily="2" charset="2"/>
              </a:rPr>
              <a:t> MS-DOS  CP/M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A:, B:, C: etc.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A: and B: floppy drives in CP/M (1974)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C: the hard disk on IBM PC XT (1983, first personal computer with a hard drive)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Windows automatically mounts most file systems you insert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you need to unmount them with the “safely remove hardware and eject media” item which is carefully hidden in the system tray, such that nobody can find it</a:t>
            </a:r>
          </a:p>
          <a:p>
            <a:r>
              <a:rPr lang="en-US" dirty="0">
                <a:sym typeface="Wingdings" panose="05000000000000000000" pitchFamily="2" charset="2"/>
              </a:rPr>
              <a:t>MAC OS: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… Unmounting by dragging to trash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They both qualify to the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User interface hall of shame</a:t>
            </a:r>
          </a:p>
          <a:p>
            <a:endParaRPr lang="en-US" dirty="0"/>
          </a:p>
        </p:txBody>
      </p:sp>
      <p:pic>
        <p:nvPicPr>
          <p:cNvPr id="1026" name="Picture 2" descr="Tab Hell">
            <a:extLst>
              <a:ext uri="{FF2B5EF4-FFF2-40B4-BE49-F238E27FC236}">
                <a16:creationId xmlns:a16="http://schemas.microsoft.com/office/drawing/2014/main" id="{89242746-F274-49BB-AC66-19C2BE56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5267325"/>
            <a:ext cx="47815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06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Sharing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 of files on multi-user systems is desirable</a:t>
            </a:r>
          </a:p>
          <a:p>
            <a:r>
              <a:rPr lang="en-US" dirty="0"/>
              <a:t>Sharing may be done through a </a:t>
            </a:r>
            <a:r>
              <a:rPr lang="en-US" b="1" dirty="0"/>
              <a:t>protection</a:t>
            </a:r>
            <a:r>
              <a:rPr lang="en-US" dirty="0"/>
              <a:t> scheme</a:t>
            </a:r>
          </a:p>
          <a:p>
            <a:r>
              <a:rPr lang="en-US" b="1" dirty="0"/>
              <a:t>User IDs</a:t>
            </a:r>
            <a:r>
              <a:rPr lang="en-US" dirty="0"/>
              <a:t> identify users, allowing permissions and protections to be per-user</a:t>
            </a:r>
          </a:p>
          <a:p>
            <a:r>
              <a:rPr lang="en-US" b="1" dirty="0"/>
              <a:t>Group IDs</a:t>
            </a:r>
            <a:r>
              <a:rPr lang="en-US" dirty="0"/>
              <a:t> allow users to be in groups, permitting group access rights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File owner/creator should be able to control:</a:t>
            </a:r>
          </a:p>
          <a:p>
            <a:pPr lvl="1"/>
            <a:r>
              <a:rPr lang="en-US"/>
              <a:t>what can be done</a:t>
            </a:r>
          </a:p>
          <a:p>
            <a:pPr lvl="1"/>
            <a:r>
              <a:rPr lang="en-US"/>
              <a:t>by whom</a:t>
            </a:r>
            <a:br>
              <a:rPr lang="en-US"/>
            </a:br>
            <a:endParaRPr lang="en-US"/>
          </a:p>
          <a:p>
            <a:r>
              <a:rPr lang="en-US"/>
              <a:t>Types of access</a:t>
            </a:r>
          </a:p>
          <a:p>
            <a:pPr lvl="1"/>
            <a:r>
              <a:rPr lang="en-US" b="1"/>
              <a:t>Read</a:t>
            </a:r>
          </a:p>
          <a:p>
            <a:pPr lvl="1"/>
            <a:r>
              <a:rPr lang="en-US" b="1"/>
              <a:t>Write</a:t>
            </a:r>
          </a:p>
          <a:p>
            <a:pPr lvl="1"/>
            <a:r>
              <a:rPr lang="en-US" b="1"/>
              <a:t>Execute</a:t>
            </a:r>
          </a:p>
          <a:p>
            <a:pPr lvl="1"/>
            <a:r>
              <a:rPr lang="en-US" b="1"/>
              <a:t>Append</a:t>
            </a:r>
          </a:p>
          <a:p>
            <a:pPr lvl="1"/>
            <a:r>
              <a:rPr lang="en-US" b="1"/>
              <a:t>Delete</a:t>
            </a:r>
          </a:p>
          <a:p>
            <a:pPr lvl="1"/>
            <a:r>
              <a:rPr lang="en-US" b="1"/>
              <a:t>List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File Sharing – Remote File Systems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50950"/>
            <a:ext cx="7351712" cy="5237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Accessing files between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Manually via programs like FTP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Automatically, seamlessly using </a:t>
            </a:r>
            <a:r>
              <a:rPr lang="en-US" b="1" dirty="0"/>
              <a:t>distributed file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Semi automatically via the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/>
              <a:t>world wide web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Client-server</a:t>
            </a:r>
            <a:r>
              <a:rPr lang="en-US" dirty="0"/>
              <a:t> model allows clients to mount remote file systems from servers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Server can serve multiple clients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Client and user-on-client identification is insecure or complicated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NFS</a:t>
            </a:r>
            <a:r>
              <a:rPr lang="en-US" dirty="0"/>
              <a:t> is standard UNIX client-server file sharing protocol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CIFS</a:t>
            </a:r>
            <a:r>
              <a:rPr lang="en-US" dirty="0"/>
              <a:t> is standard Windows protocol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Standard operating system file calls are translated into remote calls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GoogleFS</a:t>
            </a:r>
            <a:r>
              <a:rPr lang="en-US" dirty="0"/>
              <a:t> and Hadoop Distributed File System (HDFS)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File systems for very large distributed systems e.g. Facebook 100PB=100,000 TB HDFS system in 2012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Sharing – Failure Modes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39038" cy="4429125"/>
          </a:xfrm>
        </p:spPr>
        <p:txBody>
          <a:bodyPr/>
          <a:lstStyle/>
          <a:p>
            <a:r>
              <a:rPr lang="en-US" dirty="0"/>
              <a:t>Remote file systems add new failure modes, due to network failure, server failure</a:t>
            </a:r>
          </a:p>
          <a:p>
            <a:r>
              <a:rPr lang="en-US" dirty="0"/>
              <a:t>Recovery from failure can involve state information about status of each remote request</a:t>
            </a:r>
          </a:p>
          <a:p>
            <a:r>
              <a:rPr lang="en-US" dirty="0"/>
              <a:t>Stateless protocols such as NFS include all information in each request, allowing easy recovery but less security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/>
              <a:t>Lines </a:t>
            </a:r>
          </a:p>
          <a:p>
            <a:pPr lvl="1">
              <a:lnSpc>
                <a:spcPct val="90000"/>
              </a:lnSpc>
            </a:pPr>
            <a:r>
              <a:rPr lang="en-US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/>
              <a:t>Variable length</a:t>
            </a:r>
          </a:p>
          <a:p>
            <a:pPr>
              <a:lnSpc>
                <a:spcPct val="90000"/>
              </a:lnSpc>
            </a:pPr>
            <a:r>
              <a:rPr lang="en-US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/>
              <a:t>Program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End of Chapter 10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File Sharing – Consistency Semantics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Consistency semantics</a:t>
            </a:r>
            <a:r>
              <a:rPr lang="en-US"/>
              <a:t> specify how multiple users are to access a shared file simultaneously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Ch 7 process synchronization algorithms</a:t>
            </a:r>
          </a:p>
          <a:p>
            <a:pPr lvl="2">
              <a:lnSpc>
                <a:spcPct val="90000"/>
              </a:lnSpc>
            </a:pPr>
            <a:r>
              <a:rPr lang="en-US"/>
              <a:t>Tend to be less complex due to disk I/O and network latency (for remote file systems</a:t>
            </a:r>
          </a:p>
          <a:p>
            <a:pPr lvl="1">
              <a:lnSpc>
                <a:spcPct val="90000"/>
              </a:lnSpc>
            </a:pPr>
            <a:r>
              <a:rPr lang="en-US"/>
              <a:t>Andrew File System (AFS) implemented complex remote file sharing semantics</a:t>
            </a:r>
          </a:p>
          <a:p>
            <a:pPr lvl="1">
              <a:lnSpc>
                <a:spcPct val="90000"/>
              </a:lnSpc>
            </a:pPr>
            <a:r>
              <a:rPr lang="en-US"/>
              <a:t>Unix file system (UFS) implements:</a:t>
            </a:r>
          </a:p>
          <a:p>
            <a:pPr lvl="2">
              <a:lnSpc>
                <a:spcPct val="90000"/>
              </a:lnSpc>
            </a:pPr>
            <a:r>
              <a:rPr lang="en-US"/>
              <a:t>Writes to an open file visible immediately to other users of the same open file</a:t>
            </a:r>
          </a:p>
          <a:p>
            <a:pPr lvl="2">
              <a:lnSpc>
                <a:spcPct val="90000"/>
              </a:lnSpc>
            </a:pPr>
            <a:r>
              <a:rPr lang="en-US"/>
              <a:t>Sharing file pointer to allow multiple users to read and write concurrently</a:t>
            </a:r>
          </a:p>
          <a:p>
            <a:pPr lvl="1">
              <a:lnSpc>
                <a:spcPct val="90000"/>
              </a:lnSpc>
            </a:pPr>
            <a:r>
              <a:rPr lang="en-US"/>
              <a:t>AFS has session semantics</a:t>
            </a:r>
          </a:p>
          <a:p>
            <a:pPr lvl="2">
              <a:lnSpc>
                <a:spcPct val="90000"/>
              </a:lnSpc>
            </a:pPr>
            <a:r>
              <a:rPr lang="en-US"/>
              <a:t>Writes only visible to sessions starting after the file is closed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Access Lists and Groups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42188" cy="32734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/>
              <a:t>Three classes of users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/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/>
              <a:t>		a) </a:t>
            </a:r>
            <a:r>
              <a:rPr lang="en-US" sz="1600" b="1"/>
              <a:t>owner access</a:t>
            </a:r>
            <a:r>
              <a:rPr lang="en-US" sz="1600"/>
              <a:t> 	7	</a:t>
            </a:r>
            <a:r>
              <a:rPr lang="en-US" sz="1600">
                <a:sym typeface="Symbol" pitchFamily="18" charset="2"/>
              </a:rPr>
              <a:t>	1 1 1</a:t>
            </a:r>
            <a:br>
              <a:rPr lang="en-US" sz="1600">
                <a:sym typeface="Symbol" pitchFamily="18" charset="2"/>
              </a:rPr>
            </a:br>
            <a:r>
              <a:rPr lang="en-US" sz="1600">
                <a:sym typeface="Symbol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		b) </a:t>
            </a:r>
            <a:r>
              <a:rPr lang="en-US" sz="1600" b="1">
                <a:sym typeface="Symbol" pitchFamily="18" charset="2"/>
              </a:rPr>
              <a:t>group access</a:t>
            </a:r>
            <a:r>
              <a:rPr lang="en-US" sz="1600">
                <a:sym typeface="Symbol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		c) </a:t>
            </a:r>
            <a:r>
              <a:rPr lang="en-US" sz="1600" b="1">
                <a:sym typeface="Symbol" pitchFamily="18" charset="2"/>
              </a:rPr>
              <a:t>public access</a:t>
            </a:r>
            <a:r>
              <a:rPr lang="en-US" sz="1600">
                <a:sym typeface="Symbol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>
                <a:sym typeface="Symbol" pitchFamily="18" charset="2"/>
              </a:rPr>
              <a:t>For a particular file (say </a:t>
            </a:r>
            <a:r>
              <a:rPr lang="en-US" sz="1600" i="1">
                <a:sym typeface="Symbol" pitchFamily="18" charset="2"/>
              </a:rPr>
              <a:t>game</a:t>
            </a:r>
            <a:r>
              <a:rPr lang="en-US" sz="1600">
                <a:sym typeface="Symbol" pitchFamily="18" charset="2"/>
              </a:rPr>
              <a:t>) or subdirectory, define an appropriate access.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16300" y="4884738"/>
            <a:ext cx="596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owner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071938" y="488473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group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14888" y="4884738"/>
            <a:ext cx="579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public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475038" y="5399088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chmod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08450" y="539908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761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91050" y="5399088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game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736975" y="5065713"/>
            <a:ext cx="461963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343400" y="510857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4494213" y="5080000"/>
            <a:ext cx="6000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798513" y="5643563"/>
            <a:ext cx="70294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>
                <a:latin typeface="Arial" charset="0"/>
                <a:sym typeface="Symbol" pitchFamily="18" charset="2"/>
              </a:rPr>
              <a:t>Attach a group to a file</a:t>
            </a:r>
            <a:br>
              <a:rPr kumimoji="1" lang="en-US">
                <a:latin typeface="Arial" charset="0"/>
                <a:sym typeface="Symbol" pitchFamily="18" charset="2"/>
              </a:rPr>
            </a:br>
            <a:r>
              <a:rPr kumimoji="1" lang="en-US">
                <a:latin typeface="Arial" charset="0"/>
                <a:sym typeface="Symbol" pitchFamily="18" charset="2"/>
              </a:rPr>
              <a:t>	         chgrp     G    game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182563"/>
            <a:ext cx="8077200" cy="609600"/>
          </a:xfrm>
        </p:spPr>
        <p:txBody>
          <a:bodyPr/>
          <a:lstStyle/>
          <a:p>
            <a:pPr eaLnBrk="1" hangingPunct="1"/>
            <a:r>
              <a:rPr lang="en-US" sz="2800"/>
              <a:t>Windows XP Access-control List Management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21805" t="1199" r="22041" b="1831"/>
          <a:stretch>
            <a:fillRect/>
          </a:stretch>
        </p:blipFill>
        <p:spPr>
          <a:xfrm>
            <a:off x="1674813" y="1003300"/>
            <a:ext cx="6107112" cy="538162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Sample UNIX Directory Listing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722" t="27065" r="722" b="27065"/>
          <a:stretch>
            <a:fillRect/>
          </a:stretch>
        </p:blipFill>
        <p:spPr>
          <a:xfrm>
            <a:off x="511175" y="1647825"/>
            <a:ext cx="8140700" cy="371633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Attributes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Name</a:t>
            </a:r>
            <a:r>
              <a:rPr lang="en-US" dirty="0"/>
              <a:t> – only information kept in human-readable form</a:t>
            </a:r>
          </a:p>
          <a:p>
            <a:r>
              <a:rPr lang="en-US" b="1" dirty="0"/>
              <a:t>Identifier</a:t>
            </a:r>
            <a:r>
              <a:rPr lang="en-US" dirty="0"/>
              <a:t> – unique tag (number) identifies file within file system</a:t>
            </a:r>
          </a:p>
          <a:p>
            <a:r>
              <a:rPr lang="en-US" b="1" dirty="0"/>
              <a:t>Type</a:t>
            </a:r>
            <a:r>
              <a:rPr lang="en-US" dirty="0"/>
              <a:t> – needed for systems that support different types</a:t>
            </a:r>
          </a:p>
          <a:p>
            <a:r>
              <a:rPr lang="en-US" b="1" dirty="0"/>
              <a:t>Location</a:t>
            </a:r>
            <a:r>
              <a:rPr lang="en-US" dirty="0"/>
              <a:t> – pointer to file location on device</a:t>
            </a:r>
          </a:p>
          <a:p>
            <a:r>
              <a:rPr lang="en-US" b="1" dirty="0"/>
              <a:t>Size</a:t>
            </a:r>
            <a:r>
              <a:rPr lang="en-US" dirty="0"/>
              <a:t> – current file size</a:t>
            </a:r>
          </a:p>
          <a:p>
            <a:r>
              <a:rPr lang="en-US" b="1" dirty="0"/>
              <a:t>Protection</a:t>
            </a:r>
            <a:r>
              <a:rPr lang="en-US" dirty="0"/>
              <a:t> – controls who can do reading, writing, executing</a:t>
            </a:r>
          </a:p>
          <a:p>
            <a:r>
              <a:rPr lang="en-US" b="1" dirty="0"/>
              <a:t>Time, date, and user identification</a:t>
            </a:r>
            <a:r>
              <a:rPr lang="en-US" dirty="0"/>
              <a:t> – data for protection, security, and usage monitoring</a:t>
            </a:r>
          </a:p>
          <a:p>
            <a:r>
              <a:rPr lang="en-US" dirty="0"/>
              <a:t>Information about files are kept in the directory structure, which is maintained on the disk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Operations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File is an </a:t>
            </a:r>
            <a:r>
              <a:rPr lang="en-US" b="1"/>
              <a:t>abstract data type</a:t>
            </a:r>
          </a:p>
          <a:p>
            <a:r>
              <a:rPr lang="en-US" b="1"/>
              <a:t>Create</a:t>
            </a:r>
          </a:p>
          <a:p>
            <a:r>
              <a:rPr lang="en-US" b="1"/>
              <a:t>Write</a:t>
            </a:r>
          </a:p>
          <a:p>
            <a:r>
              <a:rPr lang="en-US" b="1"/>
              <a:t>Read</a:t>
            </a:r>
          </a:p>
          <a:p>
            <a:r>
              <a:rPr lang="en-US" b="1"/>
              <a:t>Reposition within file</a:t>
            </a:r>
          </a:p>
          <a:p>
            <a:r>
              <a:rPr lang="en-US" b="1"/>
              <a:t>Delete</a:t>
            </a:r>
          </a:p>
          <a:p>
            <a:r>
              <a:rPr lang="en-US" b="1"/>
              <a:t>Truncate</a:t>
            </a:r>
          </a:p>
          <a:p>
            <a:r>
              <a:rPr lang="en-US" i="1"/>
              <a:t>Open(F</a:t>
            </a:r>
            <a:r>
              <a:rPr lang="en-US" i="1" baseline="-25000"/>
              <a:t>i</a:t>
            </a:r>
            <a:r>
              <a:rPr lang="en-US" i="1"/>
              <a:t>)</a:t>
            </a:r>
            <a:r>
              <a:rPr lang="en-US"/>
              <a:t> – search the directory structure on disk for entry </a:t>
            </a:r>
            <a:r>
              <a:rPr lang="en-US" i="1"/>
              <a:t>F</a:t>
            </a:r>
            <a:r>
              <a:rPr lang="en-US" i="1" baseline="-25000"/>
              <a:t>i</a:t>
            </a:r>
            <a:r>
              <a:rPr lang="en-US"/>
              <a:t>, and move the content of entry to memory</a:t>
            </a:r>
          </a:p>
          <a:p>
            <a:r>
              <a:rPr lang="en-US" i="1"/>
              <a:t>Close (F</a:t>
            </a:r>
            <a:r>
              <a:rPr lang="en-US" i="1" baseline="-25000"/>
              <a:t>i</a:t>
            </a:r>
            <a:r>
              <a:rPr lang="en-US" i="1"/>
              <a:t>)</a:t>
            </a:r>
            <a:r>
              <a:rPr lang="en-US"/>
              <a:t> – move the content of entry </a:t>
            </a:r>
            <a:r>
              <a:rPr lang="en-US" i="1"/>
              <a:t>F</a:t>
            </a:r>
            <a:r>
              <a:rPr lang="en-US" i="1" baseline="-25000"/>
              <a:t>i</a:t>
            </a:r>
            <a:r>
              <a:rPr lang="en-US"/>
              <a:t> in memory to directory structure on disk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 Files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Several pieces of data are needed to manage open files:</a:t>
            </a:r>
          </a:p>
          <a:p>
            <a:pPr lvl="1"/>
            <a:r>
              <a:rPr lang="en-US"/>
              <a:t>File pointer:  pointer to last read/write location, per process that has the file open</a:t>
            </a:r>
          </a:p>
          <a:p>
            <a:pPr lvl="1"/>
            <a:r>
              <a:rPr lang="en-US"/>
              <a:t>File-open count: counter of number of times a file is open – to allow removal of data from open-file table when last processes closes it</a:t>
            </a:r>
          </a:p>
          <a:p>
            <a:pPr lvl="1"/>
            <a:r>
              <a:rPr lang="en-US"/>
              <a:t>Disk location of the file: cache of data access information</a:t>
            </a:r>
          </a:p>
          <a:p>
            <a:pPr lvl="1"/>
            <a:r>
              <a:rPr lang="en-US"/>
              <a:t>Access rights: per-process access mode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 File Locking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Provided by some operating systems and file systems</a:t>
            </a:r>
          </a:p>
          <a:p>
            <a:r>
              <a:rPr lang="en-US"/>
              <a:t>Mediates access to a file</a:t>
            </a:r>
          </a:p>
          <a:p>
            <a:r>
              <a:rPr lang="en-US"/>
              <a:t>Mandatory or advisory:</a:t>
            </a:r>
          </a:p>
          <a:p>
            <a:pPr lvl="1"/>
            <a:r>
              <a:rPr lang="en-US" b="1"/>
              <a:t>Mandatory</a:t>
            </a:r>
            <a:r>
              <a:rPr lang="en-US"/>
              <a:t> – access is denied depending on locks held and requested</a:t>
            </a:r>
          </a:p>
          <a:p>
            <a:pPr lvl="1"/>
            <a:r>
              <a:rPr lang="en-US" b="1"/>
              <a:t>Advisory</a:t>
            </a:r>
            <a:r>
              <a:rPr lang="en-US"/>
              <a:t> – processes can find status of locks and decide what to 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Types – Name, Extension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15715" t="1186" r="15715" b="1186"/>
          <a:stretch>
            <a:fillRect/>
          </a:stretch>
        </p:blipFill>
        <p:spPr bwMode="auto">
          <a:xfrm>
            <a:off x="2209800" y="1250950"/>
            <a:ext cx="4654550" cy="49704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Access Methods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1365250"/>
            <a:ext cx="7370763" cy="38227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sz="1600" b="1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sz="1600" b="1"/>
              <a:t>Direct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read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write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position to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>
                <a:solidFill>
                  <a:srgbClr val="0033CC"/>
                </a:solidFill>
              </a:rPr>
              <a:t>		rewrite </a:t>
            </a:r>
            <a:r>
              <a:rPr lang="en-US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/>
              <a:t>	</a:t>
            </a:r>
            <a:r>
              <a:rPr lang="en-US" sz="1600" i="1"/>
              <a:t>n</a:t>
            </a:r>
            <a:r>
              <a:rPr lang="en-US" sz="1600"/>
              <a:t> = relative block number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1661</TotalTime>
  <Words>1698</Words>
  <Application>Microsoft Office PowerPoint</Application>
  <PresentationFormat>On-screen Show (4:3)</PresentationFormat>
  <Paragraphs>273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Helvetica</vt:lpstr>
      <vt:lpstr>Monotype Sorts</vt:lpstr>
      <vt:lpstr>Times New Roman</vt:lpstr>
      <vt:lpstr>Verdana</vt:lpstr>
      <vt:lpstr>Webdings</vt:lpstr>
      <vt:lpstr>os-8</vt:lpstr>
      <vt:lpstr>Chapter 10:  File-System Interface</vt:lpstr>
      <vt:lpstr>File Concept</vt:lpstr>
      <vt:lpstr>File Structure</vt:lpstr>
      <vt:lpstr>File Attributes</vt:lpstr>
      <vt:lpstr>File Operations</vt:lpstr>
      <vt:lpstr>Open Files</vt:lpstr>
      <vt:lpstr>Open File Locking</vt:lpstr>
      <vt:lpstr>File Types – Name, Extension</vt:lpstr>
      <vt:lpstr>Access Methods</vt:lpstr>
      <vt:lpstr>Sequential-access File</vt:lpstr>
      <vt:lpstr>Simulation of Sequential Access on Direct-access File</vt:lpstr>
      <vt:lpstr>Example of Index and Relative Files</vt:lpstr>
      <vt:lpstr>Directory Structure</vt:lpstr>
      <vt:lpstr>Disk Structure</vt:lpstr>
      <vt:lpstr>File-system organization examples</vt:lpstr>
      <vt:lpstr>Operations Performed on Directory</vt:lpstr>
      <vt:lpstr>Organize the Directory (Logically) to Obtain</vt:lpstr>
      <vt:lpstr>Single-Level Directory</vt:lpstr>
      <vt:lpstr>Two-Level Directory</vt:lpstr>
      <vt:lpstr>Tree-Structured Directories</vt:lpstr>
      <vt:lpstr>Tree-Structured Directories (Cont)</vt:lpstr>
      <vt:lpstr>Tree-Structured Directories (Cont)</vt:lpstr>
      <vt:lpstr>Acyclic-Graph Directories (Cont.)</vt:lpstr>
      <vt:lpstr>File System Mounting</vt:lpstr>
      <vt:lpstr>More about mounting… fun, fun, fun</vt:lpstr>
      <vt:lpstr>File Sharing</vt:lpstr>
      <vt:lpstr>Protection</vt:lpstr>
      <vt:lpstr>File Sharing – Remote File Systems</vt:lpstr>
      <vt:lpstr>File Sharing – Failure Modes</vt:lpstr>
      <vt:lpstr>End of Chapter 10</vt:lpstr>
      <vt:lpstr>File Sharing – Consistency Semantics</vt:lpstr>
      <vt:lpstr>Access Lists and Groups</vt:lpstr>
      <vt:lpstr>Windows XP Access-control List Management</vt:lpstr>
      <vt:lpstr>A Sample UNIX Directory Listing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lboloni</cp:lastModifiedBy>
  <cp:revision>66</cp:revision>
  <dcterms:created xsi:type="dcterms:W3CDTF">2004-10-07T18:29:30Z</dcterms:created>
  <dcterms:modified xsi:type="dcterms:W3CDTF">2020-03-30T22:33:43Z</dcterms:modified>
</cp:coreProperties>
</file>