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3431-1237-4C2B-B435-9B20D4771E2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75A9-F2A9-4043-8843-C9E29AD1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IaaSdelivers</a:t>
            </a:r>
            <a:r>
              <a:rPr lang="en-US" dirty="0">
                <a:latin typeface="+mn-lt"/>
                <a:ea typeface="+mn-ea"/>
                <a:cs typeface="+mn-cs"/>
              </a:rPr>
              <a:t> computer infrastructure, typically a platform virtualization environment, as a service. Rather than purchasing servers, software, data center space or network equipment, clients instead buy those resources as a fully outsourced service. </a:t>
            </a:r>
          </a:p>
          <a:p>
            <a:pPr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PaaSdeliver</a:t>
            </a:r>
            <a:r>
              <a:rPr lang="en-US" dirty="0">
                <a:latin typeface="+mn-lt"/>
                <a:ea typeface="+mn-ea"/>
                <a:cs typeface="+mn-cs"/>
              </a:rPr>
              <a:t> a computing platform where the developers can develop their own applications.</a:t>
            </a:r>
          </a:p>
          <a:p>
            <a:pPr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SaaSis</a:t>
            </a:r>
            <a:r>
              <a:rPr lang="en-US" dirty="0">
                <a:latin typeface="+mn-lt"/>
                <a:ea typeface="+mn-ea"/>
                <a:cs typeface="+mn-cs"/>
              </a:rPr>
              <a:t> a model of software deployment where the software applications are provided to the customers as a service.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9BA06D-9013-488E-BBDC-831CD225EC11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9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EAC268-0C94-46E9-9DA8-4530992DB321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512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230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23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9E2B73-48E8-4A5E-A3FD-A9F0F1F270D3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8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38775" cy="406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26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Freedom of Information == FOI</a:t>
            </a:r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FA3E2C-A1E7-456B-8DC2-EF7FEA70CF6E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32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1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ckspace.com/index.php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.wikipedia.org/wiki/TOP500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8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data center video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https://www.youtube.com/watch?v=XZmGGAbHqa0</a:t>
            </a:r>
          </a:p>
        </p:txBody>
      </p:sp>
    </p:spTree>
    <p:extLst>
      <p:ext uri="{BB962C8B-B14F-4D97-AF65-F5344CB8AC3E}">
        <p14:creationId xmlns:p14="http://schemas.microsoft.com/office/powerpoint/2010/main" val="210605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wire it together? Data center network architecture</a:t>
            </a:r>
          </a:p>
        </p:txBody>
      </p:sp>
      <p:pic>
        <p:nvPicPr>
          <p:cNvPr id="4098" name="Picture 2" descr="http://image.slidesharecdn.com/dcnintroduction-141010054657-conversion-gate01/95/introduction-to-data-center-network-architecture-4-638.jpg?cb=14301823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44" y="2277269"/>
            <a:ext cx="7612856" cy="45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3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quickly you can scale up and down?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4" y="1434149"/>
            <a:ext cx="9411546" cy="51546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satisfy the need for new compute capacity</a:t>
            </a:r>
          </a:p>
          <a:p>
            <a:pPr lvl="1"/>
            <a:r>
              <a:rPr lang="en-US" dirty="0"/>
              <a:t>Identify the needs (CPU, memory, storage, bandwidth)</a:t>
            </a:r>
          </a:p>
          <a:p>
            <a:pPr lvl="1"/>
            <a:r>
              <a:rPr lang="en-US" dirty="0"/>
              <a:t>Order server / software / etc.</a:t>
            </a:r>
          </a:p>
          <a:p>
            <a:pPr lvl="1"/>
            <a:r>
              <a:rPr lang="en-US" dirty="0"/>
              <a:t>Install server in appropriate rack</a:t>
            </a:r>
          </a:p>
          <a:p>
            <a:pPr lvl="1"/>
            <a:r>
              <a:rPr lang="en-US" dirty="0"/>
              <a:t>Set up networking hardware</a:t>
            </a:r>
          </a:p>
          <a:p>
            <a:pPr lvl="1"/>
            <a:r>
              <a:rPr lang="en-US" dirty="0"/>
              <a:t>Configure the system</a:t>
            </a:r>
          </a:p>
          <a:p>
            <a:pPr lvl="1"/>
            <a:r>
              <a:rPr lang="en-US" dirty="0"/>
              <a:t>Install operating system and software packages</a:t>
            </a:r>
          </a:p>
          <a:p>
            <a:pPr lvl="1"/>
            <a:r>
              <a:rPr lang="en-US" dirty="0"/>
              <a:t>Set up backup</a:t>
            </a:r>
          </a:p>
          <a:p>
            <a:r>
              <a:rPr lang="en-US" dirty="0"/>
              <a:t>It can take weeks!</a:t>
            </a:r>
          </a:p>
          <a:p>
            <a:r>
              <a:rPr lang="en-US" dirty="0"/>
              <a:t>Several problems (from the many):</a:t>
            </a:r>
          </a:p>
          <a:p>
            <a:pPr lvl="1"/>
            <a:r>
              <a:rPr lang="en-US" dirty="0"/>
              <a:t>What if I don’t have empty slots on racks, network capacity?</a:t>
            </a:r>
          </a:p>
          <a:p>
            <a:pPr lvl="1"/>
            <a:r>
              <a:rPr lang="en-US" dirty="0"/>
              <a:t>What if I over-estimated the needs? (computer mostly empty)</a:t>
            </a:r>
          </a:p>
          <a:p>
            <a:pPr lvl="1"/>
            <a:r>
              <a:rPr lang="en-US" dirty="0"/>
              <a:t>What if I under-estimated the needs?  </a:t>
            </a:r>
          </a:p>
          <a:p>
            <a:pPr lvl="1"/>
            <a:r>
              <a:rPr lang="en-US" dirty="0"/>
              <a:t>Maintenance down the line just as bad…</a:t>
            </a:r>
          </a:p>
        </p:txBody>
      </p:sp>
    </p:spTree>
    <p:extLst>
      <p:ext uri="{BB962C8B-B14F-4D97-AF65-F5344CB8AC3E}">
        <p14:creationId xmlns:p14="http://schemas.microsoft.com/office/powerpoint/2010/main" val="390505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modular data centers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0934" y="1407554"/>
            <a:ext cx="5603937" cy="5250234"/>
          </a:xfrm>
        </p:spPr>
        <p:txBody>
          <a:bodyPr/>
          <a:lstStyle/>
          <a:p>
            <a:r>
              <a:rPr lang="en-US" dirty="0"/>
              <a:t>Installing, configuring individual servers one by one is a major maintenance problem.</a:t>
            </a:r>
          </a:p>
          <a:p>
            <a:r>
              <a:rPr lang="en-US" dirty="0"/>
              <a:t>One solution: buy entire data centers pre-configured</a:t>
            </a:r>
          </a:p>
          <a:p>
            <a:r>
              <a:rPr lang="en-US" dirty="0"/>
              <a:t>Example: containerized data centers</a:t>
            </a:r>
          </a:p>
          <a:p>
            <a:pPr lvl="1"/>
            <a:r>
              <a:rPr lang="en-US" dirty="0"/>
              <a:t>Fits data center equipment (servers, storage and networking equipment) into a standard shipping container, which is then transported to a desired location</a:t>
            </a:r>
          </a:p>
          <a:p>
            <a:pPr lvl="1"/>
            <a:r>
              <a:rPr lang="en-US" dirty="0"/>
              <a:t>Come outfitted with their own cooling systems</a:t>
            </a:r>
          </a:p>
          <a:p>
            <a:pPr lvl="1"/>
            <a:r>
              <a:rPr lang="en-US" dirty="0"/>
              <a:t>You only need to provide electricity and network pipe.</a:t>
            </a:r>
          </a:p>
          <a:p>
            <a:pPr lvl="1"/>
            <a:r>
              <a:rPr lang="en-US" dirty="0"/>
              <a:t>They can come with preinstalled software, preconfigured networks etc.</a:t>
            </a:r>
          </a:p>
        </p:txBody>
      </p:sp>
      <p:pic>
        <p:nvPicPr>
          <p:cNvPr id="1026" name="Picture 2" descr="https://upload.wikimedia.org/wikipedia/commons/thumb/7/7a/IBMPortableModularDataCenter2.jpg/1920px-IBMPortableModularDataCenter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29456"/>
            <a:ext cx="4496696" cy="29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17" y="3435274"/>
            <a:ext cx="4832261" cy="32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en-US" dirty="0"/>
              <a:t>Challenges in enterprise computing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760" y="1264920"/>
            <a:ext cx="9855200" cy="5471160"/>
          </a:xfrm>
        </p:spPr>
        <p:txBody>
          <a:bodyPr>
            <a:normAutofit/>
          </a:bodyPr>
          <a:lstStyle/>
          <a:p>
            <a:r>
              <a:rPr lang="en-US" sz="2400" dirty="0"/>
              <a:t>Dynamical need to scale up </a:t>
            </a:r>
          </a:p>
          <a:p>
            <a:r>
              <a:rPr lang="en-US" sz="2400" dirty="0"/>
              <a:t>Dynamical need to scale down</a:t>
            </a:r>
          </a:p>
          <a:p>
            <a:r>
              <a:rPr lang="en-US" sz="2400" dirty="0"/>
              <a:t>Difficulty to estimate the needs going forward</a:t>
            </a:r>
          </a:p>
          <a:p>
            <a:pPr lvl="1"/>
            <a:r>
              <a:rPr lang="en-US" sz="2000" dirty="0"/>
              <a:t>How much computing capacity we need?</a:t>
            </a:r>
          </a:p>
          <a:p>
            <a:pPr lvl="1"/>
            <a:r>
              <a:rPr lang="en-US" sz="2000" dirty="0"/>
              <a:t>Depends on success and fads</a:t>
            </a:r>
          </a:p>
          <a:p>
            <a:r>
              <a:rPr lang="en-US" sz="2400" dirty="0"/>
              <a:t>Extreme requirements of </a:t>
            </a:r>
          </a:p>
          <a:p>
            <a:pPr lvl="1"/>
            <a:r>
              <a:rPr lang="en-US" sz="2000" dirty="0"/>
              <a:t>Uptime</a:t>
            </a:r>
          </a:p>
          <a:p>
            <a:pPr lvl="1"/>
            <a:r>
              <a:rPr lang="en-US" sz="2000" dirty="0"/>
              <a:t>Data safety</a:t>
            </a:r>
          </a:p>
          <a:p>
            <a:r>
              <a:rPr lang="en-US" sz="2400" dirty="0"/>
              <a:t>Very high cost of computer technicians who can maintain systems of such complexity</a:t>
            </a:r>
          </a:p>
          <a:p>
            <a:pPr lvl="1"/>
            <a:r>
              <a:rPr lang="en-US" sz="2000" dirty="0"/>
              <a:t>Mistakes can be </a:t>
            </a:r>
            <a:r>
              <a:rPr lang="en-US" sz="2000" b="1" dirty="0"/>
              <a:t>very</a:t>
            </a:r>
            <a:r>
              <a:rPr lang="en-US" sz="2000" dirty="0"/>
              <a:t> expensive</a:t>
            </a:r>
          </a:p>
          <a:p>
            <a:r>
              <a:rPr lang="en-US" sz="2400" dirty="0"/>
              <a:t>Cloud computing promises solutions to all these.</a:t>
            </a:r>
          </a:p>
        </p:txBody>
      </p:sp>
    </p:spTree>
    <p:extLst>
      <p:ext uri="{BB962C8B-B14F-4D97-AF65-F5344CB8AC3E}">
        <p14:creationId xmlns:p14="http://schemas.microsoft.com/office/powerpoint/2010/main" val="6973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9640"/>
          </a:xfrm>
        </p:spPr>
        <p:txBody>
          <a:bodyPr/>
          <a:lstStyle/>
          <a:p>
            <a:r>
              <a:rPr lang="en-US" dirty="0"/>
              <a:t>What is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37640"/>
            <a:ext cx="9992360" cy="5019039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Cloud Computing </a:t>
            </a:r>
            <a:r>
              <a:rPr lang="en-US" altLang="en-US" sz="2400" dirty="0"/>
              <a:t>is a general term used to describe a new class of network based computing that takes place over the Internet, </a:t>
            </a:r>
          </a:p>
          <a:p>
            <a:pPr lvl="1"/>
            <a:r>
              <a:rPr lang="en-US" altLang="en-US" sz="2400" dirty="0"/>
              <a:t>a collection/group of integrated and networked hardware, software and Internet infrastructure (called a platform).</a:t>
            </a:r>
          </a:p>
          <a:p>
            <a:pPr lvl="1"/>
            <a:r>
              <a:rPr lang="en-US" altLang="en-US" sz="2400" dirty="0"/>
              <a:t>using the Internet for communication and transport provides hardware, software and networking services to clients</a:t>
            </a:r>
          </a:p>
          <a:p>
            <a:r>
              <a:rPr lang="en-US" altLang="en-US" sz="2400" dirty="0"/>
              <a:t>These platforms hide the complexity and details of the underlying infrastructure from users and applications by providing very simple graphical interface or API (Applications Programming Interface).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3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cloud computing,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33466" cy="4219891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In addition, the platform provides on demand services, that are always on, anywhere, anytime and any place. </a:t>
            </a:r>
          </a:p>
          <a:p>
            <a:r>
              <a:rPr lang="en-US" altLang="en-US" sz="2800" dirty="0"/>
              <a:t>Pay for use and as needed, elastic</a:t>
            </a:r>
          </a:p>
          <a:p>
            <a:pPr lvl="1"/>
            <a:r>
              <a:rPr lang="en-US" altLang="en-US" sz="2400" dirty="0"/>
              <a:t>scale up and down in capacity and functionalities</a:t>
            </a:r>
          </a:p>
          <a:p>
            <a:r>
              <a:rPr lang="en-US" altLang="en-US" sz="2800" dirty="0"/>
              <a:t>The hardware and software services are available to</a:t>
            </a:r>
          </a:p>
          <a:p>
            <a:pPr lvl="1"/>
            <a:r>
              <a:rPr lang="en-US" altLang="en-US" sz="2400" dirty="0"/>
              <a:t>general public, enterprises, corporations and businesses markets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2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US" altLang="en-US"/>
              <a:t>Cloud Service Models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CEA30FA-3D1C-4E17-822F-4CF22FA236C1}" type="slidenum">
              <a:rPr lang="en-US" altLang="en-US" sz="1200">
                <a:solidFill>
                  <a:schemeClr val="bg1"/>
                </a:solidFill>
              </a:rPr>
              <a:pPr/>
              <a:t>17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971801" y="1066800"/>
            <a:ext cx="2162175" cy="609600"/>
          </a:xfrm>
          <a:prstGeom prst="roundRect">
            <a:avLst/>
          </a:prstGeom>
          <a:solidFill>
            <a:srgbClr val="2D2D8A"/>
          </a:solidFill>
          <a:ln w="254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Software as a Service (</a:t>
            </a:r>
            <a:r>
              <a:rPr lang="en-US" kern="0" dirty="0" err="1">
                <a:solidFill>
                  <a:srgbClr val="FFFFFF"/>
                </a:solidFill>
                <a:latin typeface="Arial"/>
              </a:rPr>
              <a:t>SaaS</a:t>
            </a:r>
            <a:r>
              <a:rPr lang="en-US" kern="0" dirty="0">
                <a:solidFill>
                  <a:srgbClr val="FFFFFF"/>
                </a:solidFill>
                <a:latin typeface="Arial"/>
              </a:rPr>
              <a:t>)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5641976" y="1066800"/>
            <a:ext cx="2162175" cy="609600"/>
          </a:xfrm>
          <a:prstGeom prst="roundRect">
            <a:avLst/>
          </a:prstGeom>
          <a:solidFill>
            <a:srgbClr val="2D2D8A"/>
          </a:solidFill>
          <a:ln w="254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Platform as a Service (</a:t>
            </a:r>
            <a:r>
              <a:rPr lang="en-US" kern="0" dirty="0" err="1">
                <a:solidFill>
                  <a:srgbClr val="FFFFFF"/>
                </a:solidFill>
                <a:latin typeface="Arial"/>
              </a:rPr>
              <a:t>PaaS</a:t>
            </a:r>
            <a:r>
              <a:rPr lang="en-US" kern="0" dirty="0">
                <a:solidFill>
                  <a:srgbClr val="FFFFFF"/>
                </a:solidFill>
                <a:latin typeface="Arial"/>
              </a:rPr>
              <a:t>)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29601" y="1066800"/>
            <a:ext cx="2162175" cy="609600"/>
          </a:xfrm>
          <a:prstGeom prst="roundRect">
            <a:avLst/>
          </a:prstGeom>
          <a:solidFill>
            <a:srgbClr val="2D2D8A"/>
          </a:solidFill>
          <a:ln w="254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Infrastructure as a Service (</a:t>
            </a:r>
            <a:r>
              <a:rPr lang="en-US" kern="0" dirty="0" err="1">
                <a:solidFill>
                  <a:srgbClr val="FFFFFF"/>
                </a:solidFill>
                <a:latin typeface="Arial"/>
              </a:rPr>
              <a:t>IaaS</a:t>
            </a:r>
            <a:r>
              <a:rPr lang="en-US" kern="0" dirty="0">
                <a:solidFill>
                  <a:srgbClr val="FFFFFF"/>
                </a:solidFill>
                <a:latin typeface="Arial"/>
              </a:rPr>
              <a:t>)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4876801"/>
            <a:ext cx="6157912" cy="14573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0776" y="3200400"/>
            <a:ext cx="6157913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1888" y="1828800"/>
            <a:ext cx="6157912" cy="1219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61" name="Picture 13" descr="Amazon Web Servic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033963"/>
            <a:ext cx="1562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Dedicated Server, Managed Hosting &amp; Web Hosting from Rackspac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5762625"/>
            <a:ext cx="1504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579564" y="3200401"/>
            <a:ext cx="2092325" cy="1200329"/>
            <a:chOff x="55539" y="3200400"/>
            <a:chExt cx="2092347" cy="1200734"/>
          </a:xfrm>
        </p:grpSpPr>
        <p:pic>
          <p:nvPicPr>
            <p:cNvPr id="12305" name="Picture 23" descr="App Engine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9" y="3200401"/>
              <a:ext cx="554061" cy="56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48"/>
            <p:cNvSpPr txBox="1">
              <a:spLocks noChangeArrowheads="1"/>
            </p:cNvSpPr>
            <p:nvPr/>
          </p:nvSpPr>
          <p:spPr bwMode="auto">
            <a:xfrm>
              <a:off x="761999" y="3200400"/>
              <a:ext cx="1385887" cy="12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/>
                <a:t>Google App Engine</a:t>
              </a:r>
            </a:p>
          </p:txBody>
        </p:sp>
      </p:grpSp>
      <p:pic>
        <p:nvPicPr>
          <p:cNvPr id="2073" name="Picture 25" descr="Windows Azure Platfor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932238"/>
            <a:ext cx="1725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687513" y="2079625"/>
            <a:ext cx="177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SalesForce CRM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692276" y="2520950"/>
            <a:ext cx="1776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LotusLive</a:t>
            </a:r>
          </a:p>
        </p:txBody>
      </p:sp>
      <p:sp>
        <p:nvSpPr>
          <p:cNvPr id="12304" name="TextBox 18"/>
          <p:cNvSpPr txBox="1">
            <a:spLocks noChangeArrowheads="1"/>
          </p:cNvSpPr>
          <p:nvPr/>
        </p:nvSpPr>
        <p:spPr bwMode="auto">
          <a:xfrm>
            <a:off x="1981200" y="6400800"/>
            <a:ext cx="57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chemeClr val="bg1"/>
                </a:solidFill>
              </a:rPr>
              <a:t>Adopted from: Effectively and Securely Using the Cloud Computing Paradigm by peter Mell, Tim Grance</a:t>
            </a:r>
          </a:p>
        </p:txBody>
      </p:sp>
    </p:spTree>
    <p:extLst>
      <p:ext uri="{BB962C8B-B14F-4D97-AF65-F5344CB8AC3E}">
        <p14:creationId xmlns:p14="http://schemas.microsoft.com/office/powerpoint/2010/main" val="20812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51" grpId="0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cloud / private cloud / hybrid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4520"/>
            <a:ext cx="11016826" cy="48463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Public cloud:</a:t>
            </a:r>
          </a:p>
          <a:p>
            <a:pPr lvl="1"/>
            <a:r>
              <a:rPr lang="en-US" sz="2000" dirty="0"/>
              <a:t>A company owning the resources provide cloud services to external companies or individuals</a:t>
            </a:r>
          </a:p>
          <a:p>
            <a:pPr lvl="1"/>
            <a:r>
              <a:rPr lang="en-US" sz="2000" dirty="0"/>
              <a:t>Normally, metered and paid by the hour </a:t>
            </a:r>
          </a:p>
          <a:p>
            <a:pPr lvl="1"/>
            <a:r>
              <a:rPr lang="en-US" sz="2000" dirty="0"/>
              <a:t>Examples: Amazon AWS, Google Cloud Platform, Microsoft Azure</a:t>
            </a:r>
          </a:p>
          <a:p>
            <a:r>
              <a:rPr lang="en-US" sz="2400" dirty="0"/>
              <a:t>Private cloud</a:t>
            </a:r>
          </a:p>
          <a:p>
            <a:pPr lvl="1"/>
            <a:r>
              <a:rPr lang="en-US" sz="2000" dirty="0"/>
              <a:t>A company that owns a datacenter, provides cloud-type access to its employees or subdivisions</a:t>
            </a:r>
          </a:p>
          <a:p>
            <a:r>
              <a:rPr lang="en-US" sz="2400" dirty="0"/>
              <a:t>Hybrid cloud </a:t>
            </a:r>
          </a:p>
          <a:p>
            <a:pPr lvl="1"/>
            <a:r>
              <a:rPr lang="en-US" sz="2000" dirty="0"/>
              <a:t>Mixed use of private and public cloud resources</a:t>
            </a:r>
          </a:p>
          <a:p>
            <a:pPr lvl="1"/>
            <a:r>
              <a:rPr lang="en-US" sz="2000" dirty="0"/>
              <a:t>For instance, spill over of computational resources from the local datacenter to the public cloud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68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US" altLang="en-US"/>
              <a:t>Basic Cloud Characteristics</a:t>
            </a:r>
            <a:endParaRPr lang="en-GB" alt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The “</a:t>
            </a:r>
            <a:r>
              <a:rPr lang="en-US" altLang="en-US" sz="2800" b="1" dirty="0"/>
              <a:t>no-need-to-know</a:t>
            </a:r>
            <a:r>
              <a:rPr lang="en-US" altLang="en-US" sz="2800" dirty="0"/>
              <a:t>” in terms of the underlying details of infrastructure, applications interface with the infrastructure via the APIs.</a:t>
            </a:r>
          </a:p>
          <a:p>
            <a:r>
              <a:rPr lang="en-US" altLang="en-US" sz="2800" dirty="0"/>
              <a:t>The “</a:t>
            </a:r>
            <a:r>
              <a:rPr lang="en-US" altLang="en-US" sz="2800" b="1" dirty="0"/>
              <a:t>flexibility and elasticity</a:t>
            </a:r>
            <a:r>
              <a:rPr lang="en-US" altLang="en-US" sz="2800" dirty="0"/>
              <a:t>” allows these systems to scale up and down at will</a:t>
            </a:r>
          </a:p>
          <a:p>
            <a:pPr lvl="1"/>
            <a:r>
              <a:rPr lang="en-US" altLang="en-US" sz="2400" dirty="0" err="1"/>
              <a:t>utilising</a:t>
            </a:r>
            <a:r>
              <a:rPr lang="en-US" altLang="en-US" sz="2400" dirty="0"/>
              <a:t> the resources of all kinds</a:t>
            </a:r>
          </a:p>
          <a:p>
            <a:pPr lvl="2"/>
            <a:r>
              <a:rPr lang="en-US" altLang="en-US" sz="2000" dirty="0"/>
              <a:t>CPU, storage, server capacity, load balancing, and databases</a:t>
            </a:r>
          </a:p>
          <a:p>
            <a:r>
              <a:rPr lang="en-US" altLang="en-US" sz="2800" dirty="0"/>
              <a:t>The “</a:t>
            </a:r>
            <a:r>
              <a:rPr lang="en-US" altLang="en-US" sz="2800" b="1" dirty="0"/>
              <a:t>pay as much as used and needed</a:t>
            </a:r>
            <a:r>
              <a:rPr lang="en-US" altLang="en-US" sz="2800" dirty="0"/>
              <a:t>” type of utility computing and the “</a:t>
            </a:r>
            <a:r>
              <a:rPr lang="en-US" altLang="en-US" sz="2800" b="1" dirty="0"/>
              <a:t>always on!, anywhere and any place</a:t>
            </a:r>
            <a:r>
              <a:rPr lang="en-US" altLang="en-US" sz="2800" dirty="0"/>
              <a:t>” type of network-based computing.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1C88992-1E1C-44F8-9E2E-B47945183822}" type="slidenum">
              <a:rPr lang="en-GB" altLang="en-US" sz="1200">
                <a:solidFill>
                  <a:schemeClr val="bg1"/>
                </a:solidFill>
              </a:rPr>
              <a:pPr/>
              <a:t>19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9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Supercomputers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1092" y="1467317"/>
            <a:ext cx="5433422" cy="5243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Supercomputers are tightly integrated computer systems, dedicated to running a specialized task</a:t>
            </a:r>
          </a:p>
          <a:p>
            <a:pPr lvl="1"/>
            <a:r>
              <a:rPr lang="en-US" dirty="0"/>
              <a:t>Quantum mechanics</a:t>
            </a:r>
          </a:p>
          <a:p>
            <a:pPr lvl="1"/>
            <a:r>
              <a:rPr lang="en-US" dirty="0"/>
              <a:t>Weather forecasting / climate research</a:t>
            </a:r>
          </a:p>
          <a:p>
            <a:pPr lvl="1"/>
            <a:r>
              <a:rPr lang="en-US" dirty="0"/>
              <a:t>Oil / gas exploration</a:t>
            </a:r>
          </a:p>
          <a:p>
            <a:pPr lvl="1"/>
            <a:r>
              <a:rPr lang="en-US" dirty="0"/>
              <a:t>Physical simulations etc.</a:t>
            </a:r>
          </a:p>
          <a:p>
            <a:r>
              <a:rPr lang="en-US" dirty="0"/>
              <a:t>Modern supercomputers are massively parallel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IBM </a:t>
            </a:r>
            <a:r>
              <a:rPr lang="en-US" dirty="0" err="1"/>
              <a:t>BlueGene</a:t>
            </a:r>
            <a:r>
              <a:rPr lang="en-US" dirty="0"/>
              <a:t>/P at Argonne National Lab: 250,000 processors, interconnected by high speed optical networks</a:t>
            </a:r>
          </a:p>
          <a:p>
            <a:pPr lvl="1"/>
            <a:r>
              <a:rPr lang="en-US" dirty="0"/>
              <a:t>Custom interconnects, specialized network, specialized processors</a:t>
            </a:r>
          </a:p>
          <a:p>
            <a:r>
              <a:rPr lang="en-US" dirty="0"/>
              <a:t>TOP 500 </a:t>
            </a:r>
            <a:r>
              <a:rPr lang="en-US" dirty="0">
                <a:hlinkClick r:id="rId2"/>
              </a:rPr>
              <a:t>https://en.wikipedia.org/wiki/TOP500</a:t>
            </a:r>
            <a:endParaRPr lang="en-US" dirty="0"/>
          </a:p>
          <a:p>
            <a:pPr lvl="1"/>
            <a:r>
              <a:rPr lang="en-US" dirty="0"/>
              <a:t>Performance measured by </a:t>
            </a:r>
            <a:r>
              <a:rPr lang="en-US" dirty="0" err="1"/>
              <a:t>PetaFLOPS</a:t>
            </a:r>
            <a:r>
              <a:rPr lang="en-US" dirty="0"/>
              <a:t> (10^15) floating point operations per second</a:t>
            </a:r>
          </a:p>
        </p:txBody>
      </p:sp>
      <p:pic>
        <p:nvPicPr>
          <p:cNvPr id="1026" name="Picture 2" descr="https://upload.wikimedia.org/wikipedia/commons/thumb/d/d3/IBM_Blue_Gene_P_supercomputer.jpg/1920px-IBM_Blue_Gene_P_supercompu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14" y="1322623"/>
            <a:ext cx="6152216" cy="40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5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US" altLang="en-US"/>
              <a:t>Basic Cloud Characteristics</a:t>
            </a:r>
            <a:endParaRPr lang="en-GB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34720" y="1295401"/>
            <a:ext cx="9276080" cy="5161279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Cloud are transparent to users and applications, they can be built in multiple ways </a:t>
            </a:r>
          </a:p>
          <a:p>
            <a:pPr lvl="1"/>
            <a:r>
              <a:rPr lang="en-US" altLang="en-US" sz="1800" dirty="0"/>
              <a:t>branded products, proprietary open source, hardware or software, or just off-the-shelf PCs.</a:t>
            </a:r>
          </a:p>
          <a:p>
            <a:r>
              <a:rPr lang="en-US" altLang="en-US" sz="2000" dirty="0"/>
              <a:t>In general, they are built on clusters of PC servers and off-the-shelf components plus Open Source software combined with in-house applications and/or system software.</a:t>
            </a:r>
            <a:endParaRPr lang="en-GB" altLang="en-US" sz="2000" dirty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9D8612D-4A8D-4782-AD13-5007FE05B968}" type="slidenum">
              <a:rPr lang="en-GB" altLang="en-US" sz="1200">
                <a:solidFill>
                  <a:schemeClr val="bg1"/>
                </a:solidFill>
              </a:rPr>
              <a:pPr/>
              <a:t>20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95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GB" altLang="en-US"/>
              <a:t>Software as a Service (SaaS)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GB" altLang="en-US" sz="2800"/>
              <a:t>SaaS is a model of software deployment where an application is hosted as a service provided to customers across the Internet. </a:t>
            </a:r>
          </a:p>
          <a:p>
            <a:r>
              <a:rPr lang="en-GB" altLang="en-US" sz="2800"/>
              <a:t>Saas alleviates the burden of software maintenance/support</a:t>
            </a:r>
          </a:p>
          <a:p>
            <a:pPr lvl="1"/>
            <a:r>
              <a:rPr lang="en-GB" altLang="en-US" sz="2400"/>
              <a:t>but users relinquish control over software versions and requirements.</a:t>
            </a:r>
          </a:p>
          <a:p>
            <a:r>
              <a:rPr lang="en-GB" altLang="en-US" sz="2800"/>
              <a:t>Terms that are used in this sphere include </a:t>
            </a:r>
          </a:p>
          <a:p>
            <a:pPr lvl="1"/>
            <a:r>
              <a:rPr lang="en-GB" altLang="en-US" sz="2400" b="1"/>
              <a:t>Platform as a Servic</a:t>
            </a:r>
            <a:r>
              <a:rPr lang="en-GB" altLang="en-US" sz="2400"/>
              <a:t>e (PaaS) and </a:t>
            </a:r>
          </a:p>
          <a:p>
            <a:pPr lvl="1"/>
            <a:r>
              <a:rPr lang="en-GB" altLang="en-US" sz="2400" b="1"/>
              <a:t>Infrastructure as a Service </a:t>
            </a:r>
            <a:r>
              <a:rPr lang="en-GB" altLang="en-US" sz="2400"/>
              <a:t>(IaaS)</a:t>
            </a:r>
          </a:p>
          <a:p>
            <a:endParaRPr lang="en-GB" altLang="en-US" sz="280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EC6A8DB-E275-4D7D-A1CE-78A3F1A1FCA5}" type="slidenum">
              <a:rPr lang="en-GB" altLang="en-US" sz="1200">
                <a:solidFill>
                  <a:schemeClr val="bg1"/>
                </a:solidFill>
              </a:rPr>
              <a:pPr/>
              <a:t>21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17600" y="1092200"/>
            <a:ext cx="9093200" cy="5000625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Virtual workspaces: </a:t>
            </a:r>
          </a:p>
          <a:p>
            <a:pPr lvl="1"/>
            <a:r>
              <a:rPr lang="en-US" altLang="en-US" sz="2000" dirty="0"/>
              <a:t>An abstraction of an execution environment that can be made dynamically available to authorized clients by using well-defined protocols, </a:t>
            </a:r>
          </a:p>
          <a:p>
            <a:pPr lvl="1"/>
            <a:r>
              <a:rPr lang="en-US" altLang="en-US" sz="2000" dirty="0"/>
              <a:t>Resource quota (e.g. CPU, memory share),</a:t>
            </a:r>
          </a:p>
          <a:p>
            <a:pPr lvl="1"/>
            <a:r>
              <a:rPr lang="en-US" altLang="en-US" sz="2000" dirty="0"/>
              <a:t>Software configuration (e.g. O/S, provided services). </a:t>
            </a:r>
          </a:p>
          <a:p>
            <a:r>
              <a:rPr lang="en-US" altLang="en-US" sz="2400" dirty="0"/>
              <a:t>Implement on Virtual Machines (VMs): </a:t>
            </a:r>
          </a:p>
          <a:p>
            <a:pPr lvl="1"/>
            <a:r>
              <a:rPr lang="en-US" altLang="en-US" sz="2000" dirty="0"/>
              <a:t>Abstraction of a physical host machine,</a:t>
            </a:r>
          </a:p>
          <a:p>
            <a:pPr lvl="1"/>
            <a:r>
              <a:rPr lang="en-US" altLang="en-US" sz="2000" dirty="0"/>
              <a:t>Hypervisor intercepts and emulates instructions from VMs, and allows management of VMs,</a:t>
            </a:r>
          </a:p>
          <a:p>
            <a:pPr lvl="1"/>
            <a:r>
              <a:rPr lang="en-US" altLang="en-US" sz="2000" dirty="0"/>
              <a:t>VMWare, Xen, etc.</a:t>
            </a:r>
          </a:p>
          <a:p>
            <a:r>
              <a:rPr lang="en-US" altLang="en-US" sz="2400" dirty="0"/>
              <a:t>Provide infrastructure API:</a:t>
            </a:r>
          </a:p>
          <a:p>
            <a:pPr lvl="1"/>
            <a:r>
              <a:rPr lang="en-US" altLang="en-US" sz="2000" dirty="0"/>
              <a:t>Plug-ins to hardware/support structures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537575" y="4710114"/>
            <a:ext cx="1879600" cy="1671637"/>
            <a:chOff x="5638800" y="1676400"/>
            <a:chExt cx="2975327" cy="2615193"/>
          </a:xfrm>
        </p:grpSpPr>
        <p:sp>
          <p:nvSpPr>
            <p:cNvPr id="19461" name="Rounded Rectangle 12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19462" name="Rounded Rectangle 13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9463" name="Rounded Rectangle 14"/>
            <p:cNvSpPr>
              <a:spLocks noChangeArrowheads="1"/>
            </p:cNvSpPr>
            <p:nvPr/>
          </p:nvSpPr>
          <p:spPr bwMode="auto">
            <a:xfrm>
              <a:off x="5638800" y="1676400"/>
              <a:ext cx="914400" cy="4572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9464" name="Rounded Rectangle 15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9465" name="Rounded Rectangle 16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9466" name="Rounded Rectangle 17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Hypervisor</a:t>
              </a:r>
            </a:p>
          </p:txBody>
        </p:sp>
        <p:sp>
          <p:nvSpPr>
            <p:cNvPr id="19467" name="Rounded Rectangle 18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9468" name="Rounded Rectangle 19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9469" name="TextBox 21"/>
            <p:cNvSpPr txBox="1">
              <a:spLocks noChangeArrowheads="1"/>
            </p:cNvSpPr>
            <p:nvPr/>
          </p:nvSpPr>
          <p:spPr bwMode="auto">
            <a:xfrm>
              <a:off x="5999309" y="3810001"/>
              <a:ext cx="2614818" cy="48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C00000"/>
                  </a:solidFill>
                </a:rPr>
                <a:t>Virtualized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6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GB" altLang="en-US"/>
              <a:t>Virtual Machines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GB" altLang="en-US"/>
              <a:t>VM technology allows multiple virtual machines to run on a single physical machine.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352675" y="4764088"/>
            <a:ext cx="5029200" cy="381000"/>
          </a:xfrm>
          <a:prstGeom prst="rect">
            <a:avLst/>
          </a:prstGeom>
          <a:solidFill>
            <a:srgbClr val="00C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352675" y="4154488"/>
            <a:ext cx="5029200" cy="4572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Virtual Machine Monitor (VMM) / Hypervisor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505075" y="3087688"/>
            <a:ext cx="1295400" cy="609600"/>
          </a:xfrm>
          <a:prstGeom prst="rect">
            <a:avLst/>
          </a:prstGeom>
          <a:solidFill>
            <a:srgbClr val="00FF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Guest OS</a:t>
            </a:r>
          </a:p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(Linux)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4181475" y="3087688"/>
            <a:ext cx="1295400" cy="609600"/>
          </a:xfrm>
          <a:prstGeom prst="rect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Guest OS</a:t>
            </a:r>
          </a:p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(NetBSD)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5934075" y="3087688"/>
            <a:ext cx="1295400" cy="609600"/>
          </a:xfrm>
          <a:prstGeom prst="rect">
            <a:avLst/>
          </a:prstGeom>
          <a:solidFill>
            <a:srgbClr val="C0C0C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Guest OS</a:t>
            </a:r>
          </a:p>
          <a:p>
            <a:pPr algn="ctr" eaLnBrk="1" hangingPunct="1">
              <a:lnSpc>
                <a:spcPct val="102000"/>
              </a:lnSpc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(Windows)</a:t>
            </a:r>
          </a:p>
        </p:txBody>
      </p:sp>
      <p:grpSp>
        <p:nvGrpSpPr>
          <p:cNvPr id="20489" name="Group 8"/>
          <p:cNvGrpSpPr>
            <a:grpSpLocks/>
          </p:cNvGrpSpPr>
          <p:nvPr/>
        </p:nvGrpSpPr>
        <p:grpSpPr bwMode="auto">
          <a:xfrm>
            <a:off x="2428876" y="2706688"/>
            <a:ext cx="1446213" cy="1293812"/>
            <a:chOff x="570" y="1779"/>
            <a:chExt cx="911" cy="815"/>
          </a:xfrm>
        </p:grpSpPr>
        <p:sp>
          <p:nvSpPr>
            <p:cNvPr id="53286" name="Line 9"/>
            <p:cNvSpPr>
              <a:spLocks noChangeShapeType="1"/>
            </p:cNvSpPr>
            <p:nvPr/>
          </p:nvSpPr>
          <p:spPr bwMode="auto">
            <a:xfrm>
              <a:off x="570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3287" name="Line 10"/>
            <p:cNvSpPr>
              <a:spLocks noChangeShapeType="1"/>
            </p:cNvSpPr>
            <p:nvPr/>
          </p:nvSpPr>
          <p:spPr bwMode="auto">
            <a:xfrm>
              <a:off x="1482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3288" name="Line 11"/>
            <p:cNvSpPr>
              <a:spLocks noChangeShapeType="1"/>
            </p:cNvSpPr>
            <p:nvPr/>
          </p:nvSpPr>
          <p:spPr bwMode="auto">
            <a:xfrm>
              <a:off x="570" y="259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0520" name="Rectangle 12"/>
            <p:cNvSpPr>
              <a:spLocks noChangeArrowheads="1"/>
            </p:cNvSpPr>
            <p:nvPr/>
          </p:nvSpPr>
          <p:spPr bwMode="auto">
            <a:xfrm>
              <a:off x="570" y="2451"/>
              <a:ext cx="912" cy="144"/>
            </a:xfrm>
            <a:prstGeom prst="rect">
              <a:avLst/>
            </a:prstGeom>
            <a:solidFill>
              <a:srgbClr val="00CCFF">
                <a:alpha val="32156"/>
              </a:srgb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r>
                <a:rPr lang="en-GB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VM</a:t>
              </a:r>
            </a:p>
          </p:txBody>
        </p:sp>
      </p:grpSp>
      <p:grpSp>
        <p:nvGrpSpPr>
          <p:cNvPr id="20490" name="Group 13"/>
          <p:cNvGrpSpPr>
            <a:grpSpLocks/>
          </p:cNvGrpSpPr>
          <p:nvPr/>
        </p:nvGrpSpPr>
        <p:grpSpPr bwMode="auto">
          <a:xfrm>
            <a:off x="4105276" y="2706688"/>
            <a:ext cx="1446213" cy="1293812"/>
            <a:chOff x="1626" y="1779"/>
            <a:chExt cx="911" cy="815"/>
          </a:xfrm>
        </p:grpSpPr>
        <p:sp>
          <p:nvSpPr>
            <p:cNvPr id="53282" name="Line 14"/>
            <p:cNvSpPr>
              <a:spLocks noChangeShapeType="1"/>
            </p:cNvSpPr>
            <p:nvPr/>
          </p:nvSpPr>
          <p:spPr bwMode="auto">
            <a:xfrm>
              <a:off x="1626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3283" name="Line 15"/>
            <p:cNvSpPr>
              <a:spLocks noChangeShapeType="1"/>
            </p:cNvSpPr>
            <p:nvPr/>
          </p:nvSpPr>
          <p:spPr bwMode="auto">
            <a:xfrm>
              <a:off x="2538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3284" name="Line 16"/>
            <p:cNvSpPr>
              <a:spLocks noChangeShapeType="1"/>
            </p:cNvSpPr>
            <p:nvPr/>
          </p:nvSpPr>
          <p:spPr bwMode="auto">
            <a:xfrm>
              <a:off x="1626" y="259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0516" name="Rectangle 17"/>
            <p:cNvSpPr>
              <a:spLocks noChangeArrowheads="1"/>
            </p:cNvSpPr>
            <p:nvPr/>
          </p:nvSpPr>
          <p:spPr bwMode="auto">
            <a:xfrm>
              <a:off x="1626" y="2451"/>
              <a:ext cx="912" cy="144"/>
            </a:xfrm>
            <a:prstGeom prst="rect">
              <a:avLst/>
            </a:prstGeom>
            <a:solidFill>
              <a:srgbClr val="00CCFF">
                <a:alpha val="32156"/>
              </a:srgb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r>
                <a:rPr lang="en-GB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VM</a:t>
              </a:r>
            </a:p>
          </p:txBody>
        </p:sp>
      </p:grpSp>
      <p:grpSp>
        <p:nvGrpSpPr>
          <p:cNvPr id="20491" name="Group 18"/>
          <p:cNvGrpSpPr>
            <a:grpSpLocks/>
          </p:cNvGrpSpPr>
          <p:nvPr/>
        </p:nvGrpSpPr>
        <p:grpSpPr bwMode="auto">
          <a:xfrm>
            <a:off x="5857876" y="2706688"/>
            <a:ext cx="1446213" cy="1293812"/>
            <a:chOff x="2730" y="1779"/>
            <a:chExt cx="911" cy="815"/>
          </a:xfrm>
        </p:grpSpPr>
        <p:sp>
          <p:nvSpPr>
            <p:cNvPr id="53278" name="Line 19"/>
            <p:cNvSpPr>
              <a:spLocks noChangeShapeType="1"/>
            </p:cNvSpPr>
            <p:nvPr/>
          </p:nvSpPr>
          <p:spPr bwMode="auto">
            <a:xfrm>
              <a:off x="2730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3279" name="Line 20"/>
            <p:cNvSpPr>
              <a:spLocks noChangeShapeType="1"/>
            </p:cNvSpPr>
            <p:nvPr/>
          </p:nvSpPr>
          <p:spPr bwMode="auto">
            <a:xfrm>
              <a:off x="3642" y="1779"/>
              <a:ext cx="1" cy="81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3280" name="Line 21"/>
            <p:cNvSpPr>
              <a:spLocks noChangeShapeType="1"/>
            </p:cNvSpPr>
            <p:nvPr/>
          </p:nvSpPr>
          <p:spPr bwMode="auto">
            <a:xfrm>
              <a:off x="2730" y="259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0512" name="Rectangle 22"/>
            <p:cNvSpPr>
              <a:spLocks noChangeArrowheads="1"/>
            </p:cNvSpPr>
            <p:nvPr/>
          </p:nvSpPr>
          <p:spPr bwMode="auto">
            <a:xfrm>
              <a:off x="2730" y="2451"/>
              <a:ext cx="912" cy="144"/>
            </a:xfrm>
            <a:prstGeom prst="rect">
              <a:avLst/>
            </a:prstGeom>
            <a:solidFill>
              <a:srgbClr val="00CCFF">
                <a:alpha val="32156"/>
              </a:srgb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r>
                <a:rPr lang="en-GB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VM</a:t>
              </a:r>
            </a:p>
          </p:txBody>
        </p:sp>
      </p:grpSp>
      <p:sp>
        <p:nvSpPr>
          <p:cNvPr id="20492" name="Text Box 23"/>
          <p:cNvSpPr txBox="1">
            <a:spLocks noChangeArrowheads="1"/>
          </p:cNvSpPr>
          <p:nvPr/>
        </p:nvSpPr>
        <p:spPr bwMode="auto">
          <a:xfrm>
            <a:off x="5934076" y="2630489"/>
            <a:ext cx="550863" cy="344487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0493" name="Text Box 24"/>
          <p:cNvSpPr txBox="1">
            <a:spLocks noChangeArrowheads="1"/>
          </p:cNvSpPr>
          <p:nvPr/>
        </p:nvSpPr>
        <p:spPr bwMode="auto">
          <a:xfrm>
            <a:off x="3190876" y="2630489"/>
            <a:ext cx="550863" cy="344487"/>
          </a:xfrm>
          <a:prstGeom prst="rect">
            <a:avLst/>
          </a:prstGeom>
          <a:solidFill>
            <a:srgbClr val="FFFF99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0494" name="Text Box 25"/>
          <p:cNvSpPr txBox="1">
            <a:spLocks noChangeArrowheads="1"/>
          </p:cNvSpPr>
          <p:nvPr/>
        </p:nvSpPr>
        <p:spPr bwMode="auto">
          <a:xfrm>
            <a:off x="6619876" y="2630489"/>
            <a:ext cx="550863" cy="344487"/>
          </a:xfrm>
          <a:prstGeom prst="rect">
            <a:avLst/>
          </a:prstGeom>
          <a:solidFill>
            <a:srgbClr val="FF99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0495" name="Text Box 26"/>
          <p:cNvSpPr txBox="1">
            <a:spLocks noChangeArrowheads="1"/>
          </p:cNvSpPr>
          <p:nvPr/>
        </p:nvSpPr>
        <p:spPr bwMode="auto">
          <a:xfrm>
            <a:off x="4181476" y="2630489"/>
            <a:ext cx="550863" cy="344487"/>
          </a:xfrm>
          <a:prstGeom prst="rect">
            <a:avLst/>
          </a:prstGeom>
          <a:solidFill>
            <a:srgbClr val="CC99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0496" name="Text Box 27"/>
          <p:cNvSpPr txBox="1">
            <a:spLocks noChangeArrowheads="1"/>
          </p:cNvSpPr>
          <p:nvPr/>
        </p:nvSpPr>
        <p:spPr bwMode="auto">
          <a:xfrm>
            <a:off x="2505076" y="2630489"/>
            <a:ext cx="550863" cy="344487"/>
          </a:xfrm>
          <a:prstGeom prst="rect">
            <a:avLst/>
          </a:prstGeom>
          <a:solidFill>
            <a:srgbClr val="CCFFCC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1600">
                <a:solidFill>
                  <a:srgbClr val="000000"/>
                </a:solidFill>
                <a:cs typeface="Arial" panose="020B0604020202020204" pitchFamily="34" charset="0"/>
              </a:rPr>
              <a:t>App</a:t>
            </a:r>
          </a:p>
        </p:txBody>
      </p:sp>
      <p:sp>
        <p:nvSpPr>
          <p:cNvPr id="20497" name="Text Box 28"/>
          <p:cNvSpPr txBox="1">
            <a:spLocks noChangeArrowheads="1"/>
          </p:cNvSpPr>
          <p:nvPr/>
        </p:nvSpPr>
        <p:spPr bwMode="auto">
          <a:xfrm>
            <a:off x="8213726" y="2847976"/>
            <a:ext cx="75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Xen</a:t>
            </a:r>
          </a:p>
        </p:txBody>
      </p:sp>
      <p:sp>
        <p:nvSpPr>
          <p:cNvPr id="20498" name="Text Box 29"/>
          <p:cNvSpPr txBox="1">
            <a:spLocks noChangeArrowheads="1"/>
          </p:cNvSpPr>
          <p:nvPr/>
        </p:nvSpPr>
        <p:spPr bwMode="auto">
          <a:xfrm>
            <a:off x="8215314" y="3448051"/>
            <a:ext cx="240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VMWare</a:t>
            </a:r>
          </a:p>
        </p:txBody>
      </p:sp>
      <p:sp>
        <p:nvSpPr>
          <p:cNvPr id="20499" name="Text Box 30"/>
          <p:cNvSpPr txBox="1">
            <a:spLocks noChangeArrowheads="1"/>
          </p:cNvSpPr>
          <p:nvPr/>
        </p:nvSpPr>
        <p:spPr bwMode="auto">
          <a:xfrm>
            <a:off x="8215314" y="4046538"/>
            <a:ext cx="240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UML</a:t>
            </a:r>
          </a:p>
        </p:txBody>
      </p:sp>
      <p:sp>
        <p:nvSpPr>
          <p:cNvPr id="20500" name="Text Box 31"/>
          <p:cNvSpPr txBox="1">
            <a:spLocks noChangeArrowheads="1"/>
          </p:cNvSpPr>
          <p:nvPr/>
        </p:nvSpPr>
        <p:spPr bwMode="auto">
          <a:xfrm>
            <a:off x="8216901" y="4622801"/>
            <a:ext cx="240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Denali</a:t>
            </a:r>
          </a:p>
        </p:txBody>
      </p:sp>
      <p:sp>
        <p:nvSpPr>
          <p:cNvPr id="20501" name="Text Box 32"/>
          <p:cNvSpPr txBox="1">
            <a:spLocks noChangeArrowheads="1"/>
          </p:cNvSpPr>
          <p:nvPr/>
        </p:nvSpPr>
        <p:spPr bwMode="auto">
          <a:xfrm>
            <a:off x="8216901" y="5127626"/>
            <a:ext cx="240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</a:rPr>
              <a:t>etc.</a:t>
            </a:r>
          </a:p>
        </p:txBody>
      </p:sp>
      <p:cxnSp>
        <p:nvCxnSpPr>
          <p:cNvPr id="20502" name="AutoShape 33"/>
          <p:cNvCxnSpPr>
            <a:cxnSpLocks noChangeShapeType="1"/>
            <a:stCxn id="20485" idx="3"/>
            <a:endCxn id="20497" idx="1"/>
          </p:cNvCxnSpPr>
          <p:nvPr/>
        </p:nvCxnSpPr>
        <p:spPr bwMode="auto">
          <a:xfrm flipV="1">
            <a:off x="7381875" y="3078164"/>
            <a:ext cx="831850" cy="1304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AutoShape 34"/>
          <p:cNvCxnSpPr>
            <a:cxnSpLocks noChangeShapeType="1"/>
            <a:stCxn id="20485" idx="3"/>
          </p:cNvCxnSpPr>
          <p:nvPr/>
        </p:nvCxnSpPr>
        <p:spPr bwMode="auto">
          <a:xfrm flipV="1">
            <a:off x="7381875" y="3700464"/>
            <a:ext cx="833438" cy="682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4" name="AutoShape 35"/>
          <p:cNvCxnSpPr>
            <a:cxnSpLocks noChangeShapeType="1"/>
            <a:stCxn id="20485" idx="3"/>
            <a:endCxn id="20499" idx="1"/>
          </p:cNvCxnSpPr>
          <p:nvPr/>
        </p:nvCxnSpPr>
        <p:spPr bwMode="auto">
          <a:xfrm flipV="1">
            <a:off x="7381875" y="4276726"/>
            <a:ext cx="833438" cy="1063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AutoShape 36"/>
          <p:cNvCxnSpPr>
            <a:cxnSpLocks noChangeShapeType="1"/>
            <a:stCxn id="20485" idx="3"/>
            <a:endCxn id="20500" idx="1"/>
          </p:cNvCxnSpPr>
          <p:nvPr/>
        </p:nvCxnSpPr>
        <p:spPr bwMode="auto">
          <a:xfrm>
            <a:off x="7381876" y="4383088"/>
            <a:ext cx="835025" cy="469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6" name="AutoShape 37"/>
          <p:cNvCxnSpPr>
            <a:cxnSpLocks noChangeShapeType="1"/>
            <a:stCxn id="20485" idx="3"/>
            <a:endCxn id="20501" idx="1"/>
          </p:cNvCxnSpPr>
          <p:nvPr/>
        </p:nvCxnSpPr>
        <p:spPr bwMode="auto">
          <a:xfrm>
            <a:off x="7381876" y="4383089"/>
            <a:ext cx="835025" cy="974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7" name="Text Box 38"/>
          <p:cNvSpPr txBox="1">
            <a:spLocks noChangeArrowheads="1"/>
          </p:cNvSpPr>
          <p:nvPr/>
        </p:nvSpPr>
        <p:spPr bwMode="auto">
          <a:xfrm>
            <a:off x="1828800" y="5767388"/>
            <a:ext cx="88392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1800" i="1">
                <a:solidFill>
                  <a:srgbClr val="000000"/>
                </a:solidFill>
                <a:ea typeface="MS Gothic" panose="020B0609070205080204" pitchFamily="49" charset="-128"/>
              </a:rPr>
              <a:t>Performance</a:t>
            </a:r>
            <a:r>
              <a:rPr lang="en-GB" altLang="en-US" sz="1800">
                <a:solidFill>
                  <a:srgbClr val="000000"/>
                </a:solidFill>
                <a:ea typeface="MS Gothic" panose="020B0609070205080204" pitchFamily="49" charset="-128"/>
              </a:rPr>
              <a:t>: Para-virtualization (e.g. Xen) is very close to raw physical performance!</a:t>
            </a:r>
          </a:p>
        </p:txBody>
      </p:sp>
      <p:sp>
        <p:nvSpPr>
          <p:cNvPr id="205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4E4EC37-A787-4CB7-B4A1-9E18439F8235}" type="slidenum">
              <a:rPr lang="en-GB" altLang="en-US" sz="1200">
                <a:solidFill>
                  <a:schemeClr val="bg1"/>
                </a:solidFill>
              </a:rPr>
              <a:pPr/>
              <a:t>23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15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US" altLang="en-US"/>
              <a:t>Virtualization in General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6868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/>
              <a:t>Advantages of virtual machines:</a:t>
            </a:r>
          </a:p>
          <a:p>
            <a:pPr lvl="1"/>
            <a:r>
              <a:rPr lang="en-US" altLang="en-US" sz="2400"/>
              <a:t>Run operating systems where the physical hardware is unavailable,</a:t>
            </a:r>
          </a:p>
          <a:p>
            <a:pPr lvl="1"/>
            <a:r>
              <a:rPr lang="en-US" altLang="en-US" sz="2400"/>
              <a:t>Easier to create new machines, backup machines, etc.,</a:t>
            </a:r>
          </a:p>
          <a:p>
            <a:pPr lvl="1"/>
            <a:r>
              <a:rPr lang="en-US" altLang="en-US" sz="2400"/>
              <a:t>Software testing using “clean” installs of operating systems and software,</a:t>
            </a:r>
          </a:p>
          <a:p>
            <a:pPr lvl="1"/>
            <a:r>
              <a:rPr lang="en-US" altLang="en-US" sz="2400"/>
              <a:t>Emulate more machines than are physically available,</a:t>
            </a:r>
          </a:p>
          <a:p>
            <a:pPr lvl="1"/>
            <a:r>
              <a:rPr lang="en-US" altLang="en-US" sz="2400"/>
              <a:t>Timeshare lightly loaded systems on one host,</a:t>
            </a:r>
          </a:p>
          <a:p>
            <a:pPr lvl="1"/>
            <a:r>
              <a:rPr lang="en-US" altLang="en-US" sz="2400"/>
              <a:t>Debug problems (suspend and resume the problem machine),</a:t>
            </a:r>
          </a:p>
          <a:p>
            <a:pPr lvl="1"/>
            <a:r>
              <a:rPr lang="en-US" altLang="en-US" sz="2400"/>
              <a:t>Easy migration of virtual machines (shutdown needed or not).</a:t>
            </a:r>
          </a:p>
          <a:p>
            <a:pPr lvl="1"/>
            <a:r>
              <a:rPr lang="en-US" altLang="en-US" sz="2400"/>
              <a:t>Run legacy systems!</a:t>
            </a:r>
          </a:p>
          <a:p>
            <a:pPr lvl="1"/>
            <a:endParaRPr lang="en-US" altLang="en-US" sz="240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4C89BAA-C750-4ACB-8233-581253A6ED6F}" type="slidenum">
              <a:rPr lang="en-GB" altLang="en-US" sz="1200">
                <a:solidFill>
                  <a:schemeClr val="bg1"/>
                </a:solidFill>
              </a:rPr>
              <a:pPr/>
              <a:t>24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15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US" altLang="en-US"/>
              <a:t>What is the purpose and benefits?</a:t>
            </a:r>
            <a:endParaRPr lang="en-GB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/>
              <a:t>Cloud computing enables companies and applications, which are system infrastructure dependent, to be infrastructure-less.</a:t>
            </a:r>
          </a:p>
          <a:p>
            <a:r>
              <a:rPr lang="en-US" altLang="en-US" sz="2800"/>
              <a:t>By using the Cloud infrastructure on “pay as used and on demand”, all of us can save in capital and operational investment!</a:t>
            </a:r>
          </a:p>
          <a:p>
            <a:r>
              <a:rPr lang="en-US" altLang="en-US" sz="2800"/>
              <a:t>Clients can:</a:t>
            </a:r>
          </a:p>
          <a:p>
            <a:pPr lvl="1"/>
            <a:r>
              <a:rPr lang="en-US" altLang="en-US" sz="2400"/>
              <a:t>Put their data on the platform instead of on their own desktop PCs and/or on their own servers.</a:t>
            </a:r>
          </a:p>
          <a:p>
            <a:pPr lvl="1"/>
            <a:r>
              <a:rPr lang="en-US" altLang="en-US" sz="2400"/>
              <a:t>They can put their applications on the cloud and use the servers within the cloud to do processing and data manipulations etc. 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346EA79-34C4-460D-A4C4-0BFC3B1DC00F}" type="slidenum">
              <a:rPr lang="en-GB" altLang="en-US" sz="1200">
                <a:solidFill>
                  <a:schemeClr val="bg1"/>
                </a:solidFill>
              </a:rPr>
              <a:pPr/>
              <a:t>25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6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US" altLang="en-US"/>
              <a:t>Cloud-Sourcing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196976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en-US" sz="2800"/>
              <a:t>Why is it becoming a Big Deal: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Using high-scale/low-cost providers,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Any time/place access via web browser,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Rapid scalability; incremental cost and load sharing,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Can forget need to focus on local IT.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en-US" sz="2800"/>
              <a:t>Concerns: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Performance, reliability, and SLAs,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Control of data, and service parameters,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Application features and choices,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Interaction between Cloud providers,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No standard API – mix of SOAP and REST!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altLang="en-US" sz="2400"/>
              <a:t>Privacy, security, compliance, trust…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BE59D26-8C58-43BD-B75C-F988C2C14E8F}" type="slidenum">
              <a:rPr lang="en-GB" altLang="en-US" sz="1200">
                <a:solidFill>
                  <a:schemeClr val="bg1"/>
                </a:solidFill>
              </a:rPr>
              <a:pPr/>
              <a:t>26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1876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GB" altLang="en-US"/>
              <a:t>Cloud Storage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GB" altLang="en-US" sz="2800"/>
              <a:t>Several large Web companies are now exploiting the fact that they have data storage capacity that can be hired out to others. </a:t>
            </a:r>
          </a:p>
          <a:p>
            <a:pPr lvl="1"/>
            <a:r>
              <a:rPr lang="en-GB" altLang="en-US" sz="2400"/>
              <a:t>allows data stored remotely to be temporarily cached on desktop computers, mobile phones or other Internet-linked devices. </a:t>
            </a:r>
          </a:p>
          <a:p>
            <a:pPr lvl="1"/>
            <a:endParaRPr lang="en-GB" altLang="en-US" sz="2400"/>
          </a:p>
          <a:p>
            <a:r>
              <a:rPr lang="en-GB" altLang="en-US" sz="2800"/>
              <a:t>Amazon’s Elastic Compute Cloud (EC2) and Simple Storage Solution (S3) are well known examples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 hangingPunct="0"/>
            <a:r>
              <a:rPr lang="en-US" altLang="en-US" sz="2400">
                <a:ea typeface="ＭＳ Ｐゴシック" panose="020B0600070205080204" pitchFamily="34" charset="-128"/>
              </a:rPr>
              <a:t>Mechanical Turk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693810B-7FCA-4F6A-9BF3-BFBE2E270257}" type="slidenum">
              <a:rPr lang="en-GB" altLang="en-US" sz="1200">
                <a:solidFill>
                  <a:schemeClr val="bg1"/>
                </a:solidFill>
              </a:rPr>
              <a:pPr/>
              <a:t>27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94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AU" altLang="en-US"/>
              <a:t>Amazon Simple Storage Service (S3)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AU" altLang="en-US"/>
              <a:t>Unlimited Storage.</a:t>
            </a:r>
          </a:p>
          <a:p>
            <a:r>
              <a:rPr lang="en-AU" altLang="en-US"/>
              <a:t>Pay for what you use:</a:t>
            </a:r>
          </a:p>
          <a:p>
            <a:pPr lvl="1"/>
            <a:r>
              <a:rPr lang="en-AU" altLang="en-US"/>
              <a:t>$0.20 per GByte of data transferred,</a:t>
            </a:r>
          </a:p>
          <a:p>
            <a:pPr lvl="1"/>
            <a:r>
              <a:rPr lang="en-AU" altLang="en-US"/>
              <a:t>$0.15 per GByte-Month for storage used,</a:t>
            </a:r>
          </a:p>
          <a:p>
            <a:pPr lvl="1"/>
            <a:r>
              <a:rPr lang="en-AU" altLang="en-US"/>
              <a:t>Second Life Update:</a:t>
            </a:r>
          </a:p>
          <a:p>
            <a:pPr lvl="2"/>
            <a:r>
              <a:rPr lang="en-AU" altLang="en-US"/>
              <a:t>1TBytes, 40,000 downloads in 24 hours - $200,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0"/>
          <a:stretch>
            <a:fillRect/>
          </a:stretch>
        </p:blipFill>
        <p:spPr bwMode="auto">
          <a:xfrm>
            <a:off x="4495801" y="4419600"/>
            <a:ext cx="2847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9D55D58-C2A0-4777-9551-FF8B79E0D3CE}" type="slidenum">
              <a:rPr lang="en-GB" altLang="en-US" sz="1200">
                <a:solidFill>
                  <a:schemeClr val="bg1"/>
                </a:solidFill>
              </a:rPr>
              <a:pPr/>
              <a:t>28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070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AU" altLang="en-US"/>
              <a:t>Utility Computing – EC2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AU" altLang="en-US" sz="2400"/>
              <a:t>Amazon Elastic Compute Cloud (EC2):</a:t>
            </a:r>
          </a:p>
          <a:p>
            <a:pPr lvl="1"/>
            <a:r>
              <a:rPr lang="en-AU" altLang="en-US" sz="2200"/>
              <a:t>Elastic, marshal 1 to 100+ PCs via WS,</a:t>
            </a:r>
          </a:p>
          <a:p>
            <a:pPr lvl="1"/>
            <a:r>
              <a:rPr lang="en-AU" altLang="en-US" sz="2200"/>
              <a:t>Machine Specs</a:t>
            </a:r>
            <a:r>
              <a:rPr lang="en-US" altLang="en-US" sz="2200"/>
              <a:t>…,</a:t>
            </a:r>
            <a:endParaRPr lang="en-AU" altLang="en-US" sz="2200"/>
          </a:p>
          <a:p>
            <a:pPr lvl="1"/>
            <a:r>
              <a:rPr lang="en-AU" altLang="en-US" sz="2200"/>
              <a:t>Fairly cheap!</a:t>
            </a:r>
          </a:p>
          <a:p>
            <a:r>
              <a:rPr lang="en-AU" altLang="en-US" sz="2400"/>
              <a:t>Powered by Xen – a Virtual Machine:</a:t>
            </a:r>
          </a:p>
          <a:p>
            <a:pPr lvl="1"/>
            <a:r>
              <a:rPr lang="en-AU" altLang="en-US" sz="2000"/>
              <a:t>Different from Vmware and VPC as uses “para-virtualization” where the guest OS is modified to use special hyper-calls:</a:t>
            </a:r>
          </a:p>
          <a:p>
            <a:pPr lvl="1"/>
            <a:r>
              <a:rPr lang="en-AU" altLang="en-US" sz="2000"/>
              <a:t>Hardware contributions by Intel (VT-x/Vanderpool) and AMD (AMD-V).</a:t>
            </a:r>
          </a:p>
          <a:p>
            <a:pPr lvl="1"/>
            <a:r>
              <a:rPr lang="en-AU" altLang="en-US" sz="2000"/>
              <a:t>Supports “Live Migration” of a virtual machine between hosts.</a:t>
            </a:r>
          </a:p>
          <a:p>
            <a:r>
              <a:rPr lang="en-US" altLang="en-US" sz="2400"/>
              <a:t>Linux, Windows, OpenSolaris</a:t>
            </a:r>
          </a:p>
          <a:p>
            <a:r>
              <a:rPr lang="en-US" altLang="en-US" sz="2400"/>
              <a:t>Management Console/AP</a:t>
            </a:r>
            <a:endParaRPr lang="en-AU" altLang="en-US" sz="2400"/>
          </a:p>
          <a:p>
            <a:pPr lvl="2"/>
            <a:endParaRPr lang="en-AU" altLang="en-US" sz="18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B3F5A90-3A4F-4B7B-9F7E-930450E2851B}" type="slidenum">
              <a:rPr lang="en-GB" altLang="en-US" sz="1200">
                <a:solidFill>
                  <a:schemeClr val="bg1"/>
                </a:solidFill>
              </a:rPr>
              <a:pPr/>
              <a:t>29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07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outside the scientific computing field – Enterprise computing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86279"/>
            <a:ext cx="10488506" cy="4404361"/>
          </a:xfrm>
        </p:spPr>
        <p:txBody>
          <a:bodyPr/>
          <a:lstStyle/>
          <a:p>
            <a:r>
              <a:rPr lang="en-US" sz="2400" dirty="0"/>
              <a:t>Most companies don’t need supercomputers, because they don’t solve single tasks with high computational needs</a:t>
            </a:r>
          </a:p>
          <a:p>
            <a:r>
              <a:rPr lang="en-US" sz="2400" dirty="0"/>
              <a:t>Instead, they need to solve many individual computing problems</a:t>
            </a:r>
          </a:p>
          <a:p>
            <a:pPr lvl="1"/>
            <a:r>
              <a:rPr lang="en-US" sz="2000" dirty="0"/>
              <a:t>Interactions happen at the level of shared storage (</a:t>
            </a:r>
            <a:r>
              <a:rPr lang="en-US" sz="2000" dirty="0" err="1"/>
              <a:t>eg</a:t>
            </a:r>
            <a:r>
              <a:rPr lang="en-US" sz="2000" dirty="0"/>
              <a:t>. shared databases) not at the level of shared memory.</a:t>
            </a:r>
          </a:p>
          <a:p>
            <a:r>
              <a:rPr lang="en-US" sz="2400" dirty="0"/>
              <a:t>The challenge of IT managers at companies is:</a:t>
            </a:r>
          </a:p>
          <a:p>
            <a:pPr lvl="1"/>
            <a:r>
              <a:rPr lang="en-US" sz="2000" dirty="0"/>
              <a:t>How do we satisfy the computing needs of various parts of the business?</a:t>
            </a:r>
          </a:p>
          <a:p>
            <a:pPr lvl="2"/>
            <a:r>
              <a:rPr lang="en-US" sz="1800" dirty="0"/>
              <a:t>Computational power</a:t>
            </a:r>
          </a:p>
          <a:p>
            <a:pPr lvl="2"/>
            <a:r>
              <a:rPr lang="en-US" sz="1800" dirty="0"/>
              <a:t>Storage requirements</a:t>
            </a:r>
          </a:p>
          <a:p>
            <a:pPr lvl="2"/>
            <a:r>
              <a:rPr lang="en-US" sz="1800" dirty="0"/>
              <a:t>Networking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23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AU" altLang="en-US"/>
              <a:t>EC2 – The Basics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AU" altLang="en-US"/>
              <a:t>Load your image onto S3 and register it.</a:t>
            </a:r>
          </a:p>
          <a:p>
            <a:r>
              <a:rPr lang="en-AU" altLang="en-US"/>
              <a:t>Boot your image from the Web Service.</a:t>
            </a:r>
          </a:p>
          <a:p>
            <a:r>
              <a:rPr lang="en-AU" altLang="en-US"/>
              <a:t>Open up required ports for your image.</a:t>
            </a:r>
          </a:p>
          <a:p>
            <a:r>
              <a:rPr lang="en-AU" altLang="en-US"/>
              <a:t>Connect to your image through SSH.</a:t>
            </a:r>
          </a:p>
          <a:p>
            <a:r>
              <a:rPr lang="en-AU" altLang="en-US"/>
              <a:t>Execute you application</a:t>
            </a:r>
            <a:r>
              <a:rPr lang="en-US" altLang="en-US"/>
              <a:t>…</a:t>
            </a:r>
            <a:endParaRPr lang="en-AU" altLang="en-US"/>
          </a:p>
          <a:p>
            <a:endParaRPr lang="en-AU" altLang="en-US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4C6A96E-55C1-4C9E-A3AE-ABA387423685}" type="slidenum">
              <a:rPr lang="en-GB" altLang="en-US" sz="1200">
                <a:solidFill>
                  <a:schemeClr val="bg1"/>
                </a:solidFill>
              </a:rPr>
              <a:pPr/>
              <a:t>30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8005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GB" altLang="en-US"/>
              <a:t>Opportunities and Challenges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800"/>
              <a:t>The use of the cloud provides a number of opportunities: </a:t>
            </a:r>
          </a:p>
          <a:p>
            <a:pPr lvl="1"/>
            <a:r>
              <a:rPr lang="en-GB" altLang="en-US" sz="2400"/>
              <a:t>It enables services to be used without any understanding of their infrastructure.</a:t>
            </a:r>
          </a:p>
          <a:p>
            <a:pPr lvl="1"/>
            <a:r>
              <a:rPr lang="en-GB" altLang="en-US" sz="2400"/>
              <a:t>Cloud computing works using economies of scale:</a:t>
            </a:r>
          </a:p>
          <a:p>
            <a:pPr lvl="2"/>
            <a:r>
              <a:rPr lang="en-GB" altLang="en-US" sz="2000"/>
              <a:t>It potentially lowers the outlay expense for start up companies, as they would no longer need to buy their own software or servers. </a:t>
            </a:r>
          </a:p>
          <a:p>
            <a:pPr lvl="2"/>
            <a:r>
              <a:rPr lang="en-GB" altLang="en-US" sz="2000"/>
              <a:t>Cost would be by on-demand pricing. </a:t>
            </a:r>
          </a:p>
          <a:p>
            <a:pPr lvl="2"/>
            <a:r>
              <a:rPr lang="en-GB" altLang="en-US" sz="2000"/>
              <a:t>Vendors and Service providers claim costs by establishing an ongoing revenue stream.</a:t>
            </a:r>
          </a:p>
          <a:p>
            <a:pPr lvl="1"/>
            <a:r>
              <a:rPr lang="en-GB" altLang="en-US" sz="2400"/>
              <a:t>Data and services are stored remotely but accessible from “anywhere”. 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C743E85-66F2-4172-9C15-85C97FDD55FE}" type="slidenum">
              <a:rPr lang="en-GB" altLang="en-US" sz="1200">
                <a:solidFill>
                  <a:schemeClr val="bg1"/>
                </a:solidFill>
              </a:rPr>
              <a:pPr/>
              <a:t>31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85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/>
          <a:lstStyle/>
          <a:p>
            <a:r>
              <a:rPr lang="en-GB" altLang="en-US"/>
              <a:t>Opportunities and Challenges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4830762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sz="2400"/>
              <a:t>In parallel there has been backlash against cloud computing:</a:t>
            </a:r>
          </a:p>
          <a:p>
            <a:pPr lvl="1"/>
            <a:r>
              <a:rPr lang="en-GB" altLang="en-US" sz="2000"/>
              <a:t>Use of cloud computing means dependence on others and that could possibly limit flexibility and innovation:</a:t>
            </a:r>
          </a:p>
          <a:p>
            <a:pPr lvl="2"/>
            <a:r>
              <a:rPr lang="en-GB" altLang="en-US" sz="1800"/>
              <a:t>The others are likely become the bigger Internet companies like Google and IBM, who may monopolise the market. </a:t>
            </a:r>
          </a:p>
          <a:p>
            <a:pPr lvl="2"/>
            <a:r>
              <a:rPr lang="en-GB" altLang="en-US" sz="1800"/>
              <a:t>Some argue that this use of supercomputers is a return to the time of mainframe computing that the PC was a reaction against.</a:t>
            </a:r>
          </a:p>
          <a:p>
            <a:pPr lvl="1"/>
            <a:r>
              <a:rPr lang="en-GB" altLang="en-US" sz="2000"/>
              <a:t>Security could prove to be a big issue:</a:t>
            </a:r>
          </a:p>
          <a:p>
            <a:pPr lvl="2"/>
            <a:r>
              <a:rPr lang="en-GB" altLang="en-US" sz="1800"/>
              <a:t>It is still unclear how safe out-sourced data is and when using these services ownership of data is not always clear.</a:t>
            </a:r>
          </a:p>
          <a:p>
            <a:pPr lvl="1"/>
            <a:r>
              <a:rPr lang="en-GB" altLang="en-US" sz="2000"/>
              <a:t>There are also issues relating to policy and access: </a:t>
            </a:r>
          </a:p>
          <a:p>
            <a:pPr lvl="2"/>
            <a:r>
              <a:rPr lang="en-GB" altLang="en-US" sz="1800"/>
              <a:t>If your data is stored abroad whose policy do you adhere to? </a:t>
            </a:r>
          </a:p>
          <a:p>
            <a:pPr lvl="2"/>
            <a:r>
              <a:rPr lang="en-GB" altLang="en-US" sz="1800"/>
              <a:t>What happens if the remote server goes down? </a:t>
            </a:r>
          </a:p>
          <a:p>
            <a:pPr lvl="2"/>
            <a:r>
              <a:rPr lang="en-GB" altLang="en-US" sz="1800"/>
              <a:t>How will you then access files? </a:t>
            </a:r>
          </a:p>
          <a:p>
            <a:pPr lvl="2"/>
            <a:r>
              <a:rPr lang="en-GB" altLang="en-US" sz="1800"/>
              <a:t>There have been cases of users being locked out of accounts and losing access to data.</a:t>
            </a:r>
          </a:p>
          <a:p>
            <a:endParaRPr lang="en-GB" altLang="en-US" sz="240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CEBEAB7-35EC-4AFB-8737-AAC3F933C5F2}" type="slidenum">
              <a:rPr lang="en-GB" altLang="en-US" sz="1200">
                <a:solidFill>
                  <a:schemeClr val="bg1"/>
                </a:solidFill>
              </a:rPr>
              <a:pPr/>
              <a:t>32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Advantages of Cloud Computing</a:t>
            </a:r>
            <a:endParaRPr lang="en-GB" altLang="en-US" sz="40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1" y="1295401"/>
            <a:ext cx="8507413" cy="4830763"/>
          </a:xfrm>
        </p:spPr>
        <p:txBody>
          <a:bodyPr>
            <a:normAutofit fontScale="92500"/>
          </a:bodyPr>
          <a:lstStyle/>
          <a:p>
            <a:r>
              <a:rPr lang="en-US" altLang="en-US" sz="2800"/>
              <a:t>Lower computer costs: </a:t>
            </a:r>
          </a:p>
          <a:p>
            <a:pPr lvl="1"/>
            <a:r>
              <a:rPr lang="en-US" altLang="en-US" sz="2400"/>
              <a:t>You do not need a high-powered and high-priced computer to run cloud computing's web-based applications. </a:t>
            </a:r>
          </a:p>
          <a:p>
            <a:pPr lvl="1"/>
            <a:r>
              <a:rPr lang="en-US" altLang="en-US" sz="2400"/>
              <a:t>Since applications run in the cloud, not on the desktop PC, your desktop PC does not need the processing power or hard disk space demanded by traditional desktop software. </a:t>
            </a:r>
          </a:p>
          <a:p>
            <a:pPr lvl="1"/>
            <a:r>
              <a:rPr lang="en-US" altLang="en-US" sz="2400"/>
              <a:t>When you are using web-based applications, your PC can be less expensive, with a smaller hard disk, less memory, more efficient processor... </a:t>
            </a:r>
          </a:p>
          <a:p>
            <a:pPr lvl="1"/>
            <a:r>
              <a:rPr lang="en-US" altLang="en-US" sz="2400"/>
              <a:t>In fact, your PC in this scenario does not even need a CD or DVD drive, as no software programs have to be loaded and no document files need to be saved.</a:t>
            </a:r>
            <a:endParaRPr lang="en-GB" altLang="en-US" sz="240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EC9D77C-11BC-49F7-A451-6270F39DCE98}" type="slidenum">
              <a:rPr lang="en-GB" altLang="en-US" sz="1200">
                <a:solidFill>
                  <a:schemeClr val="bg1"/>
                </a:solidFill>
              </a:rPr>
              <a:pPr/>
              <a:t>33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68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Advantages of Cloud Computing</a:t>
            </a:r>
            <a:endParaRPr lang="en-GB" altLang="en-US" sz="400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/>
              <a:t>Improved performance:</a:t>
            </a:r>
          </a:p>
          <a:p>
            <a:pPr lvl="1"/>
            <a:r>
              <a:rPr lang="en-US" altLang="en-US" sz="2400"/>
              <a:t>With few large programs hogging your computer's memory, you will see better performance from your PC. </a:t>
            </a:r>
          </a:p>
          <a:p>
            <a:pPr lvl="1"/>
            <a:r>
              <a:rPr lang="en-US" altLang="en-US" sz="2400"/>
              <a:t>Computers in a cloud computing system boot and run faster because they have fewer programs and processes loaded into memory…</a:t>
            </a:r>
          </a:p>
          <a:p>
            <a:r>
              <a:rPr lang="en-US" altLang="en-US" sz="2800"/>
              <a:t>Reduced software costs: </a:t>
            </a:r>
          </a:p>
          <a:p>
            <a:pPr lvl="1"/>
            <a:r>
              <a:rPr lang="en-US" altLang="en-US" sz="2400"/>
              <a:t>Instead of purchasing expensive software applications, you can get most of what you need for free-ish!</a:t>
            </a:r>
          </a:p>
          <a:p>
            <a:pPr lvl="2"/>
            <a:r>
              <a:rPr lang="en-US" altLang="en-US" sz="1800"/>
              <a:t>most cloud computing applications today, such as the Google Docs suite.</a:t>
            </a:r>
          </a:p>
          <a:p>
            <a:pPr lvl="1"/>
            <a:r>
              <a:rPr lang="en-US" altLang="en-US" sz="2400"/>
              <a:t>better than paying for similar commercial software</a:t>
            </a:r>
          </a:p>
          <a:p>
            <a:pPr lvl="2"/>
            <a:r>
              <a:rPr lang="en-US" altLang="en-US" sz="1800"/>
              <a:t>which alone may be justification for switching to cloud applications.</a:t>
            </a:r>
            <a:endParaRPr lang="en-GB" altLang="en-US" sz="180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B56CA7F-7A95-4A89-87E1-E2908652FF73}" type="slidenum">
              <a:rPr lang="en-GB" altLang="en-US" sz="1200">
                <a:solidFill>
                  <a:schemeClr val="bg1"/>
                </a:solidFill>
              </a:rPr>
              <a:pPr/>
              <a:t>34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Advantages of Cloud Computing</a:t>
            </a:r>
            <a:endParaRPr lang="en-GB" altLang="en-US" sz="400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/>
              <a:t>Instant software updates:</a:t>
            </a:r>
          </a:p>
          <a:p>
            <a:pPr lvl="1"/>
            <a:r>
              <a:rPr lang="en-US" altLang="en-US" sz="2000"/>
              <a:t>Another advantage to cloud computing is that you are no longer faced with choosing between obsolete software and high upgrade costs.</a:t>
            </a:r>
          </a:p>
          <a:p>
            <a:pPr lvl="1"/>
            <a:r>
              <a:rPr lang="en-US" altLang="en-US" sz="2000"/>
              <a:t>When the application is web-based, updates happen automatically </a:t>
            </a:r>
          </a:p>
          <a:p>
            <a:pPr lvl="2"/>
            <a:r>
              <a:rPr lang="en-US" altLang="en-US" sz="1600"/>
              <a:t>available the next time you log into the cloud. </a:t>
            </a:r>
          </a:p>
          <a:p>
            <a:pPr lvl="1"/>
            <a:r>
              <a:rPr lang="en-US" altLang="en-US" sz="2000"/>
              <a:t>When you access a web-based application, you get the latest version </a:t>
            </a:r>
          </a:p>
          <a:p>
            <a:pPr lvl="2"/>
            <a:r>
              <a:rPr lang="en-US" altLang="en-US" sz="1600"/>
              <a:t>without needing to pay for or download an upgrade.</a:t>
            </a:r>
          </a:p>
          <a:p>
            <a:pPr lvl="2"/>
            <a:endParaRPr lang="en-US" altLang="en-US" sz="1600"/>
          </a:p>
          <a:p>
            <a:r>
              <a:rPr lang="en-US" altLang="en-US" sz="2400"/>
              <a:t>Improved document format compatibility. </a:t>
            </a:r>
          </a:p>
          <a:p>
            <a:pPr lvl="1"/>
            <a:r>
              <a:rPr lang="en-US" altLang="en-US" sz="2000"/>
              <a:t>You do not have to worry about the documents you create on your machine being compatible with other users' applications or OSes</a:t>
            </a:r>
          </a:p>
          <a:p>
            <a:pPr lvl="1"/>
            <a:r>
              <a:rPr lang="en-US" altLang="en-US" sz="2000"/>
              <a:t>There are potentially no format incompatibilities when everyone is sharing documents and applications in the cloud.</a:t>
            </a:r>
            <a:endParaRPr lang="en-GB" altLang="en-US" sz="200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BE09E81-110D-47E2-9C6E-63E074A7ED25}" type="slidenum">
              <a:rPr lang="en-GB" altLang="en-US" sz="1200">
                <a:solidFill>
                  <a:schemeClr val="bg1"/>
                </a:solidFill>
              </a:rPr>
              <a:pPr/>
              <a:t>35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Advantages of Cloud Computing</a:t>
            </a:r>
            <a:endParaRPr lang="en-GB" altLang="en-US" sz="400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/>
              <a:t>Unlimited storage capacity:</a:t>
            </a:r>
          </a:p>
          <a:p>
            <a:pPr lvl="1"/>
            <a:r>
              <a:rPr lang="en-US" altLang="en-US" sz="2400"/>
              <a:t>Cloud computing offers virtually limitless storage. </a:t>
            </a:r>
          </a:p>
          <a:p>
            <a:pPr lvl="1"/>
            <a:r>
              <a:rPr lang="en-US" altLang="en-US" sz="2400"/>
              <a:t>Your computer's current 1 Tbyte hard drive is small compared to the hundreds of Pbytes available in the cloud.</a:t>
            </a:r>
          </a:p>
          <a:p>
            <a:r>
              <a:rPr lang="en-US" altLang="en-US" sz="2800"/>
              <a:t>Increased data reliability:</a:t>
            </a:r>
          </a:p>
          <a:p>
            <a:pPr lvl="1"/>
            <a:r>
              <a:rPr lang="en-US" altLang="en-US" sz="2400"/>
              <a:t>Unlike desktop computing, in which if a hard disk crashes and destroy all your valuable data, a computer crashing in the cloud should not affect the storage of your data.</a:t>
            </a:r>
          </a:p>
          <a:p>
            <a:pPr lvl="2"/>
            <a:r>
              <a:rPr lang="en-US" altLang="en-US" sz="2000"/>
              <a:t>if your personal computer crashes, all your data is still out there in the cloud, still accessible</a:t>
            </a:r>
          </a:p>
          <a:p>
            <a:pPr lvl="1"/>
            <a:r>
              <a:rPr lang="en-US" altLang="en-US" sz="2400"/>
              <a:t>In a world where few individual desktop PC users back up their data on a regular basis, cloud computing is a data-safe computing platform!</a:t>
            </a:r>
            <a:endParaRPr lang="en-GB" altLang="en-US" sz="240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847D198-F420-47BD-9B53-568FE30B3B19}" type="slidenum">
              <a:rPr lang="en-GB" altLang="en-US" sz="1200">
                <a:solidFill>
                  <a:schemeClr val="bg1"/>
                </a:solidFill>
              </a:rPr>
              <a:pPr/>
              <a:t>36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Advantages of Cloud Computing</a:t>
            </a:r>
            <a:endParaRPr lang="en-GB" altLang="en-US" sz="400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36295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/>
              <a:t>Universal document access:</a:t>
            </a:r>
          </a:p>
          <a:p>
            <a:pPr lvl="1"/>
            <a:r>
              <a:rPr lang="en-US" altLang="en-US" sz="2400"/>
              <a:t>That is not a problem with cloud computing, because you do not take your documents with you. </a:t>
            </a:r>
          </a:p>
          <a:p>
            <a:pPr lvl="1"/>
            <a:r>
              <a:rPr lang="en-US" altLang="en-US" sz="2400"/>
              <a:t>Instead, they stay in the cloud, and you can access them whenever you have a computer and an Internet connection</a:t>
            </a:r>
          </a:p>
          <a:p>
            <a:pPr lvl="1"/>
            <a:r>
              <a:rPr lang="en-US" altLang="en-US" sz="2400"/>
              <a:t>Documents are instantly available from wherever you are</a:t>
            </a:r>
          </a:p>
          <a:p>
            <a:r>
              <a:rPr lang="en-US" altLang="en-US" sz="2800"/>
              <a:t>Latest version availability:</a:t>
            </a:r>
          </a:p>
          <a:p>
            <a:pPr lvl="1"/>
            <a:r>
              <a:rPr lang="en-US" altLang="en-US" sz="2400"/>
              <a:t>When you edit a document at home, that edited version is what you see when you access the document at work. </a:t>
            </a:r>
          </a:p>
          <a:p>
            <a:pPr lvl="1"/>
            <a:r>
              <a:rPr lang="en-US" altLang="en-US" sz="2400"/>
              <a:t>The cloud always hosts the latest version of your documents</a:t>
            </a:r>
          </a:p>
          <a:p>
            <a:pPr lvl="2"/>
            <a:r>
              <a:rPr lang="en-US" altLang="en-US" sz="1800"/>
              <a:t>as long as you are connected, you are not in danger of having an outdated version</a:t>
            </a:r>
            <a:endParaRPr lang="en-GB" altLang="en-US" sz="180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27C0F37-971C-4C02-949F-94C1014FD36E}" type="slidenum">
              <a:rPr lang="en-GB" altLang="en-US" sz="1200">
                <a:solidFill>
                  <a:schemeClr val="bg1"/>
                </a:solidFill>
              </a:rPr>
              <a:pPr/>
              <a:t>37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0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Advantages of Cloud Computing</a:t>
            </a:r>
            <a:endParaRPr lang="en-GB" altLang="en-US" sz="400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81201" y="1295401"/>
            <a:ext cx="8435975" cy="48307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/>
              <a:t>Easier group collaboration:</a:t>
            </a:r>
          </a:p>
          <a:p>
            <a:pPr lvl="1"/>
            <a:r>
              <a:rPr lang="en-US" altLang="en-US" sz="2400"/>
              <a:t>Sharing documents leads directly to better collaboration.</a:t>
            </a:r>
          </a:p>
          <a:p>
            <a:pPr lvl="1"/>
            <a:r>
              <a:rPr lang="en-US" altLang="en-US" sz="2400"/>
              <a:t>Many users do this as it is an important advantages of cloud computing</a:t>
            </a:r>
          </a:p>
          <a:p>
            <a:pPr lvl="2"/>
            <a:r>
              <a:rPr lang="en-US" altLang="en-US" sz="2000"/>
              <a:t>multiple users can collaborate easily on documents and projects</a:t>
            </a:r>
          </a:p>
          <a:p>
            <a:r>
              <a:rPr lang="en-US" altLang="en-US" sz="2800"/>
              <a:t>Device independence. </a:t>
            </a:r>
          </a:p>
          <a:p>
            <a:pPr lvl="1"/>
            <a:r>
              <a:rPr lang="en-US" altLang="en-US" sz="2400"/>
              <a:t>You are no longer tethered to a single computer or network. </a:t>
            </a:r>
          </a:p>
          <a:p>
            <a:pPr lvl="1"/>
            <a:r>
              <a:rPr lang="en-US" altLang="en-US" sz="2400"/>
              <a:t>Changes to computers, applications and documents follow you through the cloud. </a:t>
            </a:r>
          </a:p>
          <a:p>
            <a:pPr lvl="1"/>
            <a:r>
              <a:rPr lang="en-US" altLang="en-US" sz="2400"/>
              <a:t>Move to a portable device, and your applications and documents are still available.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6E8001A-43C9-4800-8A40-345A814B0B38}" type="slidenum">
              <a:rPr lang="en-GB" altLang="en-US" sz="1200">
                <a:solidFill>
                  <a:schemeClr val="bg1"/>
                </a:solidFill>
              </a:rPr>
              <a:pPr/>
              <a:t>38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Disadvantages of Cloud Computing</a:t>
            </a:r>
            <a:endParaRPr lang="en-GB" alt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altLang="en-US" sz="2800"/>
              <a:t>Requires a constant Internet connection:</a:t>
            </a:r>
          </a:p>
          <a:p>
            <a:pPr lvl="1"/>
            <a:r>
              <a:rPr lang="en-US" altLang="en-US" sz="2400"/>
              <a:t>Cloud computing is impossible if you cannot connect to the Internet. </a:t>
            </a:r>
          </a:p>
          <a:p>
            <a:pPr lvl="1"/>
            <a:r>
              <a:rPr lang="en-US" altLang="en-US" sz="2400"/>
              <a:t>Since you use the Internet to connect to both your applications and documents, if you do not have an Internet connection you cannot access anything, even your own documents. </a:t>
            </a:r>
          </a:p>
          <a:p>
            <a:pPr lvl="1"/>
            <a:r>
              <a:rPr lang="en-US" altLang="en-US" sz="2400"/>
              <a:t>A dead Internet connection means no work and in areas where Internet connections are few or inherently unreliable, this could be a deal-breaker. 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702E95E-9867-4D95-AAEE-14D988EDDB8F}" type="slidenum">
              <a:rPr lang="en-GB" altLang="en-US" sz="1200">
                <a:solidFill>
                  <a:schemeClr val="bg1"/>
                </a:solidFill>
              </a:rPr>
              <a:pPr/>
              <a:t>39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7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computing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8481"/>
            <a:ext cx="8596668" cy="4232882"/>
          </a:xfrm>
        </p:spPr>
        <p:txBody>
          <a:bodyPr>
            <a:noAutofit/>
          </a:bodyPr>
          <a:lstStyle/>
          <a:p>
            <a:r>
              <a:rPr lang="en-US" sz="2800" dirty="0"/>
              <a:t>How reliable is the infrastructure?</a:t>
            </a:r>
          </a:p>
          <a:p>
            <a:pPr lvl="1"/>
            <a:r>
              <a:rPr lang="en-US" sz="2400" dirty="0"/>
              <a:t>Downtime?</a:t>
            </a:r>
          </a:p>
          <a:p>
            <a:pPr lvl="1"/>
            <a:r>
              <a:rPr lang="en-US" sz="2400" dirty="0"/>
              <a:t>Loss of data?</a:t>
            </a:r>
          </a:p>
          <a:p>
            <a:r>
              <a:rPr lang="en-US" sz="2800" dirty="0"/>
              <a:t>Cost of the infrastructure?</a:t>
            </a:r>
          </a:p>
          <a:p>
            <a:pPr lvl="1"/>
            <a:r>
              <a:rPr lang="en-US" sz="2400" dirty="0"/>
              <a:t>How much it costs to build?</a:t>
            </a:r>
          </a:p>
          <a:p>
            <a:pPr lvl="1"/>
            <a:r>
              <a:rPr lang="en-US" sz="2400" dirty="0"/>
              <a:t>How much it costs to maintain?</a:t>
            </a:r>
          </a:p>
          <a:p>
            <a:r>
              <a:rPr lang="en-US" sz="2800" dirty="0"/>
              <a:t>How quickly it can adapt to changing requirements?</a:t>
            </a:r>
          </a:p>
        </p:txBody>
      </p:sp>
    </p:spTree>
    <p:extLst>
      <p:ext uri="{BB962C8B-B14F-4D97-AF65-F5344CB8AC3E}">
        <p14:creationId xmlns:p14="http://schemas.microsoft.com/office/powerpoint/2010/main" val="1053638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Disadvantages of Cloud Computing</a:t>
            </a:r>
            <a:endParaRPr lang="en-GB" alt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altLang="en-US" sz="2800"/>
              <a:t>Does not work well with low-speed connections: </a:t>
            </a:r>
          </a:p>
          <a:p>
            <a:pPr lvl="1"/>
            <a:r>
              <a:rPr lang="en-US" altLang="en-US" sz="2400"/>
              <a:t>Similarly, a low-speed Internet connection, such as that found with dial-up services, makes cloud computing painful at best and often impossible. </a:t>
            </a:r>
          </a:p>
          <a:p>
            <a:pPr lvl="1"/>
            <a:r>
              <a:rPr lang="en-US" altLang="en-US" sz="2400"/>
              <a:t>Web-based applications require a lot of bandwidth to download, as do large documents. </a:t>
            </a:r>
          </a:p>
          <a:p>
            <a:r>
              <a:rPr lang="en-US" altLang="en-US" sz="2800"/>
              <a:t>Features might be limited:</a:t>
            </a:r>
          </a:p>
          <a:p>
            <a:pPr lvl="1"/>
            <a:r>
              <a:rPr lang="en-US" altLang="en-US" sz="2400"/>
              <a:t>This situation is bound to change, but today many web-based applications simply are not as full-featured as their desktop-based applications.</a:t>
            </a:r>
          </a:p>
          <a:p>
            <a:pPr lvl="2"/>
            <a:r>
              <a:rPr lang="en-US" altLang="en-US" sz="2000"/>
              <a:t>For example, you can do a lot more with Microsoft PowerPoint than with Google Presentation's web-based offering</a:t>
            </a:r>
          </a:p>
          <a:p>
            <a:pPr lvl="1"/>
            <a:endParaRPr lang="en-US" altLang="en-US" sz="240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DBB8599-FE4A-4339-A396-8B514B336858}" type="slidenum">
              <a:rPr lang="en-GB" altLang="en-US" sz="1200">
                <a:solidFill>
                  <a:schemeClr val="bg1"/>
                </a:solidFill>
              </a:rPr>
              <a:pPr/>
              <a:t>40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Disadvantages of Cloud Computing</a:t>
            </a:r>
            <a:endParaRPr lang="en-GB" alt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altLang="en-US" sz="2800"/>
              <a:t>Can be slow:</a:t>
            </a:r>
          </a:p>
          <a:p>
            <a:pPr lvl="1"/>
            <a:r>
              <a:rPr lang="en-US" altLang="en-US" sz="2400"/>
              <a:t>Even with a fast connection, web-based applications can sometimes be slower than accessing a similar software program on your desktop PC. </a:t>
            </a:r>
          </a:p>
          <a:p>
            <a:pPr lvl="1"/>
            <a:r>
              <a:rPr lang="en-US" altLang="en-US" sz="2400"/>
              <a:t>Everything about the program, from the interface to the current document, has to be sent back and forth from your computer to the computers in the cloud. </a:t>
            </a:r>
          </a:p>
          <a:p>
            <a:pPr lvl="1"/>
            <a:r>
              <a:rPr lang="en-US" altLang="en-US" sz="2400"/>
              <a:t>If the cloud servers happen to be backed up at that moment, or if the Internet is having a slow day, you would not get the instantaneous access you might expect from desktop applications.</a:t>
            </a:r>
            <a:endParaRPr lang="en-GB" altLang="en-US" sz="240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EE14C86-835B-4573-BDE0-76C6D8BBC3F3}" type="slidenum">
              <a:rPr lang="en-GB" altLang="en-US" sz="1200">
                <a:solidFill>
                  <a:schemeClr val="bg1"/>
                </a:solidFill>
              </a:rPr>
              <a:pPr/>
              <a:t>41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78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Disadvantages of Cloud Computing</a:t>
            </a:r>
            <a:endParaRPr lang="en-GB" alt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57885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/>
              <a:t> Stored data might not be secure:</a:t>
            </a:r>
          </a:p>
          <a:p>
            <a:pPr lvl="1"/>
            <a:r>
              <a:rPr lang="en-US" altLang="en-US" sz="2400"/>
              <a:t>With cloud computing, all your data is stored on the cloud. </a:t>
            </a:r>
          </a:p>
          <a:p>
            <a:pPr lvl="2"/>
            <a:r>
              <a:rPr lang="en-US" altLang="en-US" sz="2000"/>
              <a:t>The questions is How secure is the cloud? </a:t>
            </a:r>
          </a:p>
          <a:p>
            <a:pPr lvl="1"/>
            <a:r>
              <a:rPr lang="en-US" altLang="en-US" sz="2400"/>
              <a:t>Can unauthorised users gain access to your confidential data? </a:t>
            </a:r>
          </a:p>
          <a:p>
            <a:r>
              <a:rPr lang="en-US" altLang="en-US" sz="2800"/>
              <a:t>Stored data can be lost:</a:t>
            </a:r>
          </a:p>
          <a:p>
            <a:pPr lvl="1"/>
            <a:r>
              <a:rPr lang="en-US" altLang="en-US" sz="2400"/>
              <a:t>Theoretically, data stored in the cloud is safe, replicated across multiple machines. </a:t>
            </a:r>
          </a:p>
          <a:p>
            <a:pPr lvl="1"/>
            <a:r>
              <a:rPr lang="en-US" altLang="en-US" sz="2400"/>
              <a:t>But on the off chance that your data goes missing, you have no physical or local backup. </a:t>
            </a:r>
          </a:p>
          <a:p>
            <a:pPr lvl="2"/>
            <a:r>
              <a:rPr lang="en-US" altLang="en-US" sz="2000"/>
              <a:t>Put simply, relying on the cloud puts you at risk if the cloud lets you down.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65DB144-13FE-412F-852F-0C3B23E8129B}" type="slidenum">
              <a:rPr lang="en-GB" altLang="en-US" sz="1200">
                <a:solidFill>
                  <a:schemeClr val="bg1"/>
                </a:solidFill>
              </a:rPr>
              <a:pPr/>
              <a:t>42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Disadvantages of Cloud Computing</a:t>
            </a:r>
            <a:endParaRPr lang="en-GB" alt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578850" cy="48307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/>
              <a:t> HPC Systems:</a:t>
            </a:r>
          </a:p>
          <a:p>
            <a:pPr lvl="1"/>
            <a:r>
              <a:rPr lang="en-US" altLang="en-US" sz="2400"/>
              <a:t>Not clear that you can run compute-intensive HPC applications that use MPI/OpenMP!</a:t>
            </a:r>
          </a:p>
          <a:p>
            <a:pPr lvl="1"/>
            <a:r>
              <a:rPr lang="en-US" altLang="en-US" sz="2400"/>
              <a:t>Scheduling is important with this type of application</a:t>
            </a:r>
          </a:p>
          <a:p>
            <a:pPr lvl="2"/>
            <a:r>
              <a:rPr lang="en-US" altLang="en-US" sz="2000"/>
              <a:t>as you want all the VM to be co-located to minimize communication latency!</a:t>
            </a:r>
          </a:p>
          <a:p>
            <a:r>
              <a:rPr lang="en-US" altLang="en-US" sz="2800"/>
              <a:t>General Concerns:</a:t>
            </a:r>
          </a:p>
          <a:p>
            <a:pPr lvl="1"/>
            <a:r>
              <a:rPr lang="en-US" altLang="en-US" sz="2400"/>
              <a:t>Each cloud systems uses different protocols and different APIs</a:t>
            </a:r>
          </a:p>
          <a:p>
            <a:pPr lvl="2"/>
            <a:r>
              <a:rPr lang="en-US" altLang="en-US" sz="2000"/>
              <a:t>may not be possible to run applications between cloud based systems</a:t>
            </a:r>
          </a:p>
          <a:p>
            <a:pPr lvl="1"/>
            <a:r>
              <a:rPr lang="en-US" altLang="en-US" sz="2400"/>
              <a:t>Amazon has created its own DB system (not SQL 92), and workflow system (many popular workflow systems out there)</a:t>
            </a:r>
          </a:p>
          <a:p>
            <a:pPr lvl="2"/>
            <a:r>
              <a:rPr lang="en-US" altLang="en-US" sz="2000"/>
              <a:t>so your normal applications will have to be adapted to execute on these platforms.</a:t>
            </a:r>
          </a:p>
          <a:p>
            <a:pPr lvl="1"/>
            <a:endParaRPr lang="en-US" altLang="en-US" sz="2400"/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A1FBA25-4F13-4E11-B099-591A0F9E2953}" type="slidenum">
              <a:rPr lang="en-GB" altLang="en-US" sz="1200">
                <a:solidFill>
                  <a:schemeClr val="bg1"/>
                </a:solidFill>
              </a:rPr>
              <a:pPr/>
              <a:t>43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" y="1310640"/>
            <a:ext cx="11414760" cy="5308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Downtime</a:t>
            </a:r>
          </a:p>
          <a:p>
            <a:pPr lvl="1"/>
            <a:r>
              <a:rPr lang="en-US" sz="2000" dirty="0"/>
              <a:t>Downtime is usually not catastrophic, but it can provide major problems</a:t>
            </a:r>
          </a:p>
          <a:p>
            <a:pPr lvl="2"/>
            <a:r>
              <a:rPr lang="en-US" sz="1800" dirty="0"/>
              <a:t>E-commerce systems</a:t>
            </a:r>
          </a:p>
          <a:p>
            <a:pPr lvl="2"/>
            <a:r>
              <a:rPr lang="en-US" sz="1800" dirty="0"/>
              <a:t>Air traffic control</a:t>
            </a:r>
          </a:p>
          <a:p>
            <a:pPr lvl="2"/>
            <a:r>
              <a:rPr lang="en-US" sz="1800" dirty="0"/>
              <a:t>Medical systems</a:t>
            </a:r>
          </a:p>
          <a:p>
            <a:pPr lvl="2"/>
            <a:r>
              <a:rPr lang="en-US" sz="1800" dirty="0"/>
              <a:t>Defense</a:t>
            </a:r>
          </a:p>
          <a:p>
            <a:r>
              <a:rPr lang="en-US" sz="2400" dirty="0"/>
              <a:t>Data loss</a:t>
            </a:r>
          </a:p>
          <a:p>
            <a:pPr lvl="1"/>
            <a:r>
              <a:rPr lang="en-US" sz="2000" dirty="0"/>
              <a:t>Almost always catastrophic…</a:t>
            </a:r>
          </a:p>
          <a:p>
            <a:r>
              <a:rPr lang="en-US" sz="2400" dirty="0"/>
              <a:t>Example: Amazon S3 data service</a:t>
            </a:r>
          </a:p>
          <a:p>
            <a:pPr lvl="1"/>
            <a:r>
              <a:rPr lang="en-US" sz="2000" dirty="0"/>
              <a:t>S3 guarantees 99.9% monthly uptime service-level agreement (SLA),that is, not more than 43 minutes of downtime per month.</a:t>
            </a:r>
          </a:p>
          <a:p>
            <a:pPr lvl="1"/>
            <a:r>
              <a:rPr lang="en-US" sz="2000" dirty="0"/>
              <a:t>S3 is designed to provide 99.999999999% durability and 99.99% availability of objects over a given year, though there is no service-level agreement for durability.</a:t>
            </a:r>
          </a:p>
          <a:p>
            <a:r>
              <a:rPr lang="en-US" sz="2400" dirty="0"/>
              <a:t>It is not easy to achieve these numbers!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2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tiers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91" y="1537732"/>
            <a:ext cx="8809751" cy="5245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440" y="1168400"/>
            <a:ext cx="572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Telecommunication Industry Association levels</a:t>
            </a:r>
          </a:p>
        </p:txBody>
      </p:sp>
    </p:spTree>
    <p:extLst>
      <p:ext uri="{BB962C8B-B14F-4D97-AF65-F5344CB8AC3E}">
        <p14:creationId xmlns:p14="http://schemas.microsoft.com/office/powerpoint/2010/main" val="297701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data center, from bottom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computer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733490" cy="38807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Server computers: architecturally similar to a desktop computer</a:t>
            </a:r>
          </a:p>
          <a:p>
            <a:r>
              <a:rPr lang="en-US" dirty="0"/>
              <a:t>Strip away the unnecessary parts</a:t>
            </a:r>
          </a:p>
          <a:p>
            <a:pPr lvl="1"/>
            <a:r>
              <a:rPr lang="en-US" dirty="0"/>
              <a:t>No graphics card, keyboard etc. </a:t>
            </a:r>
          </a:p>
          <a:p>
            <a:r>
              <a:rPr lang="en-US" dirty="0"/>
              <a:t>Individual computers normally managed by logging in using </a:t>
            </a:r>
            <a:r>
              <a:rPr lang="en-US" dirty="0" err="1"/>
              <a:t>ssh</a:t>
            </a:r>
            <a:endParaRPr lang="en-US" dirty="0"/>
          </a:p>
          <a:p>
            <a:r>
              <a:rPr lang="en-US" dirty="0"/>
              <a:t>Standardized size in Rack Units </a:t>
            </a:r>
          </a:p>
          <a:p>
            <a:pPr lvl="1"/>
            <a:r>
              <a:rPr lang="en-US" dirty="0"/>
              <a:t>Rack unit 1.752 inches </a:t>
            </a:r>
          </a:p>
          <a:p>
            <a:pPr lvl="1"/>
            <a:r>
              <a:rPr lang="en-US" dirty="0"/>
              <a:t>Can be 1U, 2U, 3U high etc. (the one on the left is 2U)</a:t>
            </a:r>
          </a:p>
          <a:p>
            <a:pPr lvl="2"/>
            <a:r>
              <a:rPr lang="en-US" dirty="0"/>
              <a:t>Many modern systems are 1U..</a:t>
            </a:r>
          </a:p>
          <a:p>
            <a:pPr lvl="1"/>
            <a:r>
              <a:rPr lang="en-US" dirty="0"/>
              <a:t>Standard width: 19 inches</a:t>
            </a:r>
          </a:p>
          <a:p>
            <a:r>
              <a:rPr lang="en-US" dirty="0"/>
              <a:t>Blade servers: computers smaller than 1U, can achieve higher computing densities per rack</a:t>
            </a:r>
          </a:p>
        </p:txBody>
      </p:sp>
      <p:pic>
        <p:nvPicPr>
          <p:cNvPr id="2054" name="Picture 6" descr="http://www.itholix.com/images/thumbs/00085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77" y="1443831"/>
            <a:ext cx="40767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3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16424"/>
            <a:ext cx="4184035" cy="5050117"/>
          </a:xfrm>
        </p:spPr>
        <p:txBody>
          <a:bodyPr/>
          <a:lstStyle/>
          <a:p>
            <a:r>
              <a:rPr lang="en-US" dirty="0"/>
              <a:t>Standard height 42U</a:t>
            </a:r>
          </a:p>
          <a:p>
            <a:r>
              <a:rPr lang="en-US" dirty="0"/>
              <a:t>Cables run in the back</a:t>
            </a:r>
          </a:p>
          <a:p>
            <a:r>
              <a:rPr lang="en-US" dirty="0"/>
              <a:t>As long as you are just running several individual servers on the rack, ad hoc arrangements are possible.</a:t>
            </a:r>
          </a:p>
          <a:p>
            <a:r>
              <a:rPr lang="en-US" dirty="0"/>
              <a:t>What if you need to run 2 million servers?</a:t>
            </a:r>
          </a:p>
          <a:p>
            <a:endParaRPr lang="en-US" dirty="0"/>
          </a:p>
        </p:txBody>
      </p:sp>
      <p:pic>
        <p:nvPicPr>
          <p:cNvPr id="3074" name="Picture 2" descr="https://upload.wikimedia.org/wikipedia/commons/2/22/Half_filled_server_rac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53" y="200015"/>
            <a:ext cx="6827147" cy="453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627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3367</Words>
  <Application>Microsoft Office PowerPoint</Application>
  <PresentationFormat>Widescreen</PresentationFormat>
  <Paragraphs>389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MS Gothic</vt:lpstr>
      <vt:lpstr>ＭＳ Ｐゴシック</vt:lpstr>
      <vt:lpstr>Arial</vt:lpstr>
      <vt:lpstr>Calibri</vt:lpstr>
      <vt:lpstr>Comic Sans MS</vt:lpstr>
      <vt:lpstr>Times New Roman</vt:lpstr>
      <vt:lpstr>Trebuchet MS</vt:lpstr>
      <vt:lpstr>Wingdings 3</vt:lpstr>
      <vt:lpstr>Facet</vt:lpstr>
      <vt:lpstr>Cloud computing</vt:lpstr>
      <vt:lpstr>Supercomputers </vt:lpstr>
      <vt:lpstr>Computing outside the scientific computing field – Enterprise computing</vt:lpstr>
      <vt:lpstr>Enterprise computing requirements</vt:lpstr>
      <vt:lpstr>Reliability</vt:lpstr>
      <vt:lpstr>Reliability tiers </vt:lpstr>
      <vt:lpstr>Components of a data center, from bottom up</vt:lpstr>
      <vt:lpstr>Server computer </vt:lpstr>
      <vt:lpstr>Server rack</vt:lpstr>
      <vt:lpstr>Google data center video</vt:lpstr>
      <vt:lpstr>How do you wire it together? Data center network architecture</vt:lpstr>
      <vt:lpstr>How quickly you can scale up and down?</vt:lpstr>
      <vt:lpstr>Portable modular data centers</vt:lpstr>
      <vt:lpstr>Challenges in enterprise computing</vt:lpstr>
      <vt:lpstr>What is Cloud Computing</vt:lpstr>
      <vt:lpstr>What is cloud computing, cont’d</vt:lpstr>
      <vt:lpstr>Cloud Service Models</vt:lpstr>
      <vt:lpstr>Public cloud / private cloud / hybrid cloud</vt:lpstr>
      <vt:lpstr>Basic Cloud Characteristics</vt:lpstr>
      <vt:lpstr>Basic Cloud Characteristics</vt:lpstr>
      <vt:lpstr>Software as a Service (SaaS)</vt:lpstr>
      <vt:lpstr>Virtualization</vt:lpstr>
      <vt:lpstr>Virtual Machines</vt:lpstr>
      <vt:lpstr>Virtualization in General</vt:lpstr>
      <vt:lpstr>What is the purpose and benefits?</vt:lpstr>
      <vt:lpstr>Cloud-Sourcing</vt:lpstr>
      <vt:lpstr>Cloud Storage</vt:lpstr>
      <vt:lpstr>Amazon Simple Storage Service (S3) </vt:lpstr>
      <vt:lpstr>Utility Computing – EC2</vt:lpstr>
      <vt:lpstr>EC2 – The Basics</vt:lpstr>
      <vt:lpstr>Opportunities and Challenges</vt:lpstr>
      <vt:lpstr>Opportunities and Challenges</vt:lpstr>
      <vt:lpstr>Advantages of Cloud Computing</vt:lpstr>
      <vt:lpstr>Advantages of Cloud Computing</vt:lpstr>
      <vt:lpstr>Advantages of Cloud Computing</vt:lpstr>
      <vt:lpstr>Advantages of Cloud Computing</vt:lpstr>
      <vt:lpstr>Advantages of Cloud Computing</vt:lpstr>
      <vt:lpstr>Advantages of Cloud Computing</vt:lpstr>
      <vt:lpstr>Disadvantages of Cloud Computing</vt:lpstr>
      <vt:lpstr>Disadvantages of Cloud Computing</vt:lpstr>
      <vt:lpstr>Disadvantages of Cloud Computing</vt:lpstr>
      <vt:lpstr>Disadvantages of Cloud Computing</vt:lpstr>
      <vt:lpstr>Disadvantages of Cloud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Ladislau Boloni</dc:creator>
  <cp:lastModifiedBy>Ladislau Boloni</cp:lastModifiedBy>
  <cp:revision>17</cp:revision>
  <dcterms:created xsi:type="dcterms:W3CDTF">2016-11-16T17:10:30Z</dcterms:created>
  <dcterms:modified xsi:type="dcterms:W3CDTF">2016-11-16T22:47:46Z</dcterms:modified>
</cp:coreProperties>
</file>