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60" r:id="rId1"/>
  </p:sldMasterIdLst>
  <p:notesMasterIdLst>
    <p:notesMasterId r:id="rId70"/>
  </p:notesMasterIdLst>
  <p:sldIdLst>
    <p:sldId id="483" r:id="rId2"/>
    <p:sldId id="484" r:id="rId3"/>
    <p:sldId id="485" r:id="rId4"/>
    <p:sldId id="643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662" r:id="rId19"/>
    <p:sldId id="663" r:id="rId20"/>
    <p:sldId id="518" r:id="rId21"/>
    <p:sldId id="522" r:id="rId22"/>
    <p:sldId id="523" r:id="rId23"/>
    <p:sldId id="524" r:id="rId24"/>
    <p:sldId id="541" r:id="rId25"/>
    <p:sldId id="543" r:id="rId26"/>
    <p:sldId id="544" r:id="rId27"/>
    <p:sldId id="545" r:id="rId28"/>
    <p:sldId id="546" r:id="rId29"/>
    <p:sldId id="547" r:id="rId30"/>
    <p:sldId id="548" r:id="rId31"/>
    <p:sldId id="549" r:id="rId32"/>
    <p:sldId id="656" r:id="rId33"/>
    <p:sldId id="550" r:id="rId34"/>
    <p:sldId id="551" r:id="rId35"/>
    <p:sldId id="552" r:id="rId36"/>
    <p:sldId id="554" r:id="rId37"/>
    <p:sldId id="555" r:id="rId38"/>
    <p:sldId id="556" r:id="rId39"/>
    <p:sldId id="557" r:id="rId40"/>
    <p:sldId id="558" r:id="rId41"/>
    <p:sldId id="559" r:id="rId42"/>
    <p:sldId id="560" r:id="rId43"/>
    <p:sldId id="561" r:id="rId44"/>
    <p:sldId id="562" r:id="rId45"/>
    <p:sldId id="563" r:id="rId46"/>
    <p:sldId id="564" r:id="rId47"/>
    <p:sldId id="565" r:id="rId48"/>
    <p:sldId id="566" r:id="rId49"/>
    <p:sldId id="567" r:id="rId50"/>
    <p:sldId id="568" r:id="rId51"/>
    <p:sldId id="569" r:id="rId52"/>
    <p:sldId id="570" r:id="rId53"/>
    <p:sldId id="571" r:id="rId54"/>
    <p:sldId id="664" r:id="rId55"/>
    <p:sldId id="572" r:id="rId56"/>
    <p:sldId id="573" r:id="rId57"/>
    <p:sldId id="574" r:id="rId58"/>
    <p:sldId id="575" r:id="rId59"/>
    <p:sldId id="576" r:id="rId60"/>
    <p:sldId id="577" r:id="rId61"/>
    <p:sldId id="649" r:id="rId62"/>
    <p:sldId id="651" r:id="rId63"/>
    <p:sldId id="582" r:id="rId64"/>
    <p:sldId id="583" r:id="rId65"/>
    <p:sldId id="584" r:id="rId66"/>
    <p:sldId id="585" r:id="rId67"/>
    <p:sldId id="586" r:id="rId68"/>
    <p:sldId id="625" r:id="rId6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Cambria Math" panose="02040503050406030204" pitchFamily="18" charset="0"/>
      <p:regular r:id="rId75"/>
    </p:embeddedFont>
    <p:embeddedFont>
      <p:font typeface="Helvetica Neue" panose="020B0604020202020204" charset="0"/>
      <p:regular r:id="rId76"/>
      <p:bold r:id="rId77"/>
      <p:italic r:id="rId78"/>
      <p:boldItalic r:id="rId79"/>
    </p:embeddedFont>
    <p:embeddedFont>
      <p:font typeface="Times" panose="02020603050405020304" pitchFamily="18" charset="0"/>
      <p:regular r:id="rId80"/>
      <p:bold r:id="rId81"/>
      <p:italic r:id="rId82"/>
      <p:boldItalic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2D8A"/>
    <a:srgbClr val="FF9E9E"/>
    <a:srgbClr val="FF00FF"/>
    <a:srgbClr val="C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55" autoAdjust="0"/>
  </p:normalViewPr>
  <p:slideViewPr>
    <p:cSldViewPr snapToGrid="0">
      <p:cViewPr varScale="1">
        <p:scale>
          <a:sx n="149" d="100"/>
          <a:sy n="149" d="100"/>
        </p:scale>
        <p:origin x="180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6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7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7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8600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1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9820688-E442-4FCF-B213-FF2359B9E94C}" type="slidenum">
              <a:rPr lang="en-US" altLang="en-US" sz="1100"/>
              <a:pPr/>
              <a:t>11</a:t>
            </a:fld>
            <a:endParaRPr lang="en-US" altLang="en-US" sz="110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marL="139700" indent="0" eaLnBrk="1" hangingPunct="1">
              <a:buNone/>
            </a:pPr>
            <a:r>
              <a:rPr lang="en-US" altLang="en-US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76446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82A3DD-D9D4-4CA3-97E2-2913ADBD269A}" type="slidenum">
              <a:rPr lang="en-US" altLang="en-US" sz="1100"/>
              <a:pPr/>
              <a:t>12</a:t>
            </a:fld>
            <a:endParaRPr lang="en-US" altLang="en-US" sz="11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70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6AE63B1-ADD9-41CA-B0DB-8B7205FDD72B}" type="slidenum">
              <a:rPr lang="en-US" altLang="en-US" sz="1100">
                <a:latin typeface="Calibri" pitchFamily="34" charset="0"/>
              </a:rPr>
              <a:pPr/>
              <a:t>13</a:t>
            </a:fld>
            <a:endParaRPr lang="en-US" altLang="en-US" sz="1100">
              <a:latin typeface="Calibri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379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7BDCE73-5869-47F1-B4C0-0A2DB3BB0516}" type="slidenum">
              <a:rPr lang="en-US" altLang="en-US" sz="1100"/>
              <a:pPr/>
              <a:t>14</a:t>
            </a:fld>
            <a:endParaRPr lang="en-US" altLang="en-US" sz="110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0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2B6C6CB-6B9C-44A6-B888-D9C6EB1DDCB9}" type="slidenum">
              <a:rPr lang="en-US" altLang="en-US" sz="1100"/>
              <a:pPr/>
              <a:t>15</a:t>
            </a:fld>
            <a:endParaRPr lang="en-US" altLang="en-US" sz="110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94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2803A74-B256-41AE-9306-C62F119403B8}" type="slidenum">
              <a:rPr lang="en-US" altLang="en-US" sz="1100"/>
              <a:pPr/>
              <a:t>16</a:t>
            </a:fld>
            <a:endParaRPr lang="en-US" altLang="en-US" sz="110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749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A8C6FD-7BE4-42EC-9440-A75462F961ED}" type="slidenum">
              <a:rPr lang="en-US" altLang="en-US" sz="1100"/>
              <a:pPr/>
              <a:t>17</a:t>
            </a:fld>
            <a:endParaRPr lang="en-US" altLang="en-US" sz="11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65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A8C6FD-7BE4-42EC-9440-A75462F961ED}" type="slidenum">
              <a:rPr lang="en-US" altLang="en-US" sz="1100"/>
              <a:pPr/>
              <a:t>18</a:t>
            </a:fld>
            <a:endParaRPr lang="en-US" altLang="en-US" sz="11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21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A8C6FD-7BE4-42EC-9440-A75462F961ED}" type="slidenum">
              <a:rPr lang="en-US" altLang="en-US" sz="1100"/>
              <a:pPr/>
              <a:t>19</a:t>
            </a:fld>
            <a:endParaRPr lang="en-US" altLang="en-US" sz="11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429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1-B</a:t>
            </a:r>
          </a:p>
          <a:p>
            <a:pPr marL="139700" indent="0">
              <a:buNone/>
            </a:pPr>
            <a:r>
              <a:rPr lang="en-US" dirty="0"/>
              <a:t>2-C</a:t>
            </a:r>
          </a:p>
          <a:p>
            <a:pPr marL="139700" indent="0">
              <a:buNone/>
            </a:pPr>
            <a:r>
              <a:rPr lang="en-US" dirty="0"/>
              <a:t>3-A</a:t>
            </a:r>
          </a:p>
        </p:txBody>
      </p:sp>
    </p:spTree>
    <p:extLst>
      <p:ext uri="{BB962C8B-B14F-4D97-AF65-F5344CB8AC3E}">
        <p14:creationId xmlns:p14="http://schemas.microsoft.com/office/powerpoint/2010/main" val="251238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●"/>
              <a:tabLst/>
              <a:defRPr/>
            </a:pPr>
            <a:r>
              <a:rPr lang="en-US" altLang="en-US" dirty="0"/>
              <a:t>Convolution is closely related to correlation. For correlation, the indices n1, n2 are added instead of subtracted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73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3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17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27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2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870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067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487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859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745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9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●"/>
              <a:tabLst/>
              <a:defRPr/>
            </a:pPr>
            <a:r>
              <a:rPr lang="en-US" altLang="en-US" dirty="0"/>
              <a:t>Convolution is closely related to correlation. For correlation, the indices n1, n2 are added instead of subtracted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13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758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603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641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69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274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485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594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558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6857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56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79197D7-926C-4839-963A-D114173017FE}" type="slidenum">
              <a:rPr lang="en-US" altLang="en-US" sz="1100"/>
              <a:pPr/>
              <a:t>5</a:t>
            </a:fld>
            <a:endParaRPr lang="en-US" altLang="en-US" sz="110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4221528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038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700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7879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1397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3251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3658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457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3171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6470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19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43CF03C-6059-4AA6-A3F2-B6020B428053}" type="slidenum">
              <a:rPr lang="en-US" altLang="en-US" sz="1100"/>
              <a:pPr/>
              <a:t>6</a:t>
            </a:fld>
            <a:endParaRPr lang="en-US" altLang="en-US" sz="11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797099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6924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4015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8097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4796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1713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4573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776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065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892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29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00BEE4-7D2E-488F-B07E-AC19B31E8B7D}" type="slidenum">
              <a:rPr lang="en-US" altLang="en-US" sz="1100"/>
              <a:pPr/>
              <a:t>7</a:t>
            </a:fld>
            <a:endParaRPr lang="en-US" altLang="en-US" sz="110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6079816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9585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5460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310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896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2331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762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42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Shape 10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04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268FABD-CB82-4B24-8ED1-C0BB35182250}" type="slidenum">
              <a:rPr lang="en-US" altLang="en-US" sz="1100"/>
              <a:pPr/>
              <a:t>8</a:t>
            </a:fld>
            <a:endParaRPr lang="en-US" altLang="en-US" sz="11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404173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B62F83D-2C8C-4870-AE3E-9ED88DF70065}" type="slidenum">
              <a:rPr lang="en-US" altLang="en-US" sz="1100"/>
              <a:pPr/>
              <a:t>9</a:t>
            </a:fld>
            <a:endParaRPr lang="en-US" altLang="en-US" sz="110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411113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1A7CD4-D5C6-415D-801B-8E5415BDD764}" type="slidenum">
              <a:rPr lang="en-US" altLang="en-US" sz="1100"/>
              <a:pPr/>
              <a:t>10</a:t>
            </a:fld>
            <a:endParaRPr lang="en-US" altLang="en-US" sz="110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8513" cy="5449887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73" y="6062738"/>
            <a:ext cx="5268516" cy="2416024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38277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D3CF1-6F69-A44E-8D8E-9FB08ACA4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3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DE8DC-BE81-4B53-824E-D1518E95D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04800" y="1028700"/>
            <a:ext cx="8534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/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624125"/>
            <a:ext cx="9144000" cy="5292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4" name="Shape 14"/>
          <p:cNvSpPr txBox="1"/>
          <p:nvPr/>
        </p:nvSpPr>
        <p:spPr>
          <a:xfrm>
            <a:off x="72200" y="4624125"/>
            <a:ext cx="8957500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350" dirty="0">
                <a:solidFill>
                  <a:srgbClr val="FFFFFF"/>
                </a:solidFill>
              </a:rPr>
              <a:t>Slide based on cs231n by Fei-Fei Li &amp; Andrej Karpathy &amp; Justin Johnson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7688302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1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1" r:id="rId9"/>
    <p:sldLayoutId id="2147483662" r:id="rId10"/>
    <p:sldLayoutId id="214748366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50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50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50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1.png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0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90.png"/><Relationship Id="rId4" Type="http://schemas.openxmlformats.org/officeDocument/2006/relationships/image" Target="../media/image88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8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0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0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50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This time: Neural Networks for Visual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470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171" y="1707656"/>
            <a:ext cx="5580743" cy="2674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78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2941" name="Rectangle 127"/>
          <p:cNvSpPr>
            <a:spLocks noChangeArrowheads="1"/>
          </p:cNvSpPr>
          <p:nvPr/>
        </p:nvSpPr>
        <p:spPr bwMode="auto">
          <a:xfrm>
            <a:off x="6172200" y="325755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065" name="Rectangle 252"/>
          <p:cNvSpPr>
            <a:spLocks noChangeArrowheads="1"/>
          </p:cNvSpPr>
          <p:nvPr/>
        </p:nvSpPr>
        <p:spPr bwMode="auto">
          <a:xfrm>
            <a:off x="1812925" y="3019425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3066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3066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067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306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3069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307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307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7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308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8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9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309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307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3070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307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71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p:sp>
        <p:nvSpPr>
          <p:cNvPr id="163072" name="TextBox 31"/>
          <p:cNvSpPr txBox="1">
            <a:spLocks noChangeArrowheads="1"/>
          </p:cNvSpPr>
          <p:nvPr/>
        </p:nvSpPr>
        <p:spPr bwMode="auto">
          <a:xfrm>
            <a:off x="6216650" y="3263504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329196-D614-45F2-B569-45BCBF802C51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329196-D614-45F2-B569-45BCBF802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965" name="Rectangle 127"/>
          <p:cNvSpPr>
            <a:spLocks noChangeArrowheads="1"/>
          </p:cNvSpPr>
          <p:nvPr/>
        </p:nvSpPr>
        <p:spPr bwMode="auto">
          <a:xfrm>
            <a:off x="6858000" y="27432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4089" name="Rectangle 252"/>
          <p:cNvSpPr>
            <a:spLocks noChangeArrowheads="1"/>
          </p:cNvSpPr>
          <p:nvPr/>
        </p:nvSpPr>
        <p:spPr bwMode="auto">
          <a:xfrm>
            <a:off x="2514600" y="25146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4090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409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1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409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4093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409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409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410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0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411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409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4094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409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5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p:sp>
        <p:nvSpPr>
          <p:cNvPr id="164096" name="TextBox 31"/>
          <p:cNvSpPr txBox="1">
            <a:spLocks noChangeArrowheads="1"/>
          </p:cNvSpPr>
          <p:nvPr/>
        </p:nvSpPr>
        <p:spPr bwMode="auto">
          <a:xfrm>
            <a:off x="6858000" y="27432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8E8978-D3F8-4E1E-B64E-1125EFBB22E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8E8978-D3F8-4E1E-B64E-1125EFBB2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42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1714500"/>
          <a:ext cx="3581400" cy="257175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5112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511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113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511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14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5115" name="Group 4"/>
          <p:cNvGrpSpPr>
            <a:grpSpLocks/>
          </p:cNvGrpSpPr>
          <p:nvPr/>
        </p:nvGrpSpPr>
        <p:grpSpPr bwMode="auto">
          <a:xfrm>
            <a:off x="6477000" y="228600"/>
            <a:ext cx="685800" cy="438150"/>
            <a:chOff x="3799" y="2064"/>
            <a:chExt cx="1433" cy="1136"/>
          </a:xfrm>
        </p:grpSpPr>
        <p:grpSp>
          <p:nvGrpSpPr>
            <p:cNvPr id="16511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512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2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513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513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512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5116" name="Object 26"/>
          <p:cNvGraphicFramePr>
            <a:graphicFrameLocks noChangeAspect="1"/>
          </p:cNvGraphicFramePr>
          <p:nvPr/>
        </p:nvGraphicFramePr>
        <p:xfrm>
          <a:off x="5322888" y="171451"/>
          <a:ext cx="1020762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511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171451"/>
                        <a:ext cx="1020762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17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9A1601-1784-4270-8C8C-F8F3FAD645A4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9A1601-1784-4270-8C8C-F8F3FAD64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59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Linear filters: examples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371601" y="3429000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grpSp>
        <p:nvGrpSpPr>
          <p:cNvPr id="166917" name="Group 5"/>
          <p:cNvGrpSpPr>
            <a:grpSpLocks/>
          </p:cNvGrpSpPr>
          <p:nvPr/>
        </p:nvGrpSpPr>
        <p:grpSpPr bwMode="auto">
          <a:xfrm>
            <a:off x="3774535" y="2043708"/>
            <a:ext cx="1676400" cy="1306116"/>
            <a:chOff x="3799" y="2064"/>
            <a:chExt cx="1433" cy="1136"/>
          </a:xfrm>
        </p:grpSpPr>
        <p:grpSp>
          <p:nvGrpSpPr>
            <p:cNvPr id="16692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692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2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693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3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694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692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1" y="2000250"/>
            <a:ext cx="1857375" cy="1400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227764" y="3494485"/>
            <a:ext cx="2459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Blur (with a mean filter)</a:t>
            </a:r>
          </a:p>
        </p:txBody>
      </p:sp>
      <p:sp>
        <p:nvSpPr>
          <p:cNvPr id="166920" name="Text Box 27"/>
          <p:cNvSpPr txBox="1">
            <a:spLocks noChangeArrowheads="1"/>
          </p:cNvSpPr>
          <p:nvPr/>
        </p:nvSpPr>
        <p:spPr bwMode="auto">
          <a:xfrm>
            <a:off x="7467601" y="4914900"/>
            <a:ext cx="1345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itchFamily="34" charset="0"/>
              </a:rPr>
              <a:t>Source: D. Lowe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80076" y="2228850"/>
            <a:ext cx="567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latin typeface="Calibri" pitchFamily="34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07323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7939" name="Group 3"/>
          <p:cNvGrpSpPr>
            <a:grpSpLocks/>
          </p:cNvGrpSpPr>
          <p:nvPr/>
        </p:nvGrpSpPr>
        <p:grpSpPr bwMode="auto">
          <a:xfrm>
            <a:off x="3886200" y="2228850"/>
            <a:ext cx="1225550" cy="971550"/>
            <a:chOff x="144" y="144"/>
            <a:chExt cx="1152" cy="1136"/>
          </a:xfrm>
        </p:grpSpPr>
        <p:sp>
          <p:nvSpPr>
            <p:cNvPr id="16794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4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6794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795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5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796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67940" name="Text Box 22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67941" name="Text Box 23"/>
          <p:cNvSpPr txBox="1">
            <a:spLocks noChangeArrowheads="1"/>
          </p:cNvSpPr>
          <p:nvPr/>
        </p:nvSpPr>
        <p:spPr bwMode="auto">
          <a:xfrm>
            <a:off x="6858000" y="2228851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1679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25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44690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3886200" y="2228850"/>
            <a:ext cx="1225550" cy="971550"/>
            <a:chOff x="144" y="144"/>
            <a:chExt cx="1152" cy="1136"/>
          </a:xfrm>
        </p:grpSpPr>
        <p:sp>
          <p:nvSpPr>
            <p:cNvPr id="168969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0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1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2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3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68974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5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6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7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8978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79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0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1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2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3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4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8985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6896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Text Box 23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68966" name="Text Box 24"/>
          <p:cNvSpPr txBox="1">
            <a:spLocks noChangeArrowheads="1"/>
          </p:cNvSpPr>
          <p:nvPr/>
        </p:nvSpPr>
        <p:spPr bwMode="auto">
          <a:xfrm>
            <a:off x="6324600" y="3543300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Filtered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(no change)</a:t>
            </a:r>
          </a:p>
        </p:txBody>
      </p:sp>
      <p:pic>
        <p:nvPicPr>
          <p:cNvPr id="16896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8" name="Text Box 26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97485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pic>
        <p:nvPicPr>
          <p:cNvPr id="16998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8" name="Text Box 22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69989" name="Text Box 23"/>
          <p:cNvSpPr txBox="1">
            <a:spLocks noChangeArrowheads="1"/>
          </p:cNvSpPr>
          <p:nvPr/>
        </p:nvSpPr>
        <p:spPr bwMode="auto">
          <a:xfrm>
            <a:off x="6858000" y="2228851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" pitchFamily="18" charset="0"/>
              </a:rPr>
              <a:t>?</a:t>
            </a:r>
          </a:p>
        </p:txBody>
      </p:sp>
      <p:sp>
        <p:nvSpPr>
          <p:cNvPr id="169990" name="Text Box 24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  <p:grpSp>
        <p:nvGrpSpPr>
          <p:cNvPr id="169991" name="Group 3"/>
          <p:cNvGrpSpPr>
            <a:grpSpLocks/>
          </p:cNvGrpSpPr>
          <p:nvPr/>
        </p:nvGrpSpPr>
        <p:grpSpPr bwMode="auto">
          <a:xfrm>
            <a:off x="3886200" y="2228850"/>
            <a:ext cx="1225550" cy="971550"/>
            <a:chOff x="144" y="144"/>
            <a:chExt cx="1152" cy="1136"/>
          </a:xfrm>
        </p:grpSpPr>
        <p:sp>
          <p:nvSpPr>
            <p:cNvPr id="16999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6999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6999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000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000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000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2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3959221" y="1046307"/>
            <a:ext cx="1225550" cy="1161621"/>
            <a:chOff x="144" y="144"/>
            <a:chExt cx="1152" cy="1136"/>
          </a:xfrm>
        </p:grpSpPr>
        <p:sp>
          <p:nvSpPr>
            <p:cNvPr id="17101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1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7102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17102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2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2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103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7101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000251"/>
            <a:ext cx="1876425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3" name="Text Box 22"/>
          <p:cNvSpPr txBox="1">
            <a:spLocks noChangeArrowheads="1"/>
          </p:cNvSpPr>
          <p:nvPr/>
        </p:nvSpPr>
        <p:spPr bwMode="auto">
          <a:xfrm>
            <a:off x="1127126" y="3517106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18" charset="0"/>
              </a:rPr>
              <a:t>Original</a:t>
            </a:r>
          </a:p>
        </p:txBody>
      </p:sp>
      <p:sp>
        <p:nvSpPr>
          <p:cNvPr id="171015" name="Rectangle 24"/>
          <p:cNvSpPr>
            <a:spLocks noChangeArrowheads="1"/>
          </p:cNvSpPr>
          <p:nvPr/>
        </p:nvSpPr>
        <p:spPr bwMode="auto">
          <a:xfrm>
            <a:off x="6477000" y="2000249"/>
            <a:ext cx="1905000" cy="14069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71016" name="Text Box 25"/>
          <p:cNvSpPr txBox="1">
            <a:spLocks noChangeArrowheads="1"/>
          </p:cNvSpPr>
          <p:nvPr/>
        </p:nvSpPr>
        <p:spPr bwMode="auto">
          <a:xfrm>
            <a:off x="6553200" y="3543300"/>
            <a:ext cx="17299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itchFamily="18" charset="0"/>
              </a:rPr>
              <a:t>Shifted right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itchFamily="18" charset="0"/>
              </a:rPr>
              <a:t>By 1 pixel</a:t>
            </a:r>
          </a:p>
        </p:txBody>
      </p:sp>
      <p:sp>
        <p:nvSpPr>
          <p:cNvPr id="171017" name="Text Box 26"/>
          <p:cNvSpPr txBox="1">
            <a:spLocks noChangeArrowheads="1"/>
          </p:cNvSpPr>
          <p:nvPr/>
        </p:nvSpPr>
        <p:spPr bwMode="auto">
          <a:xfrm>
            <a:off x="7467601" y="4914900"/>
            <a:ext cx="1508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Source: D. Lowe</a:t>
            </a: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708C0E38-FDD1-4DB4-A141-613D470E52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59224" y="3133051"/>
            <a:ext cx="1225547" cy="1089628"/>
            <a:chOff x="144" y="144"/>
            <a:chExt cx="1152" cy="1136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5AE42C71-3795-4F10-9C78-E052845D2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7DD8B4C5-C063-4072-B43D-9D7E1DD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6EB36A34-00BD-4770-9146-832024FF1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B84E5264-D3B8-407B-9168-6F31F08BE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668C0743-13D9-44C5-9B74-923A7758B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C4E605C6-0BD0-4FFB-BDEA-B35054AB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95AD0D8C-1E31-4F62-87A8-A8331A8EF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2618A8EB-3399-495B-ABEE-5C7180D60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B93C5017-5ADA-4C0A-A716-4A9706A66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latin typeface="Arial" pitchFamily="34" charset="0"/>
                </a:rPr>
                <a:t>0</a:t>
              </a:r>
            </a:p>
          </p:txBody>
        </p:sp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85B88956-540D-4301-99FA-4618F7D17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6044B6EE-BFE1-451B-9A47-364C61EAF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D00C7FD5-9102-45D9-9FFA-F20268B6D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E5500F58-257C-4C75-86D3-4FBE87F30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E108CE21-AE26-4303-A190-25F2EB391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98C593CE-DF08-4911-9EF9-FF59B58D1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6D488B9F-EED2-4745-9E96-C3DF47B14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5" name="Line 20">
              <a:extLst>
                <a:ext uri="{FF2B5EF4-FFF2-40B4-BE49-F238E27FC236}">
                  <a16:creationId xmlns:a16="http://schemas.microsoft.com/office/drawing/2014/main" id="{7451B562-25EB-4DC5-9276-5F6019021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2963630-866B-4BE9-9F5A-BEADC5FC208A}"/>
              </a:ext>
            </a:extLst>
          </p:cNvPr>
          <p:cNvSpPr txBox="1"/>
          <p:nvPr/>
        </p:nvSpPr>
        <p:spPr>
          <a:xfrm>
            <a:off x="5281359" y="1394324"/>
            <a:ext cx="2735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Convolutional Filter Weights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F6137D-3303-414F-9212-A91A67067065}"/>
              </a:ext>
            </a:extLst>
          </p:cNvPr>
          <p:cNvSpPr txBox="1"/>
          <p:nvPr/>
        </p:nvSpPr>
        <p:spPr>
          <a:xfrm>
            <a:off x="2901507" y="4310181"/>
            <a:ext cx="3340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Sliding Mask (Correlation) Weights</a:t>
            </a:r>
          </a:p>
        </p:txBody>
      </p:sp>
      <p:pic>
        <p:nvPicPr>
          <p:cNvPr id="48" name="Picture 21">
            <a:extLst>
              <a:ext uri="{FF2B5EF4-FFF2-40B4-BE49-F238E27FC236}">
                <a16:creationId xmlns:a16="http://schemas.microsoft.com/office/drawing/2014/main" id="{99BE8A32-3E92-441F-A7BC-B0B97D27A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05"/>
          <a:stretch/>
        </p:blipFill>
        <p:spPr bwMode="auto">
          <a:xfrm>
            <a:off x="6648882" y="2014154"/>
            <a:ext cx="1729962" cy="13930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3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Impulse response</a:t>
            </a:r>
          </a:p>
        </p:txBody>
      </p:sp>
      <p:sp>
        <p:nvSpPr>
          <p:cNvPr id="171013" name="Text Box 22"/>
          <p:cNvSpPr txBox="1">
            <a:spLocks noChangeArrowheads="1"/>
          </p:cNvSpPr>
          <p:nvPr/>
        </p:nvSpPr>
        <p:spPr bwMode="auto">
          <a:xfrm>
            <a:off x="424663" y="425981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63630-866B-4BE9-9F5A-BEADC5FC208A}"/>
              </a:ext>
            </a:extLst>
          </p:cNvPr>
          <p:cNvSpPr txBox="1"/>
          <p:nvPr/>
        </p:nvSpPr>
        <p:spPr>
          <a:xfrm>
            <a:off x="3788559" y="2988706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Convolutional </a:t>
            </a:r>
          </a:p>
          <a:p>
            <a:r>
              <a:rPr lang="en-US" sz="1800" dirty="0"/>
              <a:t>Filter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F6137D-3303-414F-9212-A91A67067065}"/>
              </a:ext>
            </a:extLst>
          </p:cNvPr>
          <p:cNvSpPr txBox="1"/>
          <p:nvPr/>
        </p:nvSpPr>
        <p:spPr>
          <a:xfrm>
            <a:off x="424663" y="3966918"/>
            <a:ext cx="7407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impulse response (response to a single “1” pixel at the center of an image) </a:t>
            </a:r>
            <a:br>
              <a:rPr lang="en-US" sz="1600" dirty="0"/>
            </a:br>
            <a:r>
              <a:rPr lang="en-US" sz="1600" dirty="0"/>
              <a:t>should be a copy of the filter weights. True for convolution, not for correlation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EF7866-7B1B-45E2-919A-ADC23B541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12478"/>
              </p:ext>
            </p:extLst>
          </p:nvPr>
        </p:nvGraphicFramePr>
        <p:xfrm>
          <a:off x="424663" y="973802"/>
          <a:ext cx="2637033" cy="26982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6719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4249811683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2010311217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607429464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555819358"/>
                    </a:ext>
                  </a:extLst>
                </a:gridCol>
              </a:tblGrid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74745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34317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1470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794148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AD303EF7-3D45-4E4F-9831-E62E5AF8B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30828"/>
              </p:ext>
            </p:extLst>
          </p:nvPr>
        </p:nvGraphicFramePr>
        <p:xfrm>
          <a:off x="3915000" y="1784099"/>
          <a:ext cx="1202757" cy="10776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919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</a:tblGrid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5CD9644-8E29-46CE-8881-A50CA1B92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86726"/>
              </p:ext>
            </p:extLst>
          </p:nvPr>
        </p:nvGraphicFramePr>
        <p:xfrm>
          <a:off x="6429705" y="1405291"/>
          <a:ext cx="1841130" cy="1906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8226">
                  <a:extLst>
                    <a:ext uri="{9D8B030D-6E8A-4147-A177-3AD203B41FA5}">
                      <a16:colId xmlns:a16="http://schemas.microsoft.com/office/drawing/2014/main" val="3503242237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338617608"/>
                    </a:ext>
                  </a:extLst>
                </a:gridCol>
              </a:tblGrid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87009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8983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8B1DE28E-BA0F-4C3C-AC76-4665C7D24843}"/>
              </a:ext>
            </a:extLst>
          </p:cNvPr>
          <p:cNvSpPr txBox="1"/>
          <p:nvPr/>
        </p:nvSpPr>
        <p:spPr>
          <a:xfrm>
            <a:off x="6934155" y="34503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7DAE0-DD38-4569-B84C-8C126A9E9932}"/>
              </a:ext>
            </a:extLst>
          </p:cNvPr>
          <p:cNvSpPr txBox="1"/>
          <p:nvPr/>
        </p:nvSpPr>
        <p:spPr>
          <a:xfrm>
            <a:off x="3293423" y="209722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*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CAAA9-D693-434B-A5AA-4DD8D62CB768}"/>
              </a:ext>
            </a:extLst>
          </p:cNvPr>
          <p:cNvSpPr txBox="1"/>
          <p:nvPr/>
        </p:nvSpPr>
        <p:spPr>
          <a:xfrm>
            <a:off x="5576401" y="206057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4184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Impulse response</a:t>
            </a:r>
          </a:p>
        </p:txBody>
      </p:sp>
      <p:sp>
        <p:nvSpPr>
          <p:cNvPr id="171013" name="Text Box 22"/>
          <p:cNvSpPr txBox="1">
            <a:spLocks noChangeArrowheads="1"/>
          </p:cNvSpPr>
          <p:nvPr/>
        </p:nvSpPr>
        <p:spPr bwMode="auto">
          <a:xfrm>
            <a:off x="424663" y="425981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63630-866B-4BE9-9F5A-BEADC5FC208A}"/>
              </a:ext>
            </a:extLst>
          </p:cNvPr>
          <p:cNvSpPr txBox="1"/>
          <p:nvPr/>
        </p:nvSpPr>
        <p:spPr>
          <a:xfrm>
            <a:off x="5147758" y="87060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Convolutional </a:t>
            </a:r>
          </a:p>
          <a:p>
            <a:r>
              <a:rPr lang="en-US" sz="1800" dirty="0"/>
              <a:t>Filter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F6137D-3303-414F-9212-A91A67067065}"/>
              </a:ext>
            </a:extLst>
          </p:cNvPr>
          <p:cNvSpPr txBox="1"/>
          <p:nvPr/>
        </p:nvSpPr>
        <p:spPr>
          <a:xfrm>
            <a:off x="3303661" y="3831322"/>
            <a:ext cx="2542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Sliding (Correlation) Mask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EF7866-7B1B-45E2-919A-ADC23B541FE9}"/>
              </a:ext>
            </a:extLst>
          </p:cNvPr>
          <p:cNvGraphicFramePr>
            <a:graphicFrameLocks noGrp="1"/>
          </p:cNvGraphicFramePr>
          <p:nvPr/>
        </p:nvGraphicFramePr>
        <p:xfrm>
          <a:off x="424663" y="973802"/>
          <a:ext cx="2637033" cy="26982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6719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4249811683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2010311217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607429464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  <a:gridCol w="376719">
                  <a:extLst>
                    <a:ext uri="{9D8B030D-6E8A-4147-A177-3AD203B41FA5}">
                      <a16:colId xmlns:a16="http://schemas.microsoft.com/office/drawing/2014/main" val="555819358"/>
                    </a:ext>
                  </a:extLst>
                </a:gridCol>
              </a:tblGrid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74745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34317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1470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794148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AD303EF7-3D45-4E4F-9831-E62E5AF8B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75950"/>
              </p:ext>
            </p:extLst>
          </p:nvPr>
        </p:nvGraphicFramePr>
        <p:xfrm>
          <a:off x="3853732" y="973624"/>
          <a:ext cx="1202757" cy="10776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919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</a:tblGrid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5CD9644-8E29-46CE-8881-A50CA1B923C5}"/>
              </a:ext>
            </a:extLst>
          </p:cNvPr>
          <p:cNvGraphicFramePr>
            <a:graphicFrameLocks noGrp="1"/>
          </p:cNvGraphicFramePr>
          <p:nvPr/>
        </p:nvGraphicFramePr>
        <p:xfrm>
          <a:off x="6429705" y="1405291"/>
          <a:ext cx="1841130" cy="1906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8226">
                  <a:extLst>
                    <a:ext uri="{9D8B030D-6E8A-4147-A177-3AD203B41FA5}">
                      <a16:colId xmlns:a16="http://schemas.microsoft.com/office/drawing/2014/main" val="3503242237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  <a:gridCol w="368226">
                  <a:extLst>
                    <a:ext uri="{9D8B030D-6E8A-4147-A177-3AD203B41FA5}">
                      <a16:colId xmlns:a16="http://schemas.microsoft.com/office/drawing/2014/main" val="338617608"/>
                    </a:ext>
                  </a:extLst>
                </a:gridCol>
              </a:tblGrid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87009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  <a:tr h="381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8983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8B1DE28E-BA0F-4C3C-AC76-4665C7D24843}"/>
              </a:ext>
            </a:extLst>
          </p:cNvPr>
          <p:cNvSpPr txBox="1"/>
          <p:nvPr/>
        </p:nvSpPr>
        <p:spPr>
          <a:xfrm>
            <a:off x="6934155" y="34503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7DAE0-DD38-4569-B84C-8C126A9E9932}"/>
              </a:ext>
            </a:extLst>
          </p:cNvPr>
          <p:cNvSpPr txBox="1"/>
          <p:nvPr/>
        </p:nvSpPr>
        <p:spPr>
          <a:xfrm>
            <a:off x="3262789" y="133827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*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CAAA9-D693-434B-A5AA-4DD8D62CB768}"/>
              </a:ext>
            </a:extLst>
          </p:cNvPr>
          <p:cNvSpPr txBox="1"/>
          <p:nvPr/>
        </p:nvSpPr>
        <p:spPr>
          <a:xfrm>
            <a:off x="5576401" y="206057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6C1E50B-36F1-4EB1-BD64-6FE6D61A9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48579"/>
              </p:ext>
            </p:extLst>
          </p:nvPr>
        </p:nvGraphicFramePr>
        <p:xfrm>
          <a:off x="3851406" y="2604486"/>
          <a:ext cx="1202757" cy="10776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919">
                  <a:extLst>
                    <a:ext uri="{9D8B030D-6E8A-4147-A177-3AD203B41FA5}">
                      <a16:colId xmlns:a16="http://schemas.microsoft.com/office/drawing/2014/main" val="128850410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3231624611"/>
                    </a:ext>
                  </a:extLst>
                </a:gridCol>
                <a:gridCol w="400919">
                  <a:extLst>
                    <a:ext uri="{9D8B030D-6E8A-4147-A177-3AD203B41FA5}">
                      <a16:colId xmlns:a16="http://schemas.microsoft.com/office/drawing/2014/main" val="1461651779"/>
                    </a:ext>
                  </a:extLst>
                </a:gridCol>
              </a:tblGrid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2436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19814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1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14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0488-D2C9-461B-97EB-9684EDD79262}" type="slidenum">
              <a:rPr>
                <a:solidFill>
                  <a:prstClr val="black"/>
                </a:solidFill>
              </a:rPr>
              <a:pPr/>
              <a:t>2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2114" y="933219"/>
            <a:ext cx="3911600" cy="40647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3" y="627544"/>
            <a:ext cx="5302792" cy="1044041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Example:  An affine (FC) layer from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200x200 images to 40K hidden units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		       </a:t>
            </a:r>
            <a:r>
              <a:rPr lang="en-US" b="1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  ~2B parameters</a:t>
            </a:r>
            <a:r>
              <a:rPr lang="en-US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!!!</a:t>
            </a:r>
          </a:p>
        </p:txBody>
      </p:sp>
      <p:sp>
        <p:nvSpPr>
          <p:cNvPr id="4" name="Freeform 3"/>
          <p:cNvSpPr/>
          <p:nvPr/>
        </p:nvSpPr>
        <p:spPr>
          <a:xfrm>
            <a:off x="4849965" y="1392658"/>
            <a:ext cx="414720" cy="31107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7525" y="4159068"/>
            <a:ext cx="5054547" cy="91394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    Spatial correlation is local</a:t>
            </a:r>
          </a:p>
          <a:p>
            <a:pPr marL="342563" indent="-342563" defTabSz="73978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Waste of resources + we have not enough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training samples anyway..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971" y="58054"/>
            <a:ext cx="8215085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Fully Connected Layer for Visual Data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8" name="TextBox 7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45386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867328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Can you match the texture to the response?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171702"/>
            <a:ext cx="4724400" cy="64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5" y="1028700"/>
            <a:ext cx="4741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71700"/>
            <a:ext cx="1930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1447800" y="4637485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Mean abs responses</a:t>
            </a:r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86100"/>
            <a:ext cx="4749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429002"/>
            <a:ext cx="1981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3943350"/>
            <a:ext cx="48117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1930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1" name="TextBox 10"/>
          <p:cNvSpPr txBox="1">
            <a:spLocks noChangeArrowheads="1"/>
          </p:cNvSpPr>
          <p:nvPr/>
        </p:nvSpPr>
        <p:spPr bwMode="auto">
          <a:xfrm>
            <a:off x="1234008" y="6858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prstClr val="black"/>
                </a:solidFill>
                <a:ea typeface="+mn-ea"/>
              </a:rPr>
              <a:t>Filters</a:t>
            </a:r>
          </a:p>
        </p:txBody>
      </p:sp>
      <p:sp>
        <p:nvSpPr>
          <p:cNvPr id="66572" name="TextBox 11"/>
          <p:cNvSpPr txBox="1">
            <a:spLocks noChangeArrowheads="1"/>
          </p:cNvSpPr>
          <p:nvPr/>
        </p:nvSpPr>
        <p:spPr bwMode="auto">
          <a:xfrm>
            <a:off x="6248400" y="914400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A</a:t>
            </a:r>
          </a:p>
        </p:txBody>
      </p:sp>
      <p:sp>
        <p:nvSpPr>
          <p:cNvPr id="66573" name="TextBox 12"/>
          <p:cNvSpPr txBox="1">
            <a:spLocks noChangeArrowheads="1"/>
          </p:cNvSpPr>
          <p:nvPr/>
        </p:nvSpPr>
        <p:spPr bwMode="auto">
          <a:xfrm>
            <a:off x="6248400" y="2114550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B</a:t>
            </a:r>
          </a:p>
        </p:txBody>
      </p:sp>
      <p:sp>
        <p:nvSpPr>
          <p:cNvPr id="66574" name="TextBox 13"/>
          <p:cNvSpPr txBox="1">
            <a:spLocks noChangeArrowheads="1"/>
          </p:cNvSpPr>
          <p:nvPr/>
        </p:nvSpPr>
        <p:spPr bwMode="auto">
          <a:xfrm>
            <a:off x="6248400" y="342900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C</a:t>
            </a:r>
          </a:p>
        </p:txBody>
      </p:sp>
      <p:sp>
        <p:nvSpPr>
          <p:cNvPr id="66575" name="TextBox 14"/>
          <p:cNvSpPr txBox="1">
            <a:spLocks noChangeArrowheads="1"/>
          </p:cNvSpPr>
          <p:nvPr/>
        </p:nvSpPr>
        <p:spPr bwMode="auto">
          <a:xfrm>
            <a:off x="76200" y="22860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1</a:t>
            </a:r>
          </a:p>
        </p:txBody>
      </p:sp>
      <p:sp>
        <p:nvSpPr>
          <p:cNvPr id="66576" name="TextBox 15"/>
          <p:cNvSpPr txBox="1">
            <a:spLocks noChangeArrowheads="1"/>
          </p:cNvSpPr>
          <p:nvPr/>
        </p:nvSpPr>
        <p:spPr bwMode="auto">
          <a:xfrm>
            <a:off x="76200" y="32004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2</a:t>
            </a:r>
          </a:p>
        </p:txBody>
      </p:sp>
      <p:sp>
        <p:nvSpPr>
          <p:cNvPr id="66577" name="TextBox 16"/>
          <p:cNvSpPr txBox="1">
            <a:spLocks noChangeArrowheads="1"/>
          </p:cNvSpPr>
          <p:nvPr/>
        </p:nvSpPr>
        <p:spPr bwMode="auto">
          <a:xfrm>
            <a:off x="0" y="42291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prstClr val="black"/>
                </a:solidFill>
                <a:ea typeface="+mn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342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5E2C-BA20-47A1-8F5B-54F6E75C05F2}" type="slidenum">
              <a:rPr>
                <a:solidFill>
                  <a:prstClr val="black"/>
                </a:solidFill>
              </a:rPr>
              <a:pPr/>
              <a:t>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029" y="57565"/>
            <a:ext cx="6327661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Locally Connected Layers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3942" y="535487"/>
            <a:ext cx="4123312" cy="4521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15814" y="2333047"/>
            <a:ext cx="2854330" cy="126333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Example: 200x200 image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40K hidden units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Filter size: 10x10</a:t>
            </a:r>
            <a:b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</a:b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  <a:sym typeface="Wingdings" panose="05000000000000000000" pitchFamily="2" charset="2"/>
              </a:rPr>
              <a:t>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4</a:t>
            </a: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M parameters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913720" y="4183573"/>
            <a:ext cx="5360722" cy="633801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Note: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This parameterization is good when 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input image is registered (e.g., face recognition).</a:t>
            </a:r>
          </a:p>
        </p:txBody>
      </p:sp>
    </p:spTree>
    <p:extLst>
      <p:ext uri="{BB962C8B-B14F-4D97-AF65-F5344CB8AC3E}">
        <p14:creationId xmlns:p14="http://schemas.microsoft.com/office/powerpoint/2010/main" val="218285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153F-434D-48E8-BBD9-B2A86EB8ECCC}" type="slidenum">
              <a:rPr>
                <a:solidFill>
                  <a:prstClr val="black"/>
                </a:solidFill>
              </a:rPr>
              <a:pPr/>
              <a:t>22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7600" y="609824"/>
            <a:ext cx="4192735" cy="4521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36042" y="699554"/>
            <a:ext cx="4456307" cy="633801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STATIONARITY? </a:t>
            </a: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Statistics is similar at 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different locations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5" name="TextBox 4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90286" y="57565"/>
            <a:ext cx="5967865" cy="574490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FreeSans" pitchFamily="34"/>
                <a:ea typeface="DejaVu Sans" pitchFamily="2"/>
                <a:cs typeface="DejaVu Sans" pitchFamily="2"/>
              </a:rPr>
              <a:t>Locally Connected Layers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5814" y="2333047"/>
            <a:ext cx="2854330" cy="126333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Example: 200x200 image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40K hidden units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Filter size: 10x10 </a:t>
            </a:r>
            <a:b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</a:b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       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  <a:sym typeface="Wingdings" panose="05000000000000000000" pitchFamily="2" charset="2"/>
              </a:rPr>
              <a:t> 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4</a:t>
            </a:r>
            <a:r>
              <a:rPr lang="en-US" sz="1900" dirty="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M parameters</a:t>
            </a:r>
          </a:p>
        </p:txBody>
      </p:sp>
    </p:spTree>
    <p:extLst>
      <p:ext uri="{BB962C8B-B14F-4D97-AF65-F5344CB8AC3E}">
        <p14:creationId xmlns:p14="http://schemas.microsoft.com/office/powerpoint/2010/main" val="218815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736C-2834-4741-88D0-5F18556CB079}" type="slidenum">
              <a:rPr>
                <a:solidFill>
                  <a:prstClr val="black"/>
                </a:solidFill>
              </a:rPr>
              <a:pPr/>
              <a:t>23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714" y="5"/>
            <a:ext cx="5729175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Convolutional Layer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4343" y="597666"/>
            <a:ext cx="3447144" cy="45105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2494" y="2835175"/>
            <a:ext cx="4537996" cy="9658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2D2D8A"/>
                </a:solidFill>
                <a:latin typeface="FreeSans" pitchFamily="34"/>
                <a:ea typeface="DejaVu Sans" pitchFamily="2"/>
                <a:cs typeface="DejaVu Sans" pitchFamily="2"/>
              </a:rPr>
              <a:t>Share the same parameters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across different 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locations (assuming input is stationary):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Convolutions with learned kernels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654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965A-A87C-4674-B968-3C1BC419594C}" type="slidenum">
              <a:rPr>
                <a:solidFill>
                  <a:prstClr val="black"/>
                </a:solidFill>
              </a:rPr>
              <a:pPr/>
              <a:t>24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5162" y="1028264"/>
            <a:ext cx="3519192" cy="486453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Learn</a:t>
            </a:r>
            <a:r>
              <a:rPr lang="en-US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multiple filters.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8316" y="2246100"/>
            <a:ext cx="2830542" cy="150371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E.g.: 200x200 image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100 Filters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       Filter size: 10x10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	   </a:t>
            </a:r>
            <a:r>
              <a:rPr lang="en-US" sz="1900"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10K parameters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600">
              <a:solidFill>
                <a:srgbClr val="000000"/>
              </a:solidFill>
              <a:latin typeface="FreeSans" pitchFamily="34"/>
              <a:ea typeface="DejaVu Sans" pitchFamily="2"/>
              <a:cs typeface="DejaVu Sans" pitchFamily="2"/>
            </a:endParaRP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FreeSans" pitchFamily="34"/>
              <a:ea typeface="DejaVu Sans" pitchFamily="2"/>
              <a:cs typeface="DejaVu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1257" y="597911"/>
            <a:ext cx="3513906" cy="45105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526063" y="122473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algn="ctr"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000080"/>
                </a:solidFill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pic>
        <p:nvPicPr>
          <p:cNvPr id="10" name="Shape 69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355" y="3508193"/>
            <a:ext cx="1342200" cy="159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9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0" y="0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018375" y="3683300"/>
            <a:ext cx="20168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width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438350" y="2167873"/>
            <a:ext cx="20168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height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305400" y="4103741"/>
            <a:ext cx="44072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D</a:t>
            </a:r>
            <a:r>
              <a:rPr lang="en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epth (</a:t>
            </a:r>
            <a:r>
              <a:rPr lang="en-US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color)</a:t>
            </a:r>
            <a:endParaRPr lang="en" sz="1800" kern="0"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88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0" y="0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56" name="Shape 156"/>
          <p:cNvSpPr/>
          <p:nvPr/>
        </p:nvSpPr>
        <p:spPr>
          <a:xfrm>
            <a:off x="4145900" y="2304737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920100" y="1625087"/>
            <a:ext cx="2115600" cy="3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197800" y="265945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filter with the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</p:spTree>
    <p:extLst>
      <p:ext uri="{BB962C8B-B14F-4D97-AF65-F5344CB8AC3E}">
        <p14:creationId xmlns:p14="http://schemas.microsoft.com/office/powerpoint/2010/main" val="97732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70" name="Shape 170"/>
          <p:cNvSpPr/>
          <p:nvPr/>
        </p:nvSpPr>
        <p:spPr>
          <a:xfrm>
            <a:off x="4145900" y="2304737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920100" y="1625087"/>
            <a:ext cx="2115600" cy="3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5x5x</a:t>
            </a: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</a:t>
            </a: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image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197800" y="265945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filter with the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963525" y="276000"/>
            <a:ext cx="3283499" cy="58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Filters always extend </a:t>
            </a:r>
            <a:r>
              <a:rPr lang="en-US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to</a:t>
            </a:r>
            <a:r>
              <a:rPr lang="en" sz="18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 the full depth of the input volume</a:t>
            </a:r>
          </a:p>
        </p:txBody>
      </p:sp>
      <p:cxnSp>
        <p:nvCxnSpPr>
          <p:cNvPr id="175" name="Shape 175"/>
          <p:cNvCxnSpPr>
            <a:endCxn id="171" idx="0"/>
          </p:cNvCxnSpPr>
          <p:nvPr/>
        </p:nvCxnSpPr>
        <p:spPr>
          <a:xfrm flipH="1">
            <a:off x="4977900" y="1099187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/>
          <p:nvPr/>
        </p:nvCxnSpPr>
        <p:spPr>
          <a:xfrm flipH="1">
            <a:off x="2098750" y="728100"/>
            <a:ext cx="2583899" cy="2282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8572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84" name="Shape 184"/>
          <p:cNvCxnSpPr>
            <a:endCxn id="183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5" name="Shape 185"/>
          <p:cNvCxnSpPr>
            <a:endCxn id="183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6" name="Shape 186"/>
          <p:cNvCxnSpPr>
            <a:endCxn id="183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7" name="Shape 187"/>
          <p:cNvCxnSpPr>
            <a:endCxn id="183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8" name="Shape 18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20875" y="69950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192" name="Shape 19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194" name="Shape 194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" name="Shape 195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6" name="Shape 196"/>
          <p:cNvCxnSpPr/>
          <p:nvPr/>
        </p:nvCxnSpPr>
        <p:spPr>
          <a:xfrm rot="10800000">
            <a:off x="3574800" y="2866500"/>
            <a:ext cx="408299" cy="1457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7" name="Shape 197"/>
          <p:cNvSpPr txBox="1"/>
          <p:nvPr/>
        </p:nvSpPr>
        <p:spPr>
          <a:xfrm>
            <a:off x="4070975" y="274925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number: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24" y="127825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700" y="4035819"/>
            <a:ext cx="1225640" cy="39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850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7" name="Shape 207"/>
          <p:cNvCxnSpPr>
            <a:endCxn id="206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8" name="Shape 208"/>
          <p:cNvCxnSpPr>
            <a:endCxn id="206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9" name="Shape 209"/>
          <p:cNvCxnSpPr>
            <a:endCxn id="206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>
            <a:endCxn id="206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20875" y="69950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215" name="Shape 215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3842425" y="2710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221" name="Shape 221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7080350" y="523675"/>
            <a:ext cx="18044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959443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7626953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8031353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24625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15" y="122473"/>
            <a:ext cx="7044450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Convolutional of Two Signals</a:t>
            </a:r>
          </a:p>
        </p:txBody>
      </p:sp>
      <p:sp>
        <p:nvSpPr>
          <p:cNvPr id="3" name="Freeform 2"/>
          <p:cNvSpPr/>
          <p:nvPr/>
        </p:nvSpPr>
        <p:spPr>
          <a:xfrm>
            <a:off x="2280960" y="777692"/>
            <a:ext cx="4976639" cy="7776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360" y="1154368"/>
            <a:ext cx="3110400" cy="17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079" y="1131602"/>
            <a:ext cx="3110400" cy="1840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91884" y="1851065"/>
            <a:ext cx="1453242" cy="648613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*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509" y="1657733"/>
            <a:ext cx="770041" cy="91394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-1 0 1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-1 0 1</a:t>
            </a:r>
          </a:p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-1 0 1</a:t>
            </a:r>
          </a:p>
        </p:txBody>
      </p:sp>
      <p:sp>
        <p:nvSpPr>
          <p:cNvPr id="8" name="Freeform 7"/>
          <p:cNvSpPr/>
          <p:nvPr/>
        </p:nvSpPr>
        <p:spPr>
          <a:xfrm>
            <a:off x="1244159" y="1309916"/>
            <a:ext cx="414720" cy="311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/>
          </a:solidFill>
          <a:ln w="18360">
            <a:solidFill>
              <a:srgbClr val="FF0000"/>
            </a:solidFill>
            <a:prstDash val="solid"/>
          </a:ln>
        </p:spPr>
        <p:txBody>
          <a:bodyPr vert="horz" wrap="none" lIns="80094" tIns="43688" rIns="80094" bIns="43688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21432" y="1309915"/>
            <a:ext cx="124416" cy="311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56266" y="1311122"/>
            <a:ext cx="124416" cy="311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1658900" y="1309916"/>
            <a:ext cx="5183999" cy="311073"/>
          </a:xfrm>
          <a:prstGeom prst="line">
            <a:avLst/>
          </a:prstGeom>
          <a:noFill/>
          <a:ln w="18360">
            <a:solidFill>
              <a:srgbClr val="FF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658900" y="1620978"/>
            <a:ext cx="5183999" cy="0"/>
          </a:xfrm>
          <a:prstGeom prst="line">
            <a:avLst/>
          </a:prstGeom>
          <a:noFill/>
          <a:ln w="18360">
            <a:solidFill>
              <a:srgbClr val="FF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14" name="TextBox 1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 err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  <a:endParaRPr lang="en-US" sz="1500" b="1" dirty="0">
                <a:solidFill>
                  <a:prstClr val="black"/>
                </a:solidFill>
                <a:latin typeface="Nice" pitchFamily="50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5125227" y="1779057"/>
            <a:ext cx="1550704" cy="648613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=        </a:t>
            </a:r>
          </a:p>
        </p:txBody>
      </p:sp>
      <p:sp>
        <p:nvSpPr>
          <p:cNvPr id="17" name="Straight Connector 16"/>
          <p:cNvSpPr/>
          <p:nvPr/>
        </p:nvSpPr>
        <p:spPr>
          <a:xfrm>
            <a:off x="3939840" y="1718978"/>
            <a:ext cx="0" cy="777681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4919494" y="1719210"/>
            <a:ext cx="0" cy="777682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3939860" y="2489298"/>
            <a:ext cx="207359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4691254" y="2489298"/>
            <a:ext cx="207359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4691561" y="1733633"/>
            <a:ext cx="20736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3940819" y="1729987"/>
            <a:ext cx="20736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0094" tIns="43688" rIns="80094" bIns="43688" anchor="ctr" anchorCtr="1" compatLnSpc="0"/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Shape 751"/>
          <p:cNvSpPr txBox="1"/>
          <p:nvPr/>
        </p:nvSpPr>
        <p:spPr>
          <a:xfrm>
            <a:off x="516287" y="3925739"/>
            <a:ext cx="8090301" cy="915507"/>
          </a:xfrm>
          <a:prstGeom prst="rect">
            <a:avLst/>
          </a:prstGeom>
          <a:noFill/>
          <a:ln>
            <a:noFill/>
          </a:ln>
        </p:spPr>
        <p:txBody>
          <a:bodyPr lIns="91335" tIns="91335" rIns="91335" bIns="91335" anchor="t" anchorCtr="0"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elementwise multiplication and sum of a filter and the signal (image)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7A2ED6-73AB-4185-A910-F6F3B14B84B8}"/>
                  </a:ext>
                </a:extLst>
              </p:cNvPr>
              <p:cNvSpPr txBox="1"/>
              <p:nvPr/>
            </p:nvSpPr>
            <p:spPr>
              <a:xfrm>
                <a:off x="2535612" y="3169891"/>
                <a:ext cx="4534383" cy="704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7A2ED6-73AB-4185-A910-F6F3B14B8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612" y="3169891"/>
                <a:ext cx="4534383" cy="7041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FB47F29D-0DCF-457D-9265-0A7238659925}"/>
              </a:ext>
            </a:extLst>
          </p:cNvPr>
          <p:cNvSpPr/>
          <p:nvPr/>
        </p:nvSpPr>
        <p:spPr>
          <a:xfrm>
            <a:off x="1082142" y="1020008"/>
            <a:ext cx="816787" cy="8310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62FDC8-3D7E-4810-86C0-32A86B0FFBE3}"/>
              </a:ext>
            </a:extLst>
          </p:cNvPr>
          <p:cNvSpPr/>
          <p:nvPr/>
        </p:nvSpPr>
        <p:spPr>
          <a:xfrm>
            <a:off x="3821234" y="1585180"/>
            <a:ext cx="1072627" cy="10586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220BB6-FD18-4841-92EC-FBCEAFE93B62}"/>
              </a:ext>
            </a:extLst>
          </p:cNvPr>
          <p:cNvSpPr/>
          <p:nvPr/>
        </p:nvSpPr>
        <p:spPr>
          <a:xfrm>
            <a:off x="5806079" y="3240469"/>
            <a:ext cx="1263916" cy="5630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E7D1C9-BCEC-4011-BC71-EA91755F1C5A}"/>
              </a:ext>
            </a:extLst>
          </p:cNvPr>
          <p:cNvCxnSpPr>
            <a:cxnSpLocks/>
            <a:stCxn id="23" idx="5"/>
            <a:endCxn id="26" idx="2"/>
          </p:cNvCxnSpPr>
          <p:nvPr/>
        </p:nvCxnSpPr>
        <p:spPr>
          <a:xfrm>
            <a:off x="1779313" y="1729360"/>
            <a:ext cx="2041921" cy="3851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D655F3-C242-4855-8B04-F322F74B2C06}"/>
              </a:ext>
            </a:extLst>
          </p:cNvPr>
          <p:cNvCxnSpPr>
            <a:cxnSpLocks/>
            <a:stCxn id="26" idx="5"/>
            <a:endCxn id="27" idx="1"/>
          </p:cNvCxnSpPr>
          <p:nvPr/>
        </p:nvCxnSpPr>
        <p:spPr>
          <a:xfrm>
            <a:off x="4736778" y="2488788"/>
            <a:ext cx="1254397" cy="83413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D54DB88-50B9-4DD2-BB43-F790A341C964}"/>
              </a:ext>
            </a:extLst>
          </p:cNvPr>
          <p:cNvSpPr txBox="1"/>
          <p:nvPr/>
        </p:nvSpPr>
        <p:spPr>
          <a:xfrm>
            <a:off x="1793692" y="551694"/>
            <a:ext cx="5535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Note: to implement convolution with a sliding mask, </a:t>
            </a:r>
            <a:br>
              <a:rPr lang="en-US" sz="1600" dirty="0">
                <a:solidFill>
                  <a:srgbClr val="00B050"/>
                </a:solidFill>
              </a:rPr>
            </a:br>
            <a:r>
              <a:rPr lang="en-US" sz="1600" dirty="0">
                <a:solidFill>
                  <a:srgbClr val="00B050"/>
                </a:solidFill>
              </a:rPr>
              <a:t>you must flip it in x and y because of the negated </a:t>
            </a:r>
            <a:r>
              <a:rPr lang="en-US" sz="1600" dirty="0" err="1">
                <a:solidFill>
                  <a:srgbClr val="00B050"/>
                </a:solidFill>
              </a:rPr>
              <a:t>i,j</a:t>
            </a:r>
            <a:r>
              <a:rPr lang="en-US" sz="1600" dirty="0">
                <a:solidFill>
                  <a:srgbClr val="00B050"/>
                </a:solidFill>
              </a:rPr>
              <a:t> indices</a:t>
            </a:r>
          </a:p>
        </p:txBody>
      </p:sp>
    </p:spTree>
    <p:extLst>
      <p:ext uri="{BB962C8B-B14F-4D97-AF65-F5344CB8AC3E}">
        <p14:creationId xmlns:p14="http://schemas.microsoft.com/office/powerpoint/2010/main" val="18462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34" name="Shape 234"/>
          <p:cNvCxnSpPr>
            <a:endCxn id="233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5" name="Shape 235"/>
          <p:cNvCxnSpPr>
            <a:endCxn id="233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6" name="Shape 236"/>
          <p:cNvCxnSpPr>
            <a:endCxn id="233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7" name="Shape 237"/>
          <p:cNvCxnSpPr>
            <a:endCxn id="233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8" name="Shape 23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20875" y="69950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243" name="Shape 243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6" name="Shape 246"/>
          <p:cNvSpPr txBox="1"/>
          <p:nvPr/>
        </p:nvSpPr>
        <p:spPr>
          <a:xfrm>
            <a:off x="3842425" y="2710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247" name="Shape 247"/>
          <p:cNvSpPr/>
          <p:nvPr/>
        </p:nvSpPr>
        <p:spPr>
          <a:xfrm>
            <a:off x="7452928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7049900" y="752275"/>
            <a:ext cx="20633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7337421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8004930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8409330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52" name="Shape 25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111550" y="-55900"/>
            <a:ext cx="5063999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consider a second, 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green 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3455930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221875" y="9622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5703350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1834500" y="32622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198800" y="11890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1163887" y="36538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264" name="Shape 264"/>
          <p:cNvCxnSpPr/>
          <p:nvPr/>
        </p:nvCxnSpPr>
        <p:spPr>
          <a:xfrm>
            <a:off x="2828900" y="23445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2851825" y="2329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266" name="Shape 266"/>
          <p:cNvSpPr/>
          <p:nvPr/>
        </p:nvSpPr>
        <p:spPr>
          <a:xfrm>
            <a:off x="58527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5830700" y="523675"/>
            <a:ext cx="20633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965821" y="36757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021405" y="32392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7513105" y="16589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76325" y="9497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272" name="Shape 272"/>
          <p:cNvSpPr/>
          <p:nvPr/>
        </p:nvSpPr>
        <p:spPr>
          <a:xfrm>
            <a:off x="60051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1575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63099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64623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819650" y="4110760"/>
            <a:ext cx="8625899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</p:spTree>
    <p:extLst>
      <p:ext uri="{BB962C8B-B14F-4D97-AF65-F5344CB8AC3E}">
        <p14:creationId xmlns:p14="http://schemas.microsoft.com/office/powerpoint/2010/main" val="3833479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“Tensors” again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512618"/>
                <a:ext cx="8610600" cy="43451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Because there are multiple channels in each data block, convolutional filters are normally specified by 4D arrays. Common dimensions are: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 = number of output channels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 = number </a:t>
                </a:r>
                <a:r>
                  <a:rPr lang="en-US"/>
                  <a:t>of input </a:t>
                </a:r>
                <a:r>
                  <a:rPr lang="en-US" dirty="0"/>
                  <a:t>channels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= filter height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/>
                  <a:t> = filter width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512618"/>
                <a:ext cx="8610600" cy="434513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4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305225" y="155425"/>
            <a:ext cx="8548200" cy="9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Preview: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ConvNet is a sequence of Convolution Layers, interspersed with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non-linear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functions</a:t>
            </a:r>
          </a:p>
        </p:txBody>
      </p:sp>
      <p:sp>
        <p:nvSpPr>
          <p:cNvPr id="283" name="Shape 283"/>
          <p:cNvSpPr/>
          <p:nvPr/>
        </p:nvSpPr>
        <p:spPr>
          <a:xfrm>
            <a:off x="1770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7897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1540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190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287" name="Shape 287"/>
          <p:cNvCxnSpPr/>
          <p:nvPr/>
        </p:nvCxnSpPr>
        <p:spPr>
          <a:xfrm>
            <a:off x="14818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8" name="Shape 288"/>
          <p:cNvSpPr/>
          <p:nvPr/>
        </p:nvSpPr>
        <p:spPr>
          <a:xfrm>
            <a:off x="26916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3043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36686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26336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521200" y="241920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e.g. 6 5x5x3 filters</a:t>
            </a:r>
          </a:p>
        </p:txBody>
      </p:sp>
    </p:spTree>
    <p:extLst>
      <p:ext uri="{BB962C8B-B14F-4D97-AF65-F5344CB8AC3E}">
        <p14:creationId xmlns:p14="http://schemas.microsoft.com/office/powerpoint/2010/main" val="1402703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305225" y="155425"/>
            <a:ext cx="8548200" cy="9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Preview: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ConvNet is a sequence of Convolution Layers, interspersed with 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non-linear 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activation functions</a:t>
            </a:r>
          </a:p>
        </p:txBody>
      </p:sp>
      <p:sp>
        <p:nvSpPr>
          <p:cNvPr id="299" name="Shape 299"/>
          <p:cNvSpPr/>
          <p:nvPr/>
        </p:nvSpPr>
        <p:spPr>
          <a:xfrm>
            <a:off x="1770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7897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1540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190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303" name="Shape 303"/>
          <p:cNvCxnSpPr/>
          <p:nvPr/>
        </p:nvCxnSpPr>
        <p:spPr>
          <a:xfrm>
            <a:off x="14818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4" name="Shape 304"/>
          <p:cNvSpPr txBox="1"/>
          <p:nvPr/>
        </p:nvSpPr>
        <p:spPr>
          <a:xfrm>
            <a:off x="1521200" y="241920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305" name="Shape 305"/>
          <p:cNvSpPr/>
          <p:nvPr/>
        </p:nvSpPr>
        <p:spPr>
          <a:xfrm>
            <a:off x="26916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33043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36686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26336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309" name="Shape 309"/>
          <p:cNvCxnSpPr/>
          <p:nvPr/>
        </p:nvCxnSpPr>
        <p:spPr>
          <a:xfrm>
            <a:off x="42250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0" name="Shape 310"/>
          <p:cNvSpPr txBox="1"/>
          <p:nvPr/>
        </p:nvSpPr>
        <p:spPr>
          <a:xfrm>
            <a:off x="4264400" y="241920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e.g. 10 5x5x</a:t>
            </a:r>
            <a:r>
              <a:rPr lang="en" sz="1800" b="1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6 </a:t>
            </a: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311" name="Shape 311"/>
          <p:cNvSpPr/>
          <p:nvPr/>
        </p:nvSpPr>
        <p:spPr>
          <a:xfrm>
            <a:off x="54348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2" name="Shape 312"/>
          <p:cNvCxnSpPr/>
          <p:nvPr/>
        </p:nvCxnSpPr>
        <p:spPr>
          <a:xfrm>
            <a:off x="68158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3" name="Shape 313"/>
          <p:cNvSpPr txBox="1"/>
          <p:nvPr/>
        </p:nvSpPr>
        <p:spPr>
          <a:xfrm>
            <a:off x="6855200" y="241920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8071800" y="216015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3006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60475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64118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879612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114875" y="45525"/>
            <a:ext cx="8548200" cy="9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dirty="0"/>
              <a:t>Recall</a:t>
            </a:r>
            <a:endParaRPr lang="en" sz="1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625" y="665225"/>
            <a:ext cx="6520285" cy="390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507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25" y="82425"/>
            <a:ext cx="4249274" cy="43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5419833" y="831529"/>
            <a:ext cx="769799" cy="638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810" y="1697312"/>
            <a:ext cx="416242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4911812" y="1697316"/>
            <a:ext cx="328199" cy="3308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5265838" y="1697316"/>
            <a:ext cx="328199" cy="330899"/>
          </a:xfrm>
          <a:prstGeom prst="rect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5597612" y="1697316"/>
            <a:ext cx="328199" cy="330899"/>
          </a:xfrm>
          <a:prstGeom prst="rect">
            <a:avLst/>
          </a:prstGeom>
          <a:noFill/>
          <a:ln w="381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379925" y="1325333"/>
            <a:ext cx="627000" cy="5987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6514962" y="561585"/>
            <a:ext cx="139199" cy="401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7301851" y="582417"/>
            <a:ext cx="999600" cy="3056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6309637" y="82425"/>
            <a:ext cx="471599" cy="13596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7301863" y="692618"/>
            <a:ext cx="139199" cy="139199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247" name="Shape 247"/>
          <p:cNvCxnSpPr>
            <a:stCxn id="243" idx="3"/>
            <a:endCxn id="246" idx="2"/>
          </p:cNvCxnSpPr>
          <p:nvPr/>
        </p:nvCxnSpPr>
        <p:spPr>
          <a:xfrm rot="10800000" flipH="1">
            <a:off x="6547403" y="762284"/>
            <a:ext cx="754500" cy="2004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8" name="Shape 248"/>
          <p:cNvCxnSpPr>
            <a:stCxn id="243" idx="1"/>
            <a:endCxn id="246" idx="2"/>
          </p:cNvCxnSpPr>
          <p:nvPr/>
        </p:nvCxnSpPr>
        <p:spPr>
          <a:xfrm>
            <a:off x="6547403" y="635891"/>
            <a:ext cx="754500" cy="126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9" name="Shape 249"/>
          <p:cNvCxnSpPr>
            <a:stCxn id="243" idx="0"/>
            <a:endCxn id="246" idx="2"/>
          </p:cNvCxnSpPr>
          <p:nvPr/>
        </p:nvCxnSpPr>
        <p:spPr>
          <a:xfrm>
            <a:off x="6621710" y="561584"/>
            <a:ext cx="680100" cy="200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0" name="Shape 250"/>
          <p:cNvCxnSpPr>
            <a:endCxn id="246" idx="2"/>
          </p:cNvCxnSpPr>
          <p:nvPr/>
        </p:nvCxnSpPr>
        <p:spPr>
          <a:xfrm rot="10800000" flipH="1">
            <a:off x="6650851" y="762213"/>
            <a:ext cx="651000" cy="54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1" name="Shape 251"/>
          <p:cNvSpPr/>
          <p:nvPr/>
        </p:nvSpPr>
        <p:spPr>
          <a:xfrm>
            <a:off x="7489675" y="692618"/>
            <a:ext cx="139199" cy="139199"/>
          </a:xfrm>
          <a:prstGeom prst="ellipse">
            <a:avLst/>
          </a:prstGeom>
          <a:solidFill>
            <a:srgbClr val="0000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677502" y="692618"/>
            <a:ext cx="139199" cy="139199"/>
          </a:xfrm>
          <a:prstGeom prst="ellipse">
            <a:avLst/>
          </a:prstGeom>
          <a:solidFill>
            <a:srgbClr val="FFFF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7865322" y="692618"/>
            <a:ext cx="139199" cy="1391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053133" y="692618"/>
            <a:ext cx="139199" cy="1391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7053705" y="93812"/>
            <a:ext cx="1405200" cy="14052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053654" y="91416"/>
            <a:ext cx="471599" cy="1405200"/>
          </a:xfrm>
          <a:prstGeom prst="cube">
            <a:avLst>
              <a:gd name="adj" fmla="val 77711"/>
            </a:avLst>
          </a:prstGeom>
          <a:solidFill>
            <a:srgbClr val="F400F8">
              <a:alpha val="3423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257" name="Shape 257"/>
          <p:cNvCxnSpPr>
            <a:stCxn id="242" idx="3"/>
            <a:endCxn id="256" idx="4"/>
          </p:cNvCxnSpPr>
          <p:nvPr/>
        </p:nvCxnSpPr>
        <p:spPr>
          <a:xfrm rot="10800000" flipH="1">
            <a:off x="1006925" y="977325"/>
            <a:ext cx="6151800" cy="647400"/>
          </a:xfrm>
          <a:prstGeom prst="straightConnector1">
            <a:avLst/>
          </a:prstGeom>
          <a:noFill/>
          <a:ln w="28575" cap="flat">
            <a:solidFill>
              <a:srgbClr val="FF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8" name="Shape 258"/>
          <p:cNvSpPr txBox="1"/>
          <p:nvPr/>
        </p:nvSpPr>
        <p:spPr>
          <a:xfrm>
            <a:off x="1864183" y="82429"/>
            <a:ext cx="4437299" cy="458699"/>
          </a:xfrm>
          <a:prstGeom prst="rect">
            <a:avLst/>
          </a:prstGeom>
          <a:noFill/>
          <a:ln>
            <a:noFill/>
          </a:ln>
        </p:spPr>
        <p:txBody>
          <a:bodyPr lIns="91389" tIns="91389" rIns="91389" bIns="91389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>
                <a:solidFill>
                  <a:srgbClr val="FF00FF"/>
                </a:solidFill>
              </a:rPr>
              <a:t>convolving the first </a:t>
            </a:r>
            <a:r>
              <a:rPr lang="en" sz="1800">
                <a:solidFill>
                  <a:srgbClr val="FF0000"/>
                </a:solidFill>
              </a:rPr>
              <a:t>filter</a:t>
            </a:r>
            <a:r>
              <a:rPr lang="en" sz="1800">
                <a:solidFill>
                  <a:srgbClr val="FF00FF"/>
                </a:solidFill>
              </a:rPr>
              <a:t> in the </a:t>
            </a:r>
            <a:r>
              <a:rPr lang="en" sz="1800">
                <a:solidFill>
                  <a:srgbClr val="0000FF"/>
                </a:solidFill>
              </a:rPr>
              <a:t>input</a:t>
            </a:r>
            <a:r>
              <a:rPr lang="en" sz="1800">
                <a:solidFill>
                  <a:srgbClr val="FF00FF"/>
                </a:solidFill>
              </a:rPr>
              <a:t> gives the first slice of depth in </a:t>
            </a:r>
            <a:r>
              <a:rPr lang="en" sz="1800">
                <a:solidFill>
                  <a:srgbClr val="38761D"/>
                </a:solidFill>
              </a:rPr>
              <a:t>output volume</a:t>
            </a:r>
          </a:p>
        </p:txBody>
      </p:sp>
      <p:cxnSp>
        <p:nvCxnSpPr>
          <p:cNvPr id="259" name="Shape 259"/>
          <p:cNvCxnSpPr>
            <a:endCxn id="239" idx="0"/>
          </p:cNvCxnSpPr>
          <p:nvPr/>
        </p:nvCxnSpPr>
        <p:spPr>
          <a:xfrm>
            <a:off x="4234699" y="440613"/>
            <a:ext cx="841200" cy="12567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0" name="Shape 260"/>
          <p:cNvSpPr/>
          <p:nvPr/>
        </p:nvSpPr>
        <p:spPr>
          <a:xfrm>
            <a:off x="997941" y="240725"/>
            <a:ext cx="680099" cy="6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389" tIns="91389" rIns="91389" bIns="9138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989025" y="55199"/>
            <a:ext cx="4216850" cy="403350"/>
          </a:xfrm>
          <a:custGeom>
            <a:avLst/>
            <a:gdLst/>
            <a:ahLst/>
            <a:cxnLst/>
            <a:rect l="0" t="0" r="0" b="0"/>
            <a:pathLst>
              <a:path w="168674" h="16134" extrusionOk="0">
                <a:moveTo>
                  <a:pt x="168674" y="5704"/>
                </a:moveTo>
                <a:cubicBezTo>
                  <a:pt x="150511" y="4805"/>
                  <a:pt x="87813" y="-1428"/>
                  <a:pt x="59701" y="310"/>
                </a:cubicBezTo>
                <a:cubicBezTo>
                  <a:pt x="31588" y="2048"/>
                  <a:pt x="9950" y="13496"/>
                  <a:pt x="0" y="16134"/>
                </a:cubicBez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sp>
      <p:cxnSp>
        <p:nvCxnSpPr>
          <p:cNvPr id="262" name="Shape 262"/>
          <p:cNvCxnSpPr/>
          <p:nvPr/>
        </p:nvCxnSpPr>
        <p:spPr>
          <a:xfrm flipH="1">
            <a:off x="3227825" y="746275"/>
            <a:ext cx="1519500" cy="386700"/>
          </a:xfrm>
          <a:prstGeom prst="straightConnector1">
            <a:avLst/>
          </a:prstGeom>
          <a:noFill/>
          <a:ln w="19050" cap="flat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351902043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370" name="Shape 370"/>
          <p:cNvSpPr/>
          <p:nvPr/>
        </p:nvSpPr>
        <p:spPr>
          <a:xfrm>
            <a:off x="1267100" y="2304125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2863350" y="2569925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72" name="Shape 372"/>
          <p:cNvCxnSpPr>
            <a:endCxn id="371" idx="2"/>
          </p:cNvCxnSpPr>
          <p:nvPr/>
        </p:nvCxnSpPr>
        <p:spPr>
          <a:xfrm rot="10800000" flipH="1">
            <a:off x="1373850" y="2711074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3" name="Shape 373"/>
          <p:cNvCxnSpPr>
            <a:endCxn id="371" idx="2"/>
          </p:cNvCxnSpPr>
          <p:nvPr/>
        </p:nvCxnSpPr>
        <p:spPr>
          <a:xfrm>
            <a:off x="1393350" y="2473774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4" name="Shape 374"/>
          <p:cNvCxnSpPr>
            <a:endCxn id="371" idx="2"/>
          </p:cNvCxnSpPr>
          <p:nvPr/>
        </p:nvCxnSpPr>
        <p:spPr>
          <a:xfrm>
            <a:off x="1529550" y="2324374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5" name="Shape 375"/>
          <p:cNvCxnSpPr>
            <a:endCxn id="371" idx="2"/>
          </p:cNvCxnSpPr>
          <p:nvPr/>
        </p:nvCxnSpPr>
        <p:spPr>
          <a:xfrm rot="10800000" flipH="1">
            <a:off x="1555650" y="2711074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6" name="Shape 376"/>
          <p:cNvSpPr txBox="1"/>
          <p:nvPr/>
        </p:nvSpPr>
        <p:spPr>
          <a:xfrm>
            <a:off x="1463200" y="36321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1827500" y="1558950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792587" y="4023757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379" name="Shape 379"/>
          <p:cNvSpPr/>
          <p:nvPr/>
        </p:nvSpPr>
        <p:spPr>
          <a:xfrm>
            <a:off x="850575" y="133212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3108425" y="909750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381" name="Shape 381"/>
          <p:cNvCxnSpPr/>
          <p:nvPr/>
        </p:nvCxnSpPr>
        <p:spPr>
          <a:xfrm flipH="1">
            <a:off x="1977350" y="1151525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2" name="Shape 382"/>
          <p:cNvCxnSpPr/>
          <p:nvPr/>
        </p:nvCxnSpPr>
        <p:spPr>
          <a:xfrm flipH="1">
            <a:off x="1666349" y="1635050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3" name="Shape 383"/>
          <p:cNvCxnSpPr/>
          <p:nvPr/>
        </p:nvCxnSpPr>
        <p:spPr>
          <a:xfrm>
            <a:off x="3600600" y="2714375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4" name="Shape 384"/>
          <p:cNvSpPr txBox="1"/>
          <p:nvPr/>
        </p:nvSpPr>
        <p:spPr>
          <a:xfrm>
            <a:off x="3471125" y="2852225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385" name="Shape 385"/>
          <p:cNvSpPr/>
          <p:nvPr/>
        </p:nvSpPr>
        <p:spPr>
          <a:xfrm>
            <a:off x="6703650" y="1332125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6709050" y="664950"/>
            <a:ext cx="18044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6588143" y="4045604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7255653" y="35899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7660053" y="2178937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925586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" name="Shape 395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6" name="Shape 396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</p:spTree>
    <p:extLst>
      <p:ext uri="{BB962C8B-B14F-4D97-AF65-F5344CB8AC3E}">
        <p14:creationId xmlns:p14="http://schemas.microsoft.com/office/powerpoint/2010/main" val="2283210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" name="Shape 405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6" name="Shape 406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</p:spTree>
    <p:extLst>
      <p:ext uri="{BB962C8B-B14F-4D97-AF65-F5344CB8AC3E}">
        <p14:creationId xmlns:p14="http://schemas.microsoft.com/office/powerpoint/2010/main" val="317310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122473"/>
            <a:ext cx="6760793" cy="590712"/>
          </a:xfrm>
          <a:prstGeom prst="rect">
            <a:avLst/>
          </a:prstGeom>
          <a:noFill/>
          <a:ln>
            <a:noFill/>
          </a:ln>
        </p:spPr>
        <p:txBody>
          <a:bodyPr vert="horz" wrap="square" lIns="72814" tIns="36404" rIns="72814" bIns="36404" compatLnSpc="0">
            <a:spAutoFit/>
          </a:bodyPr>
          <a:lstStyle/>
          <a:p>
            <a:pPr defTabSz="73978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Convolutional of Two Signals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14" name="TextBox 1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78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hape 134">
                <a:extLst>
                  <a:ext uri="{FF2B5EF4-FFF2-40B4-BE49-F238E27FC236}">
                    <a16:creationId xmlns:a16="http://schemas.microsoft.com/office/drawing/2014/main" id="{CAB90037-F8A5-4D7B-903E-9610BAF69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667853"/>
                <a:ext cx="8610600" cy="418989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US" sz="1600" dirty="0"/>
                  <a:t>The convolution formula is: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1200"/>
                  </a:spcBef>
                </a:pPr>
                <a:r>
                  <a:rPr lang="en-US" sz="1600" dirty="0"/>
                  <a:t>It follows (by redefining indices) that convolution is commutative:</a:t>
                </a:r>
              </a:p>
              <a:p>
                <a:pPr>
                  <a:spcBef>
                    <a:spcPts val="1200"/>
                  </a:spcBef>
                </a:pPr>
                <a:endParaRPr lang="en-US" sz="1600" dirty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1200"/>
                  </a:spcBef>
                </a:pPr>
                <a:endParaRPr lang="en-US" sz="1600" dirty="0"/>
              </a:p>
              <a:p>
                <a:pPr>
                  <a:spcBef>
                    <a:spcPts val="1200"/>
                  </a:spcBef>
                </a:pPr>
                <a:r>
                  <a:rPr lang="en-US" sz="1600" b="1" dirty="0"/>
                  <a:t>Finite filters:</a:t>
                </a:r>
                <a:r>
                  <a:rPr lang="en-US" sz="1600" dirty="0"/>
                  <a:t> Typically one function, the “filter” (here its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/>
                  <a:t>) is defined over a finite support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, then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lit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lit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  </m:t>
                          </m:r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m:rPr>
                                  <m:lit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m:rPr>
                                  <m:lit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6" name="Shape 134">
                <a:extLst>
                  <a:ext uri="{FF2B5EF4-FFF2-40B4-BE49-F238E27FC236}">
                    <a16:creationId xmlns:a16="http://schemas.microsoft.com/office/drawing/2014/main" id="{CAB90037-F8A5-4D7B-903E-9610BAF6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67853"/>
                <a:ext cx="8610600" cy="4189898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154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19" name="Shape 41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1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29" name="Shape 42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754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=&gt; 5x5 output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39" name="Shape 43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727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applied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49" name="Shape 44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464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applied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59" name="Shape 45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793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applied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stride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=&gt; 3x3 output!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6" name="Shape 46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69" name="Shape 46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990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applied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stride 3?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79" name="Shape 47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630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input (spatially)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assume 3x3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applied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stride 3?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138150" y="60450"/>
            <a:ext cx="83754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489" name="Shape 48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0" name="Shape 490"/>
          <p:cNvSpPr txBox="1"/>
          <p:nvPr/>
        </p:nvSpPr>
        <p:spPr>
          <a:xfrm>
            <a:off x="4689650" y="2649300"/>
            <a:ext cx="3972000" cy="12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doesn’t fit!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Wastes some input pixels</a:t>
            </a:r>
            <a:r>
              <a:rPr lang="en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8235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6" name="Shape 496"/>
          <p:cNvGraphicFramePr/>
          <p:nvPr/>
        </p:nvGraphicFramePr>
        <p:xfrm>
          <a:off x="454925" y="841400"/>
          <a:ext cx="2679950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97" name="Shape 497"/>
          <p:cNvCxnSpPr/>
          <p:nvPr/>
        </p:nvCxnSpPr>
        <p:spPr>
          <a:xfrm>
            <a:off x="464475" y="628425"/>
            <a:ext cx="2695799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98" name="Shape 498"/>
          <p:cNvSpPr txBox="1"/>
          <p:nvPr/>
        </p:nvSpPr>
        <p:spPr>
          <a:xfrm>
            <a:off x="1357025" y="9107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3412900" y="180997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00" name="Shape 500"/>
          <p:cNvCxnSpPr/>
          <p:nvPr/>
        </p:nvCxnSpPr>
        <p:spPr>
          <a:xfrm>
            <a:off x="3300300" y="850750"/>
            <a:ext cx="0" cy="259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1" name="Shape 501"/>
          <p:cNvSpPr txBox="1"/>
          <p:nvPr/>
        </p:nvSpPr>
        <p:spPr>
          <a:xfrm>
            <a:off x="844575" y="194243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1618875" y="116588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4298825" y="735687"/>
            <a:ext cx="4535699" cy="241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Output size: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(N - F) / stride + 1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e.g. N = 7, F = 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1 =&gt; (7 - 3)/1 + 1 =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2 =&gt; (7 - 3)/2 + 1 =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3 =&gt; (7 - 3)/3 + 1 = 2.33 :\</a:t>
            </a:r>
          </a:p>
        </p:txBody>
      </p:sp>
    </p:spTree>
    <p:extLst>
      <p:ext uri="{BB962C8B-B14F-4D97-AF65-F5344CB8AC3E}">
        <p14:creationId xmlns:p14="http://schemas.microsoft.com/office/powerpoint/2010/main" val="1046250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practice: Common to zero pad the border</a:t>
            </a:r>
          </a:p>
        </p:txBody>
      </p:sp>
      <p:graphicFrame>
        <p:nvGraphicFramePr>
          <p:cNvPr id="510" name="Shape 510"/>
          <p:cNvGraphicFramePr/>
          <p:nvPr/>
        </p:nvGraphicFramePr>
        <p:xfrm>
          <a:off x="377400" y="947175"/>
          <a:ext cx="2679975" cy="35658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1" name="Shape 511"/>
          <p:cNvSpPr txBox="1"/>
          <p:nvPr/>
        </p:nvSpPr>
        <p:spPr>
          <a:xfrm>
            <a:off x="3413425" y="1831350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e.g. input 7x7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3x3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filter, applied with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pad with 1 pixel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border =&gt; what is the output?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5021575" y="3212025"/>
            <a:ext cx="2892600" cy="122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(recall:)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(N - F) / stride + 1</a:t>
            </a:r>
          </a:p>
        </p:txBody>
      </p:sp>
      <p:sp>
        <p:nvSpPr>
          <p:cNvPr id="6" name="Shape 511">
            <a:extLst>
              <a:ext uri="{FF2B5EF4-FFF2-40B4-BE49-F238E27FC236}">
                <a16:creationId xmlns:a16="http://schemas.microsoft.com/office/drawing/2014/main" id="{A8D12A09-6049-42FA-B279-72059585FA7F}"/>
              </a:ext>
            </a:extLst>
          </p:cNvPr>
          <p:cNvSpPr txBox="1"/>
          <p:nvPr/>
        </p:nvSpPr>
        <p:spPr>
          <a:xfrm>
            <a:off x="3413425" y="1035424"/>
            <a:ext cx="5844900" cy="1292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Aside: remove image mean first!</a:t>
            </a:r>
            <a:endParaRPr lang="en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23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1" y="1943100"/>
            <a:ext cx="365125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1715692"/>
          <a:ext cx="3556000" cy="2603899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58069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000250"/>
            <a:ext cx="1524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58072" name="Object 381"/>
          <p:cNvGraphicFramePr>
            <a:graphicFrameLocks noChangeAspect="1"/>
          </p:cNvGraphicFramePr>
          <p:nvPr/>
        </p:nvGraphicFramePr>
        <p:xfrm>
          <a:off x="5680076" y="928687"/>
          <a:ext cx="1566863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5807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6" y="928687"/>
                        <a:ext cx="1566863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073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5807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158075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5807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807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808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8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809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5807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8076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5807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60B55-1BC3-4825-B71F-F8DE188A72A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60B55-1BC3-4825-B71F-F8DE188A7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3299125" y="102337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e.g. input 7x7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3x3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filter, applied with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pad with 1 pixel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border =&gt; what is the output?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output!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20" name="Shape 520"/>
          <p:cNvGraphicFramePr/>
          <p:nvPr/>
        </p:nvGraphicFramePr>
        <p:xfrm>
          <a:off x="377400" y="947175"/>
          <a:ext cx="2679975" cy="35658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358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3299125" y="102337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e.g. input 7x7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3x3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filter, applied with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stride 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pad with 1 pixel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border =&gt; what is the output?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7x7 output!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general, common to see CONV layers with stride 1, filters of size FxF, and zero-padding with (F-1)/2. (will preserve size spatially)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e.g. F = 3 =&gt; zero pad with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       F = 5 =&gt; zero pad with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       F = 7 =&gt; zero pad with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28" name="Shape 528"/>
          <p:cNvGraphicFramePr/>
          <p:nvPr/>
        </p:nvGraphicFramePr>
        <p:xfrm>
          <a:off x="377400" y="947175"/>
          <a:ext cx="2679975" cy="35658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389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/>
        </p:nvSpPr>
        <p:spPr>
          <a:xfrm>
            <a:off x="212775" y="134025"/>
            <a:ext cx="8548200" cy="60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Remember back to…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E.g. 32x32 input convolved repeatedly with 5x5 filters shrinks volumes spatially!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(32 -&gt; 28 -&gt; 24 ...). Shrinking too fast is not good, doesn’t work well.</a:t>
            </a:r>
          </a:p>
        </p:txBody>
      </p:sp>
      <p:sp>
        <p:nvSpPr>
          <p:cNvPr id="535" name="Shape 535"/>
          <p:cNvSpPr/>
          <p:nvPr/>
        </p:nvSpPr>
        <p:spPr>
          <a:xfrm>
            <a:off x="2127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6" name="Shape 536"/>
          <p:cNvSpPr txBox="1"/>
          <p:nvPr/>
        </p:nvSpPr>
        <p:spPr>
          <a:xfrm>
            <a:off x="8254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1189700" y="18099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154787" y="42747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39" name="Shape 539"/>
          <p:cNvCxnSpPr/>
          <p:nvPr/>
        </p:nvCxnSpPr>
        <p:spPr>
          <a:xfrm>
            <a:off x="1517575" y="286180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0" name="Shape 540"/>
          <p:cNvSpPr txBox="1"/>
          <p:nvPr/>
        </p:nvSpPr>
        <p:spPr>
          <a:xfrm>
            <a:off x="1556900" y="287605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541" name="Shape 541"/>
          <p:cNvSpPr/>
          <p:nvPr/>
        </p:nvSpPr>
        <p:spPr>
          <a:xfrm>
            <a:off x="27273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33400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3704300" y="18099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2669387" y="42747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545" name="Shape 545"/>
          <p:cNvCxnSpPr/>
          <p:nvPr/>
        </p:nvCxnSpPr>
        <p:spPr>
          <a:xfrm>
            <a:off x="4260775" y="286180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6" name="Shape 546"/>
          <p:cNvSpPr txBox="1"/>
          <p:nvPr/>
        </p:nvSpPr>
        <p:spPr>
          <a:xfrm>
            <a:off x="4300100" y="287605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e.g. 10 5x5x</a:t>
            </a:r>
            <a:r>
              <a:rPr lang="en" sz="1800" b="1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6 </a:t>
            </a: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547" name="Shape 547"/>
          <p:cNvSpPr/>
          <p:nvPr/>
        </p:nvSpPr>
        <p:spPr>
          <a:xfrm>
            <a:off x="54705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48" name="Shape 548"/>
          <p:cNvCxnSpPr/>
          <p:nvPr/>
        </p:nvCxnSpPr>
        <p:spPr>
          <a:xfrm>
            <a:off x="6851575" y="286180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9" name="Shape 549"/>
          <p:cNvSpPr txBox="1"/>
          <p:nvPr/>
        </p:nvSpPr>
        <p:spPr>
          <a:xfrm>
            <a:off x="6890900" y="287605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8107500" y="261700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5336387" y="42747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60832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6447500" y="18099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350221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/>
        </p:nvSpPr>
        <p:spPr>
          <a:xfrm>
            <a:off x="264125" y="209475"/>
            <a:ext cx="6800818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When the Filter doesn’t fit</a:t>
            </a:r>
            <a:r>
              <a:rPr lang="en" sz="3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0" name="Shape 560"/>
              <p:cNvSpPr txBox="1"/>
              <p:nvPr/>
            </p:nvSpPr>
            <p:spPr>
              <a:xfrm>
                <a:off x="264125" y="947175"/>
                <a:ext cx="8748695" cy="3705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Our new formula with padding on both sides is:</a:t>
                </a:r>
                <a:endParaRPr lang="en-US" sz="200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𝑜𝑢𝑡</m:t>
                          </m:r>
                        </m:sub>
                      </m:sSub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𝑁</m:t>
                          </m:r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+2</m:t>
                          </m:r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𝑃</m:t>
                          </m:r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−</m:t>
                          </m:r>
                          <m: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𝐹</m:t>
                          </m:r>
                        </m:e>
                      </m:d>
                      <m:r>
                        <m:rPr>
                          <m:lit/>
                        </m:rP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stride</m:t>
                      </m:r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+1</m:t>
                      </m:r>
                    </m:oMath>
                  </m:oMathPara>
                </a14:m>
                <a:endParaRPr lang="en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" sz="200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000" dirty="0"/>
                  <a:t>(the effective image size is now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" sz="2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000" dirty="0"/>
                  <a:t>This means that the number of strided steps we can take </a:t>
                </a:r>
                <a:r>
                  <a:rPr lang="en-US" sz="2000" dirty="0"/>
                  <a:t>may not be </a:t>
                </a:r>
                <a:r>
                  <a:rPr lang="en" sz="2000" dirty="0"/>
                  <a:t>an integer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" sz="2000" dirty="0"/>
                  <a:t>.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000"/>
                  <a:t>But we can still take the next-smallest integer number of steps. </a:t>
                </a:r>
                <a:br>
                  <a:rPr lang="en" sz="2000" dirty="0"/>
                </a:br>
                <a:r>
                  <a:rPr lang="en" sz="2000" dirty="0"/>
                  <a:t>In practice almost all </a:t>
                </a:r>
                <a:r>
                  <a:rPr lang="en-US" sz="2000" dirty="0"/>
                  <a:t>deep learning </a:t>
                </a:r>
                <a:r>
                  <a:rPr lang="en" sz="2000" dirty="0"/>
                  <a:t>tool</a:t>
                </a:r>
                <a:r>
                  <a:rPr lang="en-US" sz="2000" dirty="0"/>
                  <a:t>kits</a:t>
                </a:r>
                <a:r>
                  <a:rPr lang="en" sz="2000" dirty="0"/>
                  <a:t> </a:t>
                </a:r>
                <a:r>
                  <a:rPr lang="en-US" sz="2000" dirty="0"/>
                  <a:t>simply round down to the nearest integer in this case (disregard the cs231n notes on this point). i.e.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⌊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m:rPr>
                          <m:lit/>
                        </m:rPr>
                        <a:rPr lang="en-US" sz="20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stride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" sz="200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0" name="Shape 5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25" y="947175"/>
                <a:ext cx="8748695" cy="3705725"/>
              </a:xfrm>
              <a:prstGeom prst="rect">
                <a:avLst/>
              </a:prstGeom>
              <a:blipFill>
                <a:blip r:embed="rId3"/>
                <a:stretch>
                  <a:fillRect l="-697" b="-4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09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202800" y="1293275"/>
            <a:ext cx="5721299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volume: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 5x5 filters with stride 1, pad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Output volume size: ?</a:t>
            </a:r>
          </a:p>
        </p:txBody>
      </p:sp>
      <p:sp>
        <p:nvSpPr>
          <p:cNvPr id="561" name="Shape 56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62" name="Shape 56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63" name="Shape 56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2220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202800" y="1293275"/>
            <a:ext cx="6557099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volume: </a:t>
            </a:r>
            <a:r>
              <a:rPr lang="en" sz="20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32x32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10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2000" kern="0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5x5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filters with stride </a:t>
            </a:r>
            <a:r>
              <a:rPr lang="en" sz="2000" kern="0" dirty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1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pad </a:t>
            </a: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Output volume size: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en" sz="20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32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+2*</a:t>
            </a: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2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</a:t>
            </a:r>
            <a:r>
              <a:rPr lang="en" sz="2000" kern="0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5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)/</a:t>
            </a:r>
            <a:r>
              <a:rPr lang="en" sz="2000" kern="0" dirty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1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+1 = 32 spatially, 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</a:t>
            </a:r>
            <a:r>
              <a:rPr lang="en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10</a:t>
            </a:r>
          </a:p>
        </p:txBody>
      </p:sp>
      <p:sp>
        <p:nvSpPr>
          <p:cNvPr id="571" name="Shape 57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72" name="Shape 57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3" name="Shape 57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335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202800" y="1293275"/>
            <a:ext cx="6482700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volume: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 5x5 filters with stride 1, pad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Number of parameters in this layer?</a:t>
            </a:r>
          </a:p>
        </p:txBody>
      </p:sp>
      <p:sp>
        <p:nvSpPr>
          <p:cNvPr id="581" name="Shape 58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82" name="Shape 58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83" name="Shape 58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2557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202800" y="1293275"/>
            <a:ext cx="8615999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volume: </a:t>
            </a:r>
            <a:r>
              <a:rPr lang="en" sz="20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32x32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r>
              <a:rPr lang="en" sz="2000" b="1" kern="0" dirty="0">
                <a:solidFill>
                  <a:srgbClr val="FF9900"/>
                </a:solidFill>
                <a:latin typeface="Arial"/>
                <a:cs typeface="Arial"/>
                <a:sym typeface="Arial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10</a:t>
            </a:r>
            <a:r>
              <a:rPr lang="en" sz="2000" kern="0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 5x5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filters with stride 1, pad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Number of parameters in this layer?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each filter has </a:t>
            </a:r>
            <a:r>
              <a:rPr lang="en" sz="2000" kern="0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5*5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*</a:t>
            </a:r>
            <a:r>
              <a:rPr lang="en" sz="2000" kern="0" dirty="0">
                <a:solidFill>
                  <a:srgbClr val="FF9900"/>
                </a:solidFill>
                <a:latin typeface="Arial"/>
                <a:cs typeface="Arial"/>
                <a:sym typeface="Arial"/>
              </a:rPr>
              <a:t>3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+ 1 = </a:t>
            </a:r>
            <a:r>
              <a:rPr lang="en" sz="2000" kern="0" dirty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76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params      </a:t>
            </a: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(+1 for bias)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=&gt; </a:t>
            </a:r>
            <a:r>
              <a:rPr lang="en" sz="2000" kern="0" dirty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76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*</a:t>
            </a:r>
            <a:r>
              <a:rPr lang="en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10</a:t>
            </a:r>
            <a:r>
              <a:rPr lang="en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760</a:t>
            </a:r>
          </a:p>
        </p:txBody>
      </p:sp>
      <p:sp>
        <p:nvSpPr>
          <p:cNvPr id="591" name="Shape 59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92" name="Shape 59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3" name="Shape 59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356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Shape 599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12" y="508175"/>
            <a:ext cx="7667625" cy="371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976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12" y="508175"/>
            <a:ext cx="7667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Shape 606"/>
          <p:cNvSpPr txBox="1"/>
          <p:nvPr/>
        </p:nvSpPr>
        <p:spPr>
          <a:xfrm>
            <a:off x="4685925" y="90350"/>
            <a:ext cx="4791600" cy="23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Common settings: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K = (powers of 2, e.g. 32, 64, 128, 512)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F = 3, S = 1, P = 1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F = 5, S = 1, P = 2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F = 5, S = 2, P = ? (whatever fits)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F = 1, S = 1, P = 0</a:t>
            </a:r>
          </a:p>
        </p:txBody>
      </p:sp>
      <p:sp>
        <p:nvSpPr>
          <p:cNvPr id="607" name="Shape 607"/>
          <p:cNvSpPr/>
          <p:nvPr/>
        </p:nvSpPr>
        <p:spPr>
          <a:xfrm>
            <a:off x="1451300" y="1420500"/>
            <a:ext cx="2966099" cy="9269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20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8968" name="Rectangle 251"/>
          <p:cNvSpPr>
            <a:spLocks noChangeArrowheads="1"/>
          </p:cNvSpPr>
          <p:nvPr/>
        </p:nvSpPr>
        <p:spPr bwMode="auto">
          <a:xfrm>
            <a:off x="54102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9092" name="Rectangle 375"/>
          <p:cNvSpPr>
            <a:spLocks noChangeArrowheads="1"/>
          </p:cNvSpPr>
          <p:nvPr/>
        </p:nvSpPr>
        <p:spPr bwMode="auto">
          <a:xfrm>
            <a:off x="10668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59093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5909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094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59094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09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59096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591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91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91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591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591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9097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5909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098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1B6273-23B6-407C-923E-5FD8EA2245C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1B6273-23B6-407C-923E-5FD8EA22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220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/>
        </p:nvSpPr>
        <p:spPr>
          <a:xfrm>
            <a:off x="384725" y="18790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(btw, 1x1 convolution layers make perfect sense)</a:t>
            </a:r>
          </a:p>
        </p:txBody>
      </p:sp>
      <p:sp>
        <p:nvSpPr>
          <p:cNvPr id="614" name="Shape 614"/>
          <p:cNvSpPr/>
          <p:nvPr/>
        </p:nvSpPr>
        <p:spPr>
          <a:xfrm>
            <a:off x="518925" y="1099725"/>
            <a:ext cx="1685999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5" name="Shape 615"/>
          <p:cNvSpPr txBox="1"/>
          <p:nvPr/>
        </p:nvSpPr>
        <p:spPr>
          <a:xfrm>
            <a:off x="773175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64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1807000" y="33773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2210225" y="1941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cxnSp>
        <p:nvCxnSpPr>
          <p:cNvPr id="618" name="Shape 618"/>
          <p:cNvCxnSpPr/>
          <p:nvPr/>
        </p:nvCxnSpPr>
        <p:spPr>
          <a:xfrm>
            <a:off x="3382025" y="2478375"/>
            <a:ext cx="15566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9" name="Shape 619"/>
          <p:cNvSpPr txBox="1"/>
          <p:nvPr/>
        </p:nvSpPr>
        <p:spPr>
          <a:xfrm>
            <a:off x="3435725" y="1712825"/>
            <a:ext cx="17805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1x1 CONV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32 filters</a:t>
            </a:r>
          </a:p>
        </p:txBody>
      </p:sp>
      <p:sp>
        <p:nvSpPr>
          <p:cNvPr id="620" name="Shape 620"/>
          <p:cNvSpPr/>
          <p:nvPr/>
        </p:nvSpPr>
        <p:spPr>
          <a:xfrm>
            <a:off x="5690700" y="109972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/>
          <p:nvPr/>
        </p:nvSpPr>
        <p:spPr>
          <a:xfrm>
            <a:off x="5712900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6670525" y="34535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7046600" y="2120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3032825" y="2495825"/>
            <a:ext cx="2854199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(each filter has size 1x1x64, and performs a 64-dimensional dot product)</a:t>
            </a:r>
          </a:p>
        </p:txBody>
      </p:sp>
    </p:spTree>
    <p:extLst>
      <p:ext uri="{BB962C8B-B14F-4D97-AF65-F5344CB8AC3E}">
        <p14:creationId xmlns:p14="http://schemas.microsoft.com/office/powerpoint/2010/main" val="15953040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/>
        </p:nvSpPr>
        <p:spPr>
          <a:xfrm>
            <a:off x="384725" y="18790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(btw, 1x1 convolution layers make perfect sense)</a:t>
            </a:r>
          </a:p>
        </p:txBody>
      </p:sp>
      <p:sp>
        <p:nvSpPr>
          <p:cNvPr id="614" name="Shape 614"/>
          <p:cNvSpPr/>
          <p:nvPr/>
        </p:nvSpPr>
        <p:spPr>
          <a:xfrm>
            <a:off x="518925" y="1099725"/>
            <a:ext cx="1685999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5" name="Shape 615"/>
          <p:cNvSpPr txBox="1"/>
          <p:nvPr/>
        </p:nvSpPr>
        <p:spPr>
          <a:xfrm>
            <a:off x="773175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64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1807000" y="33773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2210225" y="1941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cxnSp>
        <p:nvCxnSpPr>
          <p:cNvPr id="618" name="Shape 618"/>
          <p:cNvCxnSpPr/>
          <p:nvPr/>
        </p:nvCxnSpPr>
        <p:spPr>
          <a:xfrm>
            <a:off x="3382025" y="2478375"/>
            <a:ext cx="15566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9" name="Shape 619"/>
          <p:cNvSpPr txBox="1"/>
          <p:nvPr/>
        </p:nvSpPr>
        <p:spPr>
          <a:xfrm>
            <a:off x="3435725" y="1712825"/>
            <a:ext cx="17805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1x1 CONV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32 filters</a:t>
            </a:r>
          </a:p>
        </p:txBody>
      </p:sp>
      <p:sp>
        <p:nvSpPr>
          <p:cNvPr id="620" name="Shape 620"/>
          <p:cNvSpPr/>
          <p:nvPr/>
        </p:nvSpPr>
        <p:spPr>
          <a:xfrm>
            <a:off x="5690700" y="109972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/>
          <p:nvPr/>
        </p:nvSpPr>
        <p:spPr>
          <a:xfrm>
            <a:off x="5712900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6670525" y="34535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7046600" y="2120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3032825" y="2495825"/>
            <a:ext cx="2854199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" sz="1800" kern="0"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246F17-6883-4C2F-9855-0F1A25B4EEEE}"/>
              </a:ext>
            </a:extLst>
          </p:cNvPr>
          <p:cNvCxnSpPr/>
          <p:nvPr/>
        </p:nvCxnSpPr>
        <p:spPr>
          <a:xfrm>
            <a:off x="921124" y="2495825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CD5456-6E2F-468F-8E11-FB50E6D3FAD1}"/>
              </a:ext>
            </a:extLst>
          </p:cNvPr>
          <p:cNvCxnSpPr>
            <a:cxnSpLocks/>
          </p:cNvCxnSpPr>
          <p:nvPr/>
        </p:nvCxnSpPr>
        <p:spPr>
          <a:xfrm>
            <a:off x="5954124" y="2457464"/>
            <a:ext cx="522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ABCEA7-9FE4-4F50-BECC-9F5E761AA2EA}"/>
                  </a:ext>
                </a:extLst>
              </p:cNvPr>
              <p:cNvSpPr txBox="1"/>
              <p:nvPr/>
            </p:nvSpPr>
            <p:spPr>
              <a:xfrm>
                <a:off x="718454" y="2538415"/>
                <a:ext cx="1529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Input “fiber”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ABCEA7-9FE4-4F50-BECC-9F5E761AA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4" y="2538415"/>
                <a:ext cx="1529008" cy="523220"/>
              </a:xfrm>
              <a:prstGeom prst="rect">
                <a:avLst/>
              </a:prstGeom>
              <a:blipFill>
                <a:blip r:embed="rId3"/>
                <a:stretch>
                  <a:fillRect l="-1195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8E5BF1-DCE2-4469-9B5D-DFC8B5DFE6A7}"/>
                  </a:ext>
                </a:extLst>
              </p:cNvPr>
              <p:cNvSpPr txBox="1"/>
              <p:nvPr/>
            </p:nvSpPr>
            <p:spPr>
              <a:xfrm>
                <a:off x="5693650" y="2503661"/>
                <a:ext cx="1759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Output “fiber”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8E5BF1-DCE2-4469-9B5D-DFC8B5DFE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50" y="2503661"/>
                <a:ext cx="1759841" cy="523220"/>
              </a:xfrm>
              <a:prstGeom prst="rect">
                <a:avLst/>
              </a:prstGeom>
              <a:blipFill>
                <a:blip r:embed="rId4"/>
                <a:stretch>
                  <a:fillRect l="-1038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839B26-05FA-4716-B953-270EC73F0045}"/>
                  </a:ext>
                </a:extLst>
              </p:cNvPr>
              <p:cNvSpPr txBox="1"/>
              <p:nvPr/>
            </p:nvSpPr>
            <p:spPr>
              <a:xfrm>
                <a:off x="3280453" y="2650507"/>
                <a:ext cx="207159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en-US" sz="1600" dirty="0">
                    <a:solidFill>
                      <a:srgbClr val="C00000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32×64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839B26-05FA-4716-B953-270EC73F0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453" y="2650507"/>
                <a:ext cx="2071593" cy="800219"/>
              </a:xfrm>
              <a:prstGeom prst="rect">
                <a:avLst/>
              </a:prstGeom>
              <a:blipFill>
                <a:blip r:embed="rId5"/>
                <a:stretch>
                  <a:fillRect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416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/>
        </p:nvSpPr>
        <p:spPr>
          <a:xfrm>
            <a:off x="384725" y="18790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Aside: convolution via matrix multiply: im2col</a:t>
            </a:r>
            <a:endParaRPr lang="en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4" name="Shape 614"/>
          <p:cNvSpPr/>
          <p:nvPr/>
        </p:nvSpPr>
        <p:spPr>
          <a:xfrm>
            <a:off x="518925" y="1099725"/>
            <a:ext cx="1685999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5" name="Shape 615"/>
          <p:cNvSpPr txBox="1"/>
          <p:nvPr/>
        </p:nvSpPr>
        <p:spPr>
          <a:xfrm>
            <a:off x="773175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64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1807000" y="33773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2210225" y="1941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cxnSp>
        <p:nvCxnSpPr>
          <p:cNvPr id="618" name="Shape 618"/>
          <p:cNvCxnSpPr/>
          <p:nvPr/>
        </p:nvCxnSpPr>
        <p:spPr>
          <a:xfrm>
            <a:off x="3382025" y="2478375"/>
            <a:ext cx="15566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9" name="Shape 619"/>
          <p:cNvSpPr txBox="1"/>
          <p:nvPr/>
        </p:nvSpPr>
        <p:spPr>
          <a:xfrm>
            <a:off x="3435725" y="1712825"/>
            <a:ext cx="17805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1x1 CONV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32 filters</a:t>
            </a:r>
          </a:p>
        </p:txBody>
      </p:sp>
      <p:sp>
        <p:nvSpPr>
          <p:cNvPr id="620" name="Shape 620"/>
          <p:cNvSpPr/>
          <p:nvPr/>
        </p:nvSpPr>
        <p:spPr>
          <a:xfrm>
            <a:off x="5690700" y="109972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/>
          <p:nvPr/>
        </p:nvSpPr>
        <p:spPr>
          <a:xfrm>
            <a:off x="5712900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6670525" y="34535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7046600" y="2120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56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3032825" y="2495825"/>
            <a:ext cx="2854199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" sz="1800" kern="0"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246F17-6883-4C2F-9855-0F1A25B4EEEE}"/>
              </a:ext>
            </a:extLst>
          </p:cNvPr>
          <p:cNvCxnSpPr/>
          <p:nvPr/>
        </p:nvCxnSpPr>
        <p:spPr>
          <a:xfrm>
            <a:off x="921124" y="2495825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CD5456-6E2F-468F-8E11-FB50E6D3FAD1}"/>
              </a:ext>
            </a:extLst>
          </p:cNvPr>
          <p:cNvCxnSpPr>
            <a:cxnSpLocks/>
          </p:cNvCxnSpPr>
          <p:nvPr/>
        </p:nvCxnSpPr>
        <p:spPr>
          <a:xfrm>
            <a:off x="5954124" y="2457464"/>
            <a:ext cx="522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8E5BF1-DCE2-4469-9B5D-DFC8B5DFE6A7}"/>
                  </a:ext>
                </a:extLst>
              </p:cNvPr>
              <p:cNvSpPr txBox="1"/>
              <p:nvPr/>
            </p:nvSpPr>
            <p:spPr>
              <a:xfrm>
                <a:off x="5693650" y="2503661"/>
                <a:ext cx="1759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Output “fiber”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8E5BF1-DCE2-4469-9B5D-DFC8B5DFE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50" y="2503661"/>
                <a:ext cx="1759841" cy="523220"/>
              </a:xfrm>
              <a:prstGeom prst="rect">
                <a:avLst/>
              </a:prstGeom>
              <a:blipFill>
                <a:blip r:embed="rId4"/>
                <a:stretch>
                  <a:fillRect l="-1038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839B26-05FA-4716-B953-270EC73F0045}"/>
                  </a:ext>
                </a:extLst>
              </p:cNvPr>
              <p:cNvSpPr txBox="1"/>
              <p:nvPr/>
            </p:nvSpPr>
            <p:spPr>
              <a:xfrm>
                <a:off x="3137100" y="2613306"/>
                <a:ext cx="2449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en-US" sz="1600" dirty="0">
                    <a:solidFill>
                      <a:srgbClr val="C00000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32×(64×9)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839B26-05FA-4716-B953-270EC73F0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100" y="2613306"/>
                <a:ext cx="2449325" cy="800219"/>
              </a:xfrm>
              <a:prstGeom prst="rect">
                <a:avLst/>
              </a:prstGeom>
              <a:blipFill>
                <a:blip r:embed="rId5"/>
                <a:stretch>
                  <a:fillRect l="-249"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55FF43-9295-44F1-B0AE-3B8F0853EA64}"/>
              </a:ext>
            </a:extLst>
          </p:cNvPr>
          <p:cNvCxnSpPr/>
          <p:nvPr/>
        </p:nvCxnSpPr>
        <p:spPr>
          <a:xfrm>
            <a:off x="773175" y="2588559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B64924-0980-4387-8F32-C9F871BE62A6}"/>
              </a:ext>
            </a:extLst>
          </p:cNvPr>
          <p:cNvCxnSpPr/>
          <p:nvPr/>
        </p:nvCxnSpPr>
        <p:spPr>
          <a:xfrm>
            <a:off x="1113865" y="2392731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5E1A7B-BD3A-4E82-A597-49069BA1D810}"/>
              </a:ext>
            </a:extLst>
          </p:cNvPr>
          <p:cNvCxnSpPr/>
          <p:nvPr/>
        </p:nvCxnSpPr>
        <p:spPr>
          <a:xfrm>
            <a:off x="921124" y="2762525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D8C39D-4EFC-41A1-B8FD-37349A8A10FD}"/>
              </a:ext>
            </a:extLst>
          </p:cNvPr>
          <p:cNvCxnSpPr/>
          <p:nvPr/>
        </p:nvCxnSpPr>
        <p:spPr>
          <a:xfrm>
            <a:off x="773175" y="2855259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59DCA5-EC73-4593-B209-D96DE63F0B72}"/>
              </a:ext>
            </a:extLst>
          </p:cNvPr>
          <p:cNvCxnSpPr/>
          <p:nvPr/>
        </p:nvCxnSpPr>
        <p:spPr>
          <a:xfrm>
            <a:off x="1113865" y="2659431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B62729-7392-4B04-B56F-FF5F5E77735C}"/>
              </a:ext>
            </a:extLst>
          </p:cNvPr>
          <p:cNvCxnSpPr/>
          <p:nvPr/>
        </p:nvCxnSpPr>
        <p:spPr>
          <a:xfrm>
            <a:off x="921124" y="2202061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F96BF0-4932-4CA3-BBCF-081CFB41DB3D}"/>
              </a:ext>
            </a:extLst>
          </p:cNvPr>
          <p:cNvCxnSpPr/>
          <p:nvPr/>
        </p:nvCxnSpPr>
        <p:spPr>
          <a:xfrm>
            <a:off x="773175" y="2294795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ED3A93-80F2-4112-A565-3C6CA1980100}"/>
              </a:ext>
            </a:extLst>
          </p:cNvPr>
          <p:cNvCxnSpPr/>
          <p:nvPr/>
        </p:nvCxnSpPr>
        <p:spPr>
          <a:xfrm>
            <a:off x="1113865" y="2098967"/>
            <a:ext cx="8858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7484AF-B229-4E29-913D-ED4641F08D37}"/>
                  </a:ext>
                </a:extLst>
              </p:cNvPr>
              <p:cNvSpPr txBox="1"/>
              <p:nvPr/>
            </p:nvSpPr>
            <p:spPr>
              <a:xfrm>
                <a:off x="686093" y="3013416"/>
                <a:ext cx="232570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= concatenation</a:t>
                </a:r>
                <a:br>
                  <a:rPr lang="en-US" b="1" dirty="0">
                    <a:solidFill>
                      <a:srgbClr val="C00000"/>
                    </a:solidFill>
                  </a:rPr>
                </a:br>
                <a:r>
                  <a:rPr lang="en-US" b="1" dirty="0">
                    <a:solidFill>
                      <a:srgbClr val="C00000"/>
                    </a:solidFill>
                  </a:rPr>
                  <a:t>of 3x3 array of fibers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7484AF-B229-4E29-913D-ED4641F08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93" y="3013416"/>
                <a:ext cx="2325701" cy="738664"/>
              </a:xfrm>
              <a:prstGeom prst="rect">
                <a:avLst/>
              </a:prstGeom>
              <a:blipFill>
                <a:blip r:embed="rId6"/>
                <a:stretch>
                  <a:fillRect l="-787" t="-826" r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095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F298-9712-4207-999A-FD34CB67C05F}" type="slidenum">
              <a:rPr>
                <a:solidFill>
                  <a:prstClr val="black"/>
                </a:solidFill>
              </a:rPr>
              <a:pPr/>
              <a:t>63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3075" y="954774"/>
            <a:ext cx="5455890" cy="1194090"/>
          </a:xfrm>
          <a:prstGeom prst="rect">
            <a:avLst/>
          </a:prstGeom>
          <a:noFill/>
          <a:ln>
            <a:noFill/>
          </a:ln>
        </p:spPr>
        <p:txBody>
          <a:bodyPr vert="horz" wrap="none" lIns="72821" tIns="36408" rIns="72821" bIns="36408" compatLnSpc="0">
            <a:spAutoFit/>
          </a:bodyPr>
          <a:lstStyle/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Let us assume filter is an “eye” detector.</a:t>
            </a: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black"/>
              </a:solidFill>
              <a:latin typeface="FreeSans" pitchFamily="34"/>
              <a:ea typeface="DejaVu Sans" pitchFamily="2"/>
              <a:cs typeface="DejaVu Sans" pitchFamily="2"/>
            </a:endParaRP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Q.:</a:t>
            </a: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 how can we make the detection robust to the </a:t>
            </a: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exact location of the eye?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57" y="57805"/>
            <a:ext cx="5377977" cy="590720"/>
          </a:xfrm>
          <a:prstGeom prst="rect">
            <a:avLst/>
          </a:prstGeom>
          <a:noFill/>
          <a:ln>
            <a:noFill/>
          </a:ln>
        </p:spPr>
        <p:txBody>
          <a:bodyPr vert="horz" wrap="square" lIns="72821" tIns="36408" rIns="72821" bIns="36408" compatLnSpc="0">
            <a:spAutoFit/>
          </a:bodyPr>
          <a:lstStyle/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Pooling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573159"/>
            <a:ext cx="3331030" cy="452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852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62877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B616-9D93-4C38-81B1-6F8259D5B50E}" type="slidenum">
              <a:rPr>
                <a:solidFill>
                  <a:prstClr val="black"/>
                </a:solidFill>
              </a:rPr>
              <a:pPr/>
              <a:t>64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3074" y="954774"/>
            <a:ext cx="4422274" cy="1194090"/>
          </a:xfrm>
          <a:prstGeom prst="rect">
            <a:avLst/>
          </a:prstGeom>
          <a:noFill/>
          <a:ln>
            <a:noFill/>
          </a:ln>
        </p:spPr>
        <p:txBody>
          <a:bodyPr vert="horz" wrap="none" lIns="72821" tIns="36408" rIns="72821" bIns="36408" compatLnSpc="0">
            <a:spAutoFit/>
          </a:bodyPr>
          <a:lstStyle/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By “</a:t>
            </a:r>
            <a:r>
              <a:rPr lang="en-US" sz="190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pooling</a:t>
            </a: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” (e.g., taking max) filter</a:t>
            </a: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responses at different locations we gain</a:t>
            </a: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robustness to the exact spatial location</a:t>
            </a:r>
          </a:p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900">
                <a:solidFill>
                  <a:prstClr val="black"/>
                </a:solidFill>
                <a:latin typeface="FreeSans" pitchFamily="34"/>
                <a:ea typeface="DejaVu Sans" pitchFamily="2"/>
                <a:cs typeface="DejaVu Sans" pitchFamily="2"/>
              </a:rPr>
              <a:t>of features.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314" y="603193"/>
            <a:ext cx="5123543" cy="452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5" name="TextBox 4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852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515257" y="57805"/>
            <a:ext cx="5327505" cy="590720"/>
          </a:xfrm>
          <a:prstGeom prst="rect">
            <a:avLst/>
          </a:prstGeom>
          <a:noFill/>
          <a:ln>
            <a:noFill/>
          </a:ln>
        </p:spPr>
        <p:txBody>
          <a:bodyPr vert="horz" wrap="square" lIns="72821" tIns="36408" rIns="72821" bIns="36408" compatLnSpc="0">
            <a:spAutoFit/>
          </a:bodyPr>
          <a:lstStyle/>
          <a:p>
            <a:pPr defTabSz="7398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Pooling Layer</a:t>
            </a:r>
          </a:p>
        </p:txBody>
      </p:sp>
    </p:spTree>
    <p:extLst>
      <p:ext uri="{BB962C8B-B14F-4D97-AF65-F5344CB8AC3E}">
        <p14:creationId xmlns:p14="http://schemas.microsoft.com/office/powerpoint/2010/main" val="15377137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Shape 749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950" y="1356125"/>
            <a:ext cx="3996924" cy="3157099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Shape 750"/>
          <p:cNvSpPr txBox="1"/>
          <p:nvPr/>
        </p:nvSpPr>
        <p:spPr>
          <a:xfrm>
            <a:off x="222200" y="36325"/>
            <a:ext cx="8810699" cy="124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2D2D8A"/>
                </a:solidFill>
                <a:latin typeface="Arial"/>
                <a:cs typeface="Arial"/>
                <a:sym typeface="Arial"/>
              </a:rPr>
              <a:t>Pooling layer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makes the representations smaller and more manageable 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operates over each activation map independently: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453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6" name="Shape 756"/>
          <p:cNvGraphicFramePr/>
          <p:nvPr/>
        </p:nvGraphicFramePr>
        <p:xfrm>
          <a:off x="952500" y="1409700"/>
          <a:ext cx="2423500" cy="242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7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7" name="Shape 757"/>
          <p:cNvSpPr txBox="1"/>
          <p:nvPr/>
        </p:nvSpPr>
        <p:spPr>
          <a:xfrm>
            <a:off x="931850" y="900125"/>
            <a:ext cx="2617199" cy="5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Single depth slice</a:t>
            </a:r>
          </a:p>
        </p:txBody>
      </p:sp>
      <p:cxnSp>
        <p:nvCxnSpPr>
          <p:cNvPr id="758" name="Shape 758"/>
          <p:cNvCxnSpPr/>
          <p:nvPr/>
        </p:nvCxnSpPr>
        <p:spPr>
          <a:xfrm rot="10800000">
            <a:off x="642925" y="1439450"/>
            <a:ext cx="0" cy="23639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9" name="Shape 759"/>
          <p:cNvSpPr txBox="1"/>
          <p:nvPr/>
        </p:nvSpPr>
        <p:spPr>
          <a:xfrm>
            <a:off x="277525" y="1563825"/>
            <a:ext cx="389699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</a:p>
        </p:txBody>
      </p:sp>
      <p:cxnSp>
        <p:nvCxnSpPr>
          <p:cNvPr id="760" name="Shape 760"/>
          <p:cNvCxnSpPr/>
          <p:nvPr/>
        </p:nvCxnSpPr>
        <p:spPr>
          <a:xfrm>
            <a:off x="926000" y="4150675"/>
            <a:ext cx="247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1" name="Shape 761"/>
          <p:cNvSpPr txBox="1"/>
          <p:nvPr/>
        </p:nvSpPr>
        <p:spPr>
          <a:xfrm>
            <a:off x="2878275" y="4081025"/>
            <a:ext cx="389699" cy="36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</a:p>
        </p:txBody>
      </p:sp>
      <p:cxnSp>
        <p:nvCxnSpPr>
          <p:cNvPr id="762" name="Shape 762"/>
          <p:cNvCxnSpPr/>
          <p:nvPr/>
        </p:nvCxnSpPr>
        <p:spPr>
          <a:xfrm>
            <a:off x="3753700" y="2621450"/>
            <a:ext cx="203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3" name="Shape 763"/>
          <p:cNvSpPr txBox="1"/>
          <p:nvPr/>
        </p:nvSpPr>
        <p:spPr>
          <a:xfrm>
            <a:off x="3661275" y="1788525"/>
            <a:ext cx="2675700" cy="7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 pool with 2x2 filters and stride 2</a:t>
            </a:r>
          </a:p>
        </p:txBody>
      </p:sp>
      <p:graphicFrame>
        <p:nvGraphicFramePr>
          <p:cNvPr id="764" name="Shape 764"/>
          <p:cNvGraphicFramePr/>
          <p:nvPr/>
        </p:nvGraphicFramePr>
        <p:xfrm>
          <a:off x="6622250" y="1976625"/>
          <a:ext cx="1211750" cy="1211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5" name="Shape 765"/>
          <p:cNvSpPr txBox="1"/>
          <p:nvPr/>
        </p:nvSpPr>
        <p:spPr>
          <a:xfrm>
            <a:off x="542697" y="47475"/>
            <a:ext cx="6643128" cy="6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2D2D8A"/>
                </a:solidFill>
                <a:latin typeface="Arial"/>
                <a:cs typeface="Arial"/>
                <a:sym typeface="Arial"/>
              </a:rPr>
              <a:t>MAX POOLING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000" kern="0" dirty="0">
              <a:solidFill>
                <a:srgbClr val="2D2D8A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2797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3D32-07CC-4667-AF02-88906F5B18CD}" type="slidenum">
              <a:rPr>
                <a:solidFill>
                  <a:prstClr val="black"/>
                </a:solidFill>
              </a:rPr>
              <a:pPr/>
              <a:t>67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658880" y="1088767"/>
            <a:ext cx="3939840" cy="1244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28" tIns="36412" rIns="72828" bIns="36412" anchor="ctr" anchorCtr="0" compatLnSpc="0"/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82054"/>
            <a:ext cx="6298336" cy="590728"/>
          </a:xfrm>
          <a:prstGeom prst="rect">
            <a:avLst/>
          </a:prstGeom>
          <a:noFill/>
          <a:ln>
            <a:noFill/>
          </a:ln>
        </p:spPr>
        <p:txBody>
          <a:bodyPr vert="horz" wrap="square" lIns="72828" tIns="36412" rIns="72828" bIns="36412" compatLnSpc="0">
            <a:spAutoFit/>
          </a:bodyPr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ConvNets</a:t>
            </a:r>
            <a:r>
              <a:rPr lang="en-US" sz="3200" dirty="0">
                <a:solidFill>
                  <a:srgbClr val="000080"/>
                </a:solidFill>
                <a:latin typeface="Helvetica Neue" panose="020B0604020202020204" charset="0"/>
                <a:ea typeface="DejaVu Sans" pitchFamily="2"/>
                <a:cs typeface="DejaVu Sans" pitchFamily="2"/>
              </a:rPr>
              <a:t>: Typical Stage</a:t>
            </a:r>
          </a:p>
        </p:txBody>
      </p:sp>
      <p:sp>
        <p:nvSpPr>
          <p:cNvPr id="4" name="Straight Connector 3"/>
          <p:cNvSpPr/>
          <p:nvPr/>
        </p:nvSpPr>
        <p:spPr>
          <a:xfrm>
            <a:off x="1311102" y="1685180"/>
            <a:ext cx="622080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  <a:tailEnd type="arrow"/>
          </a:ln>
        </p:spPr>
        <p:txBody>
          <a:bodyPr vert="horz" wrap="none" lIns="87391" tIns="50979" rIns="87391" bIns="50979" anchor="ctr" anchorCtr="1" compatLnSpc="0"/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33182" y="1300637"/>
            <a:ext cx="1451520" cy="7776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87391" tIns="50979" rIns="87391" bIns="50979" anchor="ctr" anchorCtr="0" compatLnSpc="0"/>
          <a:lstStyle/>
          <a:p>
            <a:pPr algn="ctr"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Arial" pitchFamily="18"/>
                <a:ea typeface="DejaVu Sans" pitchFamily="2"/>
                <a:cs typeface="DejaVu Sans" pitchFamily="2"/>
              </a:rPr>
              <a:t>Convol.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3335719" y="1685670"/>
            <a:ext cx="622080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  <a:tailEnd type="arrow"/>
          </a:ln>
        </p:spPr>
        <p:txBody>
          <a:bodyPr vert="horz" wrap="none" lIns="87391" tIns="50979" rIns="87391" bIns="50979" anchor="ctr" anchorCtr="1" compatLnSpc="0"/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57799" y="1301126"/>
            <a:ext cx="1451520" cy="7776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000000"/>
            </a:solidFill>
            <a:custDash>
              <a:ds d="0" sp="0"/>
            </a:custDash>
          </a:ln>
        </p:spPr>
        <p:txBody>
          <a:bodyPr vert="horz" wrap="none" lIns="87391" tIns="50979" rIns="87391" bIns="50979" anchor="ctr" anchorCtr="0" compatLnSpc="0"/>
          <a:lstStyle/>
          <a:p>
            <a:pPr algn="ctr"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Arial" pitchFamily="18"/>
                <a:ea typeface="DejaVu Sans" pitchFamily="2"/>
                <a:cs typeface="DejaVu Sans" pitchFamily="2"/>
              </a:rPr>
              <a:t>Pooling</a:t>
            </a:r>
          </a:p>
        </p:txBody>
      </p:sp>
      <p:sp>
        <p:nvSpPr>
          <p:cNvPr id="8" name="Straight Connector 7"/>
          <p:cNvSpPr/>
          <p:nvPr/>
        </p:nvSpPr>
        <p:spPr>
          <a:xfrm>
            <a:off x="5393333" y="1685670"/>
            <a:ext cx="622079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  <a:tailEnd type="arrow"/>
          </a:ln>
        </p:spPr>
        <p:txBody>
          <a:bodyPr vert="horz" wrap="none" lIns="87391" tIns="50979" rIns="87391" bIns="50979" anchor="ctr" anchorCtr="1" compatLnSpc="0"/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black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8889" y="695636"/>
            <a:ext cx="3159570" cy="486469"/>
          </a:xfrm>
          <a:prstGeom prst="rect">
            <a:avLst/>
          </a:prstGeom>
          <a:noFill/>
          <a:ln>
            <a:noFill/>
          </a:ln>
        </p:spPr>
        <p:txBody>
          <a:bodyPr vert="horz" wrap="none" lIns="72828" tIns="36412" rIns="72828" bIns="36412" compatLnSpc="0">
            <a:spAutoFit/>
          </a:bodyPr>
          <a:lstStyle/>
          <a:p>
            <a:pPr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One stage (zoom)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834" y="2357552"/>
            <a:ext cx="8106632" cy="2799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-202462" y="4624460"/>
            <a:ext cx="1982166" cy="403905"/>
          </a:xfrm>
          <a:prstGeom prst="rect">
            <a:avLst/>
          </a:prstGeom>
          <a:noFill/>
          <a:ln>
            <a:noFill/>
          </a:ln>
        </p:spPr>
        <p:txBody>
          <a:bodyPr vert="horz" wrap="none" lIns="72828" tIns="36412" rIns="72828" bIns="36412" compatLnSpc="0"/>
          <a:lstStyle/>
          <a:p>
            <a:pPr algn="ctr"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50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courtesy of</a:t>
            </a:r>
          </a:p>
          <a:p>
            <a:pPr algn="ctr" defTabSz="73992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500">
                <a:solidFill>
                  <a:srgbClr val="FF0000"/>
                </a:solidFill>
                <a:latin typeface="FreeSans" pitchFamily="34"/>
                <a:ea typeface="DejaVu Sans" pitchFamily="2"/>
                <a:cs typeface="DejaVu Sans" pitchFamily="2"/>
              </a:rPr>
              <a:t> K. Kavukcuoglu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24165" y="4841246"/>
            <a:ext cx="1302286" cy="289908"/>
            <a:chOff x="8625599" y="7115399"/>
            <a:chExt cx="1435680" cy="426093"/>
          </a:xfrm>
        </p:grpSpPr>
        <p:sp>
          <p:nvSpPr>
            <p:cNvPr id="13" name="TextBox 12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defTabSz="739924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316088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1" name="Shape 1071"/>
              <p:cNvSpPr txBox="1"/>
              <p:nvPr/>
            </p:nvSpPr>
            <p:spPr>
              <a:xfrm>
                <a:off x="464950" y="665018"/>
                <a:ext cx="8446199" cy="3540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Con</a:t>
                </a:r>
                <a:r>
                  <a:rPr lang="en-US" sz="18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volution</a:t>
                </a:r>
                <a:r>
                  <a:rPr lang="en-US" sz="1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layers represent local, shift-invariant operations on data blocks.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Layer activations commonly organized into 4D blocks, NCHW or NHWC.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Convolutiona</a:t>
                </a:r>
                <a:r>
                  <a:rPr lang="en-US" sz="1800" dirty="0"/>
                  <a:t>l filters are also usually 4D arrays,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" sz="1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800" dirty="0"/>
                  <a:t>C</a:t>
                </a:r>
                <a:r>
                  <a:rPr lang="en-US" sz="1800" dirty="0" err="1"/>
                  <a:t>onvnets</a:t>
                </a:r>
                <a:r>
                  <a:rPr lang="en-US" sz="1800" dirty="0"/>
                  <a:t> typically follow conv layers with </a:t>
                </a:r>
                <a:r>
                  <a:rPr lang="en-US" sz="1800" dirty="0" err="1"/>
                  <a:t>ReLU</a:t>
                </a:r>
                <a:r>
                  <a:rPr lang="en-US" sz="1800" dirty="0"/>
                  <a:t> non-linearities.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Spatial resolution decreases through the network, while number of channels increases.</a:t>
                </a:r>
              </a:p>
              <a:p>
                <a:pPr marL="342900" indent="-342900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Pooling layers or </a:t>
                </a:r>
                <a:r>
                  <a:rPr lang="en-US" sz="1800" dirty="0" err="1"/>
                  <a:t>strided</a:t>
                </a:r>
                <a:r>
                  <a:rPr lang="en-US" sz="1800" dirty="0"/>
                  <a:t> convolutions reduce the spatial resolution in steps.  </a:t>
                </a:r>
                <a:endParaRPr lang="en" sz="1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71" name="Shape 10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0" y="665018"/>
                <a:ext cx="8446199" cy="3540106"/>
              </a:xfrm>
              <a:prstGeom prst="rect">
                <a:avLst/>
              </a:prstGeom>
              <a:blipFill>
                <a:blip r:embed="rId3"/>
                <a:stretch>
                  <a:fillRect l="-4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hape 133">
            <a:extLst>
              <a:ext uri="{FF2B5EF4-FFF2-40B4-BE49-F238E27FC236}">
                <a16:creationId xmlns:a16="http://schemas.microsoft.com/office/drawing/2014/main" id="{ADA90414-6A24-48B0-ABD8-8F806DEE3E84}"/>
              </a:ext>
            </a:extLst>
          </p:cNvPr>
          <p:cNvSpPr txBox="1">
            <a:spLocks/>
          </p:cNvSpPr>
          <p:nvPr/>
        </p:nvSpPr>
        <p:spPr>
          <a:xfrm>
            <a:off x="464950" y="0"/>
            <a:ext cx="867905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>
                <a:solidFill>
                  <a:srgbClr val="2D2D8A"/>
                </a:solidFill>
              </a:rPr>
              <a:t>Convnets Summary</a:t>
            </a:r>
          </a:p>
        </p:txBody>
      </p:sp>
    </p:spTree>
    <p:extLst>
      <p:ext uri="{BB962C8B-B14F-4D97-AF65-F5344CB8AC3E}">
        <p14:creationId xmlns:p14="http://schemas.microsoft.com/office/powerpoint/2010/main" val="215444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9992" name="Rectangle 251"/>
          <p:cNvSpPr>
            <a:spLocks noChangeArrowheads="1"/>
          </p:cNvSpPr>
          <p:nvPr/>
        </p:nvSpPr>
        <p:spPr bwMode="auto">
          <a:xfrm>
            <a:off x="57912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0116" name="Rectangle 375"/>
          <p:cNvSpPr>
            <a:spLocks noChangeArrowheads="1"/>
          </p:cNvSpPr>
          <p:nvPr/>
        </p:nvSpPr>
        <p:spPr bwMode="auto">
          <a:xfrm>
            <a:off x="14478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0117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011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118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0118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11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0120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012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012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2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013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3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4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014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012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0121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012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122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E8D6E4-3D1D-4735-9AB5-146FB8FBF03D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E8D6E4-3D1D-4735-9AB5-146FB8FBF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50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016" name="Rectangle 251"/>
          <p:cNvSpPr>
            <a:spLocks noChangeArrowheads="1"/>
          </p:cNvSpPr>
          <p:nvPr/>
        </p:nvSpPr>
        <p:spPr bwMode="auto">
          <a:xfrm>
            <a:off x="61722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140" name="Rectangle 375"/>
          <p:cNvSpPr>
            <a:spLocks noChangeArrowheads="1"/>
          </p:cNvSpPr>
          <p:nvPr/>
        </p:nvSpPr>
        <p:spPr bwMode="auto">
          <a:xfrm>
            <a:off x="17526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1141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114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142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114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4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1144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11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11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11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11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11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1145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114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46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1FAD39-A19D-4AD8-84AE-D8E01E6CCBB4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1FAD39-A19D-4AD8-84AE-D8E01E6C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75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1714500"/>
          <a:ext cx="3581400" cy="257175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917" name="Rectangle 127"/>
          <p:cNvSpPr>
            <a:spLocks noChangeArrowheads="1"/>
          </p:cNvSpPr>
          <p:nvPr/>
        </p:nvSpPr>
        <p:spPr bwMode="auto">
          <a:xfrm>
            <a:off x="6477000" y="19431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1715691"/>
          <a:ext cx="3556000" cy="25681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2041" name="Rectangle 252"/>
          <p:cNvSpPr>
            <a:spLocks noChangeArrowheads="1"/>
          </p:cNvSpPr>
          <p:nvPr/>
        </p:nvSpPr>
        <p:spPr bwMode="auto">
          <a:xfrm>
            <a:off x="2133600" y="1714500"/>
            <a:ext cx="1066800" cy="742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162042" name="Object 381"/>
          <p:cNvGraphicFramePr>
            <a:graphicFrameLocks noChangeAspect="1"/>
          </p:cNvGraphicFramePr>
          <p:nvPr/>
        </p:nvGraphicFramePr>
        <p:xfrm>
          <a:off x="5680075" y="928687"/>
          <a:ext cx="15684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Equation" r:id="rId5" imgW="342751" imgH="203112" progId="Equation.3">
                  <p:embed/>
                </p:oleObj>
              </mc:Choice>
              <mc:Fallback>
                <p:oleObj name="Equation" r:id="rId5" imgW="342751" imgH="203112" progId="Equation.3">
                  <p:embed/>
                  <p:pic>
                    <p:nvPicPr>
                      <p:cNvPr id="16204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928687"/>
                        <a:ext cx="15684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043" name="Object 381"/>
          <p:cNvGraphicFramePr>
            <a:graphicFrameLocks noChangeAspect="1"/>
          </p:cNvGraphicFramePr>
          <p:nvPr/>
        </p:nvGraphicFramePr>
        <p:xfrm>
          <a:off x="1593850" y="971550"/>
          <a:ext cx="16256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16204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971550"/>
                        <a:ext cx="1625600" cy="702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044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162045" name="Group 4"/>
          <p:cNvGrpSpPr>
            <a:grpSpLocks noChangeAspect="1"/>
          </p:cNvGrpSpPr>
          <p:nvPr/>
        </p:nvGrpSpPr>
        <p:grpSpPr bwMode="auto">
          <a:xfrm>
            <a:off x="7543800" y="228600"/>
            <a:ext cx="1143000" cy="729854"/>
            <a:chOff x="3799" y="2064"/>
            <a:chExt cx="1433" cy="1136"/>
          </a:xfrm>
        </p:grpSpPr>
        <p:grpSp>
          <p:nvGrpSpPr>
            <p:cNvPr id="162048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2050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1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2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3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4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5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6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7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8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62059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0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1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2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3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4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5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62066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62049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2046" name="Object 26"/>
          <p:cNvGraphicFramePr>
            <a:graphicFrameLocks noChangeAspect="1"/>
          </p:cNvGraphicFramePr>
          <p:nvPr/>
        </p:nvGraphicFramePr>
        <p:xfrm>
          <a:off x="6477001" y="400051"/>
          <a:ext cx="1020763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16204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00051"/>
                        <a:ext cx="1020763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047" name="Text Box 376"/>
          <p:cNvSpPr txBox="1">
            <a:spLocks noChangeArrowheads="1"/>
          </p:cNvSpPr>
          <p:nvPr/>
        </p:nvSpPr>
        <p:spPr bwMode="auto">
          <a:xfrm>
            <a:off x="7762876" y="4912519"/>
            <a:ext cx="13805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Credit: S. Seitz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37258-1685-4B7B-96C6-A6D2CC2C078A}"/>
                  </a:ext>
                </a:extLst>
              </p:cNvPr>
              <p:cNvSpPr txBox="1"/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37258-1685-4B7B-96C6-A6D2CC2C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05" y="131862"/>
                <a:ext cx="1504258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858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3832</Words>
  <Application>Microsoft Office PowerPoint</Application>
  <PresentationFormat>On-screen Show (16:9)</PresentationFormat>
  <Paragraphs>2146</Paragraphs>
  <Slides>68</Slides>
  <Notes>67</Notes>
  <HiddenSlides>26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Nice</vt:lpstr>
      <vt:lpstr>Cambria Math</vt:lpstr>
      <vt:lpstr>Times</vt:lpstr>
      <vt:lpstr>Futura Bk BT</vt:lpstr>
      <vt:lpstr>Helvetica Neue</vt:lpstr>
      <vt:lpstr>Calibri</vt:lpstr>
      <vt:lpstr>Arial</vt:lpstr>
      <vt:lpstr>FreeSans</vt:lpstr>
      <vt:lpstr>Simple Light</vt:lpstr>
      <vt:lpstr>Equation</vt:lpstr>
      <vt:lpstr>This time: Neural Networks for Visual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filters: examples</vt:lpstr>
      <vt:lpstr>Practice with linear filters</vt:lpstr>
      <vt:lpstr>Practice with linear filters</vt:lpstr>
      <vt:lpstr>Practice with linear filters</vt:lpstr>
      <vt:lpstr>Practice with linear filters</vt:lpstr>
      <vt:lpstr>Impulse response</vt:lpstr>
      <vt:lpstr>Impulse response</vt:lpstr>
      <vt:lpstr>Can you match the texture to the response?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“Tensors” again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Designing, Visualizing and Understanding  Deep Neural Networks</dc:title>
  <dc:creator>John Canny</dc:creator>
  <cp:lastModifiedBy>Ladislau Boloni</cp:lastModifiedBy>
  <cp:revision>388</cp:revision>
  <dcterms:modified xsi:type="dcterms:W3CDTF">2020-12-01T15:08:08Z</dcterms:modified>
</cp:coreProperties>
</file>