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64" r:id="rId2"/>
    <p:sldId id="274" r:id="rId3"/>
    <p:sldId id="275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07" r:id="rId13"/>
    <p:sldId id="306" r:id="rId14"/>
    <p:sldId id="296" r:id="rId15"/>
    <p:sldId id="297" r:id="rId16"/>
    <p:sldId id="300" r:id="rId17"/>
    <p:sldId id="301" r:id="rId18"/>
    <p:sldId id="309" r:id="rId19"/>
    <p:sldId id="302" r:id="rId20"/>
    <p:sldId id="308" r:id="rId21"/>
    <p:sldId id="362" r:id="rId22"/>
    <p:sldId id="363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37C"/>
    <a:srgbClr val="16840E"/>
    <a:srgbClr val="C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5" autoAdjust="0"/>
  </p:normalViewPr>
  <p:slideViewPr>
    <p:cSldViewPr snapToGrid="0">
      <p:cViewPr varScale="1">
        <p:scale>
          <a:sx n="134" d="100"/>
          <a:sy n="134" d="100"/>
        </p:scale>
        <p:origin x="104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860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502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87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72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Loss surface is blue. Gradients are shown below as red arrows. Gradient is zero at the minimum.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32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877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126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3356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812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318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331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099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246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80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97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40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2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59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94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0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4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4800" y="1028700"/>
            <a:ext cx="8534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/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0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42514" y="0"/>
            <a:ext cx="8901485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Machine Learning Background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1100"/>
                <a:ext cx="8534400" cy="3783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Start with a space of “observations”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and a space of “targets” or “labels”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We are interested in how the observations determine the targets.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/>
                  <a:t>Data: </a:t>
                </a:r>
                <a:r>
                  <a:rPr lang="en-US" dirty="0"/>
                  <a:t>many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b="1" dirty="0"/>
                  <a:t>Prediction: </a:t>
                </a:r>
                <a:r>
                  <a:rPr lang="en-US" dirty="0"/>
                  <a:t>given a new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predict the corresponding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en-US" dirty="0"/>
                  <a:t>Typically observations are “cheap” (raw data) while targets are “expensive” (may be generated by a human). Computer predictions therefore have economic value. </a:t>
                </a: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1100"/>
                <a:ext cx="8534400" cy="3783600"/>
              </a:xfrm>
              <a:prstGeom prst="rect">
                <a:avLst/>
              </a:prstGeom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Risk Minimization</a:t>
            </a:r>
            <a:endParaRPr sz="40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86106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1600" dirty="0"/>
              <a:t>Generally minimizing empirical risk (loss on the data) instead of true risk works fine, but it can fail if: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/>
              <a:t>The </a:t>
            </a:r>
            <a:r>
              <a:rPr lang="en-US" sz="1600" b="1" dirty="0">
                <a:solidFill>
                  <a:srgbClr val="C00000"/>
                </a:solidFill>
              </a:rPr>
              <a:t>data sample is biased</a:t>
            </a:r>
            <a:r>
              <a:rPr lang="en-US" sz="1600" dirty="0"/>
              <a:t>. e.g. you cant build a (good) classifier with observations of only one class.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/>
              <a:t>There is </a:t>
            </a:r>
            <a:r>
              <a:rPr lang="en-US" sz="1600" b="1" dirty="0">
                <a:solidFill>
                  <a:srgbClr val="C00000"/>
                </a:solidFill>
              </a:rPr>
              <a:t>not enough data </a:t>
            </a:r>
            <a:r>
              <a:rPr lang="en-US" sz="1600" dirty="0"/>
              <a:t>to accurately estimate the parameters of the model. Depends on the complexity (number of parameters, variation in gradients, complexity of the loss function, generative vs. discriminative etc.).</a:t>
            </a:r>
            <a:endParaRPr sz="1600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7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Multivariate Linear Regression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This time,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dirty="0"/>
                  <a:t>, and the model is </a:t>
                </a:r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for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assume the last coordinate of each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vector is 1. Then the last column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acts as the bias vector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we had before, simplifying the model.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</a:t>
                </a:r>
                <a:r>
                  <a:rPr lang="en-US"/>
                  <a:t>loss function</a:t>
                </a:r>
                <a:r>
                  <a:rPr lang="en-US" sz="1600"/>
                  <a:t> </a:t>
                </a:r>
                <a:r>
                  <a:rPr lang="en-US" sz="1600" dirty="0"/>
                  <a:t>is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1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Multivariate 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want to optimize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/>
                  <a:t> with respect to the model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, so this time we need a gradient: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- we are treating the loss as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of the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56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478BE-E21B-4A99-9AAA-36513D33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18" y="2133600"/>
            <a:ext cx="3632200" cy="2724150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37930" y="0"/>
            <a:ext cx="880607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Aside: Gradients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When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we mean the vector of partial derivatives: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 =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 , 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measures how fast the loss changes vs.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, it means all the partials are zero. </a:t>
                </a:r>
                <a:br>
                  <a:rPr lang="en-US" b="0" dirty="0"/>
                </a:br>
                <a:r>
                  <a:rPr lang="en-US" b="0" dirty="0"/>
                  <a:t>i.e. the loss is not changing in any direction.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0" dirty="0"/>
                  <a:t>Thus we are at a local optimum </a:t>
                </a:r>
                <a:br>
                  <a:rPr lang="en-US" b="0" dirty="0"/>
                </a:br>
                <a:r>
                  <a:rPr lang="en-US" b="0" dirty="0"/>
                  <a:t>(or at least a saddle point).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4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13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0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Setup: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This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m-dimensional binary vector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it could be the pixels in a binary image.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target values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will also be binary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but our prediction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will actually be a real value </a:t>
                </a:r>
                <a:r>
                  <a:rPr lang="en-US" dirty="0"/>
                  <a:t>in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can apply a threshold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𝑡h𝑟𝑒𝑠h𝑜𝑙𝑑</m:t>
                        </m:r>
                      </m:sub>
                    </m:sSub>
                  </m:oMath>
                </a14:m>
                <a:r>
                  <a:rPr lang="en-US" dirty="0"/>
                  <a:t> later to get a class assignment to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target class could be “cat”. The data are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images and labels,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 image,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 cat.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output of our model, as being the probability that the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cat.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A878F-19F8-4BC1-8F1A-0B4608B7C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89547"/>
            <a:ext cx="2247900" cy="14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0344" y="0"/>
            <a:ext cx="8873656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be a weight vector (the logistic model). Then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the probability that the output should be “cat”.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can write this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i="1" dirty="0"/>
                  <a:t>logistic function: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C018B-08F3-4AFF-8281-AC94C7BC5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89547"/>
            <a:ext cx="2247900" cy="1494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99CAB-C3DB-497F-B4FE-C0374C339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129041"/>
            <a:ext cx="2438400" cy="1623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DA511-B9AD-4450-88CB-605F90B70478}"/>
                  </a:ext>
                </a:extLst>
              </p:cNvPr>
              <p:cNvSpPr txBox="1"/>
              <p:nvPr/>
            </p:nvSpPr>
            <p:spPr>
              <a:xfrm>
                <a:off x="5791200" y="4337627"/>
                <a:ext cx="3415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DA511-B9AD-4450-88CB-605F90B70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337627"/>
                <a:ext cx="34150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85A25C-ACA9-4A5E-BCAC-078C6FE42DC3}"/>
                  </a:ext>
                </a:extLst>
              </p:cNvPr>
              <p:cNvSpPr txBox="1"/>
              <p:nvPr/>
            </p:nvSpPr>
            <p:spPr>
              <a:xfrm>
                <a:off x="4343400" y="2869503"/>
                <a:ext cx="602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85A25C-ACA9-4A5E-BCAC-078C6FE4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869503"/>
                <a:ext cx="602665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3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0344" y="0"/>
            <a:ext cx="8873656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Loss for 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66750"/>
                <a:ext cx="8610600" cy="4191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could use e.g. the squared loss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there are more natural (and effective) choices.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Its based on our assumption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is in the target class</a:t>
                </a:r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Under this assumption, we can compute the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probability of correct classification</a:t>
                </a:r>
                <a:r>
                  <a:rPr lang="en-US" dirty="0"/>
                  <a:t>, and maximize that.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probability of correct classification (for one input) is: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=1       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rue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positive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probability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       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true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negative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Which we can turn into a simple expression as: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+ (1−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)(1−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66750"/>
                <a:ext cx="8610600" cy="4191000"/>
              </a:xfrm>
              <a:prstGeom prst="rect">
                <a:avLst/>
              </a:prstGeom>
              <a:blipFill>
                <a:blip r:embed="rId3"/>
                <a:stretch>
                  <a:fillRect l="-425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0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86856" y="0"/>
            <a:ext cx="8957144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Cross-Entropy Loss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8600" y="476250"/>
                <a:ext cx="8610600" cy="4191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𝑐𝑜𝑟𝑟𝑒𝑐𝑡</m:t>
                        </m:r>
                      </m:sub>
                    </m:sSub>
                  </m:oMath>
                </a14:m>
                <a:r>
                  <a:rPr lang="en-US" dirty="0"/>
                  <a:t> as the loss for each observation: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−(1− 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(1−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could sum this over all observations and minimize it to maximize the algorithm’s overall accuracy. This is sometimes done, and may give good results.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But much more commonly we use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the negative log of the probability of a correct result:</a:t>
                </a: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𝑐𝑜𝑟𝑟𝑒𝑐𝑡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⁡(1−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This is called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Cross-Entropy Loss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observations):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Cross entropy loss in this case is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the negative log probability that every label is correct  </a:t>
                </a:r>
                <a:r>
                  <a:rPr lang="en-US" dirty="0"/>
                  <a:t>- since label errors are independent, we should multiply them to get the overall probability that everything is correct. Taking logs turns this product into a sum.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476250"/>
                <a:ext cx="8610600" cy="4191000"/>
              </a:xfrm>
              <a:prstGeom prst="rect">
                <a:avLst/>
              </a:prstGeom>
              <a:blipFill>
                <a:blip r:embed="rId3"/>
                <a:stretch>
                  <a:fillRect l="-425" r="-921" b="-7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5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90830" y="0"/>
            <a:ext cx="8953169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Cross-Entropy Loss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8600" y="690246"/>
                <a:ext cx="8610600" cy="397700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More generally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Cross-Entropy Loss</a:t>
                </a:r>
                <a:r>
                  <a:rPr lang="en-US" dirty="0"/>
                  <a:t> compares a target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(now a vector over the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still the observation number) with a model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Its straightforward to show that the loss is minimized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, i.e. the predicted probability should match the observed probabilities of the labels on the data.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690246"/>
                <a:ext cx="8610600" cy="397700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4320" y="0"/>
            <a:ext cx="886968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there something special about the logistic function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or would any other “sigmoid” function work?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19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99CAB-C3DB-497F-B4FE-C0374C339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57400"/>
            <a:ext cx="24384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5938" y="0"/>
            <a:ext cx="8838062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Prediction Problems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5938" y="746184"/>
                <a:ext cx="3733800" cy="40466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b="1" dirty="0"/>
                  <a:t>Observation Space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𝓧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Face 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Natural Images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Signals of Human Speech 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Sentence in English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Demographic info: age, income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Diet, lifestyle</a:t>
                </a:r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dirty="0"/>
              </a:p>
              <a:p>
                <a:pPr algn="r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5938" y="746184"/>
                <a:ext cx="3733800" cy="4046650"/>
              </a:xfrm>
              <a:prstGeom prst="rect">
                <a:avLst/>
              </a:prstGeom>
              <a:blipFill>
                <a:blip r:embed="rId3"/>
                <a:stretch>
                  <a:fillRect r="-2773" b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134">
                <a:extLst>
                  <a:ext uri="{FF2B5EF4-FFF2-40B4-BE49-F238E27FC236}">
                    <a16:creationId xmlns:a16="http://schemas.microsoft.com/office/drawing/2014/main" id="{1FE31171-C769-4736-ACEA-1212F878C3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5675" y="746184"/>
                <a:ext cx="3733800" cy="4046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Helvetica Neue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Helvetica Neue"/>
                  <a:buChar char="–"/>
                  <a:defRPr sz="24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1371600" marR="0" lvl="2" indent="-381000" algn="l" rtl="0">
                  <a:lnSpc>
                    <a:spcPct val="115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Helvetica Neue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–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Helvetica Neue"/>
                  <a:buChar char="»"/>
                  <a:defRPr sz="2000" b="0" i="0" u="none" strike="noStrike" cap="non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>
                  <a:spcBef>
                    <a:spcPts val="1200"/>
                  </a:spcBef>
                  <a:buNone/>
                </a:pPr>
                <a:r>
                  <a:rPr lang="en-US" sz="1600" b="1" dirty="0"/>
                  <a:t>Target Space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𝓨</m:t>
                    </m:r>
                  </m:oMath>
                </a14:m>
                <a:r>
                  <a:rPr lang="en-US" sz="1600" b="1" dirty="0"/>
                  <a:t>: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Image class: “cat”, “dog” etc.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Caption: “kids playing soccer”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User’s identity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Stylized Images (e.g. cartoons)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Text transcript of the speech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Translation into Spanish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Other info: education, employment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r>
                  <a:rPr lang="en-US" sz="1600" dirty="0"/>
                  <a:t>Risk of Heart Disease</a:t>
                </a:r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Font typeface="Helvetica Neue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Shape 134">
                <a:extLst>
                  <a:ext uri="{FF2B5EF4-FFF2-40B4-BE49-F238E27FC236}">
                    <a16:creationId xmlns:a16="http://schemas.microsoft.com/office/drawing/2014/main" id="{1FE31171-C769-4736-ACEA-1212F878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75" y="746184"/>
                <a:ext cx="3733800" cy="4046650"/>
              </a:xfrm>
              <a:prstGeom prst="rect">
                <a:avLst/>
              </a:prstGeom>
              <a:blipFill>
                <a:blip r:embed="rId4"/>
                <a:stretch>
                  <a:fillRect l="-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41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Logistic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there something special about the logistic function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or would any other “sigmoid” function work?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b="1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b="1" dirty="0"/>
                  <a:t>Exercise: </a:t>
                </a:r>
                <a:r>
                  <a:rPr lang="en-US" dirty="0"/>
                  <a:t>show that a logistic regression classifier can exactly learn a Naïve Bayes classifier.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i.e. find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Naïve Bayes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class.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742950"/>
                <a:ext cx="8610600" cy="4114800"/>
              </a:xfrm>
              <a:prstGeom prst="rect">
                <a:avLst/>
              </a:prstGeom>
              <a:blipFill>
                <a:blip r:embed="rId3"/>
                <a:stretch>
                  <a:fillRect l="-425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20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99CAB-C3DB-497F-B4FE-C0374C339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57400"/>
            <a:ext cx="24384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Multi-Class Logistic Regression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457200">
                  <a:spcBef>
                    <a:spcPts val="1200"/>
                  </a:spcBef>
                  <a:buNone/>
                </a:pPr>
                <a:r>
                  <a:rPr lang="en-US" dirty="0"/>
                  <a:t>We again consider the one-versus-rest design because its scalable.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m-dimensional vector. It may be binary or real-valued.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would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estimate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Assume again that we apply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linear weight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We define: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Clearly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21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61EF8-FB3B-4499-A9C8-D98302ADDBC5}"/>
              </a:ext>
            </a:extLst>
          </p:cNvPr>
          <p:cNvSpPr txBox="1"/>
          <p:nvPr/>
        </p:nvSpPr>
        <p:spPr>
          <a:xfrm>
            <a:off x="5657438" y="4262815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it acts as a probability</a:t>
            </a:r>
          </a:p>
        </p:txBody>
      </p:sp>
    </p:spTree>
    <p:extLst>
      <p:ext uri="{BB962C8B-B14F-4D97-AF65-F5344CB8AC3E}">
        <p14:creationId xmlns:p14="http://schemas.microsoft.com/office/powerpoint/2010/main" val="29886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Multiclass Logistic Regression (</a:t>
            </a:r>
            <a:r>
              <a:rPr lang="en-US" sz="3600" dirty="0" err="1"/>
              <a:t>Softmax</a:t>
            </a:r>
            <a:r>
              <a:rPr lang="en-US" sz="3600" dirty="0"/>
              <a:t>)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indent="-457200">
                  <a:spcBef>
                    <a:spcPts val="1200"/>
                  </a:spcBef>
                  <a:buNone/>
                </a:pPr>
                <a:r>
                  <a:rPr lang="en-US" dirty="0"/>
                  <a:t>The formula: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Is called a </a:t>
                </a:r>
                <a:r>
                  <a:rPr lang="en-US" b="1" i="1" dirty="0" err="1"/>
                  <a:t>softmax</a:t>
                </a:r>
                <a:r>
                  <a:rPr lang="en-US" dirty="0"/>
                  <a:t> of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The intuition for the name “</a:t>
                </a:r>
                <a:r>
                  <a:rPr lang="en-US" dirty="0" err="1"/>
                  <a:t>softmax</a:t>
                </a:r>
                <a:r>
                  <a:rPr lang="en-US" dirty="0"/>
                  <a:t>” is that if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somewhat larger than the others, its exponential will dominate the sum, and the output will be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(0,…,1,…,0)</m:t>
                    </m:r>
                  </m:oMath>
                </a14:m>
                <a:r>
                  <a:rPr lang="en-US" dirty="0"/>
                  <a:t> where the 1 is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position.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But that’s not very compelling. Is there a more convincing argument for this particular choice of function?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35267"/>
                <a:ext cx="8610600" cy="4222483"/>
              </a:xfrm>
              <a:prstGeom prst="rect">
                <a:avLst/>
              </a:prstGeom>
              <a:blipFill>
                <a:blip r:embed="rId3"/>
                <a:stretch>
                  <a:fillRect l="-425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22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9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74320" y="0"/>
            <a:ext cx="886968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Probabilistic Framing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1100"/>
                <a:ext cx="8305800" cy="404665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dirty="0"/>
                  <a:t>We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samples of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buNone/>
                </a:pPr>
                <a:r>
                  <a:rPr lang="en-US" dirty="0"/>
                  <a:t>These random variables have a </a:t>
                </a:r>
                <a:r>
                  <a:rPr lang="en-US" b="1" dirty="0"/>
                  <a:t>joint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For prediction, we want at least the conditional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we can determine the distribution of targets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an observation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An approximation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true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/>
                  <a:t>model</a:t>
                </a:r>
                <a:r>
                  <a:rPr lang="en-US" dirty="0"/>
                  <a:t>. The goal of machine learning is to construct models that are: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Computable (and perhaps simple, efficient)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Provide label predictions that are close to those from the true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1100"/>
                <a:ext cx="8305800" cy="4046650"/>
              </a:xfrm>
              <a:prstGeom prst="rect">
                <a:avLst/>
              </a:prstGeom>
              <a:blipFill>
                <a:blip r:embed="rId3"/>
                <a:stretch>
                  <a:fillRect l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6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Prediction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sz="1600" dirty="0"/>
                  <a:t>We can simplify the modeling task by making a strong assumption about the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namely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i.e.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takes a single value </a:t>
                </a:r>
                <a:r>
                  <a:rPr lang="en-US" sz="1600" dirty="0"/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buNone/>
                </a:pPr>
                <a:endParaRPr lang="en-US" sz="1600" b="1" dirty="0">
                  <a:solidFill>
                    <a:srgbClr val="C00000"/>
                  </a:solidFill>
                </a:endParaRPr>
              </a:p>
              <a:p>
                <a:pPr>
                  <a:buNone/>
                </a:pPr>
                <a:r>
                  <a:rPr lang="en-US" sz="1600" b="1" dirty="0">
                    <a:solidFill>
                      <a:srgbClr val="C00000"/>
                    </a:solidFill>
                  </a:rPr>
                  <a:t>Examples:</a:t>
                </a: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Linear regression,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a linear function, and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a real value. </a:t>
                </a:r>
              </a:p>
              <a:p>
                <a:pPr marL="285750" indent="-285750"/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/>
                <a:r>
                  <a:rPr lang="en-US" sz="1600" dirty="0">
                    <a:solidFill>
                      <a:schemeClr val="tx1"/>
                    </a:solidFill>
                  </a:rPr>
                  <a:t>Classifiers (SVM, random forest etc.),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predicted class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class number. </a:t>
                </a:r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4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16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Loss Functions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:r>
                  <a:rPr lang="en-US" sz="1600" dirty="0"/>
                  <a:t>A </a:t>
                </a:r>
                <a:r>
                  <a:rPr lang="en-US" sz="1600" b="1" dirty="0"/>
                  <a:t>loss function </a:t>
                </a:r>
                <a:r>
                  <a:rPr lang="en-US" sz="1600" dirty="0"/>
                  <a:t>measures the difference between a target prediction and target data value.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sz="1600" dirty="0"/>
                  <a:t>For instance: squared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 = 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 = 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is the prediction,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is the data pair.</a:t>
                </a:r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5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0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sz="1600" dirty="0"/>
                  <a:t>Simplest case,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 real value, and real constants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:r>
                  <a:rPr lang="en-US" sz="1600" dirty="0"/>
                  <a:t>The loss is the squared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 = 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80B2F-43D6-4099-9121-18866D83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419350"/>
            <a:ext cx="3481420" cy="230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A70B41-CF4C-4DB8-BA46-1C03F0E6A2DB}"/>
                  </a:ext>
                </a:extLst>
              </p:cNvPr>
              <p:cNvSpPr txBox="1"/>
              <p:nvPr/>
            </p:nvSpPr>
            <p:spPr>
              <a:xfrm>
                <a:off x="6019800" y="4416623"/>
                <a:ext cx="335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A70B41-CF4C-4DB8-BA46-1C03F0E6A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416623"/>
                <a:ext cx="33598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F582C-FFF1-4126-B821-D9652DA5BB75}"/>
                  </a:ext>
                </a:extLst>
              </p:cNvPr>
              <p:cNvSpPr txBox="1"/>
              <p:nvPr/>
            </p:nvSpPr>
            <p:spPr>
              <a:xfrm>
                <a:off x="3276600" y="2200424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F582C-FFF1-4126-B821-D9652DA5B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200424"/>
                <a:ext cx="338426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C8C91A-DEA4-440D-BB3B-43C28EA6068A}"/>
                  </a:ext>
                </a:extLst>
              </p:cNvPr>
              <p:cNvSpPr txBox="1"/>
              <p:nvPr/>
            </p:nvSpPr>
            <p:spPr>
              <a:xfrm>
                <a:off x="6248400" y="2354312"/>
                <a:ext cx="219322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pairs are the</a:t>
                </a:r>
                <a:br>
                  <a:rPr lang="en-US" dirty="0"/>
                </a:br>
                <a:r>
                  <a:rPr lang="en-US" dirty="0"/>
                  <a:t>blue points.</a:t>
                </a:r>
                <a:br>
                  <a:rPr lang="en-US" dirty="0"/>
                </a:br>
                <a:r>
                  <a:rPr lang="en-US" dirty="0"/>
                  <a:t>The model is the red line.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C8C91A-DEA4-440D-BB3B-43C28EA60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354312"/>
                <a:ext cx="2193229" cy="738664"/>
              </a:xfrm>
              <a:prstGeom prst="rect">
                <a:avLst/>
              </a:prstGeom>
              <a:blipFill>
                <a:blip r:embed="rId7"/>
                <a:stretch>
                  <a:fillRect l="-833"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A3730-F7BC-4566-9845-E9B8BEB81EB7}"/>
              </a:ext>
            </a:extLst>
          </p:cNvPr>
          <p:cNvCxnSpPr>
            <a:cxnSpLocks/>
          </p:cNvCxnSpPr>
          <p:nvPr/>
        </p:nvCxnSpPr>
        <p:spPr>
          <a:xfrm>
            <a:off x="4397794" y="2000286"/>
            <a:ext cx="1041966" cy="89477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0D3538-55AE-459F-AACD-4A0FE4F9D801}"/>
              </a:ext>
            </a:extLst>
          </p:cNvPr>
          <p:cNvCxnSpPr>
            <a:cxnSpLocks/>
          </p:cNvCxnSpPr>
          <p:nvPr/>
        </p:nvCxnSpPr>
        <p:spPr>
          <a:xfrm>
            <a:off x="5463540" y="2779123"/>
            <a:ext cx="0" cy="23186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C9913F-1ADA-40B8-BB38-820CE7735C9A}"/>
                  </a:ext>
                </a:extLst>
              </p:cNvPr>
              <p:cNvSpPr txBox="1"/>
              <p:nvPr/>
            </p:nvSpPr>
            <p:spPr>
              <a:xfrm>
                <a:off x="5336441" y="2960093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C9913F-1ADA-40B8-BB38-820CE7735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41" y="2960093"/>
                <a:ext cx="338426" cy="307777"/>
              </a:xfrm>
              <a:prstGeom prst="rect">
                <a:avLst/>
              </a:prstGeom>
              <a:blipFill>
                <a:blip r:embed="rId8"/>
                <a:stretch>
                  <a:fillRect r="-535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E64901-8346-4355-BF3B-CAE5B63DE80F}"/>
                  </a:ext>
                </a:extLst>
              </p:cNvPr>
              <p:cNvSpPr txBox="1"/>
              <p:nvPr/>
            </p:nvSpPr>
            <p:spPr>
              <a:xfrm>
                <a:off x="5294327" y="2445348"/>
                <a:ext cx="338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E64901-8346-4355-BF3B-CAE5B63DE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27" y="2445348"/>
                <a:ext cx="338426" cy="307777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06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-US" sz="1600" dirty="0"/>
                  <a:t>The total loss across all points is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  <a:p>
                <a:pPr>
                  <a:buNone/>
                </a:pPr>
                <a:endParaRPr lang="en-US" sz="16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= 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want the optimum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, and since the loss is differentiable, we set</a:t>
                </a:r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1600" dirty="0"/>
                  <a:t>and  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746FE1-4246-4C4C-9FAA-F7A587E437B8}"/>
              </a:ext>
            </a:extLst>
          </p:cNvPr>
          <p:cNvSpPr/>
          <p:nvPr/>
        </p:nvSpPr>
        <p:spPr>
          <a:xfrm>
            <a:off x="4419600" y="1504950"/>
            <a:ext cx="381000" cy="381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169170-5EF0-441A-82D4-CFFA70267E7E}"/>
              </a:ext>
            </a:extLst>
          </p:cNvPr>
          <p:cNvSpPr/>
          <p:nvPr/>
        </p:nvSpPr>
        <p:spPr>
          <a:xfrm>
            <a:off x="4209766" y="2638500"/>
            <a:ext cx="819434" cy="381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979DA-43EE-473C-8A56-2F08A69BDF0F}"/>
              </a:ext>
            </a:extLst>
          </p:cNvPr>
          <p:cNvCxnSpPr>
            <a:cxnSpLocks/>
            <a:stCxn id="2" idx="4"/>
            <a:endCxn id="10" idx="0"/>
          </p:cNvCxnSpPr>
          <p:nvPr/>
        </p:nvCxnSpPr>
        <p:spPr>
          <a:xfrm>
            <a:off x="4610100" y="1885950"/>
            <a:ext cx="9383" cy="7525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7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Linear Regression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want the loss-minimizing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, so we set</a:t>
                </a:r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  <a:p>
                <a:pPr algn="ctr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Two </a:t>
                </a:r>
                <a:r>
                  <a:rPr lang="en-US" dirty="0"/>
                  <a:t>linear </a:t>
                </a:r>
                <a:r>
                  <a:rPr lang="en-US" sz="1600" dirty="0"/>
                  <a:t>equations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, easily solved.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model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with these values is the unique minimum-loss model.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Aside: the least-squares loss is convex, making this work. </a:t>
                </a: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37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Risk Minimization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Wait a minute, what did we just do?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We found constants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which minimize the squared loss on some data </a:t>
                </a:r>
                <a:r>
                  <a:rPr lang="en-US" sz="1600" b="1" i="1" dirty="0">
                    <a:solidFill>
                      <a:srgbClr val="0070C0"/>
                    </a:solidFill>
                  </a:rPr>
                  <a:t>we already have</a:t>
                </a:r>
                <a:r>
                  <a:rPr lang="en-US" sz="160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But what we really want to do is predict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values for points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>
                    <a:solidFill>
                      <a:srgbClr val="0070C0"/>
                    </a:solidFill>
                  </a:rPr>
                  <a:t>we haven’t seen yet</a:t>
                </a:r>
                <a:r>
                  <a:rPr lang="en-US" sz="1600" dirty="0"/>
                  <a:t>. i.e. we would like to minimize the expected loss on some new data:</a:t>
                </a:r>
              </a:p>
              <a:p>
                <a:pPr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The expected loss is called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risk</a:t>
                </a:r>
                <a:r>
                  <a:rPr lang="en-US" sz="1600" dirty="0"/>
                  <a:t>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What we actually minimized was an averaged loss across a finite number of data points. This averaged loss is called</a:t>
                </a:r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empirical risk</a:t>
                </a:r>
                <a:r>
                  <a:rPr lang="en-US" sz="1600" b="1" dirty="0"/>
                  <a:t>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Machine learning approximates risk-minimizing models with empirical-risk minimizing ones. </a:t>
                </a:r>
                <a:endParaRPr dirty="0"/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9150"/>
                <a:ext cx="8610600" cy="40386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8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1894</Words>
  <Application>Microsoft Office PowerPoint</Application>
  <PresentationFormat>On-screen Show (16:9)</PresentationFormat>
  <Paragraphs>189</Paragraphs>
  <Slides>22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Cambria Math</vt:lpstr>
      <vt:lpstr>Helvetica Neue</vt:lpstr>
      <vt:lpstr>Arial</vt:lpstr>
      <vt:lpstr>Simple Light</vt:lpstr>
      <vt:lpstr>Machine Learning Background</vt:lpstr>
      <vt:lpstr>Prediction Problems</vt:lpstr>
      <vt:lpstr>Probabilistic Framing</vt:lpstr>
      <vt:lpstr>Prediction Functions</vt:lpstr>
      <vt:lpstr>Loss Functions</vt:lpstr>
      <vt:lpstr>Linear Regression</vt:lpstr>
      <vt:lpstr>Linear Regression</vt:lpstr>
      <vt:lpstr>Linear Regression</vt:lpstr>
      <vt:lpstr>Risk Minimization</vt:lpstr>
      <vt:lpstr>Risk Minimization</vt:lpstr>
      <vt:lpstr>Multivariate Linear Regression</vt:lpstr>
      <vt:lpstr>Multivariate Linear Regression</vt:lpstr>
      <vt:lpstr>Aside: Gradients</vt:lpstr>
      <vt:lpstr>Logistic Regression</vt:lpstr>
      <vt:lpstr>Logistic Regression</vt:lpstr>
      <vt:lpstr>Loss for Logistic Regression</vt:lpstr>
      <vt:lpstr>Cross-Entropy Loss</vt:lpstr>
      <vt:lpstr>Cross-Entropy Loss</vt:lpstr>
      <vt:lpstr>Logistic Regression</vt:lpstr>
      <vt:lpstr>Logistic Regression</vt:lpstr>
      <vt:lpstr>Multi-Class Logistic Regression</vt:lpstr>
      <vt:lpstr>Multiclass Logistic Regression (Softmax)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Designing, Visualizing and Understanding  Deep Neural Networks</dc:title>
  <dc:creator>John Canny</dc:creator>
  <cp:lastModifiedBy>Ladislau Boloni</cp:lastModifiedBy>
  <cp:revision>144</cp:revision>
  <dcterms:modified xsi:type="dcterms:W3CDTF">2020-11-19T16:51:36Z</dcterms:modified>
</cp:coreProperties>
</file>