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2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3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9" r:id="rId1"/>
  </p:sldMasterIdLst>
  <p:notesMasterIdLst>
    <p:notesMasterId r:id="rId49"/>
  </p:notesMasterIdLst>
  <p:handoutMasterIdLst>
    <p:handoutMasterId r:id="rId50"/>
  </p:handoutMasterIdLst>
  <p:sldIdLst>
    <p:sldId id="593" r:id="rId2"/>
    <p:sldId id="573" r:id="rId3"/>
    <p:sldId id="528" r:id="rId4"/>
    <p:sldId id="560" r:id="rId5"/>
    <p:sldId id="561" r:id="rId6"/>
    <p:sldId id="549" r:id="rId7"/>
    <p:sldId id="577" r:id="rId8"/>
    <p:sldId id="594" r:id="rId9"/>
    <p:sldId id="581" r:id="rId10"/>
    <p:sldId id="582" r:id="rId11"/>
    <p:sldId id="584" r:id="rId12"/>
    <p:sldId id="591" r:id="rId13"/>
    <p:sldId id="592" r:id="rId14"/>
    <p:sldId id="585" r:id="rId15"/>
    <p:sldId id="586" r:id="rId16"/>
    <p:sldId id="588" r:id="rId17"/>
    <p:sldId id="589" r:id="rId18"/>
    <p:sldId id="590" r:id="rId19"/>
    <p:sldId id="262" r:id="rId20"/>
    <p:sldId id="263" r:id="rId21"/>
    <p:sldId id="264" r:id="rId22"/>
    <p:sldId id="265" r:id="rId23"/>
    <p:sldId id="266" r:id="rId24"/>
    <p:sldId id="267" r:id="rId25"/>
    <p:sldId id="268" r:id="rId26"/>
    <p:sldId id="269" r:id="rId27"/>
    <p:sldId id="270" r:id="rId28"/>
    <p:sldId id="271" r:id="rId29"/>
    <p:sldId id="273" r:id="rId30"/>
    <p:sldId id="274" r:id="rId31"/>
    <p:sldId id="272" r:id="rId32"/>
    <p:sldId id="276" r:id="rId33"/>
    <p:sldId id="277" r:id="rId34"/>
    <p:sldId id="278" r:id="rId35"/>
    <p:sldId id="279" r:id="rId36"/>
    <p:sldId id="280" r:id="rId37"/>
    <p:sldId id="281" r:id="rId38"/>
    <p:sldId id="282" r:id="rId39"/>
    <p:sldId id="283" r:id="rId40"/>
    <p:sldId id="284" r:id="rId41"/>
    <p:sldId id="285" r:id="rId42"/>
    <p:sldId id="286" r:id="rId43"/>
    <p:sldId id="287" r:id="rId44"/>
    <p:sldId id="288" r:id="rId45"/>
    <p:sldId id="289" r:id="rId46"/>
    <p:sldId id="291" r:id="rId47"/>
    <p:sldId id="2013" r:id="rId48"/>
  </p:sldIdLst>
  <p:sldSz cx="12192000" cy="6858000"/>
  <p:notesSz cx="7099300" cy="10234613"/>
  <p:custDataLst>
    <p:tags r:id="rId5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EEEB60"/>
    <a:srgbClr val="EAE636"/>
    <a:srgbClr val="FFFF00"/>
    <a:srgbClr val="FF3300"/>
    <a:srgbClr val="CC00CC"/>
    <a:srgbClr val="6699FF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062" autoAdjust="0"/>
    <p:restoredTop sz="94588" autoAdjust="0"/>
  </p:normalViewPr>
  <p:slideViewPr>
    <p:cSldViewPr>
      <p:cViewPr varScale="1">
        <p:scale>
          <a:sx n="79" d="100"/>
          <a:sy n="79" d="100"/>
        </p:scale>
        <p:origin x="64" y="10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651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ags" Target="tags/tag1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672" cy="5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088" y="0"/>
            <a:ext cx="3076672" cy="5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68"/>
            <a:ext cx="3076672" cy="5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088" y="9721868"/>
            <a:ext cx="3076672" cy="5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fld id="{0C1A9D02-DD21-4898-A59D-07F6DF8302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1273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672" cy="5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088" y="0"/>
            <a:ext cx="3076672" cy="5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7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8113" y="768350"/>
            <a:ext cx="6823075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3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239" y="4861781"/>
            <a:ext cx="5678824" cy="4604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3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68"/>
            <a:ext cx="3076672" cy="5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088" y="9721868"/>
            <a:ext cx="3076672" cy="5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fld id="{3656C15A-65A9-4188-BE47-91B53ACA74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0138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56C15A-65A9-4188-BE47-91B53ACA740E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1111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3:notes"/>
          <p:cNvSpPr txBox="1"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4:notes"/>
          <p:cNvSpPr txBox="1"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5:notes"/>
          <p:cNvSpPr txBox="1"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6:notes"/>
          <p:cNvSpPr txBox="1"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8:notes"/>
          <p:cNvSpPr txBox="1"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9:notes"/>
          <p:cNvSpPr txBox="1"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7:notes"/>
          <p:cNvSpPr txBox="1"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21:notes"/>
          <p:cNvSpPr txBox="1"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22:notes"/>
          <p:cNvSpPr txBox="1"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23:notes"/>
          <p:cNvSpPr txBox="1"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8957F51E-A783-406E-B590-1245D7CA094A}" type="slidenum">
              <a:rPr lang="en-US" smtClean="0"/>
              <a:pPr defTabSz="965200"/>
              <a:t>12</a:t>
            </a:fld>
            <a:endParaRPr lang="en-US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21488" cy="3838575"/>
          </a:xfrm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8698" y="4861781"/>
            <a:ext cx="5681905" cy="4604560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1920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24:notes"/>
          <p:cNvSpPr txBox="1"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25:notes"/>
          <p:cNvSpPr txBox="1"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" name="Google Shape;530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p26:notes"/>
          <p:cNvSpPr txBox="1"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7" name="Google Shape;657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p27:notes"/>
          <p:cNvSpPr txBox="1"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4" name="Google Shape;664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p28:notes"/>
          <p:cNvSpPr txBox="1"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1" name="Google Shape;671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p29:notes"/>
          <p:cNvSpPr txBox="1"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7" name="Google Shape;677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p30:notes"/>
          <p:cNvSpPr txBox="1"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5" name="Google Shape;685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p31:notes"/>
          <p:cNvSpPr txBox="1"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4" name="Google Shape;694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p32:notes"/>
          <p:cNvSpPr txBox="1"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0" name="Google Shape;700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Google Shape;707;p33:notes"/>
          <p:cNvSpPr txBox="1"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8" name="Google Shape;708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8957F51E-A783-406E-B590-1245D7CA094A}" type="slidenum">
              <a:rPr lang="en-US" smtClean="0"/>
              <a:pPr defTabSz="965200"/>
              <a:t>13</a:t>
            </a:fld>
            <a:endParaRPr lang="en-US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21488" cy="3838575"/>
          </a:xfrm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8698" y="4861781"/>
            <a:ext cx="5681905" cy="4604560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91928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p34:notes"/>
          <p:cNvSpPr txBox="1"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" name="Google Shape;716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p36:notes"/>
          <p:cNvSpPr txBox="1"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8" name="Google Shape;728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870AE8-7DA4-C043-8B95-CAFF91AE57AE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2601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7:notes"/>
          <p:cNvSpPr txBox="1"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8:notes"/>
          <p:cNvSpPr txBox="1"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9:notes"/>
          <p:cNvSpPr txBox="1"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0:notes"/>
          <p:cNvSpPr txBox="1"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1:notes"/>
          <p:cNvSpPr txBox="1"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2:notes"/>
          <p:cNvSpPr txBox="1"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044578"/>
            <a:ext cx="12192000" cy="14700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657600"/>
            <a:ext cx="12192000" cy="1524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8DC11-8EFA-4DB0-87BB-57578885DC1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FC7BAE-4B66-4EEC-B79A-1A698F21952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E1271A-B7D9-48EC-BE1B-7049E40E98C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ABA664-188E-4D15-A720-E7568CF80E3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78" indent="0">
              <a:buNone/>
              <a:defRPr sz="1900"/>
            </a:lvl2pPr>
            <a:lvl3pPr marL="914354" indent="0">
              <a:buNone/>
              <a:defRPr sz="1600"/>
            </a:lvl3pPr>
            <a:lvl4pPr marL="1371532" indent="0">
              <a:buNone/>
              <a:defRPr sz="1500"/>
            </a:lvl4pPr>
            <a:lvl5pPr marL="1828709" indent="0">
              <a:buNone/>
              <a:defRPr sz="1500"/>
            </a:lvl5pPr>
            <a:lvl6pPr marL="2285886" indent="0">
              <a:buNone/>
              <a:defRPr sz="1500"/>
            </a:lvl6pPr>
            <a:lvl7pPr marL="2743062" indent="0">
              <a:buNone/>
              <a:defRPr sz="1500"/>
            </a:lvl7pPr>
            <a:lvl8pPr marL="3200240" indent="0">
              <a:buNone/>
              <a:defRPr sz="1500"/>
            </a:lvl8pPr>
            <a:lvl9pPr marL="3657418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ABBBF8-8C7C-468A-A607-4A79223C5BB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DB447F-1489-40A1-8505-7B2E946D4D4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6EAE0D-0584-46A6-858B-7BBA3266028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30F6D5-C5C6-48F0-B3FD-F4C93687296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8BB04D-0C1C-4B1B-B2D0-898EDBE9C15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6F9B20-1798-443C-80EC-8A3FB7CF1F4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38F80A-C317-4557-8A62-ED43EB137EC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-25400"/>
            <a:ext cx="1219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6400" y="1397001"/>
            <a:ext cx="11379200" cy="4729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>
              <a:defRPr sz="15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ctr">
              <a:defRPr sz="15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>
              <a:defRPr sz="1500"/>
            </a:lvl1pPr>
          </a:lstStyle>
          <a:p>
            <a:pPr>
              <a:defRPr/>
            </a:pPr>
            <a:fld id="{62A4B744-0245-4492-B137-6352EFB250E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0" y="1031242"/>
            <a:ext cx="12192000" cy="60959"/>
          </a:xfrm>
          <a:prstGeom prst="rect">
            <a:avLst/>
          </a:prstGeom>
          <a:gradFill rotWithShape="1">
            <a:gsLst>
              <a:gs pos="0">
                <a:srgbClr val="0000CC"/>
              </a:gs>
              <a:gs pos="100000">
                <a:schemeClr val="tx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6" tIns="45718" rIns="91436" bIns="45718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178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354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532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709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82" indent="-342882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3200">
          <a:solidFill>
            <a:schemeClr val="accent2"/>
          </a:solidFill>
          <a:latin typeface="Calibri" pitchFamily="34" charset="0"/>
          <a:ea typeface="+mn-ea"/>
          <a:cs typeface="+mn-cs"/>
        </a:defRPr>
      </a:lvl1pPr>
      <a:lvl2pPr marL="742913" indent="-285737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800">
          <a:solidFill>
            <a:schemeClr val="tx1"/>
          </a:solidFill>
          <a:latin typeface="Calibri" pitchFamily="34" charset="0"/>
        </a:defRPr>
      </a:lvl2pPr>
      <a:lvl3pPr marL="1142942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400">
          <a:solidFill>
            <a:schemeClr val="tx1"/>
          </a:solidFill>
          <a:latin typeface="Calibri" pitchFamily="34" charset="0"/>
        </a:defRPr>
      </a:lvl3pPr>
      <a:lvl4pPr marL="1600120" indent="-228589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4pPr>
      <a:lvl5pPr marL="2057298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5pPr>
      <a:lvl6pPr marL="2514474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652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8829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006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23.png"/><Relationship Id="rId3" Type="http://schemas.openxmlformats.org/officeDocument/2006/relationships/tags" Target="../tags/tag14.xml"/><Relationship Id="rId7" Type="http://schemas.openxmlformats.org/officeDocument/2006/relationships/tags" Target="../tags/tag18.xml"/><Relationship Id="rId12" Type="http://schemas.openxmlformats.org/officeDocument/2006/relationships/image" Target="../media/image22.png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tags" Target="../tags/tag17.xml"/><Relationship Id="rId11" Type="http://schemas.openxmlformats.org/officeDocument/2006/relationships/image" Target="../media/image21.png"/><Relationship Id="rId5" Type="http://schemas.openxmlformats.org/officeDocument/2006/relationships/tags" Target="../tags/tag16.xml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4" Type="http://schemas.openxmlformats.org/officeDocument/2006/relationships/tags" Target="../tags/tag15.xml"/><Relationship Id="rId9" Type="http://schemas.openxmlformats.org/officeDocument/2006/relationships/notesSlide" Target="../notesSlides/notesSlide2.xml"/><Relationship Id="rId1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27.png"/><Relationship Id="rId3" Type="http://schemas.openxmlformats.org/officeDocument/2006/relationships/tags" Target="../tags/tag21.xml"/><Relationship Id="rId7" Type="http://schemas.openxmlformats.org/officeDocument/2006/relationships/tags" Target="../tags/tag25.xml"/><Relationship Id="rId12" Type="http://schemas.openxmlformats.org/officeDocument/2006/relationships/image" Target="../media/image26.png"/><Relationship Id="rId2" Type="http://schemas.openxmlformats.org/officeDocument/2006/relationships/tags" Target="../tags/tag20.xml"/><Relationship Id="rId16" Type="http://schemas.openxmlformats.org/officeDocument/2006/relationships/image" Target="../media/image25.png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11" Type="http://schemas.openxmlformats.org/officeDocument/2006/relationships/image" Target="../media/image21.png"/><Relationship Id="rId5" Type="http://schemas.openxmlformats.org/officeDocument/2006/relationships/tags" Target="../tags/tag23.xml"/><Relationship Id="rId15" Type="http://schemas.openxmlformats.org/officeDocument/2006/relationships/image" Target="../media/image29.png"/><Relationship Id="rId10" Type="http://schemas.openxmlformats.org/officeDocument/2006/relationships/image" Target="../media/image20.png"/><Relationship Id="rId4" Type="http://schemas.openxmlformats.org/officeDocument/2006/relationships/tags" Target="../tags/tag22.xml"/><Relationship Id="rId9" Type="http://schemas.openxmlformats.org/officeDocument/2006/relationships/notesSlide" Target="../notesSlides/notesSlide3.xml"/><Relationship Id="rId1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.xml"/><Relationship Id="rId5" Type="http://schemas.openxmlformats.org/officeDocument/2006/relationships/oleObject" Target="../embeddings/oleObject8.bin"/><Relationship Id="rId4" Type="http://schemas.openxmlformats.org/officeDocument/2006/relationships/oleObject" Target="../embeddings/oleObject7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33.xml"/><Relationship Id="rId13" Type="http://schemas.openxmlformats.org/officeDocument/2006/relationships/image" Target="../media/image34.png"/><Relationship Id="rId18" Type="http://schemas.openxmlformats.org/officeDocument/2006/relationships/image" Target="../media/image39.png"/><Relationship Id="rId3" Type="http://schemas.openxmlformats.org/officeDocument/2006/relationships/tags" Target="../tags/tag28.xml"/><Relationship Id="rId7" Type="http://schemas.openxmlformats.org/officeDocument/2006/relationships/tags" Target="../tags/tag32.xml"/><Relationship Id="rId12" Type="http://schemas.openxmlformats.org/officeDocument/2006/relationships/image" Target="../media/image33.png"/><Relationship Id="rId17" Type="http://schemas.openxmlformats.org/officeDocument/2006/relationships/image" Target="../media/image38.png"/><Relationship Id="rId2" Type="http://schemas.openxmlformats.org/officeDocument/2006/relationships/tags" Target="../tags/tag27.xml"/><Relationship Id="rId16" Type="http://schemas.openxmlformats.org/officeDocument/2006/relationships/image" Target="../media/image37.png"/><Relationship Id="rId20" Type="http://schemas.openxmlformats.org/officeDocument/2006/relationships/image" Target="../media/image41.emf"/><Relationship Id="rId1" Type="http://schemas.openxmlformats.org/officeDocument/2006/relationships/tags" Target="../tags/tag26.xml"/><Relationship Id="rId6" Type="http://schemas.openxmlformats.org/officeDocument/2006/relationships/tags" Target="../tags/tag31.xml"/><Relationship Id="rId11" Type="http://schemas.openxmlformats.org/officeDocument/2006/relationships/image" Target="../media/image32.png"/><Relationship Id="rId5" Type="http://schemas.openxmlformats.org/officeDocument/2006/relationships/tags" Target="../tags/tag30.xml"/><Relationship Id="rId15" Type="http://schemas.openxmlformats.org/officeDocument/2006/relationships/image" Target="../media/image36.png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40.png"/><Relationship Id="rId4" Type="http://schemas.openxmlformats.org/officeDocument/2006/relationships/tags" Target="../tags/tag29.xml"/><Relationship Id="rId9" Type="http://schemas.openxmlformats.org/officeDocument/2006/relationships/tags" Target="../tags/tag34.xml"/><Relationship Id="rId1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9.pn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44.png"/><Relationship Id="rId10" Type="http://schemas.openxmlformats.org/officeDocument/2006/relationships/image" Target="../media/image65.png"/><Relationship Id="rId4" Type="http://schemas.openxmlformats.org/officeDocument/2006/relationships/image" Target="../media/image60.png"/><Relationship Id="rId9" Type="http://schemas.openxmlformats.org/officeDocument/2006/relationships/image" Target="../media/image6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45.png"/><Relationship Id="rId4" Type="http://schemas.openxmlformats.org/officeDocument/2006/relationships/image" Target="../media/image4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png"/><Relationship Id="rId4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4.xml"/><Relationship Id="rId7" Type="http://schemas.openxmlformats.org/officeDocument/2006/relationships/image" Target="../media/image3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.png"/><Relationship Id="rId4" Type="http://schemas.openxmlformats.org/officeDocument/2006/relationships/image" Target="../media/image45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72.png"/><Relationship Id="rId7" Type="http://schemas.openxmlformats.org/officeDocument/2006/relationships/image" Target="../media/image7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6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13" Type="http://schemas.openxmlformats.org/officeDocument/2006/relationships/image" Target="../media/image88.png"/><Relationship Id="rId18" Type="http://schemas.openxmlformats.org/officeDocument/2006/relationships/image" Target="../media/image93.png"/><Relationship Id="rId3" Type="http://schemas.openxmlformats.org/officeDocument/2006/relationships/image" Target="../media/image78.png"/><Relationship Id="rId21" Type="http://schemas.openxmlformats.org/officeDocument/2006/relationships/image" Target="../media/image96.png"/><Relationship Id="rId7" Type="http://schemas.openxmlformats.org/officeDocument/2006/relationships/image" Target="../media/image82.png"/><Relationship Id="rId12" Type="http://schemas.openxmlformats.org/officeDocument/2006/relationships/image" Target="../media/image87.png"/><Relationship Id="rId17" Type="http://schemas.openxmlformats.org/officeDocument/2006/relationships/image" Target="../media/image92.png"/><Relationship Id="rId25" Type="http://schemas.openxmlformats.org/officeDocument/2006/relationships/image" Target="../media/image100.png"/><Relationship Id="rId2" Type="http://schemas.openxmlformats.org/officeDocument/2006/relationships/notesSlide" Target="../notesSlides/notesSlide20.xml"/><Relationship Id="rId16" Type="http://schemas.openxmlformats.org/officeDocument/2006/relationships/image" Target="../media/image91.png"/><Relationship Id="rId20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11" Type="http://schemas.openxmlformats.org/officeDocument/2006/relationships/image" Target="../media/image86.png"/><Relationship Id="rId24" Type="http://schemas.openxmlformats.org/officeDocument/2006/relationships/image" Target="../media/image99.png"/><Relationship Id="rId5" Type="http://schemas.openxmlformats.org/officeDocument/2006/relationships/image" Target="../media/image80.png"/><Relationship Id="rId15" Type="http://schemas.openxmlformats.org/officeDocument/2006/relationships/image" Target="../media/image90.png"/><Relationship Id="rId23" Type="http://schemas.openxmlformats.org/officeDocument/2006/relationships/image" Target="../media/image98.png"/><Relationship Id="rId10" Type="http://schemas.openxmlformats.org/officeDocument/2006/relationships/image" Target="../media/image85.png"/><Relationship Id="rId19" Type="http://schemas.openxmlformats.org/officeDocument/2006/relationships/image" Target="../media/image94.png"/><Relationship Id="rId4" Type="http://schemas.openxmlformats.org/officeDocument/2006/relationships/image" Target="../media/image79.png"/><Relationship Id="rId9" Type="http://schemas.openxmlformats.org/officeDocument/2006/relationships/image" Target="../media/image84.png"/><Relationship Id="rId14" Type="http://schemas.openxmlformats.org/officeDocument/2006/relationships/image" Target="../media/image89.png"/><Relationship Id="rId22" Type="http://schemas.openxmlformats.org/officeDocument/2006/relationships/image" Target="../media/image97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13" Type="http://schemas.openxmlformats.org/officeDocument/2006/relationships/image" Target="../media/image88.png"/><Relationship Id="rId18" Type="http://schemas.openxmlformats.org/officeDocument/2006/relationships/image" Target="../media/image93.png"/><Relationship Id="rId3" Type="http://schemas.openxmlformats.org/officeDocument/2006/relationships/image" Target="../media/image78.png"/><Relationship Id="rId21" Type="http://schemas.openxmlformats.org/officeDocument/2006/relationships/image" Target="../media/image96.png"/><Relationship Id="rId7" Type="http://schemas.openxmlformats.org/officeDocument/2006/relationships/image" Target="../media/image82.png"/><Relationship Id="rId12" Type="http://schemas.openxmlformats.org/officeDocument/2006/relationships/image" Target="../media/image87.png"/><Relationship Id="rId17" Type="http://schemas.openxmlformats.org/officeDocument/2006/relationships/image" Target="../media/image92.png"/><Relationship Id="rId25" Type="http://schemas.openxmlformats.org/officeDocument/2006/relationships/image" Target="../media/image100.png"/><Relationship Id="rId2" Type="http://schemas.openxmlformats.org/officeDocument/2006/relationships/notesSlide" Target="../notesSlides/notesSlide21.xml"/><Relationship Id="rId16" Type="http://schemas.openxmlformats.org/officeDocument/2006/relationships/image" Target="../media/image91.png"/><Relationship Id="rId20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11" Type="http://schemas.openxmlformats.org/officeDocument/2006/relationships/image" Target="../media/image86.png"/><Relationship Id="rId24" Type="http://schemas.openxmlformats.org/officeDocument/2006/relationships/image" Target="../media/image99.png"/><Relationship Id="rId5" Type="http://schemas.openxmlformats.org/officeDocument/2006/relationships/image" Target="../media/image80.png"/><Relationship Id="rId15" Type="http://schemas.openxmlformats.org/officeDocument/2006/relationships/image" Target="../media/image90.png"/><Relationship Id="rId23" Type="http://schemas.openxmlformats.org/officeDocument/2006/relationships/image" Target="../media/image98.png"/><Relationship Id="rId10" Type="http://schemas.openxmlformats.org/officeDocument/2006/relationships/image" Target="../media/image85.png"/><Relationship Id="rId19" Type="http://schemas.openxmlformats.org/officeDocument/2006/relationships/image" Target="../media/image94.png"/><Relationship Id="rId4" Type="http://schemas.openxmlformats.org/officeDocument/2006/relationships/image" Target="../media/image79.png"/><Relationship Id="rId9" Type="http://schemas.openxmlformats.org/officeDocument/2006/relationships/image" Target="../media/image84.png"/><Relationship Id="rId14" Type="http://schemas.openxmlformats.org/officeDocument/2006/relationships/image" Target="../media/image89.png"/><Relationship Id="rId22" Type="http://schemas.openxmlformats.org/officeDocument/2006/relationships/image" Target="../media/image9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5.png"/><Relationship Id="rId4" Type="http://schemas.openxmlformats.org/officeDocument/2006/relationships/image" Target="../media/image10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playground.tensorflow.org/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8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tif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1.png"/><Relationship Id="rId4" Type="http://schemas.openxmlformats.org/officeDocument/2006/relationships/image" Target="../media/image1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tags" Target="../tags/tag8.xml"/><Relationship Id="rId7" Type="http://schemas.openxmlformats.org/officeDocument/2006/relationships/image" Target="../media/image10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9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9.xml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13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BD7BD6-AA36-9C33-40C3-205ACD08F0F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Neural networks and deep learning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18DB0B-3148-E440-06EC-EF8A9899B9C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47943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84452" name="Object 4"/>
          <p:cNvGraphicFramePr>
            <a:graphicFrameLocks noChangeAspect="1"/>
          </p:cNvGraphicFramePr>
          <p:nvPr/>
        </p:nvGraphicFramePr>
        <p:xfrm>
          <a:off x="2209800" y="1435727"/>
          <a:ext cx="6958831" cy="54248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2" imgW="4753639" imgH="3704762" progId="MSPhotoEd.3">
                  <p:embed/>
                </p:oleObj>
              </mc:Choice>
              <mc:Fallback>
                <p:oleObj name="Photo Editor Photo" r:id="rId2" imgW="4753639" imgH="3704762" progId="MSPhotoEd.3">
                  <p:embed/>
                  <p:pic>
                    <p:nvPicPr>
                      <p:cNvPr id="138445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clrChange>
                          <a:clrFrom>
                            <a:srgbClr val="CCCCCC"/>
                          </a:clrFrom>
                          <a:clrTo>
                            <a:srgbClr val="CCCCCC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1435727"/>
                        <a:ext cx="6958831" cy="542482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Non-Separable Case: Probabilistic Decision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D8AD985-317A-BD44-BA3F-F90FD020624E}"/>
              </a:ext>
            </a:extLst>
          </p:cNvPr>
          <p:cNvCxnSpPr>
            <a:cxnSpLocks/>
          </p:cNvCxnSpPr>
          <p:nvPr/>
        </p:nvCxnSpPr>
        <p:spPr>
          <a:xfrm flipV="1">
            <a:off x="4343400" y="2702582"/>
            <a:ext cx="3042708" cy="29505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055C2C12-5D16-2C42-A249-94A525942662}"/>
              </a:ext>
            </a:extLst>
          </p:cNvPr>
          <p:cNvSpPr txBox="1"/>
          <p:nvPr/>
        </p:nvSpPr>
        <p:spPr>
          <a:xfrm>
            <a:off x="7323510" y="2399743"/>
            <a:ext cx="12538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0.5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| </a:t>
            </a:r>
            <a:r>
              <a:rPr lang="en-US" sz="2400" b="1" dirty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0.5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864DBD5-6CBD-D246-8F0E-EC07690D253C}"/>
              </a:ext>
            </a:extLst>
          </p:cNvPr>
          <p:cNvCxnSpPr>
            <a:cxnSpLocks/>
          </p:cNvCxnSpPr>
          <p:nvPr/>
        </p:nvCxnSpPr>
        <p:spPr>
          <a:xfrm flipV="1">
            <a:off x="4836904" y="3046079"/>
            <a:ext cx="3042708" cy="29505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C8EDF36-EA0D-5D4A-91B1-2DEB5569A616}"/>
              </a:ext>
            </a:extLst>
          </p:cNvPr>
          <p:cNvCxnSpPr>
            <a:cxnSpLocks/>
          </p:cNvCxnSpPr>
          <p:nvPr/>
        </p:nvCxnSpPr>
        <p:spPr>
          <a:xfrm flipV="1">
            <a:off x="5330408" y="3478046"/>
            <a:ext cx="3042708" cy="29505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D2AEB57-4FFD-FD4B-938E-02E2DDE377D6}"/>
              </a:ext>
            </a:extLst>
          </p:cNvPr>
          <p:cNvCxnSpPr>
            <a:cxnSpLocks/>
          </p:cNvCxnSpPr>
          <p:nvPr/>
        </p:nvCxnSpPr>
        <p:spPr>
          <a:xfrm flipV="1">
            <a:off x="3849896" y="2278734"/>
            <a:ext cx="3042708" cy="29505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0FE8346-DFF0-8C46-8DF3-9C25F0FB263D}"/>
              </a:ext>
            </a:extLst>
          </p:cNvPr>
          <p:cNvCxnSpPr>
            <a:cxnSpLocks/>
          </p:cNvCxnSpPr>
          <p:nvPr/>
        </p:nvCxnSpPr>
        <p:spPr>
          <a:xfrm flipV="1">
            <a:off x="3356392" y="1935237"/>
            <a:ext cx="3042708" cy="29505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37665F91-6FE0-AF4A-A242-58B9CD9E0659}"/>
              </a:ext>
            </a:extLst>
          </p:cNvPr>
          <p:cNvSpPr txBox="1"/>
          <p:nvPr/>
        </p:nvSpPr>
        <p:spPr>
          <a:xfrm>
            <a:off x="7897187" y="2868850"/>
            <a:ext cx="12538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0.3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| </a:t>
            </a:r>
            <a:r>
              <a:rPr lang="en-US" sz="2400" b="1" dirty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0.7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5F3451B-DEE2-6141-8990-038256FEA59F}"/>
              </a:ext>
            </a:extLst>
          </p:cNvPr>
          <p:cNvSpPr txBox="1"/>
          <p:nvPr/>
        </p:nvSpPr>
        <p:spPr>
          <a:xfrm>
            <a:off x="8225252" y="3429000"/>
            <a:ext cx="12538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0.1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| </a:t>
            </a:r>
            <a:r>
              <a:rPr lang="en-US" sz="2400" b="1" dirty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0.9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044FD86-17FE-874D-A180-F18F51531AC6}"/>
              </a:ext>
            </a:extLst>
          </p:cNvPr>
          <p:cNvSpPr txBox="1"/>
          <p:nvPr/>
        </p:nvSpPr>
        <p:spPr>
          <a:xfrm>
            <a:off x="6830006" y="1948242"/>
            <a:ext cx="12538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0.7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| </a:t>
            </a:r>
            <a:r>
              <a:rPr lang="en-US" sz="2400" b="1" dirty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0.3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F7EB8DD-4AD4-9A41-B8B8-EA6AB209AD00}"/>
              </a:ext>
            </a:extLst>
          </p:cNvPr>
          <p:cNvSpPr txBox="1"/>
          <p:nvPr/>
        </p:nvSpPr>
        <p:spPr>
          <a:xfrm>
            <a:off x="6382995" y="1512471"/>
            <a:ext cx="12538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0.9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| </a:t>
            </a:r>
            <a:r>
              <a:rPr lang="en-US" sz="2400" b="1" dirty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0.1</a:t>
            </a:r>
          </a:p>
        </p:txBody>
      </p:sp>
    </p:spTree>
    <p:extLst>
      <p:ext uri="{BB962C8B-B14F-4D97-AF65-F5344CB8AC3E}">
        <p14:creationId xmlns:p14="http://schemas.microsoft.com/office/powerpoint/2010/main" val="3639405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5" grpId="0"/>
      <p:bldP spid="26" grpId="0"/>
      <p:bldP spid="27" grpId="0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7F0E4-0D07-A447-B53F-F88E4D3F1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get probabilistic decisions?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C25105-CD88-8B43-9699-8AAFC3BC5F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1397001"/>
            <a:ext cx="11785600" cy="4729164"/>
          </a:xfrm>
        </p:spPr>
        <p:txBody>
          <a:bodyPr/>
          <a:lstStyle/>
          <a:p>
            <a:r>
              <a:rPr lang="en-US" dirty="0"/>
              <a:t>Perceptron scoring:</a:t>
            </a:r>
          </a:p>
          <a:p>
            <a:r>
              <a:rPr lang="en-US" dirty="0"/>
              <a:t>If 			        very positive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/>
              <a:t>want probability going to 1</a:t>
            </a:r>
          </a:p>
          <a:p>
            <a:r>
              <a:rPr lang="en-US" dirty="0"/>
              <a:t>If  			        very negative </a:t>
            </a:r>
            <a:r>
              <a:rPr lang="en-US" dirty="0">
                <a:sym typeface="Wingdings" pitchFamily="2" charset="2"/>
              </a:rPr>
              <a:t> want probability going to 0</a:t>
            </a:r>
            <a:endParaRPr lang="en-US" dirty="0"/>
          </a:p>
          <a:p>
            <a:endParaRPr lang="en-US" dirty="0"/>
          </a:p>
          <a:p>
            <a:r>
              <a:rPr lang="en-US" dirty="0"/>
              <a:t>Sigmoid function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AE5465-7267-6347-9424-88B3633DC2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3676223"/>
            <a:ext cx="4499765" cy="299364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4023F1C-5C7B-CE4F-BF28-C4CD16C966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3418" y="1524000"/>
            <a:ext cx="2124364" cy="42718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6864371-E682-A849-9B7D-DC719B4DDD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3327" y="2139824"/>
            <a:ext cx="1755673" cy="35304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9638DDA-CCD1-7340-B7B0-D4224D5250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3327" y="2743200"/>
            <a:ext cx="1755673" cy="35304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719EC6E-012A-1F44-95D8-033BB9FE5F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3327" y="5323114"/>
            <a:ext cx="2997200" cy="9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631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A 1D Example</a:t>
            </a:r>
          </a:p>
        </p:txBody>
      </p:sp>
      <p:sp>
        <p:nvSpPr>
          <p:cNvPr id="31748" name="Line 4"/>
          <p:cNvSpPr>
            <a:spLocks noChangeShapeType="1"/>
          </p:cNvSpPr>
          <p:nvPr/>
        </p:nvSpPr>
        <p:spPr bwMode="auto">
          <a:xfrm flipV="1">
            <a:off x="620712" y="1539875"/>
            <a:ext cx="0" cy="3041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1749" name="Line 5"/>
          <p:cNvSpPr>
            <a:spLocks noChangeShapeType="1"/>
          </p:cNvSpPr>
          <p:nvPr/>
        </p:nvSpPr>
        <p:spPr bwMode="auto">
          <a:xfrm flipV="1">
            <a:off x="620712" y="4555506"/>
            <a:ext cx="10720319" cy="16494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1753" name="AutoShape 9 1"/>
          <p:cNvSpPr>
            <a:spLocks noChangeArrowheads="1"/>
          </p:cNvSpPr>
          <p:nvPr/>
        </p:nvSpPr>
        <p:spPr bwMode="auto">
          <a:xfrm>
            <a:off x="6248404" y="4434482"/>
            <a:ext cx="228599" cy="242047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D09C142-B3BB-4272-B78D-9F1CB6366BF4}"/>
              </a:ext>
            </a:extLst>
          </p:cNvPr>
          <p:cNvCxnSpPr>
            <a:cxnSpLocks/>
          </p:cNvCxnSpPr>
          <p:nvPr/>
        </p:nvCxnSpPr>
        <p:spPr>
          <a:xfrm flipH="1" flipV="1">
            <a:off x="6991368" y="1633091"/>
            <a:ext cx="42132" cy="3087044"/>
          </a:xfrm>
          <a:prstGeom prst="line">
            <a:avLst/>
          </a:prstGeom>
          <a:ln>
            <a:prstDash val="sys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57" name="Picture 56">
            <a:extLst>
              <a:ext uri="{FF2B5EF4-FFF2-40B4-BE49-F238E27FC236}">
                <a16:creationId xmlns:a16="http://schemas.microsoft.com/office/drawing/2014/main" id="{81BB6FCD-4C2A-4E39-9C2A-5772590D115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1400" y="4728941"/>
            <a:ext cx="126503" cy="11431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F96E096F-ACDE-4191-B8F3-A2AEFC928AA3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095" y="1274541"/>
            <a:ext cx="926674" cy="253006"/>
          </a:xfrm>
          <a:prstGeom prst="rect">
            <a:avLst/>
          </a:prstGeom>
        </p:spPr>
      </p:pic>
      <p:sp>
        <p:nvSpPr>
          <p:cNvPr id="38" name="AutoShape 17 1">
            <a:extLst>
              <a:ext uri="{FF2B5EF4-FFF2-40B4-BE49-F238E27FC236}">
                <a16:creationId xmlns:a16="http://schemas.microsoft.com/office/drawing/2014/main" id="{0B7DAB17-7790-47BD-8CCE-462769AF48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0415" y="4430054"/>
            <a:ext cx="228599" cy="242047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AutoShape 9 2">
            <a:extLst>
              <a:ext uri="{FF2B5EF4-FFF2-40B4-BE49-F238E27FC236}">
                <a16:creationId xmlns:a16="http://schemas.microsoft.com/office/drawing/2014/main" id="{A5A5C553-4E1D-4678-A41D-426F965D89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4434481"/>
            <a:ext cx="228599" cy="242047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AutoShape 9 3">
            <a:extLst>
              <a:ext uri="{FF2B5EF4-FFF2-40B4-BE49-F238E27FC236}">
                <a16:creationId xmlns:a16="http://schemas.microsoft.com/office/drawing/2014/main" id="{C48B35C4-44AF-40A5-8AE1-E6191FEABE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43900" y="4434480"/>
            <a:ext cx="228599" cy="242047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AutoShape 9 4">
            <a:extLst>
              <a:ext uri="{FF2B5EF4-FFF2-40B4-BE49-F238E27FC236}">
                <a16:creationId xmlns:a16="http://schemas.microsoft.com/office/drawing/2014/main" id="{051B5B45-23C7-434C-B90D-65E4131B6E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67170" y="4434479"/>
            <a:ext cx="228599" cy="242047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AutoShape 9 5">
            <a:extLst>
              <a:ext uri="{FF2B5EF4-FFF2-40B4-BE49-F238E27FC236}">
                <a16:creationId xmlns:a16="http://schemas.microsoft.com/office/drawing/2014/main" id="{F2FB127E-51C1-4A24-9A48-2B8CD9CADC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1" y="4434478"/>
            <a:ext cx="228599" cy="242047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AutoShape 9 6">
            <a:extLst>
              <a:ext uri="{FF2B5EF4-FFF2-40B4-BE49-F238E27FC236}">
                <a16:creationId xmlns:a16="http://schemas.microsoft.com/office/drawing/2014/main" id="{5B9C823C-D476-4E45-94D9-9985F426B0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42516" y="4430054"/>
            <a:ext cx="228599" cy="242047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AutoShape 17 2">
            <a:extLst>
              <a:ext uri="{FF2B5EF4-FFF2-40B4-BE49-F238E27FC236}">
                <a16:creationId xmlns:a16="http://schemas.microsoft.com/office/drawing/2014/main" id="{EA7761CF-8B43-4414-AB2C-72D885B267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7207" y="4430053"/>
            <a:ext cx="228599" cy="242047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AutoShape 17 3">
            <a:extLst>
              <a:ext uri="{FF2B5EF4-FFF2-40B4-BE49-F238E27FC236}">
                <a16:creationId xmlns:a16="http://schemas.microsoft.com/office/drawing/2014/main" id="{19F6DE87-0655-4F6A-9D41-3511E9899B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38470" y="4432353"/>
            <a:ext cx="228599" cy="242047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AutoShape 17 4">
            <a:extLst>
              <a:ext uri="{FF2B5EF4-FFF2-40B4-BE49-F238E27FC236}">
                <a16:creationId xmlns:a16="http://schemas.microsoft.com/office/drawing/2014/main" id="{981588F0-D4B2-47D2-A31B-DAE6A3CBBD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9461" y="4430052"/>
            <a:ext cx="228599" cy="242047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AutoShape 17 5">
            <a:extLst>
              <a:ext uri="{FF2B5EF4-FFF2-40B4-BE49-F238E27FC236}">
                <a16:creationId xmlns:a16="http://schemas.microsoft.com/office/drawing/2014/main" id="{975B2F64-3724-404C-8E9E-DBD96A0C19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6980" y="4425628"/>
            <a:ext cx="228599" cy="242047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AutoShape 17 6">
            <a:extLst>
              <a:ext uri="{FF2B5EF4-FFF2-40B4-BE49-F238E27FC236}">
                <a16:creationId xmlns:a16="http://schemas.microsoft.com/office/drawing/2014/main" id="{AABB14D8-A008-4D79-BAB6-76735C4C40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5853" y="4425627"/>
            <a:ext cx="228599" cy="242047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AutoShape 17 7">
            <a:extLst>
              <a:ext uri="{FF2B5EF4-FFF2-40B4-BE49-F238E27FC236}">
                <a16:creationId xmlns:a16="http://schemas.microsoft.com/office/drawing/2014/main" id="{CBE8CA02-7959-4D22-81E7-406221E43F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3918" y="4425271"/>
            <a:ext cx="228599" cy="242047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F123D1F3-6916-4107-9FFE-CCBA2833C070}"/>
              </a:ext>
            </a:extLst>
          </p:cNvPr>
          <p:cNvSpPr/>
          <p:nvPr/>
        </p:nvSpPr>
        <p:spPr>
          <a:xfrm rot="5400000">
            <a:off x="9303115" y="3835799"/>
            <a:ext cx="242049" cy="2156702"/>
          </a:xfrm>
          <a:prstGeom prst="rightBrac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ight Brace 50">
            <a:extLst>
              <a:ext uri="{FF2B5EF4-FFF2-40B4-BE49-F238E27FC236}">
                <a16:creationId xmlns:a16="http://schemas.microsoft.com/office/drawing/2014/main" id="{BA0040F5-A430-4A18-A306-3746A2F8E60F}"/>
              </a:ext>
            </a:extLst>
          </p:cNvPr>
          <p:cNvSpPr/>
          <p:nvPr/>
        </p:nvSpPr>
        <p:spPr>
          <a:xfrm rot="5400000">
            <a:off x="3432937" y="2651163"/>
            <a:ext cx="242049" cy="4517123"/>
          </a:xfrm>
          <a:prstGeom prst="rightBrac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ight Brace 52">
            <a:extLst>
              <a:ext uri="{FF2B5EF4-FFF2-40B4-BE49-F238E27FC236}">
                <a16:creationId xmlns:a16="http://schemas.microsoft.com/office/drawing/2014/main" id="{4F2F5574-D8F6-464B-BEC4-5DE7CF24F990}"/>
              </a:ext>
            </a:extLst>
          </p:cNvPr>
          <p:cNvSpPr/>
          <p:nvPr/>
        </p:nvSpPr>
        <p:spPr>
          <a:xfrm rot="5400000">
            <a:off x="6933504" y="4196786"/>
            <a:ext cx="242049" cy="1452433"/>
          </a:xfrm>
          <a:prstGeom prst="rightBrac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FF6159-791A-42B7-887F-CB225EFDBDCE}"/>
              </a:ext>
            </a:extLst>
          </p:cNvPr>
          <p:cNvSpPr txBox="1"/>
          <p:nvPr/>
        </p:nvSpPr>
        <p:spPr>
          <a:xfrm>
            <a:off x="2756306" y="5062783"/>
            <a:ext cx="159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definitely blue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146ABA63-0DD2-4B0B-BE2D-89E98B1ABB0D}"/>
              </a:ext>
            </a:extLst>
          </p:cNvPr>
          <p:cNvSpPr txBox="1"/>
          <p:nvPr/>
        </p:nvSpPr>
        <p:spPr>
          <a:xfrm>
            <a:off x="8677781" y="5071634"/>
            <a:ext cx="14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definitely red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B0200755-ACAF-4566-B6D0-F1E755CA78AF}"/>
              </a:ext>
            </a:extLst>
          </p:cNvPr>
          <p:cNvSpPr txBox="1"/>
          <p:nvPr/>
        </p:nvSpPr>
        <p:spPr>
          <a:xfrm>
            <a:off x="6506039" y="5071634"/>
            <a:ext cx="1056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not sure</a:t>
            </a:r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32AB1F62-8F02-4825-839B-15F86799AF11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502259" y="2833070"/>
            <a:ext cx="2580356" cy="253006"/>
          </a:xfrm>
          <a:prstGeom prst="rect">
            <a:avLst/>
          </a:prstGeom>
        </p:spPr>
      </p:pic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375A60E9-55EA-4E70-9FA2-95A0A152FEB8}"/>
              </a:ext>
            </a:extLst>
          </p:cNvPr>
          <p:cNvSpPr/>
          <p:nvPr/>
        </p:nvSpPr>
        <p:spPr>
          <a:xfrm>
            <a:off x="3405467" y="2110737"/>
            <a:ext cx="8041340" cy="2283758"/>
          </a:xfrm>
          <a:custGeom>
            <a:avLst/>
            <a:gdLst>
              <a:gd name="connsiteX0" fmla="*/ 0 w 8034617"/>
              <a:gd name="connsiteY0" fmla="*/ 2214884 h 2214884"/>
              <a:gd name="connsiteX1" fmla="*/ 2111188 w 8034617"/>
              <a:gd name="connsiteY1" fmla="*/ 2040072 h 2214884"/>
              <a:gd name="connsiteX2" fmla="*/ 4282888 w 8034617"/>
              <a:gd name="connsiteY2" fmla="*/ 527278 h 2214884"/>
              <a:gd name="connsiteX3" fmla="*/ 6299947 w 8034617"/>
              <a:gd name="connsiteY3" fmla="*/ 63354 h 2214884"/>
              <a:gd name="connsiteX4" fmla="*/ 8034617 w 8034617"/>
              <a:gd name="connsiteY4" fmla="*/ 16290 h 2214884"/>
              <a:gd name="connsiteX0" fmla="*/ 0 w 8034617"/>
              <a:gd name="connsiteY0" fmla="*/ 2214884 h 2214884"/>
              <a:gd name="connsiteX1" fmla="*/ 2077571 w 8034617"/>
              <a:gd name="connsiteY1" fmla="*/ 2026625 h 2214884"/>
              <a:gd name="connsiteX2" fmla="*/ 4282888 w 8034617"/>
              <a:gd name="connsiteY2" fmla="*/ 527278 h 2214884"/>
              <a:gd name="connsiteX3" fmla="*/ 6299947 w 8034617"/>
              <a:gd name="connsiteY3" fmla="*/ 63354 h 2214884"/>
              <a:gd name="connsiteX4" fmla="*/ 8034617 w 8034617"/>
              <a:gd name="connsiteY4" fmla="*/ 16290 h 2214884"/>
              <a:gd name="connsiteX0" fmla="*/ 0 w 8034617"/>
              <a:gd name="connsiteY0" fmla="*/ 2214884 h 2214884"/>
              <a:gd name="connsiteX1" fmla="*/ 2077571 w 8034617"/>
              <a:gd name="connsiteY1" fmla="*/ 2026625 h 2214884"/>
              <a:gd name="connsiteX2" fmla="*/ 4282888 w 8034617"/>
              <a:gd name="connsiteY2" fmla="*/ 527278 h 2214884"/>
              <a:gd name="connsiteX3" fmla="*/ 6299947 w 8034617"/>
              <a:gd name="connsiteY3" fmla="*/ 63354 h 2214884"/>
              <a:gd name="connsiteX4" fmla="*/ 8034617 w 8034617"/>
              <a:gd name="connsiteY4" fmla="*/ 16290 h 2214884"/>
              <a:gd name="connsiteX0" fmla="*/ 0 w 8034617"/>
              <a:gd name="connsiteY0" fmla="*/ 2243376 h 2243376"/>
              <a:gd name="connsiteX1" fmla="*/ 2077571 w 8034617"/>
              <a:gd name="connsiteY1" fmla="*/ 2055117 h 2243376"/>
              <a:gd name="connsiteX2" fmla="*/ 3550023 w 8034617"/>
              <a:gd name="connsiteY2" fmla="*/ 1006246 h 2243376"/>
              <a:gd name="connsiteX3" fmla="*/ 6299947 w 8034617"/>
              <a:gd name="connsiteY3" fmla="*/ 91846 h 2243376"/>
              <a:gd name="connsiteX4" fmla="*/ 8034617 w 8034617"/>
              <a:gd name="connsiteY4" fmla="*/ 44782 h 2243376"/>
              <a:gd name="connsiteX0" fmla="*/ 0 w 8034617"/>
              <a:gd name="connsiteY0" fmla="*/ 2243376 h 2243376"/>
              <a:gd name="connsiteX1" fmla="*/ 2077571 w 8034617"/>
              <a:gd name="connsiteY1" fmla="*/ 2055117 h 2243376"/>
              <a:gd name="connsiteX2" fmla="*/ 3550023 w 8034617"/>
              <a:gd name="connsiteY2" fmla="*/ 1006246 h 2243376"/>
              <a:gd name="connsiteX3" fmla="*/ 6299947 w 8034617"/>
              <a:gd name="connsiteY3" fmla="*/ 91846 h 2243376"/>
              <a:gd name="connsiteX4" fmla="*/ 8034617 w 8034617"/>
              <a:gd name="connsiteY4" fmla="*/ 44782 h 2243376"/>
              <a:gd name="connsiteX0" fmla="*/ 0 w 8034617"/>
              <a:gd name="connsiteY0" fmla="*/ 2202260 h 2202260"/>
              <a:gd name="connsiteX1" fmla="*/ 2077571 w 8034617"/>
              <a:gd name="connsiteY1" fmla="*/ 2014001 h 2202260"/>
              <a:gd name="connsiteX2" fmla="*/ 3550023 w 8034617"/>
              <a:gd name="connsiteY2" fmla="*/ 965130 h 2202260"/>
              <a:gd name="connsiteX3" fmla="*/ 5277971 w 8034617"/>
              <a:gd name="connsiteY3" fmla="*/ 198648 h 2202260"/>
              <a:gd name="connsiteX4" fmla="*/ 8034617 w 8034617"/>
              <a:gd name="connsiteY4" fmla="*/ 3666 h 2202260"/>
              <a:gd name="connsiteX0" fmla="*/ 0 w 8034617"/>
              <a:gd name="connsiteY0" fmla="*/ 2200274 h 2200274"/>
              <a:gd name="connsiteX1" fmla="*/ 2077571 w 8034617"/>
              <a:gd name="connsiteY1" fmla="*/ 2012015 h 2200274"/>
              <a:gd name="connsiteX2" fmla="*/ 3550023 w 8034617"/>
              <a:gd name="connsiteY2" fmla="*/ 963144 h 2200274"/>
              <a:gd name="connsiteX3" fmla="*/ 5277971 w 8034617"/>
              <a:gd name="connsiteY3" fmla="*/ 196662 h 2200274"/>
              <a:gd name="connsiteX4" fmla="*/ 8034617 w 8034617"/>
              <a:gd name="connsiteY4" fmla="*/ 1680 h 2200274"/>
              <a:gd name="connsiteX0" fmla="*/ 0 w 8034617"/>
              <a:gd name="connsiteY0" fmla="*/ 2220495 h 2220495"/>
              <a:gd name="connsiteX1" fmla="*/ 2077571 w 8034617"/>
              <a:gd name="connsiteY1" fmla="*/ 2032236 h 2220495"/>
              <a:gd name="connsiteX2" fmla="*/ 3550023 w 8034617"/>
              <a:gd name="connsiteY2" fmla="*/ 983365 h 2220495"/>
              <a:gd name="connsiteX3" fmla="*/ 5351930 w 8034617"/>
              <a:gd name="connsiteY3" fmla="*/ 42071 h 2220495"/>
              <a:gd name="connsiteX4" fmla="*/ 8034617 w 8034617"/>
              <a:gd name="connsiteY4" fmla="*/ 21901 h 2220495"/>
              <a:gd name="connsiteX0" fmla="*/ 0 w 8034617"/>
              <a:gd name="connsiteY0" fmla="*/ 2201878 h 2201878"/>
              <a:gd name="connsiteX1" fmla="*/ 2077571 w 8034617"/>
              <a:gd name="connsiteY1" fmla="*/ 2013619 h 2201878"/>
              <a:gd name="connsiteX2" fmla="*/ 3550023 w 8034617"/>
              <a:gd name="connsiteY2" fmla="*/ 964748 h 2201878"/>
              <a:gd name="connsiteX3" fmla="*/ 5351930 w 8034617"/>
              <a:gd name="connsiteY3" fmla="*/ 117583 h 2201878"/>
              <a:gd name="connsiteX4" fmla="*/ 8034617 w 8034617"/>
              <a:gd name="connsiteY4" fmla="*/ 3284 h 2201878"/>
              <a:gd name="connsiteX0" fmla="*/ 0 w 8034617"/>
              <a:gd name="connsiteY0" fmla="*/ 2215121 h 2215121"/>
              <a:gd name="connsiteX1" fmla="*/ 2077571 w 8034617"/>
              <a:gd name="connsiteY1" fmla="*/ 2026862 h 2215121"/>
              <a:gd name="connsiteX2" fmla="*/ 3610535 w 8034617"/>
              <a:gd name="connsiteY2" fmla="*/ 1025056 h 2215121"/>
              <a:gd name="connsiteX3" fmla="*/ 5351930 w 8034617"/>
              <a:gd name="connsiteY3" fmla="*/ 130826 h 2215121"/>
              <a:gd name="connsiteX4" fmla="*/ 8034617 w 8034617"/>
              <a:gd name="connsiteY4" fmla="*/ 16527 h 2215121"/>
              <a:gd name="connsiteX0" fmla="*/ 0 w 8034617"/>
              <a:gd name="connsiteY0" fmla="*/ 2215121 h 2215121"/>
              <a:gd name="connsiteX1" fmla="*/ 2077571 w 8034617"/>
              <a:gd name="connsiteY1" fmla="*/ 2026862 h 2215121"/>
              <a:gd name="connsiteX2" fmla="*/ 3610535 w 8034617"/>
              <a:gd name="connsiteY2" fmla="*/ 1025056 h 2215121"/>
              <a:gd name="connsiteX3" fmla="*/ 5351930 w 8034617"/>
              <a:gd name="connsiteY3" fmla="*/ 130826 h 2215121"/>
              <a:gd name="connsiteX4" fmla="*/ 8034617 w 8034617"/>
              <a:gd name="connsiteY4" fmla="*/ 16527 h 2215121"/>
              <a:gd name="connsiteX0" fmla="*/ 0 w 8034617"/>
              <a:gd name="connsiteY0" fmla="*/ 2215121 h 2215121"/>
              <a:gd name="connsiteX1" fmla="*/ 2144806 w 8034617"/>
              <a:gd name="connsiteY1" fmla="*/ 2094097 h 2215121"/>
              <a:gd name="connsiteX2" fmla="*/ 3610535 w 8034617"/>
              <a:gd name="connsiteY2" fmla="*/ 1025056 h 2215121"/>
              <a:gd name="connsiteX3" fmla="*/ 5351930 w 8034617"/>
              <a:gd name="connsiteY3" fmla="*/ 130826 h 2215121"/>
              <a:gd name="connsiteX4" fmla="*/ 8034617 w 8034617"/>
              <a:gd name="connsiteY4" fmla="*/ 16527 h 2215121"/>
              <a:gd name="connsiteX0" fmla="*/ 0 w 8034617"/>
              <a:gd name="connsiteY0" fmla="*/ 2215121 h 2219382"/>
              <a:gd name="connsiteX1" fmla="*/ 2144806 w 8034617"/>
              <a:gd name="connsiteY1" fmla="*/ 2094097 h 2219382"/>
              <a:gd name="connsiteX2" fmla="*/ 3610535 w 8034617"/>
              <a:gd name="connsiteY2" fmla="*/ 1025056 h 2219382"/>
              <a:gd name="connsiteX3" fmla="*/ 5351930 w 8034617"/>
              <a:gd name="connsiteY3" fmla="*/ 130826 h 2219382"/>
              <a:gd name="connsiteX4" fmla="*/ 8034617 w 8034617"/>
              <a:gd name="connsiteY4" fmla="*/ 16527 h 2219382"/>
              <a:gd name="connsiteX0" fmla="*/ 0 w 8034617"/>
              <a:gd name="connsiteY0" fmla="*/ 2215121 h 2251296"/>
              <a:gd name="connsiteX1" fmla="*/ 2144806 w 8034617"/>
              <a:gd name="connsiteY1" fmla="*/ 2094097 h 2251296"/>
              <a:gd name="connsiteX2" fmla="*/ 3610535 w 8034617"/>
              <a:gd name="connsiteY2" fmla="*/ 1025056 h 2251296"/>
              <a:gd name="connsiteX3" fmla="*/ 5351930 w 8034617"/>
              <a:gd name="connsiteY3" fmla="*/ 130826 h 2251296"/>
              <a:gd name="connsiteX4" fmla="*/ 8034617 w 8034617"/>
              <a:gd name="connsiteY4" fmla="*/ 16527 h 2251296"/>
              <a:gd name="connsiteX0" fmla="*/ 0 w 8034617"/>
              <a:gd name="connsiteY0" fmla="*/ 2215121 h 2245975"/>
              <a:gd name="connsiteX1" fmla="*/ 2144806 w 8034617"/>
              <a:gd name="connsiteY1" fmla="*/ 2094097 h 2245975"/>
              <a:gd name="connsiteX2" fmla="*/ 3610535 w 8034617"/>
              <a:gd name="connsiteY2" fmla="*/ 1025056 h 2245975"/>
              <a:gd name="connsiteX3" fmla="*/ 5351930 w 8034617"/>
              <a:gd name="connsiteY3" fmla="*/ 130826 h 2245975"/>
              <a:gd name="connsiteX4" fmla="*/ 8034617 w 8034617"/>
              <a:gd name="connsiteY4" fmla="*/ 16527 h 2245975"/>
              <a:gd name="connsiteX0" fmla="*/ 0 w 8041340"/>
              <a:gd name="connsiteY0" fmla="*/ 2262186 h 2269830"/>
              <a:gd name="connsiteX1" fmla="*/ 2151529 w 8041340"/>
              <a:gd name="connsiteY1" fmla="*/ 2094097 h 2269830"/>
              <a:gd name="connsiteX2" fmla="*/ 3617258 w 8041340"/>
              <a:gd name="connsiteY2" fmla="*/ 1025056 h 2269830"/>
              <a:gd name="connsiteX3" fmla="*/ 5358653 w 8041340"/>
              <a:gd name="connsiteY3" fmla="*/ 130826 h 2269830"/>
              <a:gd name="connsiteX4" fmla="*/ 8041340 w 8041340"/>
              <a:gd name="connsiteY4" fmla="*/ 16527 h 2269830"/>
              <a:gd name="connsiteX0" fmla="*/ 0 w 8041340"/>
              <a:gd name="connsiteY0" fmla="*/ 2275633 h 2281315"/>
              <a:gd name="connsiteX1" fmla="*/ 2151529 w 8041340"/>
              <a:gd name="connsiteY1" fmla="*/ 2094097 h 2281315"/>
              <a:gd name="connsiteX2" fmla="*/ 3617258 w 8041340"/>
              <a:gd name="connsiteY2" fmla="*/ 1025056 h 2281315"/>
              <a:gd name="connsiteX3" fmla="*/ 5358653 w 8041340"/>
              <a:gd name="connsiteY3" fmla="*/ 130826 h 2281315"/>
              <a:gd name="connsiteX4" fmla="*/ 8041340 w 8041340"/>
              <a:gd name="connsiteY4" fmla="*/ 16527 h 2281315"/>
              <a:gd name="connsiteX0" fmla="*/ 0 w 8041340"/>
              <a:gd name="connsiteY0" fmla="*/ 2275633 h 2281315"/>
              <a:gd name="connsiteX1" fmla="*/ 2151529 w 8041340"/>
              <a:gd name="connsiteY1" fmla="*/ 2094097 h 2281315"/>
              <a:gd name="connsiteX2" fmla="*/ 3617258 w 8041340"/>
              <a:gd name="connsiteY2" fmla="*/ 1025056 h 2281315"/>
              <a:gd name="connsiteX3" fmla="*/ 5358653 w 8041340"/>
              <a:gd name="connsiteY3" fmla="*/ 130826 h 2281315"/>
              <a:gd name="connsiteX4" fmla="*/ 8041340 w 8041340"/>
              <a:gd name="connsiteY4" fmla="*/ 16527 h 2281315"/>
              <a:gd name="connsiteX0" fmla="*/ 0 w 8041340"/>
              <a:gd name="connsiteY0" fmla="*/ 2279724 h 2283758"/>
              <a:gd name="connsiteX1" fmla="*/ 2151529 w 8041340"/>
              <a:gd name="connsiteY1" fmla="*/ 2098188 h 2283758"/>
              <a:gd name="connsiteX2" fmla="*/ 3597088 w 8041340"/>
              <a:gd name="connsiteY2" fmla="*/ 1116553 h 2283758"/>
              <a:gd name="connsiteX3" fmla="*/ 5358653 w 8041340"/>
              <a:gd name="connsiteY3" fmla="*/ 134917 h 2283758"/>
              <a:gd name="connsiteX4" fmla="*/ 8041340 w 8041340"/>
              <a:gd name="connsiteY4" fmla="*/ 20618 h 2283758"/>
              <a:gd name="connsiteX0" fmla="*/ 0 w 8041340"/>
              <a:gd name="connsiteY0" fmla="*/ 2279724 h 2283758"/>
              <a:gd name="connsiteX1" fmla="*/ 2151529 w 8041340"/>
              <a:gd name="connsiteY1" fmla="*/ 2098188 h 2283758"/>
              <a:gd name="connsiteX2" fmla="*/ 3597088 w 8041340"/>
              <a:gd name="connsiteY2" fmla="*/ 1116553 h 2283758"/>
              <a:gd name="connsiteX3" fmla="*/ 5358653 w 8041340"/>
              <a:gd name="connsiteY3" fmla="*/ 134917 h 2283758"/>
              <a:gd name="connsiteX4" fmla="*/ 8041340 w 8041340"/>
              <a:gd name="connsiteY4" fmla="*/ 20618 h 2283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41340" h="2283758">
                <a:moveTo>
                  <a:pt x="0" y="2279724"/>
                </a:moveTo>
                <a:cubicBezTo>
                  <a:pt x="732866" y="2290928"/>
                  <a:pt x="1552014" y="2292050"/>
                  <a:pt x="2151529" y="2098188"/>
                </a:cubicBezTo>
                <a:cubicBezTo>
                  <a:pt x="2751044" y="1904326"/>
                  <a:pt x="3089461" y="1497553"/>
                  <a:pt x="3597088" y="1116553"/>
                </a:cubicBezTo>
                <a:cubicBezTo>
                  <a:pt x="4104715" y="735553"/>
                  <a:pt x="4617944" y="317573"/>
                  <a:pt x="5358653" y="134917"/>
                </a:cubicBezTo>
                <a:cubicBezTo>
                  <a:pt x="6099362" y="-47739"/>
                  <a:pt x="7486649" y="1567"/>
                  <a:pt x="8041340" y="20618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074F86FE-C8BE-4243-B468-1E50E4F7FC5C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801" y="4025314"/>
            <a:ext cx="1121761" cy="18137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019C371-34E4-484A-8C4A-F05A9A917F76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5046" y="2317795"/>
            <a:ext cx="1121761" cy="18137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C0763F2B-E8AC-4D7A-8AA0-BF7D4F2848F1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51486">
            <a:off x="7488240" y="2707970"/>
            <a:ext cx="926674" cy="253006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1C908A01-4511-47D1-88D2-FC30D928ED80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407" y="5893909"/>
            <a:ext cx="3116850" cy="536495"/>
          </a:xfrm>
          <a:prstGeom prst="rect">
            <a:avLst/>
          </a:prstGeom>
        </p:spPr>
      </p:pic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E7999C17-3B0D-4C03-B154-0402BC3FEF99}"/>
              </a:ext>
            </a:extLst>
          </p:cNvPr>
          <p:cNvCxnSpPr/>
          <p:nvPr/>
        </p:nvCxnSpPr>
        <p:spPr>
          <a:xfrm flipH="1">
            <a:off x="7562740" y="5867400"/>
            <a:ext cx="1009759" cy="76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1FA227EA-B98A-412D-B8A6-7B35DDC6B7FD}"/>
              </a:ext>
            </a:extLst>
          </p:cNvPr>
          <p:cNvSpPr txBox="1"/>
          <p:nvPr/>
        </p:nvSpPr>
        <p:spPr>
          <a:xfrm>
            <a:off x="8572499" y="5648843"/>
            <a:ext cx="2694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probability increases exponentially as we move away from boundary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E1365409-BAA7-4D8F-A967-125D25DDA53D}"/>
              </a:ext>
            </a:extLst>
          </p:cNvPr>
          <p:cNvSpPr txBox="1"/>
          <p:nvPr/>
        </p:nvSpPr>
        <p:spPr>
          <a:xfrm>
            <a:off x="9753600" y="6179885"/>
            <a:ext cx="26943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normalizer</a:t>
            </a:r>
          </a:p>
        </p:txBody>
      </p: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EA3112B3-A519-46DF-93B0-FC51E6892D5B}"/>
              </a:ext>
            </a:extLst>
          </p:cNvPr>
          <p:cNvCxnSpPr>
            <a:cxnSpLocks/>
            <a:stCxn id="77" idx="1"/>
          </p:cNvCxnSpPr>
          <p:nvPr/>
        </p:nvCxnSpPr>
        <p:spPr>
          <a:xfrm flipH="1" flipV="1">
            <a:off x="8249066" y="6280905"/>
            <a:ext cx="1504534" cy="374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8300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 animBg="1"/>
      <p:bldP spid="7" grpId="0" animBg="1"/>
      <p:bldP spid="51" grpId="0" animBg="1"/>
      <p:bldP spid="53" grpId="0" animBg="1"/>
      <p:bldP spid="9" grpId="0"/>
      <p:bldP spid="55" grpId="0"/>
      <p:bldP spid="56" grpId="0"/>
      <p:bldP spid="20" grpId="0" animBg="1"/>
      <p:bldP spid="29" grpId="0"/>
      <p:bldP spid="7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The </a:t>
            </a:r>
            <a:r>
              <a:rPr lang="en-US" i="1" dirty="0"/>
              <a:t>Soft</a:t>
            </a:r>
            <a:r>
              <a:rPr lang="en-US" dirty="0"/>
              <a:t> Max</a:t>
            </a:r>
          </a:p>
        </p:txBody>
      </p:sp>
      <p:sp>
        <p:nvSpPr>
          <p:cNvPr id="31748" name="Line 4"/>
          <p:cNvSpPr>
            <a:spLocks noChangeShapeType="1"/>
          </p:cNvSpPr>
          <p:nvPr/>
        </p:nvSpPr>
        <p:spPr bwMode="auto">
          <a:xfrm flipV="1">
            <a:off x="620712" y="1539875"/>
            <a:ext cx="0" cy="3041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1749" name="Line 5"/>
          <p:cNvSpPr>
            <a:spLocks noChangeShapeType="1"/>
          </p:cNvSpPr>
          <p:nvPr/>
        </p:nvSpPr>
        <p:spPr bwMode="auto">
          <a:xfrm flipV="1">
            <a:off x="620712" y="4555506"/>
            <a:ext cx="10720319" cy="16494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1753" name="AutoShape 9 1"/>
          <p:cNvSpPr>
            <a:spLocks noChangeArrowheads="1"/>
          </p:cNvSpPr>
          <p:nvPr/>
        </p:nvSpPr>
        <p:spPr bwMode="auto">
          <a:xfrm>
            <a:off x="6248404" y="4434482"/>
            <a:ext cx="228599" cy="242047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A3DBF414-8E32-493C-92B3-9E82C78D4C9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1400" y="4728941"/>
            <a:ext cx="126503" cy="11431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F91DCF40-B672-4F79-8213-9EF3E8A74FF2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095" y="1274541"/>
            <a:ext cx="926674" cy="253006"/>
          </a:xfrm>
          <a:prstGeom prst="rect">
            <a:avLst/>
          </a:prstGeom>
        </p:spPr>
      </p:pic>
      <p:sp>
        <p:nvSpPr>
          <p:cNvPr id="38" name="AutoShape 17 1">
            <a:extLst>
              <a:ext uri="{FF2B5EF4-FFF2-40B4-BE49-F238E27FC236}">
                <a16:creationId xmlns:a16="http://schemas.microsoft.com/office/drawing/2014/main" id="{0B7DAB17-7790-47BD-8CCE-462769AF48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0415" y="4430054"/>
            <a:ext cx="228599" cy="242047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AutoShape 9 2">
            <a:extLst>
              <a:ext uri="{FF2B5EF4-FFF2-40B4-BE49-F238E27FC236}">
                <a16:creationId xmlns:a16="http://schemas.microsoft.com/office/drawing/2014/main" id="{A5A5C553-4E1D-4678-A41D-426F965D89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4434481"/>
            <a:ext cx="228599" cy="242047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AutoShape 9 3">
            <a:extLst>
              <a:ext uri="{FF2B5EF4-FFF2-40B4-BE49-F238E27FC236}">
                <a16:creationId xmlns:a16="http://schemas.microsoft.com/office/drawing/2014/main" id="{C48B35C4-44AF-40A5-8AE1-E6191FEABE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43900" y="4434480"/>
            <a:ext cx="228599" cy="242047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AutoShape 9 4">
            <a:extLst>
              <a:ext uri="{FF2B5EF4-FFF2-40B4-BE49-F238E27FC236}">
                <a16:creationId xmlns:a16="http://schemas.microsoft.com/office/drawing/2014/main" id="{051B5B45-23C7-434C-B90D-65E4131B6E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67170" y="4434479"/>
            <a:ext cx="228599" cy="242047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AutoShape 9 5">
            <a:extLst>
              <a:ext uri="{FF2B5EF4-FFF2-40B4-BE49-F238E27FC236}">
                <a16:creationId xmlns:a16="http://schemas.microsoft.com/office/drawing/2014/main" id="{F2FB127E-51C1-4A24-9A48-2B8CD9CADC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1" y="4434478"/>
            <a:ext cx="228599" cy="242047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AutoShape 9 6">
            <a:extLst>
              <a:ext uri="{FF2B5EF4-FFF2-40B4-BE49-F238E27FC236}">
                <a16:creationId xmlns:a16="http://schemas.microsoft.com/office/drawing/2014/main" id="{5B9C823C-D476-4E45-94D9-9985F426B0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42516" y="4430054"/>
            <a:ext cx="228599" cy="242047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AutoShape 17 2">
            <a:extLst>
              <a:ext uri="{FF2B5EF4-FFF2-40B4-BE49-F238E27FC236}">
                <a16:creationId xmlns:a16="http://schemas.microsoft.com/office/drawing/2014/main" id="{EA7761CF-8B43-4414-AB2C-72D885B267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7207" y="4430053"/>
            <a:ext cx="228599" cy="242047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AutoShape 17 3">
            <a:extLst>
              <a:ext uri="{FF2B5EF4-FFF2-40B4-BE49-F238E27FC236}">
                <a16:creationId xmlns:a16="http://schemas.microsoft.com/office/drawing/2014/main" id="{19F6DE87-0655-4F6A-9D41-3511E9899B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38470" y="4432353"/>
            <a:ext cx="228599" cy="242047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AutoShape 17 4">
            <a:extLst>
              <a:ext uri="{FF2B5EF4-FFF2-40B4-BE49-F238E27FC236}">
                <a16:creationId xmlns:a16="http://schemas.microsoft.com/office/drawing/2014/main" id="{981588F0-D4B2-47D2-A31B-DAE6A3CBBD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9461" y="4430052"/>
            <a:ext cx="228599" cy="242047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AutoShape 17 5">
            <a:extLst>
              <a:ext uri="{FF2B5EF4-FFF2-40B4-BE49-F238E27FC236}">
                <a16:creationId xmlns:a16="http://schemas.microsoft.com/office/drawing/2014/main" id="{975B2F64-3724-404C-8E9E-DBD96A0C19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6980" y="4425628"/>
            <a:ext cx="228599" cy="242047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AutoShape 17 6">
            <a:extLst>
              <a:ext uri="{FF2B5EF4-FFF2-40B4-BE49-F238E27FC236}">
                <a16:creationId xmlns:a16="http://schemas.microsoft.com/office/drawing/2014/main" id="{AABB14D8-A008-4D79-BAB6-76735C4C40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5853" y="4425627"/>
            <a:ext cx="228599" cy="242047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AutoShape 17 7">
            <a:extLst>
              <a:ext uri="{FF2B5EF4-FFF2-40B4-BE49-F238E27FC236}">
                <a16:creationId xmlns:a16="http://schemas.microsoft.com/office/drawing/2014/main" id="{CBE8CA02-7959-4D22-81E7-406221E43F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3918" y="4425271"/>
            <a:ext cx="228599" cy="242047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375A60E9-55EA-4E70-9FA2-95A0A152FEB8}"/>
              </a:ext>
            </a:extLst>
          </p:cNvPr>
          <p:cNvSpPr/>
          <p:nvPr/>
        </p:nvSpPr>
        <p:spPr>
          <a:xfrm>
            <a:off x="3405467" y="2110737"/>
            <a:ext cx="8041340" cy="2283758"/>
          </a:xfrm>
          <a:custGeom>
            <a:avLst/>
            <a:gdLst>
              <a:gd name="connsiteX0" fmla="*/ 0 w 8034617"/>
              <a:gd name="connsiteY0" fmla="*/ 2214884 h 2214884"/>
              <a:gd name="connsiteX1" fmla="*/ 2111188 w 8034617"/>
              <a:gd name="connsiteY1" fmla="*/ 2040072 h 2214884"/>
              <a:gd name="connsiteX2" fmla="*/ 4282888 w 8034617"/>
              <a:gd name="connsiteY2" fmla="*/ 527278 h 2214884"/>
              <a:gd name="connsiteX3" fmla="*/ 6299947 w 8034617"/>
              <a:gd name="connsiteY3" fmla="*/ 63354 h 2214884"/>
              <a:gd name="connsiteX4" fmla="*/ 8034617 w 8034617"/>
              <a:gd name="connsiteY4" fmla="*/ 16290 h 2214884"/>
              <a:gd name="connsiteX0" fmla="*/ 0 w 8034617"/>
              <a:gd name="connsiteY0" fmla="*/ 2214884 h 2214884"/>
              <a:gd name="connsiteX1" fmla="*/ 2077571 w 8034617"/>
              <a:gd name="connsiteY1" fmla="*/ 2026625 h 2214884"/>
              <a:gd name="connsiteX2" fmla="*/ 4282888 w 8034617"/>
              <a:gd name="connsiteY2" fmla="*/ 527278 h 2214884"/>
              <a:gd name="connsiteX3" fmla="*/ 6299947 w 8034617"/>
              <a:gd name="connsiteY3" fmla="*/ 63354 h 2214884"/>
              <a:gd name="connsiteX4" fmla="*/ 8034617 w 8034617"/>
              <a:gd name="connsiteY4" fmla="*/ 16290 h 2214884"/>
              <a:gd name="connsiteX0" fmla="*/ 0 w 8034617"/>
              <a:gd name="connsiteY0" fmla="*/ 2214884 h 2214884"/>
              <a:gd name="connsiteX1" fmla="*/ 2077571 w 8034617"/>
              <a:gd name="connsiteY1" fmla="*/ 2026625 h 2214884"/>
              <a:gd name="connsiteX2" fmla="*/ 4282888 w 8034617"/>
              <a:gd name="connsiteY2" fmla="*/ 527278 h 2214884"/>
              <a:gd name="connsiteX3" fmla="*/ 6299947 w 8034617"/>
              <a:gd name="connsiteY3" fmla="*/ 63354 h 2214884"/>
              <a:gd name="connsiteX4" fmla="*/ 8034617 w 8034617"/>
              <a:gd name="connsiteY4" fmla="*/ 16290 h 2214884"/>
              <a:gd name="connsiteX0" fmla="*/ 0 w 8034617"/>
              <a:gd name="connsiteY0" fmla="*/ 2243376 h 2243376"/>
              <a:gd name="connsiteX1" fmla="*/ 2077571 w 8034617"/>
              <a:gd name="connsiteY1" fmla="*/ 2055117 h 2243376"/>
              <a:gd name="connsiteX2" fmla="*/ 3550023 w 8034617"/>
              <a:gd name="connsiteY2" fmla="*/ 1006246 h 2243376"/>
              <a:gd name="connsiteX3" fmla="*/ 6299947 w 8034617"/>
              <a:gd name="connsiteY3" fmla="*/ 91846 h 2243376"/>
              <a:gd name="connsiteX4" fmla="*/ 8034617 w 8034617"/>
              <a:gd name="connsiteY4" fmla="*/ 44782 h 2243376"/>
              <a:gd name="connsiteX0" fmla="*/ 0 w 8034617"/>
              <a:gd name="connsiteY0" fmla="*/ 2243376 h 2243376"/>
              <a:gd name="connsiteX1" fmla="*/ 2077571 w 8034617"/>
              <a:gd name="connsiteY1" fmla="*/ 2055117 h 2243376"/>
              <a:gd name="connsiteX2" fmla="*/ 3550023 w 8034617"/>
              <a:gd name="connsiteY2" fmla="*/ 1006246 h 2243376"/>
              <a:gd name="connsiteX3" fmla="*/ 6299947 w 8034617"/>
              <a:gd name="connsiteY3" fmla="*/ 91846 h 2243376"/>
              <a:gd name="connsiteX4" fmla="*/ 8034617 w 8034617"/>
              <a:gd name="connsiteY4" fmla="*/ 44782 h 2243376"/>
              <a:gd name="connsiteX0" fmla="*/ 0 w 8034617"/>
              <a:gd name="connsiteY0" fmla="*/ 2202260 h 2202260"/>
              <a:gd name="connsiteX1" fmla="*/ 2077571 w 8034617"/>
              <a:gd name="connsiteY1" fmla="*/ 2014001 h 2202260"/>
              <a:gd name="connsiteX2" fmla="*/ 3550023 w 8034617"/>
              <a:gd name="connsiteY2" fmla="*/ 965130 h 2202260"/>
              <a:gd name="connsiteX3" fmla="*/ 5277971 w 8034617"/>
              <a:gd name="connsiteY3" fmla="*/ 198648 h 2202260"/>
              <a:gd name="connsiteX4" fmla="*/ 8034617 w 8034617"/>
              <a:gd name="connsiteY4" fmla="*/ 3666 h 2202260"/>
              <a:gd name="connsiteX0" fmla="*/ 0 w 8034617"/>
              <a:gd name="connsiteY0" fmla="*/ 2200274 h 2200274"/>
              <a:gd name="connsiteX1" fmla="*/ 2077571 w 8034617"/>
              <a:gd name="connsiteY1" fmla="*/ 2012015 h 2200274"/>
              <a:gd name="connsiteX2" fmla="*/ 3550023 w 8034617"/>
              <a:gd name="connsiteY2" fmla="*/ 963144 h 2200274"/>
              <a:gd name="connsiteX3" fmla="*/ 5277971 w 8034617"/>
              <a:gd name="connsiteY3" fmla="*/ 196662 h 2200274"/>
              <a:gd name="connsiteX4" fmla="*/ 8034617 w 8034617"/>
              <a:gd name="connsiteY4" fmla="*/ 1680 h 2200274"/>
              <a:gd name="connsiteX0" fmla="*/ 0 w 8034617"/>
              <a:gd name="connsiteY0" fmla="*/ 2220495 h 2220495"/>
              <a:gd name="connsiteX1" fmla="*/ 2077571 w 8034617"/>
              <a:gd name="connsiteY1" fmla="*/ 2032236 h 2220495"/>
              <a:gd name="connsiteX2" fmla="*/ 3550023 w 8034617"/>
              <a:gd name="connsiteY2" fmla="*/ 983365 h 2220495"/>
              <a:gd name="connsiteX3" fmla="*/ 5351930 w 8034617"/>
              <a:gd name="connsiteY3" fmla="*/ 42071 h 2220495"/>
              <a:gd name="connsiteX4" fmla="*/ 8034617 w 8034617"/>
              <a:gd name="connsiteY4" fmla="*/ 21901 h 2220495"/>
              <a:gd name="connsiteX0" fmla="*/ 0 w 8034617"/>
              <a:gd name="connsiteY0" fmla="*/ 2201878 h 2201878"/>
              <a:gd name="connsiteX1" fmla="*/ 2077571 w 8034617"/>
              <a:gd name="connsiteY1" fmla="*/ 2013619 h 2201878"/>
              <a:gd name="connsiteX2" fmla="*/ 3550023 w 8034617"/>
              <a:gd name="connsiteY2" fmla="*/ 964748 h 2201878"/>
              <a:gd name="connsiteX3" fmla="*/ 5351930 w 8034617"/>
              <a:gd name="connsiteY3" fmla="*/ 117583 h 2201878"/>
              <a:gd name="connsiteX4" fmla="*/ 8034617 w 8034617"/>
              <a:gd name="connsiteY4" fmla="*/ 3284 h 2201878"/>
              <a:gd name="connsiteX0" fmla="*/ 0 w 8034617"/>
              <a:gd name="connsiteY0" fmla="*/ 2215121 h 2215121"/>
              <a:gd name="connsiteX1" fmla="*/ 2077571 w 8034617"/>
              <a:gd name="connsiteY1" fmla="*/ 2026862 h 2215121"/>
              <a:gd name="connsiteX2" fmla="*/ 3610535 w 8034617"/>
              <a:gd name="connsiteY2" fmla="*/ 1025056 h 2215121"/>
              <a:gd name="connsiteX3" fmla="*/ 5351930 w 8034617"/>
              <a:gd name="connsiteY3" fmla="*/ 130826 h 2215121"/>
              <a:gd name="connsiteX4" fmla="*/ 8034617 w 8034617"/>
              <a:gd name="connsiteY4" fmla="*/ 16527 h 2215121"/>
              <a:gd name="connsiteX0" fmla="*/ 0 w 8034617"/>
              <a:gd name="connsiteY0" fmla="*/ 2215121 h 2215121"/>
              <a:gd name="connsiteX1" fmla="*/ 2077571 w 8034617"/>
              <a:gd name="connsiteY1" fmla="*/ 2026862 h 2215121"/>
              <a:gd name="connsiteX2" fmla="*/ 3610535 w 8034617"/>
              <a:gd name="connsiteY2" fmla="*/ 1025056 h 2215121"/>
              <a:gd name="connsiteX3" fmla="*/ 5351930 w 8034617"/>
              <a:gd name="connsiteY3" fmla="*/ 130826 h 2215121"/>
              <a:gd name="connsiteX4" fmla="*/ 8034617 w 8034617"/>
              <a:gd name="connsiteY4" fmla="*/ 16527 h 2215121"/>
              <a:gd name="connsiteX0" fmla="*/ 0 w 8034617"/>
              <a:gd name="connsiteY0" fmla="*/ 2215121 h 2215121"/>
              <a:gd name="connsiteX1" fmla="*/ 2144806 w 8034617"/>
              <a:gd name="connsiteY1" fmla="*/ 2094097 h 2215121"/>
              <a:gd name="connsiteX2" fmla="*/ 3610535 w 8034617"/>
              <a:gd name="connsiteY2" fmla="*/ 1025056 h 2215121"/>
              <a:gd name="connsiteX3" fmla="*/ 5351930 w 8034617"/>
              <a:gd name="connsiteY3" fmla="*/ 130826 h 2215121"/>
              <a:gd name="connsiteX4" fmla="*/ 8034617 w 8034617"/>
              <a:gd name="connsiteY4" fmla="*/ 16527 h 2215121"/>
              <a:gd name="connsiteX0" fmla="*/ 0 w 8034617"/>
              <a:gd name="connsiteY0" fmla="*/ 2215121 h 2219382"/>
              <a:gd name="connsiteX1" fmla="*/ 2144806 w 8034617"/>
              <a:gd name="connsiteY1" fmla="*/ 2094097 h 2219382"/>
              <a:gd name="connsiteX2" fmla="*/ 3610535 w 8034617"/>
              <a:gd name="connsiteY2" fmla="*/ 1025056 h 2219382"/>
              <a:gd name="connsiteX3" fmla="*/ 5351930 w 8034617"/>
              <a:gd name="connsiteY3" fmla="*/ 130826 h 2219382"/>
              <a:gd name="connsiteX4" fmla="*/ 8034617 w 8034617"/>
              <a:gd name="connsiteY4" fmla="*/ 16527 h 2219382"/>
              <a:gd name="connsiteX0" fmla="*/ 0 w 8034617"/>
              <a:gd name="connsiteY0" fmla="*/ 2215121 h 2251296"/>
              <a:gd name="connsiteX1" fmla="*/ 2144806 w 8034617"/>
              <a:gd name="connsiteY1" fmla="*/ 2094097 h 2251296"/>
              <a:gd name="connsiteX2" fmla="*/ 3610535 w 8034617"/>
              <a:gd name="connsiteY2" fmla="*/ 1025056 h 2251296"/>
              <a:gd name="connsiteX3" fmla="*/ 5351930 w 8034617"/>
              <a:gd name="connsiteY3" fmla="*/ 130826 h 2251296"/>
              <a:gd name="connsiteX4" fmla="*/ 8034617 w 8034617"/>
              <a:gd name="connsiteY4" fmla="*/ 16527 h 2251296"/>
              <a:gd name="connsiteX0" fmla="*/ 0 w 8034617"/>
              <a:gd name="connsiteY0" fmla="*/ 2215121 h 2245975"/>
              <a:gd name="connsiteX1" fmla="*/ 2144806 w 8034617"/>
              <a:gd name="connsiteY1" fmla="*/ 2094097 h 2245975"/>
              <a:gd name="connsiteX2" fmla="*/ 3610535 w 8034617"/>
              <a:gd name="connsiteY2" fmla="*/ 1025056 h 2245975"/>
              <a:gd name="connsiteX3" fmla="*/ 5351930 w 8034617"/>
              <a:gd name="connsiteY3" fmla="*/ 130826 h 2245975"/>
              <a:gd name="connsiteX4" fmla="*/ 8034617 w 8034617"/>
              <a:gd name="connsiteY4" fmla="*/ 16527 h 2245975"/>
              <a:gd name="connsiteX0" fmla="*/ 0 w 8041340"/>
              <a:gd name="connsiteY0" fmla="*/ 2262186 h 2269830"/>
              <a:gd name="connsiteX1" fmla="*/ 2151529 w 8041340"/>
              <a:gd name="connsiteY1" fmla="*/ 2094097 h 2269830"/>
              <a:gd name="connsiteX2" fmla="*/ 3617258 w 8041340"/>
              <a:gd name="connsiteY2" fmla="*/ 1025056 h 2269830"/>
              <a:gd name="connsiteX3" fmla="*/ 5358653 w 8041340"/>
              <a:gd name="connsiteY3" fmla="*/ 130826 h 2269830"/>
              <a:gd name="connsiteX4" fmla="*/ 8041340 w 8041340"/>
              <a:gd name="connsiteY4" fmla="*/ 16527 h 2269830"/>
              <a:gd name="connsiteX0" fmla="*/ 0 w 8041340"/>
              <a:gd name="connsiteY0" fmla="*/ 2275633 h 2281315"/>
              <a:gd name="connsiteX1" fmla="*/ 2151529 w 8041340"/>
              <a:gd name="connsiteY1" fmla="*/ 2094097 h 2281315"/>
              <a:gd name="connsiteX2" fmla="*/ 3617258 w 8041340"/>
              <a:gd name="connsiteY2" fmla="*/ 1025056 h 2281315"/>
              <a:gd name="connsiteX3" fmla="*/ 5358653 w 8041340"/>
              <a:gd name="connsiteY3" fmla="*/ 130826 h 2281315"/>
              <a:gd name="connsiteX4" fmla="*/ 8041340 w 8041340"/>
              <a:gd name="connsiteY4" fmla="*/ 16527 h 2281315"/>
              <a:gd name="connsiteX0" fmla="*/ 0 w 8041340"/>
              <a:gd name="connsiteY0" fmla="*/ 2275633 h 2281315"/>
              <a:gd name="connsiteX1" fmla="*/ 2151529 w 8041340"/>
              <a:gd name="connsiteY1" fmla="*/ 2094097 h 2281315"/>
              <a:gd name="connsiteX2" fmla="*/ 3617258 w 8041340"/>
              <a:gd name="connsiteY2" fmla="*/ 1025056 h 2281315"/>
              <a:gd name="connsiteX3" fmla="*/ 5358653 w 8041340"/>
              <a:gd name="connsiteY3" fmla="*/ 130826 h 2281315"/>
              <a:gd name="connsiteX4" fmla="*/ 8041340 w 8041340"/>
              <a:gd name="connsiteY4" fmla="*/ 16527 h 2281315"/>
              <a:gd name="connsiteX0" fmla="*/ 0 w 8041340"/>
              <a:gd name="connsiteY0" fmla="*/ 2279724 h 2283758"/>
              <a:gd name="connsiteX1" fmla="*/ 2151529 w 8041340"/>
              <a:gd name="connsiteY1" fmla="*/ 2098188 h 2283758"/>
              <a:gd name="connsiteX2" fmla="*/ 3597088 w 8041340"/>
              <a:gd name="connsiteY2" fmla="*/ 1116553 h 2283758"/>
              <a:gd name="connsiteX3" fmla="*/ 5358653 w 8041340"/>
              <a:gd name="connsiteY3" fmla="*/ 134917 h 2283758"/>
              <a:gd name="connsiteX4" fmla="*/ 8041340 w 8041340"/>
              <a:gd name="connsiteY4" fmla="*/ 20618 h 2283758"/>
              <a:gd name="connsiteX0" fmla="*/ 0 w 8041340"/>
              <a:gd name="connsiteY0" fmla="*/ 2279724 h 2283758"/>
              <a:gd name="connsiteX1" fmla="*/ 2151529 w 8041340"/>
              <a:gd name="connsiteY1" fmla="*/ 2098188 h 2283758"/>
              <a:gd name="connsiteX2" fmla="*/ 3597088 w 8041340"/>
              <a:gd name="connsiteY2" fmla="*/ 1116553 h 2283758"/>
              <a:gd name="connsiteX3" fmla="*/ 5358653 w 8041340"/>
              <a:gd name="connsiteY3" fmla="*/ 134917 h 2283758"/>
              <a:gd name="connsiteX4" fmla="*/ 8041340 w 8041340"/>
              <a:gd name="connsiteY4" fmla="*/ 20618 h 2283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41340" h="2283758">
                <a:moveTo>
                  <a:pt x="0" y="2279724"/>
                </a:moveTo>
                <a:cubicBezTo>
                  <a:pt x="732866" y="2290928"/>
                  <a:pt x="1552014" y="2292050"/>
                  <a:pt x="2151529" y="2098188"/>
                </a:cubicBezTo>
                <a:cubicBezTo>
                  <a:pt x="2751044" y="1904326"/>
                  <a:pt x="3089461" y="1497553"/>
                  <a:pt x="3597088" y="1116553"/>
                </a:cubicBezTo>
                <a:cubicBezTo>
                  <a:pt x="4104715" y="735553"/>
                  <a:pt x="4617944" y="317573"/>
                  <a:pt x="5358653" y="134917"/>
                </a:cubicBezTo>
                <a:cubicBezTo>
                  <a:pt x="6099362" y="-47739"/>
                  <a:pt x="7486649" y="1567"/>
                  <a:pt x="8041340" y="20618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43EE5CA4-4BD8-40D7-8029-FFDA9D0F655A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498" y="3720284"/>
            <a:ext cx="1796952" cy="536495"/>
          </a:xfrm>
          <a:prstGeom prst="rect">
            <a:avLst/>
          </a:prstGeom>
        </p:spPr>
      </p:pic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E7999C17-3B0D-4C03-B154-0402BC3FEF99}"/>
              </a:ext>
            </a:extLst>
          </p:cNvPr>
          <p:cNvCxnSpPr/>
          <p:nvPr/>
        </p:nvCxnSpPr>
        <p:spPr>
          <a:xfrm flipH="1">
            <a:off x="7334141" y="3572542"/>
            <a:ext cx="1009759" cy="76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6D2D96B2-675A-46B6-BD9C-03785585F54D}"/>
              </a:ext>
            </a:extLst>
          </p:cNvPr>
          <p:cNvSpPr/>
          <p:nvPr/>
        </p:nvSpPr>
        <p:spPr>
          <a:xfrm>
            <a:off x="3421770" y="2134438"/>
            <a:ext cx="8015458" cy="2274597"/>
          </a:xfrm>
          <a:custGeom>
            <a:avLst/>
            <a:gdLst>
              <a:gd name="connsiteX0" fmla="*/ 0 w 8034617"/>
              <a:gd name="connsiteY0" fmla="*/ 2214884 h 2214884"/>
              <a:gd name="connsiteX1" fmla="*/ 2111188 w 8034617"/>
              <a:gd name="connsiteY1" fmla="*/ 2040072 h 2214884"/>
              <a:gd name="connsiteX2" fmla="*/ 4282888 w 8034617"/>
              <a:gd name="connsiteY2" fmla="*/ 527278 h 2214884"/>
              <a:gd name="connsiteX3" fmla="*/ 6299947 w 8034617"/>
              <a:gd name="connsiteY3" fmla="*/ 63354 h 2214884"/>
              <a:gd name="connsiteX4" fmla="*/ 8034617 w 8034617"/>
              <a:gd name="connsiteY4" fmla="*/ 16290 h 2214884"/>
              <a:gd name="connsiteX0" fmla="*/ 0 w 8034617"/>
              <a:gd name="connsiteY0" fmla="*/ 2214884 h 2214884"/>
              <a:gd name="connsiteX1" fmla="*/ 2077571 w 8034617"/>
              <a:gd name="connsiteY1" fmla="*/ 2026625 h 2214884"/>
              <a:gd name="connsiteX2" fmla="*/ 4282888 w 8034617"/>
              <a:gd name="connsiteY2" fmla="*/ 527278 h 2214884"/>
              <a:gd name="connsiteX3" fmla="*/ 6299947 w 8034617"/>
              <a:gd name="connsiteY3" fmla="*/ 63354 h 2214884"/>
              <a:gd name="connsiteX4" fmla="*/ 8034617 w 8034617"/>
              <a:gd name="connsiteY4" fmla="*/ 16290 h 2214884"/>
              <a:gd name="connsiteX0" fmla="*/ 0 w 8034617"/>
              <a:gd name="connsiteY0" fmla="*/ 2214884 h 2214884"/>
              <a:gd name="connsiteX1" fmla="*/ 2077571 w 8034617"/>
              <a:gd name="connsiteY1" fmla="*/ 2026625 h 2214884"/>
              <a:gd name="connsiteX2" fmla="*/ 4282888 w 8034617"/>
              <a:gd name="connsiteY2" fmla="*/ 527278 h 2214884"/>
              <a:gd name="connsiteX3" fmla="*/ 6299947 w 8034617"/>
              <a:gd name="connsiteY3" fmla="*/ 63354 h 2214884"/>
              <a:gd name="connsiteX4" fmla="*/ 8034617 w 8034617"/>
              <a:gd name="connsiteY4" fmla="*/ 16290 h 2214884"/>
              <a:gd name="connsiteX0" fmla="*/ 0 w 8034617"/>
              <a:gd name="connsiteY0" fmla="*/ 2243376 h 2243376"/>
              <a:gd name="connsiteX1" fmla="*/ 2077571 w 8034617"/>
              <a:gd name="connsiteY1" fmla="*/ 2055117 h 2243376"/>
              <a:gd name="connsiteX2" fmla="*/ 3550023 w 8034617"/>
              <a:gd name="connsiteY2" fmla="*/ 1006246 h 2243376"/>
              <a:gd name="connsiteX3" fmla="*/ 6299947 w 8034617"/>
              <a:gd name="connsiteY3" fmla="*/ 91846 h 2243376"/>
              <a:gd name="connsiteX4" fmla="*/ 8034617 w 8034617"/>
              <a:gd name="connsiteY4" fmla="*/ 44782 h 2243376"/>
              <a:gd name="connsiteX0" fmla="*/ 0 w 8034617"/>
              <a:gd name="connsiteY0" fmla="*/ 2243376 h 2243376"/>
              <a:gd name="connsiteX1" fmla="*/ 2077571 w 8034617"/>
              <a:gd name="connsiteY1" fmla="*/ 2055117 h 2243376"/>
              <a:gd name="connsiteX2" fmla="*/ 3550023 w 8034617"/>
              <a:gd name="connsiteY2" fmla="*/ 1006246 h 2243376"/>
              <a:gd name="connsiteX3" fmla="*/ 6299947 w 8034617"/>
              <a:gd name="connsiteY3" fmla="*/ 91846 h 2243376"/>
              <a:gd name="connsiteX4" fmla="*/ 8034617 w 8034617"/>
              <a:gd name="connsiteY4" fmla="*/ 44782 h 2243376"/>
              <a:gd name="connsiteX0" fmla="*/ 0 w 8034617"/>
              <a:gd name="connsiteY0" fmla="*/ 2202260 h 2202260"/>
              <a:gd name="connsiteX1" fmla="*/ 2077571 w 8034617"/>
              <a:gd name="connsiteY1" fmla="*/ 2014001 h 2202260"/>
              <a:gd name="connsiteX2" fmla="*/ 3550023 w 8034617"/>
              <a:gd name="connsiteY2" fmla="*/ 965130 h 2202260"/>
              <a:gd name="connsiteX3" fmla="*/ 5277971 w 8034617"/>
              <a:gd name="connsiteY3" fmla="*/ 198648 h 2202260"/>
              <a:gd name="connsiteX4" fmla="*/ 8034617 w 8034617"/>
              <a:gd name="connsiteY4" fmla="*/ 3666 h 2202260"/>
              <a:gd name="connsiteX0" fmla="*/ 0 w 8034617"/>
              <a:gd name="connsiteY0" fmla="*/ 2200274 h 2200274"/>
              <a:gd name="connsiteX1" fmla="*/ 2077571 w 8034617"/>
              <a:gd name="connsiteY1" fmla="*/ 2012015 h 2200274"/>
              <a:gd name="connsiteX2" fmla="*/ 3550023 w 8034617"/>
              <a:gd name="connsiteY2" fmla="*/ 963144 h 2200274"/>
              <a:gd name="connsiteX3" fmla="*/ 5277971 w 8034617"/>
              <a:gd name="connsiteY3" fmla="*/ 196662 h 2200274"/>
              <a:gd name="connsiteX4" fmla="*/ 8034617 w 8034617"/>
              <a:gd name="connsiteY4" fmla="*/ 1680 h 2200274"/>
              <a:gd name="connsiteX0" fmla="*/ 0 w 8034617"/>
              <a:gd name="connsiteY0" fmla="*/ 2220495 h 2220495"/>
              <a:gd name="connsiteX1" fmla="*/ 2077571 w 8034617"/>
              <a:gd name="connsiteY1" fmla="*/ 2032236 h 2220495"/>
              <a:gd name="connsiteX2" fmla="*/ 3550023 w 8034617"/>
              <a:gd name="connsiteY2" fmla="*/ 983365 h 2220495"/>
              <a:gd name="connsiteX3" fmla="*/ 5351930 w 8034617"/>
              <a:gd name="connsiteY3" fmla="*/ 42071 h 2220495"/>
              <a:gd name="connsiteX4" fmla="*/ 8034617 w 8034617"/>
              <a:gd name="connsiteY4" fmla="*/ 21901 h 2220495"/>
              <a:gd name="connsiteX0" fmla="*/ 0 w 8034617"/>
              <a:gd name="connsiteY0" fmla="*/ 2201878 h 2201878"/>
              <a:gd name="connsiteX1" fmla="*/ 2077571 w 8034617"/>
              <a:gd name="connsiteY1" fmla="*/ 2013619 h 2201878"/>
              <a:gd name="connsiteX2" fmla="*/ 3550023 w 8034617"/>
              <a:gd name="connsiteY2" fmla="*/ 964748 h 2201878"/>
              <a:gd name="connsiteX3" fmla="*/ 5351930 w 8034617"/>
              <a:gd name="connsiteY3" fmla="*/ 117583 h 2201878"/>
              <a:gd name="connsiteX4" fmla="*/ 8034617 w 8034617"/>
              <a:gd name="connsiteY4" fmla="*/ 3284 h 2201878"/>
              <a:gd name="connsiteX0" fmla="*/ 0 w 8034617"/>
              <a:gd name="connsiteY0" fmla="*/ 2215121 h 2215121"/>
              <a:gd name="connsiteX1" fmla="*/ 2077571 w 8034617"/>
              <a:gd name="connsiteY1" fmla="*/ 2026862 h 2215121"/>
              <a:gd name="connsiteX2" fmla="*/ 3610535 w 8034617"/>
              <a:gd name="connsiteY2" fmla="*/ 1025056 h 2215121"/>
              <a:gd name="connsiteX3" fmla="*/ 5351930 w 8034617"/>
              <a:gd name="connsiteY3" fmla="*/ 130826 h 2215121"/>
              <a:gd name="connsiteX4" fmla="*/ 8034617 w 8034617"/>
              <a:gd name="connsiteY4" fmla="*/ 16527 h 2215121"/>
              <a:gd name="connsiteX0" fmla="*/ 0 w 8034617"/>
              <a:gd name="connsiteY0" fmla="*/ 2215121 h 2215121"/>
              <a:gd name="connsiteX1" fmla="*/ 2077571 w 8034617"/>
              <a:gd name="connsiteY1" fmla="*/ 2026862 h 2215121"/>
              <a:gd name="connsiteX2" fmla="*/ 3610535 w 8034617"/>
              <a:gd name="connsiteY2" fmla="*/ 1025056 h 2215121"/>
              <a:gd name="connsiteX3" fmla="*/ 5351930 w 8034617"/>
              <a:gd name="connsiteY3" fmla="*/ 130826 h 2215121"/>
              <a:gd name="connsiteX4" fmla="*/ 8034617 w 8034617"/>
              <a:gd name="connsiteY4" fmla="*/ 16527 h 2215121"/>
              <a:gd name="connsiteX0" fmla="*/ 0 w 8034617"/>
              <a:gd name="connsiteY0" fmla="*/ 2215121 h 2215121"/>
              <a:gd name="connsiteX1" fmla="*/ 2144806 w 8034617"/>
              <a:gd name="connsiteY1" fmla="*/ 2094097 h 2215121"/>
              <a:gd name="connsiteX2" fmla="*/ 3610535 w 8034617"/>
              <a:gd name="connsiteY2" fmla="*/ 1025056 h 2215121"/>
              <a:gd name="connsiteX3" fmla="*/ 5351930 w 8034617"/>
              <a:gd name="connsiteY3" fmla="*/ 130826 h 2215121"/>
              <a:gd name="connsiteX4" fmla="*/ 8034617 w 8034617"/>
              <a:gd name="connsiteY4" fmla="*/ 16527 h 2215121"/>
              <a:gd name="connsiteX0" fmla="*/ 0 w 8034617"/>
              <a:gd name="connsiteY0" fmla="*/ 2215121 h 2219382"/>
              <a:gd name="connsiteX1" fmla="*/ 2144806 w 8034617"/>
              <a:gd name="connsiteY1" fmla="*/ 2094097 h 2219382"/>
              <a:gd name="connsiteX2" fmla="*/ 3610535 w 8034617"/>
              <a:gd name="connsiteY2" fmla="*/ 1025056 h 2219382"/>
              <a:gd name="connsiteX3" fmla="*/ 5351930 w 8034617"/>
              <a:gd name="connsiteY3" fmla="*/ 130826 h 2219382"/>
              <a:gd name="connsiteX4" fmla="*/ 8034617 w 8034617"/>
              <a:gd name="connsiteY4" fmla="*/ 16527 h 2219382"/>
              <a:gd name="connsiteX0" fmla="*/ 0 w 8034617"/>
              <a:gd name="connsiteY0" fmla="*/ 2215121 h 2251296"/>
              <a:gd name="connsiteX1" fmla="*/ 2144806 w 8034617"/>
              <a:gd name="connsiteY1" fmla="*/ 2094097 h 2251296"/>
              <a:gd name="connsiteX2" fmla="*/ 3610535 w 8034617"/>
              <a:gd name="connsiteY2" fmla="*/ 1025056 h 2251296"/>
              <a:gd name="connsiteX3" fmla="*/ 5351930 w 8034617"/>
              <a:gd name="connsiteY3" fmla="*/ 130826 h 2251296"/>
              <a:gd name="connsiteX4" fmla="*/ 8034617 w 8034617"/>
              <a:gd name="connsiteY4" fmla="*/ 16527 h 2251296"/>
              <a:gd name="connsiteX0" fmla="*/ 0 w 8034617"/>
              <a:gd name="connsiteY0" fmla="*/ 2215121 h 2245975"/>
              <a:gd name="connsiteX1" fmla="*/ 2144806 w 8034617"/>
              <a:gd name="connsiteY1" fmla="*/ 2094097 h 2245975"/>
              <a:gd name="connsiteX2" fmla="*/ 3610535 w 8034617"/>
              <a:gd name="connsiteY2" fmla="*/ 1025056 h 2245975"/>
              <a:gd name="connsiteX3" fmla="*/ 5351930 w 8034617"/>
              <a:gd name="connsiteY3" fmla="*/ 130826 h 2245975"/>
              <a:gd name="connsiteX4" fmla="*/ 8034617 w 8034617"/>
              <a:gd name="connsiteY4" fmla="*/ 16527 h 2245975"/>
              <a:gd name="connsiteX0" fmla="*/ 0 w 8041340"/>
              <a:gd name="connsiteY0" fmla="*/ 2262186 h 2269830"/>
              <a:gd name="connsiteX1" fmla="*/ 2151529 w 8041340"/>
              <a:gd name="connsiteY1" fmla="*/ 2094097 h 2269830"/>
              <a:gd name="connsiteX2" fmla="*/ 3617258 w 8041340"/>
              <a:gd name="connsiteY2" fmla="*/ 1025056 h 2269830"/>
              <a:gd name="connsiteX3" fmla="*/ 5358653 w 8041340"/>
              <a:gd name="connsiteY3" fmla="*/ 130826 h 2269830"/>
              <a:gd name="connsiteX4" fmla="*/ 8041340 w 8041340"/>
              <a:gd name="connsiteY4" fmla="*/ 16527 h 2269830"/>
              <a:gd name="connsiteX0" fmla="*/ 0 w 8041340"/>
              <a:gd name="connsiteY0" fmla="*/ 2275633 h 2281315"/>
              <a:gd name="connsiteX1" fmla="*/ 2151529 w 8041340"/>
              <a:gd name="connsiteY1" fmla="*/ 2094097 h 2281315"/>
              <a:gd name="connsiteX2" fmla="*/ 3617258 w 8041340"/>
              <a:gd name="connsiteY2" fmla="*/ 1025056 h 2281315"/>
              <a:gd name="connsiteX3" fmla="*/ 5358653 w 8041340"/>
              <a:gd name="connsiteY3" fmla="*/ 130826 h 2281315"/>
              <a:gd name="connsiteX4" fmla="*/ 8041340 w 8041340"/>
              <a:gd name="connsiteY4" fmla="*/ 16527 h 2281315"/>
              <a:gd name="connsiteX0" fmla="*/ 0 w 8041340"/>
              <a:gd name="connsiteY0" fmla="*/ 2275633 h 2281315"/>
              <a:gd name="connsiteX1" fmla="*/ 2151529 w 8041340"/>
              <a:gd name="connsiteY1" fmla="*/ 2094097 h 2281315"/>
              <a:gd name="connsiteX2" fmla="*/ 3617258 w 8041340"/>
              <a:gd name="connsiteY2" fmla="*/ 1025056 h 2281315"/>
              <a:gd name="connsiteX3" fmla="*/ 5358653 w 8041340"/>
              <a:gd name="connsiteY3" fmla="*/ 130826 h 2281315"/>
              <a:gd name="connsiteX4" fmla="*/ 8041340 w 8041340"/>
              <a:gd name="connsiteY4" fmla="*/ 16527 h 2281315"/>
              <a:gd name="connsiteX0" fmla="*/ 0 w 8041340"/>
              <a:gd name="connsiteY0" fmla="*/ 2279724 h 2283758"/>
              <a:gd name="connsiteX1" fmla="*/ 2151529 w 8041340"/>
              <a:gd name="connsiteY1" fmla="*/ 2098188 h 2283758"/>
              <a:gd name="connsiteX2" fmla="*/ 3597088 w 8041340"/>
              <a:gd name="connsiteY2" fmla="*/ 1116553 h 2283758"/>
              <a:gd name="connsiteX3" fmla="*/ 5358653 w 8041340"/>
              <a:gd name="connsiteY3" fmla="*/ 134917 h 2283758"/>
              <a:gd name="connsiteX4" fmla="*/ 8041340 w 8041340"/>
              <a:gd name="connsiteY4" fmla="*/ 20618 h 2283758"/>
              <a:gd name="connsiteX0" fmla="*/ 0 w 8041340"/>
              <a:gd name="connsiteY0" fmla="*/ 2279724 h 2283758"/>
              <a:gd name="connsiteX1" fmla="*/ 2151529 w 8041340"/>
              <a:gd name="connsiteY1" fmla="*/ 2098188 h 2283758"/>
              <a:gd name="connsiteX2" fmla="*/ 3597088 w 8041340"/>
              <a:gd name="connsiteY2" fmla="*/ 1116553 h 2283758"/>
              <a:gd name="connsiteX3" fmla="*/ 5358653 w 8041340"/>
              <a:gd name="connsiteY3" fmla="*/ 134917 h 2283758"/>
              <a:gd name="connsiteX4" fmla="*/ 8041340 w 8041340"/>
              <a:gd name="connsiteY4" fmla="*/ 20618 h 2283758"/>
              <a:gd name="connsiteX0" fmla="*/ 0 w 17941153"/>
              <a:gd name="connsiteY0" fmla="*/ 2238223 h 2242257"/>
              <a:gd name="connsiteX1" fmla="*/ 2151529 w 17941153"/>
              <a:gd name="connsiteY1" fmla="*/ 2056687 h 2242257"/>
              <a:gd name="connsiteX2" fmla="*/ 3597088 w 17941153"/>
              <a:gd name="connsiteY2" fmla="*/ 1075052 h 2242257"/>
              <a:gd name="connsiteX3" fmla="*/ 5358653 w 17941153"/>
              <a:gd name="connsiteY3" fmla="*/ 93416 h 2242257"/>
              <a:gd name="connsiteX4" fmla="*/ 17941153 w 17941153"/>
              <a:gd name="connsiteY4" fmla="*/ 53075 h 2242257"/>
              <a:gd name="connsiteX0" fmla="*/ 0 w 17941153"/>
              <a:gd name="connsiteY0" fmla="*/ 2213376 h 2217410"/>
              <a:gd name="connsiteX1" fmla="*/ 2151529 w 17941153"/>
              <a:gd name="connsiteY1" fmla="*/ 2031840 h 2217410"/>
              <a:gd name="connsiteX2" fmla="*/ 3597088 w 17941153"/>
              <a:gd name="connsiteY2" fmla="*/ 1050205 h 2217410"/>
              <a:gd name="connsiteX3" fmla="*/ 5358653 w 17941153"/>
              <a:gd name="connsiteY3" fmla="*/ 68569 h 2217410"/>
              <a:gd name="connsiteX4" fmla="*/ 17941153 w 17941153"/>
              <a:gd name="connsiteY4" fmla="*/ 28228 h 2217410"/>
              <a:gd name="connsiteX0" fmla="*/ 0 w 27068965"/>
              <a:gd name="connsiteY0" fmla="*/ 2273888 h 2275376"/>
              <a:gd name="connsiteX1" fmla="*/ 11279341 w 27068965"/>
              <a:gd name="connsiteY1" fmla="*/ 2031840 h 2275376"/>
              <a:gd name="connsiteX2" fmla="*/ 12724900 w 27068965"/>
              <a:gd name="connsiteY2" fmla="*/ 1050205 h 2275376"/>
              <a:gd name="connsiteX3" fmla="*/ 14486465 w 27068965"/>
              <a:gd name="connsiteY3" fmla="*/ 68569 h 2275376"/>
              <a:gd name="connsiteX4" fmla="*/ 27068965 w 27068965"/>
              <a:gd name="connsiteY4" fmla="*/ 28228 h 2275376"/>
              <a:gd name="connsiteX0" fmla="*/ 0 w 27068965"/>
              <a:gd name="connsiteY0" fmla="*/ 2273888 h 2274597"/>
              <a:gd name="connsiteX1" fmla="*/ 11279341 w 27068965"/>
              <a:gd name="connsiteY1" fmla="*/ 2031840 h 2274597"/>
              <a:gd name="connsiteX2" fmla="*/ 12724900 w 27068965"/>
              <a:gd name="connsiteY2" fmla="*/ 1050205 h 2274597"/>
              <a:gd name="connsiteX3" fmla="*/ 14486465 w 27068965"/>
              <a:gd name="connsiteY3" fmla="*/ 68569 h 2274597"/>
              <a:gd name="connsiteX4" fmla="*/ 27068965 w 27068965"/>
              <a:gd name="connsiteY4" fmla="*/ 28228 h 2274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68965" h="2274597">
                <a:moveTo>
                  <a:pt x="0" y="2273888"/>
                </a:moveTo>
                <a:cubicBezTo>
                  <a:pt x="732866" y="2285092"/>
                  <a:pt x="10475469" y="2161828"/>
                  <a:pt x="11279341" y="2031840"/>
                </a:cubicBezTo>
                <a:cubicBezTo>
                  <a:pt x="12083213" y="1901852"/>
                  <a:pt x="12217273" y="1431205"/>
                  <a:pt x="12724900" y="1050205"/>
                </a:cubicBezTo>
                <a:cubicBezTo>
                  <a:pt x="13232527" y="669205"/>
                  <a:pt x="13685205" y="178387"/>
                  <a:pt x="14486465" y="68569"/>
                </a:cubicBezTo>
                <a:cubicBezTo>
                  <a:pt x="15287725" y="-41249"/>
                  <a:pt x="26514274" y="9177"/>
                  <a:pt x="27068965" y="28228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Connector: Elbow 9">
            <a:extLst>
              <a:ext uri="{FF2B5EF4-FFF2-40B4-BE49-F238E27FC236}">
                <a16:creationId xmlns:a16="http://schemas.microsoft.com/office/drawing/2014/main" id="{1E8BA883-D6C7-4E11-8CEB-44EE11D73D0A}"/>
              </a:ext>
            </a:extLst>
          </p:cNvPr>
          <p:cNvCxnSpPr>
            <a:cxnSpLocks/>
          </p:cNvCxnSpPr>
          <p:nvPr/>
        </p:nvCxnSpPr>
        <p:spPr>
          <a:xfrm rot="10800000" flipV="1">
            <a:off x="3417822" y="2134437"/>
            <a:ext cx="7682944" cy="2255913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>
            <a:extLst>
              <a:ext uri="{FF2B5EF4-FFF2-40B4-BE49-F238E27FC236}">
                <a16:creationId xmlns:a16="http://schemas.microsoft.com/office/drawing/2014/main" id="{806F8726-5174-4512-A219-BFCF40B4047A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4873" y="1388820"/>
            <a:ext cx="1998137" cy="574598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A030488-0C43-4122-8C2F-E398C6081A1C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633" y="2310113"/>
            <a:ext cx="2402032" cy="574598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FF4E912F-CDD1-4F47-AA90-EE8844F8BC3B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1816" y="3448713"/>
            <a:ext cx="2357832" cy="248434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5FE6FC27-A17B-4449-AECF-CD10A5686A67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407" y="5893909"/>
            <a:ext cx="3116850" cy="536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845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7F0E4-0D07-A447-B53F-F88E4D3F1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Best w?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C25105-CD88-8B43-9699-8AAFC3BC5F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1397001"/>
            <a:ext cx="11379200" cy="2184399"/>
          </a:xfrm>
        </p:spPr>
        <p:txBody>
          <a:bodyPr/>
          <a:lstStyle/>
          <a:p>
            <a:r>
              <a:rPr lang="en-US" dirty="0"/>
              <a:t>Maximum likelihood estimation:</a:t>
            </a:r>
          </a:p>
          <a:p>
            <a:endParaRPr lang="en-US" dirty="0"/>
          </a:p>
          <a:p>
            <a:endParaRPr lang="en-US" dirty="0"/>
          </a:p>
          <a:p>
            <a:pPr lvl="5"/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with: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57B2151-1C3E-ED47-BFCE-EAA4666C3B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6700" y="2438400"/>
            <a:ext cx="8140700" cy="9906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C798623-B533-7F46-AAD8-FF82D22295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3810000"/>
            <a:ext cx="8153400" cy="21717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B69FF1C-F68D-CD4A-9ACA-E444132D23F8}"/>
              </a:ext>
            </a:extLst>
          </p:cNvPr>
          <p:cNvSpPr txBox="1"/>
          <p:nvPr/>
        </p:nvSpPr>
        <p:spPr>
          <a:xfrm>
            <a:off x="304800" y="6269935"/>
            <a:ext cx="36815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= Logistic Regression</a:t>
            </a:r>
          </a:p>
        </p:txBody>
      </p:sp>
    </p:spTree>
    <p:extLst>
      <p:ext uri="{BB962C8B-B14F-4D97-AF65-F5344CB8AC3E}">
        <p14:creationId xmlns:p14="http://schemas.microsoft.com/office/powerpoint/2010/main" val="2808278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/>
              <a:t>Separable Case: Deterministic Decision – Many Options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07ED1EC-78CA-734D-A675-08A5C150C3AA}"/>
              </a:ext>
            </a:extLst>
          </p:cNvPr>
          <p:cNvGrpSpPr/>
          <p:nvPr/>
        </p:nvGrpSpPr>
        <p:grpSpPr>
          <a:xfrm>
            <a:off x="457200" y="2163907"/>
            <a:ext cx="4876800" cy="3801754"/>
            <a:chOff x="457200" y="2163907"/>
            <a:chExt cx="4876800" cy="3801754"/>
          </a:xfrm>
        </p:grpSpPr>
        <p:graphicFrame>
          <p:nvGraphicFramePr>
            <p:cNvPr id="1384452" name="Object 4"/>
            <p:cNvGraphicFramePr>
              <a:graphicFrameLocks noChangeAspect="1"/>
            </p:cNvGraphicFramePr>
            <p:nvPr/>
          </p:nvGraphicFramePr>
          <p:xfrm>
            <a:off x="457200" y="2163907"/>
            <a:ext cx="4876800" cy="38017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Photo Editor Photo" r:id="rId2" imgW="4753639" imgH="3704762" progId="MSPhotoEd.3">
                    <p:embed/>
                  </p:oleObj>
                </mc:Choice>
                <mc:Fallback>
                  <p:oleObj name="Photo Editor Photo" r:id="rId2" imgW="4753639" imgH="3704762" progId="MSPhotoEd.3">
                    <p:embed/>
                    <p:pic>
                      <p:nvPicPr>
                        <p:cNvPr id="1384452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clrChange>
                            <a:clrFrom>
                              <a:srgbClr val="CCCCCC"/>
                            </a:clrFrom>
                            <a:clrTo>
                              <a:srgbClr val="CCCCCC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7200" y="2163907"/>
                          <a:ext cx="4876800" cy="380175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339ABB56-1573-1048-84BE-5BDA1BE2CB50}"/>
                </a:ext>
              </a:extLst>
            </p:cNvPr>
            <p:cNvSpPr/>
            <p:nvPr/>
          </p:nvSpPr>
          <p:spPr>
            <a:xfrm>
              <a:off x="3581400" y="4495800"/>
              <a:ext cx="198119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38377CD3-4608-124B-835B-F51EBC057A09}"/>
              </a:ext>
            </a:extLst>
          </p:cNvPr>
          <p:cNvSpPr/>
          <p:nvPr/>
        </p:nvSpPr>
        <p:spPr>
          <a:xfrm>
            <a:off x="3733800" y="4648200"/>
            <a:ext cx="198119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13A916C-752A-0041-8701-6C704CD82721}"/>
              </a:ext>
            </a:extLst>
          </p:cNvPr>
          <p:cNvGrpSpPr/>
          <p:nvPr/>
        </p:nvGrpSpPr>
        <p:grpSpPr>
          <a:xfrm>
            <a:off x="609600" y="2316307"/>
            <a:ext cx="4876800" cy="3801754"/>
            <a:chOff x="457200" y="2163907"/>
            <a:chExt cx="4876800" cy="3801754"/>
          </a:xfrm>
        </p:grpSpPr>
        <p:graphicFrame>
          <p:nvGraphicFramePr>
            <p:cNvPr id="21" name="Object 4">
              <a:extLst>
                <a:ext uri="{FF2B5EF4-FFF2-40B4-BE49-F238E27FC236}">
                  <a16:creationId xmlns:a16="http://schemas.microsoft.com/office/drawing/2014/main" id="{92FD2607-B4E7-A243-9E40-2224E41051F2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57200" y="2163907"/>
            <a:ext cx="4876800" cy="38017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Photo Editor Photo" r:id="rId4" imgW="4753639" imgH="3704762" progId="MSPhotoEd.3">
                    <p:embed/>
                  </p:oleObj>
                </mc:Choice>
                <mc:Fallback>
                  <p:oleObj name="Photo Editor Photo" r:id="rId4" imgW="4753639" imgH="3704762" progId="MSPhotoEd.3">
                    <p:embed/>
                    <p:pic>
                      <p:nvPicPr>
                        <p:cNvPr id="21" name="Object 4">
                          <a:extLst>
                            <a:ext uri="{FF2B5EF4-FFF2-40B4-BE49-F238E27FC236}">
                              <a16:creationId xmlns:a16="http://schemas.microsoft.com/office/drawing/2014/main" id="{92FD2607-B4E7-A243-9E40-2224E41051F2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clrChange>
                            <a:clrFrom>
                              <a:srgbClr val="CCCCCC"/>
                            </a:clrFrom>
                            <a:clrTo>
                              <a:srgbClr val="CCCCCC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7200" y="2163907"/>
                          <a:ext cx="4876800" cy="380175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1978077-BD88-1B4D-8F3D-EAAE308112C3}"/>
                </a:ext>
              </a:extLst>
            </p:cNvPr>
            <p:cNvSpPr/>
            <p:nvPr/>
          </p:nvSpPr>
          <p:spPr>
            <a:xfrm>
              <a:off x="3581400" y="4495800"/>
              <a:ext cx="198119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3E44F08-292C-C64D-A97F-AC30381CAC9A}"/>
              </a:ext>
            </a:extLst>
          </p:cNvPr>
          <p:cNvGrpSpPr/>
          <p:nvPr/>
        </p:nvGrpSpPr>
        <p:grpSpPr>
          <a:xfrm>
            <a:off x="6477000" y="2370446"/>
            <a:ext cx="4876800" cy="3801754"/>
            <a:chOff x="457200" y="2163907"/>
            <a:chExt cx="4876800" cy="3801754"/>
          </a:xfrm>
        </p:grpSpPr>
        <p:graphicFrame>
          <p:nvGraphicFramePr>
            <p:cNvPr id="24" name="Object 4">
              <a:extLst>
                <a:ext uri="{FF2B5EF4-FFF2-40B4-BE49-F238E27FC236}">
                  <a16:creationId xmlns:a16="http://schemas.microsoft.com/office/drawing/2014/main" id="{A26AD08E-FAC9-674C-8FF6-5D99838AE319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57200" y="2163907"/>
            <a:ext cx="4876800" cy="38017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Photo Editor Photo" r:id="rId5" imgW="4753639" imgH="3704762" progId="MSPhotoEd.3">
                    <p:embed/>
                  </p:oleObj>
                </mc:Choice>
                <mc:Fallback>
                  <p:oleObj name="Photo Editor Photo" r:id="rId5" imgW="4753639" imgH="3704762" progId="MSPhotoEd.3">
                    <p:embed/>
                    <p:pic>
                      <p:nvPicPr>
                        <p:cNvPr id="24" name="Object 4">
                          <a:extLst>
                            <a:ext uri="{FF2B5EF4-FFF2-40B4-BE49-F238E27FC236}">
                              <a16:creationId xmlns:a16="http://schemas.microsoft.com/office/drawing/2014/main" id="{A26AD08E-FAC9-674C-8FF6-5D99838AE319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clrChange>
                            <a:clrFrom>
                              <a:srgbClr val="CCCCCC"/>
                            </a:clrFrom>
                            <a:clrTo>
                              <a:srgbClr val="CCCCCC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7200" y="2163907"/>
                          <a:ext cx="4876800" cy="380175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9C6FA062-52D2-6243-B2EF-6C3082E8F4D6}"/>
                </a:ext>
              </a:extLst>
            </p:cNvPr>
            <p:cNvSpPr/>
            <p:nvPr/>
          </p:nvSpPr>
          <p:spPr>
            <a:xfrm>
              <a:off x="3581400" y="4495800"/>
              <a:ext cx="198119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D8AD985-317A-BD44-BA3F-F90FD020624E}"/>
              </a:ext>
            </a:extLst>
          </p:cNvPr>
          <p:cNvCxnSpPr>
            <a:cxnSpLocks/>
          </p:cNvCxnSpPr>
          <p:nvPr/>
        </p:nvCxnSpPr>
        <p:spPr>
          <a:xfrm flipV="1">
            <a:off x="1752600" y="3048000"/>
            <a:ext cx="2438400" cy="2286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6BDA267-68BB-424E-B34E-065F2A426DE6}"/>
              </a:ext>
            </a:extLst>
          </p:cNvPr>
          <p:cNvCxnSpPr>
            <a:cxnSpLocks/>
          </p:cNvCxnSpPr>
          <p:nvPr/>
        </p:nvCxnSpPr>
        <p:spPr>
          <a:xfrm flipV="1">
            <a:off x="7086600" y="3449493"/>
            <a:ext cx="3733800" cy="157970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0290022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/>
              <a:t>Separable Case: Probabilistic Decision – Clear Preference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07ED1EC-78CA-734D-A675-08A5C150C3AA}"/>
              </a:ext>
            </a:extLst>
          </p:cNvPr>
          <p:cNvGrpSpPr/>
          <p:nvPr/>
        </p:nvGrpSpPr>
        <p:grpSpPr>
          <a:xfrm>
            <a:off x="457200" y="2163907"/>
            <a:ext cx="4876800" cy="3801754"/>
            <a:chOff x="457200" y="2163907"/>
            <a:chExt cx="4876800" cy="3801754"/>
          </a:xfrm>
        </p:grpSpPr>
        <p:graphicFrame>
          <p:nvGraphicFramePr>
            <p:cNvPr id="1384452" name="Object 4"/>
            <p:cNvGraphicFramePr>
              <a:graphicFrameLocks noChangeAspect="1"/>
            </p:cNvGraphicFramePr>
            <p:nvPr/>
          </p:nvGraphicFramePr>
          <p:xfrm>
            <a:off x="457200" y="2163907"/>
            <a:ext cx="4876800" cy="38017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Photo Editor Photo" r:id="rId2" imgW="4753639" imgH="3704762" progId="MSPhotoEd.3">
                    <p:embed/>
                  </p:oleObj>
                </mc:Choice>
                <mc:Fallback>
                  <p:oleObj name="Photo Editor Photo" r:id="rId2" imgW="4753639" imgH="3704762" progId="MSPhotoEd.3">
                    <p:embed/>
                    <p:pic>
                      <p:nvPicPr>
                        <p:cNvPr id="1384452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clrChange>
                            <a:clrFrom>
                              <a:srgbClr val="CCCCCC"/>
                            </a:clrFrom>
                            <a:clrTo>
                              <a:srgbClr val="CCCCCC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7200" y="2163907"/>
                          <a:ext cx="4876800" cy="380175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339ABB56-1573-1048-84BE-5BDA1BE2CB50}"/>
                </a:ext>
              </a:extLst>
            </p:cNvPr>
            <p:cNvSpPr/>
            <p:nvPr/>
          </p:nvSpPr>
          <p:spPr>
            <a:xfrm>
              <a:off x="3581400" y="4495800"/>
              <a:ext cx="198119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38377CD3-4608-124B-835B-F51EBC057A09}"/>
              </a:ext>
            </a:extLst>
          </p:cNvPr>
          <p:cNvSpPr/>
          <p:nvPr/>
        </p:nvSpPr>
        <p:spPr>
          <a:xfrm>
            <a:off x="3733800" y="4648200"/>
            <a:ext cx="198119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13A916C-752A-0041-8701-6C704CD82721}"/>
              </a:ext>
            </a:extLst>
          </p:cNvPr>
          <p:cNvGrpSpPr/>
          <p:nvPr/>
        </p:nvGrpSpPr>
        <p:grpSpPr>
          <a:xfrm>
            <a:off x="609600" y="2316307"/>
            <a:ext cx="4876800" cy="3801754"/>
            <a:chOff x="457200" y="2163907"/>
            <a:chExt cx="4876800" cy="3801754"/>
          </a:xfrm>
        </p:grpSpPr>
        <p:graphicFrame>
          <p:nvGraphicFramePr>
            <p:cNvPr id="21" name="Object 4">
              <a:extLst>
                <a:ext uri="{FF2B5EF4-FFF2-40B4-BE49-F238E27FC236}">
                  <a16:creationId xmlns:a16="http://schemas.microsoft.com/office/drawing/2014/main" id="{92FD2607-B4E7-A243-9E40-2224E41051F2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57200" y="2163907"/>
            <a:ext cx="4876800" cy="38017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Photo Editor Photo" r:id="rId4" imgW="4753639" imgH="3704762" progId="MSPhotoEd.3">
                    <p:embed/>
                  </p:oleObj>
                </mc:Choice>
                <mc:Fallback>
                  <p:oleObj name="Photo Editor Photo" r:id="rId4" imgW="4753639" imgH="3704762" progId="MSPhotoEd.3">
                    <p:embed/>
                    <p:pic>
                      <p:nvPicPr>
                        <p:cNvPr id="21" name="Object 4">
                          <a:extLst>
                            <a:ext uri="{FF2B5EF4-FFF2-40B4-BE49-F238E27FC236}">
                              <a16:creationId xmlns:a16="http://schemas.microsoft.com/office/drawing/2014/main" id="{92FD2607-B4E7-A243-9E40-2224E41051F2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clrChange>
                            <a:clrFrom>
                              <a:srgbClr val="CCCCCC"/>
                            </a:clrFrom>
                            <a:clrTo>
                              <a:srgbClr val="CCCCCC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7200" y="2163907"/>
                          <a:ext cx="4876800" cy="380175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1978077-BD88-1B4D-8F3D-EAAE308112C3}"/>
                </a:ext>
              </a:extLst>
            </p:cNvPr>
            <p:cNvSpPr/>
            <p:nvPr/>
          </p:nvSpPr>
          <p:spPr>
            <a:xfrm>
              <a:off x="3581400" y="4495800"/>
              <a:ext cx="198119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3E44F08-292C-C64D-A97F-AC30381CAC9A}"/>
              </a:ext>
            </a:extLst>
          </p:cNvPr>
          <p:cNvGrpSpPr/>
          <p:nvPr/>
        </p:nvGrpSpPr>
        <p:grpSpPr>
          <a:xfrm>
            <a:off x="6477000" y="2370446"/>
            <a:ext cx="4876800" cy="3801754"/>
            <a:chOff x="457200" y="2163907"/>
            <a:chExt cx="4876800" cy="3801754"/>
          </a:xfrm>
        </p:grpSpPr>
        <p:graphicFrame>
          <p:nvGraphicFramePr>
            <p:cNvPr id="24" name="Object 4">
              <a:extLst>
                <a:ext uri="{FF2B5EF4-FFF2-40B4-BE49-F238E27FC236}">
                  <a16:creationId xmlns:a16="http://schemas.microsoft.com/office/drawing/2014/main" id="{A26AD08E-FAC9-674C-8FF6-5D99838AE319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57200" y="2163907"/>
            <a:ext cx="4876800" cy="38017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Photo Editor Photo" r:id="rId5" imgW="4753639" imgH="3704762" progId="MSPhotoEd.3">
                    <p:embed/>
                  </p:oleObj>
                </mc:Choice>
                <mc:Fallback>
                  <p:oleObj name="Photo Editor Photo" r:id="rId5" imgW="4753639" imgH="3704762" progId="MSPhotoEd.3">
                    <p:embed/>
                    <p:pic>
                      <p:nvPicPr>
                        <p:cNvPr id="24" name="Object 4">
                          <a:extLst>
                            <a:ext uri="{FF2B5EF4-FFF2-40B4-BE49-F238E27FC236}">
                              <a16:creationId xmlns:a16="http://schemas.microsoft.com/office/drawing/2014/main" id="{A26AD08E-FAC9-674C-8FF6-5D99838AE319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clrChange>
                            <a:clrFrom>
                              <a:srgbClr val="CCCCCC"/>
                            </a:clrFrom>
                            <a:clrTo>
                              <a:srgbClr val="CCCCCC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7200" y="2163907"/>
                          <a:ext cx="4876800" cy="380175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9C6FA062-52D2-6243-B2EF-6C3082E8F4D6}"/>
                </a:ext>
              </a:extLst>
            </p:cNvPr>
            <p:cNvSpPr/>
            <p:nvPr/>
          </p:nvSpPr>
          <p:spPr>
            <a:xfrm>
              <a:off x="3581400" y="4495800"/>
              <a:ext cx="198119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D8AD985-317A-BD44-BA3F-F90FD020624E}"/>
              </a:ext>
            </a:extLst>
          </p:cNvPr>
          <p:cNvCxnSpPr>
            <a:cxnSpLocks/>
          </p:cNvCxnSpPr>
          <p:nvPr/>
        </p:nvCxnSpPr>
        <p:spPr>
          <a:xfrm flipV="1">
            <a:off x="1866900" y="2977187"/>
            <a:ext cx="2438400" cy="2286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6BDA267-68BB-424E-B34E-065F2A426DE6}"/>
              </a:ext>
            </a:extLst>
          </p:cNvPr>
          <p:cNvCxnSpPr>
            <a:cxnSpLocks/>
          </p:cNvCxnSpPr>
          <p:nvPr/>
        </p:nvCxnSpPr>
        <p:spPr>
          <a:xfrm flipV="1">
            <a:off x="7086600" y="3449493"/>
            <a:ext cx="3733800" cy="157970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8480C8AF-A888-D543-89A5-F0B2E4CB075B}"/>
              </a:ext>
            </a:extLst>
          </p:cNvPr>
          <p:cNvSpPr txBox="1"/>
          <p:nvPr/>
        </p:nvSpPr>
        <p:spPr>
          <a:xfrm>
            <a:off x="4100897" y="2593955"/>
            <a:ext cx="12538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0.5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| </a:t>
            </a:r>
            <a:r>
              <a:rPr lang="en-US" sz="2400" b="1" dirty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0.5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F1FBA1E-5971-8745-85AC-D2882A276614}"/>
              </a:ext>
            </a:extLst>
          </p:cNvPr>
          <p:cNvCxnSpPr>
            <a:cxnSpLocks/>
          </p:cNvCxnSpPr>
          <p:nvPr/>
        </p:nvCxnSpPr>
        <p:spPr>
          <a:xfrm flipV="1">
            <a:off x="1651447" y="2824787"/>
            <a:ext cx="2438400" cy="2286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2969804-2811-4847-AD43-1BB3DA1922DE}"/>
              </a:ext>
            </a:extLst>
          </p:cNvPr>
          <p:cNvCxnSpPr>
            <a:cxnSpLocks/>
          </p:cNvCxnSpPr>
          <p:nvPr/>
        </p:nvCxnSpPr>
        <p:spPr>
          <a:xfrm flipV="1">
            <a:off x="2110740" y="3124200"/>
            <a:ext cx="2438400" cy="2286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40600C48-E59D-3042-9F13-C10A5B446AAE}"/>
              </a:ext>
            </a:extLst>
          </p:cNvPr>
          <p:cNvSpPr txBox="1"/>
          <p:nvPr/>
        </p:nvSpPr>
        <p:spPr>
          <a:xfrm>
            <a:off x="4447984" y="2967335"/>
            <a:ext cx="12538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0.3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| </a:t>
            </a:r>
            <a:r>
              <a:rPr lang="en-US" sz="2400" b="1" dirty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0.7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B1B94D8-614A-9D45-963B-189573DE1630}"/>
              </a:ext>
            </a:extLst>
          </p:cNvPr>
          <p:cNvSpPr txBox="1"/>
          <p:nvPr/>
        </p:nvSpPr>
        <p:spPr>
          <a:xfrm>
            <a:off x="3621506" y="2294542"/>
            <a:ext cx="12538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0.7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| </a:t>
            </a:r>
            <a:r>
              <a:rPr lang="en-US" sz="2400" b="1" dirty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0.3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5077CC2-F265-F946-9580-71459AF292A5}"/>
              </a:ext>
            </a:extLst>
          </p:cNvPr>
          <p:cNvCxnSpPr>
            <a:cxnSpLocks/>
          </p:cNvCxnSpPr>
          <p:nvPr/>
        </p:nvCxnSpPr>
        <p:spPr>
          <a:xfrm flipV="1">
            <a:off x="7353300" y="3683480"/>
            <a:ext cx="3733800" cy="157970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D2D86B0-24E1-1348-9974-654FE9E4E770}"/>
              </a:ext>
            </a:extLst>
          </p:cNvPr>
          <p:cNvCxnSpPr>
            <a:cxnSpLocks/>
          </p:cNvCxnSpPr>
          <p:nvPr/>
        </p:nvCxnSpPr>
        <p:spPr>
          <a:xfrm flipV="1">
            <a:off x="6957060" y="3161058"/>
            <a:ext cx="3733800" cy="157970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C8D73D46-A55A-3D40-B633-D2235B03B14E}"/>
              </a:ext>
            </a:extLst>
          </p:cNvPr>
          <p:cNvSpPr txBox="1"/>
          <p:nvPr/>
        </p:nvSpPr>
        <p:spPr>
          <a:xfrm>
            <a:off x="10658243" y="3079267"/>
            <a:ext cx="12538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0.5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| </a:t>
            </a:r>
            <a:r>
              <a:rPr lang="en-US" sz="2400" b="1" dirty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0.5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4FA33DD-C0D8-234E-810C-749E285B35ED}"/>
              </a:ext>
            </a:extLst>
          </p:cNvPr>
          <p:cNvSpPr txBox="1"/>
          <p:nvPr/>
        </p:nvSpPr>
        <p:spPr>
          <a:xfrm>
            <a:off x="11005330" y="3452647"/>
            <a:ext cx="12538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0.3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| </a:t>
            </a:r>
            <a:r>
              <a:rPr lang="en-US" sz="2400" b="1" dirty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0.7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C5F8451-127E-554E-96E7-D566620C379F}"/>
              </a:ext>
            </a:extLst>
          </p:cNvPr>
          <p:cNvSpPr txBox="1"/>
          <p:nvPr/>
        </p:nvSpPr>
        <p:spPr>
          <a:xfrm>
            <a:off x="10178852" y="2779854"/>
            <a:ext cx="12538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0.7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| </a:t>
            </a:r>
            <a:r>
              <a:rPr lang="en-US" sz="2400" b="1" dirty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0.3</a:t>
            </a:r>
          </a:p>
        </p:txBody>
      </p:sp>
    </p:spTree>
    <p:extLst>
      <p:ext uri="{BB962C8B-B14F-4D97-AF65-F5344CB8AC3E}">
        <p14:creationId xmlns:p14="http://schemas.microsoft.com/office/powerpoint/2010/main" val="2661670663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Multiclass Logistic Regression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457199" y="1371600"/>
            <a:ext cx="7663021" cy="4525963"/>
          </a:xfrm>
        </p:spPr>
        <p:txBody>
          <a:bodyPr/>
          <a:lstStyle/>
          <a:p>
            <a:pPr eaLnBrk="1" hangingPunct="1"/>
            <a:r>
              <a:rPr lang="en-US" sz="2400" dirty="0"/>
              <a:t>Recall Perceptron:</a:t>
            </a:r>
          </a:p>
          <a:p>
            <a:pPr lvl="1" eaLnBrk="1" hangingPunct="1"/>
            <a:r>
              <a:rPr lang="en-US" sz="2000" dirty="0"/>
              <a:t>A weight vector for each class:</a:t>
            </a:r>
          </a:p>
          <a:p>
            <a:pPr lvl="1" eaLnBrk="1" hangingPunct="1"/>
            <a:endParaRPr lang="en-US" sz="1800" dirty="0"/>
          </a:p>
          <a:p>
            <a:pPr lvl="1" eaLnBrk="1" hangingPunct="1"/>
            <a:r>
              <a:rPr lang="en-US" sz="2000" dirty="0"/>
              <a:t>Score (activation) of a class y:</a:t>
            </a:r>
          </a:p>
          <a:p>
            <a:pPr lvl="1" eaLnBrk="1" hangingPunct="1"/>
            <a:endParaRPr lang="en-US" sz="1100" dirty="0"/>
          </a:p>
          <a:p>
            <a:pPr lvl="1" eaLnBrk="1" hangingPunct="1"/>
            <a:r>
              <a:rPr lang="en-US" sz="2000" dirty="0"/>
              <a:t>Prediction highest score wins</a:t>
            </a:r>
          </a:p>
          <a:p>
            <a:pPr lvl="1" eaLnBrk="1" hangingPunct="1"/>
            <a:endParaRPr lang="en-US" sz="2000" dirty="0"/>
          </a:p>
          <a:p>
            <a:endParaRPr lang="en-US" sz="2400" dirty="0"/>
          </a:p>
          <a:p>
            <a:r>
              <a:rPr lang="en-US" sz="2400" dirty="0"/>
              <a:t>How to make the scores into probabilities? </a:t>
            </a:r>
          </a:p>
          <a:p>
            <a:endParaRPr lang="en-US" sz="2400" dirty="0"/>
          </a:p>
        </p:txBody>
      </p:sp>
      <p:pic>
        <p:nvPicPr>
          <p:cNvPr id="23" name="Picture 22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825523" y="2514600"/>
            <a:ext cx="14192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9163050" y="1573213"/>
            <a:ext cx="2286000" cy="2209800"/>
            <a:chOff x="3648" y="1104"/>
            <a:chExt cx="1440" cy="1392"/>
          </a:xfrm>
        </p:grpSpPr>
        <p:sp>
          <p:nvSpPr>
            <p:cNvPr id="23570" name="Freeform 6"/>
            <p:cNvSpPr>
              <a:spLocks/>
            </p:cNvSpPr>
            <p:nvPr/>
          </p:nvSpPr>
          <p:spPr bwMode="auto">
            <a:xfrm>
              <a:off x="3792" y="1104"/>
              <a:ext cx="1104" cy="528"/>
            </a:xfrm>
            <a:custGeom>
              <a:avLst/>
              <a:gdLst>
                <a:gd name="T0" fmla="*/ 0 w 1104"/>
                <a:gd name="T1" fmla="*/ 528 h 528"/>
                <a:gd name="T2" fmla="*/ 96 w 1104"/>
                <a:gd name="T3" fmla="*/ 96 h 528"/>
                <a:gd name="T4" fmla="*/ 720 w 1104"/>
                <a:gd name="T5" fmla="*/ 0 h 528"/>
                <a:gd name="T6" fmla="*/ 1104 w 1104"/>
                <a:gd name="T7" fmla="*/ 288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04"/>
                <a:gd name="T13" fmla="*/ 0 h 528"/>
                <a:gd name="T14" fmla="*/ 1104 w 1104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04" h="528">
                  <a:moveTo>
                    <a:pt x="0" y="528"/>
                  </a:moveTo>
                  <a:lnTo>
                    <a:pt x="96" y="96"/>
                  </a:lnTo>
                  <a:lnTo>
                    <a:pt x="720" y="0"/>
                  </a:lnTo>
                  <a:lnTo>
                    <a:pt x="1104" y="288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FF99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1" name="Freeform 7"/>
            <p:cNvSpPr>
              <a:spLocks/>
            </p:cNvSpPr>
            <p:nvPr/>
          </p:nvSpPr>
          <p:spPr bwMode="auto">
            <a:xfrm>
              <a:off x="4512" y="1392"/>
              <a:ext cx="576" cy="1008"/>
            </a:xfrm>
            <a:custGeom>
              <a:avLst/>
              <a:gdLst>
                <a:gd name="T0" fmla="*/ 384 w 576"/>
                <a:gd name="T1" fmla="*/ 0 h 1008"/>
                <a:gd name="T2" fmla="*/ 576 w 576"/>
                <a:gd name="T3" fmla="*/ 432 h 1008"/>
                <a:gd name="T4" fmla="*/ 432 w 576"/>
                <a:gd name="T5" fmla="*/ 960 h 1008"/>
                <a:gd name="T6" fmla="*/ 0 w 576"/>
                <a:gd name="T7" fmla="*/ 1008 h 10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"/>
                <a:gd name="T13" fmla="*/ 0 h 1008"/>
                <a:gd name="T14" fmla="*/ 576 w 576"/>
                <a:gd name="T15" fmla="*/ 1008 h 10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" h="1008">
                  <a:moveTo>
                    <a:pt x="384" y="0"/>
                  </a:moveTo>
                  <a:lnTo>
                    <a:pt x="576" y="432"/>
                  </a:lnTo>
                  <a:lnTo>
                    <a:pt x="432" y="960"/>
                  </a:lnTo>
                  <a:lnTo>
                    <a:pt x="0" y="1008"/>
                  </a:lnTo>
                </a:path>
              </a:pathLst>
            </a:custGeom>
            <a:gradFill rotWithShape="0">
              <a:gsLst>
                <a:gs pos="0">
                  <a:srgbClr val="FF99CC"/>
                </a:gs>
                <a:gs pos="100000">
                  <a:srgbClr val="FFFFFF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2" name="Freeform 8"/>
            <p:cNvSpPr>
              <a:spLocks/>
            </p:cNvSpPr>
            <p:nvPr/>
          </p:nvSpPr>
          <p:spPr bwMode="auto">
            <a:xfrm>
              <a:off x="3648" y="1632"/>
              <a:ext cx="864" cy="864"/>
            </a:xfrm>
            <a:custGeom>
              <a:avLst/>
              <a:gdLst>
                <a:gd name="T0" fmla="*/ 144 w 864"/>
                <a:gd name="T1" fmla="*/ 0 h 864"/>
                <a:gd name="T2" fmla="*/ 0 w 864"/>
                <a:gd name="T3" fmla="*/ 384 h 864"/>
                <a:gd name="T4" fmla="*/ 480 w 864"/>
                <a:gd name="T5" fmla="*/ 864 h 864"/>
                <a:gd name="T6" fmla="*/ 864 w 864"/>
                <a:gd name="T7" fmla="*/ 768 h 86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64"/>
                <a:gd name="T13" fmla="*/ 0 h 864"/>
                <a:gd name="T14" fmla="*/ 864 w 864"/>
                <a:gd name="T15" fmla="*/ 864 h 86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64" h="864">
                  <a:moveTo>
                    <a:pt x="144" y="0"/>
                  </a:moveTo>
                  <a:lnTo>
                    <a:pt x="0" y="384"/>
                  </a:lnTo>
                  <a:lnTo>
                    <a:pt x="480" y="864"/>
                  </a:lnTo>
                  <a:lnTo>
                    <a:pt x="864" y="768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99CCFF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3" name="Freeform 9"/>
            <p:cNvSpPr>
              <a:spLocks/>
            </p:cNvSpPr>
            <p:nvPr/>
          </p:nvSpPr>
          <p:spPr bwMode="auto">
            <a:xfrm>
              <a:off x="3792" y="1392"/>
              <a:ext cx="1104" cy="384"/>
            </a:xfrm>
            <a:custGeom>
              <a:avLst/>
              <a:gdLst>
                <a:gd name="T0" fmla="*/ 0 w 1104"/>
                <a:gd name="T1" fmla="*/ 240 h 384"/>
                <a:gd name="T2" fmla="*/ 624 w 1104"/>
                <a:gd name="T3" fmla="*/ 384 h 384"/>
                <a:gd name="T4" fmla="*/ 1104 w 1104"/>
                <a:gd name="T5" fmla="*/ 0 h 384"/>
                <a:gd name="T6" fmla="*/ 0 60000 65536"/>
                <a:gd name="T7" fmla="*/ 0 60000 65536"/>
                <a:gd name="T8" fmla="*/ 0 60000 65536"/>
                <a:gd name="T9" fmla="*/ 0 w 1104"/>
                <a:gd name="T10" fmla="*/ 0 h 384"/>
                <a:gd name="T11" fmla="*/ 1104 w 1104"/>
                <a:gd name="T12" fmla="*/ 384 h 3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04" h="384">
                  <a:moveTo>
                    <a:pt x="0" y="240"/>
                  </a:moveTo>
                  <a:lnTo>
                    <a:pt x="624" y="384"/>
                  </a:lnTo>
                  <a:lnTo>
                    <a:pt x="1104" y="0"/>
                  </a:lnTo>
                </a:path>
              </a:pathLst>
            </a:cu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4" name="Freeform 10"/>
            <p:cNvSpPr>
              <a:spLocks/>
            </p:cNvSpPr>
            <p:nvPr/>
          </p:nvSpPr>
          <p:spPr bwMode="auto">
            <a:xfrm>
              <a:off x="4416" y="1392"/>
              <a:ext cx="480" cy="1008"/>
            </a:xfrm>
            <a:custGeom>
              <a:avLst/>
              <a:gdLst>
                <a:gd name="T0" fmla="*/ 480 w 480"/>
                <a:gd name="T1" fmla="*/ 0 h 1008"/>
                <a:gd name="T2" fmla="*/ 0 w 480"/>
                <a:gd name="T3" fmla="*/ 384 h 1008"/>
                <a:gd name="T4" fmla="*/ 96 w 480"/>
                <a:gd name="T5" fmla="*/ 1008 h 1008"/>
                <a:gd name="T6" fmla="*/ 0 60000 65536"/>
                <a:gd name="T7" fmla="*/ 0 60000 65536"/>
                <a:gd name="T8" fmla="*/ 0 60000 65536"/>
                <a:gd name="T9" fmla="*/ 0 w 480"/>
                <a:gd name="T10" fmla="*/ 0 h 1008"/>
                <a:gd name="T11" fmla="*/ 480 w 480"/>
                <a:gd name="T12" fmla="*/ 1008 h 10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0" h="1008">
                  <a:moveTo>
                    <a:pt x="480" y="0"/>
                  </a:moveTo>
                  <a:lnTo>
                    <a:pt x="0" y="384"/>
                  </a:lnTo>
                  <a:lnTo>
                    <a:pt x="96" y="1008"/>
                  </a:lnTo>
                </a:path>
              </a:pathLst>
            </a:custGeom>
            <a:gradFill rotWithShape="0">
              <a:gsLst>
                <a:gs pos="0">
                  <a:srgbClr val="FF99CC"/>
                </a:gs>
                <a:gs pos="100000">
                  <a:srgbClr val="FFCFE7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5" name="Freeform 11"/>
            <p:cNvSpPr>
              <a:spLocks/>
            </p:cNvSpPr>
            <p:nvPr/>
          </p:nvSpPr>
          <p:spPr bwMode="auto">
            <a:xfrm>
              <a:off x="3792" y="1632"/>
              <a:ext cx="720" cy="768"/>
            </a:xfrm>
            <a:custGeom>
              <a:avLst/>
              <a:gdLst>
                <a:gd name="T0" fmla="*/ 0 w 720"/>
                <a:gd name="T1" fmla="*/ 0 h 768"/>
                <a:gd name="T2" fmla="*/ 624 w 720"/>
                <a:gd name="T3" fmla="*/ 144 h 768"/>
                <a:gd name="T4" fmla="*/ 720 w 720"/>
                <a:gd name="T5" fmla="*/ 768 h 768"/>
                <a:gd name="T6" fmla="*/ 0 60000 65536"/>
                <a:gd name="T7" fmla="*/ 0 60000 65536"/>
                <a:gd name="T8" fmla="*/ 0 60000 65536"/>
                <a:gd name="T9" fmla="*/ 0 w 720"/>
                <a:gd name="T10" fmla="*/ 0 h 768"/>
                <a:gd name="T11" fmla="*/ 720 w 720"/>
                <a:gd name="T12" fmla="*/ 768 h 7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0" h="768">
                  <a:moveTo>
                    <a:pt x="0" y="0"/>
                  </a:moveTo>
                  <a:lnTo>
                    <a:pt x="624" y="144"/>
                  </a:lnTo>
                  <a:lnTo>
                    <a:pt x="720" y="768"/>
                  </a:lnTo>
                </a:path>
              </a:pathLst>
            </a:custGeom>
            <a:gradFill rotWithShape="0">
              <a:gsLst>
                <a:gs pos="0">
                  <a:srgbClr val="DFEFFF"/>
                </a:gs>
                <a:gs pos="100000">
                  <a:srgbClr val="99CCFF"/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24" name="Picture 23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724400" y="3124200"/>
            <a:ext cx="33528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39250" y="1268413"/>
            <a:ext cx="152400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782050" y="3325813"/>
            <a:ext cx="819150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220450" y="3173413"/>
            <a:ext cx="819150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2" name="Picture 23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941887" y="1884363"/>
            <a:ext cx="468313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3" name="Line 7"/>
          <p:cNvSpPr>
            <a:spLocks noChangeShapeType="1"/>
          </p:cNvSpPr>
          <p:nvPr/>
        </p:nvSpPr>
        <p:spPr bwMode="auto">
          <a:xfrm flipH="1" flipV="1">
            <a:off x="10153650" y="1649413"/>
            <a:ext cx="228600" cy="990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64" name="Line 7"/>
          <p:cNvSpPr>
            <a:spLocks noChangeShapeType="1"/>
          </p:cNvSpPr>
          <p:nvPr/>
        </p:nvSpPr>
        <p:spPr bwMode="auto">
          <a:xfrm>
            <a:off x="10382250" y="2640013"/>
            <a:ext cx="1066800" cy="381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65" name="Line 7"/>
          <p:cNvSpPr>
            <a:spLocks noChangeShapeType="1"/>
          </p:cNvSpPr>
          <p:nvPr/>
        </p:nvSpPr>
        <p:spPr bwMode="auto">
          <a:xfrm flipH="1">
            <a:off x="9696450" y="2640013"/>
            <a:ext cx="685800" cy="609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23567" name="Picture 31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306050" y="1676400"/>
            <a:ext cx="338138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8" name="Picture 33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391650" y="2851150"/>
            <a:ext cx="352425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9" name="Picture 35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296650" y="2667000"/>
            <a:ext cx="352425" cy="2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2294841-EA58-6540-B947-20938E1FBC31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80251" y="4869499"/>
            <a:ext cx="11381220" cy="9556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A04A082-2EAB-6746-AC77-10A6707493BB}"/>
              </a:ext>
            </a:extLst>
          </p:cNvPr>
          <p:cNvSpPr txBox="1"/>
          <p:nvPr/>
        </p:nvSpPr>
        <p:spPr>
          <a:xfrm>
            <a:off x="152400" y="6326784"/>
            <a:ext cx="2082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original activations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1160BA8-E5ED-8446-93A9-D6854AC57FED}"/>
              </a:ext>
            </a:extLst>
          </p:cNvPr>
          <p:cNvSpPr txBox="1"/>
          <p:nvPr/>
        </p:nvSpPr>
        <p:spPr>
          <a:xfrm>
            <a:off x="6443821" y="6326784"/>
            <a:ext cx="2146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softmax</a:t>
            </a:r>
            <a:r>
              <a:rPr lang="en-US" dirty="0"/>
              <a:t> activations</a:t>
            </a:r>
          </a:p>
        </p:txBody>
      </p:sp>
      <p:sp>
        <p:nvSpPr>
          <p:cNvPr id="5" name="Left Brace 4">
            <a:extLst>
              <a:ext uri="{FF2B5EF4-FFF2-40B4-BE49-F238E27FC236}">
                <a16:creationId xmlns:a16="http://schemas.microsoft.com/office/drawing/2014/main" id="{FB3524F8-E0B3-8340-955D-C75B4C522349}"/>
              </a:ext>
            </a:extLst>
          </p:cNvPr>
          <p:cNvSpPr/>
          <p:nvPr/>
        </p:nvSpPr>
        <p:spPr>
          <a:xfrm rot="16200000">
            <a:off x="1032344" y="5229339"/>
            <a:ext cx="297670" cy="1752441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Left Brace 28">
            <a:extLst>
              <a:ext uri="{FF2B5EF4-FFF2-40B4-BE49-F238E27FC236}">
                <a16:creationId xmlns:a16="http://schemas.microsoft.com/office/drawing/2014/main" id="{B7E6F4D8-AD56-5543-A764-C98B710D187F}"/>
              </a:ext>
            </a:extLst>
          </p:cNvPr>
          <p:cNvSpPr/>
          <p:nvPr/>
        </p:nvSpPr>
        <p:spPr>
          <a:xfrm rot="16200000">
            <a:off x="7141376" y="1508727"/>
            <a:ext cx="254862" cy="9236475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9440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7" grpId="0"/>
      <p:bldP spid="5" grpId="0" animBg="1"/>
      <p:bldP spid="2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7F0E4-0D07-A447-B53F-F88E4D3F1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Best w?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C25105-CD88-8B43-9699-8AAFC3BC5F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1397001"/>
            <a:ext cx="11379200" cy="2184399"/>
          </a:xfrm>
        </p:spPr>
        <p:txBody>
          <a:bodyPr/>
          <a:lstStyle/>
          <a:p>
            <a:r>
              <a:rPr lang="en-US" dirty="0"/>
              <a:t>Maximum likelihood estimation: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with: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57B2151-1C3E-ED47-BFCE-EAA4666C3B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6700" y="2438400"/>
            <a:ext cx="8140700" cy="990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DF176AA-A9C7-F94C-B7B9-16405F65BF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3860801"/>
            <a:ext cx="6172200" cy="144620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E684752-B84A-814D-AE16-6539E9066210}"/>
              </a:ext>
            </a:extLst>
          </p:cNvPr>
          <p:cNvSpPr txBox="1"/>
          <p:nvPr/>
        </p:nvSpPr>
        <p:spPr>
          <a:xfrm>
            <a:off x="304800" y="6269935"/>
            <a:ext cx="56709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= Multi-Class Logistic Regression</a:t>
            </a:r>
          </a:p>
        </p:txBody>
      </p:sp>
    </p:spTree>
    <p:extLst>
      <p:ext uri="{BB962C8B-B14F-4D97-AF65-F5344CB8AC3E}">
        <p14:creationId xmlns:p14="http://schemas.microsoft.com/office/powerpoint/2010/main" val="2121227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7"/>
          <p:cNvSpPr txBox="1"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Optimization</a:t>
            </a:r>
            <a:endParaRPr dirty="0"/>
          </a:p>
        </p:txBody>
      </p:sp>
      <p:sp>
        <p:nvSpPr>
          <p:cNvPr id="183" name="Google Shape;183;p7"/>
          <p:cNvSpPr txBox="1">
            <a:spLocks noGrp="1"/>
          </p:cNvSpPr>
          <p:nvPr>
            <p:ph type="body" idx="1"/>
          </p:nvPr>
        </p:nvSpPr>
        <p:spPr>
          <a:xfrm>
            <a:off x="406400" y="1397001"/>
            <a:ext cx="11379200" cy="4729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882" lvl="0" indent="-139682" algn="l" rtl="0">
              <a:spcBef>
                <a:spcPts val="0"/>
              </a:spcBef>
              <a:spcAft>
                <a:spcPts val="0"/>
              </a:spcAft>
              <a:buSzPts val="3200"/>
              <a:buNone/>
            </a:pPr>
            <a:endParaRPr/>
          </a:p>
          <a:p>
            <a:pPr marL="342882" lvl="0" indent="-342882" algn="l" rtl="0">
              <a:spcBef>
                <a:spcPts val="640"/>
              </a:spcBef>
              <a:spcAft>
                <a:spcPts val="0"/>
              </a:spcAft>
              <a:buSzPts val="3200"/>
              <a:buChar char="▪"/>
            </a:pPr>
            <a:r>
              <a:rPr lang="en-US"/>
              <a:t>Optimization</a:t>
            </a:r>
            <a:endParaRPr/>
          </a:p>
          <a:p>
            <a:pPr marL="1142942" lvl="2" indent="-76188" algn="l" rtl="0"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/>
          </a:p>
          <a:p>
            <a:pPr marL="742913" lvl="1" indent="-285736" algn="l" rtl="0">
              <a:spcBef>
                <a:spcPts val="560"/>
              </a:spcBef>
              <a:spcAft>
                <a:spcPts val="0"/>
              </a:spcAft>
              <a:buSzPts val="2800"/>
              <a:buChar char="▪"/>
            </a:pPr>
            <a:r>
              <a:rPr lang="en-US"/>
              <a:t>i.e., how do we solve:</a:t>
            </a:r>
            <a:endParaRPr/>
          </a:p>
          <a:p>
            <a:pPr marL="742913" lvl="1" indent="-107936" algn="l" rtl="0">
              <a:spcBef>
                <a:spcPts val="560"/>
              </a:spcBef>
              <a:spcAft>
                <a:spcPts val="0"/>
              </a:spcAft>
              <a:buSzPts val="2800"/>
              <a:buNone/>
            </a:pPr>
            <a:endParaRPr/>
          </a:p>
        </p:txBody>
      </p:sp>
      <p:pic>
        <p:nvPicPr>
          <p:cNvPr id="184" name="Google Shape;184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52600" y="3888426"/>
            <a:ext cx="8140700" cy="99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Classifiers</a:t>
            </a:r>
          </a:p>
        </p:txBody>
      </p:sp>
      <p:pic>
        <p:nvPicPr>
          <p:cNvPr id="88066" name="Picture 2" descr="C:\Users\Dan\Dropbox\Office\CS 188\Ketrina Art\Perceptron\ClassificationWeight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1371600"/>
            <a:ext cx="3886200" cy="51636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oogle Shape;191;p8" descr="C:\Users\Dan\Dropbox\Office\CS 188\Ketrina Art\CSPs 2\HillClimbing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90980" y="1144462"/>
            <a:ext cx="4577219" cy="2860762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8"/>
          <p:cNvSpPr txBox="1"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Hill Climbing</a:t>
            </a:r>
            <a:endParaRPr/>
          </a:p>
        </p:txBody>
      </p:sp>
      <p:sp>
        <p:nvSpPr>
          <p:cNvPr id="190" name="Google Shape;190;p8"/>
          <p:cNvSpPr txBox="1">
            <a:spLocks noGrp="1"/>
          </p:cNvSpPr>
          <p:nvPr>
            <p:ph type="body" idx="1"/>
          </p:nvPr>
        </p:nvSpPr>
        <p:spPr>
          <a:xfrm>
            <a:off x="457200" y="1447800"/>
            <a:ext cx="1066800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882" lvl="0" indent="-34288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Char char="▪"/>
            </a:pPr>
            <a:r>
              <a:rPr lang="en-US" dirty="0"/>
              <a:t>Recall from CSPs lecture: simple, general idea</a:t>
            </a:r>
            <a:endParaRPr dirty="0"/>
          </a:p>
          <a:p>
            <a:pPr marL="742913" lvl="1" indent="-285736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2800"/>
              <a:buChar char="▪"/>
            </a:pPr>
            <a:r>
              <a:rPr lang="en-US" dirty="0"/>
              <a:t>Start wherever</a:t>
            </a:r>
            <a:endParaRPr dirty="0"/>
          </a:p>
          <a:p>
            <a:pPr marL="742913" lvl="1" indent="-285736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2800"/>
              <a:buChar char="▪"/>
            </a:pPr>
            <a:r>
              <a:rPr lang="en-US" dirty="0"/>
              <a:t>Repeat: move to the best neighboring state</a:t>
            </a:r>
            <a:endParaRPr dirty="0"/>
          </a:p>
          <a:p>
            <a:pPr marL="742913" lvl="1" indent="-285736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2800"/>
              <a:buChar char="▪"/>
            </a:pPr>
            <a:r>
              <a:rPr lang="en-US" dirty="0"/>
              <a:t>If no neighbors better than current, quit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</a:pPr>
            <a:endParaRPr sz="2000" dirty="0"/>
          </a:p>
          <a:p>
            <a:pPr marL="0" lvl="0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</a:pPr>
            <a:endParaRPr sz="2000" dirty="0"/>
          </a:p>
          <a:p>
            <a:pPr marL="342882" lvl="0" indent="-342882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SzPts val="3200"/>
              <a:buChar char="▪"/>
            </a:pPr>
            <a:r>
              <a:rPr lang="en-US" dirty="0"/>
              <a:t>What’s particularly tricky when hill-climbing for multiclass logistic regression?</a:t>
            </a:r>
            <a:endParaRPr dirty="0"/>
          </a:p>
          <a:p>
            <a:pPr marL="742913" lvl="1" indent="-285736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en-US" dirty="0"/>
              <a:t>Optimization over a continuous space</a:t>
            </a:r>
            <a:endParaRPr dirty="0"/>
          </a:p>
          <a:p>
            <a:pPr marL="1142942" lvl="2" indent="-228588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en-US" sz="2800" dirty="0"/>
              <a:t>Infinitely many neighbors!</a:t>
            </a:r>
            <a:endParaRPr dirty="0"/>
          </a:p>
          <a:p>
            <a:pPr marL="1142942" lvl="2" indent="-228588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en-US" sz="2800" dirty="0"/>
              <a:t>How to do this efficiently?</a:t>
            </a:r>
            <a:endParaRPr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9"/>
          <p:cNvSpPr txBox="1"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1-D Optimization</a:t>
            </a:r>
            <a:endParaRPr/>
          </a:p>
        </p:txBody>
      </p:sp>
      <p:sp>
        <p:nvSpPr>
          <p:cNvPr id="197" name="Google Shape;197;p9"/>
          <p:cNvSpPr txBox="1">
            <a:spLocks noGrp="1"/>
          </p:cNvSpPr>
          <p:nvPr>
            <p:ph type="body" idx="1"/>
          </p:nvPr>
        </p:nvSpPr>
        <p:spPr>
          <a:xfrm>
            <a:off x="406400" y="3886201"/>
            <a:ext cx="11379200" cy="281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882" lvl="0" indent="-342882" algn="l" rtl="0">
              <a:spcBef>
                <a:spcPts val="0"/>
              </a:spcBef>
              <a:spcAft>
                <a:spcPts val="0"/>
              </a:spcAft>
              <a:buSzPts val="3200"/>
              <a:buChar char="▪"/>
            </a:pPr>
            <a:r>
              <a:rPr lang="en-US"/>
              <a:t>Could evaluate			and</a:t>
            </a:r>
            <a:endParaRPr/>
          </a:p>
          <a:p>
            <a:pPr marL="742913" lvl="1" indent="-285736" algn="l" rtl="0">
              <a:spcBef>
                <a:spcPts val="560"/>
              </a:spcBef>
              <a:spcAft>
                <a:spcPts val="0"/>
              </a:spcAft>
              <a:buSzPts val="2800"/>
              <a:buChar char="▪"/>
            </a:pPr>
            <a:r>
              <a:rPr lang="en-US"/>
              <a:t>Then step in best direction</a:t>
            </a:r>
            <a:endParaRPr/>
          </a:p>
          <a:p>
            <a:pPr marL="1142942" lvl="2" indent="-76188" algn="l" rtl="0"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/>
          </a:p>
          <a:p>
            <a:pPr marL="342882" lvl="0" indent="-342882" algn="l" rtl="0">
              <a:spcBef>
                <a:spcPts val="640"/>
              </a:spcBef>
              <a:spcAft>
                <a:spcPts val="0"/>
              </a:spcAft>
              <a:buSzPts val="3200"/>
              <a:buChar char="▪"/>
            </a:pPr>
            <a:r>
              <a:rPr lang="en-US"/>
              <a:t>Or, evaluate derivative:</a:t>
            </a:r>
            <a:endParaRPr/>
          </a:p>
          <a:p>
            <a:pPr marL="742913" lvl="1" indent="-234936" algn="l" rtl="0">
              <a:spcBef>
                <a:spcPts val="160"/>
              </a:spcBef>
              <a:spcAft>
                <a:spcPts val="0"/>
              </a:spcAft>
              <a:buSzPts val="800"/>
              <a:buNone/>
            </a:pPr>
            <a:endParaRPr sz="800"/>
          </a:p>
          <a:p>
            <a:pPr marL="742913" lvl="1" indent="-285736" algn="l" rtl="0">
              <a:spcBef>
                <a:spcPts val="560"/>
              </a:spcBef>
              <a:spcAft>
                <a:spcPts val="0"/>
              </a:spcAft>
              <a:buSzPts val="2800"/>
              <a:buChar char="▪"/>
            </a:pPr>
            <a:r>
              <a:rPr lang="en-US"/>
              <a:t>Tells which direction to step into</a:t>
            </a:r>
            <a:endParaRPr/>
          </a:p>
        </p:txBody>
      </p:sp>
      <p:cxnSp>
        <p:nvCxnSpPr>
          <p:cNvPr id="198" name="Google Shape;198;p9"/>
          <p:cNvCxnSpPr/>
          <p:nvPr/>
        </p:nvCxnSpPr>
        <p:spPr>
          <a:xfrm>
            <a:off x="2362200" y="3429000"/>
            <a:ext cx="70104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199" name="Google Shape;199;p9"/>
          <p:cNvCxnSpPr/>
          <p:nvPr/>
        </p:nvCxnSpPr>
        <p:spPr>
          <a:xfrm rot="10800000">
            <a:off x="3581400" y="1371600"/>
            <a:ext cx="0" cy="22098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</p:spPr>
      </p:cxnSp>
      <p:pic>
        <p:nvPicPr>
          <p:cNvPr id="200" name="Google Shape;200;p9" descr="latex-image-1.pd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37966" y="3543476"/>
            <a:ext cx="317500" cy="21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9" descr="latex-image-1.pd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10000" y="1219200"/>
            <a:ext cx="685615" cy="3623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9" descr="latex-image-1.pdf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638800" y="3581400"/>
            <a:ext cx="356995" cy="2160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3" name="Google Shape;203;p9"/>
          <p:cNvCxnSpPr/>
          <p:nvPr/>
        </p:nvCxnSpPr>
        <p:spPr>
          <a:xfrm>
            <a:off x="5754531" y="2632731"/>
            <a:ext cx="0" cy="910745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204" name="Google Shape;204;p9"/>
          <p:cNvCxnSpPr/>
          <p:nvPr/>
        </p:nvCxnSpPr>
        <p:spPr>
          <a:xfrm rot="10800000">
            <a:off x="3581400" y="2632731"/>
            <a:ext cx="2173132" cy="1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</p:cxnSp>
      <p:pic>
        <p:nvPicPr>
          <p:cNvPr id="205" name="Google Shape;205;p9" descr="latex-image-1.pdf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667000" y="2438400"/>
            <a:ext cx="788042" cy="3430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9" descr="latex-image-1.pdf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723619" y="4004290"/>
            <a:ext cx="1762781" cy="437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9" descr="latex-image-1.pdf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858000" y="3949700"/>
            <a:ext cx="1892300" cy="46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9" descr="latex-image-1.pdf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334000" y="5334000"/>
            <a:ext cx="5174670" cy="68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0"/>
          <p:cNvSpPr txBox="1"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2-D Optimization</a:t>
            </a:r>
            <a:endParaRPr/>
          </a:p>
        </p:txBody>
      </p:sp>
      <p:sp>
        <p:nvSpPr>
          <p:cNvPr id="214" name="Google Shape;214;p10"/>
          <p:cNvSpPr txBox="1"/>
          <p:nvPr/>
        </p:nvSpPr>
        <p:spPr>
          <a:xfrm>
            <a:off x="10046157" y="6519448"/>
            <a:ext cx="2178285" cy="338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Source: offconvex.org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5" name="Google Shape;215;p10"/>
          <p:cNvPicPr preferRelativeResize="0"/>
          <p:nvPr/>
        </p:nvPicPr>
        <p:blipFill rotWithShape="1">
          <a:blip r:embed="rId3">
            <a:alphaModFix/>
          </a:blip>
          <a:srcRect l="36275" t="9200" r="33660"/>
          <a:stretch/>
        </p:blipFill>
        <p:spPr>
          <a:xfrm>
            <a:off x="3124200" y="1369767"/>
            <a:ext cx="6209675" cy="51072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1"/>
          <p:cNvSpPr txBox="1"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Gradient Ascent</a:t>
            </a:r>
            <a:endParaRPr/>
          </a:p>
        </p:txBody>
      </p:sp>
      <p:sp>
        <p:nvSpPr>
          <p:cNvPr id="221" name="Google Shape;221;p11"/>
          <p:cNvSpPr txBox="1">
            <a:spLocks noGrp="1"/>
          </p:cNvSpPr>
          <p:nvPr>
            <p:ph type="body" idx="1"/>
          </p:nvPr>
        </p:nvSpPr>
        <p:spPr>
          <a:xfrm>
            <a:off x="406400" y="1397001"/>
            <a:ext cx="11023600" cy="4729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882" lvl="0" indent="-342882" algn="l" rtl="0">
              <a:spcBef>
                <a:spcPts val="0"/>
              </a:spcBef>
              <a:spcAft>
                <a:spcPts val="0"/>
              </a:spcAft>
              <a:buSzPts val="2800"/>
              <a:buChar char="▪"/>
            </a:pPr>
            <a:r>
              <a:rPr lang="en-US" sz="2800"/>
              <a:t>Perform update in uphill direction for each coordinate</a:t>
            </a:r>
            <a:endParaRPr/>
          </a:p>
          <a:p>
            <a:pPr marL="342882" lvl="0" indent="-342882" algn="l" rtl="0">
              <a:spcBef>
                <a:spcPts val="560"/>
              </a:spcBef>
              <a:spcAft>
                <a:spcPts val="0"/>
              </a:spcAft>
              <a:buSzPts val="2800"/>
              <a:buChar char="▪"/>
            </a:pPr>
            <a:r>
              <a:rPr lang="en-US" sz="2800"/>
              <a:t>The steeper the slope (i.e. the higher the derivative) the bigger the step for that coordinate</a:t>
            </a:r>
            <a:endParaRPr/>
          </a:p>
          <a:p>
            <a:pPr marL="2057298" lvl="4" indent="-190489" algn="l" rtl="0">
              <a:spcBef>
                <a:spcPts val="120"/>
              </a:spcBef>
              <a:spcAft>
                <a:spcPts val="0"/>
              </a:spcAft>
              <a:buSzPts val="600"/>
              <a:buNone/>
            </a:pPr>
            <a:endParaRPr sz="600"/>
          </a:p>
          <a:p>
            <a:pPr marL="342882" lvl="0" indent="-342882" algn="l" rtl="0">
              <a:spcBef>
                <a:spcPts val="560"/>
              </a:spcBef>
              <a:spcAft>
                <a:spcPts val="0"/>
              </a:spcAft>
              <a:buSzPts val="2800"/>
              <a:buChar char="▪"/>
            </a:pPr>
            <a:r>
              <a:rPr lang="en-US" sz="2800"/>
              <a:t>E.g., consider: </a:t>
            </a:r>
            <a:endParaRPr/>
          </a:p>
          <a:p>
            <a:pPr marL="1142942" lvl="2" indent="-101588" algn="l" rtl="0">
              <a:spcBef>
                <a:spcPts val="400"/>
              </a:spcBef>
              <a:spcAft>
                <a:spcPts val="0"/>
              </a:spcAft>
              <a:buSzPts val="2000"/>
              <a:buNone/>
            </a:pPr>
            <a:endParaRPr sz="2000"/>
          </a:p>
          <a:p>
            <a:pPr marL="1142942" lvl="2" indent="-228588" algn="l" rtl="0">
              <a:spcBef>
                <a:spcPts val="480"/>
              </a:spcBef>
              <a:spcAft>
                <a:spcPts val="0"/>
              </a:spcAft>
              <a:buSzPts val="2400"/>
              <a:buChar char="▪"/>
            </a:pPr>
            <a:r>
              <a:rPr lang="en-US"/>
              <a:t>  Updates:</a:t>
            </a:r>
            <a:endParaRPr/>
          </a:p>
          <a:p>
            <a:pPr marL="1142942" lvl="2" indent="-101588" algn="l" rtl="0">
              <a:spcBef>
                <a:spcPts val="400"/>
              </a:spcBef>
              <a:spcAft>
                <a:spcPts val="0"/>
              </a:spcAft>
              <a:buSzPts val="2000"/>
              <a:buNone/>
            </a:pPr>
            <a:endParaRPr sz="2000"/>
          </a:p>
        </p:txBody>
      </p:sp>
      <p:pic>
        <p:nvPicPr>
          <p:cNvPr id="222" name="Google Shape;222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76600" y="3040653"/>
            <a:ext cx="1500909" cy="388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76400" y="5323123"/>
            <a:ext cx="4150639" cy="7728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767560" y="4301683"/>
            <a:ext cx="4150639" cy="772877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11"/>
          <p:cNvSpPr txBox="1"/>
          <p:nvPr/>
        </p:nvSpPr>
        <p:spPr>
          <a:xfrm>
            <a:off x="6408345" y="3840278"/>
            <a:ext cx="5029200" cy="24685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42913" marR="0" lvl="1" indent="-28573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Updates in vector notation:</a:t>
            </a:r>
            <a:endParaRPr/>
          </a:p>
          <a:p>
            <a:pPr marL="742913" marR="0" lvl="1" indent="-133336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13" marR="0" lvl="1" indent="-133336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13" marR="0" lvl="1" indent="-133336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176" marR="0" lvl="1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with: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6" name="Google Shape;226;p1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772400" y="4632052"/>
            <a:ext cx="2888532" cy="3209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1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153400" y="5456736"/>
            <a:ext cx="2294022" cy="781401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11"/>
          <p:cNvSpPr txBox="1"/>
          <p:nvPr/>
        </p:nvSpPr>
        <p:spPr>
          <a:xfrm>
            <a:off x="10818449" y="5633315"/>
            <a:ext cx="125867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 gradient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2"/>
          <p:cNvSpPr txBox="1">
            <a:spLocks noGrp="1"/>
          </p:cNvSpPr>
          <p:nvPr>
            <p:ph type="body" idx="1"/>
          </p:nvPr>
        </p:nvSpPr>
        <p:spPr>
          <a:xfrm>
            <a:off x="1117601" y="1092201"/>
            <a:ext cx="10058400" cy="4930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882" lvl="0" indent="-342882" algn="l" rtl="0"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US" sz="2400"/>
              <a:t>Idea: </a:t>
            </a:r>
            <a:endParaRPr/>
          </a:p>
          <a:p>
            <a:pPr marL="742913" lvl="1" indent="-285736" algn="l" rtl="0">
              <a:spcBef>
                <a:spcPts val="480"/>
              </a:spcBef>
              <a:spcAft>
                <a:spcPts val="0"/>
              </a:spcAft>
              <a:buSzPts val="2400"/>
              <a:buChar char="▪"/>
            </a:pPr>
            <a:r>
              <a:rPr lang="en-US" sz="2400"/>
              <a:t>Start somewhere</a:t>
            </a:r>
            <a:endParaRPr/>
          </a:p>
          <a:p>
            <a:pPr marL="742913" lvl="1" indent="-285736" algn="l" rtl="0">
              <a:spcBef>
                <a:spcPts val="480"/>
              </a:spcBef>
              <a:spcAft>
                <a:spcPts val="0"/>
              </a:spcAft>
              <a:buSzPts val="2400"/>
              <a:buChar char="▪"/>
            </a:pPr>
            <a:r>
              <a:rPr lang="en-US" sz="2400"/>
              <a:t>Repeat:  Take a step in the gradient direction</a:t>
            </a:r>
            <a:endParaRPr/>
          </a:p>
        </p:txBody>
      </p:sp>
      <p:sp>
        <p:nvSpPr>
          <p:cNvPr id="234" name="Google Shape;234;p12"/>
          <p:cNvSpPr txBox="1"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Gradient Ascent</a:t>
            </a:r>
            <a:endParaRPr/>
          </a:p>
        </p:txBody>
      </p:sp>
      <p:pic>
        <p:nvPicPr>
          <p:cNvPr id="235" name="Google Shape;235;p12" descr="grad_descent.jpg"/>
          <p:cNvPicPr preferRelativeResize="0"/>
          <p:nvPr/>
        </p:nvPicPr>
        <p:blipFill rotWithShape="1">
          <a:blip r:embed="rId3">
            <a:alphaModFix/>
          </a:blip>
          <a:srcRect t="5169"/>
          <a:stretch/>
        </p:blipFill>
        <p:spPr>
          <a:xfrm>
            <a:off x="2769405" y="2743200"/>
            <a:ext cx="6069795" cy="3937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12"/>
          <p:cNvSpPr txBox="1"/>
          <p:nvPr/>
        </p:nvSpPr>
        <p:spPr>
          <a:xfrm>
            <a:off x="9843616" y="6539965"/>
            <a:ext cx="2397557" cy="323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source: Mathworks</a:t>
            </a:r>
            <a:endParaRPr sz="1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3"/>
          <p:cNvSpPr txBox="1"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What is the Steepest Direction?*</a:t>
            </a:r>
            <a:endParaRPr dirty="0"/>
          </a:p>
        </p:txBody>
      </p:sp>
      <p:sp>
        <p:nvSpPr>
          <p:cNvPr id="242" name="Google Shape;242;p13"/>
          <p:cNvSpPr txBox="1">
            <a:spLocks noGrp="1"/>
          </p:cNvSpPr>
          <p:nvPr>
            <p:ph type="body" idx="1"/>
          </p:nvPr>
        </p:nvSpPr>
        <p:spPr>
          <a:xfrm>
            <a:off x="381000" y="3200400"/>
            <a:ext cx="11379200" cy="35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882" lvl="0" indent="-342882" algn="l" rtl="0"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US" sz="2400"/>
              <a:t>First-Order Taylor Expansion:</a:t>
            </a:r>
            <a:endParaRPr/>
          </a:p>
          <a:p>
            <a:pPr marL="342882" lvl="0" indent="-190482" algn="l" rtl="0"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 sz="2400"/>
          </a:p>
          <a:p>
            <a:pPr marL="342882" lvl="0" indent="-342882" algn="l" rtl="0">
              <a:spcBef>
                <a:spcPts val="480"/>
              </a:spcBef>
              <a:spcAft>
                <a:spcPts val="0"/>
              </a:spcAft>
              <a:buSzPts val="2400"/>
              <a:buChar char="▪"/>
            </a:pPr>
            <a:r>
              <a:rPr lang="en-US" sz="2400"/>
              <a:t>Steepest Ascent Direction:</a:t>
            </a:r>
            <a:endParaRPr/>
          </a:p>
          <a:p>
            <a:pPr marL="342882" lvl="0" indent="-190482" algn="l" rtl="0"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 sz="2400"/>
          </a:p>
          <a:p>
            <a:pPr marL="342882" lvl="0" indent="-342882" algn="l" rtl="0">
              <a:spcBef>
                <a:spcPts val="480"/>
              </a:spcBef>
              <a:spcAft>
                <a:spcPts val="0"/>
              </a:spcAft>
              <a:buSzPts val="2400"/>
              <a:buChar char="▪"/>
            </a:pPr>
            <a:r>
              <a:rPr lang="en-US" sz="2400"/>
              <a:t>Recall: 			🡪</a:t>
            </a:r>
            <a:endParaRPr/>
          </a:p>
          <a:p>
            <a:pPr marL="342882" lvl="0" indent="-190482" algn="l" rtl="0"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 sz="2400"/>
          </a:p>
          <a:p>
            <a:pPr marL="342882" lvl="0" indent="-342882" algn="l" rtl="0">
              <a:spcBef>
                <a:spcPts val="480"/>
              </a:spcBef>
              <a:spcAft>
                <a:spcPts val="0"/>
              </a:spcAft>
              <a:buSzPts val="2400"/>
              <a:buChar char="▪"/>
            </a:pPr>
            <a:r>
              <a:rPr lang="en-US" sz="2400"/>
              <a:t>Hence, solution: </a:t>
            </a:r>
            <a:endParaRPr sz="2400"/>
          </a:p>
        </p:txBody>
      </p:sp>
      <p:pic>
        <p:nvPicPr>
          <p:cNvPr id="243" name="Google Shape;243;p13" descr="latex-image-1.pd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31098" y="3160677"/>
            <a:ext cx="4146302" cy="573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13" descr="latex-image-1.pd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52402" y="5736334"/>
            <a:ext cx="1387692" cy="808868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13"/>
          <p:cNvSpPr txBox="1"/>
          <p:nvPr/>
        </p:nvSpPr>
        <p:spPr>
          <a:xfrm>
            <a:off x="5315565" y="5848290"/>
            <a:ext cx="436183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Gradient direction = steepest direction!</a:t>
            </a:r>
            <a:endParaRPr/>
          </a:p>
        </p:txBody>
      </p:sp>
      <p:pic>
        <p:nvPicPr>
          <p:cNvPr id="246" name="Google Shape;246;p13" descr="C:\Users\Dan\Dropbox\Office\CS 188\Ketrina Art\CSPs 2\HillClimbing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937241" y="1120506"/>
            <a:ext cx="3102359" cy="1938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735365" y="1729845"/>
            <a:ext cx="4279900" cy="78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1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220370" y="3992205"/>
            <a:ext cx="3471841" cy="5035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1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312750" y="5805787"/>
            <a:ext cx="1304725" cy="5950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1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116384" y="4894973"/>
            <a:ext cx="1206513" cy="591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13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2268159" y="4953000"/>
            <a:ext cx="1561368" cy="5046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4"/>
          <p:cNvSpPr txBox="1"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Gradient in n dimensions</a:t>
            </a:r>
            <a:endParaRPr/>
          </a:p>
        </p:txBody>
      </p:sp>
      <p:pic>
        <p:nvPicPr>
          <p:cNvPr id="257" name="Google Shape;257;p14" descr="latex-image-1.pd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67200" y="2072111"/>
            <a:ext cx="2489200" cy="2476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5"/>
          <p:cNvSpPr txBox="1"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Optimization Procedure: Gradient Ascent</a:t>
            </a:r>
            <a:endParaRPr/>
          </a:p>
        </p:txBody>
      </p:sp>
      <p:sp>
        <p:nvSpPr>
          <p:cNvPr id="263" name="Google Shape;263;p15"/>
          <p:cNvSpPr txBox="1">
            <a:spLocks noGrp="1"/>
          </p:cNvSpPr>
          <p:nvPr>
            <p:ph type="body" idx="1"/>
          </p:nvPr>
        </p:nvSpPr>
        <p:spPr>
          <a:xfrm>
            <a:off x="3073400" y="1625601"/>
            <a:ext cx="5994400" cy="2260599"/>
          </a:xfrm>
          <a:prstGeom prst="rect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882" lvl="0" indent="-342882" algn="l" rtl="0">
              <a:spcBef>
                <a:spcPts val="0"/>
              </a:spcBef>
              <a:spcAft>
                <a:spcPts val="0"/>
              </a:spcAft>
              <a:buSzPts val="2800"/>
              <a:buChar char="▪"/>
            </a:pPr>
            <a:r>
              <a:rPr lang="en-US" sz="2800" dirty="0" err="1">
                <a:latin typeface="Courier"/>
                <a:ea typeface="Courier"/>
                <a:cs typeface="Courier"/>
                <a:sym typeface="Courier"/>
              </a:rPr>
              <a:t>init</a:t>
            </a:r>
            <a:r>
              <a:rPr lang="en-US" sz="2800" dirty="0">
                <a:latin typeface="Courier"/>
                <a:ea typeface="Courier"/>
                <a:cs typeface="Courier"/>
                <a:sym typeface="Courier"/>
              </a:rPr>
              <a:t> </a:t>
            </a:r>
            <a:endParaRPr dirty="0"/>
          </a:p>
          <a:p>
            <a:pPr marL="342882" lvl="0" indent="-342882" algn="l" rtl="0">
              <a:spcBef>
                <a:spcPts val="560"/>
              </a:spcBef>
              <a:spcAft>
                <a:spcPts val="0"/>
              </a:spcAft>
              <a:buSzPts val="2800"/>
              <a:buChar char="▪"/>
            </a:pPr>
            <a:r>
              <a:rPr lang="en-US" sz="2800" dirty="0">
                <a:latin typeface="Courier"/>
                <a:ea typeface="Courier"/>
                <a:cs typeface="Courier"/>
                <a:sym typeface="Courier"/>
              </a:rPr>
              <a:t>for </a:t>
            </a:r>
            <a:r>
              <a:rPr lang="en-US" sz="2800" dirty="0" err="1">
                <a:latin typeface="Courier"/>
                <a:ea typeface="Courier"/>
                <a:cs typeface="Courier"/>
                <a:sym typeface="Courier"/>
              </a:rPr>
              <a:t>iter</a:t>
            </a:r>
            <a:r>
              <a:rPr lang="en-US" sz="2800" dirty="0">
                <a:latin typeface="Courier"/>
                <a:ea typeface="Courier"/>
                <a:cs typeface="Courier"/>
                <a:sym typeface="Courier"/>
              </a:rPr>
              <a:t> = 1, 2, …</a:t>
            </a:r>
            <a:endParaRPr dirty="0"/>
          </a:p>
          <a:p>
            <a:pPr marL="742913" lvl="1" indent="-133336" algn="l" rtl="0"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 sz="2400" dirty="0"/>
          </a:p>
        </p:txBody>
      </p:sp>
      <p:pic>
        <p:nvPicPr>
          <p:cNvPr id="264" name="Google Shape;264;p15" descr="latex-image-1.pd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47991" y="1784958"/>
            <a:ext cx="368474" cy="250521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15"/>
          <p:cNvSpPr txBox="1"/>
          <p:nvPr/>
        </p:nvSpPr>
        <p:spPr>
          <a:xfrm>
            <a:off x="1066800" y="4419600"/>
            <a:ext cx="10744200" cy="226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882" marR="0" lvl="0" indent="-342882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Noto Sans Symbols"/>
              <a:buChar char="▪"/>
            </a:pPr>
            <a:r>
              <a:rPr lang="en-US" sz="32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    : learning rate --- tweaking parameter that needs to be chosen carefully</a:t>
            </a:r>
            <a:endParaRPr/>
          </a:p>
          <a:p>
            <a:pPr marL="342882" marR="0" lvl="0" indent="-342882" algn="l" rtl="0"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Noto Sans Symbols"/>
              <a:buChar char="▪"/>
            </a:pPr>
            <a:r>
              <a:rPr lang="en-US" sz="32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How? Try multiple choices</a:t>
            </a:r>
            <a:endParaRPr/>
          </a:p>
          <a:p>
            <a:pPr marL="742913" marR="0" lvl="1" indent="-285736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Crude rule of thumb: update changes       about 0.1 – 1 %</a:t>
            </a:r>
            <a:endParaRPr/>
          </a:p>
          <a:p>
            <a:pPr marL="742913" marR="0" lvl="1" indent="-107936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6" name="Google Shape;266;p15" descr="latex-image-1.pd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40359" y="4629024"/>
            <a:ext cx="279400" cy="21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15" descr="latex-image-1.pd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03926" y="6229611"/>
            <a:ext cx="317500" cy="21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133850" y="2971800"/>
            <a:ext cx="3924300" cy="469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6"/>
          <p:cNvSpPr txBox="1"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Batch Gradient Ascent on the Log Likelihood Objective</a:t>
            </a:r>
            <a:endParaRPr/>
          </a:p>
        </p:txBody>
      </p:sp>
      <p:pic>
        <p:nvPicPr>
          <p:cNvPr id="274" name="Google Shape;274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05364" y="1371600"/>
            <a:ext cx="7400636" cy="900545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16"/>
          <p:cNvSpPr/>
          <p:nvPr/>
        </p:nvSpPr>
        <p:spPr>
          <a:xfrm rot="-5400000">
            <a:off x="7901160" y="549535"/>
            <a:ext cx="342900" cy="3953219"/>
          </a:xfrm>
          <a:prstGeom prst="leftBrace">
            <a:avLst>
              <a:gd name="adj1" fmla="val 8333"/>
              <a:gd name="adj2" fmla="val 50000"/>
            </a:avLst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6" name="Google Shape;276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43800" y="2920908"/>
            <a:ext cx="889000" cy="469900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16"/>
          <p:cNvSpPr txBox="1">
            <a:spLocks noGrp="1"/>
          </p:cNvSpPr>
          <p:nvPr>
            <p:ph type="body" idx="1"/>
          </p:nvPr>
        </p:nvSpPr>
        <p:spPr>
          <a:xfrm>
            <a:off x="2819400" y="3962400"/>
            <a:ext cx="6324600" cy="2260599"/>
          </a:xfrm>
          <a:prstGeom prst="rect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882" lvl="0" indent="-342882" algn="l" rtl="0">
              <a:spcBef>
                <a:spcPts val="0"/>
              </a:spcBef>
              <a:spcAft>
                <a:spcPts val="0"/>
              </a:spcAft>
              <a:buSzPts val="2800"/>
              <a:buChar char="▪"/>
            </a:pPr>
            <a:r>
              <a:rPr lang="en-US" sz="2800">
                <a:latin typeface="Courier"/>
                <a:ea typeface="Courier"/>
                <a:cs typeface="Courier"/>
                <a:sym typeface="Courier"/>
              </a:rPr>
              <a:t>init </a:t>
            </a:r>
            <a:endParaRPr/>
          </a:p>
          <a:p>
            <a:pPr marL="342882" lvl="0" indent="-342882" algn="l" rtl="0">
              <a:spcBef>
                <a:spcPts val="560"/>
              </a:spcBef>
              <a:spcAft>
                <a:spcPts val="0"/>
              </a:spcAft>
              <a:buSzPts val="2800"/>
              <a:buChar char="▪"/>
            </a:pPr>
            <a:r>
              <a:rPr lang="en-US" sz="2800">
                <a:latin typeface="Courier"/>
                <a:ea typeface="Courier"/>
                <a:cs typeface="Courier"/>
                <a:sym typeface="Courier"/>
              </a:rPr>
              <a:t>for iter = 1, 2, …</a:t>
            </a:r>
            <a:endParaRPr/>
          </a:p>
          <a:p>
            <a:pPr marL="742913" lvl="1" indent="-133336" algn="l" rtl="0"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 sz="2400"/>
          </a:p>
        </p:txBody>
      </p:sp>
      <p:pic>
        <p:nvPicPr>
          <p:cNvPr id="278" name="Google Shape;278;p16" descr="latex-image-1.pdf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267200" y="4114800"/>
            <a:ext cx="317500" cy="21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1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257574" y="5275547"/>
            <a:ext cx="5429226" cy="7442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8"/>
          <p:cNvSpPr txBox="1"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Stochastic Gradient Ascent on the Log Likelihood Objective</a:t>
            </a:r>
            <a:endParaRPr/>
          </a:p>
        </p:txBody>
      </p:sp>
      <p:pic>
        <p:nvPicPr>
          <p:cNvPr id="299" name="Google Shape;299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05364" y="1371600"/>
            <a:ext cx="7400636" cy="900545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18"/>
          <p:cNvSpPr txBox="1">
            <a:spLocks noGrp="1"/>
          </p:cNvSpPr>
          <p:nvPr>
            <p:ph type="body" idx="1"/>
          </p:nvPr>
        </p:nvSpPr>
        <p:spPr>
          <a:xfrm>
            <a:off x="2667000" y="3657600"/>
            <a:ext cx="6629400" cy="2514600"/>
          </a:xfrm>
          <a:prstGeom prst="rect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882" lvl="0" indent="-342882" algn="l" rtl="0">
              <a:spcBef>
                <a:spcPts val="0"/>
              </a:spcBef>
              <a:spcAft>
                <a:spcPts val="0"/>
              </a:spcAft>
              <a:buSzPts val="2800"/>
              <a:buChar char="▪"/>
            </a:pPr>
            <a:r>
              <a:rPr lang="en-US" sz="2800">
                <a:latin typeface="Courier"/>
                <a:ea typeface="Courier"/>
                <a:cs typeface="Courier"/>
                <a:sym typeface="Courier"/>
              </a:rPr>
              <a:t>init </a:t>
            </a:r>
            <a:endParaRPr/>
          </a:p>
          <a:p>
            <a:pPr marL="342882" lvl="0" indent="-342882" algn="l" rtl="0">
              <a:spcBef>
                <a:spcPts val="560"/>
              </a:spcBef>
              <a:spcAft>
                <a:spcPts val="0"/>
              </a:spcAft>
              <a:buSzPts val="2800"/>
              <a:buChar char="▪"/>
            </a:pPr>
            <a:r>
              <a:rPr lang="en-US" sz="2800">
                <a:latin typeface="Courier"/>
                <a:ea typeface="Courier"/>
                <a:cs typeface="Courier"/>
                <a:sym typeface="Courier"/>
              </a:rPr>
              <a:t>for iter = 1, 2, …</a:t>
            </a:r>
            <a:endParaRPr/>
          </a:p>
          <a:p>
            <a:pPr marL="742913" lvl="1" indent="-285736" algn="l" rtl="0">
              <a:spcBef>
                <a:spcPts val="480"/>
              </a:spcBef>
              <a:spcAft>
                <a:spcPts val="0"/>
              </a:spcAft>
              <a:buSzPts val="2400"/>
              <a:buChar char="▪"/>
            </a:pPr>
            <a:r>
              <a:rPr lang="en-US" sz="2400">
                <a:latin typeface="Courier"/>
                <a:ea typeface="Courier"/>
                <a:cs typeface="Courier"/>
                <a:sym typeface="Courier"/>
              </a:rPr>
              <a:t>pick random j</a:t>
            </a:r>
            <a:endParaRPr/>
          </a:p>
          <a:p>
            <a:pPr marL="742913" lvl="1" indent="-133336" algn="l" rtl="0"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 sz="2400"/>
          </a:p>
        </p:txBody>
      </p:sp>
      <p:pic>
        <p:nvPicPr>
          <p:cNvPr id="301" name="Google Shape;301;p18" descr="latex-image-1.pd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29232" y="3842327"/>
            <a:ext cx="288636" cy="1962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505200" y="5339877"/>
            <a:ext cx="5436859" cy="451323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p18"/>
          <p:cNvSpPr txBox="1"/>
          <p:nvPr/>
        </p:nvSpPr>
        <p:spPr>
          <a:xfrm>
            <a:off x="1600200" y="2514600"/>
            <a:ext cx="906780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Observation: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once gradient on one training example has been computed, might as well incorporate before computing next one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 Vectors</a:t>
            </a:r>
          </a:p>
        </p:txBody>
      </p:sp>
      <p:sp>
        <p:nvSpPr>
          <p:cNvPr id="17411" name="Text Box 4"/>
          <p:cNvSpPr txBox="1">
            <a:spLocks noChangeArrowheads="1"/>
          </p:cNvSpPr>
          <p:nvPr/>
        </p:nvSpPr>
        <p:spPr bwMode="auto">
          <a:xfrm>
            <a:off x="1981200" y="2819400"/>
            <a:ext cx="2438400" cy="1200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Courier New" pitchFamily="49" charset="0"/>
              </a:rPr>
              <a:t>Hello,</a:t>
            </a:r>
          </a:p>
          <a:p>
            <a:endParaRPr lang="en-US" sz="1200">
              <a:latin typeface="Courier New" pitchFamily="49" charset="0"/>
            </a:endParaRPr>
          </a:p>
          <a:p>
            <a:r>
              <a:rPr lang="en-US" sz="1200">
                <a:latin typeface="Courier New" pitchFamily="49" charset="0"/>
              </a:rPr>
              <a:t>Do you want free printr cartriges?  Why pay more when you can get them ABSOLUTELY FREE!  Just</a:t>
            </a:r>
          </a:p>
        </p:txBody>
      </p:sp>
      <p:sp>
        <p:nvSpPr>
          <p:cNvPr id="17412" name="AutoShape 5"/>
          <p:cNvSpPr>
            <a:spLocks noChangeArrowheads="1"/>
          </p:cNvSpPr>
          <p:nvPr/>
        </p:nvSpPr>
        <p:spPr bwMode="auto">
          <a:xfrm>
            <a:off x="4648200" y="3200400"/>
            <a:ext cx="676275" cy="533400"/>
          </a:xfrm>
          <a:prstGeom prst="rightArrow">
            <a:avLst>
              <a:gd name="adj1" fmla="val 50000"/>
              <a:gd name="adj2" fmla="val 3169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3" name="Text Box 6"/>
          <p:cNvSpPr txBox="1">
            <a:spLocks noChangeArrowheads="1"/>
          </p:cNvSpPr>
          <p:nvPr/>
        </p:nvSpPr>
        <p:spPr bwMode="auto">
          <a:xfrm>
            <a:off x="5562600" y="2870200"/>
            <a:ext cx="20574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Courier New" pitchFamily="49" charset="0"/>
              </a:rPr>
              <a:t># free      : 2</a:t>
            </a:r>
          </a:p>
          <a:p>
            <a:r>
              <a:rPr lang="en-US" sz="1200">
                <a:latin typeface="Courier New" pitchFamily="49" charset="0"/>
              </a:rPr>
              <a:t>YOUR_NAME   : 0</a:t>
            </a:r>
          </a:p>
          <a:p>
            <a:r>
              <a:rPr lang="en-US" sz="1200">
                <a:latin typeface="Courier New" pitchFamily="49" charset="0"/>
              </a:rPr>
              <a:t>MISSPELLED  : 2</a:t>
            </a:r>
          </a:p>
          <a:p>
            <a:r>
              <a:rPr lang="en-US" sz="1200">
                <a:latin typeface="Courier New" pitchFamily="49" charset="0"/>
              </a:rPr>
              <a:t>FROM_FRIEND : 0</a:t>
            </a:r>
          </a:p>
          <a:p>
            <a:r>
              <a:rPr lang="en-US" sz="1200">
                <a:latin typeface="Courier New" pitchFamily="49" charset="0"/>
              </a:rPr>
              <a:t>...</a:t>
            </a:r>
          </a:p>
        </p:txBody>
      </p:sp>
      <p:pic>
        <p:nvPicPr>
          <p:cNvPr id="17414" name="Picture 8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19400" y="1822450"/>
            <a:ext cx="33655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10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91200" y="1670050"/>
            <a:ext cx="106680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12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067800" y="1822450"/>
            <a:ext cx="33655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7" name="AutoShape 5"/>
          <p:cNvSpPr>
            <a:spLocks noChangeArrowheads="1"/>
          </p:cNvSpPr>
          <p:nvPr/>
        </p:nvSpPr>
        <p:spPr bwMode="auto">
          <a:xfrm>
            <a:off x="7543800" y="3124200"/>
            <a:ext cx="676275" cy="533400"/>
          </a:xfrm>
          <a:prstGeom prst="rightArrow">
            <a:avLst>
              <a:gd name="adj1" fmla="val 50000"/>
              <a:gd name="adj2" fmla="val 3169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Double Bracket 14"/>
          <p:cNvSpPr/>
          <p:nvPr/>
        </p:nvSpPr>
        <p:spPr>
          <a:xfrm>
            <a:off x="5562600" y="2819400"/>
            <a:ext cx="1600200" cy="1143000"/>
          </a:xfrm>
          <a:prstGeom prst="bracketPair">
            <a:avLst>
              <a:gd name="adj" fmla="val 6981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419" name="TextBox 15"/>
          <p:cNvSpPr txBox="1">
            <a:spLocks noChangeArrowheads="1"/>
          </p:cNvSpPr>
          <p:nvPr/>
        </p:nvSpPr>
        <p:spPr bwMode="auto">
          <a:xfrm>
            <a:off x="8458200" y="2838450"/>
            <a:ext cx="1600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/>
              <a:t>SPAM</a:t>
            </a:r>
          </a:p>
          <a:p>
            <a:pPr algn="ctr"/>
            <a:r>
              <a:rPr lang="en-US" sz="2400"/>
              <a:t>or</a:t>
            </a:r>
          </a:p>
          <a:p>
            <a:pPr algn="ctr"/>
            <a:r>
              <a:rPr lang="en-US" sz="2400"/>
              <a:t>+</a:t>
            </a:r>
          </a:p>
        </p:txBody>
      </p:sp>
      <p:sp>
        <p:nvSpPr>
          <p:cNvPr id="18" name="AutoShape 5"/>
          <p:cNvSpPr>
            <a:spLocks noChangeArrowheads="1"/>
          </p:cNvSpPr>
          <p:nvPr/>
        </p:nvSpPr>
        <p:spPr bwMode="auto">
          <a:xfrm>
            <a:off x="4648200" y="5029200"/>
            <a:ext cx="676275" cy="533400"/>
          </a:xfrm>
          <a:prstGeom prst="rightArrow">
            <a:avLst>
              <a:gd name="adj1" fmla="val 50000"/>
              <a:gd name="adj2" fmla="val 3169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AutoShape 5"/>
          <p:cNvSpPr>
            <a:spLocks noChangeArrowheads="1"/>
          </p:cNvSpPr>
          <p:nvPr/>
        </p:nvSpPr>
        <p:spPr bwMode="auto">
          <a:xfrm>
            <a:off x="7543800" y="4953000"/>
            <a:ext cx="676275" cy="533400"/>
          </a:xfrm>
          <a:prstGeom prst="rightArrow">
            <a:avLst>
              <a:gd name="adj1" fmla="val 50000"/>
              <a:gd name="adj2" fmla="val 3169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5562600" y="4829175"/>
            <a:ext cx="20574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Courier New" pitchFamily="49" charset="0"/>
              </a:rPr>
              <a:t>PIXEL-7,12  : 1</a:t>
            </a:r>
          </a:p>
          <a:p>
            <a:r>
              <a:rPr lang="en-US" sz="1200">
                <a:latin typeface="Courier New" pitchFamily="49" charset="0"/>
              </a:rPr>
              <a:t>PIXEL-7,13  : 0</a:t>
            </a:r>
          </a:p>
          <a:p>
            <a:r>
              <a:rPr lang="en-US" sz="1200">
                <a:latin typeface="Courier New" pitchFamily="49" charset="0"/>
              </a:rPr>
              <a:t>...</a:t>
            </a:r>
          </a:p>
          <a:p>
            <a:r>
              <a:rPr lang="en-US" sz="1200">
                <a:latin typeface="Courier New" pitchFamily="49" charset="0"/>
              </a:rPr>
              <a:t>NUM_LOOPS   : 1</a:t>
            </a:r>
          </a:p>
          <a:p>
            <a:r>
              <a:rPr lang="en-US" sz="1200">
                <a:latin typeface="Courier New" pitchFamily="49" charset="0"/>
              </a:rPr>
              <a:t>...</a:t>
            </a:r>
          </a:p>
        </p:txBody>
      </p:sp>
      <p:sp>
        <p:nvSpPr>
          <p:cNvPr id="21" name="Double Bracket 20"/>
          <p:cNvSpPr/>
          <p:nvPr/>
        </p:nvSpPr>
        <p:spPr>
          <a:xfrm>
            <a:off x="5562600" y="4724400"/>
            <a:ext cx="1600200" cy="1143000"/>
          </a:xfrm>
          <a:prstGeom prst="bracketPair">
            <a:avLst>
              <a:gd name="adj" fmla="val 6981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2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667000" y="4876800"/>
            <a:ext cx="998538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8458200" y="4953000"/>
            <a:ext cx="1600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/>
              <a:t>“2”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/>
      <p:bldP spid="21" grpId="0" animBg="1"/>
      <p:bldP spid="2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9"/>
          <p:cNvSpPr txBox="1"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Mini-Batch Gradient Ascent on the Log Likelihood Objective</a:t>
            </a:r>
            <a:endParaRPr/>
          </a:p>
        </p:txBody>
      </p:sp>
      <p:pic>
        <p:nvPicPr>
          <p:cNvPr id="309" name="Google Shape;309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05364" y="1371600"/>
            <a:ext cx="7400636" cy="900545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19"/>
          <p:cNvSpPr txBox="1">
            <a:spLocks noGrp="1"/>
          </p:cNvSpPr>
          <p:nvPr>
            <p:ph type="body" idx="1"/>
          </p:nvPr>
        </p:nvSpPr>
        <p:spPr>
          <a:xfrm>
            <a:off x="2667000" y="3657600"/>
            <a:ext cx="8763000" cy="2514600"/>
          </a:xfrm>
          <a:prstGeom prst="rect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882" lvl="0" indent="-342882" algn="l" rtl="0">
              <a:spcBef>
                <a:spcPts val="0"/>
              </a:spcBef>
              <a:spcAft>
                <a:spcPts val="0"/>
              </a:spcAft>
              <a:buSzPts val="2800"/>
              <a:buChar char="▪"/>
            </a:pPr>
            <a:r>
              <a:rPr lang="en-US" sz="2800">
                <a:latin typeface="Courier"/>
                <a:ea typeface="Courier"/>
                <a:cs typeface="Courier"/>
                <a:sym typeface="Courier"/>
              </a:rPr>
              <a:t>init </a:t>
            </a:r>
            <a:endParaRPr/>
          </a:p>
          <a:p>
            <a:pPr marL="342882" lvl="0" indent="-342882" algn="l" rtl="0">
              <a:spcBef>
                <a:spcPts val="560"/>
              </a:spcBef>
              <a:spcAft>
                <a:spcPts val="0"/>
              </a:spcAft>
              <a:buSzPts val="2800"/>
              <a:buChar char="▪"/>
            </a:pPr>
            <a:r>
              <a:rPr lang="en-US" sz="2800">
                <a:latin typeface="Courier"/>
                <a:ea typeface="Courier"/>
                <a:cs typeface="Courier"/>
                <a:sym typeface="Courier"/>
              </a:rPr>
              <a:t>for iter = 1, 2, …</a:t>
            </a:r>
            <a:endParaRPr/>
          </a:p>
          <a:p>
            <a:pPr marL="742913" lvl="1" indent="-285736" algn="l" rtl="0">
              <a:spcBef>
                <a:spcPts val="480"/>
              </a:spcBef>
              <a:spcAft>
                <a:spcPts val="0"/>
              </a:spcAft>
              <a:buSzPts val="2400"/>
              <a:buChar char="▪"/>
            </a:pPr>
            <a:r>
              <a:rPr lang="en-US" sz="2400">
                <a:latin typeface="Courier"/>
                <a:ea typeface="Courier"/>
                <a:cs typeface="Courier"/>
                <a:sym typeface="Courier"/>
              </a:rPr>
              <a:t>pick random subset of training examples J</a:t>
            </a:r>
            <a:endParaRPr/>
          </a:p>
          <a:p>
            <a:pPr marL="742913" lvl="1" indent="-133336" algn="l" rtl="0"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 sz="2400"/>
          </a:p>
        </p:txBody>
      </p:sp>
      <p:pic>
        <p:nvPicPr>
          <p:cNvPr id="311" name="Google Shape;311;p19" descr="latex-image-1.pd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29232" y="3842327"/>
            <a:ext cx="288636" cy="196273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p19"/>
          <p:cNvSpPr txBox="1"/>
          <p:nvPr/>
        </p:nvSpPr>
        <p:spPr>
          <a:xfrm>
            <a:off x="1600200" y="2514600"/>
            <a:ext cx="929640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Observation: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gradient over small set of training examples (=mini-batch) can be computed in parallel, might as well do that instead of a single one</a:t>
            </a:r>
            <a:endParaRPr/>
          </a:p>
        </p:txBody>
      </p:sp>
      <p:pic>
        <p:nvPicPr>
          <p:cNvPr id="313" name="Google Shape;313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190924" y="5257800"/>
            <a:ext cx="5486476" cy="7919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7"/>
          <p:cNvSpPr txBox="1"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/>
              <a:t>What will gradient ascent do in multi-class logistic regression?</a:t>
            </a:r>
            <a:endParaRPr sz="3600" dirty="0"/>
          </a:p>
        </p:txBody>
      </p:sp>
      <p:pic>
        <p:nvPicPr>
          <p:cNvPr id="285" name="Google Shape;285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3000" y="2192053"/>
            <a:ext cx="4800600" cy="11248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43000" y="1447800"/>
            <a:ext cx="5429226" cy="744253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17"/>
          <p:cNvSpPr txBox="1"/>
          <p:nvPr/>
        </p:nvSpPr>
        <p:spPr>
          <a:xfrm>
            <a:off x="966355" y="4119988"/>
            <a:ext cx="23622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adds f to the correct class weights</a:t>
            </a:r>
            <a:endParaRPr/>
          </a:p>
        </p:txBody>
      </p:sp>
      <p:sp>
        <p:nvSpPr>
          <p:cNvPr id="288" name="Google Shape;288;p17"/>
          <p:cNvSpPr txBox="1"/>
          <p:nvPr/>
        </p:nvSpPr>
        <p:spPr>
          <a:xfrm>
            <a:off x="3314700" y="5033199"/>
            <a:ext cx="1905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y’ weights:</a:t>
            </a:r>
            <a:endParaRPr/>
          </a:p>
        </p:txBody>
      </p:sp>
      <p:pic>
        <p:nvPicPr>
          <p:cNvPr id="289" name="Google Shape;289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62756" y="3541121"/>
            <a:ext cx="4991100" cy="8131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1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114901" y="4989731"/>
            <a:ext cx="2914650" cy="590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1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114901" y="5794472"/>
            <a:ext cx="1809397" cy="266453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17"/>
          <p:cNvSpPr txBox="1"/>
          <p:nvPr/>
        </p:nvSpPr>
        <p:spPr>
          <a:xfrm>
            <a:off x="6918654" y="5564972"/>
            <a:ext cx="47625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subtracts f from y’ weights in proportion to the probability current weights give to y’</a:t>
            </a:r>
            <a:endParaRPr/>
          </a:p>
        </p:txBody>
      </p:sp>
      <p:pic>
        <p:nvPicPr>
          <p:cNvPr id="293" name="Google Shape;293;p1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543300" y="4416104"/>
            <a:ext cx="3676650" cy="4996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21"/>
          <p:cNvSpPr txBox="1"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Neural Networks</a:t>
            </a:r>
            <a:endParaRPr/>
          </a:p>
        </p:txBody>
      </p:sp>
      <p:pic>
        <p:nvPicPr>
          <p:cNvPr id="325" name="Google Shape;325;p21" descr="NeuralNets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0400" y="1447800"/>
            <a:ext cx="6532779" cy="47511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2"/>
          <p:cNvSpPr txBox="1"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Multi-class Logistic Regression</a:t>
            </a:r>
            <a:endParaRPr/>
          </a:p>
        </p:txBody>
      </p:sp>
      <p:sp>
        <p:nvSpPr>
          <p:cNvPr id="331" name="Google Shape;331;p22"/>
          <p:cNvSpPr txBox="1">
            <a:spLocks noGrp="1"/>
          </p:cNvSpPr>
          <p:nvPr>
            <p:ph type="body" idx="1"/>
          </p:nvPr>
        </p:nvSpPr>
        <p:spPr>
          <a:xfrm>
            <a:off x="406400" y="1397001"/>
            <a:ext cx="11379200" cy="4729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882" lvl="0" indent="-342882" algn="l" rtl="0">
              <a:spcBef>
                <a:spcPts val="0"/>
              </a:spcBef>
              <a:spcAft>
                <a:spcPts val="0"/>
              </a:spcAft>
              <a:buSzPts val="3200"/>
              <a:buChar char="▪"/>
            </a:pPr>
            <a:r>
              <a:rPr lang="en-US"/>
              <a:t>= special case of neural network</a:t>
            </a:r>
            <a:endParaRPr/>
          </a:p>
        </p:txBody>
      </p:sp>
      <p:sp>
        <p:nvSpPr>
          <p:cNvPr id="332" name="Google Shape;332;p22"/>
          <p:cNvSpPr/>
          <p:nvPr/>
        </p:nvSpPr>
        <p:spPr>
          <a:xfrm>
            <a:off x="4702432" y="2717803"/>
            <a:ext cx="609600" cy="609600"/>
          </a:xfrm>
          <a:prstGeom prst="ellipse">
            <a:avLst/>
          </a:prstGeom>
          <a:noFill/>
          <a:ln w="25400" cap="flat" cmpd="sng">
            <a:solidFill>
              <a:srgbClr val="88A3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</a:t>
            </a:r>
            <a:r>
              <a:rPr lang="en-US" sz="1800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333" name="Google Shape;333;p22"/>
          <p:cNvSpPr/>
          <p:nvPr/>
        </p:nvSpPr>
        <p:spPr>
          <a:xfrm>
            <a:off x="4702432" y="3609183"/>
            <a:ext cx="609600" cy="609600"/>
          </a:xfrm>
          <a:prstGeom prst="ellipse">
            <a:avLst/>
          </a:prstGeom>
          <a:noFill/>
          <a:ln w="25400" cap="flat" cmpd="sng">
            <a:solidFill>
              <a:srgbClr val="88A3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</a:t>
            </a:r>
            <a:r>
              <a:rPr lang="en-US" sz="1800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334" name="Google Shape;334;p22"/>
          <p:cNvSpPr/>
          <p:nvPr/>
        </p:nvSpPr>
        <p:spPr>
          <a:xfrm>
            <a:off x="4702432" y="4498184"/>
            <a:ext cx="609600" cy="609600"/>
          </a:xfrm>
          <a:prstGeom prst="ellipse">
            <a:avLst/>
          </a:prstGeom>
          <a:noFill/>
          <a:ln w="25400" cap="flat" cmpd="sng">
            <a:solidFill>
              <a:srgbClr val="88A3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</a:t>
            </a:r>
            <a:r>
              <a:rPr lang="en-US" sz="1800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335" name="Google Shape;335;p22"/>
          <p:cNvSpPr/>
          <p:nvPr/>
        </p:nvSpPr>
        <p:spPr>
          <a:xfrm>
            <a:off x="2645032" y="2286000"/>
            <a:ext cx="609600" cy="609600"/>
          </a:xfrm>
          <a:prstGeom prst="ellipse">
            <a:avLst/>
          </a:prstGeom>
          <a:noFill/>
          <a:ln w="25400" cap="flat" cmpd="sng">
            <a:solidFill>
              <a:srgbClr val="88A3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r>
              <a:rPr lang="en-US" sz="1100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(x)</a:t>
            </a:r>
            <a:endParaRPr/>
          </a:p>
        </p:txBody>
      </p:sp>
      <p:sp>
        <p:nvSpPr>
          <p:cNvPr id="336" name="Google Shape;336;p22"/>
          <p:cNvSpPr/>
          <p:nvPr/>
        </p:nvSpPr>
        <p:spPr>
          <a:xfrm>
            <a:off x="2645032" y="3022599"/>
            <a:ext cx="609600" cy="609600"/>
          </a:xfrm>
          <a:prstGeom prst="ellipse">
            <a:avLst/>
          </a:prstGeom>
          <a:noFill/>
          <a:ln w="25400" cap="flat" cmpd="sng">
            <a:solidFill>
              <a:srgbClr val="88A3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r>
              <a:rPr lang="en-US" sz="1100" baseline="-25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1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(x)</a:t>
            </a:r>
            <a:endParaRPr/>
          </a:p>
        </p:txBody>
      </p:sp>
      <p:sp>
        <p:nvSpPr>
          <p:cNvPr id="337" name="Google Shape;337;p22"/>
          <p:cNvSpPr/>
          <p:nvPr/>
        </p:nvSpPr>
        <p:spPr>
          <a:xfrm>
            <a:off x="2645032" y="3759198"/>
            <a:ext cx="609600" cy="609600"/>
          </a:xfrm>
          <a:prstGeom prst="ellipse">
            <a:avLst/>
          </a:prstGeom>
          <a:noFill/>
          <a:ln w="25400" cap="flat" cmpd="sng">
            <a:solidFill>
              <a:srgbClr val="88A3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r>
              <a:rPr lang="en-US" sz="1100" baseline="-25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en-US" sz="1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(x)</a:t>
            </a:r>
            <a:endParaRPr/>
          </a:p>
        </p:txBody>
      </p:sp>
      <p:sp>
        <p:nvSpPr>
          <p:cNvPr id="338" name="Google Shape;338;p22"/>
          <p:cNvSpPr/>
          <p:nvPr/>
        </p:nvSpPr>
        <p:spPr>
          <a:xfrm>
            <a:off x="2645032" y="5107784"/>
            <a:ext cx="609600" cy="609600"/>
          </a:xfrm>
          <a:prstGeom prst="ellipse">
            <a:avLst/>
          </a:prstGeom>
          <a:noFill/>
          <a:ln w="25400" cap="flat" cmpd="sng">
            <a:solidFill>
              <a:srgbClr val="88A3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r>
              <a:rPr lang="en-US" sz="1100" baseline="-25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(x)</a:t>
            </a:r>
            <a:endParaRPr/>
          </a:p>
        </p:txBody>
      </p:sp>
      <p:cxnSp>
        <p:nvCxnSpPr>
          <p:cNvPr id="339" name="Google Shape;339;p22"/>
          <p:cNvCxnSpPr>
            <a:stCxn id="335" idx="6"/>
            <a:endCxn id="332" idx="2"/>
          </p:cNvCxnSpPr>
          <p:nvPr/>
        </p:nvCxnSpPr>
        <p:spPr>
          <a:xfrm>
            <a:off x="3254632" y="2590800"/>
            <a:ext cx="1447800" cy="4317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340" name="Google Shape;340;p22"/>
          <p:cNvSpPr txBox="1"/>
          <p:nvPr/>
        </p:nvSpPr>
        <p:spPr>
          <a:xfrm>
            <a:off x="15522766" y="2996588"/>
            <a:ext cx="184731" cy="369332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41" name="Google Shape;341;p22"/>
          <p:cNvCxnSpPr>
            <a:stCxn id="335" idx="6"/>
            <a:endCxn id="334" idx="2"/>
          </p:cNvCxnSpPr>
          <p:nvPr/>
        </p:nvCxnSpPr>
        <p:spPr>
          <a:xfrm>
            <a:off x="3254632" y="2590800"/>
            <a:ext cx="1447800" cy="22122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42" name="Google Shape;342;p22"/>
          <p:cNvCxnSpPr>
            <a:stCxn id="336" idx="6"/>
            <a:endCxn id="334" idx="2"/>
          </p:cNvCxnSpPr>
          <p:nvPr/>
        </p:nvCxnSpPr>
        <p:spPr>
          <a:xfrm>
            <a:off x="3254632" y="3327399"/>
            <a:ext cx="1447800" cy="14757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43" name="Google Shape;343;p22"/>
          <p:cNvCxnSpPr>
            <a:stCxn id="337" idx="6"/>
          </p:cNvCxnSpPr>
          <p:nvPr/>
        </p:nvCxnSpPr>
        <p:spPr>
          <a:xfrm>
            <a:off x="3254632" y="4063998"/>
            <a:ext cx="1447800" cy="7389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44" name="Google Shape;344;p22"/>
          <p:cNvCxnSpPr>
            <a:stCxn id="338" idx="6"/>
            <a:endCxn id="334" idx="2"/>
          </p:cNvCxnSpPr>
          <p:nvPr/>
        </p:nvCxnSpPr>
        <p:spPr>
          <a:xfrm rot="10800000" flipH="1">
            <a:off x="3254632" y="4802984"/>
            <a:ext cx="1447800" cy="6096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45" name="Google Shape;345;p22"/>
          <p:cNvCxnSpPr>
            <a:stCxn id="335" idx="6"/>
            <a:endCxn id="333" idx="2"/>
          </p:cNvCxnSpPr>
          <p:nvPr/>
        </p:nvCxnSpPr>
        <p:spPr>
          <a:xfrm>
            <a:off x="3254632" y="2590800"/>
            <a:ext cx="1447800" cy="13233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46" name="Google Shape;346;p22"/>
          <p:cNvCxnSpPr>
            <a:stCxn id="337" idx="6"/>
            <a:endCxn id="333" idx="2"/>
          </p:cNvCxnSpPr>
          <p:nvPr/>
        </p:nvCxnSpPr>
        <p:spPr>
          <a:xfrm rot="10800000" flipH="1">
            <a:off x="3254632" y="3913998"/>
            <a:ext cx="1447800" cy="150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47" name="Google Shape;347;p22"/>
          <p:cNvCxnSpPr>
            <a:stCxn id="337" idx="6"/>
            <a:endCxn id="332" idx="2"/>
          </p:cNvCxnSpPr>
          <p:nvPr/>
        </p:nvCxnSpPr>
        <p:spPr>
          <a:xfrm rot="10800000" flipH="1">
            <a:off x="3254632" y="3022698"/>
            <a:ext cx="1447800" cy="10413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48" name="Google Shape;348;p22"/>
          <p:cNvCxnSpPr>
            <a:stCxn id="336" idx="6"/>
            <a:endCxn id="332" idx="2"/>
          </p:cNvCxnSpPr>
          <p:nvPr/>
        </p:nvCxnSpPr>
        <p:spPr>
          <a:xfrm rot="10800000" flipH="1">
            <a:off x="3254632" y="3022599"/>
            <a:ext cx="1447800" cy="3048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49" name="Google Shape;349;p22"/>
          <p:cNvCxnSpPr>
            <a:stCxn id="336" idx="6"/>
            <a:endCxn id="333" idx="2"/>
          </p:cNvCxnSpPr>
          <p:nvPr/>
        </p:nvCxnSpPr>
        <p:spPr>
          <a:xfrm>
            <a:off x="3254632" y="3327399"/>
            <a:ext cx="1447800" cy="5865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50" name="Google Shape;350;p22"/>
          <p:cNvCxnSpPr>
            <a:stCxn id="338" idx="6"/>
            <a:endCxn id="333" idx="2"/>
          </p:cNvCxnSpPr>
          <p:nvPr/>
        </p:nvCxnSpPr>
        <p:spPr>
          <a:xfrm rot="10800000" flipH="1">
            <a:off x="3254632" y="3914084"/>
            <a:ext cx="1447800" cy="14985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51" name="Google Shape;351;p22"/>
          <p:cNvCxnSpPr>
            <a:stCxn id="338" idx="6"/>
            <a:endCxn id="332" idx="2"/>
          </p:cNvCxnSpPr>
          <p:nvPr/>
        </p:nvCxnSpPr>
        <p:spPr>
          <a:xfrm rot="10800000" flipH="1">
            <a:off x="3254632" y="3022484"/>
            <a:ext cx="1447800" cy="23901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352" name="Google Shape;352;p22"/>
          <p:cNvSpPr/>
          <p:nvPr/>
        </p:nvSpPr>
        <p:spPr>
          <a:xfrm>
            <a:off x="5751177" y="2464991"/>
            <a:ext cx="399055" cy="2897984"/>
          </a:xfrm>
          <a:prstGeom prst="rect">
            <a:avLst/>
          </a:prstGeom>
          <a:noFill/>
          <a:ln w="25400" cap="flat" cmpd="sng">
            <a:solidFill>
              <a:srgbClr val="88A3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53" name="Google Shape;353;p22"/>
          <p:cNvCxnSpPr>
            <a:stCxn id="332" idx="6"/>
          </p:cNvCxnSpPr>
          <p:nvPr/>
        </p:nvCxnSpPr>
        <p:spPr>
          <a:xfrm>
            <a:off x="5312032" y="3022603"/>
            <a:ext cx="4392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54" name="Google Shape;354;p22"/>
          <p:cNvCxnSpPr>
            <a:stCxn id="333" idx="6"/>
            <a:endCxn id="352" idx="1"/>
          </p:cNvCxnSpPr>
          <p:nvPr/>
        </p:nvCxnSpPr>
        <p:spPr>
          <a:xfrm>
            <a:off x="5312032" y="3913983"/>
            <a:ext cx="4392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55" name="Google Shape;355;p22"/>
          <p:cNvCxnSpPr/>
          <p:nvPr/>
        </p:nvCxnSpPr>
        <p:spPr>
          <a:xfrm>
            <a:off x="5312032" y="4773915"/>
            <a:ext cx="439145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56" name="Google Shape;356;p22"/>
          <p:cNvCxnSpPr/>
          <p:nvPr/>
        </p:nvCxnSpPr>
        <p:spPr>
          <a:xfrm>
            <a:off x="6150232" y="3044267"/>
            <a:ext cx="439145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57" name="Google Shape;357;p22"/>
          <p:cNvCxnSpPr/>
          <p:nvPr/>
        </p:nvCxnSpPr>
        <p:spPr>
          <a:xfrm>
            <a:off x="6150232" y="3935647"/>
            <a:ext cx="439145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58" name="Google Shape;358;p22"/>
          <p:cNvCxnSpPr/>
          <p:nvPr/>
        </p:nvCxnSpPr>
        <p:spPr>
          <a:xfrm>
            <a:off x="6150232" y="4795579"/>
            <a:ext cx="439145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359" name="Google Shape;359;p22"/>
          <p:cNvSpPr txBox="1"/>
          <p:nvPr/>
        </p:nvSpPr>
        <p:spPr>
          <a:xfrm>
            <a:off x="5801670" y="2820472"/>
            <a:ext cx="252776" cy="203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softmax</a:t>
            </a:r>
            <a:endParaRPr sz="1800">
              <a:solidFill>
                <a:schemeClr val="dk1"/>
              </a:solidFill>
              <a:latin typeface="Courier"/>
              <a:ea typeface="Courier"/>
              <a:cs typeface="Courier"/>
              <a:sym typeface="Courier"/>
            </a:endParaRPr>
          </a:p>
        </p:txBody>
      </p:sp>
      <p:pic>
        <p:nvPicPr>
          <p:cNvPr id="360" name="Google Shape;360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22988" y="2794701"/>
            <a:ext cx="2375244" cy="414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Google Shape;361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36032" y="3700075"/>
            <a:ext cx="2375244" cy="414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Google Shape;362;p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836032" y="4545816"/>
            <a:ext cx="2612768" cy="456197"/>
          </a:xfrm>
          <a:prstGeom prst="rect">
            <a:avLst/>
          </a:prstGeom>
          <a:noFill/>
          <a:ln>
            <a:noFill/>
          </a:ln>
        </p:spPr>
      </p:pic>
      <p:sp>
        <p:nvSpPr>
          <p:cNvPr id="363" name="Google Shape;363;p22"/>
          <p:cNvSpPr txBox="1"/>
          <p:nvPr/>
        </p:nvSpPr>
        <p:spPr>
          <a:xfrm>
            <a:off x="2743200" y="4572000"/>
            <a:ext cx="41549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…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23"/>
          <p:cNvSpPr txBox="1"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Deep Neural Network = Also learn the features!</a:t>
            </a:r>
            <a:endParaRPr/>
          </a:p>
        </p:txBody>
      </p:sp>
      <p:sp>
        <p:nvSpPr>
          <p:cNvPr id="369" name="Google Shape;369;p23"/>
          <p:cNvSpPr/>
          <p:nvPr/>
        </p:nvSpPr>
        <p:spPr>
          <a:xfrm>
            <a:off x="4702432" y="2717803"/>
            <a:ext cx="609600" cy="609600"/>
          </a:xfrm>
          <a:prstGeom prst="ellipse">
            <a:avLst/>
          </a:prstGeom>
          <a:noFill/>
          <a:ln w="25400" cap="flat" cmpd="sng">
            <a:solidFill>
              <a:srgbClr val="88A3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</a:t>
            </a:r>
            <a:r>
              <a:rPr lang="en-US" sz="1800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370" name="Google Shape;370;p23"/>
          <p:cNvSpPr/>
          <p:nvPr/>
        </p:nvSpPr>
        <p:spPr>
          <a:xfrm>
            <a:off x="4702432" y="3609183"/>
            <a:ext cx="609600" cy="609600"/>
          </a:xfrm>
          <a:prstGeom prst="ellipse">
            <a:avLst/>
          </a:prstGeom>
          <a:noFill/>
          <a:ln w="25400" cap="flat" cmpd="sng">
            <a:solidFill>
              <a:srgbClr val="88A3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</a:t>
            </a:r>
            <a:r>
              <a:rPr lang="en-US" sz="1800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371" name="Google Shape;371;p23"/>
          <p:cNvSpPr/>
          <p:nvPr/>
        </p:nvSpPr>
        <p:spPr>
          <a:xfrm>
            <a:off x="4702432" y="4498184"/>
            <a:ext cx="609600" cy="609600"/>
          </a:xfrm>
          <a:prstGeom prst="ellipse">
            <a:avLst/>
          </a:prstGeom>
          <a:noFill/>
          <a:ln w="25400" cap="flat" cmpd="sng">
            <a:solidFill>
              <a:srgbClr val="88A3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</a:t>
            </a:r>
            <a:r>
              <a:rPr lang="en-US" sz="1800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372" name="Google Shape;372;p23"/>
          <p:cNvSpPr/>
          <p:nvPr/>
        </p:nvSpPr>
        <p:spPr>
          <a:xfrm>
            <a:off x="2645032" y="2286000"/>
            <a:ext cx="609600" cy="609600"/>
          </a:xfrm>
          <a:prstGeom prst="ellipse">
            <a:avLst/>
          </a:prstGeom>
          <a:noFill/>
          <a:ln w="25400" cap="flat" cmpd="sng">
            <a:solidFill>
              <a:srgbClr val="88A3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r>
              <a:rPr lang="en-US" sz="1100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(x)</a:t>
            </a:r>
            <a:endParaRPr/>
          </a:p>
        </p:txBody>
      </p:sp>
      <p:sp>
        <p:nvSpPr>
          <p:cNvPr id="373" name="Google Shape;373;p23"/>
          <p:cNvSpPr/>
          <p:nvPr/>
        </p:nvSpPr>
        <p:spPr>
          <a:xfrm>
            <a:off x="2645032" y="3022599"/>
            <a:ext cx="609600" cy="609600"/>
          </a:xfrm>
          <a:prstGeom prst="ellipse">
            <a:avLst/>
          </a:prstGeom>
          <a:noFill/>
          <a:ln w="25400" cap="flat" cmpd="sng">
            <a:solidFill>
              <a:srgbClr val="88A3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r>
              <a:rPr lang="en-US" sz="1100" baseline="-25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1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(x)</a:t>
            </a:r>
            <a:endParaRPr/>
          </a:p>
        </p:txBody>
      </p:sp>
      <p:sp>
        <p:nvSpPr>
          <p:cNvPr id="374" name="Google Shape;374;p23"/>
          <p:cNvSpPr/>
          <p:nvPr/>
        </p:nvSpPr>
        <p:spPr>
          <a:xfrm>
            <a:off x="2645032" y="3759198"/>
            <a:ext cx="609600" cy="609600"/>
          </a:xfrm>
          <a:prstGeom prst="ellipse">
            <a:avLst/>
          </a:prstGeom>
          <a:noFill/>
          <a:ln w="25400" cap="flat" cmpd="sng">
            <a:solidFill>
              <a:srgbClr val="88A3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r>
              <a:rPr lang="en-US" sz="1100" baseline="-25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en-US" sz="1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(x)</a:t>
            </a:r>
            <a:endParaRPr/>
          </a:p>
        </p:txBody>
      </p:sp>
      <p:sp>
        <p:nvSpPr>
          <p:cNvPr id="375" name="Google Shape;375;p23"/>
          <p:cNvSpPr/>
          <p:nvPr/>
        </p:nvSpPr>
        <p:spPr>
          <a:xfrm>
            <a:off x="2645032" y="5107784"/>
            <a:ext cx="609600" cy="609600"/>
          </a:xfrm>
          <a:prstGeom prst="ellipse">
            <a:avLst/>
          </a:prstGeom>
          <a:noFill/>
          <a:ln w="25400" cap="flat" cmpd="sng">
            <a:solidFill>
              <a:srgbClr val="88A3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r>
              <a:rPr lang="en-US" sz="1100" baseline="-25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(x)</a:t>
            </a:r>
            <a:endParaRPr/>
          </a:p>
        </p:txBody>
      </p:sp>
      <p:cxnSp>
        <p:nvCxnSpPr>
          <p:cNvPr id="376" name="Google Shape;376;p23"/>
          <p:cNvCxnSpPr>
            <a:stCxn id="372" idx="6"/>
            <a:endCxn id="369" idx="2"/>
          </p:cNvCxnSpPr>
          <p:nvPr/>
        </p:nvCxnSpPr>
        <p:spPr>
          <a:xfrm>
            <a:off x="3254632" y="2590800"/>
            <a:ext cx="1447800" cy="4317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377" name="Google Shape;377;p23"/>
          <p:cNvSpPr txBox="1"/>
          <p:nvPr/>
        </p:nvSpPr>
        <p:spPr>
          <a:xfrm>
            <a:off x="15522766" y="2996588"/>
            <a:ext cx="184731" cy="369332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78" name="Google Shape;378;p23"/>
          <p:cNvCxnSpPr>
            <a:stCxn id="372" idx="6"/>
            <a:endCxn id="371" idx="2"/>
          </p:cNvCxnSpPr>
          <p:nvPr/>
        </p:nvCxnSpPr>
        <p:spPr>
          <a:xfrm>
            <a:off x="3254632" y="2590800"/>
            <a:ext cx="1447800" cy="22122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79" name="Google Shape;379;p23"/>
          <p:cNvCxnSpPr>
            <a:stCxn id="373" idx="6"/>
            <a:endCxn id="371" idx="2"/>
          </p:cNvCxnSpPr>
          <p:nvPr/>
        </p:nvCxnSpPr>
        <p:spPr>
          <a:xfrm>
            <a:off x="3254632" y="3327399"/>
            <a:ext cx="1447800" cy="14757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80" name="Google Shape;380;p23"/>
          <p:cNvCxnSpPr>
            <a:stCxn id="374" idx="6"/>
          </p:cNvCxnSpPr>
          <p:nvPr/>
        </p:nvCxnSpPr>
        <p:spPr>
          <a:xfrm>
            <a:off x="3254632" y="4063998"/>
            <a:ext cx="1447800" cy="7389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81" name="Google Shape;381;p23"/>
          <p:cNvCxnSpPr>
            <a:stCxn id="375" idx="6"/>
            <a:endCxn id="371" idx="2"/>
          </p:cNvCxnSpPr>
          <p:nvPr/>
        </p:nvCxnSpPr>
        <p:spPr>
          <a:xfrm rot="10800000" flipH="1">
            <a:off x="3254632" y="4802984"/>
            <a:ext cx="1447800" cy="6096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82" name="Google Shape;382;p23"/>
          <p:cNvCxnSpPr>
            <a:stCxn id="372" idx="6"/>
            <a:endCxn id="370" idx="2"/>
          </p:cNvCxnSpPr>
          <p:nvPr/>
        </p:nvCxnSpPr>
        <p:spPr>
          <a:xfrm>
            <a:off x="3254632" y="2590800"/>
            <a:ext cx="1447800" cy="13233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83" name="Google Shape;383;p23"/>
          <p:cNvCxnSpPr>
            <a:stCxn id="374" idx="6"/>
            <a:endCxn id="370" idx="2"/>
          </p:cNvCxnSpPr>
          <p:nvPr/>
        </p:nvCxnSpPr>
        <p:spPr>
          <a:xfrm rot="10800000" flipH="1">
            <a:off x="3254632" y="3913998"/>
            <a:ext cx="1447800" cy="150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84" name="Google Shape;384;p23"/>
          <p:cNvCxnSpPr>
            <a:stCxn id="374" idx="6"/>
            <a:endCxn id="369" idx="2"/>
          </p:cNvCxnSpPr>
          <p:nvPr/>
        </p:nvCxnSpPr>
        <p:spPr>
          <a:xfrm rot="10800000" flipH="1">
            <a:off x="3254632" y="3022698"/>
            <a:ext cx="1447800" cy="10413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85" name="Google Shape;385;p23"/>
          <p:cNvCxnSpPr>
            <a:stCxn id="373" idx="6"/>
            <a:endCxn id="369" idx="2"/>
          </p:cNvCxnSpPr>
          <p:nvPr/>
        </p:nvCxnSpPr>
        <p:spPr>
          <a:xfrm rot="10800000" flipH="1">
            <a:off x="3254632" y="3022599"/>
            <a:ext cx="1447800" cy="3048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86" name="Google Shape;386;p23"/>
          <p:cNvCxnSpPr>
            <a:stCxn id="373" idx="6"/>
            <a:endCxn id="370" idx="2"/>
          </p:cNvCxnSpPr>
          <p:nvPr/>
        </p:nvCxnSpPr>
        <p:spPr>
          <a:xfrm>
            <a:off x="3254632" y="3327399"/>
            <a:ext cx="1447800" cy="5865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87" name="Google Shape;387;p23"/>
          <p:cNvCxnSpPr>
            <a:stCxn id="375" idx="6"/>
            <a:endCxn id="370" idx="2"/>
          </p:cNvCxnSpPr>
          <p:nvPr/>
        </p:nvCxnSpPr>
        <p:spPr>
          <a:xfrm rot="10800000" flipH="1">
            <a:off x="3254632" y="3914084"/>
            <a:ext cx="1447800" cy="14985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88" name="Google Shape;388;p23"/>
          <p:cNvCxnSpPr>
            <a:stCxn id="375" idx="6"/>
            <a:endCxn id="369" idx="2"/>
          </p:cNvCxnSpPr>
          <p:nvPr/>
        </p:nvCxnSpPr>
        <p:spPr>
          <a:xfrm rot="10800000" flipH="1">
            <a:off x="3254632" y="3022484"/>
            <a:ext cx="1447800" cy="23901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389" name="Google Shape;389;p23"/>
          <p:cNvSpPr/>
          <p:nvPr/>
        </p:nvSpPr>
        <p:spPr>
          <a:xfrm>
            <a:off x="5751177" y="2464991"/>
            <a:ext cx="399055" cy="2897984"/>
          </a:xfrm>
          <a:prstGeom prst="rect">
            <a:avLst/>
          </a:prstGeom>
          <a:noFill/>
          <a:ln w="25400" cap="flat" cmpd="sng">
            <a:solidFill>
              <a:srgbClr val="88A3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90" name="Google Shape;390;p23"/>
          <p:cNvCxnSpPr>
            <a:stCxn id="369" idx="6"/>
          </p:cNvCxnSpPr>
          <p:nvPr/>
        </p:nvCxnSpPr>
        <p:spPr>
          <a:xfrm>
            <a:off x="5312032" y="3022603"/>
            <a:ext cx="4392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91" name="Google Shape;391;p23"/>
          <p:cNvCxnSpPr>
            <a:stCxn id="370" idx="6"/>
            <a:endCxn id="389" idx="1"/>
          </p:cNvCxnSpPr>
          <p:nvPr/>
        </p:nvCxnSpPr>
        <p:spPr>
          <a:xfrm>
            <a:off x="5312032" y="3913983"/>
            <a:ext cx="4392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92" name="Google Shape;392;p23"/>
          <p:cNvCxnSpPr/>
          <p:nvPr/>
        </p:nvCxnSpPr>
        <p:spPr>
          <a:xfrm>
            <a:off x="5312032" y="4773915"/>
            <a:ext cx="439145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93" name="Google Shape;393;p23"/>
          <p:cNvCxnSpPr/>
          <p:nvPr/>
        </p:nvCxnSpPr>
        <p:spPr>
          <a:xfrm>
            <a:off x="6150232" y="3044267"/>
            <a:ext cx="439145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94" name="Google Shape;394;p23"/>
          <p:cNvCxnSpPr/>
          <p:nvPr/>
        </p:nvCxnSpPr>
        <p:spPr>
          <a:xfrm>
            <a:off x="6150232" y="3935647"/>
            <a:ext cx="439145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95" name="Google Shape;395;p23"/>
          <p:cNvCxnSpPr/>
          <p:nvPr/>
        </p:nvCxnSpPr>
        <p:spPr>
          <a:xfrm>
            <a:off x="6150232" y="4795579"/>
            <a:ext cx="439145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396" name="Google Shape;396;p23"/>
          <p:cNvSpPr txBox="1"/>
          <p:nvPr/>
        </p:nvSpPr>
        <p:spPr>
          <a:xfrm>
            <a:off x="5801670" y="2820472"/>
            <a:ext cx="252776" cy="203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softmax</a:t>
            </a:r>
            <a:endParaRPr sz="1800">
              <a:solidFill>
                <a:schemeClr val="dk1"/>
              </a:solidFill>
              <a:latin typeface="Courier"/>
              <a:ea typeface="Courier"/>
              <a:cs typeface="Courier"/>
              <a:sym typeface="Courier"/>
            </a:endParaRPr>
          </a:p>
        </p:txBody>
      </p:sp>
      <p:pic>
        <p:nvPicPr>
          <p:cNvPr id="397" name="Google Shape;397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22988" y="2794701"/>
            <a:ext cx="2375244" cy="414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8" name="Google Shape;398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36032" y="3700075"/>
            <a:ext cx="2375244" cy="414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9" name="Google Shape;399;p2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836032" y="4545816"/>
            <a:ext cx="2612768" cy="456197"/>
          </a:xfrm>
          <a:prstGeom prst="rect">
            <a:avLst/>
          </a:prstGeom>
          <a:noFill/>
          <a:ln>
            <a:noFill/>
          </a:ln>
        </p:spPr>
      </p:pic>
      <p:sp>
        <p:nvSpPr>
          <p:cNvPr id="400" name="Google Shape;400;p23"/>
          <p:cNvSpPr txBox="1"/>
          <p:nvPr/>
        </p:nvSpPr>
        <p:spPr>
          <a:xfrm>
            <a:off x="2743200" y="4572000"/>
            <a:ext cx="41549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…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24"/>
          <p:cNvSpPr txBox="1"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Deep Neural Network = Also learn the features!</a:t>
            </a:r>
            <a:endParaRPr/>
          </a:p>
        </p:txBody>
      </p:sp>
      <p:sp>
        <p:nvSpPr>
          <p:cNvPr id="406" name="Google Shape;406;p24"/>
          <p:cNvSpPr/>
          <p:nvPr/>
        </p:nvSpPr>
        <p:spPr>
          <a:xfrm>
            <a:off x="9122032" y="2110587"/>
            <a:ext cx="609600" cy="609600"/>
          </a:xfrm>
          <a:prstGeom prst="ellipse">
            <a:avLst/>
          </a:prstGeom>
          <a:noFill/>
          <a:ln w="25400" cap="flat" cmpd="sng">
            <a:solidFill>
              <a:srgbClr val="88A3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7" name="Google Shape;407;p24"/>
          <p:cNvSpPr/>
          <p:nvPr/>
        </p:nvSpPr>
        <p:spPr>
          <a:xfrm>
            <a:off x="9122032" y="3001967"/>
            <a:ext cx="609600" cy="609600"/>
          </a:xfrm>
          <a:prstGeom prst="ellipse">
            <a:avLst/>
          </a:prstGeom>
          <a:noFill/>
          <a:ln w="25400" cap="flat" cmpd="sng">
            <a:solidFill>
              <a:srgbClr val="88A3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8" name="Google Shape;408;p24"/>
          <p:cNvSpPr/>
          <p:nvPr/>
        </p:nvSpPr>
        <p:spPr>
          <a:xfrm>
            <a:off x="9122032" y="3890968"/>
            <a:ext cx="609600" cy="609600"/>
          </a:xfrm>
          <a:prstGeom prst="ellipse">
            <a:avLst/>
          </a:prstGeom>
          <a:noFill/>
          <a:ln w="25400" cap="flat" cmpd="sng">
            <a:solidFill>
              <a:srgbClr val="88A3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9" name="Google Shape;409;p24"/>
          <p:cNvSpPr/>
          <p:nvPr/>
        </p:nvSpPr>
        <p:spPr>
          <a:xfrm>
            <a:off x="7064632" y="1678784"/>
            <a:ext cx="609600" cy="609600"/>
          </a:xfrm>
          <a:prstGeom prst="ellipse">
            <a:avLst/>
          </a:prstGeom>
          <a:noFill/>
          <a:ln w="25400" cap="flat" cmpd="sng">
            <a:solidFill>
              <a:srgbClr val="88A3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r>
              <a:rPr lang="en-US" sz="1100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(x)</a:t>
            </a:r>
            <a:endParaRPr/>
          </a:p>
        </p:txBody>
      </p:sp>
      <p:sp>
        <p:nvSpPr>
          <p:cNvPr id="410" name="Google Shape;410;p24"/>
          <p:cNvSpPr/>
          <p:nvPr/>
        </p:nvSpPr>
        <p:spPr>
          <a:xfrm>
            <a:off x="7064632" y="2415383"/>
            <a:ext cx="609600" cy="609600"/>
          </a:xfrm>
          <a:prstGeom prst="ellipse">
            <a:avLst/>
          </a:prstGeom>
          <a:noFill/>
          <a:ln w="25400" cap="flat" cmpd="sng">
            <a:solidFill>
              <a:srgbClr val="88A3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r>
              <a:rPr lang="en-US" sz="1100" baseline="-25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1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(x)</a:t>
            </a:r>
            <a:endParaRPr/>
          </a:p>
        </p:txBody>
      </p:sp>
      <p:sp>
        <p:nvSpPr>
          <p:cNvPr id="411" name="Google Shape;411;p24"/>
          <p:cNvSpPr/>
          <p:nvPr/>
        </p:nvSpPr>
        <p:spPr>
          <a:xfrm>
            <a:off x="7064632" y="3151982"/>
            <a:ext cx="609600" cy="609600"/>
          </a:xfrm>
          <a:prstGeom prst="ellipse">
            <a:avLst/>
          </a:prstGeom>
          <a:noFill/>
          <a:ln w="25400" cap="flat" cmpd="sng">
            <a:solidFill>
              <a:srgbClr val="88A3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r>
              <a:rPr lang="en-US" sz="1100" baseline="-25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en-US" sz="1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(x)</a:t>
            </a:r>
            <a:endParaRPr/>
          </a:p>
        </p:txBody>
      </p:sp>
      <p:sp>
        <p:nvSpPr>
          <p:cNvPr id="412" name="Google Shape;412;p24"/>
          <p:cNvSpPr/>
          <p:nvPr/>
        </p:nvSpPr>
        <p:spPr>
          <a:xfrm>
            <a:off x="7064632" y="4500568"/>
            <a:ext cx="609600" cy="609600"/>
          </a:xfrm>
          <a:prstGeom prst="ellipse">
            <a:avLst/>
          </a:prstGeom>
          <a:noFill/>
          <a:ln w="25400" cap="flat" cmpd="sng">
            <a:solidFill>
              <a:srgbClr val="88A3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r>
              <a:rPr lang="en-US" sz="1100" baseline="-25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(x)</a:t>
            </a:r>
            <a:endParaRPr/>
          </a:p>
        </p:txBody>
      </p:sp>
      <p:cxnSp>
        <p:nvCxnSpPr>
          <p:cNvPr id="413" name="Google Shape;413;p24"/>
          <p:cNvCxnSpPr>
            <a:stCxn id="409" idx="6"/>
            <a:endCxn id="406" idx="2"/>
          </p:cNvCxnSpPr>
          <p:nvPr/>
        </p:nvCxnSpPr>
        <p:spPr>
          <a:xfrm>
            <a:off x="7674232" y="1983584"/>
            <a:ext cx="1447800" cy="4317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414" name="Google Shape;414;p24"/>
          <p:cNvSpPr txBox="1"/>
          <p:nvPr/>
        </p:nvSpPr>
        <p:spPr>
          <a:xfrm>
            <a:off x="15522766" y="2996588"/>
            <a:ext cx="184731" cy="369332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15" name="Google Shape;415;p24"/>
          <p:cNvCxnSpPr>
            <a:stCxn id="409" idx="6"/>
            <a:endCxn id="408" idx="2"/>
          </p:cNvCxnSpPr>
          <p:nvPr/>
        </p:nvCxnSpPr>
        <p:spPr>
          <a:xfrm>
            <a:off x="7674232" y="1983584"/>
            <a:ext cx="1447800" cy="22122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416" name="Google Shape;416;p24"/>
          <p:cNvCxnSpPr>
            <a:stCxn id="410" idx="6"/>
            <a:endCxn id="408" idx="2"/>
          </p:cNvCxnSpPr>
          <p:nvPr/>
        </p:nvCxnSpPr>
        <p:spPr>
          <a:xfrm>
            <a:off x="7674232" y="2720183"/>
            <a:ext cx="1447800" cy="14757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417" name="Google Shape;417;p24"/>
          <p:cNvCxnSpPr>
            <a:stCxn id="411" idx="6"/>
          </p:cNvCxnSpPr>
          <p:nvPr/>
        </p:nvCxnSpPr>
        <p:spPr>
          <a:xfrm>
            <a:off x="7674232" y="3456782"/>
            <a:ext cx="1447800" cy="7389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418" name="Google Shape;418;p24"/>
          <p:cNvCxnSpPr>
            <a:stCxn id="412" idx="6"/>
            <a:endCxn id="408" idx="2"/>
          </p:cNvCxnSpPr>
          <p:nvPr/>
        </p:nvCxnSpPr>
        <p:spPr>
          <a:xfrm rot="10800000" flipH="1">
            <a:off x="7674232" y="4195768"/>
            <a:ext cx="1447800" cy="6096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419" name="Google Shape;419;p24"/>
          <p:cNvCxnSpPr>
            <a:stCxn id="409" idx="6"/>
            <a:endCxn id="407" idx="2"/>
          </p:cNvCxnSpPr>
          <p:nvPr/>
        </p:nvCxnSpPr>
        <p:spPr>
          <a:xfrm>
            <a:off x="7674232" y="1983584"/>
            <a:ext cx="1447800" cy="13233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420" name="Google Shape;420;p24"/>
          <p:cNvCxnSpPr>
            <a:stCxn id="411" idx="6"/>
            <a:endCxn id="407" idx="2"/>
          </p:cNvCxnSpPr>
          <p:nvPr/>
        </p:nvCxnSpPr>
        <p:spPr>
          <a:xfrm rot="10800000" flipH="1">
            <a:off x="7674232" y="3306782"/>
            <a:ext cx="1447800" cy="150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421" name="Google Shape;421;p24"/>
          <p:cNvCxnSpPr>
            <a:stCxn id="411" idx="6"/>
            <a:endCxn id="406" idx="2"/>
          </p:cNvCxnSpPr>
          <p:nvPr/>
        </p:nvCxnSpPr>
        <p:spPr>
          <a:xfrm rot="10800000" flipH="1">
            <a:off x="7674232" y="2415482"/>
            <a:ext cx="1447800" cy="10413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422" name="Google Shape;422;p24"/>
          <p:cNvCxnSpPr>
            <a:stCxn id="410" idx="6"/>
            <a:endCxn id="406" idx="2"/>
          </p:cNvCxnSpPr>
          <p:nvPr/>
        </p:nvCxnSpPr>
        <p:spPr>
          <a:xfrm rot="10800000" flipH="1">
            <a:off x="7674232" y="2415383"/>
            <a:ext cx="1447800" cy="3048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423" name="Google Shape;423;p24"/>
          <p:cNvCxnSpPr>
            <a:stCxn id="410" idx="6"/>
            <a:endCxn id="407" idx="2"/>
          </p:cNvCxnSpPr>
          <p:nvPr/>
        </p:nvCxnSpPr>
        <p:spPr>
          <a:xfrm>
            <a:off x="7674232" y="2720183"/>
            <a:ext cx="1447800" cy="5865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424" name="Google Shape;424;p24"/>
          <p:cNvCxnSpPr>
            <a:stCxn id="412" idx="6"/>
            <a:endCxn id="407" idx="2"/>
          </p:cNvCxnSpPr>
          <p:nvPr/>
        </p:nvCxnSpPr>
        <p:spPr>
          <a:xfrm rot="10800000" flipH="1">
            <a:off x="7674232" y="3306868"/>
            <a:ext cx="1447800" cy="14985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425" name="Google Shape;425;p24"/>
          <p:cNvCxnSpPr>
            <a:stCxn id="412" idx="6"/>
            <a:endCxn id="406" idx="2"/>
          </p:cNvCxnSpPr>
          <p:nvPr/>
        </p:nvCxnSpPr>
        <p:spPr>
          <a:xfrm rot="10800000" flipH="1">
            <a:off x="7674232" y="2415268"/>
            <a:ext cx="1447800" cy="23901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426" name="Google Shape;426;p24"/>
          <p:cNvSpPr/>
          <p:nvPr/>
        </p:nvSpPr>
        <p:spPr>
          <a:xfrm>
            <a:off x="10170777" y="1857775"/>
            <a:ext cx="399055" cy="2897984"/>
          </a:xfrm>
          <a:prstGeom prst="rect">
            <a:avLst/>
          </a:prstGeom>
          <a:noFill/>
          <a:ln w="25400" cap="flat" cmpd="sng">
            <a:solidFill>
              <a:srgbClr val="88A3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27" name="Google Shape;427;p24"/>
          <p:cNvCxnSpPr>
            <a:stCxn id="406" idx="6"/>
          </p:cNvCxnSpPr>
          <p:nvPr/>
        </p:nvCxnSpPr>
        <p:spPr>
          <a:xfrm>
            <a:off x="9731632" y="2415387"/>
            <a:ext cx="4392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428" name="Google Shape;428;p24"/>
          <p:cNvCxnSpPr>
            <a:stCxn id="407" idx="6"/>
            <a:endCxn id="426" idx="1"/>
          </p:cNvCxnSpPr>
          <p:nvPr/>
        </p:nvCxnSpPr>
        <p:spPr>
          <a:xfrm>
            <a:off x="9731632" y="3306767"/>
            <a:ext cx="4392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429" name="Google Shape;429;p24"/>
          <p:cNvCxnSpPr/>
          <p:nvPr/>
        </p:nvCxnSpPr>
        <p:spPr>
          <a:xfrm>
            <a:off x="9731632" y="4166699"/>
            <a:ext cx="439145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430" name="Google Shape;430;p24"/>
          <p:cNvCxnSpPr/>
          <p:nvPr/>
        </p:nvCxnSpPr>
        <p:spPr>
          <a:xfrm>
            <a:off x="10569832" y="2437051"/>
            <a:ext cx="439145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431" name="Google Shape;431;p24"/>
          <p:cNvCxnSpPr/>
          <p:nvPr/>
        </p:nvCxnSpPr>
        <p:spPr>
          <a:xfrm>
            <a:off x="10569832" y="3328431"/>
            <a:ext cx="439145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432" name="Google Shape;432;p24"/>
          <p:cNvCxnSpPr/>
          <p:nvPr/>
        </p:nvCxnSpPr>
        <p:spPr>
          <a:xfrm>
            <a:off x="10569832" y="4188363"/>
            <a:ext cx="439145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433" name="Google Shape;433;p24"/>
          <p:cNvSpPr txBox="1"/>
          <p:nvPr/>
        </p:nvSpPr>
        <p:spPr>
          <a:xfrm>
            <a:off x="10221270" y="2213256"/>
            <a:ext cx="252776" cy="203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softmax</a:t>
            </a:r>
            <a:endParaRPr sz="1800">
              <a:solidFill>
                <a:schemeClr val="dk1"/>
              </a:solidFill>
              <a:latin typeface="Courier"/>
              <a:ea typeface="Courier"/>
              <a:cs typeface="Courier"/>
              <a:sym typeface="Courier"/>
            </a:endParaRPr>
          </a:p>
        </p:txBody>
      </p:sp>
      <p:pic>
        <p:nvPicPr>
          <p:cNvPr id="434" name="Google Shape;434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42588" y="2187485"/>
            <a:ext cx="2375244" cy="414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5" name="Google Shape;435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255632" y="3092859"/>
            <a:ext cx="2375244" cy="414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6" name="Google Shape;436;p2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255632" y="3938600"/>
            <a:ext cx="2612768" cy="456197"/>
          </a:xfrm>
          <a:prstGeom prst="rect">
            <a:avLst/>
          </a:prstGeom>
          <a:noFill/>
          <a:ln>
            <a:noFill/>
          </a:ln>
        </p:spPr>
      </p:pic>
      <p:sp>
        <p:nvSpPr>
          <p:cNvPr id="437" name="Google Shape;437;p24"/>
          <p:cNvSpPr txBox="1"/>
          <p:nvPr/>
        </p:nvSpPr>
        <p:spPr>
          <a:xfrm>
            <a:off x="7162800" y="3964784"/>
            <a:ext cx="41549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…</a:t>
            </a:r>
            <a:endParaRPr/>
          </a:p>
        </p:txBody>
      </p:sp>
      <p:sp>
        <p:nvSpPr>
          <p:cNvPr id="438" name="Google Shape;438;p24"/>
          <p:cNvSpPr/>
          <p:nvPr/>
        </p:nvSpPr>
        <p:spPr>
          <a:xfrm>
            <a:off x="152400" y="1678784"/>
            <a:ext cx="609600" cy="609600"/>
          </a:xfrm>
          <a:prstGeom prst="ellipse">
            <a:avLst/>
          </a:prstGeom>
          <a:noFill/>
          <a:ln w="25400" cap="flat" cmpd="sng">
            <a:solidFill>
              <a:srgbClr val="88A3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r>
              <a:rPr lang="en-US" sz="2000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9" name="Google Shape;439;p24"/>
          <p:cNvSpPr/>
          <p:nvPr/>
        </p:nvSpPr>
        <p:spPr>
          <a:xfrm>
            <a:off x="152400" y="2415383"/>
            <a:ext cx="609600" cy="609600"/>
          </a:xfrm>
          <a:prstGeom prst="ellipse">
            <a:avLst/>
          </a:prstGeom>
          <a:noFill/>
          <a:ln w="25400" cap="flat" cmpd="sng">
            <a:solidFill>
              <a:srgbClr val="88A3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r>
              <a:rPr lang="en-US" sz="2000" baseline="-25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2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0" name="Google Shape;440;p24"/>
          <p:cNvSpPr/>
          <p:nvPr/>
        </p:nvSpPr>
        <p:spPr>
          <a:xfrm>
            <a:off x="152400" y="3151982"/>
            <a:ext cx="609600" cy="609600"/>
          </a:xfrm>
          <a:prstGeom prst="ellipse">
            <a:avLst/>
          </a:prstGeom>
          <a:noFill/>
          <a:ln w="25400" cap="flat" cmpd="sng">
            <a:solidFill>
              <a:srgbClr val="88A3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r>
              <a:rPr lang="en-US" sz="2000" baseline="-25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2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1" name="Google Shape;441;p24"/>
          <p:cNvSpPr/>
          <p:nvPr/>
        </p:nvSpPr>
        <p:spPr>
          <a:xfrm>
            <a:off x="152400" y="4500568"/>
            <a:ext cx="609600" cy="609600"/>
          </a:xfrm>
          <a:prstGeom prst="ellipse">
            <a:avLst/>
          </a:prstGeom>
          <a:noFill/>
          <a:ln w="25400" cap="flat" cmpd="sng">
            <a:solidFill>
              <a:srgbClr val="88A3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r>
              <a:rPr lang="en-US" sz="2000" baseline="-25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2" name="Google Shape;442;p24"/>
          <p:cNvSpPr txBox="1"/>
          <p:nvPr/>
        </p:nvSpPr>
        <p:spPr>
          <a:xfrm>
            <a:off x="228600" y="3900252"/>
            <a:ext cx="41549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…</a:t>
            </a:r>
            <a:endParaRPr/>
          </a:p>
        </p:txBody>
      </p:sp>
      <p:sp>
        <p:nvSpPr>
          <p:cNvPr id="443" name="Google Shape;443;p24"/>
          <p:cNvSpPr/>
          <p:nvPr/>
        </p:nvSpPr>
        <p:spPr>
          <a:xfrm>
            <a:off x="1828800" y="1676400"/>
            <a:ext cx="609600" cy="609600"/>
          </a:xfrm>
          <a:prstGeom prst="ellipse">
            <a:avLst/>
          </a:prstGeom>
          <a:noFill/>
          <a:ln w="25400" cap="flat" cmpd="sng">
            <a:solidFill>
              <a:srgbClr val="88A3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4" name="Google Shape;444;p24"/>
          <p:cNvSpPr/>
          <p:nvPr/>
        </p:nvSpPr>
        <p:spPr>
          <a:xfrm>
            <a:off x="1828800" y="2412999"/>
            <a:ext cx="609600" cy="609600"/>
          </a:xfrm>
          <a:prstGeom prst="ellipse">
            <a:avLst/>
          </a:prstGeom>
          <a:noFill/>
          <a:ln w="25400" cap="flat" cmpd="sng">
            <a:solidFill>
              <a:srgbClr val="88A3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5" name="Google Shape;445;p24"/>
          <p:cNvSpPr/>
          <p:nvPr/>
        </p:nvSpPr>
        <p:spPr>
          <a:xfrm>
            <a:off x="1828800" y="3149598"/>
            <a:ext cx="609600" cy="609600"/>
          </a:xfrm>
          <a:prstGeom prst="ellipse">
            <a:avLst/>
          </a:prstGeom>
          <a:noFill/>
          <a:ln w="25400" cap="flat" cmpd="sng">
            <a:solidFill>
              <a:srgbClr val="88A3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6" name="Google Shape;446;p24"/>
          <p:cNvSpPr/>
          <p:nvPr/>
        </p:nvSpPr>
        <p:spPr>
          <a:xfrm>
            <a:off x="1828800" y="4498184"/>
            <a:ext cx="609600" cy="609600"/>
          </a:xfrm>
          <a:prstGeom prst="ellipse">
            <a:avLst/>
          </a:prstGeom>
          <a:noFill/>
          <a:ln w="25400" cap="flat" cmpd="sng">
            <a:solidFill>
              <a:srgbClr val="88A3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7" name="Google Shape;447;p24"/>
          <p:cNvSpPr txBox="1"/>
          <p:nvPr/>
        </p:nvSpPr>
        <p:spPr>
          <a:xfrm>
            <a:off x="1905000" y="3897868"/>
            <a:ext cx="41549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…</a:t>
            </a:r>
            <a:endParaRPr/>
          </a:p>
        </p:txBody>
      </p:sp>
      <p:sp>
        <p:nvSpPr>
          <p:cNvPr id="448" name="Google Shape;448;p24"/>
          <p:cNvSpPr/>
          <p:nvPr/>
        </p:nvSpPr>
        <p:spPr>
          <a:xfrm>
            <a:off x="3505200" y="1678784"/>
            <a:ext cx="609600" cy="609600"/>
          </a:xfrm>
          <a:prstGeom prst="ellipse">
            <a:avLst/>
          </a:prstGeom>
          <a:noFill/>
          <a:ln w="25400" cap="flat" cmpd="sng">
            <a:solidFill>
              <a:srgbClr val="88A3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9" name="Google Shape;449;p24"/>
          <p:cNvSpPr/>
          <p:nvPr/>
        </p:nvSpPr>
        <p:spPr>
          <a:xfrm>
            <a:off x="3505200" y="2415383"/>
            <a:ext cx="609600" cy="609600"/>
          </a:xfrm>
          <a:prstGeom prst="ellipse">
            <a:avLst/>
          </a:prstGeom>
          <a:noFill/>
          <a:ln w="25400" cap="flat" cmpd="sng">
            <a:solidFill>
              <a:srgbClr val="88A3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0" name="Google Shape;450;p24"/>
          <p:cNvSpPr/>
          <p:nvPr/>
        </p:nvSpPr>
        <p:spPr>
          <a:xfrm>
            <a:off x="3505200" y="3151982"/>
            <a:ext cx="609600" cy="609600"/>
          </a:xfrm>
          <a:prstGeom prst="ellipse">
            <a:avLst/>
          </a:prstGeom>
          <a:noFill/>
          <a:ln w="25400" cap="flat" cmpd="sng">
            <a:solidFill>
              <a:srgbClr val="88A3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1" name="Google Shape;451;p24"/>
          <p:cNvSpPr/>
          <p:nvPr/>
        </p:nvSpPr>
        <p:spPr>
          <a:xfrm>
            <a:off x="3505200" y="4500568"/>
            <a:ext cx="609600" cy="609600"/>
          </a:xfrm>
          <a:prstGeom prst="ellipse">
            <a:avLst/>
          </a:prstGeom>
          <a:noFill/>
          <a:ln w="25400" cap="flat" cmpd="sng">
            <a:solidFill>
              <a:srgbClr val="88A3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2" name="Google Shape;452;p24"/>
          <p:cNvSpPr txBox="1"/>
          <p:nvPr/>
        </p:nvSpPr>
        <p:spPr>
          <a:xfrm>
            <a:off x="3581400" y="3900252"/>
            <a:ext cx="41549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…</a:t>
            </a:r>
            <a:endParaRPr/>
          </a:p>
        </p:txBody>
      </p:sp>
      <p:sp>
        <p:nvSpPr>
          <p:cNvPr id="453" name="Google Shape;453;p24"/>
          <p:cNvSpPr/>
          <p:nvPr/>
        </p:nvSpPr>
        <p:spPr>
          <a:xfrm>
            <a:off x="5410200" y="1678784"/>
            <a:ext cx="609600" cy="609600"/>
          </a:xfrm>
          <a:prstGeom prst="ellipse">
            <a:avLst/>
          </a:prstGeom>
          <a:noFill/>
          <a:ln w="25400" cap="flat" cmpd="sng">
            <a:solidFill>
              <a:srgbClr val="88A3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4" name="Google Shape;454;p24"/>
          <p:cNvSpPr/>
          <p:nvPr/>
        </p:nvSpPr>
        <p:spPr>
          <a:xfrm>
            <a:off x="5410200" y="2415383"/>
            <a:ext cx="609600" cy="609600"/>
          </a:xfrm>
          <a:prstGeom prst="ellipse">
            <a:avLst/>
          </a:prstGeom>
          <a:noFill/>
          <a:ln w="25400" cap="flat" cmpd="sng">
            <a:solidFill>
              <a:srgbClr val="88A3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5" name="Google Shape;455;p24"/>
          <p:cNvSpPr/>
          <p:nvPr/>
        </p:nvSpPr>
        <p:spPr>
          <a:xfrm>
            <a:off x="5410200" y="3151982"/>
            <a:ext cx="609600" cy="609600"/>
          </a:xfrm>
          <a:prstGeom prst="ellipse">
            <a:avLst/>
          </a:prstGeom>
          <a:noFill/>
          <a:ln w="25400" cap="flat" cmpd="sng">
            <a:solidFill>
              <a:srgbClr val="88A3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6" name="Google Shape;456;p24"/>
          <p:cNvSpPr/>
          <p:nvPr/>
        </p:nvSpPr>
        <p:spPr>
          <a:xfrm>
            <a:off x="5410200" y="4500568"/>
            <a:ext cx="609600" cy="609600"/>
          </a:xfrm>
          <a:prstGeom prst="ellipse">
            <a:avLst/>
          </a:prstGeom>
          <a:noFill/>
          <a:ln w="25400" cap="flat" cmpd="sng">
            <a:solidFill>
              <a:srgbClr val="88A3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7" name="Google Shape;457;p24"/>
          <p:cNvSpPr txBox="1"/>
          <p:nvPr/>
        </p:nvSpPr>
        <p:spPr>
          <a:xfrm>
            <a:off x="5486400" y="3900252"/>
            <a:ext cx="41549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…</a:t>
            </a:r>
            <a:endParaRPr/>
          </a:p>
        </p:txBody>
      </p:sp>
      <p:pic>
        <p:nvPicPr>
          <p:cNvPr id="458" name="Google Shape;458;p2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89422" y="1791880"/>
            <a:ext cx="372778" cy="344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459" name="Google Shape;459;p2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947211" y="2530866"/>
            <a:ext cx="372778" cy="344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460" name="Google Shape;460;p2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969179" y="3300221"/>
            <a:ext cx="372778" cy="351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461" name="Google Shape;461;p2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924641" y="4630281"/>
            <a:ext cx="462715" cy="345406"/>
          </a:xfrm>
          <a:prstGeom prst="rect">
            <a:avLst/>
          </a:prstGeom>
          <a:noFill/>
          <a:ln>
            <a:noFill/>
          </a:ln>
        </p:spPr>
      </p:pic>
      <p:pic>
        <p:nvPicPr>
          <p:cNvPr id="462" name="Google Shape;462;p24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8836286" y="7168346"/>
            <a:ext cx="537661" cy="379947"/>
          </a:xfrm>
          <a:prstGeom prst="rect">
            <a:avLst/>
          </a:prstGeom>
          <a:noFill/>
          <a:ln>
            <a:noFill/>
          </a:ln>
        </p:spPr>
      </p:pic>
      <p:pic>
        <p:nvPicPr>
          <p:cNvPr id="463" name="Google Shape;463;p24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3575885" y="4630281"/>
            <a:ext cx="462715" cy="345406"/>
          </a:xfrm>
          <a:prstGeom prst="rect">
            <a:avLst/>
          </a:prstGeom>
          <a:noFill/>
          <a:ln>
            <a:noFill/>
          </a:ln>
        </p:spPr>
      </p:pic>
      <p:pic>
        <p:nvPicPr>
          <p:cNvPr id="464" name="Google Shape;464;p24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3644565" y="1817269"/>
            <a:ext cx="372778" cy="344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465" name="Google Shape;465;p24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3619467" y="2530866"/>
            <a:ext cx="372778" cy="344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466" name="Google Shape;466;p24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3647260" y="3291039"/>
            <a:ext cx="338889" cy="319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467" name="Google Shape;467;p24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10024127" y="7113842"/>
            <a:ext cx="394285" cy="351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468" name="Google Shape;468;p24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7172967" y="7086600"/>
            <a:ext cx="433714" cy="378514"/>
          </a:xfrm>
          <a:prstGeom prst="rect">
            <a:avLst/>
          </a:prstGeom>
          <a:noFill/>
          <a:ln>
            <a:noFill/>
          </a:ln>
        </p:spPr>
      </p:pic>
      <p:pic>
        <p:nvPicPr>
          <p:cNvPr id="469" name="Google Shape;469;p24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6248400" y="7121010"/>
            <a:ext cx="394285" cy="344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470" name="Google Shape;470;p24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9200742" y="2286104"/>
            <a:ext cx="554762" cy="258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471" name="Google Shape;471;p24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9193513" y="3199165"/>
            <a:ext cx="554762" cy="258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472" name="Google Shape;472;p24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9198838" y="4073494"/>
            <a:ext cx="554762" cy="263915"/>
          </a:xfrm>
          <a:prstGeom prst="rect">
            <a:avLst/>
          </a:prstGeom>
          <a:noFill/>
          <a:ln>
            <a:noFill/>
          </a:ln>
        </p:spPr>
      </p:pic>
      <p:pic>
        <p:nvPicPr>
          <p:cNvPr id="473" name="Google Shape;473;p24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5486400" y="3319869"/>
            <a:ext cx="490130" cy="263915"/>
          </a:xfrm>
          <a:prstGeom prst="rect">
            <a:avLst/>
          </a:prstGeom>
          <a:noFill/>
          <a:ln>
            <a:noFill/>
          </a:ln>
        </p:spPr>
      </p:pic>
      <p:pic>
        <p:nvPicPr>
          <p:cNvPr id="474" name="Google Shape;474;p24"/>
          <p:cNvPicPr preferRelativeResize="0"/>
          <p:nvPr/>
        </p:nvPicPr>
        <p:blipFill rotWithShape="1">
          <a:blip r:embed="rId22">
            <a:alphaModFix/>
          </a:blip>
          <a:srcRect/>
          <a:stretch/>
        </p:blipFill>
        <p:spPr>
          <a:xfrm>
            <a:off x="5486400" y="2639453"/>
            <a:ext cx="490130" cy="258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475" name="Google Shape;475;p24"/>
          <p:cNvPicPr preferRelativeResize="0"/>
          <p:nvPr/>
        </p:nvPicPr>
        <p:blipFill rotWithShape="1">
          <a:blip r:embed="rId23">
            <a:alphaModFix/>
          </a:blip>
          <a:srcRect/>
          <a:stretch/>
        </p:blipFill>
        <p:spPr>
          <a:xfrm>
            <a:off x="5510905" y="1877453"/>
            <a:ext cx="490130" cy="258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476" name="Google Shape;476;p24"/>
          <p:cNvPicPr preferRelativeResize="0"/>
          <p:nvPr/>
        </p:nvPicPr>
        <p:blipFill rotWithShape="1">
          <a:blip r:embed="rId24">
            <a:alphaModFix/>
          </a:blip>
          <a:srcRect/>
          <a:stretch/>
        </p:blipFill>
        <p:spPr>
          <a:xfrm>
            <a:off x="5477153" y="4739771"/>
            <a:ext cx="471835" cy="23591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77" name="Google Shape;477;p24"/>
          <p:cNvCxnSpPr>
            <a:stCxn id="438" idx="6"/>
            <a:endCxn id="443" idx="2"/>
          </p:cNvCxnSpPr>
          <p:nvPr/>
        </p:nvCxnSpPr>
        <p:spPr>
          <a:xfrm rot="10800000" flipH="1">
            <a:off x="762000" y="1981184"/>
            <a:ext cx="1066800" cy="2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478" name="Google Shape;478;p24"/>
          <p:cNvCxnSpPr>
            <a:stCxn id="438" idx="6"/>
            <a:endCxn id="444" idx="2"/>
          </p:cNvCxnSpPr>
          <p:nvPr/>
        </p:nvCxnSpPr>
        <p:spPr>
          <a:xfrm>
            <a:off x="762000" y="1983584"/>
            <a:ext cx="1066800" cy="7341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479" name="Google Shape;479;p24"/>
          <p:cNvCxnSpPr>
            <a:stCxn id="438" idx="6"/>
            <a:endCxn id="445" idx="2"/>
          </p:cNvCxnSpPr>
          <p:nvPr/>
        </p:nvCxnSpPr>
        <p:spPr>
          <a:xfrm>
            <a:off x="762000" y="1983584"/>
            <a:ext cx="1066800" cy="14709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480" name="Google Shape;480;p24"/>
          <p:cNvCxnSpPr>
            <a:stCxn id="438" idx="6"/>
            <a:endCxn id="446" idx="2"/>
          </p:cNvCxnSpPr>
          <p:nvPr/>
        </p:nvCxnSpPr>
        <p:spPr>
          <a:xfrm>
            <a:off x="762000" y="1983584"/>
            <a:ext cx="1066800" cy="2819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481" name="Google Shape;481;p24"/>
          <p:cNvCxnSpPr>
            <a:stCxn id="439" idx="6"/>
            <a:endCxn id="443" idx="2"/>
          </p:cNvCxnSpPr>
          <p:nvPr/>
        </p:nvCxnSpPr>
        <p:spPr>
          <a:xfrm rot="10800000" flipH="1">
            <a:off x="762000" y="1981283"/>
            <a:ext cx="1066800" cy="7389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482" name="Google Shape;482;p24"/>
          <p:cNvCxnSpPr>
            <a:stCxn id="439" idx="6"/>
            <a:endCxn id="446" idx="2"/>
          </p:cNvCxnSpPr>
          <p:nvPr/>
        </p:nvCxnSpPr>
        <p:spPr>
          <a:xfrm>
            <a:off x="762000" y="2720183"/>
            <a:ext cx="1066800" cy="20829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483" name="Google Shape;483;p24"/>
          <p:cNvCxnSpPr>
            <a:stCxn id="440" idx="6"/>
            <a:endCxn id="445" idx="2"/>
          </p:cNvCxnSpPr>
          <p:nvPr/>
        </p:nvCxnSpPr>
        <p:spPr>
          <a:xfrm rot="10800000" flipH="1">
            <a:off x="762000" y="3454382"/>
            <a:ext cx="1066800" cy="2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484" name="Google Shape;484;p24"/>
          <p:cNvCxnSpPr>
            <a:stCxn id="439" idx="6"/>
            <a:endCxn id="444" idx="2"/>
          </p:cNvCxnSpPr>
          <p:nvPr/>
        </p:nvCxnSpPr>
        <p:spPr>
          <a:xfrm rot="10800000" flipH="1">
            <a:off x="762000" y="2717783"/>
            <a:ext cx="1066800" cy="2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485" name="Google Shape;485;p24"/>
          <p:cNvCxnSpPr>
            <a:stCxn id="439" idx="6"/>
            <a:endCxn id="445" idx="2"/>
          </p:cNvCxnSpPr>
          <p:nvPr/>
        </p:nvCxnSpPr>
        <p:spPr>
          <a:xfrm>
            <a:off x="762000" y="2720183"/>
            <a:ext cx="1066800" cy="7341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486" name="Google Shape;486;p24"/>
          <p:cNvCxnSpPr>
            <a:stCxn id="440" idx="6"/>
            <a:endCxn id="446" idx="2"/>
          </p:cNvCxnSpPr>
          <p:nvPr/>
        </p:nvCxnSpPr>
        <p:spPr>
          <a:xfrm>
            <a:off x="762000" y="3456782"/>
            <a:ext cx="1066800" cy="13461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487" name="Google Shape;487;p24"/>
          <p:cNvCxnSpPr>
            <a:stCxn id="440" idx="6"/>
            <a:endCxn id="444" idx="2"/>
          </p:cNvCxnSpPr>
          <p:nvPr/>
        </p:nvCxnSpPr>
        <p:spPr>
          <a:xfrm rot="10800000" flipH="1">
            <a:off x="762000" y="2717882"/>
            <a:ext cx="1066800" cy="7389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488" name="Google Shape;488;p24"/>
          <p:cNvCxnSpPr>
            <a:stCxn id="440" idx="6"/>
            <a:endCxn id="443" idx="2"/>
          </p:cNvCxnSpPr>
          <p:nvPr/>
        </p:nvCxnSpPr>
        <p:spPr>
          <a:xfrm rot="10800000" flipH="1">
            <a:off x="762000" y="1981082"/>
            <a:ext cx="1066800" cy="14757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489" name="Google Shape;489;p24"/>
          <p:cNvCxnSpPr>
            <a:stCxn id="441" idx="6"/>
            <a:endCxn id="443" idx="2"/>
          </p:cNvCxnSpPr>
          <p:nvPr/>
        </p:nvCxnSpPr>
        <p:spPr>
          <a:xfrm rot="10800000" flipH="1">
            <a:off x="762000" y="1981168"/>
            <a:ext cx="1066800" cy="28242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490" name="Google Shape;490;p24"/>
          <p:cNvCxnSpPr>
            <a:stCxn id="441" idx="6"/>
            <a:endCxn id="444" idx="2"/>
          </p:cNvCxnSpPr>
          <p:nvPr/>
        </p:nvCxnSpPr>
        <p:spPr>
          <a:xfrm rot="10800000" flipH="1">
            <a:off x="762000" y="2717668"/>
            <a:ext cx="1066800" cy="20877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491" name="Google Shape;491;p24"/>
          <p:cNvCxnSpPr>
            <a:stCxn id="441" idx="6"/>
            <a:endCxn id="445" idx="2"/>
          </p:cNvCxnSpPr>
          <p:nvPr/>
        </p:nvCxnSpPr>
        <p:spPr>
          <a:xfrm rot="10800000" flipH="1">
            <a:off x="762000" y="3454468"/>
            <a:ext cx="1066800" cy="13509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492" name="Google Shape;492;p24"/>
          <p:cNvCxnSpPr>
            <a:stCxn id="441" idx="6"/>
            <a:endCxn id="446" idx="2"/>
          </p:cNvCxnSpPr>
          <p:nvPr/>
        </p:nvCxnSpPr>
        <p:spPr>
          <a:xfrm rot="10800000" flipH="1">
            <a:off x="762000" y="4802968"/>
            <a:ext cx="1066800" cy="2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493" name="Google Shape;493;p24"/>
          <p:cNvCxnSpPr/>
          <p:nvPr/>
        </p:nvCxnSpPr>
        <p:spPr>
          <a:xfrm rot="10800000" flipH="1">
            <a:off x="2438400" y="1983584"/>
            <a:ext cx="1066800" cy="2384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494" name="Google Shape;494;p24"/>
          <p:cNvCxnSpPr/>
          <p:nvPr/>
        </p:nvCxnSpPr>
        <p:spPr>
          <a:xfrm>
            <a:off x="2438400" y="1985968"/>
            <a:ext cx="1066800" cy="734215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495" name="Google Shape;495;p24"/>
          <p:cNvCxnSpPr/>
          <p:nvPr/>
        </p:nvCxnSpPr>
        <p:spPr>
          <a:xfrm>
            <a:off x="2438400" y="1985968"/>
            <a:ext cx="1066800" cy="1470814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496" name="Google Shape;496;p24"/>
          <p:cNvCxnSpPr/>
          <p:nvPr/>
        </p:nvCxnSpPr>
        <p:spPr>
          <a:xfrm>
            <a:off x="2438400" y="1985968"/>
            <a:ext cx="1066800" cy="2819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497" name="Google Shape;497;p24"/>
          <p:cNvCxnSpPr/>
          <p:nvPr/>
        </p:nvCxnSpPr>
        <p:spPr>
          <a:xfrm rot="10800000" flipH="1">
            <a:off x="2438400" y="1983584"/>
            <a:ext cx="1066800" cy="738983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498" name="Google Shape;498;p24"/>
          <p:cNvCxnSpPr/>
          <p:nvPr/>
        </p:nvCxnSpPr>
        <p:spPr>
          <a:xfrm>
            <a:off x="2438400" y="2722567"/>
            <a:ext cx="1066800" cy="2082801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499" name="Google Shape;499;p24"/>
          <p:cNvCxnSpPr/>
          <p:nvPr/>
        </p:nvCxnSpPr>
        <p:spPr>
          <a:xfrm rot="10800000" flipH="1">
            <a:off x="2438400" y="3456782"/>
            <a:ext cx="1066800" cy="2384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500" name="Google Shape;500;p24"/>
          <p:cNvCxnSpPr/>
          <p:nvPr/>
        </p:nvCxnSpPr>
        <p:spPr>
          <a:xfrm rot="10800000" flipH="1">
            <a:off x="2438400" y="2720183"/>
            <a:ext cx="1066800" cy="2384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501" name="Google Shape;501;p24"/>
          <p:cNvCxnSpPr/>
          <p:nvPr/>
        </p:nvCxnSpPr>
        <p:spPr>
          <a:xfrm>
            <a:off x="2438400" y="2722567"/>
            <a:ext cx="1066800" cy="734215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502" name="Google Shape;502;p24"/>
          <p:cNvCxnSpPr/>
          <p:nvPr/>
        </p:nvCxnSpPr>
        <p:spPr>
          <a:xfrm>
            <a:off x="2438400" y="3459166"/>
            <a:ext cx="1066800" cy="1346202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503" name="Google Shape;503;p24"/>
          <p:cNvCxnSpPr/>
          <p:nvPr/>
        </p:nvCxnSpPr>
        <p:spPr>
          <a:xfrm rot="10800000" flipH="1">
            <a:off x="2438400" y="2720183"/>
            <a:ext cx="1066800" cy="738983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504" name="Google Shape;504;p24"/>
          <p:cNvCxnSpPr/>
          <p:nvPr/>
        </p:nvCxnSpPr>
        <p:spPr>
          <a:xfrm rot="10800000" flipH="1">
            <a:off x="2438400" y="1983584"/>
            <a:ext cx="1066800" cy="1475582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505" name="Google Shape;505;p24"/>
          <p:cNvCxnSpPr/>
          <p:nvPr/>
        </p:nvCxnSpPr>
        <p:spPr>
          <a:xfrm rot="10800000" flipH="1">
            <a:off x="2438400" y="1983584"/>
            <a:ext cx="1066800" cy="2824168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506" name="Google Shape;506;p24"/>
          <p:cNvCxnSpPr/>
          <p:nvPr/>
        </p:nvCxnSpPr>
        <p:spPr>
          <a:xfrm rot="10800000" flipH="1">
            <a:off x="2438400" y="2720183"/>
            <a:ext cx="1066800" cy="2087569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507" name="Google Shape;507;p24"/>
          <p:cNvCxnSpPr/>
          <p:nvPr/>
        </p:nvCxnSpPr>
        <p:spPr>
          <a:xfrm rot="10800000" flipH="1">
            <a:off x="2438400" y="3456782"/>
            <a:ext cx="1066800" cy="135097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508" name="Google Shape;508;p24"/>
          <p:cNvCxnSpPr/>
          <p:nvPr/>
        </p:nvCxnSpPr>
        <p:spPr>
          <a:xfrm rot="10800000" flipH="1">
            <a:off x="2438400" y="4805368"/>
            <a:ext cx="1066800" cy="2384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509" name="Google Shape;509;p24"/>
          <p:cNvCxnSpPr/>
          <p:nvPr/>
        </p:nvCxnSpPr>
        <p:spPr>
          <a:xfrm rot="10800000" flipH="1">
            <a:off x="6019800" y="1983584"/>
            <a:ext cx="1066800" cy="2384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510" name="Google Shape;510;p24"/>
          <p:cNvCxnSpPr/>
          <p:nvPr/>
        </p:nvCxnSpPr>
        <p:spPr>
          <a:xfrm>
            <a:off x="6019800" y="1985968"/>
            <a:ext cx="1066800" cy="734215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511" name="Google Shape;511;p24"/>
          <p:cNvCxnSpPr/>
          <p:nvPr/>
        </p:nvCxnSpPr>
        <p:spPr>
          <a:xfrm>
            <a:off x="6019800" y="1985968"/>
            <a:ext cx="1066800" cy="1470814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512" name="Google Shape;512;p24"/>
          <p:cNvCxnSpPr/>
          <p:nvPr/>
        </p:nvCxnSpPr>
        <p:spPr>
          <a:xfrm>
            <a:off x="6019800" y="1985968"/>
            <a:ext cx="1066800" cy="2819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513" name="Google Shape;513;p24"/>
          <p:cNvCxnSpPr/>
          <p:nvPr/>
        </p:nvCxnSpPr>
        <p:spPr>
          <a:xfrm rot="10800000" flipH="1">
            <a:off x="6019800" y="1983584"/>
            <a:ext cx="1066800" cy="738983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514" name="Google Shape;514;p24"/>
          <p:cNvCxnSpPr/>
          <p:nvPr/>
        </p:nvCxnSpPr>
        <p:spPr>
          <a:xfrm>
            <a:off x="6019800" y="2722567"/>
            <a:ext cx="1066800" cy="2082801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515" name="Google Shape;515;p24"/>
          <p:cNvCxnSpPr/>
          <p:nvPr/>
        </p:nvCxnSpPr>
        <p:spPr>
          <a:xfrm rot="10800000" flipH="1">
            <a:off x="6019800" y="3456782"/>
            <a:ext cx="1066800" cy="2384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516" name="Google Shape;516;p24"/>
          <p:cNvCxnSpPr/>
          <p:nvPr/>
        </p:nvCxnSpPr>
        <p:spPr>
          <a:xfrm rot="10800000" flipH="1">
            <a:off x="6019800" y="2720183"/>
            <a:ext cx="1066800" cy="2384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517" name="Google Shape;517;p24"/>
          <p:cNvCxnSpPr/>
          <p:nvPr/>
        </p:nvCxnSpPr>
        <p:spPr>
          <a:xfrm>
            <a:off x="6019800" y="2722567"/>
            <a:ext cx="1066800" cy="734215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518" name="Google Shape;518;p24"/>
          <p:cNvCxnSpPr/>
          <p:nvPr/>
        </p:nvCxnSpPr>
        <p:spPr>
          <a:xfrm>
            <a:off x="6019800" y="3459166"/>
            <a:ext cx="1066800" cy="1346202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519" name="Google Shape;519;p24"/>
          <p:cNvCxnSpPr/>
          <p:nvPr/>
        </p:nvCxnSpPr>
        <p:spPr>
          <a:xfrm rot="10800000" flipH="1">
            <a:off x="6019800" y="2720183"/>
            <a:ext cx="1066800" cy="738983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520" name="Google Shape;520;p24"/>
          <p:cNvCxnSpPr/>
          <p:nvPr/>
        </p:nvCxnSpPr>
        <p:spPr>
          <a:xfrm rot="10800000" flipH="1">
            <a:off x="6019800" y="1983584"/>
            <a:ext cx="1066800" cy="1475582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521" name="Google Shape;521;p24"/>
          <p:cNvCxnSpPr/>
          <p:nvPr/>
        </p:nvCxnSpPr>
        <p:spPr>
          <a:xfrm rot="10800000" flipH="1">
            <a:off x="6019800" y="1983584"/>
            <a:ext cx="1066800" cy="2824168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522" name="Google Shape;522;p24"/>
          <p:cNvCxnSpPr/>
          <p:nvPr/>
        </p:nvCxnSpPr>
        <p:spPr>
          <a:xfrm rot="10800000" flipH="1">
            <a:off x="6019800" y="2720183"/>
            <a:ext cx="1066800" cy="2087569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523" name="Google Shape;523;p24"/>
          <p:cNvCxnSpPr/>
          <p:nvPr/>
        </p:nvCxnSpPr>
        <p:spPr>
          <a:xfrm rot="10800000" flipH="1">
            <a:off x="6019800" y="3456782"/>
            <a:ext cx="1066800" cy="135097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524" name="Google Shape;524;p24"/>
          <p:cNvCxnSpPr/>
          <p:nvPr/>
        </p:nvCxnSpPr>
        <p:spPr>
          <a:xfrm rot="10800000" flipH="1">
            <a:off x="6019800" y="4805368"/>
            <a:ext cx="1066800" cy="2384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525" name="Google Shape;525;p24"/>
          <p:cNvSpPr txBox="1"/>
          <p:nvPr/>
        </p:nvSpPr>
        <p:spPr>
          <a:xfrm>
            <a:off x="4528279" y="2930889"/>
            <a:ext cx="41549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…</a:t>
            </a:r>
            <a:endParaRPr/>
          </a:p>
        </p:txBody>
      </p:sp>
      <p:pic>
        <p:nvPicPr>
          <p:cNvPr id="526" name="Google Shape;526;p24"/>
          <p:cNvPicPr preferRelativeResize="0"/>
          <p:nvPr/>
        </p:nvPicPr>
        <p:blipFill rotWithShape="1">
          <a:blip r:embed="rId25">
            <a:alphaModFix/>
          </a:blip>
          <a:srcRect/>
          <a:stretch/>
        </p:blipFill>
        <p:spPr>
          <a:xfrm>
            <a:off x="2314015" y="5613402"/>
            <a:ext cx="4628677" cy="902645"/>
          </a:xfrm>
          <a:prstGeom prst="rect">
            <a:avLst/>
          </a:prstGeom>
          <a:noFill/>
          <a:ln>
            <a:noFill/>
          </a:ln>
        </p:spPr>
      </p:pic>
      <p:sp>
        <p:nvSpPr>
          <p:cNvPr id="527" name="Google Shape;527;p24"/>
          <p:cNvSpPr txBox="1"/>
          <p:nvPr/>
        </p:nvSpPr>
        <p:spPr>
          <a:xfrm>
            <a:off x="8398132" y="5675332"/>
            <a:ext cx="328416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 = nonlinear activation function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25"/>
          <p:cNvSpPr txBox="1"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Deep Neural Network = Also learn the features!</a:t>
            </a:r>
            <a:endParaRPr/>
          </a:p>
        </p:txBody>
      </p:sp>
      <p:sp>
        <p:nvSpPr>
          <p:cNvPr id="533" name="Google Shape;533;p25"/>
          <p:cNvSpPr/>
          <p:nvPr/>
        </p:nvSpPr>
        <p:spPr>
          <a:xfrm>
            <a:off x="9122032" y="2110587"/>
            <a:ext cx="609600" cy="609600"/>
          </a:xfrm>
          <a:prstGeom prst="ellipse">
            <a:avLst/>
          </a:prstGeom>
          <a:noFill/>
          <a:ln w="25400" cap="flat" cmpd="sng">
            <a:solidFill>
              <a:srgbClr val="88A3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4" name="Google Shape;534;p25"/>
          <p:cNvSpPr/>
          <p:nvPr/>
        </p:nvSpPr>
        <p:spPr>
          <a:xfrm>
            <a:off x="9122032" y="3001967"/>
            <a:ext cx="609600" cy="609600"/>
          </a:xfrm>
          <a:prstGeom prst="ellipse">
            <a:avLst/>
          </a:prstGeom>
          <a:noFill/>
          <a:ln w="25400" cap="flat" cmpd="sng">
            <a:solidFill>
              <a:srgbClr val="88A3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5" name="Google Shape;535;p25"/>
          <p:cNvSpPr/>
          <p:nvPr/>
        </p:nvSpPr>
        <p:spPr>
          <a:xfrm>
            <a:off x="9122032" y="3890968"/>
            <a:ext cx="609600" cy="609600"/>
          </a:xfrm>
          <a:prstGeom prst="ellipse">
            <a:avLst/>
          </a:prstGeom>
          <a:noFill/>
          <a:ln w="25400" cap="flat" cmpd="sng">
            <a:solidFill>
              <a:srgbClr val="88A3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6" name="Google Shape;536;p25"/>
          <p:cNvSpPr/>
          <p:nvPr/>
        </p:nvSpPr>
        <p:spPr>
          <a:xfrm>
            <a:off x="7064632" y="1678784"/>
            <a:ext cx="609600" cy="609600"/>
          </a:xfrm>
          <a:prstGeom prst="ellipse">
            <a:avLst/>
          </a:prstGeom>
          <a:noFill/>
          <a:ln w="25400" cap="flat" cmpd="sng">
            <a:solidFill>
              <a:srgbClr val="88A3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7" name="Google Shape;537;p25"/>
          <p:cNvSpPr/>
          <p:nvPr/>
        </p:nvSpPr>
        <p:spPr>
          <a:xfrm>
            <a:off x="7064632" y="2415383"/>
            <a:ext cx="609600" cy="609600"/>
          </a:xfrm>
          <a:prstGeom prst="ellipse">
            <a:avLst/>
          </a:prstGeom>
          <a:noFill/>
          <a:ln w="25400" cap="flat" cmpd="sng">
            <a:solidFill>
              <a:srgbClr val="88A3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8" name="Google Shape;538;p25"/>
          <p:cNvSpPr/>
          <p:nvPr/>
        </p:nvSpPr>
        <p:spPr>
          <a:xfrm>
            <a:off x="7064632" y="3151982"/>
            <a:ext cx="609600" cy="609600"/>
          </a:xfrm>
          <a:prstGeom prst="ellipse">
            <a:avLst/>
          </a:prstGeom>
          <a:noFill/>
          <a:ln w="25400" cap="flat" cmpd="sng">
            <a:solidFill>
              <a:srgbClr val="88A3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9" name="Google Shape;539;p25"/>
          <p:cNvSpPr/>
          <p:nvPr/>
        </p:nvSpPr>
        <p:spPr>
          <a:xfrm>
            <a:off x="7064632" y="4500568"/>
            <a:ext cx="609600" cy="609600"/>
          </a:xfrm>
          <a:prstGeom prst="ellipse">
            <a:avLst/>
          </a:prstGeom>
          <a:noFill/>
          <a:ln w="25400" cap="flat" cmpd="sng">
            <a:solidFill>
              <a:srgbClr val="88A3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40" name="Google Shape;540;p25"/>
          <p:cNvCxnSpPr>
            <a:stCxn id="536" idx="6"/>
            <a:endCxn id="533" idx="2"/>
          </p:cNvCxnSpPr>
          <p:nvPr/>
        </p:nvCxnSpPr>
        <p:spPr>
          <a:xfrm>
            <a:off x="7674232" y="1983584"/>
            <a:ext cx="1447800" cy="4317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541" name="Google Shape;541;p25"/>
          <p:cNvSpPr txBox="1"/>
          <p:nvPr/>
        </p:nvSpPr>
        <p:spPr>
          <a:xfrm>
            <a:off x="15522766" y="2996588"/>
            <a:ext cx="184731" cy="369332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42" name="Google Shape;542;p25"/>
          <p:cNvCxnSpPr>
            <a:stCxn id="536" idx="6"/>
            <a:endCxn id="535" idx="2"/>
          </p:cNvCxnSpPr>
          <p:nvPr/>
        </p:nvCxnSpPr>
        <p:spPr>
          <a:xfrm>
            <a:off x="7674232" y="1983584"/>
            <a:ext cx="1447800" cy="22122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543" name="Google Shape;543;p25"/>
          <p:cNvCxnSpPr>
            <a:stCxn id="537" idx="6"/>
            <a:endCxn id="535" idx="2"/>
          </p:cNvCxnSpPr>
          <p:nvPr/>
        </p:nvCxnSpPr>
        <p:spPr>
          <a:xfrm>
            <a:off x="7674232" y="2720183"/>
            <a:ext cx="1447800" cy="14757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544" name="Google Shape;544;p25"/>
          <p:cNvCxnSpPr>
            <a:stCxn id="538" idx="6"/>
          </p:cNvCxnSpPr>
          <p:nvPr/>
        </p:nvCxnSpPr>
        <p:spPr>
          <a:xfrm>
            <a:off x="7674232" y="3456782"/>
            <a:ext cx="1447800" cy="7389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545" name="Google Shape;545;p25"/>
          <p:cNvCxnSpPr>
            <a:stCxn id="539" idx="6"/>
            <a:endCxn id="535" idx="2"/>
          </p:cNvCxnSpPr>
          <p:nvPr/>
        </p:nvCxnSpPr>
        <p:spPr>
          <a:xfrm rot="10800000" flipH="1">
            <a:off x="7674232" y="4195768"/>
            <a:ext cx="1447800" cy="6096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546" name="Google Shape;546;p25"/>
          <p:cNvCxnSpPr>
            <a:stCxn id="536" idx="6"/>
            <a:endCxn id="534" idx="2"/>
          </p:cNvCxnSpPr>
          <p:nvPr/>
        </p:nvCxnSpPr>
        <p:spPr>
          <a:xfrm>
            <a:off x="7674232" y="1983584"/>
            <a:ext cx="1447800" cy="13233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547" name="Google Shape;547;p25"/>
          <p:cNvCxnSpPr>
            <a:stCxn id="538" idx="6"/>
            <a:endCxn id="534" idx="2"/>
          </p:cNvCxnSpPr>
          <p:nvPr/>
        </p:nvCxnSpPr>
        <p:spPr>
          <a:xfrm rot="10800000" flipH="1">
            <a:off x="7674232" y="3306782"/>
            <a:ext cx="1447800" cy="150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548" name="Google Shape;548;p25"/>
          <p:cNvCxnSpPr>
            <a:stCxn id="538" idx="6"/>
            <a:endCxn id="533" idx="2"/>
          </p:cNvCxnSpPr>
          <p:nvPr/>
        </p:nvCxnSpPr>
        <p:spPr>
          <a:xfrm rot="10800000" flipH="1">
            <a:off x="7674232" y="2415482"/>
            <a:ext cx="1447800" cy="10413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549" name="Google Shape;549;p25"/>
          <p:cNvCxnSpPr>
            <a:stCxn id="537" idx="6"/>
            <a:endCxn id="533" idx="2"/>
          </p:cNvCxnSpPr>
          <p:nvPr/>
        </p:nvCxnSpPr>
        <p:spPr>
          <a:xfrm rot="10800000" flipH="1">
            <a:off x="7674232" y="2415383"/>
            <a:ext cx="1447800" cy="3048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550" name="Google Shape;550;p25"/>
          <p:cNvCxnSpPr>
            <a:stCxn id="537" idx="6"/>
            <a:endCxn id="534" idx="2"/>
          </p:cNvCxnSpPr>
          <p:nvPr/>
        </p:nvCxnSpPr>
        <p:spPr>
          <a:xfrm>
            <a:off x="7674232" y="2720183"/>
            <a:ext cx="1447800" cy="5865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551" name="Google Shape;551;p25"/>
          <p:cNvCxnSpPr>
            <a:stCxn id="539" idx="6"/>
            <a:endCxn id="534" idx="2"/>
          </p:cNvCxnSpPr>
          <p:nvPr/>
        </p:nvCxnSpPr>
        <p:spPr>
          <a:xfrm rot="10800000" flipH="1">
            <a:off x="7674232" y="3306868"/>
            <a:ext cx="1447800" cy="14985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552" name="Google Shape;552;p25"/>
          <p:cNvCxnSpPr>
            <a:stCxn id="539" idx="6"/>
            <a:endCxn id="533" idx="2"/>
          </p:cNvCxnSpPr>
          <p:nvPr/>
        </p:nvCxnSpPr>
        <p:spPr>
          <a:xfrm rot="10800000" flipH="1">
            <a:off x="7674232" y="2415268"/>
            <a:ext cx="1447800" cy="23901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553" name="Google Shape;553;p25"/>
          <p:cNvSpPr/>
          <p:nvPr/>
        </p:nvSpPr>
        <p:spPr>
          <a:xfrm>
            <a:off x="10170777" y="1857775"/>
            <a:ext cx="399055" cy="2897984"/>
          </a:xfrm>
          <a:prstGeom prst="rect">
            <a:avLst/>
          </a:prstGeom>
          <a:noFill/>
          <a:ln w="25400" cap="flat" cmpd="sng">
            <a:solidFill>
              <a:srgbClr val="88A3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54" name="Google Shape;554;p25"/>
          <p:cNvCxnSpPr>
            <a:stCxn id="533" idx="6"/>
          </p:cNvCxnSpPr>
          <p:nvPr/>
        </p:nvCxnSpPr>
        <p:spPr>
          <a:xfrm>
            <a:off x="9731632" y="2415387"/>
            <a:ext cx="4392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555" name="Google Shape;555;p25"/>
          <p:cNvCxnSpPr>
            <a:stCxn id="534" idx="6"/>
            <a:endCxn id="553" idx="1"/>
          </p:cNvCxnSpPr>
          <p:nvPr/>
        </p:nvCxnSpPr>
        <p:spPr>
          <a:xfrm>
            <a:off x="9731632" y="3306767"/>
            <a:ext cx="4392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556" name="Google Shape;556;p25"/>
          <p:cNvCxnSpPr/>
          <p:nvPr/>
        </p:nvCxnSpPr>
        <p:spPr>
          <a:xfrm>
            <a:off x="9731632" y="4166699"/>
            <a:ext cx="439145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557" name="Google Shape;557;p25"/>
          <p:cNvCxnSpPr/>
          <p:nvPr/>
        </p:nvCxnSpPr>
        <p:spPr>
          <a:xfrm>
            <a:off x="10569832" y="2437051"/>
            <a:ext cx="439145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558" name="Google Shape;558;p25"/>
          <p:cNvCxnSpPr/>
          <p:nvPr/>
        </p:nvCxnSpPr>
        <p:spPr>
          <a:xfrm>
            <a:off x="10569832" y="3328431"/>
            <a:ext cx="439145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559" name="Google Shape;559;p25"/>
          <p:cNvCxnSpPr/>
          <p:nvPr/>
        </p:nvCxnSpPr>
        <p:spPr>
          <a:xfrm>
            <a:off x="10569832" y="4188363"/>
            <a:ext cx="439145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560" name="Google Shape;560;p25"/>
          <p:cNvSpPr txBox="1"/>
          <p:nvPr/>
        </p:nvSpPr>
        <p:spPr>
          <a:xfrm>
            <a:off x="10221270" y="2213256"/>
            <a:ext cx="252776" cy="203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softmax</a:t>
            </a:r>
            <a:endParaRPr sz="1800">
              <a:solidFill>
                <a:schemeClr val="dk1"/>
              </a:solidFill>
              <a:latin typeface="Courier"/>
              <a:ea typeface="Courier"/>
              <a:cs typeface="Courier"/>
              <a:sym typeface="Courier"/>
            </a:endParaRPr>
          </a:p>
        </p:txBody>
      </p:sp>
      <p:pic>
        <p:nvPicPr>
          <p:cNvPr id="561" name="Google Shape;561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42588" y="2187485"/>
            <a:ext cx="2375244" cy="414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2" name="Google Shape;562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255632" y="3092859"/>
            <a:ext cx="2375244" cy="414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3" name="Google Shape;563;p2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255632" y="3938600"/>
            <a:ext cx="2612768" cy="456197"/>
          </a:xfrm>
          <a:prstGeom prst="rect">
            <a:avLst/>
          </a:prstGeom>
          <a:noFill/>
          <a:ln>
            <a:noFill/>
          </a:ln>
        </p:spPr>
      </p:pic>
      <p:sp>
        <p:nvSpPr>
          <p:cNvPr id="564" name="Google Shape;564;p25"/>
          <p:cNvSpPr txBox="1"/>
          <p:nvPr/>
        </p:nvSpPr>
        <p:spPr>
          <a:xfrm>
            <a:off x="7162800" y="3964784"/>
            <a:ext cx="41549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…</a:t>
            </a:r>
            <a:endParaRPr/>
          </a:p>
        </p:txBody>
      </p:sp>
      <p:sp>
        <p:nvSpPr>
          <p:cNvPr id="565" name="Google Shape;565;p25"/>
          <p:cNvSpPr/>
          <p:nvPr/>
        </p:nvSpPr>
        <p:spPr>
          <a:xfrm>
            <a:off x="152400" y="1678784"/>
            <a:ext cx="609600" cy="609600"/>
          </a:xfrm>
          <a:prstGeom prst="ellipse">
            <a:avLst/>
          </a:prstGeom>
          <a:noFill/>
          <a:ln w="25400" cap="flat" cmpd="sng">
            <a:solidFill>
              <a:srgbClr val="88A3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r>
              <a:rPr lang="en-US" sz="2000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6" name="Google Shape;566;p25"/>
          <p:cNvSpPr/>
          <p:nvPr/>
        </p:nvSpPr>
        <p:spPr>
          <a:xfrm>
            <a:off x="152400" y="2415383"/>
            <a:ext cx="609600" cy="609600"/>
          </a:xfrm>
          <a:prstGeom prst="ellipse">
            <a:avLst/>
          </a:prstGeom>
          <a:noFill/>
          <a:ln w="25400" cap="flat" cmpd="sng">
            <a:solidFill>
              <a:srgbClr val="88A3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r>
              <a:rPr lang="en-US" sz="2000" baseline="-25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2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7" name="Google Shape;567;p25"/>
          <p:cNvSpPr/>
          <p:nvPr/>
        </p:nvSpPr>
        <p:spPr>
          <a:xfrm>
            <a:off x="152400" y="3151982"/>
            <a:ext cx="609600" cy="609600"/>
          </a:xfrm>
          <a:prstGeom prst="ellipse">
            <a:avLst/>
          </a:prstGeom>
          <a:noFill/>
          <a:ln w="25400" cap="flat" cmpd="sng">
            <a:solidFill>
              <a:srgbClr val="88A3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r>
              <a:rPr lang="en-US" sz="2000" baseline="-25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2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8" name="Google Shape;568;p25"/>
          <p:cNvSpPr/>
          <p:nvPr/>
        </p:nvSpPr>
        <p:spPr>
          <a:xfrm>
            <a:off x="152400" y="4500568"/>
            <a:ext cx="609600" cy="609600"/>
          </a:xfrm>
          <a:prstGeom prst="ellipse">
            <a:avLst/>
          </a:prstGeom>
          <a:noFill/>
          <a:ln w="25400" cap="flat" cmpd="sng">
            <a:solidFill>
              <a:srgbClr val="88A3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r>
              <a:rPr lang="en-US" sz="2000" baseline="-25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9" name="Google Shape;569;p25"/>
          <p:cNvSpPr txBox="1"/>
          <p:nvPr/>
        </p:nvSpPr>
        <p:spPr>
          <a:xfrm>
            <a:off x="228600" y="3900252"/>
            <a:ext cx="41549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…</a:t>
            </a:r>
            <a:endParaRPr/>
          </a:p>
        </p:txBody>
      </p:sp>
      <p:sp>
        <p:nvSpPr>
          <p:cNvPr id="570" name="Google Shape;570;p25"/>
          <p:cNvSpPr/>
          <p:nvPr/>
        </p:nvSpPr>
        <p:spPr>
          <a:xfrm>
            <a:off x="1828800" y="1676400"/>
            <a:ext cx="609600" cy="609600"/>
          </a:xfrm>
          <a:prstGeom prst="ellipse">
            <a:avLst/>
          </a:prstGeom>
          <a:noFill/>
          <a:ln w="25400" cap="flat" cmpd="sng">
            <a:solidFill>
              <a:srgbClr val="88A3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1" name="Google Shape;571;p25"/>
          <p:cNvSpPr/>
          <p:nvPr/>
        </p:nvSpPr>
        <p:spPr>
          <a:xfrm>
            <a:off x="1828800" y="2412999"/>
            <a:ext cx="609600" cy="609600"/>
          </a:xfrm>
          <a:prstGeom prst="ellipse">
            <a:avLst/>
          </a:prstGeom>
          <a:noFill/>
          <a:ln w="25400" cap="flat" cmpd="sng">
            <a:solidFill>
              <a:srgbClr val="88A3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2" name="Google Shape;572;p25"/>
          <p:cNvSpPr/>
          <p:nvPr/>
        </p:nvSpPr>
        <p:spPr>
          <a:xfrm>
            <a:off x="1828800" y="3149598"/>
            <a:ext cx="609600" cy="609600"/>
          </a:xfrm>
          <a:prstGeom prst="ellipse">
            <a:avLst/>
          </a:prstGeom>
          <a:noFill/>
          <a:ln w="25400" cap="flat" cmpd="sng">
            <a:solidFill>
              <a:srgbClr val="88A3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3" name="Google Shape;573;p25"/>
          <p:cNvSpPr/>
          <p:nvPr/>
        </p:nvSpPr>
        <p:spPr>
          <a:xfrm>
            <a:off x="1828800" y="4498184"/>
            <a:ext cx="609600" cy="609600"/>
          </a:xfrm>
          <a:prstGeom prst="ellipse">
            <a:avLst/>
          </a:prstGeom>
          <a:noFill/>
          <a:ln w="25400" cap="flat" cmpd="sng">
            <a:solidFill>
              <a:srgbClr val="88A3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4" name="Google Shape;574;p25"/>
          <p:cNvSpPr txBox="1"/>
          <p:nvPr/>
        </p:nvSpPr>
        <p:spPr>
          <a:xfrm>
            <a:off x="1905000" y="3897868"/>
            <a:ext cx="41549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…</a:t>
            </a:r>
            <a:endParaRPr/>
          </a:p>
        </p:txBody>
      </p:sp>
      <p:sp>
        <p:nvSpPr>
          <p:cNvPr id="575" name="Google Shape;575;p25"/>
          <p:cNvSpPr/>
          <p:nvPr/>
        </p:nvSpPr>
        <p:spPr>
          <a:xfrm>
            <a:off x="3505200" y="1678784"/>
            <a:ext cx="609600" cy="609600"/>
          </a:xfrm>
          <a:prstGeom prst="ellipse">
            <a:avLst/>
          </a:prstGeom>
          <a:noFill/>
          <a:ln w="25400" cap="flat" cmpd="sng">
            <a:solidFill>
              <a:srgbClr val="88A3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6" name="Google Shape;576;p25"/>
          <p:cNvSpPr/>
          <p:nvPr/>
        </p:nvSpPr>
        <p:spPr>
          <a:xfrm>
            <a:off x="3505200" y="2415383"/>
            <a:ext cx="609600" cy="609600"/>
          </a:xfrm>
          <a:prstGeom prst="ellipse">
            <a:avLst/>
          </a:prstGeom>
          <a:noFill/>
          <a:ln w="25400" cap="flat" cmpd="sng">
            <a:solidFill>
              <a:srgbClr val="88A3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7" name="Google Shape;577;p25"/>
          <p:cNvSpPr/>
          <p:nvPr/>
        </p:nvSpPr>
        <p:spPr>
          <a:xfrm>
            <a:off x="3505200" y="3151982"/>
            <a:ext cx="609600" cy="609600"/>
          </a:xfrm>
          <a:prstGeom prst="ellipse">
            <a:avLst/>
          </a:prstGeom>
          <a:noFill/>
          <a:ln w="25400" cap="flat" cmpd="sng">
            <a:solidFill>
              <a:srgbClr val="88A3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8" name="Google Shape;578;p25"/>
          <p:cNvSpPr/>
          <p:nvPr/>
        </p:nvSpPr>
        <p:spPr>
          <a:xfrm>
            <a:off x="3505200" y="4500568"/>
            <a:ext cx="609600" cy="609600"/>
          </a:xfrm>
          <a:prstGeom prst="ellipse">
            <a:avLst/>
          </a:prstGeom>
          <a:noFill/>
          <a:ln w="25400" cap="flat" cmpd="sng">
            <a:solidFill>
              <a:srgbClr val="88A3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9" name="Google Shape;579;p25"/>
          <p:cNvSpPr txBox="1"/>
          <p:nvPr/>
        </p:nvSpPr>
        <p:spPr>
          <a:xfrm>
            <a:off x="3581400" y="3900252"/>
            <a:ext cx="41549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…</a:t>
            </a:r>
            <a:endParaRPr/>
          </a:p>
        </p:txBody>
      </p:sp>
      <p:sp>
        <p:nvSpPr>
          <p:cNvPr id="580" name="Google Shape;580;p25"/>
          <p:cNvSpPr/>
          <p:nvPr/>
        </p:nvSpPr>
        <p:spPr>
          <a:xfrm>
            <a:off x="5410200" y="1678784"/>
            <a:ext cx="609600" cy="609600"/>
          </a:xfrm>
          <a:prstGeom prst="ellipse">
            <a:avLst/>
          </a:prstGeom>
          <a:noFill/>
          <a:ln w="25400" cap="flat" cmpd="sng">
            <a:solidFill>
              <a:srgbClr val="88A3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1" name="Google Shape;581;p25"/>
          <p:cNvSpPr/>
          <p:nvPr/>
        </p:nvSpPr>
        <p:spPr>
          <a:xfrm>
            <a:off x="5410200" y="2415383"/>
            <a:ext cx="609600" cy="609600"/>
          </a:xfrm>
          <a:prstGeom prst="ellipse">
            <a:avLst/>
          </a:prstGeom>
          <a:noFill/>
          <a:ln w="25400" cap="flat" cmpd="sng">
            <a:solidFill>
              <a:srgbClr val="88A3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2" name="Google Shape;582;p25"/>
          <p:cNvSpPr/>
          <p:nvPr/>
        </p:nvSpPr>
        <p:spPr>
          <a:xfrm>
            <a:off x="5410200" y="3151982"/>
            <a:ext cx="609600" cy="609600"/>
          </a:xfrm>
          <a:prstGeom prst="ellipse">
            <a:avLst/>
          </a:prstGeom>
          <a:noFill/>
          <a:ln w="25400" cap="flat" cmpd="sng">
            <a:solidFill>
              <a:srgbClr val="88A3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3" name="Google Shape;583;p25"/>
          <p:cNvSpPr/>
          <p:nvPr/>
        </p:nvSpPr>
        <p:spPr>
          <a:xfrm>
            <a:off x="5410200" y="4500568"/>
            <a:ext cx="609600" cy="609600"/>
          </a:xfrm>
          <a:prstGeom prst="ellipse">
            <a:avLst/>
          </a:prstGeom>
          <a:noFill/>
          <a:ln w="25400" cap="flat" cmpd="sng">
            <a:solidFill>
              <a:srgbClr val="88A3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4" name="Google Shape;584;p25"/>
          <p:cNvSpPr txBox="1"/>
          <p:nvPr/>
        </p:nvSpPr>
        <p:spPr>
          <a:xfrm>
            <a:off x="5486400" y="3900252"/>
            <a:ext cx="41549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…</a:t>
            </a:r>
            <a:endParaRPr/>
          </a:p>
        </p:txBody>
      </p:sp>
      <p:pic>
        <p:nvPicPr>
          <p:cNvPr id="585" name="Google Shape;585;p2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89422" y="1791880"/>
            <a:ext cx="372778" cy="344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586" name="Google Shape;586;p2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947211" y="2530866"/>
            <a:ext cx="372778" cy="344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587" name="Google Shape;587;p2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969179" y="3300221"/>
            <a:ext cx="372778" cy="351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588" name="Google Shape;588;p25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924641" y="4630281"/>
            <a:ext cx="462715" cy="345406"/>
          </a:xfrm>
          <a:prstGeom prst="rect">
            <a:avLst/>
          </a:prstGeom>
          <a:noFill/>
          <a:ln>
            <a:noFill/>
          </a:ln>
        </p:spPr>
      </p:pic>
      <p:pic>
        <p:nvPicPr>
          <p:cNvPr id="589" name="Google Shape;589;p25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161933" y="4613010"/>
            <a:ext cx="537661" cy="3799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90" name="Google Shape;590;p25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3575885" y="4630281"/>
            <a:ext cx="462715" cy="345406"/>
          </a:xfrm>
          <a:prstGeom prst="rect">
            <a:avLst/>
          </a:prstGeom>
          <a:noFill/>
          <a:ln>
            <a:noFill/>
          </a:ln>
        </p:spPr>
      </p:pic>
      <p:pic>
        <p:nvPicPr>
          <p:cNvPr id="591" name="Google Shape;591;p25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3644565" y="1817269"/>
            <a:ext cx="372778" cy="344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592" name="Google Shape;592;p25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3619467" y="2530866"/>
            <a:ext cx="372778" cy="344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593" name="Google Shape;593;p25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3647260" y="3291039"/>
            <a:ext cx="338889" cy="319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594" name="Google Shape;594;p25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7204502" y="3259105"/>
            <a:ext cx="394285" cy="351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595" name="Google Shape;595;p25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7182785" y="2504765"/>
            <a:ext cx="433714" cy="378514"/>
          </a:xfrm>
          <a:prstGeom prst="rect">
            <a:avLst/>
          </a:prstGeom>
          <a:noFill/>
          <a:ln>
            <a:noFill/>
          </a:ln>
        </p:spPr>
      </p:pic>
      <p:pic>
        <p:nvPicPr>
          <p:cNvPr id="596" name="Google Shape;596;p25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7194257" y="1803124"/>
            <a:ext cx="394285" cy="344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597" name="Google Shape;597;p25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9200742" y="2286104"/>
            <a:ext cx="554762" cy="258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598" name="Google Shape;598;p25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9193513" y="3199165"/>
            <a:ext cx="554762" cy="258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599" name="Google Shape;599;p25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9198838" y="4073494"/>
            <a:ext cx="554762" cy="26391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0" name="Google Shape;600;p25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5486400" y="3319869"/>
            <a:ext cx="490130" cy="26391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1" name="Google Shape;601;p25"/>
          <p:cNvPicPr preferRelativeResize="0"/>
          <p:nvPr/>
        </p:nvPicPr>
        <p:blipFill rotWithShape="1">
          <a:blip r:embed="rId22">
            <a:alphaModFix/>
          </a:blip>
          <a:srcRect/>
          <a:stretch/>
        </p:blipFill>
        <p:spPr>
          <a:xfrm>
            <a:off x="5486400" y="2639453"/>
            <a:ext cx="490130" cy="258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602" name="Google Shape;602;p25"/>
          <p:cNvPicPr preferRelativeResize="0"/>
          <p:nvPr/>
        </p:nvPicPr>
        <p:blipFill rotWithShape="1">
          <a:blip r:embed="rId23">
            <a:alphaModFix/>
          </a:blip>
          <a:srcRect/>
          <a:stretch/>
        </p:blipFill>
        <p:spPr>
          <a:xfrm>
            <a:off x="5510905" y="1877453"/>
            <a:ext cx="490130" cy="258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603" name="Google Shape;603;p25"/>
          <p:cNvPicPr preferRelativeResize="0"/>
          <p:nvPr/>
        </p:nvPicPr>
        <p:blipFill rotWithShape="1">
          <a:blip r:embed="rId24">
            <a:alphaModFix/>
          </a:blip>
          <a:srcRect/>
          <a:stretch/>
        </p:blipFill>
        <p:spPr>
          <a:xfrm>
            <a:off x="5477153" y="4739771"/>
            <a:ext cx="471835" cy="23591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04" name="Google Shape;604;p25"/>
          <p:cNvCxnSpPr>
            <a:stCxn id="565" idx="6"/>
            <a:endCxn id="570" idx="2"/>
          </p:cNvCxnSpPr>
          <p:nvPr/>
        </p:nvCxnSpPr>
        <p:spPr>
          <a:xfrm rot="10800000" flipH="1">
            <a:off x="762000" y="1981184"/>
            <a:ext cx="1066800" cy="2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605" name="Google Shape;605;p25"/>
          <p:cNvCxnSpPr>
            <a:stCxn id="565" idx="6"/>
            <a:endCxn id="571" idx="2"/>
          </p:cNvCxnSpPr>
          <p:nvPr/>
        </p:nvCxnSpPr>
        <p:spPr>
          <a:xfrm>
            <a:off x="762000" y="1983584"/>
            <a:ext cx="1066800" cy="7341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606" name="Google Shape;606;p25"/>
          <p:cNvCxnSpPr>
            <a:stCxn id="565" idx="6"/>
            <a:endCxn id="572" idx="2"/>
          </p:cNvCxnSpPr>
          <p:nvPr/>
        </p:nvCxnSpPr>
        <p:spPr>
          <a:xfrm>
            <a:off x="762000" y="1983584"/>
            <a:ext cx="1066800" cy="14709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607" name="Google Shape;607;p25"/>
          <p:cNvCxnSpPr>
            <a:stCxn id="565" idx="6"/>
            <a:endCxn id="573" idx="2"/>
          </p:cNvCxnSpPr>
          <p:nvPr/>
        </p:nvCxnSpPr>
        <p:spPr>
          <a:xfrm>
            <a:off x="762000" y="1983584"/>
            <a:ext cx="1066800" cy="2819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608" name="Google Shape;608;p25"/>
          <p:cNvCxnSpPr>
            <a:stCxn id="566" idx="6"/>
            <a:endCxn id="570" idx="2"/>
          </p:cNvCxnSpPr>
          <p:nvPr/>
        </p:nvCxnSpPr>
        <p:spPr>
          <a:xfrm rot="10800000" flipH="1">
            <a:off x="762000" y="1981283"/>
            <a:ext cx="1066800" cy="7389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609" name="Google Shape;609;p25"/>
          <p:cNvCxnSpPr>
            <a:stCxn id="566" idx="6"/>
            <a:endCxn id="573" idx="2"/>
          </p:cNvCxnSpPr>
          <p:nvPr/>
        </p:nvCxnSpPr>
        <p:spPr>
          <a:xfrm>
            <a:off x="762000" y="2720183"/>
            <a:ext cx="1066800" cy="20829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610" name="Google Shape;610;p25"/>
          <p:cNvCxnSpPr>
            <a:stCxn id="567" idx="6"/>
            <a:endCxn id="572" idx="2"/>
          </p:cNvCxnSpPr>
          <p:nvPr/>
        </p:nvCxnSpPr>
        <p:spPr>
          <a:xfrm rot="10800000" flipH="1">
            <a:off x="762000" y="3454382"/>
            <a:ext cx="1066800" cy="2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611" name="Google Shape;611;p25"/>
          <p:cNvCxnSpPr>
            <a:stCxn id="566" idx="6"/>
            <a:endCxn id="571" idx="2"/>
          </p:cNvCxnSpPr>
          <p:nvPr/>
        </p:nvCxnSpPr>
        <p:spPr>
          <a:xfrm rot="10800000" flipH="1">
            <a:off x="762000" y="2717783"/>
            <a:ext cx="1066800" cy="2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612" name="Google Shape;612;p25"/>
          <p:cNvCxnSpPr>
            <a:stCxn id="566" idx="6"/>
            <a:endCxn id="572" idx="2"/>
          </p:cNvCxnSpPr>
          <p:nvPr/>
        </p:nvCxnSpPr>
        <p:spPr>
          <a:xfrm>
            <a:off x="762000" y="2720183"/>
            <a:ext cx="1066800" cy="7341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613" name="Google Shape;613;p25"/>
          <p:cNvCxnSpPr>
            <a:stCxn id="567" idx="6"/>
            <a:endCxn id="573" idx="2"/>
          </p:cNvCxnSpPr>
          <p:nvPr/>
        </p:nvCxnSpPr>
        <p:spPr>
          <a:xfrm>
            <a:off x="762000" y="3456782"/>
            <a:ext cx="1066800" cy="13461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614" name="Google Shape;614;p25"/>
          <p:cNvCxnSpPr>
            <a:stCxn id="567" idx="6"/>
            <a:endCxn id="571" idx="2"/>
          </p:cNvCxnSpPr>
          <p:nvPr/>
        </p:nvCxnSpPr>
        <p:spPr>
          <a:xfrm rot="10800000" flipH="1">
            <a:off x="762000" y="2717882"/>
            <a:ext cx="1066800" cy="7389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615" name="Google Shape;615;p25"/>
          <p:cNvCxnSpPr>
            <a:stCxn id="567" idx="6"/>
            <a:endCxn id="570" idx="2"/>
          </p:cNvCxnSpPr>
          <p:nvPr/>
        </p:nvCxnSpPr>
        <p:spPr>
          <a:xfrm rot="10800000" flipH="1">
            <a:off x="762000" y="1981082"/>
            <a:ext cx="1066800" cy="14757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616" name="Google Shape;616;p25"/>
          <p:cNvCxnSpPr>
            <a:stCxn id="568" idx="6"/>
            <a:endCxn id="570" idx="2"/>
          </p:cNvCxnSpPr>
          <p:nvPr/>
        </p:nvCxnSpPr>
        <p:spPr>
          <a:xfrm rot="10800000" flipH="1">
            <a:off x="762000" y="1981168"/>
            <a:ext cx="1066800" cy="28242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617" name="Google Shape;617;p25"/>
          <p:cNvCxnSpPr>
            <a:stCxn id="568" idx="6"/>
            <a:endCxn id="571" idx="2"/>
          </p:cNvCxnSpPr>
          <p:nvPr/>
        </p:nvCxnSpPr>
        <p:spPr>
          <a:xfrm rot="10800000" flipH="1">
            <a:off x="762000" y="2717668"/>
            <a:ext cx="1066800" cy="20877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618" name="Google Shape;618;p25"/>
          <p:cNvCxnSpPr>
            <a:stCxn id="568" idx="6"/>
            <a:endCxn id="572" idx="2"/>
          </p:cNvCxnSpPr>
          <p:nvPr/>
        </p:nvCxnSpPr>
        <p:spPr>
          <a:xfrm rot="10800000" flipH="1">
            <a:off x="762000" y="3454468"/>
            <a:ext cx="1066800" cy="13509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619" name="Google Shape;619;p25"/>
          <p:cNvCxnSpPr>
            <a:stCxn id="568" idx="6"/>
            <a:endCxn id="573" idx="2"/>
          </p:cNvCxnSpPr>
          <p:nvPr/>
        </p:nvCxnSpPr>
        <p:spPr>
          <a:xfrm rot="10800000" flipH="1">
            <a:off x="762000" y="4802968"/>
            <a:ext cx="1066800" cy="2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620" name="Google Shape;620;p25"/>
          <p:cNvCxnSpPr/>
          <p:nvPr/>
        </p:nvCxnSpPr>
        <p:spPr>
          <a:xfrm rot="10800000" flipH="1">
            <a:off x="2438400" y="1983584"/>
            <a:ext cx="1066800" cy="2384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621" name="Google Shape;621;p25"/>
          <p:cNvCxnSpPr/>
          <p:nvPr/>
        </p:nvCxnSpPr>
        <p:spPr>
          <a:xfrm>
            <a:off x="2438400" y="1985968"/>
            <a:ext cx="1066800" cy="734215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622" name="Google Shape;622;p25"/>
          <p:cNvCxnSpPr/>
          <p:nvPr/>
        </p:nvCxnSpPr>
        <p:spPr>
          <a:xfrm>
            <a:off x="2438400" y="1985968"/>
            <a:ext cx="1066800" cy="1470814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623" name="Google Shape;623;p25"/>
          <p:cNvCxnSpPr/>
          <p:nvPr/>
        </p:nvCxnSpPr>
        <p:spPr>
          <a:xfrm>
            <a:off x="2438400" y="1985968"/>
            <a:ext cx="1066800" cy="2819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624" name="Google Shape;624;p25"/>
          <p:cNvCxnSpPr/>
          <p:nvPr/>
        </p:nvCxnSpPr>
        <p:spPr>
          <a:xfrm rot="10800000" flipH="1">
            <a:off x="2438400" y="1983584"/>
            <a:ext cx="1066800" cy="738983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625" name="Google Shape;625;p25"/>
          <p:cNvCxnSpPr/>
          <p:nvPr/>
        </p:nvCxnSpPr>
        <p:spPr>
          <a:xfrm>
            <a:off x="2438400" y="2722567"/>
            <a:ext cx="1066800" cy="2082801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626" name="Google Shape;626;p25"/>
          <p:cNvCxnSpPr/>
          <p:nvPr/>
        </p:nvCxnSpPr>
        <p:spPr>
          <a:xfrm rot="10800000" flipH="1">
            <a:off x="2438400" y="3456782"/>
            <a:ext cx="1066800" cy="2384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627" name="Google Shape;627;p25"/>
          <p:cNvCxnSpPr/>
          <p:nvPr/>
        </p:nvCxnSpPr>
        <p:spPr>
          <a:xfrm rot="10800000" flipH="1">
            <a:off x="2438400" y="2720183"/>
            <a:ext cx="1066800" cy="2384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628" name="Google Shape;628;p25"/>
          <p:cNvCxnSpPr/>
          <p:nvPr/>
        </p:nvCxnSpPr>
        <p:spPr>
          <a:xfrm>
            <a:off x="2438400" y="2722567"/>
            <a:ext cx="1066800" cy="734215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629" name="Google Shape;629;p25"/>
          <p:cNvCxnSpPr/>
          <p:nvPr/>
        </p:nvCxnSpPr>
        <p:spPr>
          <a:xfrm>
            <a:off x="2438400" y="3459166"/>
            <a:ext cx="1066800" cy="1346202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630" name="Google Shape;630;p25"/>
          <p:cNvCxnSpPr/>
          <p:nvPr/>
        </p:nvCxnSpPr>
        <p:spPr>
          <a:xfrm rot="10800000" flipH="1">
            <a:off x="2438400" y="2720183"/>
            <a:ext cx="1066800" cy="738983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631" name="Google Shape;631;p25"/>
          <p:cNvCxnSpPr/>
          <p:nvPr/>
        </p:nvCxnSpPr>
        <p:spPr>
          <a:xfrm rot="10800000" flipH="1">
            <a:off x="2438400" y="1983584"/>
            <a:ext cx="1066800" cy="1475582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632" name="Google Shape;632;p25"/>
          <p:cNvCxnSpPr/>
          <p:nvPr/>
        </p:nvCxnSpPr>
        <p:spPr>
          <a:xfrm rot="10800000" flipH="1">
            <a:off x="2438400" y="1983584"/>
            <a:ext cx="1066800" cy="2824168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633" name="Google Shape;633;p25"/>
          <p:cNvCxnSpPr/>
          <p:nvPr/>
        </p:nvCxnSpPr>
        <p:spPr>
          <a:xfrm rot="10800000" flipH="1">
            <a:off x="2438400" y="2720183"/>
            <a:ext cx="1066800" cy="2087569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634" name="Google Shape;634;p25"/>
          <p:cNvCxnSpPr/>
          <p:nvPr/>
        </p:nvCxnSpPr>
        <p:spPr>
          <a:xfrm rot="10800000" flipH="1">
            <a:off x="2438400" y="3456782"/>
            <a:ext cx="1066800" cy="135097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635" name="Google Shape;635;p25"/>
          <p:cNvCxnSpPr/>
          <p:nvPr/>
        </p:nvCxnSpPr>
        <p:spPr>
          <a:xfrm rot="10800000" flipH="1">
            <a:off x="2438400" y="4805368"/>
            <a:ext cx="1066800" cy="2384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636" name="Google Shape;636;p25"/>
          <p:cNvCxnSpPr/>
          <p:nvPr/>
        </p:nvCxnSpPr>
        <p:spPr>
          <a:xfrm rot="10800000" flipH="1">
            <a:off x="6019800" y="1983584"/>
            <a:ext cx="1066800" cy="2384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637" name="Google Shape;637;p25"/>
          <p:cNvCxnSpPr/>
          <p:nvPr/>
        </p:nvCxnSpPr>
        <p:spPr>
          <a:xfrm>
            <a:off x="6019800" y="1985968"/>
            <a:ext cx="1066800" cy="734215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638" name="Google Shape;638;p25"/>
          <p:cNvCxnSpPr/>
          <p:nvPr/>
        </p:nvCxnSpPr>
        <p:spPr>
          <a:xfrm>
            <a:off x="6019800" y="1985968"/>
            <a:ext cx="1066800" cy="1470814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639" name="Google Shape;639;p25"/>
          <p:cNvCxnSpPr/>
          <p:nvPr/>
        </p:nvCxnSpPr>
        <p:spPr>
          <a:xfrm>
            <a:off x="6019800" y="1985968"/>
            <a:ext cx="1066800" cy="2819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640" name="Google Shape;640;p25"/>
          <p:cNvCxnSpPr/>
          <p:nvPr/>
        </p:nvCxnSpPr>
        <p:spPr>
          <a:xfrm rot="10800000" flipH="1">
            <a:off x="6019800" y="1983584"/>
            <a:ext cx="1066800" cy="738983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641" name="Google Shape;641;p25"/>
          <p:cNvCxnSpPr/>
          <p:nvPr/>
        </p:nvCxnSpPr>
        <p:spPr>
          <a:xfrm>
            <a:off x="6019800" y="2722567"/>
            <a:ext cx="1066800" cy="2082801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642" name="Google Shape;642;p25"/>
          <p:cNvCxnSpPr/>
          <p:nvPr/>
        </p:nvCxnSpPr>
        <p:spPr>
          <a:xfrm rot="10800000" flipH="1">
            <a:off x="6019800" y="3456782"/>
            <a:ext cx="1066800" cy="2384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643" name="Google Shape;643;p25"/>
          <p:cNvCxnSpPr/>
          <p:nvPr/>
        </p:nvCxnSpPr>
        <p:spPr>
          <a:xfrm rot="10800000" flipH="1">
            <a:off x="6019800" y="2720183"/>
            <a:ext cx="1066800" cy="2384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644" name="Google Shape;644;p25"/>
          <p:cNvCxnSpPr/>
          <p:nvPr/>
        </p:nvCxnSpPr>
        <p:spPr>
          <a:xfrm>
            <a:off x="6019800" y="2722567"/>
            <a:ext cx="1066800" cy="734215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645" name="Google Shape;645;p25"/>
          <p:cNvCxnSpPr/>
          <p:nvPr/>
        </p:nvCxnSpPr>
        <p:spPr>
          <a:xfrm>
            <a:off x="6019800" y="3459166"/>
            <a:ext cx="1066800" cy="1346202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646" name="Google Shape;646;p25"/>
          <p:cNvCxnSpPr/>
          <p:nvPr/>
        </p:nvCxnSpPr>
        <p:spPr>
          <a:xfrm rot="10800000" flipH="1">
            <a:off x="6019800" y="2720183"/>
            <a:ext cx="1066800" cy="738983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647" name="Google Shape;647;p25"/>
          <p:cNvCxnSpPr/>
          <p:nvPr/>
        </p:nvCxnSpPr>
        <p:spPr>
          <a:xfrm rot="10800000" flipH="1">
            <a:off x="6019800" y="1983584"/>
            <a:ext cx="1066800" cy="1475582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648" name="Google Shape;648;p25"/>
          <p:cNvCxnSpPr/>
          <p:nvPr/>
        </p:nvCxnSpPr>
        <p:spPr>
          <a:xfrm rot="10800000" flipH="1">
            <a:off x="6019800" y="1983584"/>
            <a:ext cx="1066800" cy="2824168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649" name="Google Shape;649;p25"/>
          <p:cNvCxnSpPr/>
          <p:nvPr/>
        </p:nvCxnSpPr>
        <p:spPr>
          <a:xfrm rot="10800000" flipH="1">
            <a:off x="6019800" y="2720183"/>
            <a:ext cx="1066800" cy="2087569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650" name="Google Shape;650;p25"/>
          <p:cNvCxnSpPr/>
          <p:nvPr/>
        </p:nvCxnSpPr>
        <p:spPr>
          <a:xfrm rot="10800000" flipH="1">
            <a:off x="6019800" y="3456782"/>
            <a:ext cx="1066800" cy="135097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651" name="Google Shape;651;p25"/>
          <p:cNvCxnSpPr/>
          <p:nvPr/>
        </p:nvCxnSpPr>
        <p:spPr>
          <a:xfrm rot="10800000" flipH="1">
            <a:off x="6019800" y="4805368"/>
            <a:ext cx="1066800" cy="2384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652" name="Google Shape;652;p25"/>
          <p:cNvSpPr txBox="1"/>
          <p:nvPr/>
        </p:nvSpPr>
        <p:spPr>
          <a:xfrm>
            <a:off x="4528279" y="2930889"/>
            <a:ext cx="41549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…</a:t>
            </a:r>
            <a:endParaRPr/>
          </a:p>
        </p:txBody>
      </p:sp>
      <p:pic>
        <p:nvPicPr>
          <p:cNvPr id="653" name="Google Shape;653;p25"/>
          <p:cNvPicPr preferRelativeResize="0"/>
          <p:nvPr/>
        </p:nvPicPr>
        <p:blipFill rotWithShape="1">
          <a:blip r:embed="rId25">
            <a:alphaModFix/>
          </a:blip>
          <a:srcRect/>
          <a:stretch/>
        </p:blipFill>
        <p:spPr>
          <a:xfrm>
            <a:off x="2314015" y="5613402"/>
            <a:ext cx="4628677" cy="902645"/>
          </a:xfrm>
          <a:prstGeom prst="rect">
            <a:avLst/>
          </a:prstGeom>
          <a:noFill/>
          <a:ln>
            <a:noFill/>
          </a:ln>
        </p:spPr>
      </p:pic>
      <p:sp>
        <p:nvSpPr>
          <p:cNvPr id="654" name="Google Shape;654;p25"/>
          <p:cNvSpPr txBox="1"/>
          <p:nvPr/>
        </p:nvSpPr>
        <p:spPr>
          <a:xfrm>
            <a:off x="8398132" y="5675332"/>
            <a:ext cx="328416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 = nonlinear activation function</a:t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p26"/>
          <p:cNvSpPr txBox="1"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Common Activation Functions</a:t>
            </a:r>
            <a:endParaRPr/>
          </a:p>
        </p:txBody>
      </p:sp>
      <p:pic>
        <p:nvPicPr>
          <p:cNvPr id="660" name="Google Shape;660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201145"/>
            <a:ext cx="12192000" cy="4455711"/>
          </a:xfrm>
          <a:prstGeom prst="rect">
            <a:avLst/>
          </a:prstGeom>
          <a:noFill/>
          <a:ln>
            <a:noFill/>
          </a:ln>
        </p:spPr>
      </p:pic>
      <p:sp>
        <p:nvSpPr>
          <p:cNvPr id="661" name="Google Shape;661;p26"/>
          <p:cNvSpPr txBox="1"/>
          <p:nvPr/>
        </p:nvSpPr>
        <p:spPr>
          <a:xfrm>
            <a:off x="-76200" y="6596390"/>
            <a:ext cx="5486400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[source: MIT 6.S191 introtodeeplearning.com] </a:t>
            </a: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p27"/>
          <p:cNvSpPr txBox="1"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Deep Neural Network: Also Learn the Features!</a:t>
            </a:r>
            <a:endParaRPr/>
          </a:p>
        </p:txBody>
      </p:sp>
      <p:sp>
        <p:nvSpPr>
          <p:cNvPr id="667" name="Google Shape;667;p27"/>
          <p:cNvSpPr txBox="1">
            <a:spLocks noGrp="1"/>
          </p:cNvSpPr>
          <p:nvPr>
            <p:ph type="body" idx="1"/>
          </p:nvPr>
        </p:nvSpPr>
        <p:spPr>
          <a:xfrm>
            <a:off x="406400" y="1397001"/>
            <a:ext cx="11099800" cy="157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882" lvl="0" indent="-342882" algn="l" rtl="0">
              <a:spcBef>
                <a:spcPts val="0"/>
              </a:spcBef>
              <a:spcAft>
                <a:spcPts val="0"/>
              </a:spcAft>
              <a:buSzPts val="3200"/>
              <a:buChar char="▪"/>
            </a:pPr>
            <a:r>
              <a:rPr lang="en-US"/>
              <a:t>Training the deep neural network is just like logistic regression:</a:t>
            </a:r>
            <a:endParaRPr/>
          </a:p>
          <a:p>
            <a:pPr marL="342882" lvl="0" indent="-139682" algn="l" rtl="0">
              <a:spcBef>
                <a:spcPts val="640"/>
              </a:spcBef>
              <a:spcAft>
                <a:spcPts val="0"/>
              </a:spcAft>
              <a:buSzPts val="3200"/>
              <a:buNone/>
            </a:pPr>
            <a:endParaRPr/>
          </a:p>
          <a:p>
            <a:pPr marL="342882" lvl="0" indent="-139682" algn="l" rtl="0">
              <a:spcBef>
                <a:spcPts val="640"/>
              </a:spcBef>
              <a:spcAft>
                <a:spcPts val="0"/>
              </a:spcAft>
              <a:buSzPts val="3200"/>
              <a:buNone/>
            </a:pPr>
            <a:endParaRPr/>
          </a:p>
          <a:p>
            <a:pPr marL="342882" lvl="0" indent="-139682" algn="l" rtl="0">
              <a:spcBef>
                <a:spcPts val="640"/>
              </a:spcBef>
              <a:spcAft>
                <a:spcPts val="0"/>
              </a:spcAft>
              <a:buSzPts val="3200"/>
              <a:buNone/>
            </a:pPr>
            <a:endParaRPr/>
          </a:p>
          <a:p>
            <a:pPr marL="342882" lvl="0" indent="-139682" algn="l" rtl="0">
              <a:spcBef>
                <a:spcPts val="640"/>
              </a:spcBef>
              <a:spcAft>
                <a:spcPts val="0"/>
              </a:spcAft>
              <a:buSzPts val="3200"/>
              <a:buNone/>
            </a:pPr>
            <a:endParaRPr/>
          </a:p>
          <a:p>
            <a:pPr marL="1600120" lvl="3" indent="-101588" algn="l" rtl="0">
              <a:spcBef>
                <a:spcPts val="400"/>
              </a:spcBef>
              <a:spcAft>
                <a:spcPts val="0"/>
              </a:spcAft>
              <a:buSzPts val="2000"/>
              <a:buNone/>
            </a:pPr>
            <a:endParaRPr/>
          </a:p>
          <a:p>
            <a:pPr marL="457176" lvl="1" indent="0" algn="l" rtl="0">
              <a:spcBef>
                <a:spcPts val="560"/>
              </a:spcBef>
              <a:spcAft>
                <a:spcPts val="0"/>
              </a:spcAft>
              <a:buSzPts val="2800"/>
              <a:buNone/>
            </a:pPr>
            <a:r>
              <a:rPr lang="en-US"/>
              <a:t>		just w tends to be a much, much larger vector ☺</a:t>
            </a:r>
            <a:endParaRPr/>
          </a:p>
          <a:p>
            <a:pPr marL="457176" lvl="1" indent="0" algn="l" rtl="0">
              <a:spcBef>
                <a:spcPts val="560"/>
              </a:spcBef>
              <a:spcAft>
                <a:spcPts val="0"/>
              </a:spcAft>
              <a:buSzPts val="2800"/>
              <a:buNone/>
            </a:pPr>
            <a:endParaRPr/>
          </a:p>
          <a:p>
            <a:pPr marL="742913" lvl="1" indent="-285736" algn="l" rtl="0">
              <a:spcBef>
                <a:spcPts val="560"/>
              </a:spcBef>
              <a:spcAft>
                <a:spcPts val="0"/>
              </a:spcAft>
              <a:buSzPts val="2800"/>
              <a:buFont typeface="Noto Sans Symbols"/>
              <a:buChar char="🡪"/>
            </a:pPr>
            <a:r>
              <a:rPr lang="en-US"/>
              <a:t>just run gradient ascent </a:t>
            </a:r>
            <a:endParaRPr/>
          </a:p>
          <a:p>
            <a:pPr marL="457176" lvl="1" indent="0" algn="l" rtl="0">
              <a:spcBef>
                <a:spcPts val="560"/>
              </a:spcBef>
              <a:spcAft>
                <a:spcPts val="0"/>
              </a:spcAft>
              <a:buSzPts val="2800"/>
              <a:buNone/>
            </a:pPr>
            <a:r>
              <a:rPr lang="en-US"/>
              <a:t> + stop when log likelihood of hold-out data starts to decrease</a:t>
            </a:r>
            <a:endParaRPr/>
          </a:p>
          <a:p>
            <a:pPr marL="342882" lvl="0" indent="-139682" algn="l" rtl="0">
              <a:spcBef>
                <a:spcPts val="640"/>
              </a:spcBef>
              <a:spcAft>
                <a:spcPts val="0"/>
              </a:spcAft>
              <a:buSzPts val="3200"/>
              <a:buNone/>
            </a:pPr>
            <a:endParaRPr/>
          </a:p>
        </p:txBody>
      </p:sp>
      <p:pic>
        <p:nvPicPr>
          <p:cNvPr id="668" name="Google Shape;668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25650" y="2933700"/>
            <a:ext cx="8140700" cy="99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p28"/>
          <p:cNvSpPr txBox="1"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Neural Networks Properties</a:t>
            </a:r>
            <a:endParaRPr/>
          </a:p>
        </p:txBody>
      </p:sp>
      <p:sp>
        <p:nvSpPr>
          <p:cNvPr id="674" name="Google Shape;674;p28"/>
          <p:cNvSpPr txBox="1">
            <a:spLocks noGrp="1"/>
          </p:cNvSpPr>
          <p:nvPr>
            <p:ph type="body" idx="1"/>
          </p:nvPr>
        </p:nvSpPr>
        <p:spPr>
          <a:xfrm>
            <a:off x="406400" y="1397001"/>
            <a:ext cx="11379200" cy="4729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882" lvl="0" indent="-342882" algn="l" rtl="0">
              <a:spcBef>
                <a:spcPts val="0"/>
              </a:spcBef>
              <a:spcAft>
                <a:spcPts val="0"/>
              </a:spcAft>
              <a:buSzPts val="3200"/>
              <a:buChar char="▪"/>
            </a:pPr>
            <a:r>
              <a:rPr lang="en-US"/>
              <a:t>Theorem (Universal Function Approximators).  A two-layer neural network with a sufficient number of neurons can approximate any continuous function to any desired accuracy.</a:t>
            </a:r>
            <a:endParaRPr/>
          </a:p>
          <a:p>
            <a:pPr marL="2057298" lvl="4" indent="-101589" algn="l" rtl="0">
              <a:spcBef>
                <a:spcPts val="400"/>
              </a:spcBef>
              <a:spcAft>
                <a:spcPts val="0"/>
              </a:spcAft>
              <a:buSzPts val="2000"/>
              <a:buNone/>
            </a:pPr>
            <a:endParaRPr/>
          </a:p>
          <a:p>
            <a:pPr marL="342882" lvl="0" indent="-342882" algn="l" rtl="0">
              <a:spcBef>
                <a:spcPts val="640"/>
              </a:spcBef>
              <a:spcAft>
                <a:spcPts val="0"/>
              </a:spcAft>
              <a:buSzPts val="3200"/>
              <a:buChar char="▪"/>
            </a:pPr>
            <a:r>
              <a:rPr lang="en-US"/>
              <a:t>Practical considerations</a:t>
            </a:r>
            <a:endParaRPr/>
          </a:p>
          <a:p>
            <a:pPr marL="742913" lvl="1" indent="-285736" algn="l" rtl="0">
              <a:spcBef>
                <a:spcPts val="560"/>
              </a:spcBef>
              <a:spcAft>
                <a:spcPts val="0"/>
              </a:spcAft>
              <a:buSzPts val="2800"/>
              <a:buChar char="▪"/>
            </a:pPr>
            <a:r>
              <a:rPr lang="en-US"/>
              <a:t>Can be seen as learning the features </a:t>
            </a:r>
            <a:endParaRPr/>
          </a:p>
          <a:p>
            <a:pPr marL="2514474" lvl="5" indent="-177788" algn="l" rtl="0">
              <a:spcBef>
                <a:spcPts val="160"/>
              </a:spcBef>
              <a:spcAft>
                <a:spcPts val="0"/>
              </a:spcAft>
              <a:buSzPts val="800"/>
              <a:buNone/>
            </a:pPr>
            <a:endParaRPr sz="800"/>
          </a:p>
          <a:p>
            <a:pPr marL="742913" lvl="1" indent="-285736" algn="l" rtl="0">
              <a:spcBef>
                <a:spcPts val="560"/>
              </a:spcBef>
              <a:spcAft>
                <a:spcPts val="0"/>
              </a:spcAft>
              <a:buSzPts val="2800"/>
              <a:buChar char="▪"/>
            </a:pPr>
            <a:r>
              <a:rPr lang="en-US"/>
              <a:t>Large number of neurons</a:t>
            </a:r>
            <a:endParaRPr/>
          </a:p>
          <a:p>
            <a:pPr marL="1142942" lvl="2" indent="-228588" algn="l" rtl="0">
              <a:spcBef>
                <a:spcPts val="480"/>
              </a:spcBef>
              <a:spcAft>
                <a:spcPts val="0"/>
              </a:spcAft>
              <a:buSzPts val="2400"/>
              <a:buChar char="▪"/>
            </a:pPr>
            <a:r>
              <a:rPr lang="en-US"/>
              <a:t>Danger for overfitting</a:t>
            </a:r>
            <a:endParaRPr/>
          </a:p>
          <a:p>
            <a:pPr marL="1142942" lvl="2" indent="-228588" algn="l" rtl="0">
              <a:spcBef>
                <a:spcPts val="480"/>
              </a:spcBef>
              <a:spcAft>
                <a:spcPts val="0"/>
              </a:spcAft>
              <a:buSzPts val="2400"/>
              <a:buChar char="▪"/>
            </a:pPr>
            <a:r>
              <a:rPr lang="en-US"/>
              <a:t>(hence early stopping!)</a:t>
            </a:r>
            <a:endParaRPr/>
          </a:p>
          <a:p>
            <a:pPr marL="1142942" lvl="2" indent="-76188" algn="l" rtl="0"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Some (Simplified) Biology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pPr eaLnBrk="1" hangingPunct="1"/>
            <a:r>
              <a:rPr lang="en-US" sz="2800"/>
              <a:t>Very loose inspiration: human neurons</a:t>
            </a: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56817"/>
            <a:ext cx="5486400" cy="3229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3" name="Picture 3" descr="C:\Users\Dan\Dropbox\Office\CS 188\Ketrina Art\Perceptron\Neur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2819400"/>
            <a:ext cx="5403371" cy="20310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p29"/>
          <p:cNvSpPr txBox="1"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/>
              <a:t>Universal Function Approximation Theorem*</a:t>
            </a:r>
            <a:endParaRPr/>
          </a:p>
        </p:txBody>
      </p:sp>
      <p:sp>
        <p:nvSpPr>
          <p:cNvPr id="680" name="Google Shape;680;p29"/>
          <p:cNvSpPr txBox="1">
            <a:spLocks noGrp="1"/>
          </p:cNvSpPr>
          <p:nvPr>
            <p:ph type="body" idx="1"/>
          </p:nvPr>
        </p:nvSpPr>
        <p:spPr>
          <a:xfrm>
            <a:off x="406401" y="4492618"/>
            <a:ext cx="11117913" cy="1476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882" lvl="0" indent="-342882" algn="l" rtl="0">
              <a:spcBef>
                <a:spcPts val="0"/>
              </a:spcBef>
              <a:spcAft>
                <a:spcPts val="0"/>
              </a:spcAft>
              <a:buSzPts val="3200"/>
              <a:buChar char="▪"/>
            </a:pPr>
            <a:r>
              <a:rPr lang="en-US" u="sng"/>
              <a:t>In words:</a:t>
            </a:r>
            <a:r>
              <a:rPr lang="en-US"/>
              <a:t> Given any continuous function f(x), if a 2-layer neural network has enough hidden units, then there is a choice of weights that allow it to closely approximate f(x). </a:t>
            </a:r>
            <a:endParaRPr/>
          </a:p>
        </p:txBody>
      </p:sp>
      <p:pic>
        <p:nvPicPr>
          <p:cNvPr id="681" name="Google Shape;681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10865" y="1130363"/>
            <a:ext cx="7570273" cy="3365437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682" name="Google Shape;682;p29"/>
          <p:cNvSpPr txBox="1"/>
          <p:nvPr/>
        </p:nvSpPr>
        <p:spPr>
          <a:xfrm>
            <a:off x="124157" y="6070601"/>
            <a:ext cx="6276643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Cybenko (1989) “Approximations by superpositions of sigmoidal functions”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Hornik (1991) “Approximation Capabilities of Multilayer Feedforward Networks”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Leshno and Schocken (1991) ”Multilayer Feedforward Networks with Non-Polynomial Activation Functions Can Approximate Any Function”</a:t>
            </a:r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p30"/>
          <p:cNvSpPr txBox="1"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/>
              <a:t>Universal Function Approximation Theorem*</a:t>
            </a:r>
            <a:endParaRPr/>
          </a:p>
        </p:txBody>
      </p:sp>
      <p:sp>
        <p:nvSpPr>
          <p:cNvPr id="688" name="Google Shape;688;p30"/>
          <p:cNvSpPr txBox="1"/>
          <p:nvPr/>
        </p:nvSpPr>
        <p:spPr>
          <a:xfrm>
            <a:off x="124157" y="6070601"/>
            <a:ext cx="6276643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Cybenko (1989) “Approximations by superpositions of sigmoidal functions”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Hornik (1991) “Approximation Capabilities of Multilayer Feedforward Networks”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Leshno and Schocken (1991) ”Multilayer Feedforward Networks with Non-Polynomial Activation Functions Can Approximate Any Function”</a:t>
            </a:r>
            <a:endParaRPr/>
          </a:p>
        </p:txBody>
      </p:sp>
      <p:pic>
        <p:nvPicPr>
          <p:cNvPr id="689" name="Google Shape;689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09385" y="1052124"/>
            <a:ext cx="4253748" cy="4888331"/>
          </a:xfrm>
          <a:prstGeom prst="rect">
            <a:avLst/>
          </a:prstGeom>
          <a:noFill/>
          <a:ln w="158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690" name="Google Shape;690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31874" y="1052124"/>
            <a:ext cx="3777988" cy="4888331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691" name="Google Shape;691;p3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64901" y="1052125"/>
            <a:ext cx="3184393" cy="4928140"/>
          </a:xfrm>
          <a:prstGeom prst="rect">
            <a:avLst/>
          </a:prstGeom>
          <a:noFill/>
          <a:ln w="158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p31"/>
          <p:cNvSpPr txBox="1"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Fun Neural Net Demo Site</a:t>
            </a:r>
            <a:endParaRPr/>
          </a:p>
        </p:txBody>
      </p:sp>
      <p:sp>
        <p:nvSpPr>
          <p:cNvPr id="697" name="Google Shape;697;p31"/>
          <p:cNvSpPr txBox="1">
            <a:spLocks noGrp="1"/>
          </p:cNvSpPr>
          <p:nvPr>
            <p:ph type="body" idx="1"/>
          </p:nvPr>
        </p:nvSpPr>
        <p:spPr>
          <a:xfrm>
            <a:off x="406400" y="1397001"/>
            <a:ext cx="11379200" cy="4729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882" lvl="0" indent="-342882" algn="l" rtl="0">
              <a:spcBef>
                <a:spcPts val="0"/>
              </a:spcBef>
              <a:spcAft>
                <a:spcPts val="0"/>
              </a:spcAft>
              <a:buSzPts val="3200"/>
              <a:buChar char="▪"/>
            </a:pPr>
            <a:r>
              <a:rPr lang="en-US"/>
              <a:t>Demo-site:</a:t>
            </a:r>
            <a:endParaRPr/>
          </a:p>
          <a:p>
            <a:pPr marL="742913" lvl="1" indent="-285736" algn="l" rtl="0">
              <a:spcBef>
                <a:spcPts val="560"/>
              </a:spcBef>
              <a:spcAft>
                <a:spcPts val="0"/>
              </a:spcAft>
              <a:buSzPts val="2800"/>
              <a:buChar char="▪"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http://playground.tensorflow.org/</a:t>
            </a:r>
            <a:endParaRPr/>
          </a:p>
          <a:p>
            <a:pPr marL="742913" lvl="1" indent="-107936" algn="l" rtl="0">
              <a:spcBef>
                <a:spcPts val="560"/>
              </a:spcBef>
              <a:spcAft>
                <a:spcPts val="0"/>
              </a:spcAft>
              <a:buSzPts val="2800"/>
              <a:buNone/>
            </a:pPr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p32"/>
          <p:cNvSpPr txBox="1">
            <a:spLocks noGrp="1"/>
          </p:cNvSpPr>
          <p:nvPr>
            <p:ph type="body" idx="1"/>
          </p:nvPr>
        </p:nvSpPr>
        <p:spPr>
          <a:xfrm>
            <a:off x="609599" y="1371286"/>
            <a:ext cx="5486401" cy="5486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882" lvl="0" indent="-342882" algn="l" rtl="0">
              <a:spcBef>
                <a:spcPts val="0"/>
              </a:spcBef>
              <a:spcAft>
                <a:spcPts val="0"/>
              </a:spcAft>
              <a:buSzPts val="3200"/>
              <a:buChar char="▪"/>
            </a:pPr>
            <a:r>
              <a:rPr lang="en-US"/>
              <a:t>Derivatives tables:</a:t>
            </a:r>
            <a:endParaRPr/>
          </a:p>
          <a:p>
            <a:pPr marL="342882" lvl="0" indent="-139682" algn="l" rtl="0">
              <a:spcBef>
                <a:spcPts val="640"/>
              </a:spcBef>
              <a:spcAft>
                <a:spcPts val="0"/>
              </a:spcAft>
              <a:buSzPts val="3200"/>
              <a:buNone/>
            </a:pPr>
            <a:endParaRPr/>
          </a:p>
          <a:p>
            <a:pPr marL="342882" lvl="0" indent="-139682" algn="l" rtl="0">
              <a:spcBef>
                <a:spcPts val="640"/>
              </a:spcBef>
              <a:spcAft>
                <a:spcPts val="0"/>
              </a:spcAft>
              <a:buSzPts val="3200"/>
              <a:buNone/>
            </a:pPr>
            <a:endParaRPr/>
          </a:p>
        </p:txBody>
      </p:sp>
      <p:sp>
        <p:nvSpPr>
          <p:cNvPr id="703" name="Google Shape;703;p32"/>
          <p:cNvSpPr txBox="1"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How about computing all the derivatives?</a:t>
            </a:r>
            <a:endParaRPr/>
          </a:p>
        </p:txBody>
      </p:sp>
      <p:pic>
        <p:nvPicPr>
          <p:cNvPr id="704" name="Google Shape;704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05400" y="1524000"/>
            <a:ext cx="4582475" cy="4987921"/>
          </a:xfrm>
          <a:prstGeom prst="rect">
            <a:avLst/>
          </a:prstGeom>
          <a:noFill/>
          <a:ln>
            <a:noFill/>
          </a:ln>
        </p:spPr>
      </p:pic>
      <p:sp>
        <p:nvSpPr>
          <p:cNvPr id="705" name="Google Shape;705;p32"/>
          <p:cNvSpPr txBox="1"/>
          <p:nvPr/>
        </p:nvSpPr>
        <p:spPr>
          <a:xfrm>
            <a:off x="-76200" y="6604084"/>
            <a:ext cx="4203395" cy="25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[source:  http://hyperphysics.phy-astr.gsu.edu/hbase/Math/derfunc.html</a:t>
            </a:r>
            <a:endParaRPr sz="10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p33"/>
          <p:cNvSpPr txBox="1"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How about computing all the derivatives?</a:t>
            </a:r>
            <a:endParaRPr/>
          </a:p>
        </p:txBody>
      </p:sp>
      <p:sp>
        <p:nvSpPr>
          <p:cNvPr id="711" name="Google Shape;711;p33"/>
          <p:cNvSpPr txBox="1"/>
          <p:nvPr/>
        </p:nvSpPr>
        <p:spPr>
          <a:xfrm>
            <a:off x="1219200" y="1344788"/>
            <a:ext cx="10439400" cy="3558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1920"/>
              <a:buFont typeface="Noto Sans Symbols"/>
              <a:buChar char="■"/>
            </a:pP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But neural net f is never one of those?</a:t>
            </a:r>
            <a:endParaRPr dirty="0"/>
          </a:p>
          <a:p>
            <a:pPr marL="742950" marR="0" lvl="1" indent="-285750" algn="l" rtl="0">
              <a:spcBef>
                <a:spcPts val="1176"/>
              </a:spcBef>
              <a:spcAft>
                <a:spcPts val="0"/>
              </a:spcAft>
              <a:buClr>
                <a:schemeClr val="hlink"/>
              </a:buClr>
              <a:buSzPts val="1467"/>
              <a:buFont typeface="Noto Sans Symbols"/>
              <a:buChar char="■"/>
            </a:pPr>
            <a:r>
              <a:rPr lang="en-US" sz="2667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problem: CHAIN RULE:</a:t>
            </a:r>
            <a:endParaRPr dirty="0"/>
          </a:p>
          <a:p>
            <a:pPr marL="121917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ts val="1200"/>
              <a:buFont typeface="Noto Sans Symbols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1917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ts val="1200"/>
              <a:buFont typeface="Noto Sans Symbols"/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</a:t>
            </a:r>
            <a:endParaRPr dirty="0"/>
          </a:p>
          <a:p>
            <a:pPr marL="121917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ts val="1200"/>
              <a:buFont typeface="Noto Sans Symbols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1917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ts val="1200"/>
              <a:buFont typeface="Noto Sans Symbols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1917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ts val="1200"/>
              <a:buFont typeface="Noto Sans Symbols"/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Then</a:t>
            </a:r>
            <a:endParaRPr dirty="0"/>
          </a:p>
          <a:p>
            <a:pPr marL="121917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ts val="1200"/>
              <a:buFont typeface="Noto Sans Symbols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1917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ts val="1200"/>
              <a:buFont typeface="Noto Sans Symbols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1917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ts val="1200"/>
              <a:buFont typeface="Noto Sans Symbols"/>
              <a:buNone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Derivatives can be computed by following well-defined procedures</a:t>
            </a:r>
            <a:endParaRPr sz="2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12" name="Google Shape;712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05300" y="2902587"/>
            <a:ext cx="2743200" cy="44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13" name="Google Shape;713;p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93365" y="4267200"/>
            <a:ext cx="3448680" cy="4100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p34"/>
          <p:cNvSpPr txBox="1">
            <a:spLocks noGrp="1"/>
          </p:cNvSpPr>
          <p:nvPr>
            <p:ph type="body" idx="1"/>
          </p:nvPr>
        </p:nvSpPr>
        <p:spPr>
          <a:xfrm>
            <a:off x="406400" y="1397001"/>
            <a:ext cx="11379200" cy="4729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882" lvl="0" indent="-342882" algn="l" rtl="0">
              <a:spcBef>
                <a:spcPts val="0"/>
              </a:spcBef>
              <a:spcAft>
                <a:spcPts val="0"/>
              </a:spcAft>
              <a:buSzPts val="3200"/>
              <a:buChar char="▪"/>
            </a:pPr>
            <a:r>
              <a:rPr lang="en-US" dirty="0"/>
              <a:t>Automatic differentiation software </a:t>
            </a:r>
            <a:endParaRPr dirty="0"/>
          </a:p>
          <a:p>
            <a:pPr marL="742913" lvl="1" indent="-285736" algn="l" rtl="0">
              <a:spcBef>
                <a:spcPts val="560"/>
              </a:spcBef>
              <a:spcAft>
                <a:spcPts val="0"/>
              </a:spcAft>
              <a:buSzPts val="2800"/>
              <a:buChar char="▪"/>
            </a:pPr>
            <a:r>
              <a:rPr lang="en-US" dirty="0"/>
              <a:t>e.g. TensorFlow, </a:t>
            </a:r>
            <a:r>
              <a:rPr lang="en-US" dirty="0" err="1"/>
              <a:t>PyTorch</a:t>
            </a:r>
            <a:r>
              <a:rPr lang="en-US" dirty="0"/>
              <a:t>, Jax</a:t>
            </a:r>
            <a:endParaRPr dirty="0"/>
          </a:p>
          <a:p>
            <a:pPr marL="742913" lvl="1" indent="-285736" algn="l" rtl="0">
              <a:spcBef>
                <a:spcPts val="560"/>
              </a:spcBef>
              <a:spcAft>
                <a:spcPts val="0"/>
              </a:spcAft>
              <a:buSzPts val="2800"/>
              <a:buChar char="▪"/>
            </a:pPr>
            <a:r>
              <a:rPr lang="en-US" dirty="0"/>
              <a:t>Only need to program the function g(</a:t>
            </a:r>
            <a:r>
              <a:rPr lang="en-US" dirty="0" err="1"/>
              <a:t>x,y,w</a:t>
            </a:r>
            <a:r>
              <a:rPr lang="en-US" dirty="0"/>
              <a:t>)</a:t>
            </a:r>
            <a:endParaRPr dirty="0"/>
          </a:p>
          <a:p>
            <a:pPr marL="742913" lvl="1" indent="-285736" algn="l" rtl="0">
              <a:spcBef>
                <a:spcPts val="560"/>
              </a:spcBef>
              <a:spcAft>
                <a:spcPts val="0"/>
              </a:spcAft>
              <a:buSzPts val="2800"/>
              <a:buChar char="▪"/>
            </a:pPr>
            <a:r>
              <a:rPr lang="en-US" dirty="0"/>
              <a:t>Can automatically compute all derivatives </a:t>
            </a:r>
            <a:r>
              <a:rPr lang="en-US" dirty="0" err="1"/>
              <a:t>w.r.t.</a:t>
            </a:r>
            <a:r>
              <a:rPr lang="en-US" dirty="0"/>
              <a:t> all entries in w</a:t>
            </a:r>
            <a:endParaRPr dirty="0"/>
          </a:p>
          <a:p>
            <a:pPr marL="742913" lvl="1" indent="-285736" algn="l" rtl="0">
              <a:spcBef>
                <a:spcPts val="560"/>
              </a:spcBef>
              <a:spcAft>
                <a:spcPts val="0"/>
              </a:spcAft>
              <a:buSzPts val="2800"/>
              <a:buChar char="▪"/>
            </a:pPr>
            <a:r>
              <a:rPr lang="en-US" dirty="0"/>
              <a:t>This is typically done by caching info during forward computation pass of f, and then doing a backward pass = “backpropagation”</a:t>
            </a:r>
            <a:endParaRPr dirty="0"/>
          </a:p>
          <a:p>
            <a:pPr marL="742913" lvl="1" indent="-285736" algn="l" rtl="0">
              <a:spcBef>
                <a:spcPts val="560"/>
              </a:spcBef>
              <a:spcAft>
                <a:spcPts val="0"/>
              </a:spcAft>
              <a:buSzPts val="2800"/>
              <a:buChar char="▪"/>
            </a:pPr>
            <a:r>
              <a:rPr lang="en-US" dirty="0" err="1"/>
              <a:t>Autodiff</a:t>
            </a:r>
            <a:r>
              <a:rPr lang="en-US" dirty="0"/>
              <a:t> / Backpropagation can often be done at computational cost comparable to the forward pass</a:t>
            </a:r>
            <a:endParaRPr dirty="0"/>
          </a:p>
          <a:p>
            <a:pPr marL="342882" lvl="0" indent="-342882" algn="l" rtl="0">
              <a:spcBef>
                <a:spcPts val="640"/>
              </a:spcBef>
              <a:spcAft>
                <a:spcPts val="0"/>
              </a:spcAft>
              <a:buSzPts val="3200"/>
              <a:buChar char="▪"/>
            </a:pPr>
            <a:r>
              <a:rPr lang="en-US" dirty="0"/>
              <a:t>Need to know this exists</a:t>
            </a:r>
            <a:endParaRPr dirty="0"/>
          </a:p>
          <a:p>
            <a:pPr marL="342882" lvl="0" indent="-342882" algn="l" rtl="0">
              <a:spcBef>
                <a:spcPts val="640"/>
              </a:spcBef>
              <a:spcAft>
                <a:spcPts val="0"/>
              </a:spcAft>
              <a:buSzPts val="3200"/>
              <a:buChar char="▪"/>
            </a:pPr>
            <a:r>
              <a:rPr lang="en-US" dirty="0"/>
              <a:t>How this is done?  --  outside of scope of CS188</a:t>
            </a:r>
            <a:endParaRPr dirty="0"/>
          </a:p>
          <a:p>
            <a:pPr marL="742913" lvl="1" indent="-107936" algn="l" rtl="0">
              <a:spcBef>
                <a:spcPts val="560"/>
              </a:spcBef>
              <a:spcAft>
                <a:spcPts val="0"/>
              </a:spcAft>
              <a:buSzPts val="2800"/>
              <a:buNone/>
            </a:pPr>
            <a:endParaRPr dirty="0"/>
          </a:p>
        </p:txBody>
      </p:sp>
      <p:sp>
        <p:nvSpPr>
          <p:cNvPr id="719" name="Google Shape;719;p34"/>
          <p:cNvSpPr txBox="1"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Automatic Differentiation</a:t>
            </a:r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p36"/>
          <p:cNvSpPr txBox="1"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Summary of Key Ideas</a:t>
            </a:r>
            <a:endParaRPr/>
          </a:p>
        </p:txBody>
      </p:sp>
      <p:sp>
        <p:nvSpPr>
          <p:cNvPr id="731" name="Google Shape;731;p36"/>
          <p:cNvSpPr txBox="1">
            <a:spLocks noGrp="1"/>
          </p:cNvSpPr>
          <p:nvPr>
            <p:ph type="body" idx="1"/>
          </p:nvPr>
        </p:nvSpPr>
        <p:spPr>
          <a:xfrm>
            <a:off x="1447800" y="1219200"/>
            <a:ext cx="10337800" cy="59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882" lvl="0" indent="-34288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US" sz="2400"/>
              <a:t>Optimize probability of label given input</a:t>
            </a:r>
            <a:endParaRPr/>
          </a:p>
          <a:p>
            <a:pPr marL="1600120" lvl="3" indent="-152388" algn="l" rtl="0">
              <a:lnSpc>
                <a:spcPct val="90000"/>
              </a:lnSpc>
              <a:spcBef>
                <a:spcPts val="240"/>
              </a:spcBef>
              <a:spcAft>
                <a:spcPts val="0"/>
              </a:spcAft>
              <a:buSzPts val="1200"/>
              <a:buNone/>
            </a:pPr>
            <a:endParaRPr sz="1200"/>
          </a:p>
          <a:p>
            <a:pPr marL="342882" lvl="0" indent="-342882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2400"/>
              <a:buChar char="▪"/>
            </a:pPr>
            <a:r>
              <a:rPr lang="en-US" sz="2400"/>
              <a:t>Continuous optimization</a:t>
            </a:r>
            <a:endParaRPr/>
          </a:p>
          <a:p>
            <a:pPr marL="742913" lvl="1" indent="-28573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Char char="▪"/>
            </a:pPr>
            <a:r>
              <a:rPr lang="en-US" sz="2000"/>
              <a:t>Gradient ascent:</a:t>
            </a:r>
            <a:endParaRPr/>
          </a:p>
          <a:p>
            <a:pPr marL="1142942" lvl="2" indent="-228588" algn="l" rtl="0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SzPts val="1600"/>
              <a:buChar char="▪"/>
            </a:pPr>
            <a:r>
              <a:rPr lang="en-US" sz="1600"/>
              <a:t>Compute steepest uphill direction = gradient (= just vector of partial derivatives)</a:t>
            </a:r>
            <a:endParaRPr/>
          </a:p>
          <a:p>
            <a:pPr marL="1142942" lvl="2" indent="-228588" algn="l" rtl="0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SzPts val="1600"/>
              <a:buChar char="▪"/>
            </a:pPr>
            <a:r>
              <a:rPr lang="en-US" sz="1600"/>
              <a:t>Take step in the gradient direction</a:t>
            </a:r>
            <a:endParaRPr/>
          </a:p>
          <a:p>
            <a:pPr marL="1142942" lvl="2" indent="-228588" algn="l" rtl="0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SzPts val="1600"/>
              <a:buChar char="▪"/>
            </a:pPr>
            <a:r>
              <a:rPr lang="en-US" sz="1600"/>
              <a:t>Repeat (until held-out data accuracy starts to drop = “early stopping”)</a:t>
            </a:r>
            <a:endParaRPr/>
          </a:p>
          <a:p>
            <a:pPr marL="1600120" lvl="3" indent="-152388" algn="l" rtl="0">
              <a:lnSpc>
                <a:spcPct val="90000"/>
              </a:lnSpc>
              <a:spcBef>
                <a:spcPts val="240"/>
              </a:spcBef>
              <a:spcAft>
                <a:spcPts val="0"/>
              </a:spcAft>
              <a:buSzPts val="1200"/>
              <a:buNone/>
            </a:pPr>
            <a:endParaRPr sz="1200"/>
          </a:p>
          <a:p>
            <a:pPr marL="342882" lvl="0" indent="-342882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2400"/>
              <a:buChar char="▪"/>
            </a:pPr>
            <a:r>
              <a:rPr lang="en-US" sz="2400"/>
              <a:t>Deep neural nets</a:t>
            </a:r>
            <a:endParaRPr/>
          </a:p>
          <a:p>
            <a:pPr marL="742913" lvl="1" indent="-28573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Char char="▪"/>
            </a:pPr>
            <a:r>
              <a:rPr lang="en-US" sz="2000"/>
              <a:t>Last layer = still logistic regression</a:t>
            </a:r>
            <a:endParaRPr/>
          </a:p>
          <a:p>
            <a:pPr marL="742913" lvl="1" indent="-28573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Char char="▪"/>
            </a:pPr>
            <a:r>
              <a:rPr lang="en-US" sz="2000"/>
              <a:t>Now also many more layers before this last layer</a:t>
            </a:r>
            <a:endParaRPr/>
          </a:p>
          <a:p>
            <a:pPr marL="1142942" lvl="2" indent="-228588" algn="l" rtl="0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SzPts val="1600"/>
              <a:buChar char="▪"/>
            </a:pPr>
            <a:r>
              <a:rPr lang="en-US" sz="1600"/>
              <a:t>= computing the features</a:t>
            </a:r>
            <a:endParaRPr/>
          </a:p>
          <a:p>
            <a:pPr marL="1142942" lvl="2" indent="-228588" algn="l" rtl="0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SzPts val="1600"/>
              <a:buChar char="▪"/>
            </a:pPr>
            <a:r>
              <a:rPr lang="en-US" sz="1600"/>
              <a:t>🡪 the features are learned rather than hand-designed</a:t>
            </a:r>
            <a:endParaRPr/>
          </a:p>
          <a:p>
            <a:pPr marL="742913" lvl="1" indent="-28573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Char char="▪"/>
            </a:pPr>
            <a:r>
              <a:rPr lang="en-US" sz="2000"/>
              <a:t>Universal function approximation theorem</a:t>
            </a:r>
            <a:endParaRPr/>
          </a:p>
          <a:p>
            <a:pPr marL="1142942" lvl="2" indent="-228588" algn="l" rtl="0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SzPts val="1600"/>
              <a:buChar char="▪"/>
            </a:pPr>
            <a:r>
              <a:rPr lang="en-US" sz="1600">
                <a:latin typeface="Courier"/>
                <a:ea typeface="Courier"/>
                <a:cs typeface="Courier"/>
                <a:sym typeface="Courier"/>
              </a:rPr>
              <a:t>If</a:t>
            </a:r>
            <a:r>
              <a:rPr lang="en-US" sz="1600"/>
              <a:t>         neural net is large enough </a:t>
            </a:r>
            <a:endParaRPr/>
          </a:p>
          <a:p>
            <a:pPr marL="1142942" lvl="2" indent="-228588" algn="l" rtl="0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SzPts val="1600"/>
              <a:buChar char="▪"/>
            </a:pPr>
            <a:r>
              <a:rPr lang="en-US" sz="1600">
                <a:latin typeface="Courier"/>
                <a:ea typeface="Courier"/>
                <a:cs typeface="Courier"/>
                <a:sym typeface="Courier"/>
              </a:rPr>
              <a:t>Then</a:t>
            </a:r>
            <a:r>
              <a:rPr lang="en-US" sz="1600"/>
              <a:t>   neural net can represent any continuous mapping from input to output with arbitrary accuracy</a:t>
            </a:r>
            <a:endParaRPr/>
          </a:p>
          <a:p>
            <a:pPr marL="1142942" lvl="2" indent="-228588" algn="l" rtl="0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SzPts val="1600"/>
              <a:buChar char="▪"/>
            </a:pPr>
            <a:r>
              <a:rPr lang="en-US" sz="1600"/>
              <a:t>But remember: need to avoid overfitting  / memorizing the training data 🡪 early stopping!</a:t>
            </a:r>
            <a:endParaRPr/>
          </a:p>
          <a:p>
            <a:pPr marL="742913" lvl="1" indent="-28573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Char char="▪"/>
            </a:pPr>
            <a:r>
              <a:rPr lang="en-US" sz="2000"/>
              <a:t>Automatic differentiation gives the derivatives efficiently (how? = outside of scope of 188)</a:t>
            </a:r>
            <a:endParaRPr sz="2000"/>
          </a:p>
        </p:txBody>
      </p:sp>
      <p:pic>
        <p:nvPicPr>
          <p:cNvPr id="732" name="Google Shape;732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28734" y="1219200"/>
            <a:ext cx="4177466" cy="5083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03200" y="885392"/>
            <a:ext cx="5181600" cy="1248463"/>
          </a:xfrm>
        </p:spPr>
        <p:txBody>
          <a:bodyPr/>
          <a:lstStyle/>
          <a:p>
            <a:pPr marL="0" indent="0" algn="ctr">
              <a:buNone/>
            </a:pPr>
            <a:r>
              <a:rPr lang="en-US" sz="2667" b="1" u="sng" dirty="0"/>
              <a:t>Traditional Programming</a:t>
            </a:r>
            <a:r>
              <a:rPr lang="en-US" sz="2667" b="1" dirty="0"/>
              <a:t>:</a:t>
            </a:r>
            <a:br>
              <a:rPr lang="en-US" sz="2667" b="1" dirty="0"/>
            </a:br>
            <a:r>
              <a:rPr lang="en-US" sz="2667" b="1" dirty="0"/>
              <a:t>program by writing lines of code</a:t>
            </a:r>
          </a:p>
          <a:p>
            <a:pPr algn="ctr"/>
            <a:endParaRPr lang="en-US" sz="2667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3581"/>
            <a:ext cx="12192000" cy="885419"/>
          </a:xfrm>
        </p:spPr>
        <p:txBody>
          <a:bodyPr/>
          <a:lstStyle/>
          <a:p>
            <a:r>
              <a:rPr lang="en-US" dirty="0"/>
              <a:t>Change in Programming Paradigm!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88D5080-1576-2D48-8274-A4AAFDCBDE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0851" y="2678138"/>
            <a:ext cx="2058967" cy="1926519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1117190-6A33-354D-8321-680D6B8F9DE9}"/>
              </a:ext>
            </a:extLst>
          </p:cNvPr>
          <p:cNvSpPr txBox="1"/>
          <p:nvPr/>
        </p:nvSpPr>
        <p:spPr>
          <a:xfrm>
            <a:off x="897685" y="5088549"/>
            <a:ext cx="3491661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67" dirty="0">
                <a:latin typeface="Calibri"/>
                <a:cs typeface="Calibri"/>
              </a:rPr>
              <a:t>Poor performance on AI problems</a:t>
            </a:r>
          </a:p>
        </p:txBody>
      </p:sp>
      <p:pic>
        <p:nvPicPr>
          <p:cNvPr id="24" name="Picture 4">
            <a:extLst>
              <a:ext uri="{FF2B5EF4-FFF2-40B4-BE49-F238E27FC236}">
                <a16:creationId xmlns:a16="http://schemas.microsoft.com/office/drawing/2014/main" id="{3050DA73-7DCD-DB41-8108-49EF848364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7685" y="3393749"/>
            <a:ext cx="4953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Right Arrow 26">
            <a:extLst>
              <a:ext uri="{FF2B5EF4-FFF2-40B4-BE49-F238E27FC236}">
                <a16:creationId xmlns:a16="http://schemas.microsoft.com/office/drawing/2014/main" id="{0A359AED-5029-C245-A3B2-E8E51DF8621E}"/>
              </a:ext>
            </a:extLst>
          </p:cNvPr>
          <p:cNvSpPr/>
          <p:nvPr/>
        </p:nvSpPr>
        <p:spPr bwMode="auto">
          <a:xfrm>
            <a:off x="1449413" y="3264313"/>
            <a:ext cx="101615" cy="754171"/>
          </a:xfrm>
          <a:prstGeom prst="rightArrow">
            <a:avLst/>
          </a:prstGeom>
          <a:noFill/>
          <a:ln w="15875" algn="ctr">
            <a:solidFill>
              <a:schemeClr val="tx1"/>
            </a:solidFill>
            <a:round/>
            <a:headEnd/>
            <a:tailEnd/>
          </a:ln>
        </p:spPr>
        <p:txBody>
          <a:bodyPr wrap="square" rtlCol="0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US" sz="1867"/>
          </a:p>
        </p:txBody>
      </p:sp>
      <p:sp>
        <p:nvSpPr>
          <p:cNvPr id="28" name="Right Arrow 27">
            <a:extLst>
              <a:ext uri="{FF2B5EF4-FFF2-40B4-BE49-F238E27FC236}">
                <a16:creationId xmlns:a16="http://schemas.microsoft.com/office/drawing/2014/main" id="{4FF01940-FCAC-D042-93C6-2199236ABF35}"/>
              </a:ext>
            </a:extLst>
          </p:cNvPr>
          <p:cNvSpPr/>
          <p:nvPr/>
        </p:nvSpPr>
        <p:spPr bwMode="auto">
          <a:xfrm>
            <a:off x="3739874" y="3265540"/>
            <a:ext cx="101615" cy="754171"/>
          </a:xfrm>
          <a:prstGeom prst="rightArrow">
            <a:avLst/>
          </a:prstGeom>
          <a:noFill/>
          <a:ln w="15875" algn="ctr">
            <a:solidFill>
              <a:schemeClr val="tx1"/>
            </a:solidFill>
            <a:round/>
            <a:headEnd/>
            <a:tailEnd/>
          </a:ln>
        </p:spPr>
        <p:txBody>
          <a:bodyPr wrap="square" rtlCol="0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US" sz="1867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D102717-F798-2944-B1DD-49AD4D4F8E09}"/>
              </a:ext>
            </a:extLst>
          </p:cNvPr>
          <p:cNvSpPr txBox="1"/>
          <p:nvPr/>
        </p:nvSpPr>
        <p:spPr>
          <a:xfrm>
            <a:off x="3841488" y="3393748"/>
            <a:ext cx="295274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67" dirty="0">
                <a:latin typeface="Calibri"/>
                <a:cs typeface="Calibri"/>
              </a:rPr>
              <a:t>?</a:t>
            </a:r>
          </a:p>
        </p:txBody>
      </p:sp>
      <p:sp>
        <p:nvSpPr>
          <p:cNvPr id="35" name="Content Placeholder 1">
            <a:extLst>
              <a:ext uri="{FF2B5EF4-FFF2-40B4-BE49-F238E27FC236}">
                <a16:creationId xmlns:a16="http://schemas.microsoft.com/office/drawing/2014/main" id="{DEAB2EB9-78E3-5142-AAFF-AF1933856DA5}"/>
              </a:ext>
            </a:extLst>
          </p:cNvPr>
          <p:cNvSpPr txBox="1">
            <a:spLocks/>
          </p:cNvSpPr>
          <p:nvPr/>
        </p:nvSpPr>
        <p:spPr bwMode="auto">
          <a:xfrm>
            <a:off x="6197601" y="1193801"/>
            <a:ext cx="5283200" cy="1026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00000"/>
              </a:lnSpc>
              <a:spcBef>
                <a:spcPts val="1676"/>
              </a:spcBef>
              <a:spcAft>
                <a:spcPts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742950" indent="-285750" algn="l" rtl="0" eaLnBrk="0" fontAlgn="base" hangingPunct="0">
              <a:spcBef>
                <a:spcPts val="1176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/>
                <a:cs typeface="Calibri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Calibri"/>
                <a:cs typeface="Calibri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Calibri"/>
                <a:cs typeface="Calibri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Calibri"/>
                <a:cs typeface="Calibri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2667" b="1" u="sng" dirty="0">
                <a:solidFill>
                  <a:schemeClr val="accent2"/>
                </a:solidFill>
              </a:rPr>
              <a:t>Deep Learning (“Software 2.0”):</a:t>
            </a:r>
            <a:br>
              <a:rPr lang="en-US" sz="2667" b="1" dirty="0">
                <a:solidFill>
                  <a:schemeClr val="accent2"/>
                </a:solidFill>
              </a:rPr>
            </a:br>
            <a:r>
              <a:rPr lang="en-US" sz="2667" b="1" dirty="0">
                <a:solidFill>
                  <a:schemeClr val="accent2"/>
                </a:solidFill>
              </a:rPr>
              <a:t>program by providing data</a:t>
            </a:r>
          </a:p>
        </p:txBody>
      </p:sp>
      <p:pic>
        <p:nvPicPr>
          <p:cNvPr id="36" name="Picture 4">
            <a:extLst>
              <a:ext uri="{FF2B5EF4-FFF2-40B4-BE49-F238E27FC236}">
                <a16:creationId xmlns:a16="http://schemas.microsoft.com/office/drawing/2014/main" id="{6996F730-F5B4-4842-BA9E-EBDA3CFAAC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17444" y="3397012"/>
            <a:ext cx="4953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36" descr="tikz40.png">
            <a:extLst>
              <a:ext uri="{FF2B5EF4-FFF2-40B4-BE49-F238E27FC236}">
                <a16:creationId xmlns:a16="http://schemas.microsoft.com/office/drawing/2014/main" id="{79C05D87-0639-BF4E-A4B5-4151503D6A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4343" y="2730884"/>
            <a:ext cx="2622355" cy="1821025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508C76F8-15A0-2D45-A4E1-85DC6E31D622}"/>
              </a:ext>
            </a:extLst>
          </p:cNvPr>
          <p:cNvSpPr txBox="1"/>
          <p:nvPr/>
        </p:nvSpPr>
        <p:spPr>
          <a:xfrm>
            <a:off x="10470228" y="3395802"/>
            <a:ext cx="295274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67" dirty="0">
                <a:latin typeface="Calibri"/>
                <a:cs typeface="Calibri"/>
              </a:rPr>
              <a:t>?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BE74D73-6F79-064E-A4B1-B45B4CC13ABD}"/>
              </a:ext>
            </a:extLst>
          </p:cNvPr>
          <p:cNvSpPr txBox="1"/>
          <p:nvPr/>
        </p:nvSpPr>
        <p:spPr>
          <a:xfrm>
            <a:off x="8336499" y="5088549"/>
            <a:ext cx="1005403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67" dirty="0">
                <a:latin typeface="Calibri"/>
                <a:cs typeface="Calibri"/>
              </a:rPr>
              <a:t>Success!</a:t>
            </a:r>
          </a:p>
        </p:txBody>
      </p:sp>
      <p:sp>
        <p:nvSpPr>
          <p:cNvPr id="26" name="Right Arrow 25">
            <a:extLst>
              <a:ext uri="{FF2B5EF4-FFF2-40B4-BE49-F238E27FC236}">
                <a16:creationId xmlns:a16="http://schemas.microsoft.com/office/drawing/2014/main" id="{C56864F5-9CD5-C649-818D-0F45C52FDA48}"/>
              </a:ext>
            </a:extLst>
          </p:cNvPr>
          <p:cNvSpPr/>
          <p:nvPr/>
        </p:nvSpPr>
        <p:spPr bwMode="auto">
          <a:xfrm>
            <a:off x="7727044" y="3259639"/>
            <a:ext cx="101615" cy="754171"/>
          </a:xfrm>
          <a:prstGeom prst="rightArrow">
            <a:avLst/>
          </a:prstGeom>
          <a:noFill/>
          <a:ln w="15875" algn="ctr">
            <a:solidFill>
              <a:schemeClr val="tx1"/>
            </a:solidFill>
            <a:round/>
            <a:headEnd/>
            <a:tailEnd/>
          </a:ln>
        </p:spPr>
        <p:txBody>
          <a:bodyPr wrap="square" rtlCol="0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US" sz="1867"/>
          </a:p>
        </p:txBody>
      </p:sp>
      <p:sp>
        <p:nvSpPr>
          <p:cNvPr id="33" name="Right Arrow 32">
            <a:extLst>
              <a:ext uri="{FF2B5EF4-FFF2-40B4-BE49-F238E27FC236}">
                <a16:creationId xmlns:a16="http://schemas.microsoft.com/office/drawing/2014/main" id="{2B10ECB5-743F-DE42-99EE-CE09960A9D4A}"/>
              </a:ext>
            </a:extLst>
          </p:cNvPr>
          <p:cNvSpPr/>
          <p:nvPr/>
        </p:nvSpPr>
        <p:spPr bwMode="auto">
          <a:xfrm>
            <a:off x="10368644" y="3308746"/>
            <a:ext cx="101615" cy="754171"/>
          </a:xfrm>
          <a:prstGeom prst="rightArrow">
            <a:avLst/>
          </a:prstGeom>
          <a:noFill/>
          <a:ln w="15875" algn="ctr">
            <a:solidFill>
              <a:schemeClr val="tx1"/>
            </a:solidFill>
            <a:round/>
            <a:headEnd/>
            <a:tailEnd/>
          </a:ln>
        </p:spPr>
        <p:txBody>
          <a:bodyPr wrap="square" rtlCol="0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US" sz="1867"/>
          </a:p>
        </p:txBody>
      </p:sp>
    </p:spTree>
    <p:extLst>
      <p:ext uri="{BB962C8B-B14F-4D97-AF65-F5344CB8AC3E}">
        <p14:creationId xmlns:p14="http://schemas.microsoft.com/office/powerpoint/2010/main" val="2036763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15" grpId="0"/>
      <p:bldP spid="27" grpId="0" animBg="1"/>
      <p:bldP spid="28" grpId="0" animBg="1"/>
      <p:bldP spid="29" grpId="0"/>
      <p:bldP spid="35" grpId="0"/>
      <p:bldP spid="39" grpId="0"/>
      <p:bldP spid="40" grpId="0"/>
      <p:bldP spid="26" grpId="0" animBg="1"/>
      <p:bldP spid="3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Linear Classifiers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/>
              <a:t>Inputs are </a:t>
            </a:r>
            <a:r>
              <a:rPr lang="en-US" sz="2800">
                <a:solidFill>
                  <a:srgbClr val="CC0000"/>
                </a:solidFill>
              </a:rPr>
              <a:t>feature values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/>
              <a:t>Each feature has a </a:t>
            </a:r>
            <a:r>
              <a:rPr lang="en-US" sz="2800">
                <a:solidFill>
                  <a:srgbClr val="CC0000"/>
                </a:solidFill>
              </a:rPr>
              <a:t>weight</a:t>
            </a:r>
          </a:p>
          <a:p>
            <a:pPr eaLnBrk="1" hangingPunct="1">
              <a:lnSpc>
                <a:spcPct val="90000"/>
              </a:lnSpc>
            </a:pPr>
            <a:r>
              <a:rPr lang="en-US" sz="2800"/>
              <a:t>Sum is the </a:t>
            </a:r>
            <a:r>
              <a:rPr lang="en-US" sz="2800">
                <a:solidFill>
                  <a:srgbClr val="CC0000"/>
                </a:solidFill>
              </a:rPr>
              <a:t>activation</a:t>
            </a:r>
          </a:p>
          <a:p>
            <a:pPr eaLnBrk="1" hangingPunct="1">
              <a:lnSpc>
                <a:spcPct val="90000"/>
              </a:lnSpc>
            </a:pPr>
            <a:endParaRPr lang="en-US" sz="2800"/>
          </a:p>
          <a:p>
            <a:pPr eaLnBrk="1" hangingPunct="1">
              <a:lnSpc>
                <a:spcPct val="90000"/>
              </a:lnSpc>
            </a:pPr>
            <a:endParaRPr lang="en-US" sz="2800"/>
          </a:p>
          <a:p>
            <a:pPr eaLnBrk="1" hangingPunct="1">
              <a:lnSpc>
                <a:spcPct val="90000"/>
              </a:lnSpc>
            </a:pPr>
            <a:endParaRPr lang="en-US" sz="2800"/>
          </a:p>
          <a:p>
            <a:pPr eaLnBrk="1" hangingPunct="1">
              <a:lnSpc>
                <a:spcPct val="90000"/>
              </a:lnSpc>
            </a:pPr>
            <a:endParaRPr lang="en-US" sz="2800"/>
          </a:p>
          <a:p>
            <a:pPr eaLnBrk="1" hangingPunct="1">
              <a:lnSpc>
                <a:spcPct val="90000"/>
              </a:lnSpc>
            </a:pPr>
            <a:r>
              <a:rPr lang="en-US" sz="2800"/>
              <a:t>If the activation is: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/>
              <a:t>Positive, output +1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/>
              <a:t>Negative, output -1</a:t>
            </a:r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6096000" y="5029200"/>
            <a:ext cx="685800" cy="1219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>
                <a:sym typeface="Symbol" pitchFamily="18" charset="2"/>
              </a:rPr>
              <a:t></a:t>
            </a:r>
          </a:p>
        </p:txBody>
      </p:sp>
      <p:sp>
        <p:nvSpPr>
          <p:cNvPr id="25606" name="Line 6"/>
          <p:cNvSpPr>
            <a:spLocks noChangeShapeType="1"/>
          </p:cNvSpPr>
          <p:nvPr/>
        </p:nvSpPr>
        <p:spPr bwMode="auto">
          <a:xfrm>
            <a:off x="5257800" y="5257800"/>
            <a:ext cx="838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607" name="Line 7"/>
          <p:cNvSpPr>
            <a:spLocks noChangeShapeType="1"/>
          </p:cNvSpPr>
          <p:nvPr/>
        </p:nvSpPr>
        <p:spPr bwMode="auto">
          <a:xfrm>
            <a:off x="5257800" y="5638800"/>
            <a:ext cx="838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608" name="Line 8"/>
          <p:cNvSpPr>
            <a:spLocks noChangeShapeType="1"/>
          </p:cNvSpPr>
          <p:nvPr/>
        </p:nvSpPr>
        <p:spPr bwMode="auto">
          <a:xfrm>
            <a:off x="5257800" y="6019800"/>
            <a:ext cx="838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609" name="Rectangle 9"/>
          <p:cNvSpPr>
            <a:spLocks noChangeArrowheads="1"/>
          </p:cNvSpPr>
          <p:nvPr/>
        </p:nvSpPr>
        <p:spPr bwMode="auto">
          <a:xfrm>
            <a:off x="4876800" y="5105400"/>
            <a:ext cx="381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f</a:t>
            </a:r>
            <a:r>
              <a:rPr lang="en-US" baseline="-25000"/>
              <a:t>1</a:t>
            </a:r>
          </a:p>
        </p:txBody>
      </p:sp>
      <p:sp>
        <p:nvSpPr>
          <p:cNvPr id="25610" name="Rectangle 10"/>
          <p:cNvSpPr>
            <a:spLocks noChangeArrowheads="1"/>
          </p:cNvSpPr>
          <p:nvPr/>
        </p:nvSpPr>
        <p:spPr bwMode="auto">
          <a:xfrm>
            <a:off x="4876800" y="5486400"/>
            <a:ext cx="381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f</a:t>
            </a:r>
            <a:r>
              <a:rPr lang="en-US" baseline="-25000"/>
              <a:t>2</a:t>
            </a:r>
          </a:p>
        </p:txBody>
      </p:sp>
      <p:sp>
        <p:nvSpPr>
          <p:cNvPr id="25611" name="Rectangle 11"/>
          <p:cNvSpPr>
            <a:spLocks noChangeArrowheads="1"/>
          </p:cNvSpPr>
          <p:nvPr/>
        </p:nvSpPr>
        <p:spPr bwMode="auto">
          <a:xfrm>
            <a:off x="4876800" y="5867400"/>
            <a:ext cx="381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f</a:t>
            </a:r>
            <a:r>
              <a:rPr lang="en-US" baseline="-25000"/>
              <a:t>3</a:t>
            </a:r>
          </a:p>
        </p:txBody>
      </p:sp>
      <p:sp>
        <p:nvSpPr>
          <p:cNvPr id="25612" name="Text Box 12"/>
          <p:cNvSpPr txBox="1">
            <a:spLocks noChangeArrowheads="1"/>
          </p:cNvSpPr>
          <p:nvPr/>
        </p:nvSpPr>
        <p:spPr bwMode="auto">
          <a:xfrm>
            <a:off x="5410200" y="4876800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w</a:t>
            </a:r>
            <a:r>
              <a:rPr lang="en-US" baseline="-25000"/>
              <a:t>1</a:t>
            </a:r>
            <a:endParaRPr lang="en-US"/>
          </a:p>
        </p:txBody>
      </p:sp>
      <p:sp>
        <p:nvSpPr>
          <p:cNvPr id="25613" name="Text Box 13"/>
          <p:cNvSpPr txBox="1">
            <a:spLocks noChangeArrowheads="1"/>
          </p:cNvSpPr>
          <p:nvPr/>
        </p:nvSpPr>
        <p:spPr bwMode="auto">
          <a:xfrm>
            <a:off x="5410200" y="5272088"/>
            <a:ext cx="533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w</a:t>
            </a:r>
            <a:r>
              <a:rPr lang="en-US" baseline="-25000"/>
              <a:t>2</a:t>
            </a:r>
            <a:endParaRPr lang="en-US"/>
          </a:p>
        </p:txBody>
      </p:sp>
      <p:sp>
        <p:nvSpPr>
          <p:cNvPr id="25614" name="Text Box 14"/>
          <p:cNvSpPr txBox="1">
            <a:spLocks noChangeArrowheads="1"/>
          </p:cNvSpPr>
          <p:nvPr/>
        </p:nvSpPr>
        <p:spPr bwMode="auto">
          <a:xfrm>
            <a:off x="5410200" y="5638800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w</a:t>
            </a:r>
            <a:r>
              <a:rPr lang="en-US" baseline="-25000"/>
              <a:t>3</a:t>
            </a:r>
            <a:endParaRPr lang="en-US"/>
          </a:p>
        </p:txBody>
      </p:sp>
      <p:sp>
        <p:nvSpPr>
          <p:cNvPr id="25615" name="Rectangle 15"/>
          <p:cNvSpPr>
            <a:spLocks noChangeArrowheads="1"/>
          </p:cNvSpPr>
          <p:nvPr/>
        </p:nvSpPr>
        <p:spPr bwMode="auto">
          <a:xfrm>
            <a:off x="7162800" y="5334000"/>
            <a:ext cx="6858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/>
              <a:t>&gt;0?</a:t>
            </a:r>
          </a:p>
        </p:txBody>
      </p:sp>
      <p:cxnSp>
        <p:nvCxnSpPr>
          <p:cNvPr id="25616" name="AutoShape 16"/>
          <p:cNvCxnSpPr>
            <a:cxnSpLocks noChangeShapeType="1"/>
            <a:stCxn id="25605" idx="3"/>
            <a:endCxn id="25615" idx="1"/>
          </p:cNvCxnSpPr>
          <p:nvPr/>
        </p:nvCxnSpPr>
        <p:spPr bwMode="auto">
          <a:xfrm>
            <a:off x="6781800" y="5638800"/>
            <a:ext cx="381000" cy="0"/>
          </a:xfrm>
          <a:prstGeom prst="straightConnector1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5617" name="Line 17"/>
          <p:cNvSpPr>
            <a:spLocks noChangeShapeType="1"/>
          </p:cNvSpPr>
          <p:nvPr/>
        </p:nvSpPr>
        <p:spPr bwMode="auto">
          <a:xfrm>
            <a:off x="7848600" y="5638800"/>
            <a:ext cx="3810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20" name="Picture 19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3689350"/>
            <a:ext cx="7624762" cy="79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3" descr="C:\Users\Dan\Dropbox\Office\CS 188\Ketrina Art\Perceptron\Neuro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1524001"/>
            <a:ext cx="4800600" cy="18044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5" grpId="0" animBg="1"/>
      <p:bldP spid="25606" grpId="0" animBg="1"/>
      <p:bldP spid="25607" grpId="0" animBg="1"/>
      <p:bldP spid="25608" grpId="0" animBg="1"/>
      <p:bldP spid="25609" grpId="0" animBg="1"/>
      <p:bldP spid="25610" grpId="0" animBg="1"/>
      <p:bldP spid="25611" grpId="0" animBg="1"/>
      <p:bldP spid="25612" grpId="0"/>
      <p:bldP spid="25613" grpId="0"/>
      <p:bldP spid="25614" grpId="0"/>
      <p:bldP spid="25615" grpId="0" animBg="1"/>
      <p:bldP spid="256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Weights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2133600" y="1189038"/>
            <a:ext cx="8229600" cy="4525962"/>
          </a:xfrm>
        </p:spPr>
        <p:txBody>
          <a:bodyPr/>
          <a:lstStyle/>
          <a:p>
            <a:r>
              <a:rPr lang="en-US" sz="2400" dirty="0"/>
              <a:t>Binary case: compare features to a weight vector</a:t>
            </a:r>
          </a:p>
          <a:p>
            <a:r>
              <a:rPr lang="en-US" sz="2400" dirty="0"/>
              <a:t>Learning: figure out the weight vector from examples</a:t>
            </a: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7620000" y="2870200"/>
            <a:ext cx="20574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Courier New" pitchFamily="49" charset="0"/>
              </a:rPr>
              <a:t># free      : 2</a:t>
            </a:r>
          </a:p>
          <a:p>
            <a:r>
              <a:rPr lang="en-US" sz="1200">
                <a:latin typeface="Courier New" pitchFamily="49" charset="0"/>
              </a:rPr>
              <a:t>YOUR_NAME   : 0</a:t>
            </a:r>
          </a:p>
          <a:p>
            <a:r>
              <a:rPr lang="en-US" sz="1200">
                <a:latin typeface="Courier New" pitchFamily="49" charset="0"/>
              </a:rPr>
              <a:t>MISSPELLED  : 2</a:t>
            </a:r>
          </a:p>
          <a:p>
            <a:r>
              <a:rPr lang="en-US" sz="1200">
                <a:latin typeface="Courier New" pitchFamily="49" charset="0"/>
              </a:rPr>
              <a:t>FROM_FRIEND : 0</a:t>
            </a:r>
          </a:p>
          <a:p>
            <a:r>
              <a:rPr lang="en-US" sz="1200">
                <a:latin typeface="Courier New" pitchFamily="49" charset="0"/>
              </a:rPr>
              <a:t>...</a:t>
            </a:r>
          </a:p>
        </p:txBody>
      </p:sp>
      <p:sp>
        <p:nvSpPr>
          <p:cNvPr id="5" name="Double Bracket 4"/>
          <p:cNvSpPr/>
          <p:nvPr/>
        </p:nvSpPr>
        <p:spPr>
          <a:xfrm>
            <a:off x="7620000" y="2819400"/>
            <a:ext cx="1600200" cy="1143000"/>
          </a:xfrm>
          <a:prstGeom prst="bracketPair">
            <a:avLst>
              <a:gd name="adj" fmla="val 6981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2743200" y="2543175"/>
            <a:ext cx="20574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Courier New" pitchFamily="49" charset="0"/>
              </a:rPr>
              <a:t># free      : 4</a:t>
            </a:r>
          </a:p>
          <a:p>
            <a:r>
              <a:rPr lang="en-US" sz="1200">
                <a:latin typeface="Courier New" pitchFamily="49" charset="0"/>
              </a:rPr>
              <a:t>YOUR_NAME   :-1</a:t>
            </a:r>
          </a:p>
          <a:p>
            <a:r>
              <a:rPr lang="en-US" sz="1200">
                <a:latin typeface="Courier New" pitchFamily="49" charset="0"/>
              </a:rPr>
              <a:t>MISSPELLED  : 1</a:t>
            </a:r>
          </a:p>
          <a:p>
            <a:r>
              <a:rPr lang="en-US" sz="1200">
                <a:latin typeface="Courier New" pitchFamily="49" charset="0"/>
              </a:rPr>
              <a:t>FROM_FRIEND :-3</a:t>
            </a:r>
          </a:p>
          <a:p>
            <a:r>
              <a:rPr lang="en-US" sz="1200">
                <a:latin typeface="Courier New" pitchFamily="49" charset="0"/>
              </a:rPr>
              <a:t>...</a:t>
            </a:r>
          </a:p>
        </p:txBody>
      </p:sp>
      <p:sp>
        <p:nvSpPr>
          <p:cNvPr id="7" name="Double Bracket 6"/>
          <p:cNvSpPr/>
          <p:nvPr/>
        </p:nvSpPr>
        <p:spPr>
          <a:xfrm>
            <a:off x="2743200" y="2438400"/>
            <a:ext cx="1600200" cy="1143000"/>
          </a:xfrm>
          <a:prstGeom prst="bracketPair">
            <a:avLst>
              <a:gd name="adj" fmla="val 6981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0488" name="Picture 21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5800" y="3200400"/>
            <a:ext cx="27305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24600" y="3276600"/>
            <a:ext cx="96678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0" name="Line 7"/>
          <p:cNvSpPr>
            <a:spLocks noChangeShapeType="1"/>
          </p:cNvSpPr>
          <p:nvPr/>
        </p:nvSpPr>
        <p:spPr bwMode="auto">
          <a:xfrm flipH="1" flipV="1">
            <a:off x="4876800" y="3352800"/>
            <a:ext cx="838200" cy="1371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" name="Line 15"/>
          <p:cNvSpPr>
            <a:spLocks noChangeShapeType="1"/>
          </p:cNvSpPr>
          <p:nvPr/>
        </p:nvSpPr>
        <p:spPr bwMode="auto">
          <a:xfrm flipV="1">
            <a:off x="5715000" y="3657600"/>
            <a:ext cx="381000" cy="1066800"/>
          </a:xfrm>
          <a:prstGeom prst="line">
            <a:avLst/>
          </a:prstGeom>
          <a:noFill/>
          <a:ln w="50800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15" name="Picture 14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53200" y="5334000"/>
            <a:ext cx="96678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Line 15"/>
          <p:cNvSpPr>
            <a:spLocks noChangeShapeType="1"/>
          </p:cNvSpPr>
          <p:nvPr/>
        </p:nvSpPr>
        <p:spPr bwMode="auto">
          <a:xfrm>
            <a:off x="5715000" y="4724400"/>
            <a:ext cx="990600" cy="381000"/>
          </a:xfrm>
          <a:prstGeom prst="line">
            <a:avLst/>
          </a:prstGeom>
          <a:noFill/>
          <a:ln w="50800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7772400" y="5308600"/>
            <a:ext cx="20574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Courier New" pitchFamily="49" charset="0"/>
              </a:rPr>
              <a:t># free      : 0</a:t>
            </a:r>
          </a:p>
          <a:p>
            <a:r>
              <a:rPr lang="en-US" sz="1200">
                <a:latin typeface="Courier New" pitchFamily="49" charset="0"/>
              </a:rPr>
              <a:t>YOUR_NAME   : 1</a:t>
            </a:r>
          </a:p>
          <a:p>
            <a:r>
              <a:rPr lang="en-US" sz="1200">
                <a:latin typeface="Courier New" pitchFamily="49" charset="0"/>
              </a:rPr>
              <a:t>MISSPELLED  : 1</a:t>
            </a:r>
          </a:p>
          <a:p>
            <a:r>
              <a:rPr lang="en-US" sz="1200">
                <a:latin typeface="Courier New" pitchFamily="49" charset="0"/>
              </a:rPr>
              <a:t>FROM_FRIEND : 1</a:t>
            </a:r>
          </a:p>
          <a:p>
            <a:r>
              <a:rPr lang="en-US" sz="1200">
                <a:latin typeface="Courier New" pitchFamily="49" charset="0"/>
              </a:rPr>
              <a:t>...</a:t>
            </a:r>
          </a:p>
        </p:txBody>
      </p:sp>
      <p:sp>
        <p:nvSpPr>
          <p:cNvPr id="17" name="Double Bracket 16"/>
          <p:cNvSpPr/>
          <p:nvPr/>
        </p:nvSpPr>
        <p:spPr>
          <a:xfrm>
            <a:off x="7772400" y="5257800"/>
            <a:ext cx="1600200" cy="1143000"/>
          </a:xfrm>
          <a:prstGeom prst="bracketPair">
            <a:avLst>
              <a:gd name="adj" fmla="val 6981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496" name="TextBox 17"/>
          <p:cNvSpPr txBox="1">
            <a:spLocks noChangeArrowheads="1"/>
          </p:cNvSpPr>
          <p:nvPr/>
        </p:nvSpPr>
        <p:spPr bwMode="auto">
          <a:xfrm>
            <a:off x="1905000" y="5715000"/>
            <a:ext cx="3048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1"/>
              <a:t>Dot product            positive means the positive class</a:t>
            </a:r>
          </a:p>
        </p:txBody>
      </p:sp>
      <p:pic>
        <p:nvPicPr>
          <p:cNvPr id="20497" name="Picture 19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76600" y="5791200"/>
            <a:ext cx="533400" cy="23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11" grpId="0" animBg="1"/>
      <p:bldP spid="14" grpId="0" animBg="1"/>
      <p:bldP spid="16" grpId="0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Rules</a:t>
            </a:r>
          </a:p>
        </p:txBody>
      </p:sp>
      <p:pic>
        <p:nvPicPr>
          <p:cNvPr id="5" name="Picture 2" descr="C:\Users\Dan\Dropbox\Office\CS 188\Ketrina Art\Perceptron\DecisionRule.png"/>
          <p:cNvPicPr>
            <a:picLocks noChangeAspect="1" noChangeArrowheads="1"/>
          </p:cNvPicPr>
          <p:nvPr/>
        </p:nvPicPr>
        <p:blipFill>
          <a:blip r:embed="rId2" cstate="print"/>
          <a:srcRect b="53537"/>
          <a:stretch>
            <a:fillRect/>
          </a:stretch>
        </p:blipFill>
        <p:spPr bwMode="auto">
          <a:xfrm>
            <a:off x="1279440" y="2133600"/>
            <a:ext cx="9464760" cy="3124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Binary Decision Rule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447800"/>
            <a:ext cx="8229600" cy="4525963"/>
          </a:xfrm>
        </p:spPr>
        <p:txBody>
          <a:bodyPr/>
          <a:lstStyle/>
          <a:p>
            <a:pPr eaLnBrk="1" hangingPunct="1"/>
            <a:r>
              <a:rPr lang="en-US" sz="2800"/>
              <a:t>In the space of feature vectors</a:t>
            </a:r>
          </a:p>
          <a:p>
            <a:pPr lvl="1" eaLnBrk="1" hangingPunct="1"/>
            <a:r>
              <a:rPr lang="en-US" sz="2400"/>
              <a:t>Examples are points</a:t>
            </a:r>
          </a:p>
          <a:p>
            <a:pPr lvl="1" eaLnBrk="1" hangingPunct="1"/>
            <a:r>
              <a:rPr lang="en-US" sz="2400"/>
              <a:t>Any weight vector is a hyperplane</a:t>
            </a:r>
          </a:p>
          <a:p>
            <a:pPr lvl="1" eaLnBrk="1" hangingPunct="1"/>
            <a:r>
              <a:rPr lang="en-US" sz="2400"/>
              <a:t>One side corresponds to Y=+1</a:t>
            </a:r>
          </a:p>
          <a:p>
            <a:pPr lvl="1" eaLnBrk="1" hangingPunct="1"/>
            <a:r>
              <a:rPr lang="en-US" sz="2400"/>
              <a:t>Other corresponds to Y=-1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1600200" y="4724400"/>
            <a:ext cx="1676400" cy="1200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ourier New" pitchFamily="49" charset="0"/>
              </a:rPr>
              <a:t>BIAS  : -3</a:t>
            </a:r>
          </a:p>
          <a:p>
            <a:r>
              <a:rPr lang="en-US">
                <a:latin typeface="Courier New" pitchFamily="49" charset="0"/>
              </a:rPr>
              <a:t>free  :  4</a:t>
            </a:r>
          </a:p>
          <a:p>
            <a:r>
              <a:rPr lang="en-US">
                <a:latin typeface="Courier New" pitchFamily="49" charset="0"/>
              </a:rPr>
              <a:t>money :  2</a:t>
            </a:r>
          </a:p>
          <a:p>
            <a:r>
              <a:rPr lang="en-US">
                <a:latin typeface="Courier New" pitchFamily="49" charset="0"/>
              </a:rPr>
              <a:t>...</a:t>
            </a:r>
          </a:p>
        </p:txBody>
      </p:sp>
      <p:pic>
        <p:nvPicPr>
          <p:cNvPr id="21509" name="Picture 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2200" y="4111625"/>
            <a:ext cx="292100" cy="19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Line 6"/>
          <p:cNvSpPr>
            <a:spLocks noChangeShapeType="1"/>
          </p:cNvSpPr>
          <p:nvPr/>
        </p:nvSpPr>
        <p:spPr bwMode="auto">
          <a:xfrm>
            <a:off x="6400800" y="5638800"/>
            <a:ext cx="2362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1" name="Line 7"/>
          <p:cNvSpPr>
            <a:spLocks noChangeShapeType="1"/>
          </p:cNvSpPr>
          <p:nvPr/>
        </p:nvSpPr>
        <p:spPr bwMode="auto">
          <a:xfrm flipV="1">
            <a:off x="6400800" y="3505200"/>
            <a:ext cx="0" cy="2133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6248400" y="56388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0</a:t>
            </a:r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7315200" y="56388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6096000" y="5424488"/>
            <a:ext cx="381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0</a:t>
            </a:r>
          </a:p>
        </p:txBody>
      </p:sp>
      <p:sp>
        <p:nvSpPr>
          <p:cNvPr id="21515" name="Text Box 11"/>
          <p:cNvSpPr txBox="1">
            <a:spLocks noChangeArrowheads="1"/>
          </p:cNvSpPr>
          <p:nvPr/>
        </p:nvSpPr>
        <p:spPr bwMode="auto">
          <a:xfrm>
            <a:off x="6096000" y="45720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21516" name="Text Box 12"/>
          <p:cNvSpPr txBox="1">
            <a:spLocks noChangeArrowheads="1"/>
          </p:cNvSpPr>
          <p:nvPr/>
        </p:nvSpPr>
        <p:spPr bwMode="auto">
          <a:xfrm>
            <a:off x="6096000" y="3595688"/>
            <a:ext cx="381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27661" name="Freeform 13"/>
          <p:cNvSpPr>
            <a:spLocks/>
          </p:cNvSpPr>
          <p:nvPr/>
        </p:nvSpPr>
        <p:spPr bwMode="auto">
          <a:xfrm rot="-1185043">
            <a:off x="5791200" y="3962400"/>
            <a:ext cx="1117600" cy="2363788"/>
          </a:xfrm>
          <a:custGeom>
            <a:avLst/>
            <a:gdLst>
              <a:gd name="T0" fmla="*/ 2147483647 w 1510"/>
              <a:gd name="T1" fmla="*/ 0 h 1197"/>
              <a:gd name="T2" fmla="*/ 2147483647 w 1510"/>
              <a:gd name="T3" fmla="*/ 2147483647 h 1197"/>
              <a:gd name="T4" fmla="*/ 2147483647 w 1510"/>
              <a:gd name="T5" fmla="*/ 2147483647 h 1197"/>
              <a:gd name="T6" fmla="*/ 0 w 1510"/>
              <a:gd name="T7" fmla="*/ 2147483647 h 1197"/>
              <a:gd name="T8" fmla="*/ 2147483647 w 1510"/>
              <a:gd name="T9" fmla="*/ 0 h 119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10"/>
              <a:gd name="T16" fmla="*/ 0 h 1197"/>
              <a:gd name="T17" fmla="*/ 1510 w 1510"/>
              <a:gd name="T18" fmla="*/ 1197 h 119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10" h="1197">
                <a:moveTo>
                  <a:pt x="1139" y="0"/>
                </a:moveTo>
                <a:lnTo>
                  <a:pt x="1510" y="1197"/>
                </a:lnTo>
                <a:lnTo>
                  <a:pt x="77" y="1101"/>
                </a:lnTo>
                <a:lnTo>
                  <a:pt x="0" y="378"/>
                </a:lnTo>
                <a:lnTo>
                  <a:pt x="1139" y="0"/>
                </a:lnTo>
                <a:close/>
              </a:path>
            </a:pathLst>
          </a:custGeom>
          <a:gradFill rotWithShape="1">
            <a:gsLst>
              <a:gs pos="0">
                <a:srgbClr val="003B00">
                  <a:alpha val="0"/>
                </a:srgbClr>
              </a:gs>
              <a:gs pos="100000">
                <a:srgbClr val="008000">
                  <a:alpha val="50000"/>
                </a:srgbClr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62" name="Line 14"/>
          <p:cNvSpPr>
            <a:spLocks noChangeShapeType="1"/>
          </p:cNvSpPr>
          <p:nvPr/>
        </p:nvSpPr>
        <p:spPr bwMode="auto">
          <a:xfrm rot="-646224">
            <a:off x="6446838" y="3852863"/>
            <a:ext cx="647700" cy="23098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9" name="Text Box 15"/>
          <p:cNvSpPr txBox="1">
            <a:spLocks noChangeArrowheads="1"/>
          </p:cNvSpPr>
          <p:nvPr/>
        </p:nvSpPr>
        <p:spPr bwMode="auto">
          <a:xfrm>
            <a:off x="8229600" y="5729288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free</a:t>
            </a:r>
          </a:p>
        </p:txBody>
      </p:sp>
      <p:sp>
        <p:nvSpPr>
          <p:cNvPr id="21520" name="Text Box 16"/>
          <p:cNvSpPr txBox="1">
            <a:spLocks noChangeArrowheads="1"/>
          </p:cNvSpPr>
          <p:nvPr/>
        </p:nvSpPr>
        <p:spPr bwMode="auto">
          <a:xfrm rot="-5400000">
            <a:off x="5212557" y="3474243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money</a:t>
            </a:r>
          </a:p>
        </p:txBody>
      </p:sp>
      <p:sp>
        <p:nvSpPr>
          <p:cNvPr id="27665" name="Text Box 17"/>
          <p:cNvSpPr txBox="1">
            <a:spLocks noChangeArrowheads="1"/>
          </p:cNvSpPr>
          <p:nvPr/>
        </p:nvSpPr>
        <p:spPr bwMode="auto">
          <a:xfrm>
            <a:off x="7010400" y="4114800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+1 = SPAM</a:t>
            </a:r>
          </a:p>
        </p:txBody>
      </p:sp>
      <p:sp>
        <p:nvSpPr>
          <p:cNvPr id="27666" name="Text Box 18"/>
          <p:cNvSpPr txBox="1">
            <a:spLocks noChangeArrowheads="1"/>
          </p:cNvSpPr>
          <p:nvPr/>
        </p:nvSpPr>
        <p:spPr bwMode="auto">
          <a:xfrm>
            <a:off x="4724400" y="5562600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-1 = HAM</a:t>
            </a:r>
          </a:p>
        </p:txBody>
      </p:sp>
      <p:pic>
        <p:nvPicPr>
          <p:cNvPr id="27667" name="Picture 1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05600" y="6248400"/>
            <a:ext cx="1219200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6" name="Picture 2" descr="C:\Users\Dan\Dropbox\Office\CS 188\Ketrina Art\Perceptron\DecisionRule.png"/>
          <p:cNvPicPr>
            <a:picLocks noChangeAspect="1" noChangeArrowheads="1"/>
          </p:cNvPicPr>
          <p:nvPr/>
        </p:nvPicPr>
        <p:blipFill>
          <a:blip r:embed="rId6" cstate="print"/>
          <a:srcRect b="53537"/>
          <a:stretch>
            <a:fillRect/>
          </a:stretch>
        </p:blipFill>
        <p:spPr bwMode="auto">
          <a:xfrm>
            <a:off x="5943600" y="1447800"/>
            <a:ext cx="5638800" cy="18612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38639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61" grpId="0" animBg="1"/>
      <p:bldP spid="27665" grpId="0"/>
      <p:bldP spid="2766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84452" name="Object 4"/>
          <p:cNvGraphicFramePr>
            <a:graphicFrameLocks noChangeAspect="1"/>
          </p:cNvGraphicFramePr>
          <p:nvPr/>
        </p:nvGraphicFramePr>
        <p:xfrm>
          <a:off x="2209800" y="1435727"/>
          <a:ext cx="6958831" cy="54248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2" imgW="4753639" imgH="3704762" progId="MSPhotoEd.3">
                  <p:embed/>
                </p:oleObj>
              </mc:Choice>
              <mc:Fallback>
                <p:oleObj name="Photo Editor Photo" r:id="rId2" imgW="4753639" imgH="3704762" progId="MSPhotoEd.3">
                  <p:embed/>
                  <p:pic>
                    <p:nvPicPr>
                      <p:cNvPr id="138445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clrChange>
                          <a:clrFrom>
                            <a:srgbClr val="CCCCCC"/>
                          </a:clrFrom>
                          <a:clrTo>
                            <a:srgbClr val="CCCCCC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1435727"/>
                        <a:ext cx="6958831" cy="542482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Non-Separable Case: Deterministic Decision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D8AD985-317A-BD44-BA3F-F90FD020624E}"/>
              </a:ext>
            </a:extLst>
          </p:cNvPr>
          <p:cNvCxnSpPr>
            <a:cxnSpLocks/>
          </p:cNvCxnSpPr>
          <p:nvPr/>
        </p:nvCxnSpPr>
        <p:spPr>
          <a:xfrm flipV="1">
            <a:off x="4343400" y="2702582"/>
            <a:ext cx="3042708" cy="29505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52E1A8A9-C36E-384E-8DC0-17099DCA34D9}"/>
              </a:ext>
            </a:extLst>
          </p:cNvPr>
          <p:cNvSpPr txBox="1"/>
          <p:nvPr/>
        </p:nvSpPr>
        <p:spPr>
          <a:xfrm>
            <a:off x="3106757" y="1251061"/>
            <a:ext cx="5567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Even the best linear boundary makes at least one mistake</a:t>
            </a:r>
          </a:p>
        </p:txBody>
      </p:sp>
    </p:spTree>
    <p:extLst>
      <p:ext uri="{BB962C8B-B14F-4D97-AF65-F5344CB8AC3E}">
        <p14:creationId xmlns:p14="http://schemas.microsoft.com/office/powerpoint/2010/main" val="646841543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592"/>
  <p:tag name="DEFAULTHEIGHT" val="42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w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5"/>
  <p:tag name="PICTUREFILESIZE" val="96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f \cdot w = 0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86"/>
  <p:tag name="PICTUREFILESIZE" val="307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5.00394"/>
  <p:tag name="ORIGINALWIDTH" val="49.80433"/>
  <p:tag name="OUTPUTDPI" val="1200"/>
  <p:tag name="LATEXADDIN" val="\documentclass{article}&#10;\usepackage{amsmath}&#10;\pagestyle{empty}&#10;\begin{document}&#10;&#10;\newcommand{\xb}{\mathbf{x}}&#10;\newcommand{\ub}{\mathbf{u}}&#10;\newcommand{\bs}{\mathbf{s}}&#10;\newcommand{\ba}{\mathbf{a}}&#10;&#10;$x$&#10;&#10;\end{document}"/>
  <p:tag name="IGUANATEXSIZE" val="20"/>
  <p:tag name="IGUANATEXCURSOR" val="201"/>
  <p:tag name="TRANSPARENCY" val="True"/>
  <p:tag name="FILENAME" val=""/>
  <p:tag name="INPUTTYPE" val="0"/>
  <p:tag name="LATEXENGINEID" val="1"/>
  <p:tag name="TEMPFOLDER" val="c:\temp\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9.60866"/>
  <p:tag name="ORIGINALWIDTH" val="364.8317"/>
  <p:tag name="OUTPUTDPI" val="1200"/>
  <p:tag name="LATEXADDIN" val="\documentclass{article}&#10;\usepackage{amsmath}&#10;\pagestyle{empty}&#10;\begin{document}&#10;&#10;\newcommand{\xb}{\mathbf{x}}&#10;\newcommand{\ub}{\mathbf{u}}&#10;\newcommand{\bs}{\mathbf{s}}&#10;\newcommand{\ba}{\mathbf{a}}&#10;&#10;$P(\text{red}|x)$&#10;&#10;\end{document}"/>
  <p:tag name="IGUANATEXSIZE" val="20"/>
  <p:tag name="IGUANATEXCURSOR" val="213"/>
  <p:tag name="TRANSPARENCY" val="True"/>
  <p:tag name="FILENAME" val=""/>
  <p:tag name="INPUTTYPE" val="0"/>
  <p:tag name="LATEXENGINEID" val="1"/>
  <p:tag name="TEMPFOLDER" val="c:\temp\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9.60866"/>
  <p:tag name="ORIGINALWIDTH" val="1015.888"/>
  <p:tag name="OUTPUTDPI" val="1200"/>
  <p:tag name="LATEXADDIN" val="\documentclass{article}&#10;\usepackage{amsmath}&#10;\pagestyle{empty}&#10;\begin{document}&#10;&#10;\newcommand{\xb}{\mathbf{x}}&#10;\newcommand{\ub}{\mathbf{u}}&#10;\newcommand{\bs}{\mathbf{s}}&#10;\newcommand{\ba}{\mathbf{a}}&#10;&#10;$P(\text{blue}) = P(\text{red}) = 0.5$&#10;&#10;\end{document}"/>
  <p:tag name="IGUANATEXSIZE" val="20"/>
  <p:tag name="IGUANATEXCURSOR" val="235"/>
  <p:tag name="TRANSPARENCY" val="True"/>
  <p:tag name="FILENAME" val=""/>
  <p:tag name="INPUTTYPE" val="0"/>
  <p:tag name="LATEXENGINEID" val="1"/>
  <p:tag name="TEMPFOLDER" val="c:\temp\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1.40622"/>
  <p:tag name="ORIGINALWIDTH" val="441.6383"/>
  <p:tag name="OUTPUTDPI" val="1200"/>
  <p:tag name="LATEXADDIN" val="\documentclass{article}&#10;\usepackage{amsmath}&#10;\pagestyle{empty}&#10;\begin{document}&#10;&#10;\newcommand{\xb}{\mathbf{x}}&#10;\newcommand{\ub}{\mathbf{u}}&#10;\newcommand{\bs}{\mathbf{s}}&#10;\newcommand{\ba}{\mathbf{a}}&#10;&#10;almost $0.0$&#10;&#10;\end{document}"/>
  <p:tag name="IGUANATEXSIZE" val="20"/>
  <p:tag name="IGUANATEXCURSOR" val="210"/>
  <p:tag name="TRANSPARENCY" val="True"/>
  <p:tag name="FILENAME" val=""/>
  <p:tag name="INPUTTYPE" val="0"/>
  <p:tag name="LATEXENGINEID" val="1"/>
  <p:tag name="TEMPFOLDER" val="c:\temp\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1.40622"/>
  <p:tag name="ORIGINALWIDTH" val="441.6383"/>
  <p:tag name="OUTPUTDPI" val="1200"/>
  <p:tag name="LATEXADDIN" val="\documentclass{article}&#10;\usepackage{amsmath}&#10;\pagestyle{empty}&#10;\begin{document}&#10;&#10;\newcommand{\xb}{\mathbf{x}}&#10;\newcommand{\ub}{\mathbf{u}}&#10;\newcommand{\bs}{\mathbf{s}}&#10;\newcommand{\ba}{\mathbf{a}}&#10;&#10;almost $1.0$&#10;&#10;\end{document}"/>
  <p:tag name="IGUANATEXSIZE" val="20"/>
  <p:tag name="IGUANATEXCURSOR" val="207"/>
  <p:tag name="TRANSPARENCY" val="True"/>
  <p:tag name="FILENAME" val=""/>
  <p:tag name="INPUTTYPE" val="0"/>
  <p:tag name="LATEXENGINEID" val="1"/>
  <p:tag name="TEMPFOLDER" val="c:\temp\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9.60866"/>
  <p:tag name="ORIGINALWIDTH" val="364.8317"/>
  <p:tag name="OUTPUTDPI" val="1200"/>
  <p:tag name="LATEXADDIN" val="\documentclass{article}&#10;\usepackage{amsmath}&#10;\pagestyle{empty}&#10;\begin{document}&#10;&#10;\newcommand{\xb}{\mathbf{x}}&#10;\newcommand{\ub}{\mathbf{u}}&#10;\newcommand{\bs}{\mathbf{s}}&#10;\newcommand{\ba}{\mathbf{a}}&#10;&#10;$P(\text{red}|x)$&#10;&#10;\end{document}"/>
  <p:tag name="IGUANATEXSIZE" val="20"/>
  <p:tag name="IGUANATEXCURSOR" val="213"/>
  <p:tag name="TRANSPARENCY" val="True"/>
  <p:tag name="FILENAME" val=""/>
  <p:tag name="INPUTTYPE" val="0"/>
  <p:tag name="LATEXENGINEID" val="1"/>
  <p:tag name="TEMPFOLDER" val="c:\temp\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11.2183"/>
  <p:tag name="ORIGINALWIDTH" val="1227.106"/>
  <p:tag name="OUTPUTDPI" val="1200"/>
  <p:tag name="LATEXADDIN" val="\documentclass{article}&#10;\usepackage{amsmath}&#10;\pagestyle{empty}&#10;\begin{document}&#10;&#10;\newcommand{\xb}{\mathbf{x}}&#10;\newcommand{\ub}{\mathbf{u}}&#10;\newcommand{\bs}{\mathbf{s}}&#10;\newcommand{\ba}{\mathbf{a}}&#10;&#10;\[&#10;P(\text{red}|x) = \frac{e^{w_\text{red} \cdot x}}{e^{w_\text{red} \cdot x} + e^{w_\text{blue} \cdot x}}&#10;\]&#10;&#10;\end{document}"/>
  <p:tag name="IGUANATEXSIZE" val="20"/>
  <p:tag name="IGUANATEXCURSOR" val="215"/>
  <p:tag name="TRANSPARENCY" val="True"/>
  <p:tag name="FILENAME" val=""/>
  <p:tag name="INPUTTYPE" val="0"/>
  <p:tag name="LATEXENGINEID" val="1"/>
  <p:tag name="TEMPFOLDER" val="c:\temp\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5.00394"/>
  <p:tag name="ORIGINALWIDTH" val="49.80433"/>
  <p:tag name="OUTPUTDPI" val="1200"/>
  <p:tag name="LATEXADDIN" val="\documentclass{article}&#10;\usepackage{amsmath}&#10;\pagestyle{empty}&#10;\begin{document}&#10;&#10;\newcommand{\xb}{\mathbf{x}}&#10;\newcommand{\ub}{\mathbf{u}}&#10;\newcommand{\bs}{\mathbf{s}}&#10;\newcommand{\ba}{\mathbf{a}}&#10;&#10;$x$&#10;&#10;\end{document}"/>
  <p:tag name="IGUANATEXSIZE" val="20"/>
  <p:tag name="IGUANATEXCURSOR" val="199"/>
  <p:tag name="TRANSPARENCY" val="True"/>
  <p:tag name="FILENAME" val=""/>
  <p:tag name="INPUTTYPE" val="0"/>
  <p:tag name="LATEXENGINEID" val="1"/>
  <p:tag name="TEMPFOLDER" val="c:\temp\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x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6"/>
  <p:tag name="PICTUREFILESIZE" val="81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9.60866"/>
  <p:tag name="ORIGINALWIDTH" val="364.8317"/>
  <p:tag name="OUTPUTDPI" val="1200"/>
  <p:tag name="LATEXADDIN" val="\documentclass{article}&#10;\usepackage{amsmath}&#10;\pagestyle{empty}&#10;\begin{document}&#10;&#10;\newcommand{\xb}{\mathbf{x}}&#10;\newcommand{\ub}{\mathbf{u}}&#10;\newcommand{\bs}{\mathbf{s}}&#10;\newcommand{\ba}{\mathbf{a}}&#10;&#10;$P(\text{red}|x)$&#10;&#10;\end{document}"/>
  <p:tag name="IGUANATEXSIZE" val="20"/>
  <p:tag name="IGUANATEXCURSOR" val="213"/>
  <p:tag name="TRANSPARENCY" val="True"/>
  <p:tag name="FILENAME" val=""/>
  <p:tag name="INPUTTYPE" val="0"/>
  <p:tag name="LATEXENGINEID" val="1"/>
  <p:tag name="TEMPFOLDER" val="c:\temp\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11.2183"/>
  <p:tag name="ORIGINALWIDTH" val="707.4614"/>
  <p:tag name="OUTPUTDPI" val="1200"/>
  <p:tag name="LATEXADDIN" val="\documentclass{article}&#10;\usepackage{amsmath}&#10;\pagestyle{empty}&#10;\begin{document}&#10;&#10;\newcommand{\xb}{\mathbf{x}}&#10;\newcommand{\ub}{\mathbf{u}}&#10;\newcommand{\bs}{\mathbf{s}}&#10;\newcommand{\ba}{\mathbf{a}}&#10;&#10;\[&#10;\frac{e^{w_\text{red} \cdot x}}{e^{w_\text{red} \cdot x} + e^{w_\text{blue} \cdot x}}&#10;\]&#10;&#10;\end{document}"/>
  <p:tag name="IGUANATEXSIZE" val="20"/>
  <p:tag name="IGUANATEXCURSOR" val="256"/>
  <p:tag name="TRANSPARENCY" val="True"/>
  <p:tag name="FILENAME" val=""/>
  <p:tag name="INPUTTYPE" val="0"/>
  <p:tag name="LATEXENGINEID" val="1"/>
  <p:tag name="TEMPFOLDER" val="c:\temp\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26.2196"/>
  <p:tag name="ORIGINALWIDTH" val="786.6682"/>
  <p:tag name="OUTPUTDPI" val="1200"/>
  <p:tag name="LATEXADDIN" val="\documentclass{article}&#10;\usepackage{amsmath}&#10;\pagestyle{empty}&#10;\begin{document}&#10;&#10;\newcommand{\xb}{\mathbf{x}}&#10;\newcommand{\ub}{\mathbf{u}}&#10;\newcommand{\bs}{\mathbf{s}}&#10;\newcommand{\ba}{\mathbf{a}}&#10;&#10;\[&#10;\frac{e^{5 w_\text{red} \cdot x}}{e^{5 w_\text{red} \cdot x} + e^{5 w_\text{blue} \cdot x}}&#10;\]&#10;&#10;\end{document}"/>
  <p:tag name="IGUANATEXSIZE" val="20"/>
  <p:tag name="IGUANATEXCURSOR" val="232"/>
  <p:tag name="TRANSPARENCY" val="True"/>
  <p:tag name="FILENAME" val=""/>
  <p:tag name="INPUTTYPE" val="0"/>
  <p:tag name="LATEXENGINEID" val="1"/>
  <p:tag name="TEMPFOLDER" val="c:\temp\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26.2196"/>
  <p:tag name="ORIGINALWIDTH" val="945.6819"/>
  <p:tag name="OUTPUTDPI" val="1200"/>
  <p:tag name="LATEXADDIN" val="\documentclass{article}&#10;\usepackage{amsmath}&#10;\pagestyle{empty}&#10;\begin{document}&#10;&#10;\newcommand{\xb}{\mathbf{x}}&#10;\newcommand{\ub}{\mathbf{u}}&#10;\newcommand{\bs}{\mathbf{s}}&#10;\newcommand{\ba}{\mathbf{a}}&#10;&#10;\[&#10;\frac{e^{100 w_\text{red} \cdot x}}{e^{100 w_\text{red} \cdot x} + e^{100 w_\text{blue} \cdot x}}&#10;\]&#10;&#10;\end{document}"/>
  <p:tag name="IGUANATEXSIZE" val="20"/>
  <p:tag name="IGUANATEXCURSOR" val="296"/>
  <p:tag name="TRANSPARENCY" val="True"/>
  <p:tag name="FILENAME" val=""/>
  <p:tag name="INPUTTYPE" val="0"/>
  <p:tag name="LATEXENGINEID" val="1"/>
  <p:tag name="TEMPFOLDER" val="c:\temp\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7.8085"/>
  <p:tag name="ORIGINALWIDTH" val="928.2805"/>
  <p:tag name="OUTPUTDPI" val="1200"/>
  <p:tag name="LATEXADDIN" val="\documentclass{article}&#10;\usepackage{amsmath}&#10;\pagestyle{empty}&#10;\begin{document}&#10;&#10;\newcommand{\xb}{\mathbf{x}}&#10;\newcommand{\ub}{\mathbf{u}}&#10;\newcommand{\bs}{\mathbf{s}}&#10;\newcommand{\ba}{\mathbf{a}}&#10;&#10;looks like $\max_y w_y \cdot x$&#10;&#10;\end{document}"/>
  <p:tag name="IGUANATEXSIZE" val="20"/>
  <p:tag name="IGUANATEXCURSOR" val="228"/>
  <p:tag name="TRANSPARENCY" val="True"/>
  <p:tag name="FILENAME" val=""/>
  <p:tag name="INPUTTYPE" val="0"/>
  <p:tag name="LATEXENGINEID" val="1"/>
  <p:tag name="TEMPFOLDER" val="c:\temp\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11.2183"/>
  <p:tag name="ORIGINALWIDTH" val="1227.106"/>
  <p:tag name="OUTPUTDPI" val="1200"/>
  <p:tag name="LATEXADDIN" val="\documentclass{article}&#10;\usepackage{amsmath}&#10;\pagestyle{empty}&#10;\begin{document}&#10;&#10;\newcommand{\xb}{\mathbf{x}}&#10;\newcommand{\ub}{\mathbf{u}}&#10;\newcommand{\bs}{\mathbf{s}}&#10;\newcommand{\ba}{\mathbf{a}}&#10;&#10;\[&#10;P(\text{red}|x) = \frac{e^{w_\text{red} \cdot x}}{e^{w_\text{red} \cdot x} + e^{w_\text{blue} \cdot x}}&#10;\]&#10;&#10;\end{document}"/>
  <p:tag name="IGUANATEXSIZE" val="20"/>
  <p:tag name="IGUANATEXCURSOR" val="215"/>
  <p:tag name="TRANSPARENCY" val="True"/>
  <p:tag name="FILENAME" val=""/>
  <p:tag name="INPUTTYPE" val="0"/>
  <p:tag name="LATEXENGINEID" val="1"/>
  <p:tag name="TEMPFOLDER" val="c:\temp\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w_{y} \cdot f(x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82"/>
  <p:tag name="PICTUREFILESIZE" val="5009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def\argmax{\mathop{\rm arg\,max}}&#10;\[&#10;y = \argmax_y \,\, w_y \cdot f(x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12"/>
  <p:tag name="PICTUREFILESIZE" val="12275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w_1\cdot f \,\, \mbox{biggest}&#10;\]&#10;\end{document}&#10;"/>
  <p:tag name="FILENAME" val="txp_fig"/>
  <p:tag name="FORMAT" val="pngmono"/>
  <p:tag name="RES" val="1200"/>
  <p:tag name="BLEND" val="0"/>
  <p:tag name="TRANSPARENT" val="1"/>
  <p:tag name="TBUG" val="0"/>
  <p:tag name="ALLOWFS" val="0"/>
  <p:tag name="ORIGWIDTH" val="132"/>
  <p:tag name="PICTUREFILESIZE" val="6777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\begin{array}{c}&#10;w_2 \cdot f\\&#10;\mbox{biggest}&#10;\end{array}&#10;\]&#10;\end{document}&#10;"/>
  <p:tag name="FILENAME" val="txp_fig"/>
  <p:tag name="FORMAT" val="pngmono"/>
  <p:tag name="RES" val="1200"/>
  <p:tag name="BLEND" val="0"/>
  <p:tag name="TRANSPARENT" val="1"/>
  <p:tag name="TBUG" val="0"/>
  <p:tag name="ALLOWFS" val="0"/>
  <p:tag name="ORIGWIDTH" val="71"/>
  <p:tag name="PICTUREFILESIZE" val="704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f(x)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9"/>
  <p:tag name="PICTUREFILESIZE" val="2248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\begin{array}{c}&#10;w_3 \cdot f\\&#10;\mbox{biggest}&#10;\end{array}&#10;\]&#10;\end{document}&#10;"/>
  <p:tag name="FILENAME" val="txp_fig"/>
  <p:tag name="FORMAT" val="pngmono"/>
  <p:tag name="RES" val="1200"/>
  <p:tag name="BLEND" val="0"/>
  <p:tag name="TRANSPARENT" val="1"/>
  <p:tag name="TBUG" val="0"/>
  <p:tag name="ALLOWFS" val="0"/>
  <p:tag name="ORIGWIDTH" val="71"/>
  <p:tag name="PICTUREFILESIZE" val="709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w_{y}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4"/>
  <p:tag name="PICTUREFILESIZE" val="1673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w_1&#10;\]&#10;\end{document}&#10;"/>
  <p:tag name="FILENAME" val="txp_fig"/>
  <p:tag name="FORMAT" val="pngmono"/>
  <p:tag name="RES" val="1200"/>
  <p:tag name="BLEND" val="0"/>
  <p:tag name="TRANSPARENT" val="1"/>
  <p:tag name="TBUG" val="0"/>
  <p:tag name="ALLOWFS" val="0"/>
  <p:tag name="ORIGWIDTH" val="24"/>
  <p:tag name="PICTUREFILESIZE" val="1148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w_2&#10;\]&#10;\end{document}&#10;"/>
  <p:tag name="FILENAME" val="txp_fig"/>
  <p:tag name="FORMAT" val="pngmono"/>
  <p:tag name="RES" val="1200"/>
  <p:tag name="BLEND" val="0"/>
  <p:tag name="TRANSPARENT" val="1"/>
  <p:tag name="TBUG" val="0"/>
  <p:tag name="ALLOWFS" val="0"/>
  <p:tag name="ORIGWIDTH" val="25"/>
  <p:tag name="PICTUREFILESIZE" val="165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w_3&#10;\]&#10;\end{document}&#10;"/>
  <p:tag name="FILENAME" val="txp_fig"/>
  <p:tag name="FORMAT" val="pngmono"/>
  <p:tag name="RES" val="1200"/>
  <p:tag name="BLEND" val="0"/>
  <p:tag name="TRANSPARENT" val="1"/>
  <p:tag name="TBUG" val="0"/>
  <p:tag name="ALLOWFS" val="0"/>
  <p:tag name="ORIGWIDTH" val="25"/>
  <p:tag name="PICTUREFILESIZE" val="169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y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6"/>
  <p:tag name="PICTUREFILESIZE" val="96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\mbox{activation}_w(x) = \sum_i w_i \cdot f_i(x) = w \cdot f(x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391"/>
  <p:tag name="PICTUREFILESIZE" val="2231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def\argmax{\mathop{\rm arg\,max}}&#10;\[&#10;w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5"/>
  <p:tag name="PICTUREFILESIZE" val="96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def\argmax{\mathop{\rm arg\,max}}&#10;\[&#10;f(x_1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53"/>
  <p:tag name="PICTUREFILESIZE" val="320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def\argmax{\mathop{\rm arg\,max}}&#10;\[&#10;f(x_2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53"/>
  <p:tag name="PICTUREFILESIZE" val="357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def\argmax{\mathop{\rm arg\,max}}&#10;\[&#10;w \cdot f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43"/>
  <p:tag name="PICTUREFILESIZE" val="1908"/>
</p:tagLst>
</file>

<file path=ppt/theme/theme1.xml><?xml version="1.0" encoding="utf-8"?>
<a:theme xmlns:a="http://schemas.openxmlformats.org/drawingml/2006/main" name="dan-berkeley-nlp-v1">
  <a:themeElements>
    <a:clrScheme name="dan-berkeley-nlp-v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an-berkeley-nlp-v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an-berkeley-nlp-v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FA12 cs188 lecture 3 -- a-star search</Template>
  <TotalTime>49739</TotalTime>
  <Words>1565</Words>
  <Application>Microsoft Office PowerPoint</Application>
  <PresentationFormat>Widescreen</PresentationFormat>
  <Paragraphs>352</Paragraphs>
  <Slides>47</Slides>
  <Notes>32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5" baseType="lpstr">
      <vt:lpstr>Arial</vt:lpstr>
      <vt:lpstr>Calibri</vt:lpstr>
      <vt:lpstr>Courier</vt:lpstr>
      <vt:lpstr>Courier New</vt:lpstr>
      <vt:lpstr>Noto Sans Symbols</vt:lpstr>
      <vt:lpstr>Wingdings</vt:lpstr>
      <vt:lpstr>dan-berkeley-nlp-v1</vt:lpstr>
      <vt:lpstr>Photo Editor Photo</vt:lpstr>
      <vt:lpstr>Neural networks and deep learning</vt:lpstr>
      <vt:lpstr>Linear Classifiers</vt:lpstr>
      <vt:lpstr>Feature Vectors</vt:lpstr>
      <vt:lpstr>Some (Simplified) Biology</vt:lpstr>
      <vt:lpstr>Linear Classifiers</vt:lpstr>
      <vt:lpstr>Weights</vt:lpstr>
      <vt:lpstr>Decision Rules</vt:lpstr>
      <vt:lpstr>Binary Decision Rule</vt:lpstr>
      <vt:lpstr>Non-Separable Case: Deterministic Decision</vt:lpstr>
      <vt:lpstr>Non-Separable Case: Probabilistic Decision</vt:lpstr>
      <vt:lpstr>How to get probabilistic decisions?</vt:lpstr>
      <vt:lpstr>A 1D Example</vt:lpstr>
      <vt:lpstr>The Soft Max</vt:lpstr>
      <vt:lpstr>Best w? </vt:lpstr>
      <vt:lpstr>Separable Case: Deterministic Decision – Many Options</vt:lpstr>
      <vt:lpstr>Separable Case: Probabilistic Decision – Clear Preference</vt:lpstr>
      <vt:lpstr>Multiclass Logistic Regression</vt:lpstr>
      <vt:lpstr>Best w? </vt:lpstr>
      <vt:lpstr>Optimization</vt:lpstr>
      <vt:lpstr>Hill Climbing</vt:lpstr>
      <vt:lpstr>1-D Optimization</vt:lpstr>
      <vt:lpstr>2-D Optimization</vt:lpstr>
      <vt:lpstr>Gradient Ascent</vt:lpstr>
      <vt:lpstr>Gradient Ascent</vt:lpstr>
      <vt:lpstr>What is the Steepest Direction?*</vt:lpstr>
      <vt:lpstr>Gradient in n dimensions</vt:lpstr>
      <vt:lpstr>Optimization Procedure: Gradient Ascent</vt:lpstr>
      <vt:lpstr>Batch Gradient Ascent on the Log Likelihood Objective</vt:lpstr>
      <vt:lpstr>Stochastic Gradient Ascent on the Log Likelihood Objective</vt:lpstr>
      <vt:lpstr>Mini-Batch Gradient Ascent on the Log Likelihood Objective</vt:lpstr>
      <vt:lpstr>What will gradient ascent do in multi-class logistic regression?</vt:lpstr>
      <vt:lpstr>Neural Networks</vt:lpstr>
      <vt:lpstr>Multi-class Logistic Regression</vt:lpstr>
      <vt:lpstr>Deep Neural Network = Also learn the features!</vt:lpstr>
      <vt:lpstr>Deep Neural Network = Also learn the features!</vt:lpstr>
      <vt:lpstr>Deep Neural Network = Also learn the features!</vt:lpstr>
      <vt:lpstr>Common Activation Functions</vt:lpstr>
      <vt:lpstr>Deep Neural Network: Also Learn the Features!</vt:lpstr>
      <vt:lpstr>Neural Networks Properties</vt:lpstr>
      <vt:lpstr>Universal Function Approximation Theorem*</vt:lpstr>
      <vt:lpstr>Universal Function Approximation Theorem*</vt:lpstr>
      <vt:lpstr>Fun Neural Net Demo Site</vt:lpstr>
      <vt:lpstr>How about computing all the derivatives?</vt:lpstr>
      <vt:lpstr>How about computing all the derivatives?</vt:lpstr>
      <vt:lpstr>Automatic Differentiation</vt:lpstr>
      <vt:lpstr>Summary of Key Ideas</vt:lpstr>
      <vt:lpstr>Change in Programming Paradigm!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294-5: Statistical Natural Language Processing</dc:title>
  <dc:creator>Preferred Customer</dc:creator>
  <cp:lastModifiedBy>Ladislau Boloni</cp:lastModifiedBy>
  <cp:revision>2925</cp:revision>
  <cp:lastPrinted>2018-11-06T08:59:25Z</cp:lastPrinted>
  <dcterms:created xsi:type="dcterms:W3CDTF">2004-08-27T04:16:05Z</dcterms:created>
  <dcterms:modified xsi:type="dcterms:W3CDTF">2022-11-12T17:09:19Z</dcterms:modified>
</cp:coreProperties>
</file>