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2"/>
    <p:sldMasterId id="2147484074" r:id="rId3"/>
    <p:sldMasterId id="2147484086" r:id="rId4"/>
    <p:sldMasterId id="2147484132" r:id="rId5"/>
  </p:sldMasterIdLst>
  <p:notesMasterIdLst>
    <p:notesMasterId r:id="rId81"/>
  </p:notesMasterIdLst>
  <p:sldIdLst>
    <p:sldId id="480" r:id="rId6"/>
    <p:sldId id="515" r:id="rId7"/>
    <p:sldId id="516" r:id="rId8"/>
    <p:sldId id="393" r:id="rId9"/>
    <p:sldId id="514" r:id="rId10"/>
    <p:sldId id="363" r:id="rId11"/>
    <p:sldId id="360" r:id="rId12"/>
    <p:sldId id="508" r:id="rId13"/>
    <p:sldId id="361" r:id="rId14"/>
    <p:sldId id="364" r:id="rId15"/>
    <p:sldId id="430" r:id="rId16"/>
    <p:sldId id="431" r:id="rId17"/>
    <p:sldId id="432" r:id="rId18"/>
    <p:sldId id="509" r:id="rId19"/>
    <p:sldId id="510" r:id="rId20"/>
    <p:sldId id="369" r:id="rId21"/>
    <p:sldId id="370" r:id="rId22"/>
    <p:sldId id="371" r:id="rId23"/>
    <p:sldId id="372" r:id="rId24"/>
    <p:sldId id="373" r:id="rId25"/>
    <p:sldId id="374" r:id="rId26"/>
    <p:sldId id="375" r:id="rId27"/>
    <p:sldId id="392" r:id="rId28"/>
    <p:sldId id="379" r:id="rId29"/>
    <p:sldId id="409" r:id="rId30"/>
    <p:sldId id="415" r:id="rId31"/>
    <p:sldId id="404" r:id="rId32"/>
    <p:sldId id="504" r:id="rId33"/>
    <p:sldId id="505" r:id="rId34"/>
    <p:sldId id="519" r:id="rId35"/>
    <p:sldId id="394" r:id="rId36"/>
    <p:sldId id="495" r:id="rId37"/>
    <p:sldId id="434" r:id="rId38"/>
    <p:sldId id="435" r:id="rId39"/>
    <p:sldId id="436" r:id="rId40"/>
    <p:sldId id="437" r:id="rId41"/>
    <p:sldId id="438" r:id="rId42"/>
    <p:sldId id="439" r:id="rId43"/>
    <p:sldId id="440" r:id="rId44"/>
    <p:sldId id="442" r:id="rId45"/>
    <p:sldId id="443" r:id="rId46"/>
    <p:sldId id="444" r:id="rId47"/>
    <p:sldId id="445" r:id="rId48"/>
    <p:sldId id="446" r:id="rId49"/>
    <p:sldId id="511" r:id="rId50"/>
    <p:sldId id="447" r:id="rId51"/>
    <p:sldId id="448" r:id="rId52"/>
    <p:sldId id="450" r:id="rId53"/>
    <p:sldId id="512" r:id="rId54"/>
    <p:sldId id="517" r:id="rId55"/>
    <p:sldId id="451" r:id="rId56"/>
    <p:sldId id="452" r:id="rId57"/>
    <p:sldId id="453" r:id="rId58"/>
    <p:sldId id="894" r:id="rId59"/>
    <p:sldId id="485" r:id="rId60"/>
    <p:sldId id="455" r:id="rId61"/>
    <p:sldId id="486" r:id="rId62"/>
    <p:sldId id="457" r:id="rId63"/>
    <p:sldId id="458" r:id="rId64"/>
    <p:sldId id="459" r:id="rId65"/>
    <p:sldId id="456" r:id="rId66"/>
    <p:sldId id="496" r:id="rId67"/>
    <p:sldId id="460" r:id="rId68"/>
    <p:sldId id="461" r:id="rId69"/>
    <p:sldId id="462" r:id="rId70"/>
    <p:sldId id="463" r:id="rId71"/>
    <p:sldId id="464" r:id="rId72"/>
    <p:sldId id="466" r:id="rId73"/>
    <p:sldId id="518" r:id="rId74"/>
    <p:sldId id="482" r:id="rId75"/>
    <p:sldId id="483" r:id="rId76"/>
    <p:sldId id="916" r:id="rId77"/>
    <p:sldId id="471" r:id="rId78"/>
    <p:sldId id="489" r:id="rId79"/>
    <p:sldId id="488"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74EDAA-9C97-45AD-8E58-292CF33B7823}">
          <p14:sldIdLst>
            <p14:sldId id="480"/>
            <p14:sldId id="515"/>
            <p14:sldId id="516"/>
            <p14:sldId id="393"/>
            <p14:sldId id="514"/>
            <p14:sldId id="363"/>
            <p14:sldId id="360"/>
            <p14:sldId id="508"/>
            <p14:sldId id="361"/>
            <p14:sldId id="364"/>
            <p14:sldId id="430"/>
            <p14:sldId id="431"/>
            <p14:sldId id="432"/>
            <p14:sldId id="509"/>
            <p14:sldId id="510"/>
            <p14:sldId id="369"/>
            <p14:sldId id="370"/>
            <p14:sldId id="371"/>
            <p14:sldId id="372"/>
            <p14:sldId id="373"/>
            <p14:sldId id="374"/>
            <p14:sldId id="375"/>
            <p14:sldId id="392"/>
            <p14:sldId id="379"/>
            <p14:sldId id="409"/>
            <p14:sldId id="415"/>
            <p14:sldId id="404"/>
            <p14:sldId id="504"/>
            <p14:sldId id="505"/>
            <p14:sldId id="519"/>
            <p14:sldId id="394"/>
            <p14:sldId id="495"/>
            <p14:sldId id="434"/>
            <p14:sldId id="435"/>
            <p14:sldId id="436"/>
            <p14:sldId id="437"/>
            <p14:sldId id="438"/>
            <p14:sldId id="439"/>
            <p14:sldId id="440"/>
            <p14:sldId id="442"/>
            <p14:sldId id="443"/>
            <p14:sldId id="444"/>
            <p14:sldId id="445"/>
            <p14:sldId id="446"/>
            <p14:sldId id="511"/>
            <p14:sldId id="447"/>
            <p14:sldId id="448"/>
            <p14:sldId id="450"/>
            <p14:sldId id="512"/>
            <p14:sldId id="517"/>
            <p14:sldId id="451"/>
            <p14:sldId id="452"/>
            <p14:sldId id="453"/>
            <p14:sldId id="894"/>
            <p14:sldId id="485"/>
            <p14:sldId id="455"/>
            <p14:sldId id="486"/>
            <p14:sldId id="457"/>
            <p14:sldId id="458"/>
            <p14:sldId id="459"/>
            <p14:sldId id="456"/>
            <p14:sldId id="496"/>
            <p14:sldId id="460"/>
            <p14:sldId id="461"/>
            <p14:sldId id="462"/>
            <p14:sldId id="463"/>
            <p14:sldId id="464"/>
            <p14:sldId id="466"/>
            <p14:sldId id="518"/>
            <p14:sldId id="482"/>
            <p14:sldId id="483"/>
            <p14:sldId id="916"/>
            <p14:sldId id="471"/>
            <p14:sldId id="489"/>
            <p14:sldId id="4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1FF"/>
    <a:srgbClr val="FF7171"/>
    <a:srgbClr val="545E86"/>
    <a:srgbClr val="54647A"/>
    <a:srgbClr val="444760"/>
    <a:srgbClr val="174559"/>
    <a:srgbClr val="173A59"/>
    <a:srgbClr val="993434"/>
    <a:srgbClr val="B2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44" autoAdjust="0"/>
    <p:restoredTop sz="91824" autoAdjust="0"/>
  </p:normalViewPr>
  <p:slideViewPr>
    <p:cSldViewPr snapToGrid="0">
      <p:cViewPr varScale="1">
        <p:scale>
          <a:sx n="139" d="100"/>
          <a:sy n="139" d="100"/>
        </p:scale>
        <p:origin x="1044" y="12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1.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4.xml"/><Relationship Id="rId61" Type="http://schemas.openxmlformats.org/officeDocument/2006/relationships/slide" Target="slides/slide56.xml"/><Relationship Id="rId82" Type="http://schemas.openxmlformats.org/officeDocument/2006/relationships/presProps" Target="presProps.xml"/><Relationship Id="rId19" Type="http://schemas.openxmlformats.org/officeDocument/2006/relationships/slide" Target="slides/slide14.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1606F-6CCE-4D2C-913A-C17299BBB805}" type="doc">
      <dgm:prSet loTypeId="urn:microsoft.com/office/officeart/2005/8/layout/gear1" loCatId="process" qsTypeId="urn:microsoft.com/office/officeart/2005/8/quickstyle/simple1" qsCatId="simple" csTypeId="urn:microsoft.com/office/officeart/2005/8/colors/accent1_2" csCatId="accent1" phldr="1"/>
      <dgm:spPr/>
    </dgm:pt>
    <dgm:pt modelId="{F1A9584A-B434-44B1-BB48-662908D0ABB2}">
      <dgm:prSet phldrT="[Text]"/>
      <dgm:spPr/>
      <dgm:t>
        <a:bodyPr/>
        <a:lstStyle/>
        <a:p>
          <a:r>
            <a:rPr lang="en-US" dirty="0"/>
            <a:t>3</a:t>
          </a:r>
        </a:p>
      </dgm:t>
    </dgm:pt>
    <dgm:pt modelId="{1A6C4B70-7823-4CCF-94B2-7DC680CBA982}" type="parTrans" cxnId="{807A325F-1799-4A84-A7E8-1278B20DDFDB}">
      <dgm:prSet/>
      <dgm:spPr/>
      <dgm:t>
        <a:bodyPr/>
        <a:lstStyle/>
        <a:p>
          <a:endParaRPr lang="en-US"/>
        </a:p>
      </dgm:t>
    </dgm:pt>
    <dgm:pt modelId="{A7789C18-F2D1-4CA8-8EF1-96A8594A69EF}" type="sibTrans" cxnId="{807A325F-1799-4A84-A7E8-1278B20DDFDB}">
      <dgm:prSet/>
      <dgm:spPr/>
      <dgm:t>
        <a:bodyPr/>
        <a:lstStyle/>
        <a:p>
          <a:endParaRPr lang="en-US"/>
        </a:p>
      </dgm:t>
    </dgm:pt>
    <dgm:pt modelId="{196B9C0A-2ED5-4A66-9177-9AC521F71EC5}">
      <dgm:prSet phldrT="[Text]"/>
      <dgm:spPr/>
      <dgm:t>
        <a:bodyPr/>
        <a:lstStyle/>
        <a:p>
          <a:r>
            <a:rPr lang="en-US" dirty="0"/>
            <a:t>2</a:t>
          </a:r>
        </a:p>
      </dgm:t>
    </dgm:pt>
    <dgm:pt modelId="{296AA7CB-48D0-4918-907F-C4C70D2F143B}" type="parTrans" cxnId="{E09106F4-FBED-418F-97A7-E94D2557DD3F}">
      <dgm:prSet/>
      <dgm:spPr/>
      <dgm:t>
        <a:bodyPr/>
        <a:lstStyle/>
        <a:p>
          <a:endParaRPr lang="en-US"/>
        </a:p>
      </dgm:t>
    </dgm:pt>
    <dgm:pt modelId="{FB7A126B-5A64-469C-A90B-1C9A21B3C044}" type="sibTrans" cxnId="{E09106F4-FBED-418F-97A7-E94D2557DD3F}">
      <dgm:prSet/>
      <dgm:spPr/>
      <dgm:t>
        <a:bodyPr/>
        <a:lstStyle/>
        <a:p>
          <a:endParaRPr lang="en-US"/>
        </a:p>
      </dgm:t>
    </dgm:pt>
    <dgm:pt modelId="{C5597152-5DDE-4AD4-A230-173656AFC5D3}">
      <dgm:prSet phldrT="[Text]"/>
      <dgm:spPr/>
      <dgm:t>
        <a:bodyPr/>
        <a:lstStyle/>
        <a:p>
          <a:r>
            <a:rPr lang="en-US" dirty="0"/>
            <a:t>1</a:t>
          </a:r>
        </a:p>
      </dgm:t>
    </dgm:pt>
    <dgm:pt modelId="{EDB8828A-7943-45B9-8D0F-D6860427CF88}" type="parTrans" cxnId="{3B10E4CE-DB9C-4AF5-AEF8-66A5D22D66E1}">
      <dgm:prSet/>
      <dgm:spPr/>
      <dgm:t>
        <a:bodyPr/>
        <a:lstStyle/>
        <a:p>
          <a:endParaRPr lang="en-US"/>
        </a:p>
      </dgm:t>
    </dgm:pt>
    <dgm:pt modelId="{D049C086-4B0A-488B-96D6-8BF26D020FC8}" type="sibTrans" cxnId="{3B10E4CE-DB9C-4AF5-AEF8-66A5D22D66E1}">
      <dgm:prSet/>
      <dgm:spPr/>
      <dgm:t>
        <a:bodyPr/>
        <a:lstStyle/>
        <a:p>
          <a:endParaRPr lang="en-US"/>
        </a:p>
      </dgm:t>
    </dgm:pt>
    <dgm:pt modelId="{D33AC36B-E335-4B3F-9ED5-3CD7D0806228}" type="pres">
      <dgm:prSet presAssocID="{3511606F-6CCE-4D2C-913A-C17299BBB805}" presName="composite" presStyleCnt="0">
        <dgm:presLayoutVars>
          <dgm:chMax val="3"/>
          <dgm:animLvl val="lvl"/>
          <dgm:resizeHandles val="exact"/>
        </dgm:presLayoutVars>
      </dgm:prSet>
      <dgm:spPr/>
    </dgm:pt>
    <dgm:pt modelId="{CE90ED5C-2447-43F3-B008-1395A91CAA5E}" type="pres">
      <dgm:prSet presAssocID="{F1A9584A-B434-44B1-BB48-662908D0ABB2}" presName="gear1" presStyleLbl="node1" presStyleIdx="0" presStyleCnt="3">
        <dgm:presLayoutVars>
          <dgm:chMax val="1"/>
          <dgm:bulletEnabled val="1"/>
        </dgm:presLayoutVars>
      </dgm:prSet>
      <dgm:spPr/>
    </dgm:pt>
    <dgm:pt modelId="{ABFC8AD9-7AA1-4AFD-921F-CB6F0E263EE9}" type="pres">
      <dgm:prSet presAssocID="{F1A9584A-B434-44B1-BB48-662908D0ABB2}" presName="gear1srcNode" presStyleLbl="node1" presStyleIdx="0" presStyleCnt="3"/>
      <dgm:spPr/>
    </dgm:pt>
    <dgm:pt modelId="{B5E2E67F-2CF5-489B-B625-3BCACC8EADC1}" type="pres">
      <dgm:prSet presAssocID="{F1A9584A-B434-44B1-BB48-662908D0ABB2}" presName="gear1dstNode" presStyleLbl="node1" presStyleIdx="0" presStyleCnt="3"/>
      <dgm:spPr/>
    </dgm:pt>
    <dgm:pt modelId="{DD7E065D-7324-4084-A868-B59748CADF76}" type="pres">
      <dgm:prSet presAssocID="{196B9C0A-2ED5-4A66-9177-9AC521F71EC5}" presName="gear2" presStyleLbl="node1" presStyleIdx="1" presStyleCnt="3" custLinFactNeighborX="7863" custLinFactNeighborY="-8825">
        <dgm:presLayoutVars>
          <dgm:chMax val="1"/>
          <dgm:bulletEnabled val="1"/>
        </dgm:presLayoutVars>
      </dgm:prSet>
      <dgm:spPr/>
    </dgm:pt>
    <dgm:pt modelId="{3AF313FA-C67D-4165-A57F-6A3AB9E45D6D}" type="pres">
      <dgm:prSet presAssocID="{196B9C0A-2ED5-4A66-9177-9AC521F71EC5}" presName="gear2srcNode" presStyleLbl="node1" presStyleIdx="1" presStyleCnt="3"/>
      <dgm:spPr/>
    </dgm:pt>
    <dgm:pt modelId="{057A7E4E-E5E3-41BB-B6A6-69C0D75489A3}" type="pres">
      <dgm:prSet presAssocID="{196B9C0A-2ED5-4A66-9177-9AC521F71EC5}" presName="gear2dstNode" presStyleLbl="node1" presStyleIdx="1" presStyleCnt="3"/>
      <dgm:spPr/>
    </dgm:pt>
    <dgm:pt modelId="{D8205375-7EB0-40B7-AD1E-65A69909FCA5}" type="pres">
      <dgm:prSet presAssocID="{C5597152-5DDE-4AD4-A230-173656AFC5D3}" presName="gear3" presStyleLbl="node1" presStyleIdx="2" presStyleCnt="3"/>
      <dgm:spPr/>
    </dgm:pt>
    <dgm:pt modelId="{45F9FFAE-426B-4F02-94A5-BACA5C8EFE27}" type="pres">
      <dgm:prSet presAssocID="{C5597152-5DDE-4AD4-A230-173656AFC5D3}" presName="gear3tx" presStyleLbl="node1" presStyleIdx="2" presStyleCnt="3">
        <dgm:presLayoutVars>
          <dgm:chMax val="1"/>
          <dgm:bulletEnabled val="1"/>
        </dgm:presLayoutVars>
      </dgm:prSet>
      <dgm:spPr/>
    </dgm:pt>
    <dgm:pt modelId="{E3A7285A-47CD-4F88-8260-22ED12A5844E}" type="pres">
      <dgm:prSet presAssocID="{C5597152-5DDE-4AD4-A230-173656AFC5D3}" presName="gear3srcNode" presStyleLbl="node1" presStyleIdx="2" presStyleCnt="3"/>
      <dgm:spPr/>
    </dgm:pt>
    <dgm:pt modelId="{3F689EFC-92C9-4CF4-A806-194BA5619209}" type="pres">
      <dgm:prSet presAssocID="{C5597152-5DDE-4AD4-A230-173656AFC5D3}" presName="gear3dstNode" presStyleLbl="node1" presStyleIdx="2" presStyleCnt="3"/>
      <dgm:spPr/>
    </dgm:pt>
    <dgm:pt modelId="{32E87EE1-9069-4DA7-B681-CE9BE4EB1690}" type="pres">
      <dgm:prSet presAssocID="{A7789C18-F2D1-4CA8-8EF1-96A8594A69EF}" presName="connector1" presStyleLbl="sibTrans2D1" presStyleIdx="0" presStyleCnt="3"/>
      <dgm:spPr/>
    </dgm:pt>
    <dgm:pt modelId="{9B40C042-468F-4241-B074-25001B1A52BE}" type="pres">
      <dgm:prSet presAssocID="{FB7A126B-5A64-469C-A90B-1C9A21B3C044}" presName="connector2" presStyleLbl="sibTrans2D1" presStyleIdx="1" presStyleCnt="3"/>
      <dgm:spPr/>
    </dgm:pt>
    <dgm:pt modelId="{64AC5CDA-9B66-4A7D-B1FB-DD2D551487AE}" type="pres">
      <dgm:prSet presAssocID="{D049C086-4B0A-488B-96D6-8BF26D020FC8}" presName="connector3" presStyleLbl="sibTrans2D1" presStyleIdx="2" presStyleCnt="3"/>
      <dgm:spPr/>
    </dgm:pt>
  </dgm:ptLst>
  <dgm:cxnLst>
    <dgm:cxn modelId="{E8692000-BAB5-4F8B-9A55-BC0758B8413F}" type="presOf" srcId="{F1A9584A-B434-44B1-BB48-662908D0ABB2}" destId="{B5E2E67F-2CF5-489B-B625-3BCACC8EADC1}" srcOrd="2" destOrd="0" presId="urn:microsoft.com/office/officeart/2005/8/layout/gear1"/>
    <dgm:cxn modelId="{1C007202-210C-4864-B0A3-D00E1AEA2388}" type="presOf" srcId="{F1A9584A-B434-44B1-BB48-662908D0ABB2}" destId="{CE90ED5C-2447-43F3-B008-1395A91CAA5E}" srcOrd="0" destOrd="0" presId="urn:microsoft.com/office/officeart/2005/8/layout/gear1"/>
    <dgm:cxn modelId="{AA96FC08-46F2-4FD2-B82D-D4A63093D692}" type="presOf" srcId="{A7789C18-F2D1-4CA8-8EF1-96A8594A69EF}" destId="{32E87EE1-9069-4DA7-B681-CE9BE4EB1690}" srcOrd="0" destOrd="0" presId="urn:microsoft.com/office/officeart/2005/8/layout/gear1"/>
    <dgm:cxn modelId="{BEC5091D-5E43-46F4-B51B-729863D12ED8}" type="presOf" srcId="{3511606F-6CCE-4D2C-913A-C17299BBB805}" destId="{D33AC36B-E335-4B3F-9ED5-3CD7D0806228}" srcOrd="0" destOrd="0" presId="urn:microsoft.com/office/officeart/2005/8/layout/gear1"/>
    <dgm:cxn modelId="{015BC625-0FA5-4D48-807A-9147680C6D9A}" type="presOf" srcId="{C5597152-5DDE-4AD4-A230-173656AFC5D3}" destId="{D8205375-7EB0-40B7-AD1E-65A69909FCA5}" srcOrd="0" destOrd="0" presId="urn:microsoft.com/office/officeart/2005/8/layout/gear1"/>
    <dgm:cxn modelId="{B4777A27-42E6-418D-9BC4-6626708EF10A}" type="presOf" srcId="{196B9C0A-2ED5-4A66-9177-9AC521F71EC5}" destId="{DD7E065D-7324-4084-A868-B59748CADF76}" srcOrd="0" destOrd="0" presId="urn:microsoft.com/office/officeart/2005/8/layout/gear1"/>
    <dgm:cxn modelId="{807A325F-1799-4A84-A7E8-1278B20DDFDB}" srcId="{3511606F-6CCE-4D2C-913A-C17299BBB805}" destId="{F1A9584A-B434-44B1-BB48-662908D0ABB2}" srcOrd="0" destOrd="0" parTransId="{1A6C4B70-7823-4CCF-94B2-7DC680CBA982}" sibTransId="{A7789C18-F2D1-4CA8-8EF1-96A8594A69EF}"/>
    <dgm:cxn modelId="{8E6D1369-53FB-4A43-A246-4026BBB77D32}" type="presOf" srcId="{FB7A126B-5A64-469C-A90B-1C9A21B3C044}" destId="{9B40C042-468F-4241-B074-25001B1A52BE}" srcOrd="0" destOrd="0" presId="urn:microsoft.com/office/officeart/2005/8/layout/gear1"/>
    <dgm:cxn modelId="{61AE4953-9760-4DCF-9219-07E95489C49C}" type="presOf" srcId="{D049C086-4B0A-488B-96D6-8BF26D020FC8}" destId="{64AC5CDA-9B66-4A7D-B1FB-DD2D551487AE}" srcOrd="0" destOrd="0" presId="urn:microsoft.com/office/officeart/2005/8/layout/gear1"/>
    <dgm:cxn modelId="{E090C577-8B4A-435B-B75C-47F1CAF210A3}" type="presOf" srcId="{C5597152-5DDE-4AD4-A230-173656AFC5D3}" destId="{45F9FFAE-426B-4F02-94A5-BACA5C8EFE27}" srcOrd="1" destOrd="0" presId="urn:microsoft.com/office/officeart/2005/8/layout/gear1"/>
    <dgm:cxn modelId="{D0EFC698-9BFD-4015-8800-CD10628A9676}" type="presOf" srcId="{C5597152-5DDE-4AD4-A230-173656AFC5D3}" destId="{3F689EFC-92C9-4CF4-A806-194BA5619209}" srcOrd="3" destOrd="0" presId="urn:microsoft.com/office/officeart/2005/8/layout/gear1"/>
    <dgm:cxn modelId="{EF3680AB-29EE-415A-881D-D0D43A6E75D9}" type="presOf" srcId="{196B9C0A-2ED5-4A66-9177-9AC521F71EC5}" destId="{057A7E4E-E5E3-41BB-B6A6-69C0D75489A3}" srcOrd="2" destOrd="0" presId="urn:microsoft.com/office/officeart/2005/8/layout/gear1"/>
    <dgm:cxn modelId="{EE1590CC-D7FB-4DBB-BF25-722F3F60520F}" type="presOf" srcId="{F1A9584A-B434-44B1-BB48-662908D0ABB2}" destId="{ABFC8AD9-7AA1-4AFD-921F-CB6F0E263EE9}" srcOrd="1" destOrd="0" presId="urn:microsoft.com/office/officeart/2005/8/layout/gear1"/>
    <dgm:cxn modelId="{3B10E4CE-DB9C-4AF5-AEF8-66A5D22D66E1}" srcId="{3511606F-6CCE-4D2C-913A-C17299BBB805}" destId="{C5597152-5DDE-4AD4-A230-173656AFC5D3}" srcOrd="2" destOrd="0" parTransId="{EDB8828A-7943-45B9-8D0F-D6860427CF88}" sibTransId="{D049C086-4B0A-488B-96D6-8BF26D020FC8}"/>
    <dgm:cxn modelId="{E4993ACF-4F9E-420F-9369-CB2B2524C216}" type="presOf" srcId="{C5597152-5DDE-4AD4-A230-173656AFC5D3}" destId="{E3A7285A-47CD-4F88-8260-22ED12A5844E}" srcOrd="2" destOrd="0" presId="urn:microsoft.com/office/officeart/2005/8/layout/gear1"/>
    <dgm:cxn modelId="{E09106F4-FBED-418F-97A7-E94D2557DD3F}" srcId="{3511606F-6CCE-4D2C-913A-C17299BBB805}" destId="{196B9C0A-2ED5-4A66-9177-9AC521F71EC5}" srcOrd="1" destOrd="0" parTransId="{296AA7CB-48D0-4918-907F-C4C70D2F143B}" sibTransId="{FB7A126B-5A64-469C-A90B-1C9A21B3C044}"/>
    <dgm:cxn modelId="{B86B71F9-C595-4561-81C3-361A052962FB}" type="presOf" srcId="{196B9C0A-2ED5-4A66-9177-9AC521F71EC5}" destId="{3AF313FA-C67D-4165-A57F-6A3AB9E45D6D}" srcOrd="1" destOrd="0" presId="urn:microsoft.com/office/officeart/2005/8/layout/gear1"/>
    <dgm:cxn modelId="{AB2CF4D3-7A03-4FA5-BB1F-7B8A71DE5789}" type="presParOf" srcId="{D33AC36B-E335-4B3F-9ED5-3CD7D0806228}" destId="{CE90ED5C-2447-43F3-B008-1395A91CAA5E}" srcOrd="0" destOrd="0" presId="urn:microsoft.com/office/officeart/2005/8/layout/gear1"/>
    <dgm:cxn modelId="{8D8493BB-F448-4EBA-AB1E-1F58CD6B1EA2}" type="presParOf" srcId="{D33AC36B-E335-4B3F-9ED5-3CD7D0806228}" destId="{ABFC8AD9-7AA1-4AFD-921F-CB6F0E263EE9}" srcOrd="1" destOrd="0" presId="urn:microsoft.com/office/officeart/2005/8/layout/gear1"/>
    <dgm:cxn modelId="{21B0B32F-7CE9-429D-87A7-95A62B45A38B}" type="presParOf" srcId="{D33AC36B-E335-4B3F-9ED5-3CD7D0806228}" destId="{B5E2E67F-2CF5-489B-B625-3BCACC8EADC1}" srcOrd="2" destOrd="0" presId="urn:microsoft.com/office/officeart/2005/8/layout/gear1"/>
    <dgm:cxn modelId="{FB5FF910-C38D-45CB-AA53-4BAC20F8C994}" type="presParOf" srcId="{D33AC36B-E335-4B3F-9ED5-3CD7D0806228}" destId="{DD7E065D-7324-4084-A868-B59748CADF76}" srcOrd="3" destOrd="0" presId="urn:microsoft.com/office/officeart/2005/8/layout/gear1"/>
    <dgm:cxn modelId="{BF7986B8-785A-4BA4-827C-455B0C343FFE}" type="presParOf" srcId="{D33AC36B-E335-4B3F-9ED5-3CD7D0806228}" destId="{3AF313FA-C67D-4165-A57F-6A3AB9E45D6D}" srcOrd="4" destOrd="0" presId="urn:microsoft.com/office/officeart/2005/8/layout/gear1"/>
    <dgm:cxn modelId="{A49108DA-A535-464D-8D87-992631A62DFD}" type="presParOf" srcId="{D33AC36B-E335-4B3F-9ED5-3CD7D0806228}" destId="{057A7E4E-E5E3-41BB-B6A6-69C0D75489A3}" srcOrd="5" destOrd="0" presId="urn:microsoft.com/office/officeart/2005/8/layout/gear1"/>
    <dgm:cxn modelId="{43A4E810-F082-42C9-A6D8-3CBCD4BCB4F6}" type="presParOf" srcId="{D33AC36B-E335-4B3F-9ED5-3CD7D0806228}" destId="{D8205375-7EB0-40B7-AD1E-65A69909FCA5}" srcOrd="6" destOrd="0" presId="urn:microsoft.com/office/officeart/2005/8/layout/gear1"/>
    <dgm:cxn modelId="{62E54848-6B2B-49BB-AC24-7C83305F66F1}" type="presParOf" srcId="{D33AC36B-E335-4B3F-9ED5-3CD7D0806228}" destId="{45F9FFAE-426B-4F02-94A5-BACA5C8EFE27}" srcOrd="7" destOrd="0" presId="urn:microsoft.com/office/officeart/2005/8/layout/gear1"/>
    <dgm:cxn modelId="{D3016CAD-8ADC-4E66-9003-04D62C84E410}" type="presParOf" srcId="{D33AC36B-E335-4B3F-9ED5-3CD7D0806228}" destId="{E3A7285A-47CD-4F88-8260-22ED12A5844E}" srcOrd="8" destOrd="0" presId="urn:microsoft.com/office/officeart/2005/8/layout/gear1"/>
    <dgm:cxn modelId="{93FF037C-2305-43CE-810B-56312C083192}" type="presParOf" srcId="{D33AC36B-E335-4B3F-9ED5-3CD7D0806228}" destId="{3F689EFC-92C9-4CF4-A806-194BA5619209}" srcOrd="9" destOrd="0" presId="urn:microsoft.com/office/officeart/2005/8/layout/gear1"/>
    <dgm:cxn modelId="{899F2CD1-EE2C-4D3E-9110-D83E9514CCAA}" type="presParOf" srcId="{D33AC36B-E335-4B3F-9ED5-3CD7D0806228}" destId="{32E87EE1-9069-4DA7-B681-CE9BE4EB1690}" srcOrd="10" destOrd="0" presId="urn:microsoft.com/office/officeart/2005/8/layout/gear1"/>
    <dgm:cxn modelId="{312FD507-E269-4275-B223-0910230F30BC}" type="presParOf" srcId="{D33AC36B-E335-4B3F-9ED5-3CD7D0806228}" destId="{9B40C042-468F-4241-B074-25001B1A52BE}" srcOrd="11" destOrd="0" presId="urn:microsoft.com/office/officeart/2005/8/layout/gear1"/>
    <dgm:cxn modelId="{89C6413E-5848-44C0-A84F-B178E74DBED1}" type="presParOf" srcId="{D33AC36B-E335-4B3F-9ED5-3CD7D0806228}" destId="{64AC5CDA-9B66-4A7D-B1FB-DD2D551487AE}" srcOrd="12" destOrd="0" presId="urn:microsoft.com/office/officeart/2005/8/layout/gear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1606F-6CCE-4D2C-913A-C17299BBB805}" type="doc">
      <dgm:prSet loTypeId="urn:microsoft.com/office/officeart/2005/8/layout/gear1" loCatId="process" qsTypeId="urn:microsoft.com/office/officeart/2005/8/quickstyle/simple1" qsCatId="simple" csTypeId="urn:microsoft.com/office/officeart/2005/8/colors/accent1_2" csCatId="accent1" phldr="1"/>
      <dgm:spPr/>
    </dgm:pt>
    <dgm:pt modelId="{F1A9584A-B434-44B1-BB48-662908D0ABB2}">
      <dgm:prSet phldrT="[Text]"/>
      <dgm:spPr/>
      <dgm:t>
        <a:bodyPr/>
        <a:lstStyle/>
        <a:p>
          <a:r>
            <a:rPr lang="en-US" dirty="0"/>
            <a:t>3</a:t>
          </a:r>
        </a:p>
      </dgm:t>
    </dgm:pt>
    <dgm:pt modelId="{1A6C4B70-7823-4CCF-94B2-7DC680CBA982}" type="parTrans" cxnId="{807A325F-1799-4A84-A7E8-1278B20DDFDB}">
      <dgm:prSet/>
      <dgm:spPr/>
      <dgm:t>
        <a:bodyPr/>
        <a:lstStyle/>
        <a:p>
          <a:endParaRPr lang="en-US"/>
        </a:p>
      </dgm:t>
    </dgm:pt>
    <dgm:pt modelId="{A7789C18-F2D1-4CA8-8EF1-96A8594A69EF}" type="sibTrans" cxnId="{807A325F-1799-4A84-A7E8-1278B20DDFDB}">
      <dgm:prSet/>
      <dgm:spPr/>
      <dgm:t>
        <a:bodyPr/>
        <a:lstStyle/>
        <a:p>
          <a:endParaRPr lang="en-US"/>
        </a:p>
      </dgm:t>
    </dgm:pt>
    <dgm:pt modelId="{196B9C0A-2ED5-4A66-9177-9AC521F71EC5}">
      <dgm:prSet phldrT="[Text]"/>
      <dgm:spPr/>
      <dgm:t>
        <a:bodyPr/>
        <a:lstStyle/>
        <a:p>
          <a:r>
            <a:rPr lang="en-US" dirty="0"/>
            <a:t>2</a:t>
          </a:r>
        </a:p>
      </dgm:t>
    </dgm:pt>
    <dgm:pt modelId="{296AA7CB-48D0-4918-907F-C4C70D2F143B}" type="parTrans" cxnId="{E09106F4-FBED-418F-97A7-E94D2557DD3F}">
      <dgm:prSet/>
      <dgm:spPr/>
      <dgm:t>
        <a:bodyPr/>
        <a:lstStyle/>
        <a:p>
          <a:endParaRPr lang="en-US"/>
        </a:p>
      </dgm:t>
    </dgm:pt>
    <dgm:pt modelId="{FB7A126B-5A64-469C-A90B-1C9A21B3C044}" type="sibTrans" cxnId="{E09106F4-FBED-418F-97A7-E94D2557DD3F}">
      <dgm:prSet/>
      <dgm:spPr/>
      <dgm:t>
        <a:bodyPr/>
        <a:lstStyle/>
        <a:p>
          <a:endParaRPr lang="en-US"/>
        </a:p>
      </dgm:t>
    </dgm:pt>
    <dgm:pt modelId="{C5597152-5DDE-4AD4-A230-173656AFC5D3}">
      <dgm:prSet phldrT="[Text]"/>
      <dgm:spPr/>
      <dgm:t>
        <a:bodyPr/>
        <a:lstStyle/>
        <a:p>
          <a:r>
            <a:rPr lang="en-US" dirty="0"/>
            <a:t>1</a:t>
          </a:r>
        </a:p>
      </dgm:t>
    </dgm:pt>
    <dgm:pt modelId="{EDB8828A-7943-45B9-8D0F-D6860427CF88}" type="parTrans" cxnId="{3B10E4CE-DB9C-4AF5-AEF8-66A5D22D66E1}">
      <dgm:prSet/>
      <dgm:spPr/>
      <dgm:t>
        <a:bodyPr/>
        <a:lstStyle/>
        <a:p>
          <a:endParaRPr lang="en-US"/>
        </a:p>
      </dgm:t>
    </dgm:pt>
    <dgm:pt modelId="{D049C086-4B0A-488B-96D6-8BF26D020FC8}" type="sibTrans" cxnId="{3B10E4CE-DB9C-4AF5-AEF8-66A5D22D66E1}">
      <dgm:prSet/>
      <dgm:spPr/>
      <dgm:t>
        <a:bodyPr/>
        <a:lstStyle/>
        <a:p>
          <a:endParaRPr lang="en-US"/>
        </a:p>
      </dgm:t>
    </dgm:pt>
    <dgm:pt modelId="{D33AC36B-E335-4B3F-9ED5-3CD7D0806228}" type="pres">
      <dgm:prSet presAssocID="{3511606F-6CCE-4D2C-913A-C17299BBB805}" presName="composite" presStyleCnt="0">
        <dgm:presLayoutVars>
          <dgm:chMax val="3"/>
          <dgm:animLvl val="lvl"/>
          <dgm:resizeHandles val="exact"/>
        </dgm:presLayoutVars>
      </dgm:prSet>
      <dgm:spPr/>
    </dgm:pt>
    <dgm:pt modelId="{CE90ED5C-2447-43F3-B008-1395A91CAA5E}" type="pres">
      <dgm:prSet presAssocID="{F1A9584A-B434-44B1-BB48-662908D0ABB2}" presName="gear1" presStyleLbl="node1" presStyleIdx="0" presStyleCnt="3">
        <dgm:presLayoutVars>
          <dgm:chMax val="1"/>
          <dgm:bulletEnabled val="1"/>
        </dgm:presLayoutVars>
      </dgm:prSet>
      <dgm:spPr/>
    </dgm:pt>
    <dgm:pt modelId="{ABFC8AD9-7AA1-4AFD-921F-CB6F0E263EE9}" type="pres">
      <dgm:prSet presAssocID="{F1A9584A-B434-44B1-BB48-662908D0ABB2}" presName="gear1srcNode" presStyleLbl="node1" presStyleIdx="0" presStyleCnt="3"/>
      <dgm:spPr/>
    </dgm:pt>
    <dgm:pt modelId="{B5E2E67F-2CF5-489B-B625-3BCACC8EADC1}" type="pres">
      <dgm:prSet presAssocID="{F1A9584A-B434-44B1-BB48-662908D0ABB2}" presName="gear1dstNode" presStyleLbl="node1" presStyleIdx="0" presStyleCnt="3"/>
      <dgm:spPr/>
    </dgm:pt>
    <dgm:pt modelId="{DD7E065D-7324-4084-A868-B59748CADF76}" type="pres">
      <dgm:prSet presAssocID="{196B9C0A-2ED5-4A66-9177-9AC521F71EC5}" presName="gear2" presStyleLbl="node1" presStyleIdx="1" presStyleCnt="3" custLinFactNeighborX="7863" custLinFactNeighborY="-8825">
        <dgm:presLayoutVars>
          <dgm:chMax val="1"/>
          <dgm:bulletEnabled val="1"/>
        </dgm:presLayoutVars>
      </dgm:prSet>
      <dgm:spPr/>
    </dgm:pt>
    <dgm:pt modelId="{3AF313FA-C67D-4165-A57F-6A3AB9E45D6D}" type="pres">
      <dgm:prSet presAssocID="{196B9C0A-2ED5-4A66-9177-9AC521F71EC5}" presName="gear2srcNode" presStyleLbl="node1" presStyleIdx="1" presStyleCnt="3"/>
      <dgm:spPr/>
    </dgm:pt>
    <dgm:pt modelId="{057A7E4E-E5E3-41BB-B6A6-69C0D75489A3}" type="pres">
      <dgm:prSet presAssocID="{196B9C0A-2ED5-4A66-9177-9AC521F71EC5}" presName="gear2dstNode" presStyleLbl="node1" presStyleIdx="1" presStyleCnt="3"/>
      <dgm:spPr/>
    </dgm:pt>
    <dgm:pt modelId="{D8205375-7EB0-40B7-AD1E-65A69909FCA5}" type="pres">
      <dgm:prSet presAssocID="{C5597152-5DDE-4AD4-A230-173656AFC5D3}" presName="gear3" presStyleLbl="node1" presStyleIdx="2" presStyleCnt="3"/>
      <dgm:spPr/>
    </dgm:pt>
    <dgm:pt modelId="{45F9FFAE-426B-4F02-94A5-BACA5C8EFE27}" type="pres">
      <dgm:prSet presAssocID="{C5597152-5DDE-4AD4-A230-173656AFC5D3}" presName="gear3tx" presStyleLbl="node1" presStyleIdx="2" presStyleCnt="3">
        <dgm:presLayoutVars>
          <dgm:chMax val="1"/>
          <dgm:bulletEnabled val="1"/>
        </dgm:presLayoutVars>
      </dgm:prSet>
      <dgm:spPr/>
    </dgm:pt>
    <dgm:pt modelId="{E3A7285A-47CD-4F88-8260-22ED12A5844E}" type="pres">
      <dgm:prSet presAssocID="{C5597152-5DDE-4AD4-A230-173656AFC5D3}" presName="gear3srcNode" presStyleLbl="node1" presStyleIdx="2" presStyleCnt="3"/>
      <dgm:spPr/>
    </dgm:pt>
    <dgm:pt modelId="{3F689EFC-92C9-4CF4-A806-194BA5619209}" type="pres">
      <dgm:prSet presAssocID="{C5597152-5DDE-4AD4-A230-173656AFC5D3}" presName="gear3dstNode" presStyleLbl="node1" presStyleIdx="2" presStyleCnt="3"/>
      <dgm:spPr/>
    </dgm:pt>
    <dgm:pt modelId="{32E87EE1-9069-4DA7-B681-CE9BE4EB1690}" type="pres">
      <dgm:prSet presAssocID="{A7789C18-F2D1-4CA8-8EF1-96A8594A69EF}" presName="connector1" presStyleLbl="sibTrans2D1" presStyleIdx="0" presStyleCnt="3"/>
      <dgm:spPr/>
    </dgm:pt>
    <dgm:pt modelId="{9B40C042-468F-4241-B074-25001B1A52BE}" type="pres">
      <dgm:prSet presAssocID="{FB7A126B-5A64-469C-A90B-1C9A21B3C044}" presName="connector2" presStyleLbl="sibTrans2D1" presStyleIdx="1" presStyleCnt="3"/>
      <dgm:spPr/>
    </dgm:pt>
    <dgm:pt modelId="{64AC5CDA-9B66-4A7D-B1FB-DD2D551487AE}" type="pres">
      <dgm:prSet presAssocID="{D049C086-4B0A-488B-96D6-8BF26D020FC8}" presName="connector3" presStyleLbl="sibTrans2D1" presStyleIdx="2" presStyleCnt="3"/>
      <dgm:spPr/>
    </dgm:pt>
  </dgm:ptLst>
  <dgm:cxnLst>
    <dgm:cxn modelId="{18225300-540D-47F9-9D2E-42B9F8A54AC6}" type="presOf" srcId="{196B9C0A-2ED5-4A66-9177-9AC521F71EC5}" destId="{057A7E4E-E5E3-41BB-B6A6-69C0D75489A3}" srcOrd="2" destOrd="0" presId="urn:microsoft.com/office/officeart/2005/8/layout/gear1"/>
    <dgm:cxn modelId="{506A5B11-260C-44B9-8A12-FEAB5E5436CA}" type="presOf" srcId="{3511606F-6CCE-4D2C-913A-C17299BBB805}" destId="{D33AC36B-E335-4B3F-9ED5-3CD7D0806228}" srcOrd="0" destOrd="0" presId="urn:microsoft.com/office/officeart/2005/8/layout/gear1"/>
    <dgm:cxn modelId="{7C6B8E20-4C6E-4A16-B066-9184DF8347DF}" type="presOf" srcId="{F1A9584A-B434-44B1-BB48-662908D0ABB2}" destId="{CE90ED5C-2447-43F3-B008-1395A91CAA5E}" srcOrd="0" destOrd="0" presId="urn:microsoft.com/office/officeart/2005/8/layout/gear1"/>
    <dgm:cxn modelId="{53BB065E-5A97-4A2D-ACC9-BE9C5450C24C}" type="presOf" srcId="{196B9C0A-2ED5-4A66-9177-9AC521F71EC5}" destId="{3AF313FA-C67D-4165-A57F-6A3AB9E45D6D}" srcOrd="1" destOrd="0" presId="urn:microsoft.com/office/officeart/2005/8/layout/gear1"/>
    <dgm:cxn modelId="{807A325F-1799-4A84-A7E8-1278B20DDFDB}" srcId="{3511606F-6CCE-4D2C-913A-C17299BBB805}" destId="{F1A9584A-B434-44B1-BB48-662908D0ABB2}" srcOrd="0" destOrd="0" parTransId="{1A6C4B70-7823-4CCF-94B2-7DC680CBA982}" sibTransId="{A7789C18-F2D1-4CA8-8EF1-96A8594A69EF}"/>
    <dgm:cxn modelId="{76A82447-9363-4576-9F5F-E5E659031973}" type="presOf" srcId="{D049C086-4B0A-488B-96D6-8BF26D020FC8}" destId="{64AC5CDA-9B66-4A7D-B1FB-DD2D551487AE}" srcOrd="0" destOrd="0" presId="urn:microsoft.com/office/officeart/2005/8/layout/gear1"/>
    <dgm:cxn modelId="{3C00F583-78B5-4A4B-A575-747AF8B1A7D2}" type="presOf" srcId="{C5597152-5DDE-4AD4-A230-173656AFC5D3}" destId="{3F689EFC-92C9-4CF4-A806-194BA5619209}" srcOrd="3" destOrd="0" presId="urn:microsoft.com/office/officeart/2005/8/layout/gear1"/>
    <dgm:cxn modelId="{3367368B-8554-4F4A-B41C-C0E4E12645F5}" type="presOf" srcId="{C5597152-5DDE-4AD4-A230-173656AFC5D3}" destId="{45F9FFAE-426B-4F02-94A5-BACA5C8EFE27}" srcOrd="1" destOrd="0" presId="urn:microsoft.com/office/officeart/2005/8/layout/gear1"/>
    <dgm:cxn modelId="{B6423A98-B958-4410-AAAC-7CF7E50CD22E}" type="presOf" srcId="{A7789C18-F2D1-4CA8-8EF1-96A8594A69EF}" destId="{32E87EE1-9069-4DA7-B681-CE9BE4EB1690}" srcOrd="0" destOrd="0" presId="urn:microsoft.com/office/officeart/2005/8/layout/gear1"/>
    <dgm:cxn modelId="{C7C8F29A-ED64-416B-9A24-4ADE4F9BD972}" type="presOf" srcId="{FB7A126B-5A64-469C-A90B-1C9A21B3C044}" destId="{9B40C042-468F-4241-B074-25001B1A52BE}" srcOrd="0" destOrd="0" presId="urn:microsoft.com/office/officeart/2005/8/layout/gear1"/>
    <dgm:cxn modelId="{7B1438A0-F932-4269-BC2E-26B61005BED7}" type="presOf" srcId="{F1A9584A-B434-44B1-BB48-662908D0ABB2}" destId="{ABFC8AD9-7AA1-4AFD-921F-CB6F0E263EE9}" srcOrd="1" destOrd="0" presId="urn:microsoft.com/office/officeart/2005/8/layout/gear1"/>
    <dgm:cxn modelId="{C97496B3-600A-4C40-BE99-BA56FF0AE8F6}" type="presOf" srcId="{196B9C0A-2ED5-4A66-9177-9AC521F71EC5}" destId="{DD7E065D-7324-4084-A868-B59748CADF76}" srcOrd="0" destOrd="0" presId="urn:microsoft.com/office/officeart/2005/8/layout/gear1"/>
    <dgm:cxn modelId="{9E67E2B3-05A3-4538-AAD0-4095AC243D0C}" type="presOf" srcId="{F1A9584A-B434-44B1-BB48-662908D0ABB2}" destId="{B5E2E67F-2CF5-489B-B625-3BCACC8EADC1}" srcOrd="2" destOrd="0" presId="urn:microsoft.com/office/officeart/2005/8/layout/gear1"/>
    <dgm:cxn modelId="{3B10E4CE-DB9C-4AF5-AEF8-66A5D22D66E1}" srcId="{3511606F-6CCE-4D2C-913A-C17299BBB805}" destId="{C5597152-5DDE-4AD4-A230-173656AFC5D3}" srcOrd="2" destOrd="0" parTransId="{EDB8828A-7943-45B9-8D0F-D6860427CF88}" sibTransId="{D049C086-4B0A-488B-96D6-8BF26D020FC8}"/>
    <dgm:cxn modelId="{A8293ED1-D803-4F70-A5FD-BDD63A162827}" type="presOf" srcId="{C5597152-5DDE-4AD4-A230-173656AFC5D3}" destId="{E3A7285A-47CD-4F88-8260-22ED12A5844E}" srcOrd="2" destOrd="0" presId="urn:microsoft.com/office/officeart/2005/8/layout/gear1"/>
    <dgm:cxn modelId="{E09106F4-FBED-418F-97A7-E94D2557DD3F}" srcId="{3511606F-6CCE-4D2C-913A-C17299BBB805}" destId="{196B9C0A-2ED5-4A66-9177-9AC521F71EC5}" srcOrd="1" destOrd="0" parTransId="{296AA7CB-48D0-4918-907F-C4C70D2F143B}" sibTransId="{FB7A126B-5A64-469C-A90B-1C9A21B3C044}"/>
    <dgm:cxn modelId="{64E00FFD-9ECD-4DD1-99EA-1D9468E57D00}" type="presOf" srcId="{C5597152-5DDE-4AD4-A230-173656AFC5D3}" destId="{D8205375-7EB0-40B7-AD1E-65A69909FCA5}" srcOrd="0" destOrd="0" presId="urn:microsoft.com/office/officeart/2005/8/layout/gear1"/>
    <dgm:cxn modelId="{CC3ED941-D056-4747-9759-4C06A54A70DD}" type="presParOf" srcId="{D33AC36B-E335-4B3F-9ED5-3CD7D0806228}" destId="{CE90ED5C-2447-43F3-B008-1395A91CAA5E}" srcOrd="0" destOrd="0" presId="urn:microsoft.com/office/officeart/2005/8/layout/gear1"/>
    <dgm:cxn modelId="{634D81E8-DFAF-47D4-A72D-15CD44E81E6B}" type="presParOf" srcId="{D33AC36B-E335-4B3F-9ED5-3CD7D0806228}" destId="{ABFC8AD9-7AA1-4AFD-921F-CB6F0E263EE9}" srcOrd="1" destOrd="0" presId="urn:microsoft.com/office/officeart/2005/8/layout/gear1"/>
    <dgm:cxn modelId="{8BA2C911-F86A-4F0B-AB31-46279DCA2760}" type="presParOf" srcId="{D33AC36B-E335-4B3F-9ED5-3CD7D0806228}" destId="{B5E2E67F-2CF5-489B-B625-3BCACC8EADC1}" srcOrd="2" destOrd="0" presId="urn:microsoft.com/office/officeart/2005/8/layout/gear1"/>
    <dgm:cxn modelId="{1B241781-3D23-44D9-9058-33945BD1E6F3}" type="presParOf" srcId="{D33AC36B-E335-4B3F-9ED5-3CD7D0806228}" destId="{DD7E065D-7324-4084-A868-B59748CADF76}" srcOrd="3" destOrd="0" presId="urn:microsoft.com/office/officeart/2005/8/layout/gear1"/>
    <dgm:cxn modelId="{6E811412-F8A5-480D-8E31-D78DE3D745F7}" type="presParOf" srcId="{D33AC36B-E335-4B3F-9ED5-3CD7D0806228}" destId="{3AF313FA-C67D-4165-A57F-6A3AB9E45D6D}" srcOrd="4" destOrd="0" presId="urn:microsoft.com/office/officeart/2005/8/layout/gear1"/>
    <dgm:cxn modelId="{7AC97F76-A4B5-4458-AABA-2E04846BBE2F}" type="presParOf" srcId="{D33AC36B-E335-4B3F-9ED5-3CD7D0806228}" destId="{057A7E4E-E5E3-41BB-B6A6-69C0D75489A3}" srcOrd="5" destOrd="0" presId="urn:microsoft.com/office/officeart/2005/8/layout/gear1"/>
    <dgm:cxn modelId="{1A86CFAD-41AA-4FD3-9A73-DC0F4B5D196C}" type="presParOf" srcId="{D33AC36B-E335-4B3F-9ED5-3CD7D0806228}" destId="{D8205375-7EB0-40B7-AD1E-65A69909FCA5}" srcOrd="6" destOrd="0" presId="urn:microsoft.com/office/officeart/2005/8/layout/gear1"/>
    <dgm:cxn modelId="{B876B544-307C-4017-8D98-D62033C00E98}" type="presParOf" srcId="{D33AC36B-E335-4B3F-9ED5-3CD7D0806228}" destId="{45F9FFAE-426B-4F02-94A5-BACA5C8EFE27}" srcOrd="7" destOrd="0" presId="urn:microsoft.com/office/officeart/2005/8/layout/gear1"/>
    <dgm:cxn modelId="{B13DDC60-0A20-44A0-AD39-F73164BBB87C}" type="presParOf" srcId="{D33AC36B-E335-4B3F-9ED5-3CD7D0806228}" destId="{E3A7285A-47CD-4F88-8260-22ED12A5844E}" srcOrd="8" destOrd="0" presId="urn:microsoft.com/office/officeart/2005/8/layout/gear1"/>
    <dgm:cxn modelId="{31E62865-E40E-47C7-A66C-096B19BDB5FF}" type="presParOf" srcId="{D33AC36B-E335-4B3F-9ED5-3CD7D0806228}" destId="{3F689EFC-92C9-4CF4-A806-194BA5619209}" srcOrd="9" destOrd="0" presId="urn:microsoft.com/office/officeart/2005/8/layout/gear1"/>
    <dgm:cxn modelId="{C86580F4-5F58-44F1-AE7E-4E948ABBE47B}" type="presParOf" srcId="{D33AC36B-E335-4B3F-9ED5-3CD7D0806228}" destId="{32E87EE1-9069-4DA7-B681-CE9BE4EB1690}" srcOrd="10" destOrd="0" presId="urn:microsoft.com/office/officeart/2005/8/layout/gear1"/>
    <dgm:cxn modelId="{DE102849-BEE8-4DA9-9CC9-7C8650653057}" type="presParOf" srcId="{D33AC36B-E335-4B3F-9ED5-3CD7D0806228}" destId="{9B40C042-468F-4241-B074-25001B1A52BE}" srcOrd="11" destOrd="0" presId="urn:microsoft.com/office/officeart/2005/8/layout/gear1"/>
    <dgm:cxn modelId="{6882469E-F656-427C-A758-59D251186A79}" type="presParOf" srcId="{D33AC36B-E335-4B3F-9ED5-3CD7D0806228}" destId="{64AC5CDA-9B66-4A7D-B1FB-DD2D551487AE}" srcOrd="12" destOrd="0" presId="urn:microsoft.com/office/officeart/2005/8/layout/gear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3621DF-BF81-4A48-97A6-6D6C9A7A80B0}" type="doc">
      <dgm:prSet loTypeId="urn:microsoft.com/office/officeart/2005/8/layout/hProcess9" loCatId="process" qsTypeId="urn:microsoft.com/office/officeart/2005/8/quickstyle/simple1" qsCatId="simple" csTypeId="urn:microsoft.com/office/officeart/2005/8/colors/accent1_2" csCatId="accent1" phldr="1"/>
      <dgm:spPr/>
    </dgm:pt>
    <dgm:pt modelId="{54E8A9C4-D426-44FC-8867-F5E3DD3893E1}">
      <dgm:prSet phldrT="[Text]"/>
      <dgm:spPr/>
      <dgm:t>
        <a:bodyPr/>
        <a:lstStyle/>
        <a:p>
          <a:r>
            <a:rPr lang="en-US" dirty="0"/>
            <a:t>Query 34</a:t>
          </a:r>
        </a:p>
      </dgm:t>
    </dgm:pt>
    <dgm:pt modelId="{21C2F75F-DF8A-457A-AB68-9154E01C9DA4}" type="parTrans" cxnId="{7124AEDD-EB06-46F0-9B2D-BD91C6BEDA5A}">
      <dgm:prSet/>
      <dgm:spPr/>
      <dgm:t>
        <a:bodyPr/>
        <a:lstStyle/>
        <a:p>
          <a:endParaRPr lang="en-US"/>
        </a:p>
      </dgm:t>
    </dgm:pt>
    <dgm:pt modelId="{EC069F4C-AF5D-4B70-BC2B-32ACCC1FAC07}" type="sibTrans" cxnId="{7124AEDD-EB06-46F0-9B2D-BD91C6BEDA5A}">
      <dgm:prSet/>
      <dgm:spPr/>
      <dgm:t>
        <a:bodyPr/>
        <a:lstStyle/>
        <a:p>
          <a:endParaRPr lang="en-US"/>
        </a:p>
      </dgm:t>
    </dgm:pt>
    <dgm:pt modelId="{2BE8C467-E158-46A7-9EE5-E92871AEF9F9}">
      <dgm:prSet phldrT="[Text]"/>
      <dgm:spPr/>
      <dgm:t>
        <a:bodyPr/>
        <a:lstStyle/>
        <a:p>
          <a:r>
            <a:rPr lang="en-US" dirty="0"/>
            <a:t>Query 22</a:t>
          </a:r>
        </a:p>
      </dgm:t>
    </dgm:pt>
    <dgm:pt modelId="{01BAF300-7547-4A74-B898-44E1EF21924C}" type="parTrans" cxnId="{D523B39F-9281-45FF-88FD-09A5CC20CB53}">
      <dgm:prSet/>
      <dgm:spPr/>
      <dgm:t>
        <a:bodyPr/>
        <a:lstStyle/>
        <a:p>
          <a:endParaRPr lang="en-US"/>
        </a:p>
      </dgm:t>
    </dgm:pt>
    <dgm:pt modelId="{328E3C08-A6AD-4015-8C7D-42077EF3BD56}" type="sibTrans" cxnId="{D523B39F-9281-45FF-88FD-09A5CC20CB53}">
      <dgm:prSet/>
      <dgm:spPr/>
      <dgm:t>
        <a:bodyPr/>
        <a:lstStyle/>
        <a:p>
          <a:endParaRPr lang="en-US"/>
        </a:p>
      </dgm:t>
    </dgm:pt>
    <dgm:pt modelId="{576B5A24-949A-4C2A-8CAA-C14ED06231B5}">
      <dgm:prSet phldrT="[Text]"/>
      <dgm:spPr/>
      <dgm:t>
        <a:bodyPr/>
        <a:lstStyle/>
        <a:p>
          <a:r>
            <a:rPr lang="en-US" dirty="0"/>
            <a:t>Query 16</a:t>
          </a:r>
        </a:p>
      </dgm:t>
    </dgm:pt>
    <dgm:pt modelId="{A55B4C46-CBF2-4005-A230-8B5FBEFA44DB}" type="parTrans" cxnId="{9B80CAD2-9B4C-47BD-9315-54F44949B3E5}">
      <dgm:prSet/>
      <dgm:spPr/>
      <dgm:t>
        <a:bodyPr/>
        <a:lstStyle/>
        <a:p>
          <a:endParaRPr lang="en-US"/>
        </a:p>
      </dgm:t>
    </dgm:pt>
    <dgm:pt modelId="{447C279E-4A04-47F3-A92F-85D4E48DD887}" type="sibTrans" cxnId="{9B80CAD2-9B4C-47BD-9315-54F44949B3E5}">
      <dgm:prSet/>
      <dgm:spPr/>
      <dgm:t>
        <a:bodyPr/>
        <a:lstStyle/>
        <a:p>
          <a:endParaRPr lang="en-US"/>
        </a:p>
      </dgm:t>
    </dgm:pt>
    <dgm:pt modelId="{98392E39-D559-4C6B-8D45-720297D9F435}" type="pres">
      <dgm:prSet presAssocID="{FF3621DF-BF81-4A48-97A6-6D6C9A7A80B0}" presName="CompostProcess" presStyleCnt="0">
        <dgm:presLayoutVars>
          <dgm:dir/>
          <dgm:resizeHandles val="exact"/>
        </dgm:presLayoutVars>
      </dgm:prSet>
      <dgm:spPr/>
    </dgm:pt>
    <dgm:pt modelId="{17E30D0B-A401-41E1-BF31-1A7D8FF05F36}" type="pres">
      <dgm:prSet presAssocID="{FF3621DF-BF81-4A48-97A6-6D6C9A7A80B0}" presName="arrow" presStyleLbl="bgShp" presStyleIdx="0" presStyleCnt="1"/>
      <dgm:spPr/>
    </dgm:pt>
    <dgm:pt modelId="{04A18E7C-D4E7-4DB4-B829-E1760360495B}" type="pres">
      <dgm:prSet presAssocID="{FF3621DF-BF81-4A48-97A6-6D6C9A7A80B0}" presName="linearProcess" presStyleCnt="0"/>
      <dgm:spPr/>
    </dgm:pt>
    <dgm:pt modelId="{DFA2E2C6-C6AB-4119-AB53-07EDB3E30B0E}" type="pres">
      <dgm:prSet presAssocID="{54E8A9C4-D426-44FC-8867-F5E3DD3893E1}" presName="textNode" presStyleLbl="node1" presStyleIdx="0" presStyleCnt="3">
        <dgm:presLayoutVars>
          <dgm:bulletEnabled val="1"/>
        </dgm:presLayoutVars>
      </dgm:prSet>
      <dgm:spPr/>
    </dgm:pt>
    <dgm:pt modelId="{44EEF7E2-BF13-42BA-B48E-07BB81FDEABB}" type="pres">
      <dgm:prSet presAssocID="{EC069F4C-AF5D-4B70-BC2B-32ACCC1FAC07}" presName="sibTrans" presStyleCnt="0"/>
      <dgm:spPr/>
    </dgm:pt>
    <dgm:pt modelId="{5DC3BB9D-766F-4E59-B73A-5898C8330E2D}" type="pres">
      <dgm:prSet presAssocID="{2BE8C467-E158-46A7-9EE5-E92871AEF9F9}" presName="textNode" presStyleLbl="node1" presStyleIdx="1" presStyleCnt="3">
        <dgm:presLayoutVars>
          <dgm:bulletEnabled val="1"/>
        </dgm:presLayoutVars>
      </dgm:prSet>
      <dgm:spPr/>
    </dgm:pt>
    <dgm:pt modelId="{FD897A0E-99E3-4B97-8136-53C4B308A74B}" type="pres">
      <dgm:prSet presAssocID="{328E3C08-A6AD-4015-8C7D-42077EF3BD56}" presName="sibTrans" presStyleCnt="0"/>
      <dgm:spPr/>
    </dgm:pt>
    <dgm:pt modelId="{18E54326-53A0-45BA-8860-00636B4EAA5C}" type="pres">
      <dgm:prSet presAssocID="{576B5A24-949A-4C2A-8CAA-C14ED06231B5}" presName="textNode" presStyleLbl="node1" presStyleIdx="2" presStyleCnt="3">
        <dgm:presLayoutVars>
          <dgm:bulletEnabled val="1"/>
        </dgm:presLayoutVars>
      </dgm:prSet>
      <dgm:spPr/>
    </dgm:pt>
  </dgm:ptLst>
  <dgm:cxnLst>
    <dgm:cxn modelId="{607F0B0F-32DB-4A20-A098-CDA1E5FFBD6F}" type="presOf" srcId="{54E8A9C4-D426-44FC-8867-F5E3DD3893E1}" destId="{DFA2E2C6-C6AB-4119-AB53-07EDB3E30B0E}" srcOrd="0" destOrd="0" presId="urn:microsoft.com/office/officeart/2005/8/layout/hProcess9"/>
    <dgm:cxn modelId="{D523B39F-9281-45FF-88FD-09A5CC20CB53}" srcId="{FF3621DF-BF81-4A48-97A6-6D6C9A7A80B0}" destId="{2BE8C467-E158-46A7-9EE5-E92871AEF9F9}" srcOrd="1" destOrd="0" parTransId="{01BAF300-7547-4A74-B898-44E1EF21924C}" sibTransId="{328E3C08-A6AD-4015-8C7D-42077EF3BD56}"/>
    <dgm:cxn modelId="{3FE868BA-28DB-4E34-8E8B-E2D8BC44A2A0}" type="presOf" srcId="{576B5A24-949A-4C2A-8CAA-C14ED06231B5}" destId="{18E54326-53A0-45BA-8860-00636B4EAA5C}" srcOrd="0" destOrd="0" presId="urn:microsoft.com/office/officeart/2005/8/layout/hProcess9"/>
    <dgm:cxn modelId="{9B80CAD2-9B4C-47BD-9315-54F44949B3E5}" srcId="{FF3621DF-BF81-4A48-97A6-6D6C9A7A80B0}" destId="{576B5A24-949A-4C2A-8CAA-C14ED06231B5}" srcOrd="2" destOrd="0" parTransId="{A55B4C46-CBF2-4005-A230-8B5FBEFA44DB}" sibTransId="{447C279E-4A04-47F3-A92F-85D4E48DD887}"/>
    <dgm:cxn modelId="{7124AEDD-EB06-46F0-9B2D-BD91C6BEDA5A}" srcId="{FF3621DF-BF81-4A48-97A6-6D6C9A7A80B0}" destId="{54E8A9C4-D426-44FC-8867-F5E3DD3893E1}" srcOrd="0" destOrd="0" parTransId="{21C2F75F-DF8A-457A-AB68-9154E01C9DA4}" sibTransId="{EC069F4C-AF5D-4B70-BC2B-32ACCC1FAC07}"/>
    <dgm:cxn modelId="{2747D1F4-436B-44E7-8995-CB38C16E2703}" type="presOf" srcId="{FF3621DF-BF81-4A48-97A6-6D6C9A7A80B0}" destId="{98392E39-D559-4C6B-8D45-720297D9F435}" srcOrd="0" destOrd="0" presId="urn:microsoft.com/office/officeart/2005/8/layout/hProcess9"/>
    <dgm:cxn modelId="{31094AFE-7357-4A23-AED2-F07751BAA474}" type="presOf" srcId="{2BE8C467-E158-46A7-9EE5-E92871AEF9F9}" destId="{5DC3BB9D-766F-4E59-B73A-5898C8330E2D}" srcOrd="0" destOrd="0" presId="urn:microsoft.com/office/officeart/2005/8/layout/hProcess9"/>
    <dgm:cxn modelId="{14BA30F9-782D-4F26-888A-46887FBC16DB}" type="presParOf" srcId="{98392E39-D559-4C6B-8D45-720297D9F435}" destId="{17E30D0B-A401-41E1-BF31-1A7D8FF05F36}" srcOrd="0" destOrd="0" presId="urn:microsoft.com/office/officeart/2005/8/layout/hProcess9"/>
    <dgm:cxn modelId="{0AADC9AF-5D79-4B43-B680-6468404CB519}" type="presParOf" srcId="{98392E39-D559-4C6B-8D45-720297D9F435}" destId="{04A18E7C-D4E7-4DB4-B829-E1760360495B}" srcOrd="1" destOrd="0" presId="urn:microsoft.com/office/officeart/2005/8/layout/hProcess9"/>
    <dgm:cxn modelId="{DDF71A86-7DD8-40F9-ABD3-F9C915633052}" type="presParOf" srcId="{04A18E7C-D4E7-4DB4-B829-E1760360495B}" destId="{DFA2E2C6-C6AB-4119-AB53-07EDB3E30B0E}" srcOrd="0" destOrd="0" presId="urn:microsoft.com/office/officeart/2005/8/layout/hProcess9"/>
    <dgm:cxn modelId="{67BBC784-ED33-44C9-BDBB-A55F3C8CBD6B}" type="presParOf" srcId="{04A18E7C-D4E7-4DB4-B829-E1760360495B}" destId="{44EEF7E2-BF13-42BA-B48E-07BB81FDEABB}" srcOrd="1" destOrd="0" presId="urn:microsoft.com/office/officeart/2005/8/layout/hProcess9"/>
    <dgm:cxn modelId="{E3BA04D3-0E50-4574-9270-70D89624B9CC}" type="presParOf" srcId="{04A18E7C-D4E7-4DB4-B829-E1760360495B}" destId="{5DC3BB9D-766F-4E59-B73A-5898C8330E2D}" srcOrd="2" destOrd="0" presId="urn:microsoft.com/office/officeart/2005/8/layout/hProcess9"/>
    <dgm:cxn modelId="{C91A0C60-AD08-42B8-9FA6-528CF5544B99}" type="presParOf" srcId="{04A18E7C-D4E7-4DB4-B829-E1760360495B}" destId="{FD897A0E-99E3-4B97-8136-53C4B308A74B}" srcOrd="3" destOrd="0" presId="urn:microsoft.com/office/officeart/2005/8/layout/hProcess9"/>
    <dgm:cxn modelId="{F1E8779D-D8F8-4E4F-996D-14EB2A1D5C8D}" type="presParOf" srcId="{04A18E7C-D4E7-4DB4-B829-E1760360495B}" destId="{18E54326-53A0-45BA-8860-00636B4EAA5C}"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pt>
    <dgm:pt modelId="{D1FE0730-8273-4521-98BC-5910E32B7F27}" type="pres">
      <dgm:prSet presAssocID="{E090171D-6252-4BF0-8B4C-ABA0B89B1827}" presName="hierChild4" presStyleCnt="0"/>
      <dgm:spPr/>
    </dgm:pt>
  </dgm:ptLst>
  <dgm:cxnLst>
    <dgm:cxn modelId="{58EEB703-5E9E-4CE6-A698-32BEE7DF6C84}" type="presOf" srcId="{251259E8-EC55-4C80-9637-5FED442BA9B5}" destId="{C20C7709-DBA9-4590-99DA-EACF2603B0D6}" srcOrd="0" destOrd="0" presId="urn:microsoft.com/office/officeart/2009/layout/CirclePictureHierarchy"/>
    <dgm:cxn modelId="{EE55A40B-A072-4FB0-95C4-3D4A302AB45B}" type="presOf" srcId="{A132CD0B-A2D4-4018-8C77-8FFB7BE4E6D9}" destId="{C9770372-4071-4000-B6B8-319C5ADEB13C}" srcOrd="0" destOrd="0" presId="urn:microsoft.com/office/officeart/2009/layout/CirclePictureHierarchy"/>
    <dgm:cxn modelId="{5552CB17-4682-4B48-85E1-A3614D3C1188}" type="presOf" srcId="{2DDC6E71-F052-44CF-9E40-785C8F633948}" destId="{C5253428-7F21-48A1-BB20-C98021959321}" srcOrd="0" destOrd="0" presId="urn:microsoft.com/office/officeart/2009/layout/CirclePictureHierarchy"/>
    <dgm:cxn modelId="{76A67028-E06D-456E-952D-19920DD47A6A}" type="presOf" srcId="{EE7F9BAA-FD61-42A3-8D7F-BD58C8A7616E}" destId="{0CCC1A6D-0D97-4EBF-BEA9-31AC45109512}" srcOrd="0" destOrd="0" presId="urn:microsoft.com/office/officeart/2009/layout/CirclePictureHierarchy"/>
    <dgm:cxn modelId="{09B1293C-7100-40AA-8F47-FAB51762B871}" type="presOf" srcId="{E090171D-6252-4BF0-8B4C-ABA0B89B1827}" destId="{21FAB048-2320-4502-8B86-ED264876AEB0}" srcOrd="0" destOrd="0" presId="urn:microsoft.com/office/officeart/2009/layout/CirclePictureHierarchy"/>
    <dgm:cxn modelId="{3F5D8F3F-777A-41AA-8627-717E4B06D42E}" srcId="{D869DEB8-4179-4C75-9E56-2104A0460C58}" destId="{E0B3FD9E-9410-4D4E-94EB-404FE26141C0}" srcOrd="0" destOrd="0" parTransId="{6293F658-08EA-4895-A217-E35681232204}" sibTransId="{C93C913D-5610-4B4A-92D5-DABAAFBC6097}"/>
    <dgm:cxn modelId="{B0CBE85C-7690-453A-8C4A-51BB8FE049C8}" srcId="{E0B3FD9E-9410-4D4E-94EB-404FE26141C0}" destId="{2DDC6E71-F052-44CF-9E40-785C8F633948}" srcOrd="1" destOrd="0" parTransId="{9E425B98-6372-4981-A55A-A5B4F008A226}" sibTransId="{A456B902-EE4E-4891-A1D9-22A36F176F0C}"/>
    <dgm:cxn modelId="{A387475E-09E4-4AD3-8FAB-EEE9DE805302}" type="presOf" srcId="{F0061020-7CED-42A6-864E-66ACD21781C6}" destId="{011A318F-E75C-49A4-832A-9CF49EEC0041}" srcOrd="0" destOrd="0" presId="urn:microsoft.com/office/officeart/2009/layout/CirclePictureHierarchy"/>
    <dgm:cxn modelId="{9620AF63-995E-4B12-9DCB-6182CE636819}" srcId="{E252410D-6E48-4982-94C4-80A001D93944}" destId="{A132CD0B-A2D4-4018-8C77-8FFB7BE4E6D9}" srcOrd="0" destOrd="0" parTransId="{F0061020-7CED-42A6-864E-66ACD21781C6}" sibTransId="{A3ACE1B6-9140-4329-8930-CF1D538FEABA}"/>
    <dgm:cxn modelId="{BBEA1249-B962-450B-93D0-0A1DD4A75134}" type="presOf" srcId="{E252410D-6E48-4982-94C4-80A001D93944}" destId="{60E501A5-D24E-43D8-9282-7E27FA587AF2}" srcOrd="0" destOrd="0" presId="urn:microsoft.com/office/officeart/2009/layout/CirclePictureHierarchy"/>
    <dgm:cxn modelId="{6E379350-4435-41B1-8D9F-C686E7D613AA}" type="presOf" srcId="{F5B59FA4-A795-4F00-B01C-007EF938E462}" destId="{E9EC83EF-4A7A-4DDA-AD19-E3C480BE42D5}" srcOrd="0" destOrd="0" presId="urn:microsoft.com/office/officeart/2009/layout/CirclePictureHierarchy"/>
    <dgm:cxn modelId="{99E03486-04E6-4EC9-AC05-2AE072C53812}" type="presOf" srcId="{9E425B98-6372-4981-A55A-A5B4F008A226}" destId="{65519E81-1F06-4E23-AFC5-A5236131E37A}" srcOrd="0" destOrd="0" presId="urn:microsoft.com/office/officeart/2009/layout/CirclePictureHierarchy"/>
    <dgm:cxn modelId="{3FE45492-5AD7-4107-A60B-4504985D2398}" type="presOf" srcId="{82BF698E-34DA-4DA0-870B-B85096D6B297}" destId="{3F87C6D7-01BF-4062-8595-F0290167BFAC}"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D3054C98-1EA9-47C7-8FEE-06F7705333FF}" type="presOf" srcId="{D869DEB8-4179-4C75-9E56-2104A0460C58}" destId="{AA081524-6004-4F53-9DC5-E6A1D59EEB34}" srcOrd="0" destOrd="0" presId="urn:microsoft.com/office/officeart/2009/layout/CirclePictureHierarchy"/>
    <dgm:cxn modelId="{12DE0EB0-C58C-4690-81CE-315FCDF680A5}" srcId="{E252410D-6E48-4982-94C4-80A001D93944}" destId="{F5B59FA4-A795-4F00-B01C-007EF938E462}" srcOrd="1" destOrd="0" parTransId="{82BF698E-34DA-4DA0-870B-B85096D6B297}" sibTransId="{2A2D3C09-918D-4EAE-8896-FDBBCB8D76E7}"/>
    <dgm:cxn modelId="{BCEC46DB-0A1B-4AE8-869C-C9CD22F5CE9C}" type="presOf" srcId="{E0B3FD9E-9410-4D4E-94EB-404FE26141C0}" destId="{BFD19DB0-8CB1-4F6C-8A85-BF8F044726A4}"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D9AFD37E-6A4C-4383-98A8-5BD7DB86E105}" type="presParOf" srcId="{AA081524-6004-4F53-9DC5-E6A1D59EEB34}" destId="{4376B838-1B01-4259-9489-07118DE81C20}" srcOrd="0" destOrd="0" presId="urn:microsoft.com/office/officeart/2009/layout/CirclePictureHierarchy"/>
    <dgm:cxn modelId="{DF778D93-C853-4750-9116-9835ED476C8F}" type="presParOf" srcId="{4376B838-1B01-4259-9489-07118DE81C20}" destId="{0D2D92D1-74E3-439A-80C3-47B39CC65D08}" srcOrd="0" destOrd="0" presId="urn:microsoft.com/office/officeart/2009/layout/CirclePictureHierarchy"/>
    <dgm:cxn modelId="{820F3209-7D85-4255-A319-F8B06EF3FBC9}" type="presParOf" srcId="{0D2D92D1-74E3-439A-80C3-47B39CC65D08}" destId="{E9C9704F-A563-422A-911D-02E789F5E3ED}" srcOrd="0" destOrd="0" presId="urn:microsoft.com/office/officeart/2009/layout/CirclePictureHierarchy"/>
    <dgm:cxn modelId="{18779DBE-1900-4259-8666-CB4CCBA2698B}" type="presParOf" srcId="{0D2D92D1-74E3-439A-80C3-47B39CC65D08}" destId="{BFD19DB0-8CB1-4F6C-8A85-BF8F044726A4}" srcOrd="1" destOrd="0" presId="urn:microsoft.com/office/officeart/2009/layout/CirclePictureHierarchy"/>
    <dgm:cxn modelId="{D2F915BE-040E-4DF6-A26D-9D6E77F789A4}" type="presParOf" srcId="{4376B838-1B01-4259-9489-07118DE81C20}" destId="{47977849-DAB7-4DF3-8FAB-20B44EE62EE3}" srcOrd="1" destOrd="0" presId="urn:microsoft.com/office/officeart/2009/layout/CirclePictureHierarchy"/>
    <dgm:cxn modelId="{9F23A325-1652-4B4C-9D9C-BE3ABBE9D473}" type="presParOf" srcId="{47977849-DAB7-4DF3-8FAB-20B44EE62EE3}" destId="{0CCC1A6D-0D97-4EBF-BEA9-31AC45109512}" srcOrd="0" destOrd="0" presId="urn:microsoft.com/office/officeart/2009/layout/CirclePictureHierarchy"/>
    <dgm:cxn modelId="{EB8B140A-96B3-48EC-9B17-7D1C3FC62BB8}" type="presParOf" srcId="{47977849-DAB7-4DF3-8FAB-20B44EE62EE3}" destId="{9FD35648-A055-427A-B207-C64A865FBFFC}" srcOrd="1" destOrd="0" presId="urn:microsoft.com/office/officeart/2009/layout/CirclePictureHierarchy"/>
    <dgm:cxn modelId="{A31CF6CD-7BF6-4B99-894F-94841B56EA91}" type="presParOf" srcId="{9FD35648-A055-427A-B207-C64A865FBFFC}" destId="{D241AAEF-CAF0-4451-B8F0-BB213FDE2AC7}" srcOrd="0" destOrd="0" presId="urn:microsoft.com/office/officeart/2009/layout/CirclePictureHierarchy"/>
    <dgm:cxn modelId="{E21C8245-2BB6-4E94-8B52-F17E8F3BF839}" type="presParOf" srcId="{D241AAEF-CAF0-4451-B8F0-BB213FDE2AC7}" destId="{88AE5480-C1EA-4762-A199-60E4398239BA}" srcOrd="0" destOrd="0" presId="urn:microsoft.com/office/officeart/2009/layout/CirclePictureHierarchy"/>
    <dgm:cxn modelId="{9CF3939C-DD7D-4398-9B6A-F34CAC55A6DB}" type="presParOf" srcId="{D241AAEF-CAF0-4451-B8F0-BB213FDE2AC7}" destId="{60E501A5-D24E-43D8-9282-7E27FA587AF2}" srcOrd="1" destOrd="0" presId="urn:microsoft.com/office/officeart/2009/layout/CirclePictureHierarchy"/>
    <dgm:cxn modelId="{2AC7BF0F-C1C8-4E19-859E-2A96BBD4A471}" type="presParOf" srcId="{9FD35648-A055-427A-B207-C64A865FBFFC}" destId="{880B66D8-9C19-4572-A468-C353C85F8FCA}" srcOrd="1" destOrd="0" presId="urn:microsoft.com/office/officeart/2009/layout/CirclePictureHierarchy"/>
    <dgm:cxn modelId="{419A2AC1-24AE-44B6-BDD5-B58FD26F0DC4}" type="presParOf" srcId="{880B66D8-9C19-4572-A468-C353C85F8FCA}" destId="{011A318F-E75C-49A4-832A-9CF49EEC0041}" srcOrd="0" destOrd="0" presId="urn:microsoft.com/office/officeart/2009/layout/CirclePictureHierarchy"/>
    <dgm:cxn modelId="{64AE2065-457F-4F75-88BC-108FD2B61DDA}" type="presParOf" srcId="{880B66D8-9C19-4572-A468-C353C85F8FCA}" destId="{0986B695-9376-4B84-9E41-3F53753C7FF3}" srcOrd="1" destOrd="0" presId="urn:microsoft.com/office/officeart/2009/layout/CirclePictureHierarchy"/>
    <dgm:cxn modelId="{DB1B4019-862B-41DD-9126-B27BEABE2807}" type="presParOf" srcId="{0986B695-9376-4B84-9E41-3F53753C7FF3}" destId="{571FD387-CA4B-4966-A153-18BAD355C2DD}" srcOrd="0" destOrd="0" presId="urn:microsoft.com/office/officeart/2009/layout/CirclePictureHierarchy"/>
    <dgm:cxn modelId="{EFA31773-EC9A-4E95-A91C-C5C95D2C2B56}" type="presParOf" srcId="{571FD387-CA4B-4966-A153-18BAD355C2DD}" destId="{B91C8DFC-3626-4A9F-A53F-D1C8B8A3EC01}" srcOrd="0" destOrd="0" presId="urn:microsoft.com/office/officeart/2009/layout/CirclePictureHierarchy"/>
    <dgm:cxn modelId="{B244347A-CE96-4632-9D1D-83974529E501}" type="presParOf" srcId="{571FD387-CA4B-4966-A153-18BAD355C2DD}" destId="{C9770372-4071-4000-B6B8-319C5ADEB13C}" srcOrd="1" destOrd="0" presId="urn:microsoft.com/office/officeart/2009/layout/CirclePictureHierarchy"/>
    <dgm:cxn modelId="{A07FDCF4-24A9-4B54-872C-3AAC56A52CF7}" type="presParOf" srcId="{0986B695-9376-4B84-9E41-3F53753C7FF3}" destId="{FB3A9DE0-C293-42A3-87CE-24F5A2243756}" srcOrd="1" destOrd="0" presId="urn:microsoft.com/office/officeart/2009/layout/CirclePictureHierarchy"/>
    <dgm:cxn modelId="{CBD330DB-B2E6-492D-A7F1-FF7CF5E3D3C3}" type="presParOf" srcId="{880B66D8-9C19-4572-A468-C353C85F8FCA}" destId="{3F87C6D7-01BF-4062-8595-F0290167BFAC}" srcOrd="2" destOrd="0" presId="urn:microsoft.com/office/officeart/2009/layout/CirclePictureHierarchy"/>
    <dgm:cxn modelId="{545B0475-5531-41B1-880A-587021FF9630}" type="presParOf" srcId="{880B66D8-9C19-4572-A468-C353C85F8FCA}" destId="{072DEE42-FD22-435C-B842-384892C11A03}" srcOrd="3" destOrd="0" presId="urn:microsoft.com/office/officeart/2009/layout/CirclePictureHierarchy"/>
    <dgm:cxn modelId="{96853865-095F-4F78-B399-65C6ACE18B1E}" type="presParOf" srcId="{072DEE42-FD22-435C-B842-384892C11A03}" destId="{0B5ECF6B-E259-47FA-B22B-ECE2665DAA88}" srcOrd="0" destOrd="0" presId="urn:microsoft.com/office/officeart/2009/layout/CirclePictureHierarchy"/>
    <dgm:cxn modelId="{02A10323-79D6-400D-B588-2E4B08B1BACC}" type="presParOf" srcId="{0B5ECF6B-E259-47FA-B22B-ECE2665DAA88}" destId="{EE850304-84E9-40E5-97EB-A546B079D31F}" srcOrd="0" destOrd="0" presId="urn:microsoft.com/office/officeart/2009/layout/CirclePictureHierarchy"/>
    <dgm:cxn modelId="{4CAC5F3B-9E2D-43CD-84EE-CF688249E78B}" type="presParOf" srcId="{0B5ECF6B-E259-47FA-B22B-ECE2665DAA88}" destId="{E9EC83EF-4A7A-4DDA-AD19-E3C480BE42D5}" srcOrd="1" destOrd="0" presId="urn:microsoft.com/office/officeart/2009/layout/CirclePictureHierarchy"/>
    <dgm:cxn modelId="{31DB4CC6-F885-49AA-BC14-4D9A6DAD9A25}" type="presParOf" srcId="{072DEE42-FD22-435C-B842-384892C11A03}" destId="{586C27CB-5C85-4327-9022-C92EC9FF7FCF}" srcOrd="1" destOrd="0" presId="urn:microsoft.com/office/officeart/2009/layout/CirclePictureHierarchy"/>
    <dgm:cxn modelId="{D914D163-7EFF-4E8B-93F5-3D516C0CF655}" type="presParOf" srcId="{47977849-DAB7-4DF3-8FAB-20B44EE62EE3}" destId="{65519E81-1F06-4E23-AFC5-A5236131E37A}" srcOrd="2" destOrd="0" presId="urn:microsoft.com/office/officeart/2009/layout/CirclePictureHierarchy"/>
    <dgm:cxn modelId="{E6E802CE-2C72-4C7A-8064-19CDE64416C4}" type="presParOf" srcId="{47977849-DAB7-4DF3-8FAB-20B44EE62EE3}" destId="{74BB2BB0-3263-4793-AC6D-DCC3324DDBC7}" srcOrd="3" destOrd="0" presId="urn:microsoft.com/office/officeart/2009/layout/CirclePictureHierarchy"/>
    <dgm:cxn modelId="{9EAB6C2F-FBE8-463A-B520-217DC4106697}" type="presParOf" srcId="{74BB2BB0-3263-4793-AC6D-DCC3324DDBC7}" destId="{07003C6F-7DD1-49F7-9560-5DB5447A6DE4}" srcOrd="0" destOrd="0" presId="urn:microsoft.com/office/officeart/2009/layout/CirclePictureHierarchy"/>
    <dgm:cxn modelId="{F2CB9639-6E51-41BC-AA83-A4FAFAB032DD}" type="presParOf" srcId="{07003C6F-7DD1-49F7-9560-5DB5447A6DE4}" destId="{4C012B50-7447-419F-BA3C-2FD1868D026A}" srcOrd="0" destOrd="0" presId="urn:microsoft.com/office/officeart/2009/layout/CirclePictureHierarchy"/>
    <dgm:cxn modelId="{C0E64EAE-B492-4AEC-9B30-2B59AC282C3F}" type="presParOf" srcId="{07003C6F-7DD1-49F7-9560-5DB5447A6DE4}" destId="{C5253428-7F21-48A1-BB20-C98021959321}" srcOrd="1" destOrd="0" presId="urn:microsoft.com/office/officeart/2009/layout/CirclePictureHierarchy"/>
    <dgm:cxn modelId="{8280F4E8-A369-4ADA-9008-7D57E7298D1C}" type="presParOf" srcId="{74BB2BB0-3263-4793-AC6D-DCC3324DDBC7}" destId="{3C2700D5-E1BD-4C62-A5B9-9D472C6C75B9}" srcOrd="1" destOrd="0" presId="urn:microsoft.com/office/officeart/2009/layout/CirclePictureHierarchy"/>
    <dgm:cxn modelId="{01728F64-1EDB-42EE-A3D7-7909F0AE753D}" type="presParOf" srcId="{3C2700D5-E1BD-4C62-A5B9-9D472C6C75B9}" destId="{C20C7709-DBA9-4590-99DA-EACF2603B0D6}" srcOrd="0" destOrd="0" presId="urn:microsoft.com/office/officeart/2009/layout/CirclePictureHierarchy"/>
    <dgm:cxn modelId="{2BAA27E2-3B9E-4807-A30E-466F4352104B}" type="presParOf" srcId="{3C2700D5-E1BD-4C62-A5B9-9D472C6C75B9}" destId="{CF9E8A6A-889D-4F93-8ED1-5D4667FFA0B6}" srcOrd="1" destOrd="0" presId="urn:microsoft.com/office/officeart/2009/layout/CirclePictureHierarchy"/>
    <dgm:cxn modelId="{D49A67F9-7BE6-4BA5-850D-BF93F32A2CB0}" type="presParOf" srcId="{CF9E8A6A-889D-4F93-8ED1-5D4667FFA0B6}" destId="{FB73AF46-D3EF-435D-8111-C64BAF49CE66}" srcOrd="0" destOrd="0" presId="urn:microsoft.com/office/officeart/2009/layout/CirclePictureHierarchy"/>
    <dgm:cxn modelId="{6783FD0F-B414-42D1-81FD-2C6FEC63624F}" type="presParOf" srcId="{FB73AF46-D3EF-435D-8111-C64BAF49CE66}" destId="{006B66D4-8614-4AD1-862D-6E8118F14D68}" srcOrd="0" destOrd="0" presId="urn:microsoft.com/office/officeart/2009/layout/CirclePictureHierarchy"/>
    <dgm:cxn modelId="{16270806-EE94-4569-BC16-F4B44710A4FD}" type="presParOf" srcId="{FB73AF46-D3EF-435D-8111-C64BAF49CE66}" destId="{21FAB048-2320-4502-8B86-ED264876AEB0}" srcOrd="1" destOrd="0" presId="urn:microsoft.com/office/officeart/2009/layout/CirclePictureHierarchy"/>
    <dgm:cxn modelId="{E441A9C1-B853-45FB-A211-F20CEE995BED}"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pt>
    <dgm:pt modelId="{D1FE0730-8273-4521-98BC-5910E32B7F27}" type="pres">
      <dgm:prSet presAssocID="{E090171D-6252-4BF0-8B4C-ABA0B89B1827}" presName="hierChild4" presStyleCnt="0"/>
      <dgm:spPr/>
    </dgm:pt>
  </dgm:ptLst>
  <dgm:cxnLst>
    <dgm:cxn modelId="{421B1701-A220-4CB0-9276-78BAD80559B2}" type="presOf" srcId="{9E425B98-6372-4981-A55A-A5B4F008A226}" destId="{65519E81-1F06-4E23-AFC5-A5236131E37A}" srcOrd="0" destOrd="0" presId="urn:microsoft.com/office/officeart/2009/layout/CirclePictureHierarchy"/>
    <dgm:cxn modelId="{CD4B7222-C52A-4B12-9D0C-ED64493860EA}" type="presOf" srcId="{E252410D-6E48-4982-94C4-80A001D93944}" destId="{60E501A5-D24E-43D8-9282-7E27FA587AF2}" srcOrd="0" destOrd="0" presId="urn:microsoft.com/office/officeart/2009/layout/CirclePictureHierarchy"/>
    <dgm:cxn modelId="{6D06B42B-C082-474F-979C-E556F84BE098}" type="presOf" srcId="{251259E8-EC55-4C80-9637-5FED442BA9B5}" destId="{C20C7709-DBA9-4590-99DA-EACF2603B0D6}" srcOrd="0" destOrd="0" presId="urn:microsoft.com/office/officeart/2009/layout/CirclePictureHierarchy"/>
    <dgm:cxn modelId="{3F5D8F3F-777A-41AA-8627-717E4B06D42E}" srcId="{D869DEB8-4179-4C75-9E56-2104A0460C58}" destId="{E0B3FD9E-9410-4D4E-94EB-404FE26141C0}" srcOrd="0" destOrd="0" parTransId="{6293F658-08EA-4895-A217-E35681232204}" sibTransId="{C93C913D-5610-4B4A-92D5-DABAAFBC6097}"/>
    <dgm:cxn modelId="{B0CBE85C-7690-453A-8C4A-51BB8FE049C8}" srcId="{E0B3FD9E-9410-4D4E-94EB-404FE26141C0}" destId="{2DDC6E71-F052-44CF-9E40-785C8F633948}" srcOrd="1" destOrd="0" parTransId="{9E425B98-6372-4981-A55A-A5B4F008A226}" sibTransId="{A456B902-EE4E-4891-A1D9-22A36F176F0C}"/>
    <dgm:cxn modelId="{9620AF63-995E-4B12-9DCB-6182CE636819}" srcId="{E252410D-6E48-4982-94C4-80A001D93944}" destId="{A132CD0B-A2D4-4018-8C77-8FFB7BE4E6D9}" srcOrd="0" destOrd="0" parTransId="{F0061020-7CED-42A6-864E-66ACD21781C6}" sibTransId="{A3ACE1B6-9140-4329-8930-CF1D538FEABA}"/>
    <dgm:cxn modelId="{4D80BE6A-08FF-4811-84AA-EFDBB7989A03}" type="presOf" srcId="{E0B3FD9E-9410-4D4E-94EB-404FE26141C0}" destId="{BFD19DB0-8CB1-4F6C-8A85-BF8F044726A4}" srcOrd="0" destOrd="0" presId="urn:microsoft.com/office/officeart/2009/layout/CirclePictureHierarchy"/>
    <dgm:cxn modelId="{425FCF5A-BE28-4C7B-AF31-C4C97824A7DC}" type="presOf" srcId="{D869DEB8-4179-4C75-9E56-2104A0460C58}" destId="{AA081524-6004-4F53-9DC5-E6A1D59EEB34}" srcOrd="0" destOrd="0" presId="urn:microsoft.com/office/officeart/2009/layout/CirclePictureHierarchy"/>
    <dgm:cxn modelId="{D19BC081-4F1B-47F9-8DCE-D2939FE57C97}" type="presOf" srcId="{E090171D-6252-4BF0-8B4C-ABA0B89B1827}" destId="{21FAB048-2320-4502-8B86-ED264876AEB0}" srcOrd="0" destOrd="0" presId="urn:microsoft.com/office/officeart/2009/layout/CirclePictureHierarchy"/>
    <dgm:cxn modelId="{AFDEF58C-036A-48F1-B627-E12C1D9B70C4}" type="presOf" srcId="{F5B59FA4-A795-4F00-B01C-007EF938E462}" destId="{E9EC83EF-4A7A-4DDA-AD19-E3C480BE42D5}"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12DE0EB0-C58C-4690-81CE-315FCDF680A5}" srcId="{E252410D-6E48-4982-94C4-80A001D93944}" destId="{F5B59FA4-A795-4F00-B01C-007EF938E462}" srcOrd="1" destOrd="0" parTransId="{82BF698E-34DA-4DA0-870B-B85096D6B297}" sibTransId="{2A2D3C09-918D-4EAE-8896-FDBBCB8D76E7}"/>
    <dgm:cxn modelId="{070DEDB5-7D1F-45D6-BA06-CE0357635B40}" type="presOf" srcId="{82BF698E-34DA-4DA0-870B-B85096D6B297}" destId="{3F87C6D7-01BF-4062-8595-F0290167BFAC}" srcOrd="0" destOrd="0" presId="urn:microsoft.com/office/officeart/2009/layout/CirclePictureHierarchy"/>
    <dgm:cxn modelId="{FE2B2EC5-61C0-4D68-9B79-851A6D890D1E}" type="presOf" srcId="{F0061020-7CED-42A6-864E-66ACD21781C6}" destId="{011A318F-E75C-49A4-832A-9CF49EEC0041}" srcOrd="0" destOrd="0" presId="urn:microsoft.com/office/officeart/2009/layout/CirclePictureHierarchy"/>
    <dgm:cxn modelId="{F4705FC7-AD1F-4CCD-B48A-6D224AE86AC2}" type="presOf" srcId="{EE7F9BAA-FD61-42A3-8D7F-BD58C8A7616E}" destId="{0CCC1A6D-0D97-4EBF-BEA9-31AC45109512}" srcOrd="0" destOrd="0" presId="urn:microsoft.com/office/officeart/2009/layout/CirclePictureHierarchy"/>
    <dgm:cxn modelId="{58315ED4-D8F8-405C-A9F8-8C11934FD4A9}" type="presOf" srcId="{A132CD0B-A2D4-4018-8C77-8FFB7BE4E6D9}" destId="{C9770372-4071-4000-B6B8-319C5ADEB13C}"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05F73BFA-52EA-4BF9-9CAD-DBBD9799B127}" type="presOf" srcId="{2DDC6E71-F052-44CF-9E40-785C8F633948}" destId="{C5253428-7F21-48A1-BB20-C98021959321}" srcOrd="0" destOrd="0" presId="urn:microsoft.com/office/officeart/2009/layout/CirclePictureHierarchy"/>
    <dgm:cxn modelId="{A9FE8B96-6F15-4665-8089-421E07077065}" type="presParOf" srcId="{AA081524-6004-4F53-9DC5-E6A1D59EEB34}" destId="{4376B838-1B01-4259-9489-07118DE81C20}" srcOrd="0" destOrd="0" presId="urn:microsoft.com/office/officeart/2009/layout/CirclePictureHierarchy"/>
    <dgm:cxn modelId="{44A3BEF1-25B6-43A9-8B61-8ADCCB659114}" type="presParOf" srcId="{4376B838-1B01-4259-9489-07118DE81C20}" destId="{0D2D92D1-74E3-439A-80C3-47B39CC65D08}" srcOrd="0" destOrd="0" presId="urn:microsoft.com/office/officeart/2009/layout/CirclePictureHierarchy"/>
    <dgm:cxn modelId="{5A3DCD91-3691-4412-9106-FD5CC6F2C50A}" type="presParOf" srcId="{0D2D92D1-74E3-439A-80C3-47B39CC65D08}" destId="{E9C9704F-A563-422A-911D-02E789F5E3ED}" srcOrd="0" destOrd="0" presId="urn:microsoft.com/office/officeart/2009/layout/CirclePictureHierarchy"/>
    <dgm:cxn modelId="{C1BD10D5-16E1-41E8-AFA2-4C7D88C273FB}" type="presParOf" srcId="{0D2D92D1-74E3-439A-80C3-47B39CC65D08}" destId="{BFD19DB0-8CB1-4F6C-8A85-BF8F044726A4}" srcOrd="1" destOrd="0" presId="urn:microsoft.com/office/officeart/2009/layout/CirclePictureHierarchy"/>
    <dgm:cxn modelId="{A3BC7747-0A04-46D0-8CBB-02902180B357}" type="presParOf" srcId="{4376B838-1B01-4259-9489-07118DE81C20}" destId="{47977849-DAB7-4DF3-8FAB-20B44EE62EE3}" srcOrd="1" destOrd="0" presId="urn:microsoft.com/office/officeart/2009/layout/CirclePictureHierarchy"/>
    <dgm:cxn modelId="{A13E19E0-2793-4B72-80BD-91F6E7F18EAD}" type="presParOf" srcId="{47977849-DAB7-4DF3-8FAB-20B44EE62EE3}" destId="{0CCC1A6D-0D97-4EBF-BEA9-31AC45109512}" srcOrd="0" destOrd="0" presId="urn:microsoft.com/office/officeart/2009/layout/CirclePictureHierarchy"/>
    <dgm:cxn modelId="{35943D95-B356-4344-AF6E-B4F0A5EEA011}" type="presParOf" srcId="{47977849-DAB7-4DF3-8FAB-20B44EE62EE3}" destId="{9FD35648-A055-427A-B207-C64A865FBFFC}" srcOrd="1" destOrd="0" presId="urn:microsoft.com/office/officeart/2009/layout/CirclePictureHierarchy"/>
    <dgm:cxn modelId="{397E0F2C-8E1D-4986-92DE-52EE953CAA1E}" type="presParOf" srcId="{9FD35648-A055-427A-B207-C64A865FBFFC}" destId="{D241AAEF-CAF0-4451-B8F0-BB213FDE2AC7}" srcOrd="0" destOrd="0" presId="urn:microsoft.com/office/officeart/2009/layout/CirclePictureHierarchy"/>
    <dgm:cxn modelId="{94663C4E-F683-43EB-91FF-13FC58FAF9CE}" type="presParOf" srcId="{D241AAEF-CAF0-4451-B8F0-BB213FDE2AC7}" destId="{88AE5480-C1EA-4762-A199-60E4398239BA}" srcOrd="0" destOrd="0" presId="urn:microsoft.com/office/officeart/2009/layout/CirclePictureHierarchy"/>
    <dgm:cxn modelId="{8DD472C7-EFA3-4839-AA8C-098FB3194ECC}" type="presParOf" srcId="{D241AAEF-CAF0-4451-B8F0-BB213FDE2AC7}" destId="{60E501A5-D24E-43D8-9282-7E27FA587AF2}" srcOrd="1" destOrd="0" presId="urn:microsoft.com/office/officeart/2009/layout/CirclePictureHierarchy"/>
    <dgm:cxn modelId="{F5B2C9FC-452D-44D9-A3CE-D25FD87BB124}" type="presParOf" srcId="{9FD35648-A055-427A-B207-C64A865FBFFC}" destId="{880B66D8-9C19-4572-A468-C353C85F8FCA}" srcOrd="1" destOrd="0" presId="urn:microsoft.com/office/officeart/2009/layout/CirclePictureHierarchy"/>
    <dgm:cxn modelId="{460FA7D7-4039-42C5-B33D-1ECFD41F0CA5}" type="presParOf" srcId="{880B66D8-9C19-4572-A468-C353C85F8FCA}" destId="{011A318F-E75C-49A4-832A-9CF49EEC0041}" srcOrd="0" destOrd="0" presId="urn:microsoft.com/office/officeart/2009/layout/CirclePictureHierarchy"/>
    <dgm:cxn modelId="{F42DC2A0-349D-4808-8A89-107D5BFE3AA7}" type="presParOf" srcId="{880B66D8-9C19-4572-A468-C353C85F8FCA}" destId="{0986B695-9376-4B84-9E41-3F53753C7FF3}" srcOrd="1" destOrd="0" presId="urn:microsoft.com/office/officeart/2009/layout/CirclePictureHierarchy"/>
    <dgm:cxn modelId="{8F28DEA6-832A-4E5C-9F20-2084061BD7FE}" type="presParOf" srcId="{0986B695-9376-4B84-9E41-3F53753C7FF3}" destId="{571FD387-CA4B-4966-A153-18BAD355C2DD}" srcOrd="0" destOrd="0" presId="urn:microsoft.com/office/officeart/2009/layout/CirclePictureHierarchy"/>
    <dgm:cxn modelId="{44DBB386-1086-4A49-9C75-AE7703ED38C0}" type="presParOf" srcId="{571FD387-CA4B-4966-A153-18BAD355C2DD}" destId="{B91C8DFC-3626-4A9F-A53F-D1C8B8A3EC01}" srcOrd="0" destOrd="0" presId="urn:microsoft.com/office/officeart/2009/layout/CirclePictureHierarchy"/>
    <dgm:cxn modelId="{8E0840C5-0124-41F0-8E32-F95E58E56964}" type="presParOf" srcId="{571FD387-CA4B-4966-A153-18BAD355C2DD}" destId="{C9770372-4071-4000-B6B8-319C5ADEB13C}" srcOrd="1" destOrd="0" presId="urn:microsoft.com/office/officeart/2009/layout/CirclePictureHierarchy"/>
    <dgm:cxn modelId="{7B98215A-077A-4823-B1E8-04CDD9FF564E}" type="presParOf" srcId="{0986B695-9376-4B84-9E41-3F53753C7FF3}" destId="{FB3A9DE0-C293-42A3-87CE-24F5A2243756}" srcOrd="1" destOrd="0" presId="urn:microsoft.com/office/officeart/2009/layout/CirclePictureHierarchy"/>
    <dgm:cxn modelId="{C540495E-C310-40E4-850E-35430B0ACA38}" type="presParOf" srcId="{880B66D8-9C19-4572-A468-C353C85F8FCA}" destId="{3F87C6D7-01BF-4062-8595-F0290167BFAC}" srcOrd="2" destOrd="0" presId="urn:microsoft.com/office/officeart/2009/layout/CirclePictureHierarchy"/>
    <dgm:cxn modelId="{CFD205A3-AD98-429E-9057-7A715F9DA06C}" type="presParOf" srcId="{880B66D8-9C19-4572-A468-C353C85F8FCA}" destId="{072DEE42-FD22-435C-B842-384892C11A03}" srcOrd="3" destOrd="0" presId="urn:microsoft.com/office/officeart/2009/layout/CirclePictureHierarchy"/>
    <dgm:cxn modelId="{09F7C0F5-9D1B-4C7E-AB89-14A357782302}" type="presParOf" srcId="{072DEE42-FD22-435C-B842-384892C11A03}" destId="{0B5ECF6B-E259-47FA-B22B-ECE2665DAA88}" srcOrd="0" destOrd="0" presId="urn:microsoft.com/office/officeart/2009/layout/CirclePictureHierarchy"/>
    <dgm:cxn modelId="{85DEF351-B2B3-45AB-AE73-150609BFA45F}" type="presParOf" srcId="{0B5ECF6B-E259-47FA-B22B-ECE2665DAA88}" destId="{EE850304-84E9-40E5-97EB-A546B079D31F}" srcOrd="0" destOrd="0" presId="urn:microsoft.com/office/officeart/2009/layout/CirclePictureHierarchy"/>
    <dgm:cxn modelId="{0CBCC006-2191-40C4-9445-052CE9700199}" type="presParOf" srcId="{0B5ECF6B-E259-47FA-B22B-ECE2665DAA88}" destId="{E9EC83EF-4A7A-4DDA-AD19-E3C480BE42D5}" srcOrd="1" destOrd="0" presId="urn:microsoft.com/office/officeart/2009/layout/CirclePictureHierarchy"/>
    <dgm:cxn modelId="{DBA69905-52DD-4F33-89D9-ABE2905E7C16}" type="presParOf" srcId="{072DEE42-FD22-435C-B842-384892C11A03}" destId="{586C27CB-5C85-4327-9022-C92EC9FF7FCF}" srcOrd="1" destOrd="0" presId="urn:microsoft.com/office/officeart/2009/layout/CirclePictureHierarchy"/>
    <dgm:cxn modelId="{E8AC7E18-7388-4917-A0DE-4E09F83600C7}" type="presParOf" srcId="{47977849-DAB7-4DF3-8FAB-20B44EE62EE3}" destId="{65519E81-1F06-4E23-AFC5-A5236131E37A}" srcOrd="2" destOrd="0" presId="urn:microsoft.com/office/officeart/2009/layout/CirclePictureHierarchy"/>
    <dgm:cxn modelId="{D773C492-B5AD-45B9-9FB5-0438C32F816B}" type="presParOf" srcId="{47977849-DAB7-4DF3-8FAB-20B44EE62EE3}" destId="{74BB2BB0-3263-4793-AC6D-DCC3324DDBC7}" srcOrd="3" destOrd="0" presId="urn:microsoft.com/office/officeart/2009/layout/CirclePictureHierarchy"/>
    <dgm:cxn modelId="{6CE35423-B502-4F79-A738-92E6977835D0}" type="presParOf" srcId="{74BB2BB0-3263-4793-AC6D-DCC3324DDBC7}" destId="{07003C6F-7DD1-49F7-9560-5DB5447A6DE4}" srcOrd="0" destOrd="0" presId="urn:microsoft.com/office/officeart/2009/layout/CirclePictureHierarchy"/>
    <dgm:cxn modelId="{584AA76E-12C8-4960-AF33-B34B02275E9B}" type="presParOf" srcId="{07003C6F-7DD1-49F7-9560-5DB5447A6DE4}" destId="{4C012B50-7447-419F-BA3C-2FD1868D026A}" srcOrd="0" destOrd="0" presId="urn:microsoft.com/office/officeart/2009/layout/CirclePictureHierarchy"/>
    <dgm:cxn modelId="{B01B49F5-AAAF-4F74-8BEB-EF52A1459F5D}" type="presParOf" srcId="{07003C6F-7DD1-49F7-9560-5DB5447A6DE4}" destId="{C5253428-7F21-48A1-BB20-C98021959321}" srcOrd="1" destOrd="0" presId="urn:microsoft.com/office/officeart/2009/layout/CirclePictureHierarchy"/>
    <dgm:cxn modelId="{2CDCD118-95DB-4105-95BE-5E81CC3FA584}" type="presParOf" srcId="{74BB2BB0-3263-4793-AC6D-DCC3324DDBC7}" destId="{3C2700D5-E1BD-4C62-A5B9-9D472C6C75B9}" srcOrd="1" destOrd="0" presId="urn:microsoft.com/office/officeart/2009/layout/CirclePictureHierarchy"/>
    <dgm:cxn modelId="{E89988B3-6FE7-4C6B-92AA-F4E96BC24148}" type="presParOf" srcId="{3C2700D5-E1BD-4C62-A5B9-9D472C6C75B9}" destId="{C20C7709-DBA9-4590-99DA-EACF2603B0D6}" srcOrd="0" destOrd="0" presId="urn:microsoft.com/office/officeart/2009/layout/CirclePictureHierarchy"/>
    <dgm:cxn modelId="{ECD2EF60-75ED-4145-ADAA-A93720F9966A}" type="presParOf" srcId="{3C2700D5-E1BD-4C62-A5B9-9D472C6C75B9}" destId="{CF9E8A6A-889D-4F93-8ED1-5D4667FFA0B6}" srcOrd="1" destOrd="0" presId="urn:microsoft.com/office/officeart/2009/layout/CirclePictureHierarchy"/>
    <dgm:cxn modelId="{4DD4471D-3407-4585-84AA-88663524627C}" type="presParOf" srcId="{CF9E8A6A-889D-4F93-8ED1-5D4667FFA0B6}" destId="{FB73AF46-D3EF-435D-8111-C64BAF49CE66}" srcOrd="0" destOrd="0" presId="urn:microsoft.com/office/officeart/2009/layout/CirclePictureHierarchy"/>
    <dgm:cxn modelId="{53401687-DC3A-4D88-AB15-16DCB6FC68AB}" type="presParOf" srcId="{FB73AF46-D3EF-435D-8111-C64BAF49CE66}" destId="{006B66D4-8614-4AD1-862D-6E8118F14D68}" srcOrd="0" destOrd="0" presId="urn:microsoft.com/office/officeart/2009/layout/CirclePictureHierarchy"/>
    <dgm:cxn modelId="{7097341F-FB3B-4423-ADFB-4EDE97BC353E}" type="presParOf" srcId="{FB73AF46-D3EF-435D-8111-C64BAF49CE66}" destId="{21FAB048-2320-4502-8B86-ED264876AEB0}" srcOrd="1" destOrd="0" presId="urn:microsoft.com/office/officeart/2009/layout/CirclePictureHierarchy"/>
    <dgm:cxn modelId="{53E82A60-EE62-4BBA-B357-326617995D69}"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69DEB8-4179-4C75-9E56-2104A0460C58}" type="doc">
      <dgm:prSet loTypeId="urn:microsoft.com/office/officeart/2009/layout/CirclePictureHierarchy" loCatId="hierarchy" qsTypeId="urn:microsoft.com/office/officeart/2005/8/quickstyle/3d1" qsCatId="3D" csTypeId="urn:microsoft.com/office/officeart/2005/8/colors/accent1_2" csCatId="accent1" phldr="1"/>
      <dgm:spPr/>
      <dgm:t>
        <a:bodyPr/>
        <a:lstStyle/>
        <a:p>
          <a:endParaRPr lang="en-US"/>
        </a:p>
      </dgm:t>
    </dgm:pt>
    <dgm:pt modelId="{A132CD0B-A2D4-4018-8C77-8FFB7BE4E6D9}">
      <dgm:prSet phldrT="[Text]"/>
      <dgm:spPr/>
      <dgm:t>
        <a:bodyPr/>
        <a:lstStyle/>
        <a:p>
          <a:r>
            <a:rPr lang="en-US" dirty="0">
              <a:solidFill>
                <a:schemeClr val="bg1"/>
              </a:solidFill>
            </a:rPr>
            <a:t>O4</a:t>
          </a:r>
        </a:p>
      </dgm:t>
    </dgm:pt>
    <dgm:pt modelId="{F0061020-7CED-42A6-864E-66ACD21781C6}" type="parTrans" cxnId="{9620AF63-995E-4B12-9DCB-6182CE636819}">
      <dgm:prSet/>
      <dgm:spPr/>
      <dgm:t>
        <a:bodyPr/>
        <a:lstStyle/>
        <a:p>
          <a:endParaRPr lang="en-US"/>
        </a:p>
      </dgm:t>
    </dgm:pt>
    <dgm:pt modelId="{A3ACE1B6-9140-4329-8930-CF1D538FEABA}" type="sibTrans" cxnId="{9620AF63-995E-4B12-9DCB-6182CE636819}">
      <dgm:prSet/>
      <dgm:spPr/>
      <dgm:t>
        <a:bodyPr/>
        <a:lstStyle/>
        <a:p>
          <a:endParaRPr lang="en-US"/>
        </a:p>
      </dgm:t>
    </dgm:pt>
    <dgm:pt modelId="{F5B59FA4-A795-4F00-B01C-007EF938E462}">
      <dgm:prSet phldrT="[Text]"/>
      <dgm:spPr/>
      <dgm:t>
        <a:bodyPr/>
        <a:lstStyle/>
        <a:p>
          <a:r>
            <a:rPr lang="en-US" dirty="0">
              <a:solidFill>
                <a:schemeClr val="bg1"/>
              </a:solidFill>
            </a:rPr>
            <a:t>O5</a:t>
          </a:r>
        </a:p>
      </dgm:t>
    </dgm:pt>
    <dgm:pt modelId="{82BF698E-34DA-4DA0-870B-B85096D6B297}" type="parTrans" cxnId="{12DE0EB0-C58C-4690-81CE-315FCDF680A5}">
      <dgm:prSet/>
      <dgm:spPr/>
      <dgm:t>
        <a:bodyPr/>
        <a:lstStyle/>
        <a:p>
          <a:endParaRPr lang="en-US"/>
        </a:p>
      </dgm:t>
    </dgm:pt>
    <dgm:pt modelId="{2A2D3C09-918D-4EAE-8896-FDBBCB8D76E7}" type="sibTrans" cxnId="{12DE0EB0-C58C-4690-81CE-315FCDF680A5}">
      <dgm:prSet/>
      <dgm:spPr/>
      <dgm:t>
        <a:bodyPr/>
        <a:lstStyle/>
        <a:p>
          <a:endParaRPr lang="en-US"/>
        </a:p>
      </dgm:t>
    </dgm:pt>
    <dgm:pt modelId="{2DDC6E71-F052-44CF-9E40-785C8F633948}">
      <dgm:prSet phldrT="[Text]"/>
      <dgm:spPr/>
      <dgm:t>
        <a:bodyPr/>
        <a:lstStyle/>
        <a:p>
          <a:r>
            <a:rPr lang="en-US" dirty="0">
              <a:solidFill>
                <a:schemeClr val="bg1"/>
              </a:solidFill>
            </a:rPr>
            <a:t>O3</a:t>
          </a:r>
        </a:p>
      </dgm:t>
    </dgm:pt>
    <dgm:pt modelId="{9E425B98-6372-4981-A55A-A5B4F008A226}" type="parTrans" cxnId="{B0CBE85C-7690-453A-8C4A-51BB8FE049C8}">
      <dgm:prSet/>
      <dgm:spPr/>
      <dgm:t>
        <a:bodyPr/>
        <a:lstStyle/>
        <a:p>
          <a:endParaRPr lang="en-US"/>
        </a:p>
      </dgm:t>
    </dgm:pt>
    <dgm:pt modelId="{A456B902-EE4E-4891-A1D9-22A36F176F0C}" type="sibTrans" cxnId="{B0CBE85C-7690-453A-8C4A-51BB8FE049C8}">
      <dgm:prSet/>
      <dgm:spPr/>
      <dgm:t>
        <a:bodyPr/>
        <a:lstStyle/>
        <a:p>
          <a:endParaRPr lang="en-US"/>
        </a:p>
      </dgm:t>
    </dgm:pt>
    <dgm:pt modelId="{E090171D-6252-4BF0-8B4C-ABA0B89B1827}">
      <dgm:prSet phldrT="[Text]"/>
      <dgm:spPr/>
      <dgm:t>
        <a:bodyPr/>
        <a:lstStyle/>
        <a:p>
          <a:r>
            <a:rPr lang="en-US" dirty="0">
              <a:solidFill>
                <a:schemeClr val="bg1"/>
              </a:solidFill>
            </a:rPr>
            <a:t>O6</a:t>
          </a:r>
        </a:p>
      </dgm:t>
    </dgm:pt>
    <dgm:pt modelId="{251259E8-EC55-4C80-9637-5FED442BA9B5}" type="parTrans" cxnId="{A699D4F1-88F7-4D8F-AE61-8D52596AAB8C}">
      <dgm:prSet/>
      <dgm:spPr/>
      <dgm:t>
        <a:bodyPr/>
        <a:lstStyle/>
        <a:p>
          <a:endParaRPr lang="en-US"/>
        </a:p>
      </dgm:t>
    </dgm:pt>
    <dgm:pt modelId="{E81746E2-C07C-4789-9864-726BDBFD4D11}" type="sibTrans" cxnId="{A699D4F1-88F7-4D8F-AE61-8D52596AAB8C}">
      <dgm:prSet/>
      <dgm:spPr/>
      <dgm:t>
        <a:bodyPr/>
        <a:lstStyle/>
        <a:p>
          <a:endParaRPr lang="en-US"/>
        </a:p>
      </dgm:t>
    </dgm:pt>
    <dgm:pt modelId="{E252410D-6E48-4982-94C4-80A001D93944}">
      <dgm:prSet phldrT="[Text]"/>
      <dgm:spPr/>
      <dgm:t>
        <a:bodyPr/>
        <a:lstStyle/>
        <a:p>
          <a:r>
            <a:rPr lang="en-US" dirty="0">
              <a:solidFill>
                <a:schemeClr val="bg1"/>
              </a:solidFill>
            </a:rPr>
            <a:t>O2</a:t>
          </a:r>
        </a:p>
      </dgm:t>
    </dgm:pt>
    <dgm:pt modelId="{60388B76-CB7E-422D-AC1B-5A944BD96A85}" type="sibTrans" cxnId="{C4859D96-A25E-4465-B434-9380692028D3}">
      <dgm:prSet/>
      <dgm:spPr/>
      <dgm:t>
        <a:bodyPr/>
        <a:lstStyle/>
        <a:p>
          <a:endParaRPr lang="en-US"/>
        </a:p>
      </dgm:t>
    </dgm:pt>
    <dgm:pt modelId="{EE7F9BAA-FD61-42A3-8D7F-BD58C8A7616E}" type="parTrans" cxnId="{C4859D96-A25E-4465-B434-9380692028D3}">
      <dgm:prSet/>
      <dgm:spPr/>
      <dgm:t>
        <a:bodyPr/>
        <a:lstStyle/>
        <a:p>
          <a:endParaRPr lang="en-US"/>
        </a:p>
      </dgm:t>
    </dgm:pt>
    <dgm:pt modelId="{E0B3FD9E-9410-4D4E-94EB-404FE26141C0}">
      <dgm:prSet phldrT="[Text]"/>
      <dgm:spPr/>
      <dgm:t>
        <a:bodyPr/>
        <a:lstStyle/>
        <a:p>
          <a:r>
            <a:rPr lang="en-US" dirty="0">
              <a:solidFill>
                <a:schemeClr val="bg1"/>
              </a:solidFill>
            </a:rPr>
            <a:t>O1</a:t>
          </a:r>
        </a:p>
      </dgm:t>
    </dgm:pt>
    <dgm:pt modelId="{C93C913D-5610-4B4A-92D5-DABAAFBC6097}" type="sibTrans" cxnId="{3F5D8F3F-777A-41AA-8627-717E4B06D42E}">
      <dgm:prSet/>
      <dgm:spPr/>
      <dgm:t>
        <a:bodyPr/>
        <a:lstStyle/>
        <a:p>
          <a:endParaRPr lang="en-US"/>
        </a:p>
      </dgm:t>
    </dgm:pt>
    <dgm:pt modelId="{6293F658-08EA-4895-A217-E35681232204}" type="parTrans" cxnId="{3F5D8F3F-777A-41AA-8627-717E4B06D42E}">
      <dgm:prSet/>
      <dgm:spPr/>
      <dgm:t>
        <a:bodyPr/>
        <a:lstStyle/>
        <a:p>
          <a:endParaRPr lang="en-US"/>
        </a:p>
      </dgm:t>
    </dgm:pt>
    <dgm:pt modelId="{AA081524-6004-4F53-9DC5-E6A1D59EEB34}" type="pres">
      <dgm:prSet presAssocID="{D869DEB8-4179-4C75-9E56-2104A0460C58}" presName="hierChild1" presStyleCnt="0">
        <dgm:presLayoutVars>
          <dgm:chPref val="1"/>
          <dgm:dir/>
          <dgm:animOne val="branch"/>
          <dgm:animLvl val="lvl"/>
          <dgm:resizeHandles/>
        </dgm:presLayoutVars>
      </dgm:prSet>
      <dgm:spPr/>
    </dgm:pt>
    <dgm:pt modelId="{4376B838-1B01-4259-9489-07118DE81C20}" type="pres">
      <dgm:prSet presAssocID="{E0B3FD9E-9410-4D4E-94EB-404FE26141C0}" presName="hierRoot1" presStyleCnt="0"/>
      <dgm:spPr/>
    </dgm:pt>
    <dgm:pt modelId="{0D2D92D1-74E3-439A-80C3-47B39CC65D08}" type="pres">
      <dgm:prSet presAssocID="{E0B3FD9E-9410-4D4E-94EB-404FE26141C0}" presName="composite" presStyleCnt="0"/>
      <dgm:spPr/>
    </dgm:pt>
    <dgm:pt modelId="{E9C9704F-A563-422A-911D-02E789F5E3ED}" type="pres">
      <dgm:prSet presAssocID="{E0B3FD9E-9410-4D4E-94EB-404FE26141C0}" presName="image" presStyleLbl="node0" presStyleIdx="0" presStyleCnt="1"/>
      <dgm:spPr/>
    </dgm:pt>
    <dgm:pt modelId="{BFD19DB0-8CB1-4F6C-8A85-BF8F044726A4}" type="pres">
      <dgm:prSet presAssocID="{E0B3FD9E-9410-4D4E-94EB-404FE26141C0}" presName="text" presStyleLbl="revTx" presStyleIdx="0" presStyleCnt="6">
        <dgm:presLayoutVars>
          <dgm:chPref val="3"/>
        </dgm:presLayoutVars>
      </dgm:prSet>
      <dgm:spPr/>
    </dgm:pt>
    <dgm:pt modelId="{47977849-DAB7-4DF3-8FAB-20B44EE62EE3}" type="pres">
      <dgm:prSet presAssocID="{E0B3FD9E-9410-4D4E-94EB-404FE26141C0}" presName="hierChild2" presStyleCnt="0"/>
      <dgm:spPr/>
    </dgm:pt>
    <dgm:pt modelId="{0CCC1A6D-0D97-4EBF-BEA9-31AC45109512}" type="pres">
      <dgm:prSet presAssocID="{EE7F9BAA-FD61-42A3-8D7F-BD58C8A7616E}" presName="Name10" presStyleLbl="parChTrans1D2" presStyleIdx="0" presStyleCnt="2"/>
      <dgm:spPr/>
    </dgm:pt>
    <dgm:pt modelId="{9FD35648-A055-427A-B207-C64A865FBFFC}" type="pres">
      <dgm:prSet presAssocID="{E252410D-6E48-4982-94C4-80A001D93944}" presName="hierRoot2" presStyleCnt="0"/>
      <dgm:spPr/>
    </dgm:pt>
    <dgm:pt modelId="{D241AAEF-CAF0-4451-B8F0-BB213FDE2AC7}" type="pres">
      <dgm:prSet presAssocID="{E252410D-6E48-4982-94C4-80A001D93944}" presName="composite2" presStyleCnt="0"/>
      <dgm:spPr/>
    </dgm:pt>
    <dgm:pt modelId="{88AE5480-C1EA-4762-A199-60E4398239BA}" type="pres">
      <dgm:prSet presAssocID="{E252410D-6E48-4982-94C4-80A001D93944}" presName="image2" presStyleLbl="node2" presStyleIdx="0" presStyleCnt="2"/>
      <dgm:spPr/>
    </dgm:pt>
    <dgm:pt modelId="{60E501A5-D24E-43D8-9282-7E27FA587AF2}" type="pres">
      <dgm:prSet presAssocID="{E252410D-6E48-4982-94C4-80A001D93944}" presName="text2" presStyleLbl="revTx" presStyleIdx="1" presStyleCnt="6">
        <dgm:presLayoutVars>
          <dgm:chPref val="3"/>
        </dgm:presLayoutVars>
      </dgm:prSet>
      <dgm:spPr/>
    </dgm:pt>
    <dgm:pt modelId="{880B66D8-9C19-4572-A468-C353C85F8FCA}" type="pres">
      <dgm:prSet presAssocID="{E252410D-6E48-4982-94C4-80A001D93944}" presName="hierChild3" presStyleCnt="0"/>
      <dgm:spPr/>
    </dgm:pt>
    <dgm:pt modelId="{011A318F-E75C-49A4-832A-9CF49EEC0041}" type="pres">
      <dgm:prSet presAssocID="{F0061020-7CED-42A6-864E-66ACD21781C6}" presName="Name17" presStyleLbl="parChTrans1D3" presStyleIdx="0" presStyleCnt="3"/>
      <dgm:spPr/>
    </dgm:pt>
    <dgm:pt modelId="{0986B695-9376-4B84-9E41-3F53753C7FF3}" type="pres">
      <dgm:prSet presAssocID="{A132CD0B-A2D4-4018-8C77-8FFB7BE4E6D9}" presName="hierRoot3" presStyleCnt="0"/>
      <dgm:spPr/>
    </dgm:pt>
    <dgm:pt modelId="{571FD387-CA4B-4966-A153-18BAD355C2DD}" type="pres">
      <dgm:prSet presAssocID="{A132CD0B-A2D4-4018-8C77-8FFB7BE4E6D9}" presName="composite3" presStyleCnt="0"/>
      <dgm:spPr/>
    </dgm:pt>
    <dgm:pt modelId="{B91C8DFC-3626-4A9F-A53F-D1C8B8A3EC01}" type="pres">
      <dgm:prSet presAssocID="{A132CD0B-A2D4-4018-8C77-8FFB7BE4E6D9}" presName="image3" presStyleLbl="node3" presStyleIdx="0" presStyleCnt="3"/>
      <dgm:spPr/>
    </dgm:pt>
    <dgm:pt modelId="{C9770372-4071-4000-B6B8-319C5ADEB13C}" type="pres">
      <dgm:prSet presAssocID="{A132CD0B-A2D4-4018-8C77-8FFB7BE4E6D9}" presName="text3" presStyleLbl="revTx" presStyleIdx="2" presStyleCnt="6">
        <dgm:presLayoutVars>
          <dgm:chPref val="3"/>
        </dgm:presLayoutVars>
      </dgm:prSet>
      <dgm:spPr/>
    </dgm:pt>
    <dgm:pt modelId="{FB3A9DE0-C293-42A3-87CE-24F5A2243756}" type="pres">
      <dgm:prSet presAssocID="{A132CD0B-A2D4-4018-8C77-8FFB7BE4E6D9}" presName="hierChild4" presStyleCnt="0"/>
      <dgm:spPr/>
    </dgm:pt>
    <dgm:pt modelId="{3F87C6D7-01BF-4062-8595-F0290167BFAC}" type="pres">
      <dgm:prSet presAssocID="{82BF698E-34DA-4DA0-870B-B85096D6B297}" presName="Name17" presStyleLbl="parChTrans1D3" presStyleIdx="1" presStyleCnt="3"/>
      <dgm:spPr/>
    </dgm:pt>
    <dgm:pt modelId="{072DEE42-FD22-435C-B842-384892C11A03}" type="pres">
      <dgm:prSet presAssocID="{F5B59FA4-A795-4F00-B01C-007EF938E462}" presName="hierRoot3" presStyleCnt="0"/>
      <dgm:spPr/>
    </dgm:pt>
    <dgm:pt modelId="{0B5ECF6B-E259-47FA-B22B-ECE2665DAA88}" type="pres">
      <dgm:prSet presAssocID="{F5B59FA4-A795-4F00-B01C-007EF938E462}" presName="composite3" presStyleCnt="0"/>
      <dgm:spPr/>
    </dgm:pt>
    <dgm:pt modelId="{EE850304-84E9-40E5-97EB-A546B079D31F}" type="pres">
      <dgm:prSet presAssocID="{F5B59FA4-A795-4F00-B01C-007EF938E462}" presName="image3" presStyleLbl="node3" presStyleIdx="1" presStyleCnt="3"/>
      <dgm:spPr/>
    </dgm:pt>
    <dgm:pt modelId="{E9EC83EF-4A7A-4DDA-AD19-E3C480BE42D5}" type="pres">
      <dgm:prSet presAssocID="{F5B59FA4-A795-4F00-B01C-007EF938E462}" presName="text3" presStyleLbl="revTx" presStyleIdx="3" presStyleCnt="6">
        <dgm:presLayoutVars>
          <dgm:chPref val="3"/>
        </dgm:presLayoutVars>
      </dgm:prSet>
      <dgm:spPr/>
    </dgm:pt>
    <dgm:pt modelId="{586C27CB-5C85-4327-9022-C92EC9FF7FCF}" type="pres">
      <dgm:prSet presAssocID="{F5B59FA4-A795-4F00-B01C-007EF938E462}" presName="hierChild4" presStyleCnt="0"/>
      <dgm:spPr/>
    </dgm:pt>
    <dgm:pt modelId="{65519E81-1F06-4E23-AFC5-A5236131E37A}" type="pres">
      <dgm:prSet presAssocID="{9E425B98-6372-4981-A55A-A5B4F008A226}" presName="Name10" presStyleLbl="parChTrans1D2" presStyleIdx="1" presStyleCnt="2"/>
      <dgm:spPr/>
    </dgm:pt>
    <dgm:pt modelId="{74BB2BB0-3263-4793-AC6D-DCC3324DDBC7}" type="pres">
      <dgm:prSet presAssocID="{2DDC6E71-F052-44CF-9E40-785C8F633948}" presName="hierRoot2" presStyleCnt="0"/>
      <dgm:spPr/>
    </dgm:pt>
    <dgm:pt modelId="{07003C6F-7DD1-49F7-9560-5DB5447A6DE4}" type="pres">
      <dgm:prSet presAssocID="{2DDC6E71-F052-44CF-9E40-785C8F633948}" presName="composite2" presStyleCnt="0"/>
      <dgm:spPr/>
    </dgm:pt>
    <dgm:pt modelId="{4C012B50-7447-419F-BA3C-2FD1868D026A}" type="pres">
      <dgm:prSet presAssocID="{2DDC6E71-F052-44CF-9E40-785C8F633948}" presName="image2" presStyleLbl="node2" presStyleIdx="1" presStyleCnt="2"/>
      <dgm:spPr/>
    </dgm:pt>
    <dgm:pt modelId="{C5253428-7F21-48A1-BB20-C98021959321}" type="pres">
      <dgm:prSet presAssocID="{2DDC6E71-F052-44CF-9E40-785C8F633948}" presName="text2" presStyleLbl="revTx" presStyleIdx="4" presStyleCnt="6">
        <dgm:presLayoutVars>
          <dgm:chPref val="3"/>
        </dgm:presLayoutVars>
      </dgm:prSet>
      <dgm:spPr/>
    </dgm:pt>
    <dgm:pt modelId="{3C2700D5-E1BD-4C62-A5B9-9D472C6C75B9}" type="pres">
      <dgm:prSet presAssocID="{2DDC6E71-F052-44CF-9E40-785C8F633948}" presName="hierChild3" presStyleCnt="0"/>
      <dgm:spPr/>
    </dgm:pt>
    <dgm:pt modelId="{C20C7709-DBA9-4590-99DA-EACF2603B0D6}" type="pres">
      <dgm:prSet presAssocID="{251259E8-EC55-4C80-9637-5FED442BA9B5}" presName="Name17" presStyleLbl="parChTrans1D3" presStyleIdx="2" presStyleCnt="3"/>
      <dgm:spPr/>
    </dgm:pt>
    <dgm:pt modelId="{CF9E8A6A-889D-4F93-8ED1-5D4667FFA0B6}" type="pres">
      <dgm:prSet presAssocID="{E090171D-6252-4BF0-8B4C-ABA0B89B1827}" presName="hierRoot3" presStyleCnt="0"/>
      <dgm:spPr/>
    </dgm:pt>
    <dgm:pt modelId="{FB73AF46-D3EF-435D-8111-C64BAF49CE66}" type="pres">
      <dgm:prSet presAssocID="{E090171D-6252-4BF0-8B4C-ABA0B89B1827}" presName="composite3" presStyleCnt="0"/>
      <dgm:spPr/>
    </dgm:pt>
    <dgm:pt modelId="{006B66D4-8614-4AD1-862D-6E8118F14D68}" type="pres">
      <dgm:prSet presAssocID="{E090171D-6252-4BF0-8B4C-ABA0B89B1827}" presName="image3" presStyleLbl="node3" presStyleIdx="2" presStyleCnt="3"/>
      <dgm:spPr/>
    </dgm:pt>
    <dgm:pt modelId="{21FAB048-2320-4502-8B86-ED264876AEB0}" type="pres">
      <dgm:prSet presAssocID="{E090171D-6252-4BF0-8B4C-ABA0B89B1827}" presName="text3" presStyleLbl="revTx" presStyleIdx="5" presStyleCnt="6">
        <dgm:presLayoutVars>
          <dgm:chPref val="3"/>
        </dgm:presLayoutVars>
      </dgm:prSet>
      <dgm:spPr/>
    </dgm:pt>
    <dgm:pt modelId="{D1FE0730-8273-4521-98BC-5910E32B7F27}" type="pres">
      <dgm:prSet presAssocID="{E090171D-6252-4BF0-8B4C-ABA0B89B1827}" presName="hierChild4" presStyleCnt="0"/>
      <dgm:spPr/>
    </dgm:pt>
  </dgm:ptLst>
  <dgm:cxnLst>
    <dgm:cxn modelId="{0545AA30-32BA-4094-8ECE-C78AA60AE39D}" type="presOf" srcId="{82BF698E-34DA-4DA0-870B-B85096D6B297}" destId="{3F87C6D7-01BF-4062-8595-F0290167BFAC}" srcOrd="0" destOrd="0" presId="urn:microsoft.com/office/officeart/2009/layout/CirclePictureHierarchy"/>
    <dgm:cxn modelId="{3F5D8F3F-777A-41AA-8627-717E4B06D42E}" srcId="{D869DEB8-4179-4C75-9E56-2104A0460C58}" destId="{E0B3FD9E-9410-4D4E-94EB-404FE26141C0}" srcOrd="0" destOrd="0" parTransId="{6293F658-08EA-4895-A217-E35681232204}" sibTransId="{C93C913D-5610-4B4A-92D5-DABAAFBC6097}"/>
    <dgm:cxn modelId="{B0CBE85C-7690-453A-8C4A-51BB8FE049C8}" srcId="{E0B3FD9E-9410-4D4E-94EB-404FE26141C0}" destId="{2DDC6E71-F052-44CF-9E40-785C8F633948}" srcOrd="1" destOrd="0" parTransId="{9E425B98-6372-4981-A55A-A5B4F008A226}" sibTransId="{A456B902-EE4E-4891-A1D9-22A36F176F0C}"/>
    <dgm:cxn modelId="{3DB25C41-A906-4228-9586-8BB6070A6D74}" type="presOf" srcId="{D869DEB8-4179-4C75-9E56-2104A0460C58}" destId="{AA081524-6004-4F53-9DC5-E6A1D59EEB34}" srcOrd="0" destOrd="0" presId="urn:microsoft.com/office/officeart/2009/layout/CirclePictureHierarchy"/>
    <dgm:cxn modelId="{EF3CA963-AAA4-41ED-B2D2-64E54D2435A8}" type="presOf" srcId="{251259E8-EC55-4C80-9637-5FED442BA9B5}" destId="{C20C7709-DBA9-4590-99DA-EACF2603B0D6}" srcOrd="0" destOrd="0" presId="urn:microsoft.com/office/officeart/2009/layout/CirclePictureHierarchy"/>
    <dgm:cxn modelId="{9620AF63-995E-4B12-9DCB-6182CE636819}" srcId="{E252410D-6E48-4982-94C4-80A001D93944}" destId="{A132CD0B-A2D4-4018-8C77-8FFB7BE4E6D9}" srcOrd="0" destOrd="0" parTransId="{F0061020-7CED-42A6-864E-66ACD21781C6}" sibTransId="{A3ACE1B6-9140-4329-8930-CF1D538FEABA}"/>
    <dgm:cxn modelId="{B0065567-2EBE-4E57-B72E-B51E00ACC416}" type="presOf" srcId="{F0061020-7CED-42A6-864E-66ACD21781C6}" destId="{011A318F-E75C-49A4-832A-9CF49EEC0041}" srcOrd="0" destOrd="0" presId="urn:microsoft.com/office/officeart/2009/layout/CirclePictureHierarchy"/>
    <dgm:cxn modelId="{C9A45B4F-C20A-405E-B199-94D35520876F}" type="presOf" srcId="{EE7F9BAA-FD61-42A3-8D7F-BD58C8A7616E}" destId="{0CCC1A6D-0D97-4EBF-BEA9-31AC45109512}" srcOrd="0" destOrd="0" presId="urn:microsoft.com/office/officeart/2009/layout/CirclePictureHierarchy"/>
    <dgm:cxn modelId="{EEEB2E8A-32EF-450D-93EB-9266018C9493}" type="presOf" srcId="{E0B3FD9E-9410-4D4E-94EB-404FE26141C0}" destId="{BFD19DB0-8CB1-4F6C-8A85-BF8F044726A4}" srcOrd="0" destOrd="0" presId="urn:microsoft.com/office/officeart/2009/layout/CirclePictureHierarchy"/>
    <dgm:cxn modelId="{C4859D96-A25E-4465-B434-9380692028D3}" srcId="{E0B3FD9E-9410-4D4E-94EB-404FE26141C0}" destId="{E252410D-6E48-4982-94C4-80A001D93944}" srcOrd="0" destOrd="0" parTransId="{EE7F9BAA-FD61-42A3-8D7F-BD58C8A7616E}" sibTransId="{60388B76-CB7E-422D-AC1B-5A944BD96A85}"/>
    <dgm:cxn modelId="{12DE0EB0-C58C-4690-81CE-315FCDF680A5}" srcId="{E252410D-6E48-4982-94C4-80A001D93944}" destId="{F5B59FA4-A795-4F00-B01C-007EF938E462}" srcOrd="1" destOrd="0" parTransId="{82BF698E-34DA-4DA0-870B-B85096D6B297}" sibTransId="{2A2D3C09-918D-4EAE-8896-FDBBCB8D76E7}"/>
    <dgm:cxn modelId="{ED6994B7-7667-4D7B-BADA-E6ED9D89AB86}" type="presOf" srcId="{E090171D-6252-4BF0-8B4C-ABA0B89B1827}" destId="{21FAB048-2320-4502-8B86-ED264876AEB0}" srcOrd="0" destOrd="0" presId="urn:microsoft.com/office/officeart/2009/layout/CirclePictureHierarchy"/>
    <dgm:cxn modelId="{CE7726B9-0717-4758-8F61-AFEEFFD76B55}" type="presOf" srcId="{9E425B98-6372-4981-A55A-A5B4F008A226}" destId="{65519E81-1F06-4E23-AFC5-A5236131E37A}" srcOrd="0" destOrd="0" presId="urn:microsoft.com/office/officeart/2009/layout/CirclePictureHierarchy"/>
    <dgm:cxn modelId="{677006C6-9670-4D85-AF32-A9D411C064C7}" type="presOf" srcId="{F5B59FA4-A795-4F00-B01C-007EF938E462}" destId="{E9EC83EF-4A7A-4DDA-AD19-E3C480BE42D5}" srcOrd="0" destOrd="0" presId="urn:microsoft.com/office/officeart/2009/layout/CirclePictureHierarchy"/>
    <dgm:cxn modelId="{1DFCF3D1-CE34-4630-8904-A193FFE40ED1}" type="presOf" srcId="{A132CD0B-A2D4-4018-8C77-8FFB7BE4E6D9}" destId="{C9770372-4071-4000-B6B8-319C5ADEB13C}" srcOrd="0" destOrd="0" presId="urn:microsoft.com/office/officeart/2009/layout/CirclePictureHierarchy"/>
    <dgm:cxn modelId="{6CF1B4E5-F8CC-4D25-8029-56BD134B7207}" type="presOf" srcId="{E252410D-6E48-4982-94C4-80A001D93944}" destId="{60E501A5-D24E-43D8-9282-7E27FA587AF2}" srcOrd="0" destOrd="0" presId="urn:microsoft.com/office/officeart/2009/layout/CirclePictureHierarchy"/>
    <dgm:cxn modelId="{D96214E9-6F2F-486B-8359-1CC6285D8A74}" type="presOf" srcId="{2DDC6E71-F052-44CF-9E40-785C8F633948}" destId="{C5253428-7F21-48A1-BB20-C98021959321}" srcOrd="0" destOrd="0" presId="urn:microsoft.com/office/officeart/2009/layout/CirclePictureHierarchy"/>
    <dgm:cxn modelId="{A699D4F1-88F7-4D8F-AE61-8D52596AAB8C}" srcId="{2DDC6E71-F052-44CF-9E40-785C8F633948}" destId="{E090171D-6252-4BF0-8B4C-ABA0B89B1827}" srcOrd="0" destOrd="0" parTransId="{251259E8-EC55-4C80-9637-5FED442BA9B5}" sibTransId="{E81746E2-C07C-4789-9864-726BDBFD4D11}"/>
    <dgm:cxn modelId="{0908DEC1-893F-4122-9E9C-4F1FB2A2BC39}" type="presParOf" srcId="{AA081524-6004-4F53-9DC5-E6A1D59EEB34}" destId="{4376B838-1B01-4259-9489-07118DE81C20}" srcOrd="0" destOrd="0" presId="urn:microsoft.com/office/officeart/2009/layout/CirclePictureHierarchy"/>
    <dgm:cxn modelId="{68527E57-ED9D-483A-AFA3-7BC957A20751}" type="presParOf" srcId="{4376B838-1B01-4259-9489-07118DE81C20}" destId="{0D2D92D1-74E3-439A-80C3-47B39CC65D08}" srcOrd="0" destOrd="0" presId="urn:microsoft.com/office/officeart/2009/layout/CirclePictureHierarchy"/>
    <dgm:cxn modelId="{839E720F-DADA-4900-B98D-0A421730C350}" type="presParOf" srcId="{0D2D92D1-74E3-439A-80C3-47B39CC65D08}" destId="{E9C9704F-A563-422A-911D-02E789F5E3ED}" srcOrd="0" destOrd="0" presId="urn:microsoft.com/office/officeart/2009/layout/CirclePictureHierarchy"/>
    <dgm:cxn modelId="{21E4E3ED-8861-4FE5-9C60-8F9F4EB62198}" type="presParOf" srcId="{0D2D92D1-74E3-439A-80C3-47B39CC65D08}" destId="{BFD19DB0-8CB1-4F6C-8A85-BF8F044726A4}" srcOrd="1" destOrd="0" presId="urn:microsoft.com/office/officeart/2009/layout/CirclePictureHierarchy"/>
    <dgm:cxn modelId="{5C32E97B-6612-4198-9B8D-ACDFA2E3B614}" type="presParOf" srcId="{4376B838-1B01-4259-9489-07118DE81C20}" destId="{47977849-DAB7-4DF3-8FAB-20B44EE62EE3}" srcOrd="1" destOrd="0" presId="urn:microsoft.com/office/officeart/2009/layout/CirclePictureHierarchy"/>
    <dgm:cxn modelId="{80C9439C-D115-4203-A8C8-31DFF2B02505}" type="presParOf" srcId="{47977849-DAB7-4DF3-8FAB-20B44EE62EE3}" destId="{0CCC1A6D-0D97-4EBF-BEA9-31AC45109512}" srcOrd="0" destOrd="0" presId="urn:microsoft.com/office/officeart/2009/layout/CirclePictureHierarchy"/>
    <dgm:cxn modelId="{7DCDFC1F-B53A-4A78-BCCB-F637B0F559F4}" type="presParOf" srcId="{47977849-DAB7-4DF3-8FAB-20B44EE62EE3}" destId="{9FD35648-A055-427A-B207-C64A865FBFFC}" srcOrd="1" destOrd="0" presId="urn:microsoft.com/office/officeart/2009/layout/CirclePictureHierarchy"/>
    <dgm:cxn modelId="{94B565C7-1ED6-4A2A-8BC3-92441B5D14D7}" type="presParOf" srcId="{9FD35648-A055-427A-B207-C64A865FBFFC}" destId="{D241AAEF-CAF0-4451-B8F0-BB213FDE2AC7}" srcOrd="0" destOrd="0" presId="urn:microsoft.com/office/officeart/2009/layout/CirclePictureHierarchy"/>
    <dgm:cxn modelId="{61ABE50B-8942-4DA9-AEA0-C78AB8F28D64}" type="presParOf" srcId="{D241AAEF-CAF0-4451-B8F0-BB213FDE2AC7}" destId="{88AE5480-C1EA-4762-A199-60E4398239BA}" srcOrd="0" destOrd="0" presId="urn:microsoft.com/office/officeart/2009/layout/CirclePictureHierarchy"/>
    <dgm:cxn modelId="{9862662E-A537-45BD-AE19-EC32E3FAD1E8}" type="presParOf" srcId="{D241AAEF-CAF0-4451-B8F0-BB213FDE2AC7}" destId="{60E501A5-D24E-43D8-9282-7E27FA587AF2}" srcOrd="1" destOrd="0" presId="urn:microsoft.com/office/officeart/2009/layout/CirclePictureHierarchy"/>
    <dgm:cxn modelId="{F855EF16-67F9-4206-AE83-76E3CE74B3E9}" type="presParOf" srcId="{9FD35648-A055-427A-B207-C64A865FBFFC}" destId="{880B66D8-9C19-4572-A468-C353C85F8FCA}" srcOrd="1" destOrd="0" presId="urn:microsoft.com/office/officeart/2009/layout/CirclePictureHierarchy"/>
    <dgm:cxn modelId="{FEC0B54F-401A-4E24-972B-14F0ABF2AD7A}" type="presParOf" srcId="{880B66D8-9C19-4572-A468-C353C85F8FCA}" destId="{011A318F-E75C-49A4-832A-9CF49EEC0041}" srcOrd="0" destOrd="0" presId="urn:microsoft.com/office/officeart/2009/layout/CirclePictureHierarchy"/>
    <dgm:cxn modelId="{70B34BA6-271C-459E-B275-E2B5495C9E1D}" type="presParOf" srcId="{880B66D8-9C19-4572-A468-C353C85F8FCA}" destId="{0986B695-9376-4B84-9E41-3F53753C7FF3}" srcOrd="1" destOrd="0" presId="urn:microsoft.com/office/officeart/2009/layout/CirclePictureHierarchy"/>
    <dgm:cxn modelId="{44832CD8-DF2E-4B24-8721-BF25C4D12D3A}" type="presParOf" srcId="{0986B695-9376-4B84-9E41-3F53753C7FF3}" destId="{571FD387-CA4B-4966-A153-18BAD355C2DD}" srcOrd="0" destOrd="0" presId="urn:microsoft.com/office/officeart/2009/layout/CirclePictureHierarchy"/>
    <dgm:cxn modelId="{59066B71-8074-486D-AB73-06A6DDBCC394}" type="presParOf" srcId="{571FD387-CA4B-4966-A153-18BAD355C2DD}" destId="{B91C8DFC-3626-4A9F-A53F-D1C8B8A3EC01}" srcOrd="0" destOrd="0" presId="urn:microsoft.com/office/officeart/2009/layout/CirclePictureHierarchy"/>
    <dgm:cxn modelId="{2BF1017D-DF64-4ECC-834C-121806E14EEA}" type="presParOf" srcId="{571FD387-CA4B-4966-A153-18BAD355C2DD}" destId="{C9770372-4071-4000-B6B8-319C5ADEB13C}" srcOrd="1" destOrd="0" presId="urn:microsoft.com/office/officeart/2009/layout/CirclePictureHierarchy"/>
    <dgm:cxn modelId="{AED6D1E0-4EA7-4ED5-B4F0-295F5D346A11}" type="presParOf" srcId="{0986B695-9376-4B84-9E41-3F53753C7FF3}" destId="{FB3A9DE0-C293-42A3-87CE-24F5A2243756}" srcOrd="1" destOrd="0" presId="urn:microsoft.com/office/officeart/2009/layout/CirclePictureHierarchy"/>
    <dgm:cxn modelId="{8471BC14-BC69-4E19-AB9D-787BE8504FA0}" type="presParOf" srcId="{880B66D8-9C19-4572-A468-C353C85F8FCA}" destId="{3F87C6D7-01BF-4062-8595-F0290167BFAC}" srcOrd="2" destOrd="0" presId="urn:microsoft.com/office/officeart/2009/layout/CirclePictureHierarchy"/>
    <dgm:cxn modelId="{031C3139-BF28-4364-8807-49E1E2923C7D}" type="presParOf" srcId="{880B66D8-9C19-4572-A468-C353C85F8FCA}" destId="{072DEE42-FD22-435C-B842-384892C11A03}" srcOrd="3" destOrd="0" presId="urn:microsoft.com/office/officeart/2009/layout/CirclePictureHierarchy"/>
    <dgm:cxn modelId="{FDB47AD8-8237-40CB-87EB-C6DA4243E412}" type="presParOf" srcId="{072DEE42-FD22-435C-B842-384892C11A03}" destId="{0B5ECF6B-E259-47FA-B22B-ECE2665DAA88}" srcOrd="0" destOrd="0" presId="urn:microsoft.com/office/officeart/2009/layout/CirclePictureHierarchy"/>
    <dgm:cxn modelId="{4D700666-866B-4ED4-8865-D4E608609175}" type="presParOf" srcId="{0B5ECF6B-E259-47FA-B22B-ECE2665DAA88}" destId="{EE850304-84E9-40E5-97EB-A546B079D31F}" srcOrd="0" destOrd="0" presId="urn:microsoft.com/office/officeart/2009/layout/CirclePictureHierarchy"/>
    <dgm:cxn modelId="{865FDE52-3E7B-4058-AD6A-C581C5B261B7}" type="presParOf" srcId="{0B5ECF6B-E259-47FA-B22B-ECE2665DAA88}" destId="{E9EC83EF-4A7A-4DDA-AD19-E3C480BE42D5}" srcOrd="1" destOrd="0" presId="urn:microsoft.com/office/officeart/2009/layout/CirclePictureHierarchy"/>
    <dgm:cxn modelId="{1EC21EB1-2AAA-47B4-BAB4-B60FD3803A77}" type="presParOf" srcId="{072DEE42-FD22-435C-B842-384892C11A03}" destId="{586C27CB-5C85-4327-9022-C92EC9FF7FCF}" srcOrd="1" destOrd="0" presId="urn:microsoft.com/office/officeart/2009/layout/CirclePictureHierarchy"/>
    <dgm:cxn modelId="{7471F9A1-52A2-41E6-8632-D69F0BFF65B9}" type="presParOf" srcId="{47977849-DAB7-4DF3-8FAB-20B44EE62EE3}" destId="{65519E81-1F06-4E23-AFC5-A5236131E37A}" srcOrd="2" destOrd="0" presId="urn:microsoft.com/office/officeart/2009/layout/CirclePictureHierarchy"/>
    <dgm:cxn modelId="{10D5E3BC-6F01-4F02-9142-0DDB409F5171}" type="presParOf" srcId="{47977849-DAB7-4DF3-8FAB-20B44EE62EE3}" destId="{74BB2BB0-3263-4793-AC6D-DCC3324DDBC7}" srcOrd="3" destOrd="0" presId="urn:microsoft.com/office/officeart/2009/layout/CirclePictureHierarchy"/>
    <dgm:cxn modelId="{9BEAA6F9-6918-4823-B518-00FD31A4E9BD}" type="presParOf" srcId="{74BB2BB0-3263-4793-AC6D-DCC3324DDBC7}" destId="{07003C6F-7DD1-49F7-9560-5DB5447A6DE4}" srcOrd="0" destOrd="0" presId="urn:microsoft.com/office/officeart/2009/layout/CirclePictureHierarchy"/>
    <dgm:cxn modelId="{D5CD5350-1980-4FEC-B81D-AC388DD6AD6D}" type="presParOf" srcId="{07003C6F-7DD1-49F7-9560-5DB5447A6DE4}" destId="{4C012B50-7447-419F-BA3C-2FD1868D026A}" srcOrd="0" destOrd="0" presId="urn:microsoft.com/office/officeart/2009/layout/CirclePictureHierarchy"/>
    <dgm:cxn modelId="{15B1DF79-9356-4072-B3E3-8B01C94C5C6B}" type="presParOf" srcId="{07003C6F-7DD1-49F7-9560-5DB5447A6DE4}" destId="{C5253428-7F21-48A1-BB20-C98021959321}" srcOrd="1" destOrd="0" presId="urn:microsoft.com/office/officeart/2009/layout/CirclePictureHierarchy"/>
    <dgm:cxn modelId="{E3A241A0-995F-45C2-9431-74F85F64A973}" type="presParOf" srcId="{74BB2BB0-3263-4793-AC6D-DCC3324DDBC7}" destId="{3C2700D5-E1BD-4C62-A5B9-9D472C6C75B9}" srcOrd="1" destOrd="0" presId="urn:microsoft.com/office/officeart/2009/layout/CirclePictureHierarchy"/>
    <dgm:cxn modelId="{AF35AAC4-E6C2-4151-A909-FCDD2C7E044D}" type="presParOf" srcId="{3C2700D5-E1BD-4C62-A5B9-9D472C6C75B9}" destId="{C20C7709-DBA9-4590-99DA-EACF2603B0D6}" srcOrd="0" destOrd="0" presId="urn:microsoft.com/office/officeart/2009/layout/CirclePictureHierarchy"/>
    <dgm:cxn modelId="{AF2D0069-3FB2-40ED-A791-053AD349ED0E}" type="presParOf" srcId="{3C2700D5-E1BD-4C62-A5B9-9D472C6C75B9}" destId="{CF9E8A6A-889D-4F93-8ED1-5D4667FFA0B6}" srcOrd="1" destOrd="0" presId="urn:microsoft.com/office/officeart/2009/layout/CirclePictureHierarchy"/>
    <dgm:cxn modelId="{62AAE5DA-B475-40F1-97F8-48481BE4EE69}" type="presParOf" srcId="{CF9E8A6A-889D-4F93-8ED1-5D4667FFA0B6}" destId="{FB73AF46-D3EF-435D-8111-C64BAF49CE66}" srcOrd="0" destOrd="0" presId="urn:microsoft.com/office/officeart/2009/layout/CirclePictureHierarchy"/>
    <dgm:cxn modelId="{DDD52354-4DC8-4FA7-A09E-2B28EFE3A834}" type="presParOf" srcId="{FB73AF46-D3EF-435D-8111-C64BAF49CE66}" destId="{006B66D4-8614-4AD1-862D-6E8118F14D68}" srcOrd="0" destOrd="0" presId="urn:microsoft.com/office/officeart/2009/layout/CirclePictureHierarchy"/>
    <dgm:cxn modelId="{310588C7-6007-43AE-9693-F7002E40F87C}" type="presParOf" srcId="{FB73AF46-D3EF-435D-8111-C64BAF49CE66}" destId="{21FAB048-2320-4502-8B86-ED264876AEB0}" srcOrd="1" destOrd="0" presId="urn:microsoft.com/office/officeart/2009/layout/CirclePictureHierarchy"/>
    <dgm:cxn modelId="{5A2C0BF8-3FA2-4EBE-AF8E-407E1FE68F49}" type="presParOf" srcId="{CF9E8A6A-889D-4F93-8ED1-5D4667FFA0B6}" destId="{D1FE0730-8273-4521-98BC-5910E32B7F27}" srcOrd="1" destOrd="0" presId="urn:microsoft.com/office/officeart/2009/layout/CirclePictureHierarchy"/>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0ED5C-2447-43F3-B008-1395A91CAA5E}">
      <dsp:nvSpPr>
        <dsp:cNvPr id="0" name=""/>
        <dsp:cNvSpPr/>
      </dsp:nvSpPr>
      <dsp:spPr>
        <a:xfrm>
          <a:off x="1047261" y="472937"/>
          <a:ext cx="578034" cy="57803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3</a:t>
          </a:r>
        </a:p>
      </dsp:txBody>
      <dsp:txXfrm>
        <a:off x="1163472" y="608339"/>
        <a:ext cx="345612" cy="297121"/>
      </dsp:txXfrm>
    </dsp:sp>
    <dsp:sp modelId="{DD7E065D-7324-4084-A868-B59748CADF76}">
      <dsp:nvSpPr>
        <dsp:cNvPr id="0" name=""/>
        <dsp:cNvSpPr/>
      </dsp:nvSpPr>
      <dsp:spPr>
        <a:xfrm>
          <a:off x="744006" y="299211"/>
          <a:ext cx="420388" cy="42038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2</a:t>
          </a:r>
        </a:p>
      </dsp:txBody>
      <dsp:txXfrm>
        <a:off x="849840" y="405685"/>
        <a:ext cx="208720" cy="207440"/>
      </dsp:txXfrm>
    </dsp:sp>
    <dsp:sp modelId="{D8205375-7EB0-40B7-AD1E-65A69909FCA5}">
      <dsp:nvSpPr>
        <dsp:cNvPr id="0" name=""/>
        <dsp:cNvSpPr/>
      </dsp:nvSpPr>
      <dsp:spPr>
        <a:xfrm rot="20700000">
          <a:off x="946411" y="46285"/>
          <a:ext cx="411895" cy="41189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1</a:t>
          </a:r>
        </a:p>
      </dsp:txBody>
      <dsp:txXfrm rot="-20700000">
        <a:off x="1036752" y="136626"/>
        <a:ext cx="231213" cy="231213"/>
      </dsp:txXfrm>
    </dsp:sp>
    <dsp:sp modelId="{32E87EE1-9069-4DA7-B681-CE9BE4EB1690}">
      <dsp:nvSpPr>
        <dsp:cNvPr id="0" name=""/>
        <dsp:cNvSpPr/>
      </dsp:nvSpPr>
      <dsp:spPr>
        <a:xfrm>
          <a:off x="974881" y="400074"/>
          <a:ext cx="739884" cy="739884"/>
        </a:xfrm>
        <a:prstGeom prst="circularArrow">
          <a:avLst>
            <a:gd name="adj1" fmla="val 4687"/>
            <a:gd name="adj2" fmla="val 299029"/>
            <a:gd name="adj3" fmla="val 2305538"/>
            <a:gd name="adj4" fmla="val 1642980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0C042-468F-4241-B074-25001B1A52BE}">
      <dsp:nvSpPr>
        <dsp:cNvPr id="0" name=""/>
        <dsp:cNvSpPr/>
      </dsp:nvSpPr>
      <dsp:spPr>
        <a:xfrm>
          <a:off x="636500" y="256784"/>
          <a:ext cx="537572" cy="5375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C5CDA-9B66-4A7D-B1FB-DD2D551487AE}">
      <dsp:nvSpPr>
        <dsp:cNvPr id="0" name=""/>
        <dsp:cNvSpPr/>
      </dsp:nvSpPr>
      <dsp:spPr>
        <a:xfrm>
          <a:off x="851135" y="-30445"/>
          <a:ext cx="579611" cy="579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0ED5C-2447-43F3-B008-1395A91CAA5E}">
      <dsp:nvSpPr>
        <dsp:cNvPr id="0" name=""/>
        <dsp:cNvSpPr/>
      </dsp:nvSpPr>
      <dsp:spPr>
        <a:xfrm>
          <a:off x="1047261" y="472937"/>
          <a:ext cx="578034" cy="57803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3</a:t>
          </a:r>
        </a:p>
      </dsp:txBody>
      <dsp:txXfrm>
        <a:off x="1163472" y="608339"/>
        <a:ext cx="345612" cy="297121"/>
      </dsp:txXfrm>
    </dsp:sp>
    <dsp:sp modelId="{DD7E065D-7324-4084-A868-B59748CADF76}">
      <dsp:nvSpPr>
        <dsp:cNvPr id="0" name=""/>
        <dsp:cNvSpPr/>
      </dsp:nvSpPr>
      <dsp:spPr>
        <a:xfrm>
          <a:off x="744006" y="299211"/>
          <a:ext cx="420388" cy="42038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2</a:t>
          </a:r>
        </a:p>
      </dsp:txBody>
      <dsp:txXfrm>
        <a:off x="849840" y="405685"/>
        <a:ext cx="208720" cy="207440"/>
      </dsp:txXfrm>
    </dsp:sp>
    <dsp:sp modelId="{D8205375-7EB0-40B7-AD1E-65A69909FCA5}">
      <dsp:nvSpPr>
        <dsp:cNvPr id="0" name=""/>
        <dsp:cNvSpPr/>
      </dsp:nvSpPr>
      <dsp:spPr>
        <a:xfrm rot="20700000">
          <a:off x="946411" y="46285"/>
          <a:ext cx="411895" cy="41189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1</a:t>
          </a:r>
        </a:p>
      </dsp:txBody>
      <dsp:txXfrm rot="-20700000">
        <a:off x="1036752" y="136626"/>
        <a:ext cx="231213" cy="231213"/>
      </dsp:txXfrm>
    </dsp:sp>
    <dsp:sp modelId="{32E87EE1-9069-4DA7-B681-CE9BE4EB1690}">
      <dsp:nvSpPr>
        <dsp:cNvPr id="0" name=""/>
        <dsp:cNvSpPr/>
      </dsp:nvSpPr>
      <dsp:spPr>
        <a:xfrm>
          <a:off x="974881" y="400074"/>
          <a:ext cx="739884" cy="739884"/>
        </a:xfrm>
        <a:prstGeom prst="circularArrow">
          <a:avLst>
            <a:gd name="adj1" fmla="val 4687"/>
            <a:gd name="adj2" fmla="val 299029"/>
            <a:gd name="adj3" fmla="val 2305538"/>
            <a:gd name="adj4" fmla="val 1642980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0C042-468F-4241-B074-25001B1A52BE}">
      <dsp:nvSpPr>
        <dsp:cNvPr id="0" name=""/>
        <dsp:cNvSpPr/>
      </dsp:nvSpPr>
      <dsp:spPr>
        <a:xfrm>
          <a:off x="636500" y="256784"/>
          <a:ext cx="537572" cy="5375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C5CDA-9B66-4A7D-B1FB-DD2D551487AE}">
      <dsp:nvSpPr>
        <dsp:cNvPr id="0" name=""/>
        <dsp:cNvSpPr/>
      </dsp:nvSpPr>
      <dsp:spPr>
        <a:xfrm>
          <a:off x="851135" y="-30445"/>
          <a:ext cx="579611" cy="579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30D0B-A401-41E1-BF31-1A7D8FF05F36}">
      <dsp:nvSpPr>
        <dsp:cNvPr id="0" name=""/>
        <dsp:cNvSpPr/>
      </dsp:nvSpPr>
      <dsp:spPr>
        <a:xfrm>
          <a:off x="148589" y="0"/>
          <a:ext cx="1684020" cy="70582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A2E2C6-C6AB-4119-AB53-07EDB3E30B0E}">
      <dsp:nvSpPr>
        <dsp:cNvPr id="0" name=""/>
        <dsp:cNvSpPr/>
      </dsp:nvSpPr>
      <dsp:spPr>
        <a:xfrm>
          <a:off x="2128" y="211746"/>
          <a:ext cx="637698" cy="282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Query 34</a:t>
          </a:r>
        </a:p>
      </dsp:txBody>
      <dsp:txXfrm>
        <a:off x="15910" y="225528"/>
        <a:ext cx="610134" cy="254764"/>
      </dsp:txXfrm>
    </dsp:sp>
    <dsp:sp modelId="{5DC3BB9D-766F-4E59-B73A-5898C8330E2D}">
      <dsp:nvSpPr>
        <dsp:cNvPr id="0" name=""/>
        <dsp:cNvSpPr/>
      </dsp:nvSpPr>
      <dsp:spPr>
        <a:xfrm>
          <a:off x="671750" y="211746"/>
          <a:ext cx="637698" cy="282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Query 22</a:t>
          </a:r>
        </a:p>
      </dsp:txBody>
      <dsp:txXfrm>
        <a:off x="685532" y="225528"/>
        <a:ext cx="610134" cy="254764"/>
      </dsp:txXfrm>
    </dsp:sp>
    <dsp:sp modelId="{18E54326-53A0-45BA-8860-00636B4EAA5C}">
      <dsp:nvSpPr>
        <dsp:cNvPr id="0" name=""/>
        <dsp:cNvSpPr/>
      </dsp:nvSpPr>
      <dsp:spPr>
        <a:xfrm>
          <a:off x="1341373" y="211746"/>
          <a:ext cx="637698" cy="2823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Query 16</a:t>
          </a:r>
        </a:p>
      </dsp:txBody>
      <dsp:txXfrm>
        <a:off x="1355155" y="225528"/>
        <a:ext cx="610134" cy="2547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O6</a:t>
          </a:r>
        </a:p>
      </dsp:txBody>
      <dsp:txXfrm>
        <a:off x="990600" y="644715"/>
        <a:ext cx="228600" cy="152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O6</a:t>
          </a:r>
        </a:p>
      </dsp:txBody>
      <dsp:txXfrm>
        <a:off x="990600" y="644715"/>
        <a:ext cx="228600" cy="152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C7709-DBA9-4590-99DA-EACF2603B0D6}">
      <dsp:nvSpPr>
        <dsp:cNvPr id="0" name=""/>
        <dsp:cNvSpPr/>
      </dsp:nvSpPr>
      <dsp:spPr>
        <a:xfrm>
          <a:off x="868680" y="551370"/>
          <a:ext cx="91440" cy="91440"/>
        </a:xfrm>
        <a:custGeom>
          <a:avLst/>
          <a:gdLst/>
          <a:ahLst/>
          <a:cxnLst/>
          <a:rect l="0" t="0" r="0" b="0"/>
          <a:pathLst>
            <a:path>
              <a:moveTo>
                <a:pt x="45720" y="45720"/>
              </a:moveTo>
              <a:lnTo>
                <a:pt x="4572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5519E81-1F06-4E23-AFC5-A5236131E37A}">
      <dsp:nvSpPr>
        <dsp:cNvPr id="0" name=""/>
        <dsp:cNvSpPr/>
      </dsp:nvSpPr>
      <dsp:spPr>
        <a:xfrm>
          <a:off x="600075" y="350964"/>
          <a:ext cx="314325" cy="91440"/>
        </a:xfrm>
        <a:custGeom>
          <a:avLst/>
          <a:gdLst/>
          <a:ahLst/>
          <a:cxnLst/>
          <a:rect l="0" t="0" r="0" b="0"/>
          <a:pathLst>
            <a:path>
              <a:moveTo>
                <a:pt x="0" y="45720"/>
              </a:moveTo>
              <a:lnTo>
                <a:pt x="0" y="69913"/>
              </a:lnTo>
              <a:lnTo>
                <a:pt x="314325" y="69913"/>
              </a:lnTo>
              <a:lnTo>
                <a:pt x="314325"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87C6D7-01BF-4062-8595-F0290167BFAC}">
      <dsp:nvSpPr>
        <dsp:cNvPr id="0" name=""/>
        <dsp:cNvSpPr/>
      </dsp:nvSpPr>
      <dsp:spPr>
        <a:xfrm>
          <a:off x="285749" y="551370"/>
          <a:ext cx="209549" cy="91440"/>
        </a:xfrm>
        <a:custGeom>
          <a:avLst/>
          <a:gdLst/>
          <a:ahLst/>
          <a:cxnLst/>
          <a:rect l="0" t="0" r="0" b="0"/>
          <a:pathLst>
            <a:path>
              <a:moveTo>
                <a:pt x="0" y="45720"/>
              </a:moveTo>
              <a:lnTo>
                <a:pt x="0" y="69913"/>
              </a:lnTo>
              <a:lnTo>
                <a:pt x="209549" y="69913"/>
              </a:lnTo>
              <a:lnTo>
                <a:pt x="209549"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1A318F-E75C-49A4-832A-9CF49EEC0041}">
      <dsp:nvSpPr>
        <dsp:cNvPr id="0" name=""/>
        <dsp:cNvSpPr/>
      </dsp:nvSpPr>
      <dsp:spPr>
        <a:xfrm>
          <a:off x="76199" y="551370"/>
          <a:ext cx="209549" cy="91440"/>
        </a:xfrm>
        <a:custGeom>
          <a:avLst/>
          <a:gdLst/>
          <a:ahLst/>
          <a:cxnLst/>
          <a:rect l="0" t="0" r="0" b="0"/>
          <a:pathLst>
            <a:path>
              <a:moveTo>
                <a:pt x="209549" y="45720"/>
              </a:moveTo>
              <a:lnTo>
                <a:pt x="209549" y="69913"/>
              </a:lnTo>
              <a:lnTo>
                <a:pt x="0" y="69913"/>
              </a:lnTo>
              <a:lnTo>
                <a:pt x="0" y="93726"/>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CCC1A6D-0D97-4EBF-BEA9-31AC45109512}">
      <dsp:nvSpPr>
        <dsp:cNvPr id="0" name=""/>
        <dsp:cNvSpPr/>
      </dsp:nvSpPr>
      <dsp:spPr>
        <a:xfrm>
          <a:off x="285749" y="350964"/>
          <a:ext cx="314325" cy="91440"/>
        </a:xfrm>
        <a:custGeom>
          <a:avLst/>
          <a:gdLst/>
          <a:ahLst/>
          <a:cxnLst/>
          <a:rect l="0" t="0" r="0" b="0"/>
          <a:pathLst>
            <a:path>
              <a:moveTo>
                <a:pt x="314325" y="45720"/>
              </a:moveTo>
              <a:lnTo>
                <a:pt x="314325" y="69913"/>
              </a:lnTo>
              <a:lnTo>
                <a:pt x="0" y="69913"/>
              </a:lnTo>
              <a:lnTo>
                <a:pt x="0" y="9372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9C9704F-A563-422A-911D-02E789F5E3ED}">
      <dsp:nvSpPr>
        <dsp:cNvPr id="0" name=""/>
        <dsp:cNvSpPr/>
      </dsp:nvSpPr>
      <dsp:spPr>
        <a:xfrm>
          <a:off x="523875" y="244284"/>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FD19DB0-8CB1-4F6C-8A85-BF8F044726A4}">
      <dsp:nvSpPr>
        <dsp:cNvPr id="0" name=""/>
        <dsp:cNvSpPr/>
      </dsp:nvSpPr>
      <dsp:spPr>
        <a:xfrm>
          <a:off x="676275" y="243903"/>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O1</a:t>
          </a:r>
        </a:p>
      </dsp:txBody>
      <dsp:txXfrm>
        <a:off x="676275" y="243903"/>
        <a:ext cx="228600" cy="152399"/>
      </dsp:txXfrm>
    </dsp:sp>
    <dsp:sp modelId="{88AE5480-C1EA-4762-A199-60E4398239BA}">
      <dsp:nvSpPr>
        <dsp:cNvPr id="0" name=""/>
        <dsp:cNvSpPr/>
      </dsp:nvSpPr>
      <dsp:spPr>
        <a:xfrm>
          <a:off x="209549"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60E501A5-D24E-43D8-9282-7E27FA587AF2}">
      <dsp:nvSpPr>
        <dsp:cNvPr id="0" name=""/>
        <dsp:cNvSpPr/>
      </dsp:nvSpPr>
      <dsp:spPr>
        <a:xfrm>
          <a:off x="36195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O2</a:t>
          </a:r>
        </a:p>
      </dsp:txBody>
      <dsp:txXfrm>
        <a:off x="361950" y="444309"/>
        <a:ext cx="228600" cy="152399"/>
      </dsp:txXfrm>
    </dsp:sp>
    <dsp:sp modelId="{B91C8DFC-3626-4A9F-A53F-D1C8B8A3EC01}">
      <dsp:nvSpPr>
        <dsp:cNvPr id="0" name=""/>
        <dsp:cNvSpPr/>
      </dsp:nvSpPr>
      <dsp:spPr>
        <a:xfrm>
          <a:off x="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9770372-4071-4000-B6B8-319C5ADEB13C}">
      <dsp:nvSpPr>
        <dsp:cNvPr id="0" name=""/>
        <dsp:cNvSpPr/>
      </dsp:nvSpPr>
      <dsp:spPr>
        <a:xfrm>
          <a:off x="152399"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O4</a:t>
          </a:r>
        </a:p>
      </dsp:txBody>
      <dsp:txXfrm>
        <a:off x="152399" y="644715"/>
        <a:ext cx="228600" cy="152399"/>
      </dsp:txXfrm>
    </dsp:sp>
    <dsp:sp modelId="{EE850304-84E9-40E5-97EB-A546B079D31F}">
      <dsp:nvSpPr>
        <dsp:cNvPr id="0" name=""/>
        <dsp:cNvSpPr/>
      </dsp:nvSpPr>
      <dsp:spPr>
        <a:xfrm>
          <a:off x="419099"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9EC83EF-4A7A-4DDA-AD19-E3C480BE42D5}">
      <dsp:nvSpPr>
        <dsp:cNvPr id="0" name=""/>
        <dsp:cNvSpPr/>
      </dsp:nvSpPr>
      <dsp:spPr>
        <a:xfrm>
          <a:off x="5715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O5</a:t>
          </a:r>
        </a:p>
      </dsp:txBody>
      <dsp:txXfrm>
        <a:off x="571500" y="644715"/>
        <a:ext cx="228600" cy="152399"/>
      </dsp:txXfrm>
    </dsp:sp>
    <dsp:sp modelId="{4C012B50-7447-419F-BA3C-2FD1868D026A}">
      <dsp:nvSpPr>
        <dsp:cNvPr id="0" name=""/>
        <dsp:cNvSpPr/>
      </dsp:nvSpPr>
      <dsp:spPr>
        <a:xfrm>
          <a:off x="838200" y="444690"/>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C5253428-7F21-48A1-BB20-C98021959321}">
      <dsp:nvSpPr>
        <dsp:cNvPr id="0" name=""/>
        <dsp:cNvSpPr/>
      </dsp:nvSpPr>
      <dsp:spPr>
        <a:xfrm>
          <a:off x="990600" y="444309"/>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O3</a:t>
          </a:r>
        </a:p>
      </dsp:txBody>
      <dsp:txXfrm>
        <a:off x="990600" y="444309"/>
        <a:ext cx="228600" cy="152399"/>
      </dsp:txXfrm>
    </dsp:sp>
    <dsp:sp modelId="{006B66D4-8614-4AD1-862D-6E8118F14D68}">
      <dsp:nvSpPr>
        <dsp:cNvPr id="0" name=""/>
        <dsp:cNvSpPr/>
      </dsp:nvSpPr>
      <dsp:spPr>
        <a:xfrm>
          <a:off x="838200" y="645096"/>
          <a:ext cx="152399" cy="152399"/>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21FAB048-2320-4502-8B86-ED264876AEB0}">
      <dsp:nvSpPr>
        <dsp:cNvPr id="0" name=""/>
        <dsp:cNvSpPr/>
      </dsp:nvSpPr>
      <dsp:spPr>
        <a:xfrm>
          <a:off x="990600" y="644715"/>
          <a:ext cx="228600" cy="15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r>
            <a:rPr lang="en-US" sz="700" kern="1200" dirty="0">
              <a:solidFill>
                <a:schemeClr val="bg1"/>
              </a:solidFill>
            </a:rPr>
            <a:t>O6</a:t>
          </a:r>
        </a:p>
      </dsp:txBody>
      <dsp:txXfrm>
        <a:off x="990600" y="644715"/>
        <a:ext cx="228600" cy="15239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EC851-7E2E-4507-9A37-0497D8D197E1}" type="datetimeFigureOut">
              <a:rPr lang="en-US" smtClean="0"/>
              <a:t>2/25/2020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69D8B-5BF4-4ED4-8D0D-1E9761650315}" type="slidenum">
              <a:rPr lang="en-US" smtClean="0"/>
              <a:t>‹#›</a:t>
            </a:fld>
            <a:endParaRPr lang="en-US"/>
          </a:p>
        </p:txBody>
      </p:sp>
    </p:spTree>
    <p:extLst>
      <p:ext uri="{BB962C8B-B14F-4D97-AF65-F5344CB8AC3E}">
        <p14:creationId xmlns:p14="http://schemas.microsoft.com/office/powerpoint/2010/main" val="171519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a:t>
            </a:fld>
            <a:endParaRPr lang="en-US" dirty="0"/>
          </a:p>
        </p:txBody>
      </p:sp>
    </p:spTree>
    <p:extLst>
      <p:ext uri="{BB962C8B-B14F-4D97-AF65-F5344CB8AC3E}">
        <p14:creationId xmlns:p14="http://schemas.microsoft.com/office/powerpoint/2010/main" val="159001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BB325F7-CE5E-4382-8F0F-C5189B24E21A}" type="slidenum">
              <a:rPr lang="zh-CN" altLang="en-US" smtClean="0"/>
              <a:pPr>
                <a:lnSpc>
                  <a:spcPct val="100000"/>
                </a:lnSpc>
                <a:spcBef>
                  <a:spcPct val="0"/>
                </a:spcBef>
                <a:spcAft>
                  <a:spcPct val="0"/>
                </a:spcAft>
              </a:pPr>
              <a:t>12</a:t>
            </a:fld>
            <a:endParaRPr lang="en-US" altLang="zh-CN" dirty="0"/>
          </a:p>
        </p:txBody>
      </p:sp>
    </p:spTree>
    <p:extLst>
      <p:ext uri="{BB962C8B-B14F-4D97-AF65-F5344CB8AC3E}">
        <p14:creationId xmlns:p14="http://schemas.microsoft.com/office/powerpoint/2010/main" val="2058972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44F258B1-2A65-47BC-8D21-E5F5F6363123}" type="slidenum">
              <a:rPr lang="zh-CN" altLang="en-US" smtClean="0"/>
              <a:pPr>
                <a:lnSpc>
                  <a:spcPct val="100000"/>
                </a:lnSpc>
                <a:spcBef>
                  <a:spcPct val="0"/>
                </a:spcBef>
                <a:spcAft>
                  <a:spcPct val="0"/>
                </a:spcAft>
              </a:pPr>
              <a:t>13</a:t>
            </a:fld>
            <a:endParaRPr lang="en-US" altLang="zh-CN" dirty="0"/>
          </a:p>
        </p:txBody>
      </p:sp>
    </p:spTree>
    <p:extLst>
      <p:ext uri="{BB962C8B-B14F-4D97-AF65-F5344CB8AC3E}">
        <p14:creationId xmlns:p14="http://schemas.microsoft.com/office/powerpoint/2010/main" val="237549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8D8F900-CF12-440A-9FB6-798F6FD9CC46}" type="slidenum">
              <a:rPr lang="zh-CN" altLang="en-US" smtClean="0"/>
              <a:pPr>
                <a:lnSpc>
                  <a:spcPct val="100000"/>
                </a:lnSpc>
                <a:spcBef>
                  <a:spcPct val="0"/>
                </a:spcBef>
                <a:spcAft>
                  <a:spcPct val="0"/>
                </a:spcAft>
              </a:pPr>
              <a:t>14</a:t>
            </a:fld>
            <a:endParaRPr lang="en-US" altLang="zh-CN"/>
          </a:p>
        </p:txBody>
      </p:sp>
    </p:spTree>
    <p:extLst>
      <p:ext uri="{BB962C8B-B14F-4D97-AF65-F5344CB8AC3E}">
        <p14:creationId xmlns:p14="http://schemas.microsoft.com/office/powerpoint/2010/main" val="266910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8D8F900-CF12-440A-9FB6-798F6FD9CC46}" type="slidenum">
              <a:rPr lang="zh-CN" altLang="en-US" smtClean="0"/>
              <a:pPr>
                <a:lnSpc>
                  <a:spcPct val="100000"/>
                </a:lnSpc>
                <a:spcBef>
                  <a:spcPct val="0"/>
                </a:spcBef>
                <a:spcAft>
                  <a:spcPct val="0"/>
                </a:spcAft>
              </a:pPr>
              <a:t>15</a:t>
            </a:fld>
            <a:endParaRPr lang="en-US" altLang="zh-CN"/>
          </a:p>
        </p:txBody>
      </p:sp>
    </p:spTree>
    <p:extLst>
      <p:ext uri="{BB962C8B-B14F-4D97-AF65-F5344CB8AC3E}">
        <p14:creationId xmlns:p14="http://schemas.microsoft.com/office/powerpoint/2010/main" val="319905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22B9DC04-B69D-4AD2-ADDD-55C9852D3007}" type="slidenum">
              <a:rPr lang="zh-CN" altLang="en-US" smtClean="0"/>
              <a:pPr>
                <a:lnSpc>
                  <a:spcPct val="100000"/>
                </a:lnSpc>
                <a:spcBef>
                  <a:spcPct val="0"/>
                </a:spcBef>
                <a:spcAft>
                  <a:spcPct val="0"/>
                </a:spcAft>
              </a:pPr>
              <a:t>16</a:t>
            </a:fld>
            <a:endParaRPr lang="en-US" altLang="zh-CN"/>
          </a:p>
        </p:txBody>
      </p:sp>
    </p:spTree>
    <p:extLst>
      <p:ext uri="{BB962C8B-B14F-4D97-AF65-F5344CB8AC3E}">
        <p14:creationId xmlns:p14="http://schemas.microsoft.com/office/powerpoint/2010/main" val="41978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D6917F25-E206-4432-86B2-8351EE312854}" type="slidenum">
              <a:rPr lang="zh-CN" altLang="en-US" smtClean="0"/>
              <a:pPr>
                <a:lnSpc>
                  <a:spcPct val="100000"/>
                </a:lnSpc>
                <a:spcBef>
                  <a:spcPct val="0"/>
                </a:spcBef>
                <a:spcAft>
                  <a:spcPct val="0"/>
                </a:spcAft>
              </a:pPr>
              <a:t>17</a:t>
            </a:fld>
            <a:endParaRPr lang="en-US" altLang="zh-CN"/>
          </a:p>
        </p:txBody>
      </p:sp>
    </p:spTree>
    <p:extLst>
      <p:ext uri="{BB962C8B-B14F-4D97-AF65-F5344CB8AC3E}">
        <p14:creationId xmlns:p14="http://schemas.microsoft.com/office/powerpoint/2010/main" val="4234219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EFC2297D-F765-4B2F-9E02-9BF89A4DFD30}" type="slidenum">
              <a:rPr lang="zh-CN" altLang="en-US" smtClean="0"/>
              <a:pPr>
                <a:lnSpc>
                  <a:spcPct val="100000"/>
                </a:lnSpc>
                <a:spcBef>
                  <a:spcPct val="0"/>
                </a:spcBef>
                <a:spcAft>
                  <a:spcPct val="0"/>
                </a:spcAft>
              </a:pPr>
              <a:t>18</a:t>
            </a:fld>
            <a:endParaRPr lang="en-US" altLang="zh-CN"/>
          </a:p>
        </p:txBody>
      </p:sp>
    </p:spTree>
    <p:extLst>
      <p:ext uri="{BB962C8B-B14F-4D97-AF65-F5344CB8AC3E}">
        <p14:creationId xmlns:p14="http://schemas.microsoft.com/office/powerpoint/2010/main" val="97747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941A82B-01F5-44D3-AA47-68CE3ABB020F}" type="slidenum">
              <a:rPr lang="zh-CN" altLang="en-US" smtClean="0"/>
              <a:pPr>
                <a:lnSpc>
                  <a:spcPct val="100000"/>
                </a:lnSpc>
                <a:spcBef>
                  <a:spcPct val="0"/>
                </a:spcBef>
                <a:spcAft>
                  <a:spcPct val="0"/>
                </a:spcAft>
              </a:pPr>
              <a:t>19</a:t>
            </a:fld>
            <a:endParaRPr lang="en-US" altLang="zh-CN"/>
          </a:p>
        </p:txBody>
      </p:sp>
    </p:spTree>
    <p:extLst>
      <p:ext uri="{BB962C8B-B14F-4D97-AF65-F5344CB8AC3E}">
        <p14:creationId xmlns:p14="http://schemas.microsoft.com/office/powerpoint/2010/main" val="404898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A6078D0-C214-415E-B1D8-0394A01153D9}" type="slidenum">
              <a:rPr lang="zh-CN" altLang="en-US" smtClean="0"/>
              <a:pPr>
                <a:lnSpc>
                  <a:spcPct val="100000"/>
                </a:lnSpc>
                <a:spcBef>
                  <a:spcPct val="0"/>
                </a:spcBef>
                <a:spcAft>
                  <a:spcPct val="0"/>
                </a:spcAft>
              </a:pPr>
              <a:t>20</a:t>
            </a:fld>
            <a:endParaRPr lang="en-US" altLang="zh-CN"/>
          </a:p>
        </p:txBody>
      </p:sp>
    </p:spTree>
    <p:extLst>
      <p:ext uri="{BB962C8B-B14F-4D97-AF65-F5344CB8AC3E}">
        <p14:creationId xmlns:p14="http://schemas.microsoft.com/office/powerpoint/2010/main" val="2596066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0BCDB772-CB7B-4C7B-A7CE-ED05E7642779}" type="slidenum">
              <a:rPr lang="zh-CN" altLang="en-US" smtClean="0"/>
              <a:pPr>
                <a:lnSpc>
                  <a:spcPct val="100000"/>
                </a:lnSpc>
                <a:spcBef>
                  <a:spcPct val="0"/>
                </a:spcBef>
                <a:spcAft>
                  <a:spcPct val="0"/>
                </a:spcAft>
              </a:pPr>
              <a:t>21</a:t>
            </a:fld>
            <a:endParaRPr lang="en-US" altLang="zh-CN"/>
          </a:p>
        </p:txBody>
      </p:sp>
    </p:spTree>
    <p:extLst>
      <p:ext uri="{BB962C8B-B14F-4D97-AF65-F5344CB8AC3E}">
        <p14:creationId xmlns:p14="http://schemas.microsoft.com/office/powerpoint/2010/main" val="144742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2</a:t>
            </a:fld>
            <a:endParaRPr lang="en-US"/>
          </a:p>
        </p:txBody>
      </p:sp>
    </p:spTree>
    <p:extLst>
      <p:ext uri="{BB962C8B-B14F-4D97-AF65-F5344CB8AC3E}">
        <p14:creationId xmlns:p14="http://schemas.microsoft.com/office/powerpoint/2010/main" val="266008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86AA3E3-8030-427F-A658-8985B3FA2B7D}" type="slidenum">
              <a:rPr lang="en-US" altLang="en-US" sz="1200" smtClean="0"/>
              <a:pPr/>
              <a:t>22</a:t>
            </a:fld>
            <a:endParaRPr lang="en-US" altLang="en-US" sz="1200"/>
          </a:p>
        </p:txBody>
      </p:sp>
    </p:spTree>
    <p:extLst>
      <p:ext uri="{BB962C8B-B14F-4D97-AF65-F5344CB8AC3E}">
        <p14:creationId xmlns:p14="http://schemas.microsoft.com/office/powerpoint/2010/main" val="3335809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Arial" panose="020B0604020202020204" pitchFamily="34" charset="0"/>
              </a:rPr>
              <a:t>There are n+1 users.  One of them requests video </a:t>
            </a:r>
            <a:r>
              <a:rPr lang="en-US" altLang="en-US" i="1">
                <a:latin typeface="Arial" panose="020B0604020202020204" pitchFamily="34" charset="0"/>
              </a:rPr>
              <a:t>x ,</a:t>
            </a:r>
            <a:r>
              <a:rPr lang="en-US" altLang="en-US">
                <a:latin typeface="Arial" panose="020B0604020202020204" pitchFamily="34" charset="0"/>
              </a:rPr>
              <a:t> and all the other users request video </a:t>
            </a:r>
            <a:r>
              <a:rPr lang="en-US" altLang="en-US" i="1">
                <a:latin typeface="Arial" panose="020B0604020202020204" pitchFamily="34" charset="0"/>
              </a:rPr>
              <a:t>y</a:t>
            </a:r>
            <a:r>
              <a:rPr lang="en-US" altLang="en-US">
                <a:latin typeface="Arial" panose="020B0604020202020204" pitchFamily="34" charset="0"/>
              </a:rPr>
              <a:t> at different times.  These users are randomly placed among nodes </a:t>
            </a:r>
            <a:r>
              <a:rPr lang="en-US" altLang="en-US" i="1">
                <a:latin typeface="Arial" panose="020B0604020202020204" pitchFamily="34" charset="0"/>
              </a:rPr>
              <a:t>n</a:t>
            </a:r>
            <a:r>
              <a:rPr lang="en-US" altLang="en-US" i="1" baseline="-25000">
                <a:latin typeface="Arial" panose="020B0604020202020204" pitchFamily="34" charset="0"/>
              </a:rPr>
              <a:t>2 </a:t>
            </a:r>
            <a:r>
              <a:rPr lang="en-US" altLang="en-US">
                <a:latin typeface="Arial" panose="020B0604020202020204" pitchFamily="34" charset="0"/>
              </a:rPr>
              <a:t>, </a:t>
            </a:r>
            <a:r>
              <a:rPr lang="en-US" altLang="en-US" i="1">
                <a:latin typeface="Arial" panose="020B0604020202020204" pitchFamily="34" charset="0"/>
              </a:rPr>
              <a:t>n</a:t>
            </a:r>
            <a:r>
              <a:rPr lang="en-US" altLang="en-US" i="1" baseline="-25000">
                <a:latin typeface="Arial" panose="020B0604020202020204" pitchFamily="34" charset="0"/>
              </a:rPr>
              <a:t>3 </a:t>
            </a:r>
            <a:r>
              <a:rPr lang="en-US" altLang="en-US">
                <a:latin typeface="Arial" panose="020B0604020202020204" pitchFamily="34" charset="0"/>
              </a:rPr>
              <a:t>, and </a:t>
            </a:r>
            <a:r>
              <a:rPr lang="en-US" altLang="en-US" i="1">
                <a:latin typeface="Arial" panose="020B0604020202020204" pitchFamily="34" charset="0"/>
              </a:rPr>
              <a:t>n</a:t>
            </a:r>
            <a:r>
              <a:rPr lang="en-US" altLang="en-US" i="1" baseline="-25000">
                <a:latin typeface="Arial" panose="020B0604020202020204" pitchFamily="34" charset="0"/>
              </a:rPr>
              <a:t>4 </a:t>
            </a:r>
            <a:r>
              <a:rPr lang="en-US" altLang="en-US">
                <a:latin typeface="Arial" panose="020B0604020202020204" pitchFamily="34" charset="0"/>
              </a:rPr>
              <a:t>.</a:t>
            </a: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7DBBFF94-D5B8-4EE6-B7FF-6473972A4953}" type="slidenum">
              <a:rPr lang="en-US" altLang="en-US" smtClean="0"/>
              <a:pPr>
                <a:lnSpc>
                  <a:spcPct val="100000"/>
                </a:lnSpc>
                <a:spcBef>
                  <a:spcPct val="0"/>
                </a:spcBef>
                <a:spcAft>
                  <a:spcPct val="0"/>
                </a:spcAft>
              </a:pPr>
              <a:t>25</a:t>
            </a:fld>
            <a:endParaRPr lang="en-US" altLang="en-US"/>
          </a:p>
        </p:txBody>
      </p:sp>
    </p:spTree>
    <p:extLst>
      <p:ext uri="{BB962C8B-B14F-4D97-AF65-F5344CB8AC3E}">
        <p14:creationId xmlns:p14="http://schemas.microsoft.com/office/powerpoint/2010/main" val="1710763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83AEF75-2A25-4B23-B711-35D2443BD5A6}" type="slidenum">
              <a:rPr lang="zh-CN" altLang="en-US" smtClean="0"/>
              <a:pPr>
                <a:lnSpc>
                  <a:spcPct val="100000"/>
                </a:lnSpc>
                <a:spcBef>
                  <a:spcPct val="0"/>
                </a:spcBef>
                <a:spcAft>
                  <a:spcPct val="0"/>
                </a:spcAft>
              </a:pPr>
              <a:t>26</a:t>
            </a:fld>
            <a:endParaRPr lang="en-US" altLang="zh-CN"/>
          </a:p>
        </p:txBody>
      </p:sp>
    </p:spTree>
    <p:extLst>
      <p:ext uri="{BB962C8B-B14F-4D97-AF65-F5344CB8AC3E}">
        <p14:creationId xmlns:p14="http://schemas.microsoft.com/office/powerpoint/2010/main" val="4272982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0FFE5112-8F66-4ADA-B5D6-CC6252F62B66}" type="slidenum">
              <a:rPr lang="zh-CN" altLang="en-US" smtClean="0"/>
              <a:pPr>
                <a:lnSpc>
                  <a:spcPct val="100000"/>
                </a:lnSpc>
                <a:spcBef>
                  <a:spcPct val="0"/>
                </a:spcBef>
                <a:spcAft>
                  <a:spcPct val="0"/>
                </a:spcAft>
              </a:pPr>
              <a:t>27</a:t>
            </a:fld>
            <a:endParaRPr lang="en-US" altLang="zh-CN"/>
          </a:p>
        </p:txBody>
      </p:sp>
    </p:spTree>
    <p:extLst>
      <p:ext uri="{BB962C8B-B14F-4D97-AF65-F5344CB8AC3E}">
        <p14:creationId xmlns:p14="http://schemas.microsoft.com/office/powerpoint/2010/main" val="3459145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69D8B-5BF4-4ED4-8D0D-1E97616503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7822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 Merge,” the server takes the same amount of time to transmit the video</a:t>
            </a:r>
            <a:r>
              <a:rPr lang="en-US" baseline="0" dirty="0"/>
              <a:t> 25 times regardless of the level of concurrency among these streams (</a:t>
            </a:r>
            <a:r>
              <a:rPr lang="en-US" baseline="0" dirty="0" err="1"/>
              <a:t>i.e.,the</a:t>
            </a:r>
            <a:r>
              <a:rPr lang="en-US" baseline="0" dirty="0"/>
              <a:t> same amount of total data need to be transmitted).  With merging, the server needs to send less data for the 25 clients.  With merging, the clients can receive data “originated” from many routers beside the server.  As a result, the reduction in the server-transmitting data decreases with increases in the level of concurrency.</a:t>
            </a:r>
          </a:p>
          <a:p>
            <a:endParaRPr lang="en-US" baseline="0" dirty="0"/>
          </a:p>
          <a:p>
            <a:r>
              <a:rPr lang="en-US" sz="1200" dirty="0"/>
              <a:t>The simulation time is shorter for the case with a higher concurrency.</a:t>
            </a:r>
            <a:r>
              <a:rPr lang="en-US" sz="1200" baseline="0" dirty="0"/>
              <a:t>  </a:t>
            </a:r>
            <a:r>
              <a:rPr lang="en-US" sz="1200" dirty="0"/>
              <a:t>Each simulation runs until all 25 streams are done.  The level of concurrency</a:t>
            </a:r>
            <a:r>
              <a:rPr lang="en-US" sz="1200" baseline="0" dirty="0"/>
              <a:t> </a:t>
            </a:r>
            <a:r>
              <a:rPr lang="en-US" sz="1200" dirty="0"/>
              <a:t>is controlled by the video request rare.</a:t>
            </a:r>
          </a:p>
          <a:p>
            <a:endParaRPr lang="en-US"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69D8B-5BF4-4ED4-8D0D-1E9761650315}"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38037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31</a:t>
            </a:fld>
            <a:endParaRPr lang="en-US"/>
          </a:p>
        </p:txBody>
      </p:sp>
    </p:spTree>
    <p:extLst>
      <p:ext uri="{BB962C8B-B14F-4D97-AF65-F5344CB8AC3E}">
        <p14:creationId xmlns:p14="http://schemas.microsoft.com/office/powerpoint/2010/main" val="75878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41754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813115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50939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3</a:t>
            </a:fld>
            <a:endParaRPr lang="en-US"/>
          </a:p>
        </p:txBody>
      </p:sp>
    </p:spTree>
    <p:extLst>
      <p:ext uri="{BB962C8B-B14F-4D97-AF65-F5344CB8AC3E}">
        <p14:creationId xmlns:p14="http://schemas.microsoft.com/office/powerpoint/2010/main" val="922400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20642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321504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KSC slides</a:t>
            </a:r>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67669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KSC slides</a:t>
            </a:r>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4568834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772350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318612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70812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361528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469041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83399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6</a:t>
            </a:fld>
            <a:endParaRPr lang="en-US" dirty="0"/>
          </a:p>
        </p:txBody>
      </p:sp>
    </p:spTree>
    <p:extLst>
      <p:ext uri="{BB962C8B-B14F-4D97-AF65-F5344CB8AC3E}">
        <p14:creationId xmlns:p14="http://schemas.microsoft.com/office/powerpoint/2010/main" val="672446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555024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340500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&lt;click&gt;</a:t>
            </a:r>
          </a:p>
          <a:p>
            <a:r>
              <a:rPr lang="en-US" dirty="0"/>
              <a:t>For query processing, event states are sampled in discrete time intervals and dynamic tables are created.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&lt;click&gt;</a:t>
            </a:r>
          </a:p>
          <a:p>
            <a:r>
              <a:rPr lang="en-US" baseline="0" dirty="0"/>
              <a:t>Logical and temporal q</a:t>
            </a:r>
            <a:r>
              <a:rPr lang="en-US" dirty="0"/>
              <a:t>uery operations </a:t>
            </a:r>
            <a:r>
              <a:rPr lang="en-US" baseline="0" dirty="0"/>
              <a:t>are</a:t>
            </a:r>
            <a:r>
              <a:rPr lang="en-US" dirty="0"/>
              <a:t> performed on</a:t>
            </a:r>
            <a:r>
              <a:rPr lang="en-US" baseline="0" dirty="0"/>
              <a:t> dynamic event tables.</a:t>
            </a:r>
            <a:endParaRPr lang="en-US" dirty="0"/>
          </a:p>
        </p:txBody>
      </p:sp>
      <p:sp>
        <p:nvSpPr>
          <p:cNvPr id="4" name="Slide Number Placeholder 3"/>
          <p:cNvSpPr>
            <a:spLocks noGrp="1"/>
          </p:cNvSpPr>
          <p:nvPr>
            <p:ph type="sldNum" sz="quarter" idx="10"/>
          </p:nvPr>
        </p:nvSpPr>
        <p:spPr/>
        <p:txBody>
          <a:bodyPr/>
          <a:lstStyle/>
          <a:p>
            <a:fld id="{183AAC87-C664-440E-AABA-27937486A87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353251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421354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930230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530F4E-5413-4E62-8E1A-8CE4F9360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50212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064550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179904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15904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7564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7</a:t>
            </a:fld>
            <a:endParaRPr lang="en-US" dirty="0"/>
          </a:p>
        </p:txBody>
      </p:sp>
    </p:spTree>
    <p:extLst>
      <p:ext uri="{BB962C8B-B14F-4D97-AF65-F5344CB8AC3E}">
        <p14:creationId xmlns:p14="http://schemas.microsoft.com/office/powerpoint/2010/main" val="1140596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3795044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823001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035704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69D8B-5BF4-4ED4-8D0D-1E97616503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609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6588059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3090902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981731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2630812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68</a:t>
            </a:fld>
            <a:endParaRPr lang="en-US"/>
          </a:p>
        </p:txBody>
      </p:sp>
    </p:spTree>
    <p:extLst>
      <p:ext uri="{BB962C8B-B14F-4D97-AF65-F5344CB8AC3E}">
        <p14:creationId xmlns:p14="http://schemas.microsoft.com/office/powerpoint/2010/main" val="31154664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8829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8</a:t>
            </a:fld>
            <a:endParaRPr lang="en-US"/>
          </a:p>
        </p:txBody>
      </p:sp>
    </p:spTree>
    <p:extLst>
      <p:ext uri="{BB962C8B-B14F-4D97-AF65-F5344CB8AC3E}">
        <p14:creationId xmlns:p14="http://schemas.microsoft.com/office/powerpoint/2010/main" val="27985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9</a:t>
            </a:fld>
            <a:endParaRPr lang="en-US" dirty="0"/>
          </a:p>
        </p:txBody>
      </p:sp>
    </p:spTree>
    <p:extLst>
      <p:ext uri="{BB962C8B-B14F-4D97-AF65-F5344CB8AC3E}">
        <p14:creationId xmlns:p14="http://schemas.microsoft.com/office/powerpoint/2010/main" val="18418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10</a:t>
            </a:fld>
            <a:endParaRPr lang="en-US" dirty="0"/>
          </a:p>
        </p:txBody>
      </p:sp>
    </p:spTree>
    <p:extLst>
      <p:ext uri="{BB962C8B-B14F-4D97-AF65-F5344CB8AC3E}">
        <p14:creationId xmlns:p14="http://schemas.microsoft.com/office/powerpoint/2010/main" val="7396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4B727EAD-FAF7-4FAF-B0FA-E4BD2E4ACEAE}" type="slidenum">
              <a:rPr lang="zh-CN" altLang="en-US" smtClean="0"/>
              <a:pPr>
                <a:lnSpc>
                  <a:spcPct val="100000"/>
                </a:lnSpc>
                <a:spcBef>
                  <a:spcPct val="0"/>
                </a:spcBef>
                <a:spcAft>
                  <a:spcPct val="0"/>
                </a:spcAft>
              </a:pPr>
              <a:t>11</a:t>
            </a:fld>
            <a:endParaRPr lang="en-US" altLang="zh-CN" dirty="0"/>
          </a:p>
        </p:txBody>
      </p:sp>
    </p:spTree>
    <p:extLst>
      <p:ext uri="{BB962C8B-B14F-4D97-AF65-F5344CB8AC3E}">
        <p14:creationId xmlns:p14="http://schemas.microsoft.com/office/powerpoint/2010/main" val="356168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A9712-5A45-4381-8392-EB92D51AAD74}"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75588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8F2F12-DDA2-4EC3-A451-8D96A55F7230}"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1224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AEFD3-52C7-4B9D-8E24-DC653FFB35F4}"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83935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D475BA-D95C-4CA8-85F6-D36E5E8A80EA}"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9931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0A655-1079-4F6B-802D-A7E1A00541E3}"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714684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EE173-D11A-40D1-ABD5-3258C50C0E17}"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7142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4B5A29-65D5-4818-8906-5B50A36C104C}"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404170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F66D59-A286-44A0-9C9E-895194A79A39}" type="datetime1">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8147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6E232-645F-4C61-9B5C-634784387895}" type="datetime1">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5819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4E857-5D4F-45FE-B780-DD39F374BF7D}" type="datetime1">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022693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0F13BE-447B-4D04-B7B3-42B60F74ADF8}"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1294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22D193-24D5-483B-BC21-44DA3E4F7976}"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74436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BD6DB1-411F-4764-85D9-5286005862D9}"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88717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96398-841A-47F3-BC7E-5D32BEB39C3F}"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686861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D48C8D-BE13-48CE-8C48-50225B1FFA5C}"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750235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EB5046-CDB6-448B-A0F8-18DF4FE3207E}"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083004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28DEF-55F8-42BD-8802-7A07D11E3BB6}"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125077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A7D1-819F-4D61-AC9C-BDC91E1DF34D}"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770074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FB6008-565F-46C7-AA58-9C9D6B44398E}"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8755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278FFD-B042-4317-94B8-C7F1F017C56A}" type="datetime1">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84844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82696-4394-4807-8942-AEEA8457C910}" type="datetime1">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21709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B142E-E1DB-4E0C-BD70-7C4FAC114E9F}" type="datetime1">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0934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FD0C1B-DFE1-48B8-AF4F-9BAE24477079}"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20784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72DF11-3AA1-44E7-9928-5A9C0552F7B5}"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07486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2CBAE5-26CC-4E64-92F0-10830A579DF4}"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233509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DCDDAC-A496-4EAF-B845-EA0A17166F0A}"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674855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E413DF-95DC-4773-A31E-ACE96017FAC1}" type="datetime1">
              <a:rPr lang="en-US" smtClean="0"/>
              <a:t>2/25/2020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819270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5046-CDB6-448B-A0F8-18DF4FE3207E}"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563919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428DEF-55F8-42BD-8802-7A07D11E3BB6}"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70300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12A7D1-819F-4D61-AC9C-BDC91E1DF34D}"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52978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FB6008-565F-46C7-AA58-9C9D6B44398E}"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38841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278FFD-B042-4317-94B8-C7F1F017C56A}"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158397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882696-4394-4807-8942-AEEA8457C910}"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2130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0A8FAB-8C8E-4886-A6DF-AB7701AACFB0}"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19211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0B142E-E1DB-4E0C-BD70-7C4FAC114E9F}"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80343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72DF11-3AA1-44E7-9928-5A9C0552F7B5}"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844148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2CBAE5-26CC-4E64-92F0-10830A579DF4}"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675209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DCDDAC-A496-4EAF-B845-EA0A17166F0A}"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66485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E413DF-95DC-4773-A31E-ACE96017FAC1}"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95696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868A79-211C-40DB-929E-52A839E33C69}" type="datetime1">
              <a:rPr lang="en-US" smtClean="0"/>
              <a:t>2/25/2020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964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D02C134-06BA-402B-B0C4-47D8C49E1426}" type="datetime1">
              <a:rPr lang="en-US" smtClean="0"/>
              <a:t>2/25/2020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794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6F9FE-A2B5-489F-B66D-1FAE05051F41}" type="datetime1">
              <a:rPr lang="en-US" smtClean="0"/>
              <a:t>2/25/2020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9497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DF112C8-FEBD-4F81-A3EA-F4038C23546D}"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04393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F2ACAD1-856A-475A-AE75-161F7B7D2B8C}" type="datetime1">
              <a:rPr lang="en-US" smtClean="0"/>
              <a:t>2/25/2020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0873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5406E83-F8D6-4EFB-B0D6-26A98A4FCE5A}" type="datetime1">
              <a:rPr lang="en-US" smtClean="0"/>
              <a:t>2/25/2020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18815529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BED636A-0F4D-4D96-9A98-91E851926291}" type="datetime1">
              <a:rPr lang="en-US" smtClean="0"/>
              <a:t>2/25/2020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26139151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0E062E-1E1D-4D9D-A514-D1AB9D35B08E}" type="datetime1">
              <a:rPr lang="en-US" smtClean="0"/>
              <a:t>2/25/2020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390981334"/>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E062E-1E1D-4D9D-A514-D1AB9D35B08E}"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283077"/>
      </p:ext>
    </p:extLst>
  </p:cSld>
  <p:clrMap bg1="dk1" tx1="lt1" bg2="dk2"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hyperlink" Target="http://2013hs.igem.org/Team:NGSS_AEI_TURKEY"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49.png"/><Relationship Id="rId4" Type="http://schemas.openxmlformats.org/officeDocument/2006/relationships/image" Target="../media/image14.pn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24.xml"/><Relationship Id="rId7" Type="http://schemas.openxmlformats.org/officeDocument/2006/relationships/image" Target="../media/image5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8.png"/><Relationship Id="rId5" Type="http://schemas.openxmlformats.org/officeDocument/2006/relationships/image" Target="../media/image66.png"/><Relationship Id="rId4" Type="http://schemas.openxmlformats.org/officeDocument/2006/relationships/notesSlide" Target="../notesSlides/notesSlide36.xml"/><Relationship Id="rId9"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8.png"/><Relationship Id="rId7" Type="http://schemas.openxmlformats.org/officeDocument/2006/relationships/diagramQuickStyle" Target="../diagrams/quickStyle1.xml"/><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9.png"/><Relationship Id="rId9" Type="http://schemas.microsoft.com/office/2007/relationships/diagramDrawing" Target="../diagrams/drawing1.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8.png"/><Relationship Id="rId7" Type="http://schemas.openxmlformats.org/officeDocument/2006/relationships/diagramQuickStyle" Target="../diagrams/quickStyle2.xm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9.png"/><Relationship Id="rId9" Type="http://schemas.microsoft.com/office/2007/relationships/diagramDrawing" Target="../diagrams/drawing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4.xml"/><Relationship Id="rId4" Type="http://schemas.openxmlformats.org/officeDocument/2006/relationships/image" Target="../media/image70.sv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8.png"/><Relationship Id="rId7"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0.pn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image" Target="../media/image80.wmf"/><Relationship Id="rId21" Type="http://schemas.openxmlformats.org/officeDocument/2006/relationships/diagramColors" Target="../diagrams/colors5.xml"/><Relationship Id="rId7" Type="http://schemas.openxmlformats.org/officeDocument/2006/relationships/diagramLayout" Target="../diagrams/layout3.xml"/><Relationship Id="rId12" Type="http://schemas.openxmlformats.org/officeDocument/2006/relationships/image" Target="../media/image84.wmf"/><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51.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24.xml"/><Relationship Id="rId6" Type="http://schemas.openxmlformats.org/officeDocument/2006/relationships/diagramData" Target="../diagrams/data3.xml"/><Relationship Id="rId11" Type="http://schemas.openxmlformats.org/officeDocument/2006/relationships/image" Target="../media/image83.wmf"/><Relationship Id="rId24" Type="http://schemas.openxmlformats.org/officeDocument/2006/relationships/diagramLayout" Target="../diagrams/layout6.xml"/><Relationship Id="rId5" Type="http://schemas.openxmlformats.org/officeDocument/2006/relationships/image" Target="../media/image82.wmf"/><Relationship Id="rId15" Type="http://schemas.openxmlformats.org/officeDocument/2006/relationships/diagramQuickStyle" Target="../diagrams/quickStyle4.xml"/><Relationship Id="rId23" Type="http://schemas.openxmlformats.org/officeDocument/2006/relationships/diagramData" Target="../diagrams/data6.xml"/><Relationship Id="rId10" Type="http://schemas.microsoft.com/office/2007/relationships/diagramDrawing" Target="../diagrams/drawing3.xml"/><Relationship Id="rId19" Type="http://schemas.openxmlformats.org/officeDocument/2006/relationships/diagramLayout" Target="../diagrams/layout5.xml"/><Relationship Id="rId4" Type="http://schemas.openxmlformats.org/officeDocument/2006/relationships/image" Target="../media/image81.wmf"/><Relationship Id="rId9" Type="http://schemas.openxmlformats.org/officeDocument/2006/relationships/diagramColors" Target="../diagrams/colors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98.jpg"/><Relationship Id="rId5" Type="http://schemas.openxmlformats.org/officeDocument/2006/relationships/image" Target="../media/image3.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4.xml"/><Relationship Id="rId4" Type="http://schemas.openxmlformats.org/officeDocument/2006/relationships/image" Target="../media/image103.png"/></Relationships>
</file>

<file path=ppt/slides/_rels/slide7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image" Target="../media/image65.PNG"/><Relationship Id="rId1" Type="http://schemas.openxmlformats.org/officeDocument/2006/relationships/slideLayout" Target="../slideLayouts/slideLayout23.xml"/><Relationship Id="rId6" Type="http://schemas.openxmlformats.org/officeDocument/2006/relationships/image" Target="../media/image73.png"/><Relationship Id="rId11" Type="http://schemas.openxmlformats.org/officeDocument/2006/relationships/image" Target="../media/image106.png"/><Relationship Id="rId5" Type="http://schemas.openxmlformats.org/officeDocument/2006/relationships/image" Target="../media/image72.png"/><Relationship Id="rId10" Type="http://schemas.openxmlformats.org/officeDocument/2006/relationships/image" Target="../media/image105.png"/><Relationship Id="rId4" Type="http://schemas.openxmlformats.org/officeDocument/2006/relationships/image" Target="../media/image59.png"/><Relationship Id="rId9" Type="http://schemas.openxmlformats.org/officeDocument/2006/relationships/image" Target="../media/image104.png"/></Relationships>
</file>

<file path=ppt/slides/_rels/slide7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png"/><Relationship Id="rId5" Type="http://schemas.openxmlformats.org/officeDocument/2006/relationships/image" Target="../media/image108.png"/><Relationship Id="rId4" Type="http://schemas.openxmlformats.org/officeDocument/2006/relationships/notesSlide" Target="../notesSlides/notesSlide5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0"/>
                <a:lumOff val="10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1" y="0"/>
            <a:ext cx="9144000" cy="6858000"/>
          </a:xfrm>
          <a:prstGeom prst="rect">
            <a:avLst/>
          </a:prstGeom>
          <a:solidFill>
            <a:srgbClr val="54647A">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76895" y="810365"/>
            <a:ext cx="8590208" cy="1639993"/>
          </a:xfrm>
        </p:spPr>
        <p:txBody>
          <a:bodyPr>
            <a:noAutofit/>
          </a:bodyPr>
          <a:lstStyle/>
          <a:p>
            <a:pPr>
              <a:lnSpc>
                <a:spcPct val="100000"/>
              </a:lnSpc>
              <a:spcAft>
                <a:spcPts val="1200"/>
              </a:spcAft>
            </a:pPr>
            <a:r>
              <a:rPr lang="en-US" sz="4400" dirty="0">
                <a:solidFill>
                  <a:schemeClr val="accent2">
                    <a:lumMod val="20000"/>
                    <a:lumOff val="80000"/>
                  </a:schemeClr>
                </a:solidFill>
                <a:latin typeface="Arial Rounded MT Bold" panose="020F0704030504030204" pitchFamily="34" charset="0"/>
              </a:rPr>
              <a:t>Internet of Things</a:t>
            </a:r>
            <a:br>
              <a:rPr lang="en-US" sz="4000" dirty="0">
                <a:solidFill>
                  <a:schemeClr val="accent2">
                    <a:lumMod val="20000"/>
                    <a:lumOff val="80000"/>
                  </a:schemeClr>
                </a:solidFill>
                <a:latin typeface="Arial Rounded MT Bold" panose="020F0704030504030204" pitchFamily="34" charset="0"/>
              </a:rPr>
            </a:br>
            <a:r>
              <a:rPr lang="en-US" sz="4200" dirty="0">
                <a:solidFill>
                  <a:schemeClr val="accent6">
                    <a:lumMod val="20000"/>
                    <a:lumOff val="80000"/>
                  </a:schemeClr>
                </a:solidFill>
                <a:latin typeface="Arial Rounded MT Bold" panose="020F0704030504030204" pitchFamily="34" charset="0"/>
              </a:rPr>
              <a:t>A New Frontier of Multimedia Research</a:t>
            </a:r>
          </a:p>
        </p:txBody>
      </p:sp>
      <p:sp>
        <p:nvSpPr>
          <p:cNvPr id="3" name="Subtitle 2"/>
          <p:cNvSpPr>
            <a:spLocks noGrp="1"/>
          </p:cNvSpPr>
          <p:nvPr>
            <p:ph type="subTitle" idx="1"/>
          </p:nvPr>
        </p:nvSpPr>
        <p:spPr>
          <a:xfrm>
            <a:off x="3722263" y="4463605"/>
            <a:ext cx="5241289" cy="1997672"/>
          </a:xfrm>
          <a:noFill/>
        </p:spPr>
        <p:txBody>
          <a:bodyPr>
            <a:normAutofit/>
          </a:bodyPr>
          <a:lstStyle/>
          <a:p>
            <a:pPr algn="l"/>
            <a:r>
              <a:rPr lang="en-US" sz="3200" i="1" dirty="0">
                <a:solidFill>
                  <a:schemeClr val="accent4">
                    <a:lumMod val="60000"/>
                    <a:lumOff val="40000"/>
                  </a:schemeClr>
                </a:solidFill>
                <a:latin typeface="Segoe Print" panose="02000600000000000000" pitchFamily="2" charset="0"/>
              </a:rPr>
              <a:t>Kien A. Hua</a:t>
            </a:r>
          </a:p>
          <a:p>
            <a:pPr algn="l"/>
            <a:endParaRPr lang="en-US" dirty="0">
              <a:solidFill>
                <a:schemeClr val="accent3">
                  <a:lumMod val="60000"/>
                  <a:lumOff val="40000"/>
                </a:schemeClr>
              </a:solidFill>
            </a:endParaRPr>
          </a:p>
          <a:p>
            <a:pPr algn="l">
              <a:spcBef>
                <a:spcPts val="0"/>
              </a:spcBef>
            </a:pPr>
            <a:r>
              <a:rPr lang="en-US" sz="2800" dirty="0">
                <a:solidFill>
                  <a:schemeClr val="accent2">
                    <a:lumMod val="20000"/>
                    <a:lumOff val="80000"/>
                  </a:schemeClr>
                </a:solidFill>
              </a:rPr>
              <a:t>Department of Computer Science</a:t>
            </a:r>
          </a:p>
          <a:p>
            <a:pPr algn="l">
              <a:spcBef>
                <a:spcPts val="0"/>
              </a:spcBef>
            </a:pPr>
            <a:r>
              <a:rPr lang="en-US" sz="2800" dirty="0">
                <a:solidFill>
                  <a:schemeClr val="accent2">
                    <a:lumMod val="20000"/>
                    <a:lumOff val="80000"/>
                  </a:schemeClr>
                </a:solidFill>
              </a:rPr>
              <a:t>University of Central Florida</a:t>
            </a:r>
          </a:p>
          <a:p>
            <a:pPr>
              <a:spcBef>
                <a:spcPts val="0"/>
              </a:spcBef>
            </a:pPr>
            <a:endParaRPr lang="en-US" sz="2800" dirty="0">
              <a:solidFill>
                <a:schemeClr val="accent2">
                  <a:lumMod val="20000"/>
                  <a:lumOff val="80000"/>
                </a:schemeClr>
              </a:solidFill>
            </a:endParaRPr>
          </a:p>
        </p:txBody>
      </p:sp>
      <p:pic>
        <p:nvPicPr>
          <p:cNvPr id="4" name="Picture 3"/>
          <p:cNvPicPr>
            <a:picLocks noChangeAspect="1"/>
          </p:cNvPicPr>
          <p:nvPr/>
        </p:nvPicPr>
        <p:blipFill>
          <a:blip r:embed="rId4"/>
          <a:stretch>
            <a:fillRect/>
          </a:stretch>
        </p:blipFill>
        <p:spPr>
          <a:xfrm>
            <a:off x="7123910" y="3693068"/>
            <a:ext cx="1278961" cy="1268361"/>
          </a:xfrm>
          <a:prstGeom prst="rect">
            <a:avLst/>
          </a:prstGeom>
        </p:spPr>
      </p:pic>
      <p:grpSp>
        <p:nvGrpSpPr>
          <p:cNvPr id="7" name="Group 6"/>
          <p:cNvGrpSpPr/>
          <p:nvPr/>
        </p:nvGrpSpPr>
        <p:grpSpPr>
          <a:xfrm>
            <a:off x="392589" y="3100498"/>
            <a:ext cx="1495930" cy="3476892"/>
            <a:chOff x="425318" y="3171583"/>
            <a:chExt cx="1495930" cy="3476892"/>
          </a:xfrm>
        </p:grpSpPr>
        <p:sp>
          <p:nvSpPr>
            <p:cNvPr id="8" name="Oval 7"/>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10"/>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11"/>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13"/>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14"/>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Terminator 15"/>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lowchart: Terminator 16"/>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 name="Picture 2" descr="http://icons.iconarchive.com/icons/dapino/medical/64/heart-beat-no-sh-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9" name="Picture 2" descr="Image result for person clipart f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130" y="2651277"/>
            <a:ext cx="30384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2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02130" y="322087"/>
            <a:ext cx="7698920" cy="797654"/>
          </a:xfrm>
          <a:prstGeom prst="rect">
            <a:avLst/>
          </a:prstGeom>
          <a:noFill/>
        </p:spPr>
        <p:txBody>
          <a:bodyPr wrap="square" lIns="91440" tIns="45720" rIns="91440" bIns="45720">
            <a:spAutoFit/>
          </a:bodyPr>
          <a:lstStyle/>
          <a:p>
            <a:pPr algn="ctr">
              <a:lnSpc>
                <a:spcPts val="5500"/>
              </a:lnSpc>
            </a:pPr>
            <a:r>
              <a:rPr lang="en-US" sz="5000" b="0" cap="none" spc="0" dirty="0">
                <a:ln w="0"/>
                <a:solidFill>
                  <a:schemeClr val="accent4">
                    <a:lumMod val="40000"/>
                    <a:lumOff val="60000"/>
                  </a:schemeClr>
                </a:solidFill>
                <a:effectLst>
                  <a:reflection blurRad="6350" stA="53000" endA="300" endPos="35500" dir="5400000" sy="-90000" algn="bl" rotWithShape="0"/>
                </a:effectLst>
              </a:rPr>
              <a:t>New Pattern</a:t>
            </a:r>
            <a:r>
              <a:rPr lang="en-US" sz="5000" dirty="0">
                <a:ln w="0"/>
                <a:solidFill>
                  <a:schemeClr val="accent4">
                    <a:lumMod val="40000"/>
                    <a:lumOff val="60000"/>
                  </a:schemeClr>
                </a:solidFill>
                <a:effectLst>
                  <a:reflection blurRad="6350" stA="53000" endA="300" endPos="35500" dir="5400000" sy="-90000" algn="bl" rotWithShape="0"/>
                </a:effectLst>
              </a:rPr>
              <a:t> New Solution</a:t>
            </a:r>
            <a:endParaRPr lang="en-US" sz="50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TextBox 3"/>
          <p:cNvSpPr txBox="1"/>
          <p:nvPr/>
        </p:nvSpPr>
        <p:spPr>
          <a:xfrm>
            <a:off x="1870129" y="5499422"/>
            <a:ext cx="6764236" cy="707886"/>
          </a:xfrm>
          <a:prstGeom prst="rect">
            <a:avLst/>
          </a:prstGeom>
          <a:noFill/>
        </p:spPr>
        <p:txBody>
          <a:bodyPr wrap="square" rtlCol="0">
            <a:spAutoFit/>
          </a:bodyPr>
          <a:lstStyle/>
          <a:p>
            <a:pPr marL="2170113" indent="-2170113"/>
            <a:r>
              <a:rPr lang="en-US" sz="4000" dirty="0">
                <a:solidFill>
                  <a:schemeClr val="accent2">
                    <a:lumMod val="60000"/>
                    <a:lumOff val="40000"/>
                  </a:schemeClr>
                </a:solidFill>
              </a:rPr>
              <a:t>An idea:  </a:t>
            </a:r>
            <a:r>
              <a:rPr lang="en-US" sz="3200" b="1" i="1" dirty="0">
                <a:solidFill>
                  <a:schemeClr val="accent2">
                    <a:lumMod val="60000"/>
                    <a:lumOff val="40000"/>
                  </a:schemeClr>
                </a:solidFill>
                <a:latin typeface="Century Gothic" panose="020B0502020202020204" pitchFamily="34" charset="0"/>
              </a:rPr>
              <a:t>Video Streaming Tree</a:t>
            </a:r>
          </a:p>
        </p:txBody>
      </p:sp>
      <p:grpSp>
        <p:nvGrpSpPr>
          <p:cNvPr id="3" name="Group 2"/>
          <p:cNvGrpSpPr/>
          <p:nvPr/>
        </p:nvGrpSpPr>
        <p:grpSpPr>
          <a:xfrm>
            <a:off x="702130" y="2965434"/>
            <a:ext cx="7932235" cy="707886"/>
            <a:chOff x="892098" y="2209749"/>
            <a:chExt cx="7932235" cy="707886"/>
          </a:xfrm>
        </p:grpSpPr>
        <p:sp>
          <p:nvSpPr>
            <p:cNvPr id="5" name="TextBox 4"/>
            <p:cNvSpPr txBox="1"/>
            <p:nvPr/>
          </p:nvSpPr>
          <p:spPr>
            <a:xfrm>
              <a:off x="1486831" y="2209749"/>
              <a:ext cx="7337502" cy="707886"/>
            </a:xfrm>
            <a:prstGeom prst="rect">
              <a:avLst/>
            </a:prstGeom>
            <a:noFill/>
          </p:spPr>
          <p:txBody>
            <a:bodyPr wrap="square" rtlCol="0">
              <a:spAutoFit/>
            </a:bodyPr>
            <a:lstStyle/>
            <a:p>
              <a:r>
                <a:rPr lang="en-US" sz="4000" dirty="0">
                  <a:solidFill>
                    <a:srgbClr val="92D050"/>
                  </a:solidFill>
                </a:rPr>
                <a:t>A lot of “duplicated” video traffic </a:t>
              </a:r>
            </a:p>
          </p:txBody>
        </p:sp>
        <p:sp>
          <p:nvSpPr>
            <p:cNvPr id="2" name="Right Arrow 1"/>
            <p:cNvSpPr/>
            <p:nvPr/>
          </p:nvSpPr>
          <p:spPr>
            <a:xfrm>
              <a:off x="892098" y="2384566"/>
              <a:ext cx="542693" cy="35825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grpSp>
        <p:nvGrpSpPr>
          <p:cNvPr id="8" name="Group 7"/>
          <p:cNvGrpSpPr/>
          <p:nvPr/>
        </p:nvGrpSpPr>
        <p:grpSpPr>
          <a:xfrm>
            <a:off x="702130" y="3751592"/>
            <a:ext cx="7300331" cy="1323439"/>
            <a:chOff x="892098" y="3074471"/>
            <a:chExt cx="7300331" cy="1323439"/>
          </a:xfrm>
        </p:grpSpPr>
        <p:sp>
          <p:nvSpPr>
            <p:cNvPr id="6" name="TextBox 5"/>
            <p:cNvSpPr txBox="1"/>
            <p:nvPr/>
          </p:nvSpPr>
          <p:spPr>
            <a:xfrm>
              <a:off x="1486830" y="3074471"/>
              <a:ext cx="6705599" cy="1323439"/>
            </a:xfrm>
            <a:prstGeom prst="rect">
              <a:avLst/>
            </a:prstGeom>
            <a:noFill/>
          </p:spPr>
          <p:txBody>
            <a:bodyPr wrap="square" rtlCol="0">
              <a:spAutoFit/>
            </a:bodyPr>
            <a:lstStyle/>
            <a:p>
              <a:r>
                <a:rPr lang="en-US" sz="4000" dirty="0">
                  <a:solidFill>
                    <a:srgbClr val="92D050"/>
                  </a:solidFill>
                </a:rPr>
                <a:t>Moving the duplicated traffic off the network helps, how ?</a:t>
              </a:r>
            </a:p>
          </p:txBody>
        </p:sp>
        <p:sp>
          <p:nvSpPr>
            <p:cNvPr id="9" name="Right Arrow 8"/>
            <p:cNvSpPr/>
            <p:nvPr/>
          </p:nvSpPr>
          <p:spPr>
            <a:xfrm>
              <a:off x="892098" y="3241125"/>
              <a:ext cx="542693" cy="35825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sp>
        <p:nvSpPr>
          <p:cNvPr id="11" name="TextBox 10"/>
          <p:cNvSpPr txBox="1"/>
          <p:nvPr/>
        </p:nvSpPr>
        <p:spPr>
          <a:xfrm>
            <a:off x="998856" y="1518215"/>
            <a:ext cx="7076087" cy="1323439"/>
          </a:xfrm>
          <a:prstGeom prst="rect">
            <a:avLst/>
          </a:prstGeom>
          <a:noFill/>
        </p:spPr>
        <p:txBody>
          <a:bodyPr wrap="square" rtlCol="0">
            <a:spAutoFit/>
          </a:bodyPr>
          <a:lstStyle/>
          <a:p>
            <a:r>
              <a:rPr lang="en-US" sz="4000" dirty="0"/>
              <a:t>Since 80:20 rule also applies to video streaming </a:t>
            </a:r>
          </a:p>
        </p:txBody>
      </p:sp>
    </p:spTree>
    <p:extLst>
      <p:ext uri="{BB962C8B-B14F-4D97-AF65-F5344CB8AC3E}">
        <p14:creationId xmlns:p14="http://schemas.microsoft.com/office/powerpoint/2010/main" val="1733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060"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3060" y="2124075"/>
            <a:ext cx="304800" cy="145465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50660"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own Arrow 5"/>
          <p:cNvSpPr/>
          <p:nvPr/>
        </p:nvSpPr>
        <p:spPr>
          <a:xfrm>
            <a:off x="2203060" y="3990975"/>
            <a:ext cx="304800" cy="9525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0774" name="TextBox 8"/>
          <p:cNvSpPr txBox="1">
            <a:spLocks noChangeArrowheads="1"/>
          </p:cNvSpPr>
          <p:nvPr/>
        </p:nvSpPr>
        <p:spPr bwMode="auto">
          <a:xfrm>
            <a:off x="1839523" y="2047875"/>
            <a:ext cx="422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0775" name="TextBox 9"/>
          <p:cNvSpPr txBox="1">
            <a:spLocks noChangeArrowheads="1"/>
          </p:cNvSpPr>
          <p:nvPr/>
        </p:nvSpPr>
        <p:spPr bwMode="auto">
          <a:xfrm>
            <a:off x="1782874" y="4488448"/>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2" name="Oval Callout 11"/>
          <p:cNvSpPr/>
          <p:nvPr/>
        </p:nvSpPr>
        <p:spPr>
          <a:xfrm>
            <a:off x="2783271" y="1837537"/>
            <a:ext cx="1839686" cy="790563"/>
          </a:xfrm>
          <a:prstGeom prst="wedgeEllipseCallout">
            <a:avLst>
              <a:gd name="adj1" fmla="val -35234"/>
              <a:gd name="adj2" fmla="val 6579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eaLnBrk="1" hangingPunct="1">
              <a:lnSpc>
                <a:spcPts val="1900"/>
              </a:lnSpc>
              <a:defRPr/>
            </a:pPr>
            <a:r>
              <a:rPr lang="en-US" dirty="0">
                <a:solidFill>
                  <a:schemeClr val="bg1"/>
                </a:solidFill>
              </a:rPr>
              <a:t>Deduplication</a:t>
            </a:r>
            <a:r>
              <a:rPr lang="en-US" sz="1800" dirty="0">
                <a:solidFill>
                  <a:schemeClr val="bg1"/>
                </a:solidFill>
              </a:rPr>
              <a:t> router</a:t>
            </a:r>
          </a:p>
        </p:txBody>
      </p:sp>
      <p:sp>
        <p:nvSpPr>
          <p:cNvPr id="160782" name="TextBox 13"/>
          <p:cNvSpPr txBox="1">
            <a:spLocks noChangeArrowheads="1"/>
          </p:cNvSpPr>
          <p:nvPr/>
        </p:nvSpPr>
        <p:spPr bwMode="auto">
          <a:xfrm>
            <a:off x="602860" y="5257800"/>
            <a:ext cx="4114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1</a:t>
            </a:r>
            <a:r>
              <a:rPr lang="en-US" altLang="en-US" sz="2400" dirty="0"/>
              <a:t> begins</a:t>
            </a:r>
          </a:p>
        </p:txBody>
      </p:sp>
      <p:sp>
        <p:nvSpPr>
          <p:cNvPr id="14" name="Rectangle 13"/>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15" name="Rectangle 14"/>
          <p:cNvSpPr/>
          <p:nvPr/>
        </p:nvSpPr>
        <p:spPr>
          <a:xfrm>
            <a:off x="2050660" y="3731351"/>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050660" y="3578838"/>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Right Brace 1"/>
          <p:cNvSpPr/>
          <p:nvPr/>
        </p:nvSpPr>
        <p:spPr>
          <a:xfrm>
            <a:off x="2729930" y="3486150"/>
            <a:ext cx="106682" cy="625225"/>
          </a:xfrm>
          <a:prstGeom prst="rightBrace">
            <a:avLst/>
          </a:prstGeom>
          <a:ln w="12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2836612" y="3515163"/>
            <a:ext cx="794655" cy="584775"/>
          </a:xfrm>
          <a:prstGeom prst="rect">
            <a:avLst/>
          </a:prstGeom>
          <a:noFill/>
        </p:spPr>
        <p:txBody>
          <a:bodyPr wrap="square" rtlCol="0">
            <a:spAutoFit/>
          </a:bodyPr>
          <a:lstStyle/>
          <a:p>
            <a:r>
              <a:rPr lang="en-US" sz="1600" dirty="0">
                <a:solidFill>
                  <a:srgbClr val="FFC000"/>
                </a:solidFill>
              </a:rPr>
              <a:t>Staging buffer</a:t>
            </a:r>
          </a:p>
        </p:txBody>
      </p:sp>
      <p:sp>
        <p:nvSpPr>
          <p:cNvPr id="13" name="Oval Callout 12"/>
          <p:cNvSpPr/>
          <p:nvPr/>
        </p:nvSpPr>
        <p:spPr>
          <a:xfrm>
            <a:off x="773130" y="3152775"/>
            <a:ext cx="1224189" cy="723900"/>
          </a:xfrm>
          <a:prstGeom prst="wedgeEllipseCallout">
            <a:avLst>
              <a:gd name="adj1" fmla="val 55109"/>
              <a:gd name="adj2" fmla="val 6046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en-US" sz="1800" dirty="0">
                <a:solidFill>
                  <a:schemeClr val="bg1"/>
                </a:solidFill>
              </a:rPr>
              <a:t>Packet P</a:t>
            </a:r>
            <a:r>
              <a:rPr lang="en-US" sz="1800" baseline="-25000" dirty="0">
                <a:solidFill>
                  <a:schemeClr val="bg1"/>
                </a:solidFill>
              </a:rPr>
              <a:t>1</a:t>
            </a:r>
            <a:endParaRPr lang="en-US" sz="1800" dirty="0">
              <a:solidFill>
                <a:schemeClr val="bg1"/>
              </a:solidFill>
            </a:endParaRPr>
          </a:p>
        </p:txBody>
      </p:sp>
      <p:sp>
        <p:nvSpPr>
          <p:cNvPr id="8" name="TextBox 7"/>
          <p:cNvSpPr txBox="1"/>
          <p:nvPr/>
        </p:nvSpPr>
        <p:spPr>
          <a:xfrm>
            <a:off x="185099" y="2490875"/>
            <a:ext cx="1865560" cy="646331"/>
          </a:xfrm>
          <a:prstGeom prst="rect">
            <a:avLst/>
          </a:prstGeom>
          <a:noFill/>
        </p:spPr>
        <p:txBody>
          <a:bodyPr wrap="square" rtlCol="0">
            <a:spAutoFit/>
          </a:bodyPr>
          <a:lstStyle/>
          <a:p>
            <a:r>
              <a:rPr lang="en-US" dirty="0">
                <a:solidFill>
                  <a:srgbClr val="FFFF00"/>
                </a:solidFill>
              </a:rPr>
              <a:t>Can also be a video segment</a:t>
            </a:r>
          </a:p>
        </p:txBody>
      </p:sp>
    </p:spTree>
    <p:extLst>
      <p:ext uri="{BB962C8B-B14F-4D97-AF65-F5344CB8AC3E}">
        <p14:creationId xmlns:p14="http://schemas.microsoft.com/office/powerpoint/2010/main" val="407581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060"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3060" y="2124075"/>
            <a:ext cx="304800" cy="1458142"/>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50660"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own Arrow 5"/>
          <p:cNvSpPr/>
          <p:nvPr/>
        </p:nvSpPr>
        <p:spPr>
          <a:xfrm>
            <a:off x="2203060" y="3990975"/>
            <a:ext cx="304800" cy="9525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2822" name="TextBox 8"/>
          <p:cNvSpPr txBox="1">
            <a:spLocks noChangeArrowheads="1"/>
          </p:cNvSpPr>
          <p:nvPr/>
        </p:nvSpPr>
        <p:spPr bwMode="auto">
          <a:xfrm>
            <a:off x="1839523" y="2047875"/>
            <a:ext cx="422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2823" name="TextBox 9"/>
          <p:cNvSpPr txBox="1">
            <a:spLocks noChangeArrowheads="1"/>
          </p:cNvSpPr>
          <p:nvPr/>
        </p:nvSpPr>
        <p:spPr bwMode="auto">
          <a:xfrm>
            <a:off x="1822060" y="4410075"/>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2827" name="TextBox 13"/>
          <p:cNvSpPr txBox="1">
            <a:spLocks noChangeArrowheads="1"/>
          </p:cNvSpPr>
          <p:nvPr/>
        </p:nvSpPr>
        <p:spPr bwMode="auto">
          <a:xfrm>
            <a:off x="602860" y="5257800"/>
            <a:ext cx="4114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2</a:t>
            </a:r>
            <a:r>
              <a:rPr lang="en-US" altLang="en-US" sz="2400" dirty="0"/>
              <a:t> begins</a:t>
            </a:r>
          </a:p>
        </p:txBody>
      </p:sp>
      <p:sp>
        <p:nvSpPr>
          <p:cNvPr id="16" name="Down Arrow 15"/>
          <p:cNvSpPr/>
          <p:nvPr/>
        </p:nvSpPr>
        <p:spPr>
          <a:xfrm>
            <a:off x="2930135" y="2124075"/>
            <a:ext cx="304800" cy="1598612"/>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777735"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Down Arrow 17"/>
          <p:cNvSpPr/>
          <p:nvPr/>
        </p:nvSpPr>
        <p:spPr>
          <a:xfrm>
            <a:off x="2930135" y="3990975"/>
            <a:ext cx="304800" cy="952500"/>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2832" name="TextBox 18"/>
          <p:cNvSpPr txBox="1">
            <a:spLocks noChangeArrowheads="1"/>
          </p:cNvSpPr>
          <p:nvPr/>
        </p:nvSpPr>
        <p:spPr bwMode="auto">
          <a:xfrm>
            <a:off x="3193660" y="2057400"/>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162833" name="TextBox 19"/>
          <p:cNvSpPr txBox="1">
            <a:spLocks noChangeArrowheads="1"/>
          </p:cNvSpPr>
          <p:nvPr/>
        </p:nvSpPr>
        <p:spPr bwMode="auto">
          <a:xfrm>
            <a:off x="3150798" y="4430713"/>
            <a:ext cx="4238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19" name="Rectangle 18"/>
          <p:cNvSpPr/>
          <p:nvPr/>
        </p:nvSpPr>
        <p:spPr>
          <a:xfrm>
            <a:off x="2050660" y="3729446"/>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Rectangle 20"/>
          <p:cNvSpPr/>
          <p:nvPr/>
        </p:nvSpPr>
        <p:spPr>
          <a:xfrm>
            <a:off x="2049935" y="357813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916460" y="3228975"/>
            <a:ext cx="1023075" cy="723900"/>
          </a:xfrm>
          <a:prstGeom prst="wedgeEllipseCallout">
            <a:avLst>
              <a:gd name="adj1" fmla="val 63618"/>
              <a:gd name="adj2" fmla="val 50544"/>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2" name="Rectangle 21"/>
          <p:cNvSpPr/>
          <p:nvPr/>
        </p:nvSpPr>
        <p:spPr>
          <a:xfrm>
            <a:off x="2777735" y="3729446"/>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Oval Callout 11"/>
          <p:cNvSpPr/>
          <p:nvPr/>
        </p:nvSpPr>
        <p:spPr>
          <a:xfrm>
            <a:off x="3361935" y="3124200"/>
            <a:ext cx="1242514" cy="723900"/>
          </a:xfrm>
          <a:prstGeom prst="wedgeEllipseCallout">
            <a:avLst>
              <a:gd name="adj1" fmla="val -54363"/>
              <a:gd name="adj2" fmla="val 62500"/>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en-US" sz="1800" dirty="0">
                <a:solidFill>
                  <a:schemeClr val="bg1"/>
                </a:solidFill>
              </a:rPr>
              <a:t>Packet P</a:t>
            </a:r>
            <a:r>
              <a:rPr lang="en-US" sz="1800" baseline="-25000" dirty="0">
                <a:solidFill>
                  <a:schemeClr val="bg1"/>
                </a:solidFill>
              </a:rPr>
              <a:t>1</a:t>
            </a:r>
            <a:endParaRPr lang="en-US" sz="1800" dirty="0">
              <a:solidFill>
                <a:schemeClr val="bg1"/>
              </a:solidFill>
            </a:endParaRPr>
          </a:p>
        </p:txBody>
      </p:sp>
    </p:spTree>
    <p:extLst>
      <p:ext uri="{BB962C8B-B14F-4D97-AF65-F5344CB8AC3E}">
        <p14:creationId xmlns:p14="http://schemas.microsoft.com/office/powerpoint/2010/main" val="430529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6185"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34785"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4868" name="TextBox 8"/>
          <p:cNvSpPr txBox="1">
            <a:spLocks noChangeArrowheads="1"/>
          </p:cNvSpPr>
          <p:nvPr/>
        </p:nvSpPr>
        <p:spPr bwMode="auto">
          <a:xfrm>
            <a:off x="1823648" y="2047875"/>
            <a:ext cx="4238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4869" name="TextBox 9"/>
          <p:cNvSpPr txBox="1">
            <a:spLocks noChangeArrowheads="1"/>
          </p:cNvSpPr>
          <p:nvPr/>
        </p:nvSpPr>
        <p:spPr bwMode="auto">
          <a:xfrm>
            <a:off x="1806185" y="4410075"/>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4870" name="TextBox 13"/>
          <p:cNvSpPr txBox="1">
            <a:spLocks noChangeArrowheads="1"/>
          </p:cNvSpPr>
          <p:nvPr/>
        </p:nvSpPr>
        <p:spPr bwMode="auto">
          <a:xfrm>
            <a:off x="1120385" y="5257800"/>
            <a:ext cx="3200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1</a:t>
            </a:r>
            <a:r>
              <a:rPr lang="en-US" altLang="en-US" sz="2400" dirty="0"/>
              <a:t> is recorded in preparation for merge</a:t>
            </a:r>
          </a:p>
        </p:txBody>
      </p:sp>
      <p:sp>
        <p:nvSpPr>
          <p:cNvPr id="16" name="Down Arrow 15"/>
          <p:cNvSpPr/>
          <p:nvPr/>
        </p:nvSpPr>
        <p:spPr>
          <a:xfrm>
            <a:off x="2915848" y="2124075"/>
            <a:ext cx="304800" cy="1452321"/>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763448"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Down Arrow 17"/>
          <p:cNvSpPr/>
          <p:nvPr/>
        </p:nvSpPr>
        <p:spPr>
          <a:xfrm>
            <a:off x="2915848" y="3990975"/>
            <a:ext cx="304800" cy="952500"/>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4875"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164876" name="TextBox 19"/>
          <p:cNvSpPr txBox="1">
            <a:spLocks noChangeArrowheads="1"/>
          </p:cNvSpPr>
          <p:nvPr/>
        </p:nvSpPr>
        <p:spPr bwMode="auto">
          <a:xfrm>
            <a:off x="3136510" y="4430713"/>
            <a:ext cx="4222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34785"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34785"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34785" y="3429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187185" y="2124075"/>
            <a:ext cx="304800" cy="1131888"/>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120384" y="2743200"/>
            <a:ext cx="930275" cy="723900"/>
          </a:xfrm>
          <a:prstGeom prst="wedgeEllipseCallout">
            <a:avLst>
              <a:gd name="adj1" fmla="val 55050"/>
              <a:gd name="adj2" fmla="val 5776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150</a:t>
            </a:r>
            <a:endParaRPr lang="en-US" sz="1800" dirty="0">
              <a:solidFill>
                <a:schemeClr val="bg1"/>
              </a:solidFill>
            </a:endParaRPr>
          </a:p>
        </p:txBody>
      </p:sp>
      <p:sp>
        <p:nvSpPr>
          <p:cNvPr id="6" name="Down Arrow 5"/>
          <p:cNvSpPr/>
          <p:nvPr/>
        </p:nvSpPr>
        <p:spPr>
          <a:xfrm>
            <a:off x="2187185" y="3533776"/>
            <a:ext cx="304800" cy="14097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Oval Callout 18"/>
          <p:cNvSpPr/>
          <p:nvPr/>
        </p:nvSpPr>
        <p:spPr>
          <a:xfrm>
            <a:off x="908714" y="3576396"/>
            <a:ext cx="914934" cy="723900"/>
          </a:xfrm>
          <a:prstGeom prst="wedgeEllipseCallout">
            <a:avLst>
              <a:gd name="adj1" fmla="val 78272"/>
              <a:gd name="adj2" fmla="val 1151"/>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 name="Rectangle 1"/>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4" name="Rectangle 23"/>
          <p:cNvSpPr/>
          <p:nvPr/>
        </p:nvSpPr>
        <p:spPr>
          <a:xfrm>
            <a:off x="2034785" y="3274399"/>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763448" y="3730384"/>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Rectangle 25"/>
          <p:cNvSpPr/>
          <p:nvPr/>
        </p:nvSpPr>
        <p:spPr>
          <a:xfrm>
            <a:off x="2764310" y="3577984"/>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Oval Callout 19"/>
          <p:cNvSpPr/>
          <p:nvPr/>
        </p:nvSpPr>
        <p:spPr>
          <a:xfrm>
            <a:off x="3411148" y="3143250"/>
            <a:ext cx="909637" cy="723900"/>
          </a:xfrm>
          <a:prstGeom prst="wedgeEllipseCallout">
            <a:avLst>
              <a:gd name="adj1" fmla="val -59055"/>
              <a:gd name="adj2" fmla="val 63246"/>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eaLnBrk="1" hangingPunct="1">
              <a:lnSpc>
                <a:spcPts val="1900"/>
              </a:lnSpc>
              <a:defRPr/>
            </a:pPr>
            <a:r>
              <a:rPr lang="en-US" sz="1800" dirty="0">
                <a:solidFill>
                  <a:schemeClr val="bg1"/>
                </a:solidFill>
              </a:rPr>
              <a:t>Packet P</a:t>
            </a:r>
            <a:r>
              <a:rPr lang="en-US" sz="1800" baseline="-25000" dirty="0">
                <a:solidFill>
                  <a:schemeClr val="bg1"/>
                </a:solidFill>
              </a:rPr>
              <a:t>50</a:t>
            </a:r>
            <a:endParaRPr lang="en-US" sz="1800" dirty="0">
              <a:solidFill>
                <a:schemeClr val="bg1"/>
              </a:solidFill>
            </a:endParaRPr>
          </a:p>
        </p:txBody>
      </p:sp>
    </p:spTree>
    <p:extLst>
      <p:ext uri="{BB962C8B-B14F-4D97-AF65-F5344CB8AC3E}">
        <p14:creationId xmlns:p14="http://schemas.microsoft.com/office/powerpoint/2010/main" val="145391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0473"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49073"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6916" name="TextBox 8"/>
          <p:cNvSpPr txBox="1">
            <a:spLocks noChangeArrowheads="1"/>
          </p:cNvSpPr>
          <p:nvPr/>
        </p:nvSpPr>
        <p:spPr bwMode="auto">
          <a:xfrm>
            <a:off x="1836348" y="2047875"/>
            <a:ext cx="4238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17" name="TextBox 9"/>
          <p:cNvSpPr txBox="1">
            <a:spLocks noChangeArrowheads="1"/>
          </p:cNvSpPr>
          <p:nvPr/>
        </p:nvSpPr>
        <p:spPr bwMode="auto">
          <a:xfrm>
            <a:off x="1820473" y="4410075"/>
            <a:ext cx="422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20" name="TextBox 19"/>
          <p:cNvSpPr txBox="1">
            <a:spLocks noChangeArrowheads="1"/>
          </p:cNvSpPr>
          <p:nvPr/>
        </p:nvSpPr>
        <p:spPr bwMode="auto">
          <a:xfrm>
            <a:off x="3149210" y="4430713"/>
            <a:ext cx="4238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49073"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49073"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49073" y="3048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1473" y="2124075"/>
            <a:ext cx="304800" cy="77152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070946" y="3552825"/>
            <a:ext cx="903514" cy="723900"/>
          </a:xfrm>
          <a:prstGeom prst="wedgeEllipseCallout">
            <a:avLst>
              <a:gd name="adj1" fmla="val 61226"/>
              <a:gd name="adj2" fmla="val 723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4" name="Rectangle 23"/>
          <p:cNvSpPr/>
          <p:nvPr/>
        </p:nvSpPr>
        <p:spPr>
          <a:xfrm>
            <a:off x="2049073" y="3200400"/>
            <a:ext cx="6096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049073" y="28956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Oval Callout 25"/>
          <p:cNvSpPr/>
          <p:nvPr/>
        </p:nvSpPr>
        <p:spPr>
          <a:xfrm>
            <a:off x="1070946" y="2533650"/>
            <a:ext cx="903514" cy="723900"/>
          </a:xfrm>
          <a:prstGeom prst="wedgeEllipseCallout">
            <a:avLst>
              <a:gd name="adj1" fmla="val 62109"/>
              <a:gd name="adj2" fmla="val 1355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200</a:t>
            </a:r>
            <a:endParaRPr lang="en-US" sz="1800" dirty="0">
              <a:solidFill>
                <a:schemeClr val="bg1"/>
              </a:solidFill>
            </a:endParaRPr>
          </a:p>
        </p:txBody>
      </p:sp>
      <p:sp>
        <p:nvSpPr>
          <p:cNvPr id="27" name="Oval Callout 26"/>
          <p:cNvSpPr/>
          <p:nvPr/>
        </p:nvSpPr>
        <p:spPr>
          <a:xfrm>
            <a:off x="3601648" y="2256101"/>
            <a:ext cx="1440119" cy="723900"/>
          </a:xfrm>
          <a:prstGeom prst="wedgeEllipseCallout">
            <a:avLst>
              <a:gd name="adj1" fmla="val -74720"/>
              <a:gd name="adj2" fmla="val 5310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91440" anchor="ctr"/>
          <a:lstStyle/>
          <a:p>
            <a:pPr algn="ctr" eaLnBrk="1" hangingPunct="1">
              <a:lnSpc>
                <a:spcPts val="1900"/>
              </a:lnSpc>
              <a:defRPr/>
            </a:pPr>
            <a:r>
              <a:rPr lang="en-US" sz="1800" dirty="0">
                <a:solidFill>
                  <a:schemeClr val="bg1"/>
                </a:solidFill>
              </a:rPr>
              <a:t>Saving bandwidth</a:t>
            </a:r>
          </a:p>
        </p:txBody>
      </p:sp>
      <p:sp>
        <p:nvSpPr>
          <p:cNvPr id="2" name="Bent Arrow 1"/>
          <p:cNvSpPr/>
          <p:nvPr/>
        </p:nvSpPr>
        <p:spPr>
          <a:xfrm rot="5400000">
            <a:off x="2422135" y="4113213"/>
            <a:ext cx="1049338" cy="595312"/>
          </a:xfrm>
          <a:prstGeom prst="ben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 name="Down Arrow 5"/>
          <p:cNvSpPr/>
          <p:nvPr/>
        </p:nvSpPr>
        <p:spPr>
          <a:xfrm>
            <a:off x="2201473" y="3048000"/>
            <a:ext cx="304800" cy="189547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8" name="Down Arrow 27"/>
          <p:cNvSpPr/>
          <p:nvPr/>
        </p:nvSpPr>
        <p:spPr>
          <a:xfrm>
            <a:off x="2915848" y="2124075"/>
            <a:ext cx="304800" cy="1752600"/>
          </a:xfrm>
          <a:prstGeom prst="downArrow">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30" name="Content Placeholder 11"/>
          <p:cNvSpPr>
            <a:spLocks noGrp="1"/>
          </p:cNvSpPr>
          <p:nvPr>
            <p:ph idx="1"/>
          </p:nvPr>
        </p:nvSpPr>
        <p:spPr>
          <a:xfrm>
            <a:off x="5041767" y="3048000"/>
            <a:ext cx="3472113" cy="1905526"/>
          </a:xfrm>
        </p:spPr>
        <p:txBody>
          <a:bodyPr/>
          <a:lstStyle/>
          <a:p>
            <a:pPr>
              <a:spcAft>
                <a:spcPts val="1800"/>
              </a:spcAft>
            </a:pPr>
            <a:r>
              <a:rPr lang="en-US" altLang="en-US" dirty="0">
                <a:latin typeface="Arial" panose="020B0604020202020204" pitchFamily="34" charset="0"/>
              </a:rPr>
              <a:t>In this example,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is merged with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baseline="-25000" dirty="0">
                <a:latin typeface="Arial" panose="020B0604020202020204" pitchFamily="34" charset="0"/>
              </a:rPr>
              <a:t> </a:t>
            </a:r>
            <a:r>
              <a:rPr lang="en-US" altLang="en-US" dirty="0">
                <a:latin typeface="Arial" panose="020B0604020202020204" pitchFamily="34" charset="0"/>
              </a:rPr>
              <a:t>: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a:t>
            </a:r>
            <a:r>
              <a:rPr lang="en-US" altLang="en-US" i="1" dirty="0">
                <a:latin typeface="Arial" panose="020B0604020202020204" pitchFamily="34" charset="0"/>
              </a:rPr>
              <a:t>→ s</a:t>
            </a:r>
            <a:r>
              <a:rPr lang="en-US" altLang="en-US" i="1" baseline="-25000" dirty="0">
                <a:latin typeface="Arial" panose="020B0604020202020204" pitchFamily="34" charset="0"/>
              </a:rPr>
              <a:t>2</a:t>
            </a:r>
            <a:r>
              <a:rPr lang="en-US" altLang="en-US" dirty="0">
                <a:latin typeface="Arial" panose="020B0604020202020204" pitchFamily="34" charset="0"/>
              </a:rPr>
              <a:t>)</a:t>
            </a:r>
          </a:p>
          <a:p>
            <a:r>
              <a:rPr lang="en-US" altLang="en-US" dirty="0">
                <a:latin typeface="Arial" panose="020B0604020202020204" pitchFamily="34" charset="0"/>
              </a:rPr>
              <a:t>80:20 Rule -  we can have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3</a:t>
            </a:r>
            <a:r>
              <a:rPr lang="en-US" altLang="en-US" dirty="0">
                <a:latin typeface="Arial" panose="020B0604020202020204" pitchFamily="34" charset="0"/>
              </a:rPr>
              <a:t> → … → </a:t>
            </a:r>
            <a:r>
              <a:rPr lang="en-US" altLang="en-US" i="1" dirty="0" err="1">
                <a:latin typeface="Arial" panose="020B0604020202020204" pitchFamily="34" charset="0"/>
              </a:rPr>
              <a:t>s</a:t>
            </a:r>
            <a:r>
              <a:rPr lang="en-US" altLang="en-US" i="1" baseline="-25000" dirty="0" err="1">
                <a:latin typeface="Arial" panose="020B0604020202020204" pitchFamily="34" charset="0"/>
              </a:rPr>
              <a:t>k</a:t>
            </a:r>
            <a:r>
              <a:rPr lang="en-US" altLang="en-US" baseline="-25000" dirty="0">
                <a:latin typeface="Arial" panose="020B0604020202020204" pitchFamily="34" charset="0"/>
              </a:rPr>
              <a:t> </a:t>
            </a:r>
            <a:r>
              <a:rPr lang="en-US" altLang="en-US" dirty="0">
                <a:latin typeface="Arial" panose="020B0604020202020204" pitchFamily="34" charset="0"/>
              </a:rPr>
              <a:t>and save </a:t>
            </a:r>
            <a:r>
              <a:rPr lang="en-US" altLang="en-US" i="1" dirty="0">
                <a:latin typeface="Arial" panose="020B0604020202020204" pitchFamily="34" charset="0"/>
              </a:rPr>
              <a:t>k-</a:t>
            </a:r>
            <a:r>
              <a:rPr lang="en-US" altLang="en-US" dirty="0">
                <a:latin typeface="Arial" panose="020B0604020202020204" pitchFamily="34" charset="0"/>
              </a:rPr>
              <a:t>1 streams</a:t>
            </a:r>
          </a:p>
        </p:txBody>
      </p:sp>
      <p:sp>
        <p:nvSpPr>
          <p:cNvPr id="3" name="Multiply 2"/>
          <p:cNvSpPr/>
          <p:nvPr/>
        </p:nvSpPr>
        <p:spPr>
          <a:xfrm>
            <a:off x="2607617" y="2583024"/>
            <a:ext cx="914400" cy="914400"/>
          </a:xfrm>
          <a:prstGeom prst="mathMultiply">
            <a:avLst>
              <a:gd name="adj1" fmla="val 77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TextBox 13">
            <a:extLst>
              <a:ext uri="{FF2B5EF4-FFF2-40B4-BE49-F238E27FC236}">
                <a16:creationId xmlns:a16="http://schemas.microsoft.com/office/drawing/2014/main" id="{B13AF585-F271-4A1D-AEE8-9B5D11391A68}"/>
              </a:ext>
            </a:extLst>
          </p:cNvPr>
          <p:cNvSpPr txBox="1">
            <a:spLocks noChangeArrowheads="1"/>
          </p:cNvSpPr>
          <p:nvPr/>
        </p:nvSpPr>
        <p:spPr bwMode="auto">
          <a:xfrm>
            <a:off x="1172773" y="5257800"/>
            <a:ext cx="3124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2</a:t>
            </a:r>
            <a:r>
              <a:rPr lang="en-US" altLang="en-US" sz="2400" dirty="0"/>
              <a:t> is blocked and merge begins</a:t>
            </a:r>
          </a:p>
        </p:txBody>
      </p:sp>
    </p:spTree>
    <p:extLst>
      <p:ext uri="{BB962C8B-B14F-4D97-AF65-F5344CB8AC3E}">
        <p14:creationId xmlns:p14="http://schemas.microsoft.com/office/powerpoint/2010/main" val="12922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wipe(left)">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wipe(left)">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0473"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49073"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6916" name="TextBox 8"/>
          <p:cNvSpPr txBox="1">
            <a:spLocks noChangeArrowheads="1"/>
          </p:cNvSpPr>
          <p:nvPr/>
        </p:nvSpPr>
        <p:spPr bwMode="auto">
          <a:xfrm>
            <a:off x="1836348" y="2047875"/>
            <a:ext cx="4238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17" name="TextBox 9"/>
          <p:cNvSpPr txBox="1">
            <a:spLocks noChangeArrowheads="1"/>
          </p:cNvSpPr>
          <p:nvPr/>
        </p:nvSpPr>
        <p:spPr bwMode="auto">
          <a:xfrm>
            <a:off x="1820473" y="4410075"/>
            <a:ext cx="4222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20" name="TextBox 19"/>
          <p:cNvSpPr txBox="1">
            <a:spLocks noChangeArrowheads="1"/>
          </p:cNvSpPr>
          <p:nvPr/>
        </p:nvSpPr>
        <p:spPr bwMode="auto">
          <a:xfrm>
            <a:off x="3149210" y="4430713"/>
            <a:ext cx="4238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49073"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49073"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49073" y="3048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1473" y="2124075"/>
            <a:ext cx="304800" cy="77152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070946" y="3552825"/>
            <a:ext cx="903514" cy="723900"/>
          </a:xfrm>
          <a:prstGeom prst="wedgeEllipseCallout">
            <a:avLst>
              <a:gd name="adj1" fmla="val 61226"/>
              <a:gd name="adj2" fmla="val 723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4" name="Rectangle 23"/>
          <p:cNvSpPr/>
          <p:nvPr/>
        </p:nvSpPr>
        <p:spPr>
          <a:xfrm>
            <a:off x="2049073" y="3200400"/>
            <a:ext cx="6096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049073" y="28956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Oval Callout 25"/>
          <p:cNvSpPr/>
          <p:nvPr/>
        </p:nvSpPr>
        <p:spPr>
          <a:xfrm>
            <a:off x="1070946" y="2533650"/>
            <a:ext cx="903514" cy="723900"/>
          </a:xfrm>
          <a:prstGeom prst="wedgeEllipseCallout">
            <a:avLst>
              <a:gd name="adj1" fmla="val 62109"/>
              <a:gd name="adj2" fmla="val 1355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200</a:t>
            </a:r>
            <a:endParaRPr lang="en-US" sz="1800" dirty="0">
              <a:solidFill>
                <a:schemeClr val="bg1"/>
              </a:solidFill>
            </a:endParaRPr>
          </a:p>
        </p:txBody>
      </p:sp>
      <p:sp>
        <p:nvSpPr>
          <p:cNvPr id="27" name="Oval Callout 26"/>
          <p:cNvSpPr/>
          <p:nvPr/>
        </p:nvSpPr>
        <p:spPr>
          <a:xfrm>
            <a:off x="3601648" y="2256101"/>
            <a:ext cx="1440119" cy="723900"/>
          </a:xfrm>
          <a:prstGeom prst="wedgeEllipseCallout">
            <a:avLst>
              <a:gd name="adj1" fmla="val -74720"/>
              <a:gd name="adj2" fmla="val 5310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91440" anchor="ctr"/>
          <a:lstStyle/>
          <a:p>
            <a:pPr algn="ctr" eaLnBrk="1" hangingPunct="1">
              <a:lnSpc>
                <a:spcPts val="1900"/>
              </a:lnSpc>
              <a:defRPr/>
            </a:pPr>
            <a:r>
              <a:rPr lang="en-US" sz="1800" dirty="0">
                <a:solidFill>
                  <a:schemeClr val="bg1"/>
                </a:solidFill>
              </a:rPr>
              <a:t>Saving bandwidth</a:t>
            </a:r>
          </a:p>
        </p:txBody>
      </p:sp>
      <p:sp>
        <p:nvSpPr>
          <p:cNvPr id="2" name="Bent Arrow 1"/>
          <p:cNvSpPr/>
          <p:nvPr/>
        </p:nvSpPr>
        <p:spPr>
          <a:xfrm rot="5400000">
            <a:off x="2422135" y="4113213"/>
            <a:ext cx="1049338" cy="595312"/>
          </a:xfrm>
          <a:prstGeom prst="ben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 name="Down Arrow 5"/>
          <p:cNvSpPr/>
          <p:nvPr/>
        </p:nvSpPr>
        <p:spPr>
          <a:xfrm>
            <a:off x="2201473" y="3048000"/>
            <a:ext cx="304800" cy="189547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8" name="Down Arrow 27"/>
          <p:cNvSpPr/>
          <p:nvPr/>
        </p:nvSpPr>
        <p:spPr>
          <a:xfrm>
            <a:off x="2915848" y="2124075"/>
            <a:ext cx="304800" cy="1752600"/>
          </a:xfrm>
          <a:prstGeom prst="downArrow">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30" name="Content Placeholder 11"/>
          <p:cNvSpPr>
            <a:spLocks noGrp="1"/>
          </p:cNvSpPr>
          <p:nvPr>
            <p:ph idx="1"/>
          </p:nvPr>
        </p:nvSpPr>
        <p:spPr>
          <a:xfrm>
            <a:off x="5041767" y="3048000"/>
            <a:ext cx="3472113" cy="1905526"/>
          </a:xfrm>
        </p:spPr>
        <p:txBody>
          <a:bodyPr/>
          <a:lstStyle/>
          <a:p>
            <a:pPr>
              <a:spcAft>
                <a:spcPts val="1800"/>
              </a:spcAft>
            </a:pPr>
            <a:r>
              <a:rPr lang="en-US" altLang="en-US" dirty="0">
                <a:latin typeface="Arial" panose="020B0604020202020204" pitchFamily="34" charset="0"/>
              </a:rPr>
              <a:t>In this example,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is merged with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baseline="-25000" dirty="0">
                <a:latin typeface="Arial" panose="020B0604020202020204" pitchFamily="34" charset="0"/>
              </a:rPr>
              <a:t> </a:t>
            </a:r>
            <a:r>
              <a:rPr lang="en-US" altLang="en-US" dirty="0">
                <a:latin typeface="Arial" panose="020B0604020202020204" pitchFamily="34" charset="0"/>
              </a:rPr>
              <a:t>: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a:t>
            </a:r>
            <a:r>
              <a:rPr lang="en-US" altLang="en-US" i="1" dirty="0">
                <a:latin typeface="Arial" panose="020B0604020202020204" pitchFamily="34" charset="0"/>
              </a:rPr>
              <a:t>→ s</a:t>
            </a:r>
            <a:r>
              <a:rPr lang="en-US" altLang="en-US" i="1" baseline="-25000" dirty="0">
                <a:latin typeface="Arial" panose="020B0604020202020204" pitchFamily="34" charset="0"/>
              </a:rPr>
              <a:t>2</a:t>
            </a:r>
            <a:r>
              <a:rPr lang="en-US" altLang="en-US" dirty="0">
                <a:latin typeface="Arial" panose="020B0604020202020204" pitchFamily="34" charset="0"/>
              </a:rPr>
              <a:t>)</a:t>
            </a:r>
          </a:p>
          <a:p>
            <a:r>
              <a:rPr lang="en-US" altLang="en-US" dirty="0">
                <a:latin typeface="Arial" panose="020B0604020202020204" pitchFamily="34" charset="0"/>
              </a:rPr>
              <a:t>80:20 Rule -  we can have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3</a:t>
            </a:r>
            <a:r>
              <a:rPr lang="en-US" altLang="en-US" dirty="0">
                <a:latin typeface="Arial" panose="020B0604020202020204" pitchFamily="34" charset="0"/>
              </a:rPr>
              <a:t> → … → </a:t>
            </a:r>
            <a:r>
              <a:rPr lang="en-US" altLang="en-US" i="1" dirty="0" err="1">
                <a:latin typeface="Arial" panose="020B0604020202020204" pitchFamily="34" charset="0"/>
              </a:rPr>
              <a:t>s</a:t>
            </a:r>
            <a:r>
              <a:rPr lang="en-US" altLang="en-US" i="1" baseline="-25000" dirty="0" err="1">
                <a:latin typeface="Arial" panose="020B0604020202020204" pitchFamily="34" charset="0"/>
              </a:rPr>
              <a:t>k</a:t>
            </a:r>
            <a:r>
              <a:rPr lang="en-US" altLang="en-US" baseline="-25000" dirty="0">
                <a:latin typeface="Arial" panose="020B0604020202020204" pitchFamily="34" charset="0"/>
              </a:rPr>
              <a:t> </a:t>
            </a:r>
            <a:r>
              <a:rPr lang="en-US" altLang="en-US" dirty="0">
                <a:latin typeface="Arial" panose="020B0604020202020204" pitchFamily="34" charset="0"/>
              </a:rPr>
              <a:t>and save </a:t>
            </a:r>
            <a:r>
              <a:rPr lang="en-US" altLang="en-US" i="1" dirty="0">
                <a:latin typeface="Arial" panose="020B0604020202020204" pitchFamily="34" charset="0"/>
              </a:rPr>
              <a:t>k-</a:t>
            </a:r>
            <a:r>
              <a:rPr lang="en-US" altLang="en-US" dirty="0">
                <a:latin typeface="Arial" panose="020B0604020202020204" pitchFamily="34" charset="0"/>
              </a:rPr>
              <a:t>1 streams</a:t>
            </a:r>
          </a:p>
        </p:txBody>
      </p:sp>
      <p:sp>
        <p:nvSpPr>
          <p:cNvPr id="3" name="Multiply 2"/>
          <p:cNvSpPr/>
          <p:nvPr/>
        </p:nvSpPr>
        <p:spPr>
          <a:xfrm>
            <a:off x="2607617" y="2583024"/>
            <a:ext cx="914400" cy="914400"/>
          </a:xfrm>
          <a:prstGeom prst="mathMultiply">
            <a:avLst>
              <a:gd name="adj1" fmla="val 77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TextBox 30"/>
          <p:cNvSpPr txBox="1"/>
          <p:nvPr/>
        </p:nvSpPr>
        <p:spPr>
          <a:xfrm>
            <a:off x="1082939" y="5342302"/>
            <a:ext cx="7190629" cy="1077218"/>
          </a:xfrm>
          <a:prstGeom prst="rect">
            <a:avLst/>
          </a:prstGeom>
          <a:noFill/>
        </p:spPr>
        <p:txBody>
          <a:bodyPr wrap="square" rtlCol="0">
            <a:spAutoFit/>
          </a:bodyPr>
          <a:lstStyle/>
          <a:p>
            <a:pPr marL="284163" indent="-284163">
              <a:buFont typeface="Arial" panose="020B0604020202020204" pitchFamily="34" charset="0"/>
              <a:buChar char="•"/>
            </a:pPr>
            <a:r>
              <a:rPr lang="en-US" sz="3200" dirty="0">
                <a:solidFill>
                  <a:srgbClr val="FFFF00"/>
                </a:solidFill>
              </a:rPr>
              <a:t>Move redundant traffic off the network</a:t>
            </a:r>
          </a:p>
          <a:p>
            <a:pPr marL="284163" indent="-284163">
              <a:buFont typeface="Arial" panose="020B0604020202020204" pitchFamily="34" charset="0"/>
              <a:buChar char="•"/>
            </a:pPr>
            <a:r>
              <a:rPr lang="en-US" sz="3200" dirty="0">
                <a:solidFill>
                  <a:srgbClr val="FFFF00"/>
                </a:solidFill>
              </a:rPr>
              <a:t>Turn congestion into advantage</a:t>
            </a:r>
          </a:p>
        </p:txBody>
      </p:sp>
    </p:spTree>
    <p:extLst>
      <p:ext uri="{BB962C8B-B14F-4D97-AF65-F5344CB8AC3E}">
        <p14:creationId xmlns:p14="http://schemas.microsoft.com/office/powerpoint/2010/main" val="27622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left)">
                                      <p:cBhvr>
                                        <p:cTn id="1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2"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a:grpSpLocks/>
          </p:cNvGrpSpPr>
          <p:nvPr/>
        </p:nvGrpSpPr>
        <p:grpSpPr bwMode="auto">
          <a:xfrm>
            <a:off x="4495800" y="3332163"/>
            <a:ext cx="304800" cy="3068637"/>
            <a:chOff x="4495800" y="3331924"/>
            <a:chExt cx="304800" cy="3068878"/>
          </a:xfrm>
        </p:grpSpPr>
        <p:cxnSp>
          <p:nvCxnSpPr>
            <p:cNvPr id="36" name="Elbow Connector 35"/>
            <p:cNvCxnSpPr/>
            <p:nvPr/>
          </p:nvCxnSpPr>
          <p:spPr>
            <a:xfrm rot="5400000">
              <a:off x="3643233" y="4184491"/>
              <a:ext cx="2009933" cy="30480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4020299" y="5723688"/>
              <a:ext cx="1152616" cy="201613"/>
            </a:xfrm>
            <a:prstGeom prst="bentConnector3">
              <a:avLst>
                <a:gd name="adj1" fmla="val 834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Oval Callout 16"/>
          <p:cNvSpPr/>
          <p:nvPr/>
        </p:nvSpPr>
        <p:spPr>
          <a:xfrm>
            <a:off x="5791200" y="3243382"/>
            <a:ext cx="2238064" cy="980836"/>
          </a:xfrm>
          <a:prstGeom prst="wedgeEllipseCallout">
            <a:avLst>
              <a:gd name="adj1" fmla="val -51504"/>
              <a:gd name="adj2" fmla="val 82926"/>
            </a:avLst>
          </a:prstGeom>
          <a:solidFill>
            <a:srgbClr val="92D050"/>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Ins="91440" bIns="0" anchor="ctr"/>
          <a:lstStyle/>
          <a:p>
            <a:pPr algn="ctr" eaLnBrk="1" fontAlgn="auto" hangingPunct="1">
              <a:lnSpc>
                <a:spcPts val="1900"/>
              </a:lnSpc>
              <a:spcBef>
                <a:spcPts val="0"/>
              </a:spcBef>
              <a:spcAft>
                <a:spcPts val="0"/>
              </a:spcAft>
              <a:defRPr/>
            </a:pPr>
            <a:r>
              <a:rPr lang="en-US" kern="0" dirty="0" err="1">
                <a:solidFill>
                  <a:srgbClr val="3B3B3B"/>
                </a:solidFill>
                <a:latin typeface="Arial"/>
              </a:rPr>
              <a:t>Deduplication</a:t>
            </a:r>
            <a:r>
              <a:rPr lang="en-US" sz="1800" kern="0" dirty="0">
                <a:solidFill>
                  <a:srgbClr val="3B3B3B"/>
                </a:solidFill>
                <a:latin typeface="Arial"/>
              </a:rPr>
              <a:t> routers</a:t>
            </a:r>
          </a:p>
        </p:txBody>
      </p:sp>
      <p:sp>
        <p:nvSpPr>
          <p:cNvPr id="2" name="Rectangle 1"/>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9096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8"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5109"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4495800" y="3886200"/>
            <a:ext cx="304800" cy="2514600"/>
            <a:chOff x="4495802" y="3886202"/>
            <a:chExt cx="304799" cy="2514600"/>
          </a:xfrm>
        </p:grpSpPr>
        <p:grpSp>
          <p:nvGrpSpPr>
            <p:cNvPr id="175123" name="Group 41"/>
            <p:cNvGrpSpPr>
              <a:grpSpLocks/>
            </p:cNvGrpSpPr>
            <p:nvPr/>
          </p:nvGrpSpPr>
          <p:grpSpPr bwMode="auto">
            <a:xfrm>
              <a:off x="4495802" y="3886202"/>
              <a:ext cx="304799" cy="2514600"/>
              <a:chOff x="4495802" y="3886202"/>
              <a:chExt cx="304799" cy="2514600"/>
            </a:xfrm>
          </p:grpSpPr>
          <p:cxnSp>
            <p:nvCxnSpPr>
              <p:cNvPr id="36" name="Elbow Connector 35"/>
              <p:cNvCxnSpPr/>
              <p:nvPr/>
            </p:nvCxnSpPr>
            <p:spPr>
              <a:xfrm rot="5400000">
                <a:off x="3920333" y="4461672"/>
                <a:ext cx="1455738" cy="304799"/>
              </a:xfrm>
              <a:prstGeom prst="bentConnector3">
                <a:avLst>
                  <a:gd name="adj1" fmla="val 3167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4020346" y="5723733"/>
                <a:ext cx="1152525" cy="201612"/>
              </a:xfrm>
              <a:prstGeom prst="bentConnector3">
                <a:avLst>
                  <a:gd name="adj1" fmla="val 834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414" y="3886202"/>
              <a:ext cx="1031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53000" y="3332163"/>
            <a:ext cx="838200" cy="3068637"/>
            <a:chOff x="4953000" y="3331924"/>
            <a:chExt cx="838200" cy="3068878"/>
          </a:xfrm>
        </p:grpSpPr>
        <p:cxnSp>
          <p:nvCxnSpPr>
            <p:cNvPr id="17" name="Elbow Connector 16"/>
            <p:cNvCxnSpPr/>
            <p:nvPr/>
          </p:nvCxnSpPr>
          <p:spPr>
            <a:xfrm rot="16200000" flipH="1">
              <a:off x="4218708" y="4066216"/>
              <a:ext cx="1849582" cy="381000"/>
            </a:xfrm>
            <a:prstGeom prst="bentConnector3">
              <a:avLst>
                <a:gd name="adj1" fmla="val 5576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2"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a:grpSpLocks/>
          </p:cNvGrpSpPr>
          <p:nvPr/>
        </p:nvGrpSpPr>
        <p:grpSpPr bwMode="auto">
          <a:xfrm>
            <a:off x="5105400" y="3332163"/>
            <a:ext cx="990600" cy="3068637"/>
            <a:chOff x="4953000" y="3331924"/>
            <a:chExt cx="990600" cy="3068880"/>
          </a:xfrm>
        </p:grpSpPr>
        <p:cxnSp>
          <p:nvCxnSpPr>
            <p:cNvPr id="35" name="Elbow Connector 34"/>
            <p:cNvCxnSpPr/>
            <p:nvPr/>
          </p:nvCxnSpPr>
          <p:spPr>
            <a:xfrm rot="16200000" flipH="1">
              <a:off x="4218708" y="4066216"/>
              <a:ext cx="1849583" cy="381000"/>
            </a:xfrm>
            <a:prstGeom prst="bentConnector3">
              <a:avLst>
                <a:gd name="adj1" fmla="val 4752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4991049" y="5448253"/>
              <a:ext cx="1295503" cy="609600"/>
            </a:xfrm>
            <a:prstGeom prst="bentConnector3">
              <a:avLst>
                <a:gd name="adj1" fmla="val 1294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3048000" y="3429000"/>
            <a:ext cx="1295400" cy="762000"/>
          </a:xfrm>
          <a:prstGeom prst="wedgeEllipseCallout">
            <a:avLst>
              <a:gd name="adj1" fmla="val 71575"/>
              <a:gd name="adj2" fmla="val 6936"/>
            </a:avLst>
          </a:prstGeom>
          <a:solidFill>
            <a:srgbClr val="A2F2FA"/>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1" fontAlgn="auto" hangingPunct="1">
              <a:lnSpc>
                <a:spcPts val="1900"/>
              </a:lnSpc>
              <a:spcBef>
                <a:spcPts val="0"/>
              </a:spcBef>
              <a:spcAft>
                <a:spcPts val="0"/>
              </a:spcAft>
              <a:defRPr/>
            </a:pPr>
            <a:r>
              <a:rPr lang="en-US" sz="1800" kern="0" dirty="0">
                <a:solidFill>
                  <a:srgbClr val="3B3B3B"/>
                </a:solidFill>
                <a:latin typeface="Arial"/>
              </a:rPr>
              <a:t>Merge</a:t>
            </a:r>
          </a:p>
        </p:txBody>
      </p:sp>
      <p:sp>
        <p:nvSpPr>
          <p:cNvPr id="29" name="Rectangle 28"/>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7489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Content Placeholder 2"/>
          <p:cNvSpPr>
            <a:spLocks noGrp="1"/>
          </p:cNvSpPr>
          <p:nvPr>
            <p:ph idx="1"/>
          </p:nvPr>
        </p:nvSpPr>
        <p:spPr>
          <a:xfrm>
            <a:off x="594732" y="1524000"/>
            <a:ext cx="8015868" cy="1731963"/>
          </a:xfrm>
        </p:spPr>
        <p:txBody>
          <a:bodyPr>
            <a:normAutofit/>
          </a:body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 </a:t>
            </a:r>
            <a:r>
              <a:rPr lang="en-US" altLang="en-US" sz="2400" dirty="0">
                <a:latin typeface="Arial" panose="020B0604020202020204" pitchFamily="34" charset="0"/>
              </a:rPr>
              <a:t>a video streaming tree –  An opportunistic approach </a:t>
            </a:r>
          </a:p>
        </p:txBody>
      </p:sp>
      <p:grpSp>
        <p:nvGrpSpPr>
          <p:cNvPr id="177156"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7157"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7158" name="Group 24"/>
          <p:cNvGrpSpPr>
            <a:grpSpLocks/>
          </p:cNvGrpSpPr>
          <p:nvPr/>
        </p:nvGrpSpPr>
        <p:grpSpPr bwMode="auto">
          <a:xfrm>
            <a:off x="4953000" y="3332163"/>
            <a:ext cx="838200" cy="3068637"/>
            <a:chOff x="4953000" y="3331924"/>
            <a:chExt cx="838200" cy="3068878"/>
          </a:xfrm>
        </p:grpSpPr>
        <p:cxnSp>
          <p:nvCxnSpPr>
            <p:cNvPr id="17" name="Elbow Connector 16"/>
            <p:cNvCxnSpPr/>
            <p:nvPr/>
          </p:nvCxnSpPr>
          <p:spPr>
            <a:xfrm rot="16200000" flipH="1">
              <a:off x="4218708" y="4066216"/>
              <a:ext cx="1849582" cy="381000"/>
            </a:xfrm>
            <a:prstGeom prst="bentConnector3">
              <a:avLst>
                <a:gd name="adj1" fmla="val 5576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2"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4953000" y="3886200"/>
            <a:ext cx="1143000" cy="2514600"/>
            <a:chOff x="4953000" y="3886199"/>
            <a:chExt cx="1143000" cy="2514603"/>
          </a:xfrm>
        </p:grpSpPr>
        <p:grpSp>
          <p:nvGrpSpPr>
            <p:cNvPr id="177161" name="Group 33"/>
            <p:cNvGrpSpPr>
              <a:grpSpLocks/>
            </p:cNvGrpSpPr>
            <p:nvPr/>
          </p:nvGrpSpPr>
          <p:grpSpPr bwMode="auto">
            <a:xfrm>
              <a:off x="5105400" y="3886200"/>
              <a:ext cx="990600" cy="2514602"/>
              <a:chOff x="4953000" y="3886202"/>
              <a:chExt cx="990600" cy="2514602"/>
            </a:xfrm>
          </p:grpSpPr>
          <p:cxnSp>
            <p:nvCxnSpPr>
              <p:cNvPr id="35" name="Elbow Connector 34"/>
              <p:cNvCxnSpPr/>
              <p:nvPr/>
            </p:nvCxnSpPr>
            <p:spPr>
              <a:xfrm rot="16200000" flipH="1">
                <a:off x="4495799" y="4343402"/>
                <a:ext cx="1295402" cy="381000"/>
              </a:xfrm>
              <a:prstGeom prst="bentConnector3">
                <a:avLst>
                  <a:gd name="adj1" fmla="val 2588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4991099" y="5448303"/>
                <a:ext cx="1295402" cy="609600"/>
              </a:xfrm>
              <a:prstGeom prst="bentConnector3">
                <a:avLst>
                  <a:gd name="adj1" fmla="val 1294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4953000" y="3886199"/>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740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4"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9205"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9206"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5334000" y="4953000"/>
            <a:ext cx="762000" cy="1447800"/>
            <a:chOff x="5334002" y="4952998"/>
            <a:chExt cx="761999" cy="1447803"/>
          </a:xfrm>
        </p:grpSpPr>
        <p:cxnSp>
          <p:nvCxnSpPr>
            <p:cNvPr id="37" name="Elbow Connector 36"/>
            <p:cNvCxnSpPr/>
            <p:nvPr/>
          </p:nvCxnSpPr>
          <p:spPr>
            <a:xfrm rot="16200000" flipH="1">
              <a:off x="5143500" y="5448300"/>
              <a:ext cx="1447803" cy="457199"/>
            </a:xfrm>
            <a:prstGeom prst="bentConnector3">
              <a:avLst>
                <a:gd name="adj1" fmla="val 2210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334002" y="4952998"/>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4697413" y="3886200"/>
            <a:ext cx="1093787" cy="2514600"/>
            <a:chOff x="4697261" y="3886198"/>
            <a:chExt cx="1093939" cy="2514604"/>
          </a:xfrm>
        </p:grpSpPr>
        <p:grpSp>
          <p:nvGrpSpPr>
            <p:cNvPr id="179209"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09" y="4343373"/>
                <a:ext cx="1295402" cy="381053"/>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67" y="5524469"/>
                <a:ext cx="1295402" cy="457263"/>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261" y="3886198"/>
              <a:ext cx="25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7" name="Content Placeholder 2"/>
          <p:cNvSpPr txBox="1">
            <a:spLocks/>
          </p:cNvSpPr>
          <p:nvPr/>
        </p:nvSpPr>
        <p:spPr>
          <a:xfrm>
            <a:off x="594732" y="1524000"/>
            <a:ext cx="8015868" cy="1731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 </a:t>
            </a:r>
            <a:r>
              <a:rPr lang="en-US" altLang="en-US" sz="2400" dirty="0">
                <a:latin typeface="Arial" panose="020B0604020202020204" pitchFamily="34" charset="0"/>
              </a:rPr>
              <a:t>a video streaming tree –  An opportunistic approach </a:t>
            </a:r>
          </a:p>
        </p:txBody>
      </p:sp>
    </p:spTree>
    <p:extLst>
      <p:ext uri="{BB962C8B-B14F-4D97-AF65-F5344CB8AC3E}">
        <p14:creationId xmlns:p14="http://schemas.microsoft.com/office/powerpoint/2010/main" val="3600897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42" y="320573"/>
            <a:ext cx="5005876" cy="666010"/>
          </a:xfrm>
        </p:spPr>
        <p:txBody>
          <a:bodyPr>
            <a:noAutofit/>
          </a:bodyPr>
          <a:lstStyle/>
          <a:p>
            <a:r>
              <a:rPr lang="en-US" sz="4800" dirty="0">
                <a:solidFill>
                  <a:schemeClr val="accent4">
                    <a:lumMod val="40000"/>
                    <a:lumOff val="60000"/>
                  </a:schemeClr>
                </a:solidFill>
                <a:latin typeface="+mn-lt"/>
              </a:rPr>
              <a:t>Three Topics</a:t>
            </a:r>
          </a:p>
        </p:txBody>
      </p:sp>
      <p:sp>
        <p:nvSpPr>
          <p:cNvPr id="4" name="Slide Number Placeholder 3"/>
          <p:cNvSpPr>
            <a:spLocks noGrp="1"/>
          </p:cNvSpPr>
          <p:nvPr>
            <p:ph type="sldNum" sz="quarter" idx="12"/>
          </p:nvPr>
        </p:nvSpPr>
        <p:spPr>
          <a:xfrm>
            <a:off x="6494588" y="6258342"/>
            <a:ext cx="2057400" cy="365125"/>
          </a:xfrm>
        </p:spPr>
        <p:txBody>
          <a:bodyPr/>
          <a:lstStyle/>
          <a:p>
            <a:fld id="{321D9DF7-A7BE-46E3-898F-4EC0FF04C1B9}" type="slidenum">
              <a:rPr lang="en-US" smtClean="0">
                <a:solidFill>
                  <a:prstClr val="white">
                    <a:tint val="75000"/>
                  </a:prstClr>
                </a:solidFill>
              </a:rPr>
              <a:pPr/>
              <a:t>2</a:t>
            </a:fld>
            <a:endParaRPr lang="en-US" dirty="0">
              <a:solidFill>
                <a:prstClr val="white">
                  <a:tint val="75000"/>
                </a:prstClr>
              </a:solidFill>
            </a:endParaRPr>
          </a:p>
        </p:txBody>
      </p:sp>
      <p:cxnSp>
        <p:nvCxnSpPr>
          <p:cNvPr id="33" name="Straight Arrow Connector 32"/>
          <p:cNvCxnSpPr/>
          <p:nvPr/>
        </p:nvCxnSpPr>
        <p:spPr>
          <a:xfrm>
            <a:off x="790659" y="5899717"/>
            <a:ext cx="7281583" cy="33618"/>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14" y="1482403"/>
            <a:ext cx="24764" cy="4437490"/>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25330"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53"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72259" y="5812314"/>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83936" y="5718182"/>
            <a:ext cx="1741394" cy="550867"/>
            <a:chOff x="1143000" y="4793879"/>
            <a:chExt cx="1741394" cy="550867"/>
          </a:xfrm>
        </p:grpSpPr>
        <p:sp>
          <p:nvSpPr>
            <p:cNvPr id="40" name="TextBox 39"/>
            <p:cNvSpPr txBox="1"/>
            <p:nvPr/>
          </p:nvSpPr>
          <p:spPr>
            <a:xfrm>
              <a:off x="1219885" y="4975414"/>
              <a:ext cx="1592103" cy="369332"/>
            </a:xfrm>
            <a:prstGeom prst="rect">
              <a:avLst/>
            </a:prstGeom>
            <a:noFill/>
          </p:spPr>
          <p:txBody>
            <a:bodyPr wrap="none" rtlCol="0">
              <a:spAutoFit/>
            </a:bodyPr>
            <a:lstStyle/>
            <a:p>
              <a:r>
                <a:rPr lang="en-US" dirty="0">
                  <a:solidFill>
                    <a:prstClr val="white"/>
                  </a:solidFill>
                </a:rPr>
                <a:t>Sending emails</a:t>
              </a:r>
            </a:p>
          </p:txBody>
        </p:sp>
        <p:sp>
          <p:nvSpPr>
            <p:cNvPr id="49" name="Freeform 48"/>
            <p:cNvSpPr/>
            <p:nvPr/>
          </p:nvSpPr>
          <p:spPr>
            <a:xfrm>
              <a:off x="1143000" y="4793879"/>
              <a:ext cx="1741394" cy="121024"/>
            </a:xfrm>
            <a:custGeom>
              <a:avLst/>
              <a:gdLst>
                <a:gd name="connsiteX0" fmla="*/ 0 w 1741394"/>
                <a:gd name="connsiteY0" fmla="*/ 107577 h 121024"/>
                <a:gd name="connsiteX1" fmla="*/ 389965 w 1741394"/>
                <a:gd name="connsiteY1" fmla="*/ 121024 h 121024"/>
                <a:gd name="connsiteX2" fmla="*/ 611841 w 1741394"/>
                <a:gd name="connsiteY2" fmla="*/ 114300 h 121024"/>
                <a:gd name="connsiteX3" fmla="*/ 632012 w 1741394"/>
                <a:gd name="connsiteY3" fmla="*/ 107577 h 121024"/>
                <a:gd name="connsiteX4" fmla="*/ 746312 w 1741394"/>
                <a:gd name="connsiteY4" fmla="*/ 94130 h 121024"/>
                <a:gd name="connsiteX5" fmla="*/ 773206 w 1741394"/>
                <a:gd name="connsiteY5" fmla="*/ 87406 h 121024"/>
                <a:gd name="connsiteX6" fmla="*/ 927847 w 1741394"/>
                <a:gd name="connsiteY6" fmla="*/ 73959 h 121024"/>
                <a:gd name="connsiteX7" fmla="*/ 1129553 w 1741394"/>
                <a:gd name="connsiteY7" fmla="*/ 67235 h 121024"/>
                <a:gd name="connsiteX8" fmla="*/ 1223682 w 1741394"/>
                <a:gd name="connsiteY8" fmla="*/ 60512 h 121024"/>
                <a:gd name="connsiteX9" fmla="*/ 1519518 w 1741394"/>
                <a:gd name="connsiteY9" fmla="*/ 47065 h 121024"/>
                <a:gd name="connsiteX10" fmla="*/ 1573306 w 1741394"/>
                <a:gd name="connsiteY10" fmla="*/ 40341 h 121024"/>
                <a:gd name="connsiteX11" fmla="*/ 1600200 w 1741394"/>
                <a:gd name="connsiteY11" fmla="*/ 33618 h 121024"/>
                <a:gd name="connsiteX12" fmla="*/ 1680882 w 1741394"/>
                <a:gd name="connsiteY12" fmla="*/ 20171 h 121024"/>
                <a:gd name="connsiteX13" fmla="*/ 1721223 w 1741394"/>
                <a:gd name="connsiteY13" fmla="*/ 6724 h 121024"/>
                <a:gd name="connsiteX14" fmla="*/ 1741394 w 1741394"/>
                <a:gd name="connsiteY14" fmla="*/ 0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1394" h="121024">
                  <a:moveTo>
                    <a:pt x="0" y="107577"/>
                  </a:moveTo>
                  <a:cubicBezTo>
                    <a:pt x="119641" y="113015"/>
                    <a:pt x="276676" y="121024"/>
                    <a:pt x="389965" y="121024"/>
                  </a:cubicBezTo>
                  <a:cubicBezTo>
                    <a:pt x="463958" y="121024"/>
                    <a:pt x="537882" y="116541"/>
                    <a:pt x="611841" y="114300"/>
                  </a:cubicBezTo>
                  <a:cubicBezTo>
                    <a:pt x="618565" y="112059"/>
                    <a:pt x="625093" y="109114"/>
                    <a:pt x="632012" y="107577"/>
                  </a:cubicBezTo>
                  <a:cubicBezTo>
                    <a:pt x="669381" y="99273"/>
                    <a:pt x="708512" y="97566"/>
                    <a:pt x="746312" y="94130"/>
                  </a:cubicBezTo>
                  <a:cubicBezTo>
                    <a:pt x="755277" y="91889"/>
                    <a:pt x="764073" y="88811"/>
                    <a:pt x="773206" y="87406"/>
                  </a:cubicBezTo>
                  <a:cubicBezTo>
                    <a:pt x="811105" y="81575"/>
                    <a:pt x="896982" y="75362"/>
                    <a:pt x="927847" y="73959"/>
                  </a:cubicBezTo>
                  <a:cubicBezTo>
                    <a:pt x="995050" y="70904"/>
                    <a:pt x="1062318" y="69476"/>
                    <a:pt x="1129553" y="67235"/>
                  </a:cubicBezTo>
                  <a:lnTo>
                    <a:pt x="1223682" y="60512"/>
                  </a:lnTo>
                  <a:lnTo>
                    <a:pt x="1519518" y="47065"/>
                  </a:lnTo>
                  <a:cubicBezTo>
                    <a:pt x="1537447" y="44824"/>
                    <a:pt x="1555483" y="43312"/>
                    <a:pt x="1573306" y="40341"/>
                  </a:cubicBezTo>
                  <a:cubicBezTo>
                    <a:pt x="1582421" y="38822"/>
                    <a:pt x="1591109" y="35271"/>
                    <a:pt x="1600200" y="33618"/>
                  </a:cubicBezTo>
                  <a:cubicBezTo>
                    <a:pt x="1629047" y="28373"/>
                    <a:pt x="1653019" y="27770"/>
                    <a:pt x="1680882" y="20171"/>
                  </a:cubicBezTo>
                  <a:cubicBezTo>
                    <a:pt x="1694557" y="16442"/>
                    <a:pt x="1707776" y="11206"/>
                    <a:pt x="1721223" y="6724"/>
                  </a:cubicBezTo>
                  <a:lnTo>
                    <a:pt x="1741394"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 name="Group 63"/>
          <p:cNvGrpSpPr/>
          <p:nvPr/>
        </p:nvGrpSpPr>
        <p:grpSpPr>
          <a:xfrm>
            <a:off x="2518607" y="5415623"/>
            <a:ext cx="1761564" cy="853426"/>
            <a:chOff x="2877671" y="4491320"/>
            <a:chExt cx="1761564" cy="853426"/>
          </a:xfrm>
        </p:grpSpPr>
        <p:sp>
          <p:nvSpPr>
            <p:cNvPr id="41" name="TextBox 40"/>
            <p:cNvSpPr txBox="1"/>
            <p:nvPr/>
          </p:nvSpPr>
          <p:spPr>
            <a:xfrm>
              <a:off x="3019381" y="4975414"/>
              <a:ext cx="1527278" cy="369332"/>
            </a:xfrm>
            <a:prstGeom prst="rect">
              <a:avLst/>
            </a:prstGeom>
            <a:noFill/>
          </p:spPr>
          <p:txBody>
            <a:bodyPr wrap="none" rtlCol="0">
              <a:spAutoFit/>
            </a:bodyPr>
            <a:lstStyle/>
            <a:p>
              <a:r>
                <a:rPr lang="en-US" dirty="0">
                  <a:solidFill>
                    <a:prstClr val="white"/>
                  </a:solidFill>
                </a:rPr>
                <a:t>Web browsing</a:t>
              </a:r>
            </a:p>
          </p:txBody>
        </p:sp>
        <p:sp>
          <p:nvSpPr>
            <p:cNvPr id="50" name="Freeform 49"/>
            <p:cNvSpPr/>
            <p:nvPr/>
          </p:nvSpPr>
          <p:spPr>
            <a:xfrm>
              <a:off x="2877671" y="4491320"/>
              <a:ext cx="1761564" cy="316006"/>
            </a:xfrm>
            <a:custGeom>
              <a:avLst/>
              <a:gdLst>
                <a:gd name="connsiteX0" fmla="*/ 0 w 1761564"/>
                <a:gd name="connsiteY0" fmla="*/ 316006 h 316006"/>
                <a:gd name="connsiteX1" fmla="*/ 248770 w 1761564"/>
                <a:gd name="connsiteY1" fmla="*/ 302559 h 316006"/>
                <a:gd name="connsiteX2" fmla="*/ 282388 w 1761564"/>
                <a:gd name="connsiteY2" fmla="*/ 295836 h 316006"/>
                <a:gd name="connsiteX3" fmla="*/ 329452 w 1761564"/>
                <a:gd name="connsiteY3" fmla="*/ 282389 h 316006"/>
                <a:gd name="connsiteX4" fmla="*/ 437029 w 1761564"/>
                <a:gd name="connsiteY4" fmla="*/ 268942 h 316006"/>
                <a:gd name="connsiteX5" fmla="*/ 477370 w 1761564"/>
                <a:gd name="connsiteY5" fmla="*/ 255494 h 316006"/>
                <a:gd name="connsiteX6" fmla="*/ 497541 w 1761564"/>
                <a:gd name="connsiteY6" fmla="*/ 248771 h 316006"/>
                <a:gd name="connsiteX7" fmla="*/ 524435 w 1761564"/>
                <a:gd name="connsiteY7" fmla="*/ 242047 h 316006"/>
                <a:gd name="connsiteX8" fmla="*/ 584947 w 1761564"/>
                <a:gd name="connsiteY8" fmla="*/ 221877 h 316006"/>
                <a:gd name="connsiteX9" fmla="*/ 605117 w 1761564"/>
                <a:gd name="connsiteY9" fmla="*/ 215153 h 316006"/>
                <a:gd name="connsiteX10" fmla="*/ 746311 w 1761564"/>
                <a:gd name="connsiteY10" fmla="*/ 201706 h 316006"/>
                <a:gd name="connsiteX11" fmla="*/ 806823 w 1761564"/>
                <a:gd name="connsiteY11" fmla="*/ 194983 h 316006"/>
                <a:gd name="connsiteX12" fmla="*/ 826994 w 1761564"/>
                <a:gd name="connsiteY12" fmla="*/ 188259 h 316006"/>
                <a:gd name="connsiteX13" fmla="*/ 894229 w 1761564"/>
                <a:gd name="connsiteY13" fmla="*/ 174812 h 316006"/>
                <a:gd name="connsiteX14" fmla="*/ 914400 w 1761564"/>
                <a:gd name="connsiteY14" fmla="*/ 168089 h 316006"/>
                <a:gd name="connsiteX15" fmla="*/ 1001805 w 1761564"/>
                <a:gd name="connsiteY15" fmla="*/ 154642 h 316006"/>
                <a:gd name="connsiteX16" fmla="*/ 1069041 w 1761564"/>
                <a:gd name="connsiteY16" fmla="*/ 141194 h 316006"/>
                <a:gd name="connsiteX17" fmla="*/ 1102658 w 1761564"/>
                <a:gd name="connsiteY17" fmla="*/ 134471 h 316006"/>
                <a:gd name="connsiteX18" fmla="*/ 1149723 w 1761564"/>
                <a:gd name="connsiteY18" fmla="*/ 127747 h 316006"/>
                <a:gd name="connsiteX19" fmla="*/ 1169894 w 1761564"/>
                <a:gd name="connsiteY19" fmla="*/ 121024 h 316006"/>
                <a:gd name="connsiteX20" fmla="*/ 1243852 w 1761564"/>
                <a:gd name="connsiteY20" fmla="*/ 107577 h 316006"/>
                <a:gd name="connsiteX21" fmla="*/ 1277470 w 1761564"/>
                <a:gd name="connsiteY21" fmla="*/ 100853 h 316006"/>
                <a:gd name="connsiteX22" fmla="*/ 1337982 w 1761564"/>
                <a:gd name="connsiteY22" fmla="*/ 94130 h 316006"/>
                <a:gd name="connsiteX23" fmla="*/ 1371600 w 1761564"/>
                <a:gd name="connsiteY23" fmla="*/ 87406 h 316006"/>
                <a:gd name="connsiteX24" fmla="*/ 1492623 w 1761564"/>
                <a:gd name="connsiteY24" fmla="*/ 73959 h 316006"/>
                <a:gd name="connsiteX25" fmla="*/ 1546411 w 1761564"/>
                <a:gd name="connsiteY25" fmla="*/ 67236 h 316006"/>
                <a:gd name="connsiteX26" fmla="*/ 1566582 w 1761564"/>
                <a:gd name="connsiteY26" fmla="*/ 60512 h 316006"/>
                <a:gd name="connsiteX27" fmla="*/ 1640541 w 1761564"/>
                <a:gd name="connsiteY27" fmla="*/ 47065 h 316006"/>
                <a:gd name="connsiteX28" fmla="*/ 1674158 w 1761564"/>
                <a:gd name="connsiteY28" fmla="*/ 40342 h 316006"/>
                <a:gd name="connsiteX29" fmla="*/ 1714500 w 1761564"/>
                <a:gd name="connsiteY29" fmla="*/ 26894 h 316006"/>
                <a:gd name="connsiteX30" fmla="*/ 1734670 w 1761564"/>
                <a:gd name="connsiteY30" fmla="*/ 20171 h 316006"/>
                <a:gd name="connsiteX31" fmla="*/ 1761564 w 1761564"/>
                <a:gd name="connsiteY31" fmla="*/ 0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564" h="316006">
                  <a:moveTo>
                    <a:pt x="0" y="316006"/>
                  </a:moveTo>
                  <a:cubicBezTo>
                    <a:pt x="62629" y="313397"/>
                    <a:pt x="177129" y="310519"/>
                    <a:pt x="248770" y="302559"/>
                  </a:cubicBezTo>
                  <a:cubicBezTo>
                    <a:pt x="260128" y="301297"/>
                    <a:pt x="271301" y="298608"/>
                    <a:pt x="282388" y="295836"/>
                  </a:cubicBezTo>
                  <a:cubicBezTo>
                    <a:pt x="320811" y="286230"/>
                    <a:pt x="283313" y="290778"/>
                    <a:pt x="329452" y="282389"/>
                  </a:cubicBezTo>
                  <a:cubicBezTo>
                    <a:pt x="359618" y="276904"/>
                    <a:pt x="408137" y="272152"/>
                    <a:pt x="437029" y="268942"/>
                  </a:cubicBezTo>
                  <a:lnTo>
                    <a:pt x="477370" y="255494"/>
                  </a:lnTo>
                  <a:cubicBezTo>
                    <a:pt x="484094" y="253253"/>
                    <a:pt x="490665" y="250490"/>
                    <a:pt x="497541" y="248771"/>
                  </a:cubicBezTo>
                  <a:cubicBezTo>
                    <a:pt x="506506" y="246530"/>
                    <a:pt x="515584" y="244702"/>
                    <a:pt x="524435" y="242047"/>
                  </a:cubicBezTo>
                  <a:cubicBezTo>
                    <a:pt x="544800" y="235937"/>
                    <a:pt x="564776" y="228601"/>
                    <a:pt x="584947" y="221877"/>
                  </a:cubicBezTo>
                  <a:cubicBezTo>
                    <a:pt x="591670" y="219636"/>
                    <a:pt x="598073" y="215936"/>
                    <a:pt x="605117" y="215153"/>
                  </a:cubicBezTo>
                  <a:cubicBezTo>
                    <a:pt x="749364" y="199127"/>
                    <a:pt x="569724" y="218524"/>
                    <a:pt x="746311" y="201706"/>
                  </a:cubicBezTo>
                  <a:cubicBezTo>
                    <a:pt x="766514" y="199782"/>
                    <a:pt x="786652" y="197224"/>
                    <a:pt x="806823" y="194983"/>
                  </a:cubicBezTo>
                  <a:cubicBezTo>
                    <a:pt x="813547" y="192742"/>
                    <a:pt x="820088" y="189853"/>
                    <a:pt x="826994" y="188259"/>
                  </a:cubicBezTo>
                  <a:cubicBezTo>
                    <a:pt x="849264" y="183120"/>
                    <a:pt x="872546" y="182039"/>
                    <a:pt x="894229" y="174812"/>
                  </a:cubicBezTo>
                  <a:cubicBezTo>
                    <a:pt x="900953" y="172571"/>
                    <a:pt x="907481" y="169626"/>
                    <a:pt x="914400" y="168089"/>
                  </a:cubicBezTo>
                  <a:cubicBezTo>
                    <a:pt x="931205" y="164354"/>
                    <a:pt x="986776" y="156789"/>
                    <a:pt x="1001805" y="154642"/>
                  </a:cubicBezTo>
                  <a:cubicBezTo>
                    <a:pt x="1040464" y="141755"/>
                    <a:pt x="1007238" y="151495"/>
                    <a:pt x="1069041" y="141194"/>
                  </a:cubicBezTo>
                  <a:cubicBezTo>
                    <a:pt x="1080313" y="139315"/>
                    <a:pt x="1091386" y="136350"/>
                    <a:pt x="1102658" y="134471"/>
                  </a:cubicBezTo>
                  <a:cubicBezTo>
                    <a:pt x="1118290" y="131866"/>
                    <a:pt x="1134035" y="129988"/>
                    <a:pt x="1149723" y="127747"/>
                  </a:cubicBezTo>
                  <a:cubicBezTo>
                    <a:pt x="1156447" y="125506"/>
                    <a:pt x="1163018" y="122743"/>
                    <a:pt x="1169894" y="121024"/>
                  </a:cubicBezTo>
                  <a:cubicBezTo>
                    <a:pt x="1192058" y="115483"/>
                    <a:pt x="1221849" y="111578"/>
                    <a:pt x="1243852" y="107577"/>
                  </a:cubicBezTo>
                  <a:cubicBezTo>
                    <a:pt x="1255096" y="105533"/>
                    <a:pt x="1266157" y="102469"/>
                    <a:pt x="1277470" y="100853"/>
                  </a:cubicBezTo>
                  <a:cubicBezTo>
                    <a:pt x="1297561" y="97983"/>
                    <a:pt x="1317891" y="97000"/>
                    <a:pt x="1337982" y="94130"/>
                  </a:cubicBezTo>
                  <a:cubicBezTo>
                    <a:pt x="1349295" y="92514"/>
                    <a:pt x="1360268" y="88884"/>
                    <a:pt x="1371600" y="87406"/>
                  </a:cubicBezTo>
                  <a:cubicBezTo>
                    <a:pt x="1411848" y="82156"/>
                    <a:pt x="1452347" y="78993"/>
                    <a:pt x="1492623" y="73959"/>
                  </a:cubicBezTo>
                  <a:lnTo>
                    <a:pt x="1546411" y="67236"/>
                  </a:lnTo>
                  <a:cubicBezTo>
                    <a:pt x="1553135" y="64995"/>
                    <a:pt x="1559706" y="62231"/>
                    <a:pt x="1566582" y="60512"/>
                  </a:cubicBezTo>
                  <a:cubicBezTo>
                    <a:pt x="1588708" y="54981"/>
                    <a:pt x="1618583" y="51057"/>
                    <a:pt x="1640541" y="47065"/>
                  </a:cubicBezTo>
                  <a:cubicBezTo>
                    <a:pt x="1651784" y="45021"/>
                    <a:pt x="1663133" y="43349"/>
                    <a:pt x="1674158" y="40342"/>
                  </a:cubicBezTo>
                  <a:cubicBezTo>
                    <a:pt x="1687833" y="36612"/>
                    <a:pt x="1701053" y="31377"/>
                    <a:pt x="1714500" y="26894"/>
                  </a:cubicBezTo>
                  <a:lnTo>
                    <a:pt x="1734670" y="20171"/>
                  </a:lnTo>
                  <a:cubicBezTo>
                    <a:pt x="1757478" y="4966"/>
                    <a:pt x="1749127" y="12438"/>
                    <a:pt x="1761564"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4280171" y="4407094"/>
            <a:ext cx="1739444" cy="1872040"/>
            <a:chOff x="4639235" y="3482791"/>
            <a:chExt cx="1739444" cy="1872040"/>
          </a:xfrm>
        </p:grpSpPr>
        <p:sp>
          <p:nvSpPr>
            <p:cNvPr id="42" name="TextBox 41"/>
            <p:cNvSpPr txBox="1"/>
            <p:nvPr/>
          </p:nvSpPr>
          <p:spPr>
            <a:xfrm>
              <a:off x="4643717" y="4985499"/>
              <a:ext cx="1734962" cy="369332"/>
            </a:xfrm>
            <a:prstGeom prst="rect">
              <a:avLst/>
            </a:prstGeom>
            <a:noFill/>
          </p:spPr>
          <p:txBody>
            <a:bodyPr wrap="none" rtlCol="0">
              <a:spAutoFit/>
            </a:bodyPr>
            <a:lstStyle/>
            <a:p>
              <a:r>
                <a:rPr lang="en-US" dirty="0">
                  <a:solidFill>
                    <a:prstClr val="white"/>
                  </a:solidFill>
                </a:rPr>
                <a:t>Video Streaming</a:t>
              </a:r>
            </a:p>
          </p:txBody>
        </p:sp>
        <p:sp>
          <p:nvSpPr>
            <p:cNvPr id="51" name="Freeform 50"/>
            <p:cNvSpPr/>
            <p:nvPr/>
          </p:nvSpPr>
          <p:spPr>
            <a:xfrm>
              <a:off x="4639235" y="3482791"/>
              <a:ext cx="1674159" cy="1021976"/>
            </a:xfrm>
            <a:custGeom>
              <a:avLst/>
              <a:gdLst>
                <a:gd name="connsiteX0" fmla="*/ 0 w 1674159"/>
                <a:gd name="connsiteY0" fmla="*/ 1021976 h 1021976"/>
                <a:gd name="connsiteX1" fmla="*/ 94130 w 1674159"/>
                <a:gd name="connsiteY1" fmla="*/ 1015253 h 1021976"/>
                <a:gd name="connsiteX2" fmla="*/ 121024 w 1674159"/>
                <a:gd name="connsiteY2" fmla="*/ 1008529 h 1021976"/>
                <a:gd name="connsiteX3" fmla="*/ 154641 w 1674159"/>
                <a:gd name="connsiteY3" fmla="*/ 1001806 h 1021976"/>
                <a:gd name="connsiteX4" fmla="*/ 174812 w 1674159"/>
                <a:gd name="connsiteY4" fmla="*/ 995082 h 1021976"/>
                <a:gd name="connsiteX5" fmla="*/ 201706 w 1674159"/>
                <a:gd name="connsiteY5" fmla="*/ 988359 h 1021976"/>
                <a:gd name="connsiteX6" fmla="*/ 242047 w 1674159"/>
                <a:gd name="connsiteY6" fmla="*/ 974912 h 1021976"/>
                <a:gd name="connsiteX7" fmla="*/ 262218 w 1674159"/>
                <a:gd name="connsiteY7" fmla="*/ 968188 h 1021976"/>
                <a:gd name="connsiteX8" fmla="*/ 289112 w 1674159"/>
                <a:gd name="connsiteY8" fmla="*/ 961465 h 1021976"/>
                <a:gd name="connsiteX9" fmla="*/ 309283 w 1674159"/>
                <a:gd name="connsiteY9" fmla="*/ 954741 h 1021976"/>
                <a:gd name="connsiteX10" fmla="*/ 403412 w 1674159"/>
                <a:gd name="connsiteY10" fmla="*/ 934571 h 1021976"/>
                <a:gd name="connsiteX11" fmla="*/ 463924 w 1674159"/>
                <a:gd name="connsiteY11" fmla="*/ 914400 h 1021976"/>
                <a:gd name="connsiteX12" fmla="*/ 484094 w 1674159"/>
                <a:gd name="connsiteY12" fmla="*/ 907676 h 1021976"/>
                <a:gd name="connsiteX13" fmla="*/ 531159 w 1674159"/>
                <a:gd name="connsiteY13" fmla="*/ 894229 h 1021976"/>
                <a:gd name="connsiteX14" fmla="*/ 605118 w 1674159"/>
                <a:gd name="connsiteY14" fmla="*/ 860612 h 1021976"/>
                <a:gd name="connsiteX15" fmla="*/ 652183 w 1674159"/>
                <a:gd name="connsiteY15" fmla="*/ 833718 h 1021976"/>
                <a:gd name="connsiteX16" fmla="*/ 672353 w 1674159"/>
                <a:gd name="connsiteY16" fmla="*/ 820271 h 1021976"/>
                <a:gd name="connsiteX17" fmla="*/ 685800 w 1674159"/>
                <a:gd name="connsiteY17" fmla="*/ 806823 h 1021976"/>
                <a:gd name="connsiteX18" fmla="*/ 705971 w 1674159"/>
                <a:gd name="connsiteY18" fmla="*/ 800100 h 1021976"/>
                <a:gd name="connsiteX19" fmla="*/ 746312 w 1674159"/>
                <a:gd name="connsiteY19" fmla="*/ 779929 h 1021976"/>
                <a:gd name="connsiteX20" fmla="*/ 786653 w 1674159"/>
                <a:gd name="connsiteY20" fmla="*/ 759759 h 1021976"/>
                <a:gd name="connsiteX21" fmla="*/ 806824 w 1674159"/>
                <a:gd name="connsiteY21" fmla="*/ 746312 h 1021976"/>
                <a:gd name="connsiteX22" fmla="*/ 826994 w 1674159"/>
                <a:gd name="connsiteY22" fmla="*/ 739588 h 1021976"/>
                <a:gd name="connsiteX23" fmla="*/ 874059 w 1674159"/>
                <a:gd name="connsiteY23" fmla="*/ 705971 h 1021976"/>
                <a:gd name="connsiteX24" fmla="*/ 907677 w 1674159"/>
                <a:gd name="connsiteY24" fmla="*/ 672353 h 1021976"/>
                <a:gd name="connsiteX25" fmla="*/ 948018 w 1674159"/>
                <a:gd name="connsiteY25" fmla="*/ 645459 h 1021976"/>
                <a:gd name="connsiteX26" fmla="*/ 968188 w 1674159"/>
                <a:gd name="connsiteY26" fmla="*/ 632012 h 1021976"/>
                <a:gd name="connsiteX27" fmla="*/ 1001806 w 1674159"/>
                <a:gd name="connsiteY27" fmla="*/ 598394 h 1021976"/>
                <a:gd name="connsiteX28" fmla="*/ 1042147 w 1674159"/>
                <a:gd name="connsiteY28" fmla="*/ 571500 h 1021976"/>
                <a:gd name="connsiteX29" fmla="*/ 1075765 w 1674159"/>
                <a:gd name="connsiteY29" fmla="*/ 544606 h 1021976"/>
                <a:gd name="connsiteX30" fmla="*/ 1109383 w 1674159"/>
                <a:gd name="connsiteY30" fmla="*/ 517712 h 1021976"/>
                <a:gd name="connsiteX31" fmla="*/ 1129553 w 1674159"/>
                <a:gd name="connsiteY31" fmla="*/ 497541 h 1021976"/>
                <a:gd name="connsiteX32" fmla="*/ 1169894 w 1674159"/>
                <a:gd name="connsiteY32" fmla="*/ 470647 h 1021976"/>
                <a:gd name="connsiteX33" fmla="*/ 1190065 w 1674159"/>
                <a:gd name="connsiteY33" fmla="*/ 450476 h 1021976"/>
                <a:gd name="connsiteX34" fmla="*/ 1210236 w 1674159"/>
                <a:gd name="connsiteY34" fmla="*/ 437029 h 1021976"/>
                <a:gd name="connsiteX35" fmla="*/ 1237130 w 1674159"/>
                <a:gd name="connsiteY35" fmla="*/ 416859 h 1021976"/>
                <a:gd name="connsiteX36" fmla="*/ 1257300 w 1674159"/>
                <a:gd name="connsiteY36" fmla="*/ 403412 h 1021976"/>
                <a:gd name="connsiteX37" fmla="*/ 1304365 w 1674159"/>
                <a:gd name="connsiteY37" fmla="*/ 369794 h 1021976"/>
                <a:gd name="connsiteX38" fmla="*/ 1337983 w 1674159"/>
                <a:gd name="connsiteY38" fmla="*/ 342900 h 1021976"/>
                <a:gd name="connsiteX39" fmla="*/ 1378324 w 1674159"/>
                <a:gd name="connsiteY39" fmla="*/ 302559 h 1021976"/>
                <a:gd name="connsiteX40" fmla="*/ 1398494 w 1674159"/>
                <a:gd name="connsiteY40" fmla="*/ 289112 h 1021976"/>
                <a:gd name="connsiteX41" fmla="*/ 1438836 w 1674159"/>
                <a:gd name="connsiteY41" fmla="*/ 248771 h 1021976"/>
                <a:gd name="connsiteX42" fmla="*/ 1452283 w 1674159"/>
                <a:gd name="connsiteY42" fmla="*/ 235323 h 1021976"/>
                <a:gd name="connsiteX43" fmla="*/ 1472453 w 1674159"/>
                <a:gd name="connsiteY43" fmla="*/ 221876 h 1021976"/>
                <a:gd name="connsiteX44" fmla="*/ 1499347 w 1674159"/>
                <a:gd name="connsiteY44" fmla="*/ 188259 h 1021976"/>
                <a:gd name="connsiteX45" fmla="*/ 1512794 w 1674159"/>
                <a:gd name="connsiteY45" fmla="*/ 168088 h 1021976"/>
                <a:gd name="connsiteX46" fmla="*/ 1553136 w 1674159"/>
                <a:gd name="connsiteY46" fmla="*/ 134471 h 1021976"/>
                <a:gd name="connsiteX47" fmla="*/ 1580030 w 1674159"/>
                <a:gd name="connsiteY47" fmla="*/ 107576 h 1021976"/>
                <a:gd name="connsiteX48" fmla="*/ 1606924 w 1674159"/>
                <a:gd name="connsiteY48" fmla="*/ 80682 h 1021976"/>
                <a:gd name="connsiteX49" fmla="*/ 1633818 w 1674159"/>
                <a:gd name="connsiteY49" fmla="*/ 53788 h 1021976"/>
                <a:gd name="connsiteX50" fmla="*/ 1660712 w 1674159"/>
                <a:gd name="connsiteY50" fmla="*/ 13447 h 1021976"/>
                <a:gd name="connsiteX51" fmla="*/ 1674159 w 1674159"/>
                <a:gd name="connsiteY51" fmla="*/ 0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4159" h="1021976">
                  <a:moveTo>
                    <a:pt x="0" y="1021976"/>
                  </a:moveTo>
                  <a:cubicBezTo>
                    <a:pt x="31377" y="1019735"/>
                    <a:pt x="62866" y="1018727"/>
                    <a:pt x="94130" y="1015253"/>
                  </a:cubicBezTo>
                  <a:cubicBezTo>
                    <a:pt x="103314" y="1014233"/>
                    <a:pt x="112003" y="1010534"/>
                    <a:pt x="121024" y="1008529"/>
                  </a:cubicBezTo>
                  <a:cubicBezTo>
                    <a:pt x="132179" y="1006050"/>
                    <a:pt x="143555" y="1004578"/>
                    <a:pt x="154641" y="1001806"/>
                  </a:cubicBezTo>
                  <a:cubicBezTo>
                    <a:pt x="161517" y="1000087"/>
                    <a:pt x="167997" y="997029"/>
                    <a:pt x="174812" y="995082"/>
                  </a:cubicBezTo>
                  <a:cubicBezTo>
                    <a:pt x="183697" y="992543"/>
                    <a:pt x="192855" y="991014"/>
                    <a:pt x="201706" y="988359"/>
                  </a:cubicBezTo>
                  <a:cubicBezTo>
                    <a:pt x="215283" y="984286"/>
                    <a:pt x="228600" y="979394"/>
                    <a:pt x="242047" y="974912"/>
                  </a:cubicBezTo>
                  <a:cubicBezTo>
                    <a:pt x="248771" y="972671"/>
                    <a:pt x="255342" y="969907"/>
                    <a:pt x="262218" y="968188"/>
                  </a:cubicBezTo>
                  <a:cubicBezTo>
                    <a:pt x="271183" y="965947"/>
                    <a:pt x="280227" y="964004"/>
                    <a:pt x="289112" y="961465"/>
                  </a:cubicBezTo>
                  <a:cubicBezTo>
                    <a:pt x="295927" y="959518"/>
                    <a:pt x="302377" y="956335"/>
                    <a:pt x="309283" y="954741"/>
                  </a:cubicBezTo>
                  <a:cubicBezTo>
                    <a:pt x="331799" y="949545"/>
                    <a:pt x="376088" y="942768"/>
                    <a:pt x="403412" y="934571"/>
                  </a:cubicBezTo>
                  <a:cubicBezTo>
                    <a:pt x="423777" y="928461"/>
                    <a:pt x="443753" y="921124"/>
                    <a:pt x="463924" y="914400"/>
                  </a:cubicBezTo>
                  <a:cubicBezTo>
                    <a:pt x="470647" y="912159"/>
                    <a:pt x="477218" y="909395"/>
                    <a:pt x="484094" y="907676"/>
                  </a:cubicBezTo>
                  <a:cubicBezTo>
                    <a:pt x="495511" y="904822"/>
                    <a:pt x="519366" y="899589"/>
                    <a:pt x="531159" y="894229"/>
                  </a:cubicBezTo>
                  <a:cubicBezTo>
                    <a:pt x="613825" y="856653"/>
                    <a:pt x="557961" y="876329"/>
                    <a:pt x="605118" y="860612"/>
                  </a:cubicBezTo>
                  <a:cubicBezTo>
                    <a:pt x="670150" y="811837"/>
                    <a:pt x="600846" y="859386"/>
                    <a:pt x="652183" y="833718"/>
                  </a:cubicBezTo>
                  <a:cubicBezTo>
                    <a:pt x="659410" y="830104"/>
                    <a:pt x="666043" y="825319"/>
                    <a:pt x="672353" y="820271"/>
                  </a:cubicBezTo>
                  <a:cubicBezTo>
                    <a:pt x="677303" y="816311"/>
                    <a:pt x="680364" y="810085"/>
                    <a:pt x="685800" y="806823"/>
                  </a:cubicBezTo>
                  <a:cubicBezTo>
                    <a:pt x="691877" y="803177"/>
                    <a:pt x="699247" y="802341"/>
                    <a:pt x="705971" y="800100"/>
                  </a:cubicBezTo>
                  <a:cubicBezTo>
                    <a:pt x="763769" y="761567"/>
                    <a:pt x="690644" y="807763"/>
                    <a:pt x="746312" y="779929"/>
                  </a:cubicBezTo>
                  <a:cubicBezTo>
                    <a:pt x="798442" y="753864"/>
                    <a:pt x="735960" y="776656"/>
                    <a:pt x="786653" y="759759"/>
                  </a:cubicBezTo>
                  <a:cubicBezTo>
                    <a:pt x="793377" y="755277"/>
                    <a:pt x="799596" y="749926"/>
                    <a:pt x="806824" y="746312"/>
                  </a:cubicBezTo>
                  <a:cubicBezTo>
                    <a:pt x="813163" y="743142"/>
                    <a:pt x="821227" y="743707"/>
                    <a:pt x="826994" y="739588"/>
                  </a:cubicBezTo>
                  <a:cubicBezTo>
                    <a:pt x="882824" y="699709"/>
                    <a:pt x="828486" y="721160"/>
                    <a:pt x="874059" y="705971"/>
                  </a:cubicBezTo>
                  <a:cubicBezTo>
                    <a:pt x="885265" y="694765"/>
                    <a:pt x="894491" y="681144"/>
                    <a:pt x="907677" y="672353"/>
                  </a:cubicBezTo>
                  <a:lnTo>
                    <a:pt x="948018" y="645459"/>
                  </a:lnTo>
                  <a:cubicBezTo>
                    <a:pt x="954741" y="640977"/>
                    <a:pt x="962474" y="637726"/>
                    <a:pt x="968188" y="632012"/>
                  </a:cubicBezTo>
                  <a:cubicBezTo>
                    <a:pt x="979394" y="620806"/>
                    <a:pt x="988620" y="607185"/>
                    <a:pt x="1001806" y="598394"/>
                  </a:cubicBezTo>
                  <a:lnTo>
                    <a:pt x="1042147" y="571500"/>
                  </a:lnTo>
                  <a:cubicBezTo>
                    <a:pt x="1080684" y="513693"/>
                    <a:pt x="1029370" y="581721"/>
                    <a:pt x="1075765" y="544606"/>
                  </a:cubicBezTo>
                  <a:cubicBezTo>
                    <a:pt x="1119211" y="509849"/>
                    <a:pt x="1058683" y="534610"/>
                    <a:pt x="1109383" y="517712"/>
                  </a:cubicBezTo>
                  <a:cubicBezTo>
                    <a:pt x="1116106" y="510988"/>
                    <a:pt x="1122048" y="503379"/>
                    <a:pt x="1129553" y="497541"/>
                  </a:cubicBezTo>
                  <a:cubicBezTo>
                    <a:pt x="1142310" y="487619"/>
                    <a:pt x="1158466" y="482075"/>
                    <a:pt x="1169894" y="470647"/>
                  </a:cubicBezTo>
                  <a:cubicBezTo>
                    <a:pt x="1176618" y="463923"/>
                    <a:pt x="1182760" y="456563"/>
                    <a:pt x="1190065" y="450476"/>
                  </a:cubicBezTo>
                  <a:cubicBezTo>
                    <a:pt x="1196273" y="445303"/>
                    <a:pt x="1203660" y="441726"/>
                    <a:pt x="1210236" y="437029"/>
                  </a:cubicBezTo>
                  <a:cubicBezTo>
                    <a:pt x="1219355" y="430516"/>
                    <a:pt x="1228012" y="423372"/>
                    <a:pt x="1237130" y="416859"/>
                  </a:cubicBezTo>
                  <a:cubicBezTo>
                    <a:pt x="1243705" y="412162"/>
                    <a:pt x="1250725" y="408109"/>
                    <a:pt x="1257300" y="403412"/>
                  </a:cubicBezTo>
                  <a:cubicBezTo>
                    <a:pt x="1315660" y="361726"/>
                    <a:pt x="1256841" y="401476"/>
                    <a:pt x="1304365" y="369794"/>
                  </a:cubicBezTo>
                  <a:cubicBezTo>
                    <a:pt x="1341275" y="314428"/>
                    <a:pt x="1293016" y="377874"/>
                    <a:pt x="1337983" y="342900"/>
                  </a:cubicBezTo>
                  <a:cubicBezTo>
                    <a:pt x="1352994" y="331225"/>
                    <a:pt x="1362501" y="313108"/>
                    <a:pt x="1378324" y="302559"/>
                  </a:cubicBezTo>
                  <a:cubicBezTo>
                    <a:pt x="1385047" y="298077"/>
                    <a:pt x="1392455" y="294480"/>
                    <a:pt x="1398494" y="289112"/>
                  </a:cubicBezTo>
                  <a:cubicBezTo>
                    <a:pt x="1412708" y="276478"/>
                    <a:pt x="1425389" y="262218"/>
                    <a:pt x="1438836" y="248771"/>
                  </a:cubicBezTo>
                  <a:cubicBezTo>
                    <a:pt x="1443319" y="244288"/>
                    <a:pt x="1447008" y="238839"/>
                    <a:pt x="1452283" y="235323"/>
                  </a:cubicBezTo>
                  <a:lnTo>
                    <a:pt x="1472453" y="221876"/>
                  </a:lnTo>
                  <a:cubicBezTo>
                    <a:pt x="1485544" y="182608"/>
                    <a:pt x="1468935" y="218672"/>
                    <a:pt x="1499347" y="188259"/>
                  </a:cubicBezTo>
                  <a:cubicBezTo>
                    <a:pt x="1505061" y="182545"/>
                    <a:pt x="1507621" y="174296"/>
                    <a:pt x="1512794" y="168088"/>
                  </a:cubicBezTo>
                  <a:cubicBezTo>
                    <a:pt x="1528971" y="148676"/>
                    <a:pt x="1533304" y="147692"/>
                    <a:pt x="1553136" y="134471"/>
                  </a:cubicBezTo>
                  <a:cubicBezTo>
                    <a:pt x="1571063" y="80684"/>
                    <a:pt x="1544172" y="143434"/>
                    <a:pt x="1580030" y="107576"/>
                  </a:cubicBezTo>
                  <a:cubicBezTo>
                    <a:pt x="1615889" y="71717"/>
                    <a:pt x="1553133" y="98613"/>
                    <a:pt x="1606924" y="80682"/>
                  </a:cubicBezTo>
                  <a:cubicBezTo>
                    <a:pt x="1624851" y="26897"/>
                    <a:pt x="1597960" y="89646"/>
                    <a:pt x="1633818" y="53788"/>
                  </a:cubicBezTo>
                  <a:cubicBezTo>
                    <a:pt x="1645246" y="42360"/>
                    <a:pt x="1649284" y="24875"/>
                    <a:pt x="1660712" y="13447"/>
                  </a:cubicBezTo>
                  <a:lnTo>
                    <a:pt x="1674159"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 name="Group 62"/>
          <p:cNvGrpSpPr/>
          <p:nvPr/>
        </p:nvGrpSpPr>
        <p:grpSpPr>
          <a:xfrm>
            <a:off x="5954330" y="1951892"/>
            <a:ext cx="2336473" cy="4337327"/>
            <a:chOff x="6313394" y="1027589"/>
            <a:chExt cx="2336473" cy="4337327"/>
          </a:xfrm>
        </p:grpSpPr>
        <p:sp>
          <p:nvSpPr>
            <p:cNvPr id="43" name="TextBox 42"/>
            <p:cNvSpPr txBox="1"/>
            <p:nvPr/>
          </p:nvSpPr>
          <p:spPr>
            <a:xfrm>
              <a:off x="6313394" y="4995584"/>
              <a:ext cx="2336473" cy="369332"/>
            </a:xfrm>
            <a:prstGeom prst="rect">
              <a:avLst/>
            </a:prstGeom>
            <a:noFill/>
          </p:spPr>
          <p:txBody>
            <a:bodyPr wrap="none" rtlCol="0">
              <a:spAutoFit/>
            </a:bodyPr>
            <a:lstStyle/>
            <a:p>
              <a:r>
                <a:rPr lang="en-US" dirty="0">
                  <a:solidFill>
                    <a:prstClr val="white"/>
                  </a:solidFill>
                </a:rPr>
                <a:t>Internet of Things (</a:t>
              </a:r>
              <a:r>
                <a:rPr lang="en-US" dirty="0" err="1">
                  <a:solidFill>
                    <a:prstClr val="white"/>
                  </a:solidFill>
                </a:rPr>
                <a:t>IoT</a:t>
              </a:r>
              <a:r>
                <a:rPr lang="en-US" dirty="0">
                  <a:solidFill>
                    <a:prstClr val="white"/>
                  </a:solidFill>
                </a:rPr>
                <a:t>)</a:t>
              </a:r>
            </a:p>
          </p:txBody>
        </p:sp>
        <p:sp>
          <p:nvSpPr>
            <p:cNvPr id="53" name="Freeform 52"/>
            <p:cNvSpPr/>
            <p:nvPr/>
          </p:nvSpPr>
          <p:spPr>
            <a:xfrm>
              <a:off x="6320117" y="1027589"/>
              <a:ext cx="1895461" cy="2468649"/>
            </a:xfrm>
            <a:custGeom>
              <a:avLst/>
              <a:gdLst>
                <a:gd name="connsiteX0" fmla="*/ 0 w 1156688"/>
                <a:gd name="connsiteY0" fmla="*/ 1445559 h 1445559"/>
                <a:gd name="connsiteX1" fmla="*/ 107576 w 1156688"/>
                <a:gd name="connsiteY1" fmla="*/ 1391770 h 1445559"/>
                <a:gd name="connsiteX2" fmla="*/ 147917 w 1156688"/>
                <a:gd name="connsiteY2" fmla="*/ 1371600 h 1445559"/>
                <a:gd name="connsiteX3" fmla="*/ 168088 w 1156688"/>
                <a:gd name="connsiteY3" fmla="*/ 1344706 h 1445559"/>
                <a:gd name="connsiteX4" fmla="*/ 188258 w 1156688"/>
                <a:gd name="connsiteY4" fmla="*/ 1337982 h 1445559"/>
                <a:gd name="connsiteX5" fmla="*/ 208429 w 1156688"/>
                <a:gd name="connsiteY5" fmla="*/ 1324535 h 1445559"/>
                <a:gd name="connsiteX6" fmla="*/ 228600 w 1156688"/>
                <a:gd name="connsiteY6" fmla="*/ 1304364 h 1445559"/>
                <a:gd name="connsiteX7" fmla="*/ 255494 w 1156688"/>
                <a:gd name="connsiteY7" fmla="*/ 1290917 h 1445559"/>
                <a:gd name="connsiteX8" fmla="*/ 295835 w 1156688"/>
                <a:gd name="connsiteY8" fmla="*/ 1250576 h 1445559"/>
                <a:gd name="connsiteX9" fmla="*/ 316005 w 1156688"/>
                <a:gd name="connsiteY9" fmla="*/ 1237129 h 1445559"/>
                <a:gd name="connsiteX10" fmla="*/ 349623 w 1156688"/>
                <a:gd name="connsiteY10" fmla="*/ 1203511 h 1445559"/>
                <a:gd name="connsiteX11" fmla="*/ 389964 w 1156688"/>
                <a:gd name="connsiteY11" fmla="*/ 1176617 h 1445559"/>
                <a:gd name="connsiteX12" fmla="*/ 403411 w 1156688"/>
                <a:gd name="connsiteY12" fmla="*/ 1156447 h 1445559"/>
                <a:gd name="connsiteX13" fmla="*/ 443753 w 1156688"/>
                <a:gd name="connsiteY13" fmla="*/ 1116106 h 1445559"/>
                <a:gd name="connsiteX14" fmla="*/ 463923 w 1156688"/>
                <a:gd name="connsiteY14" fmla="*/ 1089211 h 1445559"/>
                <a:gd name="connsiteX15" fmla="*/ 484094 w 1156688"/>
                <a:gd name="connsiteY15" fmla="*/ 1069041 h 1445559"/>
                <a:gd name="connsiteX16" fmla="*/ 510988 w 1156688"/>
                <a:gd name="connsiteY16" fmla="*/ 1028700 h 1445559"/>
                <a:gd name="connsiteX17" fmla="*/ 531158 w 1156688"/>
                <a:gd name="connsiteY17" fmla="*/ 1008529 h 1445559"/>
                <a:gd name="connsiteX18" fmla="*/ 544605 w 1156688"/>
                <a:gd name="connsiteY18" fmla="*/ 981635 h 1445559"/>
                <a:gd name="connsiteX19" fmla="*/ 564776 w 1156688"/>
                <a:gd name="connsiteY19" fmla="*/ 961464 h 1445559"/>
                <a:gd name="connsiteX20" fmla="*/ 578223 w 1156688"/>
                <a:gd name="connsiteY20" fmla="*/ 941294 h 1445559"/>
                <a:gd name="connsiteX21" fmla="*/ 598394 w 1156688"/>
                <a:gd name="connsiteY21" fmla="*/ 914400 h 1445559"/>
                <a:gd name="connsiteX22" fmla="*/ 611841 w 1156688"/>
                <a:gd name="connsiteY22" fmla="*/ 894229 h 1445559"/>
                <a:gd name="connsiteX23" fmla="*/ 632011 w 1156688"/>
                <a:gd name="connsiteY23" fmla="*/ 874059 h 1445559"/>
                <a:gd name="connsiteX24" fmla="*/ 665629 w 1156688"/>
                <a:gd name="connsiteY24" fmla="*/ 833717 h 1445559"/>
                <a:gd name="connsiteX25" fmla="*/ 692523 w 1156688"/>
                <a:gd name="connsiteY25" fmla="*/ 786653 h 1445559"/>
                <a:gd name="connsiteX26" fmla="*/ 719417 w 1156688"/>
                <a:gd name="connsiteY26" fmla="*/ 739588 h 1445559"/>
                <a:gd name="connsiteX27" fmla="*/ 753035 w 1156688"/>
                <a:gd name="connsiteY27" fmla="*/ 692523 h 1445559"/>
                <a:gd name="connsiteX28" fmla="*/ 766482 w 1156688"/>
                <a:gd name="connsiteY28" fmla="*/ 665629 h 1445559"/>
                <a:gd name="connsiteX29" fmla="*/ 779929 w 1156688"/>
                <a:gd name="connsiteY29" fmla="*/ 645459 h 1445559"/>
                <a:gd name="connsiteX30" fmla="*/ 800100 w 1156688"/>
                <a:gd name="connsiteY30" fmla="*/ 605117 h 1445559"/>
                <a:gd name="connsiteX31" fmla="*/ 833717 w 1156688"/>
                <a:gd name="connsiteY31" fmla="*/ 544606 h 1445559"/>
                <a:gd name="connsiteX32" fmla="*/ 847164 w 1156688"/>
                <a:gd name="connsiteY32" fmla="*/ 524435 h 1445559"/>
                <a:gd name="connsiteX33" fmla="*/ 867335 w 1156688"/>
                <a:gd name="connsiteY33" fmla="*/ 484094 h 1445559"/>
                <a:gd name="connsiteX34" fmla="*/ 874058 w 1156688"/>
                <a:gd name="connsiteY34" fmla="*/ 463923 h 1445559"/>
                <a:gd name="connsiteX35" fmla="*/ 900953 w 1156688"/>
                <a:gd name="connsiteY35" fmla="*/ 423582 h 1445559"/>
                <a:gd name="connsiteX36" fmla="*/ 927847 w 1156688"/>
                <a:gd name="connsiteY36" fmla="*/ 383241 h 1445559"/>
                <a:gd name="connsiteX37" fmla="*/ 954741 w 1156688"/>
                <a:gd name="connsiteY37" fmla="*/ 342900 h 1445559"/>
                <a:gd name="connsiteX38" fmla="*/ 968188 w 1156688"/>
                <a:gd name="connsiteY38" fmla="*/ 322729 h 1445559"/>
                <a:gd name="connsiteX39" fmla="*/ 974911 w 1156688"/>
                <a:gd name="connsiteY39" fmla="*/ 302559 h 1445559"/>
                <a:gd name="connsiteX40" fmla="*/ 988358 w 1156688"/>
                <a:gd name="connsiteY40" fmla="*/ 289111 h 1445559"/>
                <a:gd name="connsiteX41" fmla="*/ 1001805 w 1156688"/>
                <a:gd name="connsiteY41" fmla="*/ 268941 h 1445559"/>
                <a:gd name="connsiteX42" fmla="*/ 1008529 w 1156688"/>
                <a:gd name="connsiteY42" fmla="*/ 248770 h 1445559"/>
                <a:gd name="connsiteX43" fmla="*/ 1035423 w 1156688"/>
                <a:gd name="connsiteY43" fmla="*/ 208429 h 1445559"/>
                <a:gd name="connsiteX44" fmla="*/ 1048870 w 1156688"/>
                <a:gd name="connsiteY44" fmla="*/ 188259 h 1445559"/>
                <a:gd name="connsiteX45" fmla="*/ 1062317 w 1156688"/>
                <a:gd name="connsiteY45" fmla="*/ 174811 h 1445559"/>
                <a:gd name="connsiteX46" fmla="*/ 1075764 w 1156688"/>
                <a:gd name="connsiteY46" fmla="*/ 147917 h 1445559"/>
                <a:gd name="connsiteX47" fmla="*/ 1095935 w 1156688"/>
                <a:gd name="connsiteY47" fmla="*/ 127747 h 1445559"/>
                <a:gd name="connsiteX48" fmla="*/ 1122829 w 1156688"/>
                <a:gd name="connsiteY48" fmla="*/ 87406 h 1445559"/>
                <a:gd name="connsiteX49" fmla="*/ 1136276 w 1156688"/>
                <a:gd name="connsiteY49" fmla="*/ 47064 h 1445559"/>
                <a:gd name="connsiteX50" fmla="*/ 1156447 w 1156688"/>
                <a:gd name="connsiteY50" fmla="*/ 6723 h 1445559"/>
                <a:gd name="connsiteX51" fmla="*/ 1156447 w 1156688"/>
                <a:gd name="connsiteY51" fmla="*/ 0 h 144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6688" h="1445559">
                  <a:moveTo>
                    <a:pt x="0" y="1445559"/>
                  </a:moveTo>
                  <a:cubicBezTo>
                    <a:pt x="35859" y="1427629"/>
                    <a:pt x="72099" y="1410443"/>
                    <a:pt x="107576" y="1391770"/>
                  </a:cubicBezTo>
                  <a:cubicBezTo>
                    <a:pt x="152597" y="1368075"/>
                    <a:pt x="103459" y="1386419"/>
                    <a:pt x="147917" y="1371600"/>
                  </a:cubicBezTo>
                  <a:cubicBezTo>
                    <a:pt x="154641" y="1362635"/>
                    <a:pt x="159479" y="1351880"/>
                    <a:pt x="168088" y="1344706"/>
                  </a:cubicBezTo>
                  <a:cubicBezTo>
                    <a:pt x="173532" y="1340169"/>
                    <a:pt x="181919" y="1341152"/>
                    <a:pt x="188258" y="1337982"/>
                  </a:cubicBezTo>
                  <a:cubicBezTo>
                    <a:pt x="195486" y="1334368"/>
                    <a:pt x="202221" y="1329708"/>
                    <a:pt x="208429" y="1324535"/>
                  </a:cubicBezTo>
                  <a:cubicBezTo>
                    <a:pt x="215734" y="1318448"/>
                    <a:pt x="220862" y="1309891"/>
                    <a:pt x="228600" y="1304364"/>
                  </a:cubicBezTo>
                  <a:cubicBezTo>
                    <a:pt x="236756" y="1298538"/>
                    <a:pt x="247668" y="1297178"/>
                    <a:pt x="255494" y="1290917"/>
                  </a:cubicBezTo>
                  <a:cubicBezTo>
                    <a:pt x="270344" y="1279037"/>
                    <a:pt x="280012" y="1261125"/>
                    <a:pt x="295835" y="1250576"/>
                  </a:cubicBezTo>
                  <a:cubicBezTo>
                    <a:pt x="302558" y="1246094"/>
                    <a:pt x="309924" y="1242450"/>
                    <a:pt x="316005" y="1237129"/>
                  </a:cubicBezTo>
                  <a:cubicBezTo>
                    <a:pt x="327932" y="1226693"/>
                    <a:pt x="336437" y="1212302"/>
                    <a:pt x="349623" y="1203511"/>
                  </a:cubicBezTo>
                  <a:lnTo>
                    <a:pt x="389964" y="1176617"/>
                  </a:lnTo>
                  <a:cubicBezTo>
                    <a:pt x="394446" y="1169894"/>
                    <a:pt x="398043" y="1162486"/>
                    <a:pt x="403411" y="1156447"/>
                  </a:cubicBezTo>
                  <a:cubicBezTo>
                    <a:pt x="416046" y="1142234"/>
                    <a:pt x="432343" y="1131320"/>
                    <a:pt x="443753" y="1116106"/>
                  </a:cubicBezTo>
                  <a:cubicBezTo>
                    <a:pt x="450476" y="1107141"/>
                    <a:pt x="456630" y="1097719"/>
                    <a:pt x="463923" y="1089211"/>
                  </a:cubicBezTo>
                  <a:cubicBezTo>
                    <a:pt x="470111" y="1081992"/>
                    <a:pt x="478256" y="1076546"/>
                    <a:pt x="484094" y="1069041"/>
                  </a:cubicBezTo>
                  <a:cubicBezTo>
                    <a:pt x="494016" y="1056284"/>
                    <a:pt x="499561" y="1040128"/>
                    <a:pt x="510988" y="1028700"/>
                  </a:cubicBezTo>
                  <a:cubicBezTo>
                    <a:pt x="517711" y="1021976"/>
                    <a:pt x="525631" y="1016266"/>
                    <a:pt x="531158" y="1008529"/>
                  </a:cubicBezTo>
                  <a:cubicBezTo>
                    <a:pt x="536984" y="1000373"/>
                    <a:pt x="538779" y="989791"/>
                    <a:pt x="544605" y="981635"/>
                  </a:cubicBezTo>
                  <a:cubicBezTo>
                    <a:pt x="550132" y="973897"/>
                    <a:pt x="558689" y="968769"/>
                    <a:pt x="564776" y="961464"/>
                  </a:cubicBezTo>
                  <a:cubicBezTo>
                    <a:pt x="569949" y="955256"/>
                    <a:pt x="573526" y="947869"/>
                    <a:pt x="578223" y="941294"/>
                  </a:cubicBezTo>
                  <a:cubicBezTo>
                    <a:pt x="584736" y="932175"/>
                    <a:pt x="591881" y="923519"/>
                    <a:pt x="598394" y="914400"/>
                  </a:cubicBezTo>
                  <a:cubicBezTo>
                    <a:pt x="603091" y="907824"/>
                    <a:pt x="606668" y="900437"/>
                    <a:pt x="611841" y="894229"/>
                  </a:cubicBezTo>
                  <a:cubicBezTo>
                    <a:pt x="617928" y="886925"/>
                    <a:pt x="625924" y="881363"/>
                    <a:pt x="632011" y="874059"/>
                  </a:cubicBezTo>
                  <a:cubicBezTo>
                    <a:pt x="678814" y="817895"/>
                    <a:pt x="606700" y="892646"/>
                    <a:pt x="665629" y="833717"/>
                  </a:cubicBezTo>
                  <a:cubicBezTo>
                    <a:pt x="676541" y="800985"/>
                    <a:pt x="667083" y="822270"/>
                    <a:pt x="692523" y="786653"/>
                  </a:cubicBezTo>
                  <a:cubicBezTo>
                    <a:pt x="729543" y="734823"/>
                    <a:pt x="680013" y="802633"/>
                    <a:pt x="719417" y="739588"/>
                  </a:cubicBezTo>
                  <a:cubicBezTo>
                    <a:pt x="743476" y="701095"/>
                    <a:pt x="734065" y="725721"/>
                    <a:pt x="753035" y="692523"/>
                  </a:cubicBezTo>
                  <a:cubicBezTo>
                    <a:pt x="758008" y="683821"/>
                    <a:pt x="761509" y="674331"/>
                    <a:pt x="766482" y="665629"/>
                  </a:cubicBezTo>
                  <a:cubicBezTo>
                    <a:pt x="770491" y="658613"/>
                    <a:pt x="776315" y="652686"/>
                    <a:pt x="779929" y="645459"/>
                  </a:cubicBezTo>
                  <a:cubicBezTo>
                    <a:pt x="807769" y="589781"/>
                    <a:pt x="761560" y="662929"/>
                    <a:pt x="800100" y="605117"/>
                  </a:cubicBezTo>
                  <a:cubicBezTo>
                    <a:pt x="811934" y="569615"/>
                    <a:pt x="802892" y="590844"/>
                    <a:pt x="833717" y="544606"/>
                  </a:cubicBezTo>
                  <a:cubicBezTo>
                    <a:pt x="838199" y="537882"/>
                    <a:pt x="844609" y="532101"/>
                    <a:pt x="847164" y="524435"/>
                  </a:cubicBezTo>
                  <a:cubicBezTo>
                    <a:pt x="856443" y="496598"/>
                    <a:pt x="849957" y="510161"/>
                    <a:pt x="867335" y="484094"/>
                  </a:cubicBezTo>
                  <a:cubicBezTo>
                    <a:pt x="869576" y="477370"/>
                    <a:pt x="870616" y="470118"/>
                    <a:pt x="874058" y="463923"/>
                  </a:cubicBezTo>
                  <a:cubicBezTo>
                    <a:pt x="881907" y="449795"/>
                    <a:pt x="891988" y="437029"/>
                    <a:pt x="900953" y="423582"/>
                  </a:cubicBezTo>
                  <a:lnTo>
                    <a:pt x="927847" y="383241"/>
                  </a:lnTo>
                  <a:lnTo>
                    <a:pt x="954741" y="342900"/>
                  </a:lnTo>
                  <a:lnTo>
                    <a:pt x="968188" y="322729"/>
                  </a:lnTo>
                  <a:cubicBezTo>
                    <a:pt x="970429" y="316006"/>
                    <a:pt x="971265" y="308636"/>
                    <a:pt x="974911" y="302559"/>
                  </a:cubicBezTo>
                  <a:cubicBezTo>
                    <a:pt x="978172" y="297123"/>
                    <a:pt x="984398" y="294061"/>
                    <a:pt x="988358" y="289111"/>
                  </a:cubicBezTo>
                  <a:cubicBezTo>
                    <a:pt x="993406" y="282801"/>
                    <a:pt x="998191" y="276168"/>
                    <a:pt x="1001805" y="268941"/>
                  </a:cubicBezTo>
                  <a:cubicBezTo>
                    <a:pt x="1004975" y="262602"/>
                    <a:pt x="1005087" y="254965"/>
                    <a:pt x="1008529" y="248770"/>
                  </a:cubicBezTo>
                  <a:cubicBezTo>
                    <a:pt x="1016378" y="234643"/>
                    <a:pt x="1026458" y="221876"/>
                    <a:pt x="1035423" y="208429"/>
                  </a:cubicBezTo>
                  <a:cubicBezTo>
                    <a:pt x="1039905" y="201706"/>
                    <a:pt x="1043156" y="193973"/>
                    <a:pt x="1048870" y="188259"/>
                  </a:cubicBezTo>
                  <a:cubicBezTo>
                    <a:pt x="1053352" y="183776"/>
                    <a:pt x="1058801" y="180086"/>
                    <a:pt x="1062317" y="174811"/>
                  </a:cubicBezTo>
                  <a:cubicBezTo>
                    <a:pt x="1067877" y="166471"/>
                    <a:pt x="1069938" y="156073"/>
                    <a:pt x="1075764" y="147917"/>
                  </a:cubicBezTo>
                  <a:cubicBezTo>
                    <a:pt x="1081291" y="140180"/>
                    <a:pt x="1090097" y="135252"/>
                    <a:pt x="1095935" y="127747"/>
                  </a:cubicBezTo>
                  <a:cubicBezTo>
                    <a:pt x="1105857" y="114990"/>
                    <a:pt x="1117718" y="102738"/>
                    <a:pt x="1122829" y="87406"/>
                  </a:cubicBezTo>
                  <a:cubicBezTo>
                    <a:pt x="1127311" y="73959"/>
                    <a:pt x="1128413" y="58858"/>
                    <a:pt x="1136276" y="47064"/>
                  </a:cubicBezTo>
                  <a:cubicBezTo>
                    <a:pt x="1149423" y="27344"/>
                    <a:pt x="1150879" y="28993"/>
                    <a:pt x="1156447" y="6723"/>
                  </a:cubicBezTo>
                  <a:cubicBezTo>
                    <a:pt x="1156991" y="4549"/>
                    <a:pt x="1156447" y="2241"/>
                    <a:pt x="1156447"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5" name="TextBox 54"/>
          <p:cNvSpPr txBox="1"/>
          <p:nvPr/>
        </p:nvSpPr>
        <p:spPr>
          <a:xfrm rot="16200000">
            <a:off x="-1032142" y="3761702"/>
            <a:ext cx="3144066" cy="584775"/>
          </a:xfrm>
          <a:prstGeom prst="rect">
            <a:avLst/>
          </a:prstGeom>
          <a:noFill/>
        </p:spPr>
        <p:txBody>
          <a:bodyPr wrap="none" rtlCol="0">
            <a:spAutoFit/>
          </a:bodyPr>
          <a:lstStyle/>
          <a:p>
            <a:r>
              <a:rPr lang="en-US" sz="3200" dirty="0">
                <a:solidFill>
                  <a:prstClr val="white"/>
                </a:solidFill>
              </a:rPr>
              <a:t>Stress on Internet</a:t>
            </a:r>
          </a:p>
        </p:txBody>
      </p:sp>
      <p:sp>
        <p:nvSpPr>
          <p:cNvPr id="58" name="Rounded Rectangular Callout 57"/>
          <p:cNvSpPr/>
          <p:nvPr/>
        </p:nvSpPr>
        <p:spPr>
          <a:xfrm>
            <a:off x="1521715" y="3348544"/>
            <a:ext cx="2984100" cy="1569538"/>
          </a:xfrm>
          <a:prstGeom prst="wedgeRoundRectCallout">
            <a:avLst>
              <a:gd name="adj1" fmla="val 73954"/>
              <a:gd name="adj2" fmla="val 16250"/>
              <a:gd name="adj3" fmla="val 16667"/>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spcAft>
                <a:spcPts val="600"/>
              </a:spcAft>
            </a:pPr>
            <a:r>
              <a:rPr lang="en-US" sz="2400" b="1" i="1" dirty="0">
                <a:solidFill>
                  <a:prstClr val="white"/>
                </a:solidFill>
              </a:rPr>
              <a:t>On-demand streaming</a:t>
            </a:r>
            <a:r>
              <a:rPr lang="en-US" sz="2400" b="1" dirty="0">
                <a:solidFill>
                  <a:prstClr val="white"/>
                </a:solidFill>
              </a:rPr>
              <a:t> </a:t>
            </a:r>
            <a:r>
              <a:rPr lang="en-US" sz="2400" dirty="0">
                <a:solidFill>
                  <a:prstClr val="white"/>
                </a:solidFill>
              </a:rPr>
              <a:t>will make up 82% of Internet traffic by 2021</a:t>
            </a:r>
          </a:p>
        </p:txBody>
      </p:sp>
      <p:sp>
        <p:nvSpPr>
          <p:cNvPr id="59" name="Rounded Rectangular Callout 58"/>
          <p:cNvSpPr/>
          <p:nvPr/>
        </p:nvSpPr>
        <p:spPr>
          <a:xfrm>
            <a:off x="4284653" y="1018013"/>
            <a:ext cx="2616586" cy="2199612"/>
          </a:xfrm>
          <a:prstGeom prst="wedgeRoundRectCallout">
            <a:avLst>
              <a:gd name="adj1" fmla="val 41866"/>
              <a:gd name="adj2" fmla="val 68828"/>
              <a:gd name="adj3" fmla="val 16667"/>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pPr>
            <a:r>
              <a:rPr lang="en-US" sz="2400" b="1" i="1" dirty="0">
                <a:solidFill>
                  <a:srgbClr val="CCFFCC"/>
                </a:solidFill>
              </a:rPr>
              <a:t>Continuous streaming </a:t>
            </a:r>
            <a:r>
              <a:rPr lang="en-US" sz="2400" dirty="0">
                <a:solidFill>
                  <a:srgbClr val="CCFFCC"/>
                </a:solidFill>
              </a:rPr>
              <a:t>from billions of Internet of things can be even more demanding </a:t>
            </a:r>
          </a:p>
        </p:txBody>
      </p:sp>
      <p:sp>
        <p:nvSpPr>
          <p:cNvPr id="8" name="TextBox 7"/>
          <p:cNvSpPr txBox="1"/>
          <p:nvPr/>
        </p:nvSpPr>
        <p:spPr>
          <a:xfrm>
            <a:off x="7659865" y="5530385"/>
            <a:ext cx="614271" cy="369332"/>
          </a:xfrm>
          <a:prstGeom prst="rect">
            <a:avLst/>
          </a:prstGeom>
          <a:noFill/>
        </p:spPr>
        <p:txBody>
          <a:bodyPr wrap="none" rtlCol="0">
            <a:spAutoFit/>
          </a:bodyPr>
          <a:lstStyle/>
          <a:p>
            <a:r>
              <a:rPr lang="en-US" i="1" dirty="0">
                <a:solidFill>
                  <a:prstClr val="white"/>
                </a:solidFill>
              </a:rPr>
              <a:t>time</a:t>
            </a:r>
          </a:p>
        </p:txBody>
      </p:sp>
      <p:sp>
        <p:nvSpPr>
          <p:cNvPr id="3" name="TextBox 2"/>
          <p:cNvSpPr txBox="1"/>
          <p:nvPr/>
        </p:nvSpPr>
        <p:spPr>
          <a:xfrm>
            <a:off x="7297607" y="3169401"/>
            <a:ext cx="1603237" cy="915892"/>
          </a:xfrm>
          <a:prstGeom prst="rect">
            <a:avLst/>
          </a:prstGeom>
          <a:noFill/>
        </p:spPr>
        <p:txBody>
          <a:bodyPr wrap="square" rtlCol="0">
            <a:spAutoFit/>
          </a:bodyPr>
          <a:lstStyle/>
          <a:p>
            <a:pPr>
              <a:lnSpc>
                <a:spcPts val="1600"/>
              </a:lnSpc>
            </a:pPr>
            <a:r>
              <a:rPr lang="en-US" sz="1600" dirty="0">
                <a:solidFill>
                  <a:srgbClr val="FFFF00"/>
                </a:solidFill>
              </a:rPr>
              <a:t>Where do we get network bandwidth for IoT ?</a:t>
            </a:r>
          </a:p>
        </p:txBody>
      </p:sp>
      <p:grpSp>
        <p:nvGrpSpPr>
          <p:cNvPr id="10" name="Group 9">
            <a:extLst>
              <a:ext uri="{FF2B5EF4-FFF2-40B4-BE49-F238E27FC236}">
                <a16:creationId xmlns:a16="http://schemas.microsoft.com/office/drawing/2014/main" id="{F666CF92-0278-492E-B5B1-11C8A92B35FA}"/>
              </a:ext>
            </a:extLst>
          </p:cNvPr>
          <p:cNvGrpSpPr/>
          <p:nvPr/>
        </p:nvGrpSpPr>
        <p:grpSpPr>
          <a:xfrm>
            <a:off x="5199777" y="4175144"/>
            <a:ext cx="741106" cy="369332"/>
            <a:chOff x="5199777" y="4175144"/>
            <a:chExt cx="741106" cy="369332"/>
          </a:xfrm>
        </p:grpSpPr>
        <p:cxnSp>
          <p:nvCxnSpPr>
            <p:cNvPr id="7" name="Straight Connector 6">
              <a:extLst>
                <a:ext uri="{FF2B5EF4-FFF2-40B4-BE49-F238E27FC236}">
                  <a16:creationId xmlns:a16="http://schemas.microsoft.com/office/drawing/2014/main" id="{9396B7BB-B61C-4530-A274-99F427AA8585}"/>
                </a:ext>
              </a:extLst>
            </p:cNvPr>
            <p:cNvCxnSpPr>
              <a:endCxn id="51" idx="50"/>
            </p:cNvCxnSpPr>
            <p:nvPr/>
          </p:nvCxnSpPr>
          <p:spPr>
            <a:xfrm>
              <a:off x="5733543" y="4420541"/>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CAA8AA-02BE-4048-BBEF-C31AEAF99444}"/>
                </a:ext>
              </a:extLst>
            </p:cNvPr>
            <p:cNvSpPr txBox="1"/>
            <p:nvPr/>
          </p:nvSpPr>
          <p:spPr>
            <a:xfrm>
              <a:off x="5199777" y="4175144"/>
              <a:ext cx="583814" cy="369332"/>
            </a:xfrm>
            <a:prstGeom prst="rect">
              <a:avLst/>
            </a:prstGeom>
            <a:noFill/>
          </p:spPr>
          <p:txBody>
            <a:bodyPr wrap="none" rtlCol="0">
              <a:spAutoFit/>
            </a:bodyPr>
            <a:lstStyle/>
            <a:p>
              <a:r>
                <a:rPr lang="en-US" dirty="0"/>
                <a:t>82%</a:t>
              </a:r>
            </a:p>
          </p:txBody>
        </p:sp>
      </p:grpSp>
      <p:grpSp>
        <p:nvGrpSpPr>
          <p:cNvPr id="11" name="Group 10">
            <a:extLst>
              <a:ext uri="{FF2B5EF4-FFF2-40B4-BE49-F238E27FC236}">
                <a16:creationId xmlns:a16="http://schemas.microsoft.com/office/drawing/2014/main" id="{55805371-1C4B-43BE-B0EE-A7317DC6D7EF}"/>
              </a:ext>
            </a:extLst>
          </p:cNvPr>
          <p:cNvGrpSpPr/>
          <p:nvPr/>
        </p:nvGrpSpPr>
        <p:grpSpPr>
          <a:xfrm>
            <a:off x="5461110" y="3917843"/>
            <a:ext cx="844714" cy="369332"/>
            <a:chOff x="5461110" y="3917843"/>
            <a:chExt cx="844714" cy="369332"/>
          </a:xfrm>
        </p:grpSpPr>
        <p:cxnSp>
          <p:nvCxnSpPr>
            <p:cNvPr id="65" name="Straight Connector 64">
              <a:extLst>
                <a:ext uri="{FF2B5EF4-FFF2-40B4-BE49-F238E27FC236}">
                  <a16:creationId xmlns:a16="http://schemas.microsoft.com/office/drawing/2014/main" id="{89454F64-1A7C-465C-8E59-59B51EFD708D}"/>
                </a:ext>
              </a:extLst>
            </p:cNvPr>
            <p:cNvCxnSpPr/>
            <p:nvPr/>
          </p:nvCxnSpPr>
          <p:spPr>
            <a:xfrm>
              <a:off x="6098484" y="4177445"/>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E71472B-BA6F-42DF-A5E9-4308D0077B6C}"/>
                </a:ext>
              </a:extLst>
            </p:cNvPr>
            <p:cNvSpPr txBox="1"/>
            <p:nvPr/>
          </p:nvSpPr>
          <p:spPr>
            <a:xfrm>
              <a:off x="5461110" y="3917843"/>
              <a:ext cx="700833" cy="369332"/>
            </a:xfrm>
            <a:prstGeom prst="rect">
              <a:avLst/>
            </a:prstGeom>
            <a:noFill/>
          </p:spPr>
          <p:txBody>
            <a:bodyPr wrap="none" rtlCol="0">
              <a:spAutoFit/>
            </a:bodyPr>
            <a:lstStyle/>
            <a:p>
              <a:r>
                <a:rPr lang="en-US" dirty="0"/>
                <a:t>100%</a:t>
              </a:r>
            </a:p>
          </p:txBody>
        </p:sp>
      </p:grpSp>
      <p:cxnSp>
        <p:nvCxnSpPr>
          <p:cNvPr id="13" name="Straight Connector 12">
            <a:extLst>
              <a:ext uri="{FF2B5EF4-FFF2-40B4-BE49-F238E27FC236}">
                <a16:creationId xmlns:a16="http://schemas.microsoft.com/office/drawing/2014/main" id="{945B7B6B-C65B-43DC-92AF-ED9AD22D9B56}"/>
              </a:ext>
            </a:extLst>
          </p:cNvPr>
          <p:cNvCxnSpPr>
            <a:cxnSpLocks/>
          </p:cNvCxnSpPr>
          <p:nvPr/>
        </p:nvCxnSpPr>
        <p:spPr>
          <a:xfrm>
            <a:off x="6305824" y="4175144"/>
            <a:ext cx="121746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6C7BC6-F784-4399-998D-BBDC90382620}"/>
              </a:ext>
            </a:extLst>
          </p:cNvPr>
          <p:cNvCxnSpPr>
            <a:cxnSpLocks/>
          </p:cNvCxnSpPr>
          <p:nvPr/>
        </p:nvCxnSpPr>
        <p:spPr>
          <a:xfrm flipV="1">
            <a:off x="7284969" y="3017416"/>
            <a:ext cx="0" cy="115772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51" idx="50"/>
          </p:cNvCxnSpPr>
          <p:nvPr/>
        </p:nvCxnSpPr>
        <p:spPr>
          <a:xfrm flipH="1" flipV="1">
            <a:off x="5940883" y="4420541"/>
            <a:ext cx="31376" cy="147917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57002" y="5486684"/>
            <a:ext cx="648822" cy="369332"/>
          </a:xfrm>
          <a:prstGeom prst="rect">
            <a:avLst/>
          </a:prstGeom>
          <a:noFill/>
        </p:spPr>
        <p:txBody>
          <a:bodyPr wrap="square" rtlCol="0">
            <a:spAutoFit/>
          </a:bodyPr>
          <a:lstStyle/>
          <a:p>
            <a:r>
              <a:rPr lang="en-US" dirty="0"/>
              <a:t>2021</a:t>
            </a:r>
          </a:p>
        </p:txBody>
      </p:sp>
      <p:cxnSp>
        <p:nvCxnSpPr>
          <p:cNvPr id="36" name="Straight Connector 35"/>
          <p:cNvCxnSpPr/>
          <p:nvPr/>
        </p:nvCxnSpPr>
        <p:spPr>
          <a:xfrm flipV="1">
            <a:off x="6339405" y="4201832"/>
            <a:ext cx="0" cy="169788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6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up)">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p:stCondLst>
                              <p:cond delay="2000"/>
                            </p:stCondLst>
                            <p:childTnLst>
                              <p:par>
                                <p:cTn id="57" presetID="16" presetClass="entr" presetSubtype="21"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left)">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2"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1253"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1254"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1255" name="Group 14"/>
          <p:cNvGrpSpPr>
            <a:grpSpLocks/>
          </p:cNvGrpSpPr>
          <p:nvPr/>
        </p:nvGrpSpPr>
        <p:grpSpPr bwMode="auto">
          <a:xfrm>
            <a:off x="4697413" y="3886200"/>
            <a:ext cx="1093787" cy="2514600"/>
            <a:chOff x="4697261" y="3886198"/>
            <a:chExt cx="1093939" cy="2514604"/>
          </a:xfrm>
        </p:grpSpPr>
        <p:grpSp>
          <p:nvGrpSpPr>
            <p:cNvPr id="181259"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09" y="4343373"/>
                <a:ext cx="1295402" cy="381053"/>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67" y="5524469"/>
                <a:ext cx="1295402" cy="457263"/>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261" y="3886198"/>
              <a:ext cx="25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791200" y="6019800"/>
            <a:ext cx="304800" cy="381000"/>
            <a:chOff x="5791201" y="6019800"/>
            <a:chExt cx="304798" cy="381002"/>
          </a:xfrm>
        </p:grpSpPr>
        <p:cxnSp>
          <p:nvCxnSpPr>
            <p:cNvPr id="30" name="Straight Connector 29"/>
            <p:cNvCxnSpPr/>
            <p:nvPr/>
          </p:nvCxnSpPr>
          <p:spPr>
            <a:xfrm flipH="1">
              <a:off x="5791201" y="6019800"/>
              <a:ext cx="3047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5999" y="6019800"/>
              <a:ext cx="0" cy="38100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9" name="Content Placeholder 2"/>
          <p:cNvSpPr txBox="1">
            <a:spLocks/>
          </p:cNvSpPr>
          <p:nvPr/>
        </p:nvSpPr>
        <p:spPr>
          <a:xfrm>
            <a:off x="594732" y="1524000"/>
            <a:ext cx="8015868" cy="1731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a:t>
            </a:r>
            <a:r>
              <a:rPr lang="en-US" altLang="en-US" sz="2400" dirty="0">
                <a:latin typeface="Arial" panose="020B0604020202020204" pitchFamily="34" charset="0"/>
              </a:rPr>
              <a:t> a video streaming tree –  An opportunistic approach </a:t>
            </a:r>
          </a:p>
        </p:txBody>
      </p:sp>
    </p:spTree>
    <p:extLst>
      <p:ext uri="{BB962C8B-B14F-4D97-AF65-F5344CB8AC3E}">
        <p14:creationId xmlns:p14="http://schemas.microsoft.com/office/powerpoint/2010/main" val="2272957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Content Placeholder 2"/>
          <p:cNvSpPr>
            <a:spLocks noGrp="1"/>
          </p:cNvSpPr>
          <p:nvPr>
            <p:ph idx="1"/>
          </p:nvPr>
        </p:nvSpPr>
        <p:spPr>
          <a:xfrm>
            <a:off x="524220" y="1524001"/>
            <a:ext cx="8123549" cy="938836"/>
          </a:xfrm>
        </p:spPr>
        <p:txBody>
          <a:bodyPr>
            <a:normAutofit/>
          </a:bodyPr>
          <a:lstStyle/>
          <a:p>
            <a:pPr marL="0" indent="0">
              <a:lnSpc>
                <a:spcPct val="100000"/>
              </a:lnSpc>
              <a:spcAft>
                <a:spcPts val="1200"/>
              </a:spcAft>
              <a:buFontTx/>
              <a:buNone/>
            </a:pPr>
            <a:r>
              <a:rPr lang="en-US" altLang="en-US" sz="2400" dirty="0">
                <a:latin typeface="Arial" panose="020B0604020202020204" pitchFamily="34" charset="0"/>
              </a:rPr>
              <a:t>Controlling redundancy prevents bottlenecks and reduces network traffic</a:t>
            </a:r>
          </a:p>
        </p:txBody>
      </p:sp>
      <p:grpSp>
        <p:nvGrpSpPr>
          <p:cNvPr id="10" name="Group 9"/>
          <p:cNvGrpSpPr>
            <a:grpSpLocks/>
          </p:cNvGrpSpPr>
          <p:nvPr/>
        </p:nvGrpSpPr>
        <p:grpSpPr bwMode="auto">
          <a:xfrm>
            <a:off x="3505200" y="3332163"/>
            <a:ext cx="2743200" cy="3068637"/>
            <a:chOff x="3505200" y="3331924"/>
            <a:chExt cx="2743200" cy="3068878"/>
          </a:xfrm>
        </p:grpSpPr>
        <p:grpSp>
          <p:nvGrpSpPr>
            <p:cNvPr id="183328"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8769"/>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653"/>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653"/>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3329" name="Group 31"/>
            <p:cNvGrpSpPr>
              <a:grpSpLocks/>
            </p:cNvGrpSpPr>
            <p:nvPr/>
          </p:nvGrpSpPr>
          <p:grpSpPr bwMode="auto">
            <a:xfrm>
              <a:off x="3657601" y="3331924"/>
              <a:ext cx="1039660" cy="3068877"/>
              <a:chOff x="3657601" y="3331924"/>
              <a:chExt cx="1039660" cy="3068877"/>
            </a:xfrm>
          </p:grpSpPr>
          <p:cxnSp>
            <p:nvCxnSpPr>
              <p:cNvPr id="23" name="Elbow Connector 22"/>
              <p:cNvCxnSpPr/>
              <p:nvPr/>
            </p:nvCxnSpPr>
            <p:spPr>
              <a:xfrm rot="5400000">
                <a:off x="3482107" y="4032880"/>
                <a:ext cx="1916262" cy="514350"/>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4024" y="5561763"/>
                <a:ext cx="1152616" cy="525463"/>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3330" name="Group 23"/>
            <p:cNvGrpSpPr>
              <a:grpSpLocks/>
            </p:cNvGrpSpPr>
            <p:nvPr/>
          </p:nvGrpSpPr>
          <p:grpSpPr bwMode="auto">
            <a:xfrm>
              <a:off x="4183693" y="4952999"/>
              <a:ext cx="513567" cy="1447803"/>
              <a:chOff x="4183693" y="4952999"/>
              <a:chExt cx="513567" cy="1447803"/>
            </a:xfrm>
          </p:grpSpPr>
          <p:cxnSp>
            <p:nvCxnSpPr>
              <p:cNvPr id="38" name="Elbow Connector 37"/>
              <p:cNvCxnSpPr/>
              <p:nvPr/>
            </p:nvCxnSpPr>
            <p:spPr>
              <a:xfrm rot="16200000" flipH="1">
                <a:off x="3872650" y="5576038"/>
                <a:ext cx="1447914" cy="201613"/>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063" y="4952888"/>
                <a:ext cx="312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3331" name="Group 14"/>
            <p:cNvGrpSpPr>
              <a:grpSpLocks/>
            </p:cNvGrpSpPr>
            <p:nvPr/>
          </p:nvGrpSpPr>
          <p:grpSpPr bwMode="auto">
            <a:xfrm>
              <a:off x="4697261" y="3886198"/>
              <a:ext cx="1093939" cy="2514604"/>
              <a:chOff x="4697261" y="3886198"/>
              <a:chExt cx="1093939" cy="2514604"/>
            </a:xfrm>
          </p:grpSpPr>
          <p:grpSp>
            <p:nvGrpSpPr>
              <p:cNvPr id="183335"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49" y="4343256"/>
                  <a:ext cx="1295501" cy="381000"/>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1"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413" y="3886005"/>
                <a:ext cx="2555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3332" name="Group 11"/>
            <p:cNvGrpSpPr>
              <a:grpSpLocks/>
            </p:cNvGrpSpPr>
            <p:nvPr/>
          </p:nvGrpSpPr>
          <p:grpSpPr bwMode="auto">
            <a:xfrm>
              <a:off x="5791201" y="6019800"/>
              <a:ext cx="304798" cy="381002"/>
              <a:chOff x="5791201" y="6019800"/>
              <a:chExt cx="304798" cy="381002"/>
            </a:xfrm>
          </p:grpSpPr>
          <p:cxnSp>
            <p:nvCxnSpPr>
              <p:cNvPr id="30" name="Straight Connector 29"/>
              <p:cNvCxnSpPr/>
              <p:nvPr/>
            </p:nvCxnSpPr>
            <p:spPr>
              <a:xfrm flipH="1">
                <a:off x="5791200" y="6019772"/>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6000" y="6019772"/>
                <a:ext cx="0" cy="38103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9" name="Oval Callout 78"/>
          <p:cNvSpPr/>
          <p:nvPr/>
        </p:nvSpPr>
        <p:spPr>
          <a:xfrm>
            <a:off x="3886202" y="4522538"/>
            <a:ext cx="838198" cy="588724"/>
          </a:xfrm>
          <a:prstGeom prst="wedgeEllipseCallout">
            <a:avLst>
              <a:gd name="adj1" fmla="val -65759"/>
              <a:gd name="adj2" fmla="val 76885"/>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400"/>
              </a:lnSpc>
              <a:defRPr/>
            </a:pPr>
            <a:r>
              <a:rPr lang="en-US" sz="1400" dirty="0">
                <a:solidFill>
                  <a:schemeClr val="bg1"/>
                </a:solidFill>
              </a:rPr>
              <a:t>More traffic</a:t>
            </a:r>
          </a:p>
        </p:txBody>
      </p:sp>
      <p:grpSp>
        <p:nvGrpSpPr>
          <p:cNvPr id="81" name="Group 80"/>
          <p:cNvGrpSpPr>
            <a:grpSpLocks/>
          </p:cNvGrpSpPr>
          <p:nvPr/>
        </p:nvGrpSpPr>
        <p:grpSpPr bwMode="auto">
          <a:xfrm>
            <a:off x="409799" y="3352800"/>
            <a:ext cx="3705001" cy="3068638"/>
            <a:chOff x="409141" y="3352799"/>
            <a:chExt cx="3705659" cy="3068879"/>
          </a:xfrm>
        </p:grpSpPr>
        <p:grpSp>
          <p:nvGrpSpPr>
            <p:cNvPr id="183308" name="Group 76"/>
            <p:cNvGrpSpPr>
              <a:grpSpLocks/>
            </p:cNvGrpSpPr>
            <p:nvPr/>
          </p:nvGrpSpPr>
          <p:grpSpPr bwMode="auto">
            <a:xfrm>
              <a:off x="1371600" y="3352799"/>
              <a:ext cx="2743200" cy="3068879"/>
              <a:chOff x="1600200" y="3352799"/>
              <a:chExt cx="2743200" cy="3068879"/>
            </a:xfrm>
          </p:grpSpPr>
          <p:grpSp>
            <p:nvGrpSpPr>
              <p:cNvPr id="183310" name="Group 25"/>
              <p:cNvGrpSpPr>
                <a:grpSpLocks/>
              </p:cNvGrpSpPr>
              <p:nvPr/>
            </p:nvGrpSpPr>
            <p:grpSpPr bwMode="auto">
              <a:xfrm>
                <a:off x="1600200" y="3352800"/>
                <a:ext cx="2743200" cy="3068878"/>
                <a:chOff x="3505200" y="3331924"/>
                <a:chExt cx="2743200" cy="3068878"/>
              </a:xfrm>
            </p:grpSpPr>
            <p:grpSp>
              <p:nvGrpSpPr>
                <p:cNvPr id="183314" name="Group 26"/>
                <p:cNvGrpSpPr>
                  <a:grpSpLocks/>
                </p:cNvGrpSpPr>
                <p:nvPr/>
              </p:nvGrpSpPr>
              <p:grpSpPr bwMode="auto">
                <a:xfrm>
                  <a:off x="3505200" y="3429000"/>
                  <a:ext cx="2743200" cy="2743200"/>
                  <a:chOff x="3505200" y="3429000"/>
                  <a:chExt cx="2743200" cy="2743200"/>
                </a:xfrm>
              </p:grpSpPr>
              <p:sp>
                <p:nvSpPr>
                  <p:cNvPr id="47" name="Rounded Rectangle 46"/>
                  <p:cNvSpPr/>
                  <p:nvPr/>
                </p:nvSpPr>
                <p:spPr>
                  <a:xfrm>
                    <a:off x="4571702" y="3428769"/>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8" name="Rounded Rectangle 47"/>
                  <p:cNvSpPr/>
                  <p:nvPr/>
                </p:nvSpPr>
                <p:spPr>
                  <a:xfrm>
                    <a:off x="5638692"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9" name="Rounded Rectangle 48"/>
                  <p:cNvSpPr/>
                  <p:nvPr/>
                </p:nvSpPr>
                <p:spPr>
                  <a:xfrm>
                    <a:off x="5181411" y="4495653"/>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 name="Rounded Rectangle 49"/>
                  <p:cNvSpPr/>
                  <p:nvPr/>
                </p:nvSpPr>
                <p:spPr>
                  <a:xfrm>
                    <a:off x="4571702"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Rounded Rectangle 50"/>
                  <p:cNvSpPr/>
                  <p:nvPr/>
                </p:nvSpPr>
                <p:spPr>
                  <a:xfrm>
                    <a:off x="3504713"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Rounded Rectangle 51"/>
                  <p:cNvSpPr/>
                  <p:nvPr/>
                </p:nvSpPr>
                <p:spPr>
                  <a:xfrm>
                    <a:off x="4038208" y="4495653"/>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3315" name="Group 28"/>
                <p:cNvGrpSpPr>
                  <a:grpSpLocks/>
                </p:cNvGrpSpPr>
                <p:nvPr/>
              </p:nvGrpSpPr>
              <p:grpSpPr bwMode="auto">
                <a:xfrm>
                  <a:off x="3657601" y="3331924"/>
                  <a:ext cx="1039660" cy="3068877"/>
                  <a:chOff x="3657601" y="3331924"/>
                  <a:chExt cx="1039660" cy="3068877"/>
                </a:xfrm>
              </p:grpSpPr>
              <p:cxnSp>
                <p:nvCxnSpPr>
                  <p:cNvPr id="45" name="Elbow Connector 44"/>
                  <p:cNvCxnSpPr/>
                  <p:nvPr/>
                </p:nvCxnSpPr>
                <p:spPr>
                  <a:xfrm rot="5400000">
                    <a:off x="3481785" y="4032834"/>
                    <a:ext cx="1916263" cy="514442"/>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a:off x="3343610" y="5561716"/>
                    <a:ext cx="1152616" cy="525557"/>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Elbow Connector 42"/>
                <p:cNvCxnSpPr/>
                <p:nvPr/>
              </p:nvCxnSpPr>
              <p:spPr>
                <a:xfrm rot="16200000" flipH="1">
                  <a:off x="3872357" y="5576020"/>
                  <a:ext cx="1447914" cy="201649"/>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3317" name="Group 38"/>
                <p:cNvGrpSpPr>
                  <a:grpSpLocks/>
                </p:cNvGrpSpPr>
                <p:nvPr/>
              </p:nvGrpSpPr>
              <p:grpSpPr bwMode="auto">
                <a:xfrm>
                  <a:off x="4953002" y="3331925"/>
                  <a:ext cx="838198" cy="3068877"/>
                  <a:chOff x="4953002" y="3331925"/>
                  <a:chExt cx="838198" cy="3068877"/>
                </a:xfrm>
              </p:grpSpPr>
              <p:cxnSp>
                <p:nvCxnSpPr>
                  <p:cNvPr id="41" name="Elbow Connector 40"/>
                  <p:cNvCxnSpPr/>
                  <p:nvPr/>
                </p:nvCxnSpPr>
                <p:spPr>
                  <a:xfrm rot="16200000" flipH="1">
                    <a:off x="4218512" y="4066181"/>
                    <a:ext cx="1849583" cy="381068"/>
                  </a:xfrm>
                  <a:prstGeom prst="bentConnector3">
                    <a:avLst>
                      <a:gd name="adj1" fmla="val 5338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H="1">
                    <a:off x="4914727" y="5524410"/>
                    <a:ext cx="1295502" cy="457281"/>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53" name="Elbow Connector 52"/>
              <p:cNvCxnSpPr/>
              <p:nvPr/>
            </p:nvCxnSpPr>
            <p:spPr>
              <a:xfrm rot="5400000">
                <a:off x="1912588" y="4030700"/>
                <a:ext cx="1660655" cy="304854"/>
              </a:xfrm>
              <a:prstGeom prst="bentConnector3">
                <a:avLst>
                  <a:gd name="adj1" fmla="val 60556"/>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6200000" flipH="1">
                <a:off x="2620738" y="3900502"/>
                <a:ext cx="1660655" cy="565250"/>
              </a:xfrm>
              <a:prstGeom prst="bentConnector3">
                <a:avLst>
                  <a:gd name="adj1" fmla="val 5150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6200000" flipH="1">
                <a:off x="3248695" y="5458761"/>
                <a:ext cx="1427274" cy="457281"/>
              </a:xfrm>
              <a:prstGeom prst="bentConnector3">
                <a:avLst>
                  <a:gd name="adj1" fmla="val 2366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3309" name="TextBox 79"/>
            <p:cNvSpPr txBox="1">
              <a:spLocks noChangeArrowheads="1"/>
            </p:cNvSpPr>
            <p:nvPr/>
          </p:nvSpPr>
          <p:spPr bwMode="auto">
            <a:xfrm>
              <a:off x="409141" y="3852214"/>
              <a:ext cx="1638970" cy="64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1800" dirty="0"/>
                <a:t>Without deduplication</a:t>
              </a:r>
            </a:p>
          </p:txBody>
        </p:sp>
      </p:grpSp>
      <p:sp>
        <p:nvSpPr>
          <p:cNvPr id="78" name="Oval Callout 77"/>
          <p:cNvSpPr/>
          <p:nvPr/>
        </p:nvSpPr>
        <p:spPr>
          <a:xfrm>
            <a:off x="695073" y="2791611"/>
            <a:ext cx="1641978" cy="847279"/>
          </a:xfrm>
          <a:prstGeom prst="wedgeEllipseCallout">
            <a:avLst>
              <a:gd name="adj1" fmla="val 58589"/>
              <a:gd name="adj2" fmla="val 59096"/>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45720" rIns="0" bIns="0" anchor="ctr"/>
          <a:lstStyle/>
          <a:p>
            <a:pPr algn="ctr" eaLnBrk="1" hangingPunct="1">
              <a:lnSpc>
                <a:spcPts val="1500"/>
              </a:lnSpc>
              <a:defRPr/>
            </a:pPr>
            <a:r>
              <a:rPr lang="en-US" sz="1400" dirty="0">
                <a:solidFill>
                  <a:schemeClr val="bg1"/>
                </a:solidFill>
              </a:rPr>
              <a:t>Congested with “redundant” traffic</a:t>
            </a:r>
          </a:p>
        </p:txBody>
      </p:sp>
      <p:sp>
        <p:nvSpPr>
          <p:cNvPr id="56" name="Rectangle 5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57" name="TextBox 79"/>
          <p:cNvSpPr txBox="1">
            <a:spLocks noChangeArrowheads="1"/>
          </p:cNvSpPr>
          <p:nvPr/>
        </p:nvSpPr>
        <p:spPr bwMode="auto">
          <a:xfrm>
            <a:off x="6971921" y="3547567"/>
            <a:ext cx="163867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1800" dirty="0"/>
              <a:t>With deduplication</a:t>
            </a:r>
          </a:p>
        </p:txBody>
      </p:sp>
      <p:sp>
        <p:nvSpPr>
          <p:cNvPr id="58" name="Oval Callout 57"/>
          <p:cNvSpPr/>
          <p:nvPr/>
        </p:nvSpPr>
        <p:spPr>
          <a:xfrm>
            <a:off x="4169733" y="3114675"/>
            <a:ext cx="1641978" cy="847279"/>
          </a:xfrm>
          <a:prstGeom prst="wedgeEllipseCallout">
            <a:avLst>
              <a:gd name="adj1" fmla="val 55658"/>
              <a:gd name="adj2" fmla="val 64776"/>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eaLnBrk="1" hangingPunct="1">
              <a:lnSpc>
                <a:spcPts val="1500"/>
              </a:lnSpc>
              <a:defRPr/>
            </a:pPr>
            <a:r>
              <a:rPr lang="en-US" sz="1400" dirty="0">
                <a:solidFill>
                  <a:schemeClr val="bg1"/>
                </a:solidFill>
              </a:rPr>
              <a:t>Substantial traffic reduction</a:t>
            </a:r>
          </a:p>
        </p:txBody>
      </p:sp>
    </p:spTree>
    <p:extLst>
      <p:ext uri="{BB962C8B-B14F-4D97-AF65-F5344CB8AC3E}">
        <p14:creationId xmlns:p14="http://schemas.microsoft.com/office/powerpoint/2010/main" val="1168474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3.33333E-6 -4.41258E-6 L 0.19167 0.00162 " pathEditMode="relative" rAng="0" ptsTypes="AA">
                                      <p:cBhvr>
                                        <p:cTn id="6" dur="1000" fill="hold"/>
                                        <p:tgtEl>
                                          <p:spTgt spid="10"/>
                                        </p:tgtEl>
                                        <p:attrNameLst>
                                          <p:attrName>ppt_x</p:attrName>
                                          <p:attrName>ppt_y</p:attrName>
                                        </p:attrNameLst>
                                      </p:cBhvr>
                                      <p:rCtr x="9583" y="69"/>
                                    </p:animMotion>
                                  </p:childTnLst>
                                </p:cTn>
                              </p:par>
                            </p:childTnLst>
                          </p:cTn>
                        </p:par>
                        <p:par>
                          <p:cTn id="7" fill="hold">
                            <p:stCondLst>
                              <p:cond delay="1000"/>
                            </p:stCondLst>
                            <p:childTnLst>
                              <p:par>
                                <p:cTn id="8" presetID="9" presetClass="entr" presetSubtype="0" fill="hold" nodeType="afterEffect">
                                  <p:stCondLst>
                                    <p:cond delay="0"/>
                                  </p:st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dissolve">
                                      <p:cBhvr>
                                        <p:cTn id="10" dur="500"/>
                                        <p:tgtEl>
                                          <p:spTgt spid="57">
                                            <p:txEl>
                                              <p:pRg st="0" end="0"/>
                                            </p:txEl>
                                          </p:spTgt>
                                        </p:tgtEl>
                                      </p:cBhvr>
                                    </p:animEffect>
                                  </p:childTnLst>
                                </p:cTn>
                              </p:par>
                            </p:childTnLst>
                          </p:cTn>
                        </p:par>
                        <p:par>
                          <p:cTn id="11" fill="hold" nodeType="afterGroup">
                            <p:stCondLst>
                              <p:cond delay="1500"/>
                            </p:stCondLst>
                            <p:childTnLst>
                              <p:par>
                                <p:cTn id="12" presetID="9"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dissolve">
                                      <p:cBhvr>
                                        <p:cTn id="14" dur="500"/>
                                        <p:tgtEl>
                                          <p:spTgt spid="81"/>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left)">
                                      <p:cBhvr>
                                        <p:cTn id="18" dur="500"/>
                                        <p:tgtEl>
                                          <p:spTgt spid="78"/>
                                        </p:tgtEl>
                                      </p:cBhvr>
                                    </p:animEffect>
                                  </p:childTnLst>
                                </p:cTn>
                              </p:par>
                            </p:childTnLst>
                          </p:cTn>
                        </p:par>
                        <p:par>
                          <p:cTn id="19" fill="hold" nodeType="afterGroup">
                            <p:stCondLst>
                              <p:cond delay="2500"/>
                            </p:stCondLst>
                            <p:childTnLst>
                              <p:par>
                                <p:cTn id="20" presetID="22" presetClass="entr" presetSubtype="1"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up)">
                                      <p:cBhvr>
                                        <p:cTn id="22" dur="500"/>
                                        <p:tgtEl>
                                          <p:spTgt spid="79"/>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15733" y="144401"/>
            <a:ext cx="8915710" cy="830997"/>
          </a:xfrm>
          <a:prstGeom prst="rect">
            <a:avLst/>
          </a:prstGeom>
          <a:noFill/>
        </p:spPr>
        <p:txBody>
          <a:bodyPr wrap="none" lIns="91440" tIns="45720" rIns="91440" bIns="45720">
            <a:spAutoFit/>
          </a:bodyPr>
          <a:lstStyle/>
          <a:p>
            <a:pPr algn="ctr"/>
            <a:r>
              <a:rPr lang="en-US" alt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Multicast</a:t>
            </a:r>
            <a:r>
              <a:rPr lang="en-US" altLang="en-US" sz="48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Tree ≠ </a:t>
            </a:r>
            <a:r>
              <a:rPr lang="en-US" alt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Streaming</a:t>
            </a:r>
            <a:r>
              <a:rPr lang="en-US" altLang="en-US" sz="48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Tree</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3" name="Group 2"/>
          <p:cNvGrpSpPr/>
          <p:nvPr/>
        </p:nvGrpSpPr>
        <p:grpSpPr>
          <a:xfrm>
            <a:off x="292382" y="1299415"/>
            <a:ext cx="4554580" cy="5120114"/>
            <a:chOff x="292382" y="1299415"/>
            <a:chExt cx="4554580" cy="5120114"/>
          </a:xfrm>
        </p:grpSpPr>
        <p:grpSp>
          <p:nvGrpSpPr>
            <p:cNvPr id="12" name="Group 11"/>
            <p:cNvGrpSpPr>
              <a:grpSpLocks/>
            </p:cNvGrpSpPr>
            <p:nvPr/>
          </p:nvGrpSpPr>
          <p:grpSpPr bwMode="auto">
            <a:xfrm>
              <a:off x="292382" y="1299415"/>
              <a:ext cx="4554580" cy="5120114"/>
              <a:chOff x="362012" y="1524000"/>
              <a:chExt cx="4554173" cy="5119975"/>
            </a:xfrm>
          </p:grpSpPr>
          <p:grpSp>
            <p:nvGrpSpPr>
              <p:cNvPr id="185360" name="Group 5"/>
              <p:cNvGrpSpPr>
                <a:grpSpLocks/>
              </p:cNvGrpSpPr>
              <p:nvPr/>
            </p:nvGrpSpPr>
            <p:grpSpPr bwMode="auto">
              <a:xfrm>
                <a:off x="457200" y="4038600"/>
                <a:ext cx="2057400" cy="2057400"/>
                <a:chOff x="609600" y="4495800"/>
                <a:chExt cx="2057400" cy="2057400"/>
              </a:xfrm>
            </p:grpSpPr>
            <p:grpSp>
              <p:nvGrpSpPr>
                <p:cNvPr id="18" name="Group 17"/>
                <p:cNvGrpSpPr/>
                <p:nvPr/>
              </p:nvGrpSpPr>
              <p:grpSpPr>
                <a:xfrm>
                  <a:off x="893763" y="4572000"/>
                  <a:ext cx="1544637" cy="1114755"/>
                  <a:chOff x="4017963" y="2561894"/>
                  <a:chExt cx="1544637" cy="1114755"/>
                </a:xfrm>
                <a:scene3d>
                  <a:camera prst="isometricOffAxis2Left"/>
                  <a:lightRig rig="threePt" dir="t"/>
                </a:scene3d>
              </p:grpSpPr>
              <p:pic>
                <p:nvPicPr>
                  <p:cNvPr id="19"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667000"/>
                    <a:ext cx="943947" cy="94394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85371" name="Picture 8" descr="C:\Users\Kien\Downloads\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958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5361" name="Group 4"/>
              <p:cNvGrpSpPr>
                <a:grpSpLocks/>
              </p:cNvGrpSpPr>
              <p:nvPr/>
            </p:nvGrpSpPr>
            <p:grpSpPr bwMode="auto">
              <a:xfrm>
                <a:off x="2209800" y="4038600"/>
                <a:ext cx="1981200" cy="2009192"/>
                <a:chOff x="2438400" y="4572000"/>
                <a:chExt cx="1981200" cy="2009192"/>
              </a:xfrm>
            </p:grpSpPr>
            <p:grpSp>
              <p:nvGrpSpPr>
                <p:cNvPr id="21" name="Group 20"/>
                <p:cNvGrpSpPr/>
                <p:nvPr/>
              </p:nvGrpSpPr>
              <p:grpSpPr>
                <a:xfrm>
                  <a:off x="2570163" y="4572000"/>
                  <a:ext cx="1544637" cy="1114755"/>
                  <a:chOff x="4017963" y="2561894"/>
                  <a:chExt cx="1544637" cy="1114755"/>
                </a:xfrm>
                <a:scene3d>
                  <a:camera prst="isometricRightUp"/>
                  <a:lightRig rig="threePt" dir="t"/>
                </a:scene3d>
              </p:grpSpPr>
              <p:pic>
                <p:nvPicPr>
                  <p:cNvPr id="22"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667000"/>
                    <a:ext cx="943947" cy="94394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85369" name="Picture 9" descr="C:\Users\Kien\Downloads\Wo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599992"/>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5362" name="Group 6"/>
              <p:cNvGrpSpPr>
                <a:grpSpLocks/>
              </p:cNvGrpSpPr>
              <p:nvPr/>
            </p:nvGrpSpPr>
            <p:grpSpPr bwMode="auto">
              <a:xfrm>
                <a:off x="914400" y="1524000"/>
                <a:ext cx="2438400" cy="2438400"/>
                <a:chOff x="1295400" y="1676400"/>
                <a:chExt cx="2438400" cy="2438400"/>
              </a:xfrm>
            </p:grpSpPr>
            <p:pic>
              <p:nvPicPr>
                <p:cNvPr id="185366" name="Picture 2" descr="Devices video displa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764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67" name="Picture 17" descr="Batma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6087" y="1873963"/>
                  <a:ext cx="144462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5363"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60700">
                <a:off x="917574" y="2996996"/>
                <a:ext cx="1547212" cy="1219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64"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48934" flipV="1">
                <a:off x="1951273" y="3048931"/>
                <a:ext cx="1734460" cy="1070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5" name="TextBox 10"/>
              <p:cNvSpPr txBox="1">
                <a:spLocks noChangeArrowheads="1"/>
              </p:cNvSpPr>
              <p:nvPr/>
            </p:nvSpPr>
            <p:spPr bwMode="auto">
              <a:xfrm>
                <a:off x="362012" y="5936108"/>
                <a:ext cx="4554173" cy="707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100000"/>
                  </a:lnSpc>
                  <a:spcAft>
                    <a:spcPct val="0"/>
                  </a:spcAft>
                  <a:buClrTx/>
                  <a:buFontTx/>
                  <a:buNone/>
                </a:pPr>
                <a:r>
                  <a:rPr lang="en-US" altLang="en-US" sz="2000" b="1" dirty="0">
                    <a:solidFill>
                      <a:srgbClr val="00CC66"/>
                    </a:solidFill>
                  </a:rPr>
                  <a:t>Multicast tree</a:t>
                </a:r>
                <a:r>
                  <a:rPr lang="en-US" altLang="en-US" sz="2000" dirty="0"/>
                  <a:t>:  Wait for multicast time</a:t>
                </a:r>
              </a:p>
              <a:p>
                <a:pPr eaLnBrk="1" hangingPunct="1">
                  <a:lnSpc>
                    <a:spcPct val="100000"/>
                  </a:lnSpc>
                  <a:spcAft>
                    <a:spcPct val="0"/>
                  </a:spcAft>
                  <a:buClrTx/>
                  <a:buFontTx/>
                  <a:buNone/>
                </a:pPr>
                <a:r>
                  <a:rPr lang="en-US" altLang="en-US" sz="2000" dirty="0"/>
                  <a:t>                   →  Not on demand</a:t>
                </a:r>
              </a:p>
            </p:txBody>
          </p:sp>
        </p:grpSp>
        <p:sp>
          <p:nvSpPr>
            <p:cNvPr id="2" name="TextBox 1"/>
            <p:cNvSpPr txBox="1"/>
            <p:nvPr/>
          </p:nvSpPr>
          <p:spPr>
            <a:xfrm>
              <a:off x="3232600" y="1385308"/>
              <a:ext cx="985967" cy="461665"/>
            </a:xfrm>
            <a:prstGeom prst="rect">
              <a:avLst/>
            </a:prstGeom>
            <a:noFill/>
          </p:spPr>
          <p:txBody>
            <a:bodyPr wrap="none" rtlCol="0">
              <a:spAutoFit/>
            </a:bodyPr>
            <a:lstStyle/>
            <a:p>
              <a:r>
                <a:rPr lang="en-US" sz="2400" dirty="0">
                  <a:solidFill>
                    <a:srgbClr val="FFFF00"/>
                  </a:solidFill>
                </a:rPr>
                <a:t>Server</a:t>
              </a:r>
            </a:p>
          </p:txBody>
        </p:sp>
      </p:grpSp>
      <p:grpSp>
        <p:nvGrpSpPr>
          <p:cNvPr id="5" name="Group 4"/>
          <p:cNvGrpSpPr/>
          <p:nvPr/>
        </p:nvGrpSpPr>
        <p:grpSpPr>
          <a:xfrm>
            <a:off x="4669381" y="1273176"/>
            <a:ext cx="4178182" cy="5146353"/>
            <a:chOff x="4669381" y="1273176"/>
            <a:chExt cx="4178182" cy="5146353"/>
          </a:xfrm>
        </p:grpSpPr>
        <p:grpSp>
          <p:nvGrpSpPr>
            <p:cNvPr id="14" name="Group 13"/>
            <p:cNvGrpSpPr>
              <a:grpSpLocks/>
            </p:cNvGrpSpPr>
            <p:nvPr/>
          </p:nvGrpSpPr>
          <p:grpSpPr bwMode="auto">
            <a:xfrm>
              <a:off x="5113620" y="1273176"/>
              <a:ext cx="3733943" cy="5146353"/>
              <a:chOff x="4953000" y="1524000"/>
              <a:chExt cx="3733800" cy="5145997"/>
            </a:xfrm>
          </p:grpSpPr>
          <p:sp>
            <p:nvSpPr>
              <p:cNvPr id="185349" name="Rectangle 2"/>
              <p:cNvSpPr>
                <a:spLocks noChangeArrowheads="1"/>
              </p:cNvSpPr>
              <p:nvPr/>
            </p:nvSpPr>
            <p:spPr bwMode="auto">
              <a:xfrm>
                <a:off x="5140539" y="5962160"/>
                <a:ext cx="3442572" cy="70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marL="2057400" indent="-2057400" eaLnBrk="1" hangingPunct="1">
                  <a:lnSpc>
                    <a:spcPct val="100000"/>
                  </a:lnSpc>
                  <a:spcAft>
                    <a:spcPct val="0"/>
                  </a:spcAft>
                  <a:buClrTx/>
                  <a:buFontTx/>
                  <a:buNone/>
                </a:pPr>
                <a:r>
                  <a:rPr lang="en-US" altLang="en-US" sz="2000" b="1" dirty="0">
                    <a:solidFill>
                      <a:srgbClr val="00CC66"/>
                    </a:solidFill>
                  </a:rPr>
                  <a:t>Streaming Tree</a:t>
                </a:r>
                <a:r>
                  <a:rPr lang="en-US" altLang="en-US" sz="2000" dirty="0"/>
                  <a:t>:  zero delay</a:t>
                </a:r>
              </a:p>
              <a:p>
                <a:pPr marL="2057400" indent="-2057400">
                  <a:lnSpc>
                    <a:spcPct val="100000"/>
                  </a:lnSpc>
                  <a:spcAft>
                    <a:spcPct val="0"/>
                  </a:spcAft>
                  <a:buClrTx/>
                  <a:buNone/>
                </a:pPr>
                <a:r>
                  <a:rPr lang="en-US" altLang="en-US" sz="2000" dirty="0"/>
                  <a:t>        → Video on demand</a:t>
                </a:r>
              </a:p>
            </p:txBody>
          </p:sp>
          <p:grpSp>
            <p:nvGrpSpPr>
              <p:cNvPr id="185350" name="Group 39"/>
              <p:cNvGrpSpPr>
                <a:grpSpLocks/>
              </p:cNvGrpSpPr>
              <p:nvPr/>
            </p:nvGrpSpPr>
            <p:grpSpPr bwMode="auto">
              <a:xfrm>
                <a:off x="5410200" y="1524000"/>
                <a:ext cx="2438400" cy="2438400"/>
                <a:chOff x="1295400" y="1676400"/>
                <a:chExt cx="2438400" cy="2438400"/>
              </a:xfrm>
            </p:grpSpPr>
            <p:pic>
              <p:nvPicPr>
                <p:cNvPr id="185358" name="Picture 2" descr="Devices video displa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764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9" name="Picture 17" descr="Batma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0575" y="1908175"/>
                  <a:ext cx="1444625"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5351"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48934" flipV="1">
                <a:off x="6447073" y="3048931"/>
                <a:ext cx="1734460" cy="1070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781800" y="4049098"/>
                <a:ext cx="1544637" cy="1114755"/>
                <a:chOff x="6151563" y="5638800"/>
                <a:chExt cx="1544637" cy="1114755"/>
              </a:xfrm>
              <a:scene3d>
                <a:camera prst="isometricRightUp"/>
                <a:lightRig rig="threePt" dir="t"/>
              </a:scene3d>
            </p:grpSpPr>
            <p:grpSp>
              <p:nvGrpSpPr>
                <p:cNvPr id="4" name="Group 3"/>
                <p:cNvGrpSpPr/>
                <p:nvPr/>
              </p:nvGrpSpPr>
              <p:grpSpPr>
                <a:xfrm>
                  <a:off x="6151563" y="5638800"/>
                  <a:ext cx="1544637" cy="1114755"/>
                  <a:chOff x="4017963" y="2561894"/>
                  <a:chExt cx="1544637" cy="1114755"/>
                </a:xfrm>
              </p:grpSpPr>
              <p:pic>
                <p:nvPicPr>
                  <p:cNvPr id="8212"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667000"/>
                    <a:ext cx="943947" cy="94394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45" name="Picture 19" descr="Robin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264549" y="5791200"/>
                  <a:ext cx="745851" cy="899991"/>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8"/>
              <p:cNvGrpSpPr/>
              <p:nvPr/>
            </p:nvGrpSpPr>
            <p:grpSpPr>
              <a:xfrm>
                <a:off x="5130519" y="4038600"/>
                <a:ext cx="1544637" cy="1114755"/>
                <a:chOff x="6227763" y="5791200"/>
                <a:chExt cx="1544637" cy="1114755"/>
              </a:xfrm>
              <a:scene3d>
                <a:camera prst="isometricOffAxis2Left"/>
                <a:lightRig rig="threePt" dir="t"/>
              </a:scene3d>
            </p:grpSpPr>
            <p:pic>
              <p:nvPicPr>
                <p:cNvPr id="50"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791200"/>
                  <a:ext cx="1544637" cy="1114755"/>
                </a:xfrm>
                <a:prstGeom prst="rect">
                  <a:avLst/>
                </a:prstGeom>
                <a:noFill/>
                <a:extLst>
                  <a:ext uri="{909E8E84-426E-40dd-AFC4-6F175D3DCCD1}">
                    <a14:hiddenFill xmlns:a14="http://schemas.microsoft.com/office/drawing/2010/main" xmlns="">
                      <a:solidFill>
                        <a:srgbClr val="FFFFFF"/>
                      </a:solidFill>
                    </a14:hiddenFill>
                  </a:ext>
                </a:extLst>
              </p:spPr>
            </p:pic>
            <p:pic>
              <p:nvPicPr>
                <p:cNvPr id="8205" name="Picture 13" descr="http://icons.iconarchive.com/icons/mattahan/ultrabuuf/128/Comics-Batman-Joker-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0087" y="6059486"/>
                  <a:ext cx="569913" cy="569914"/>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17" descr="Batman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6409710" y="5896306"/>
                  <a:ext cx="981690" cy="94394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85354" name="Picture 8" descr="C:\Users\Kien\Downloads\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5" name="Picture 9" descr="C:\Users\Kien\Downloads\Wo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066592"/>
                <a:ext cx="198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6" name="Picture 19" descr="Robin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618164" y="1752600"/>
                <a:ext cx="1163636" cy="1404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357"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60700">
                <a:off x="5466422" y="2969972"/>
                <a:ext cx="1480398" cy="1219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 name="TextBox 39"/>
            <p:cNvSpPr txBox="1"/>
            <p:nvPr/>
          </p:nvSpPr>
          <p:spPr>
            <a:xfrm>
              <a:off x="4669381" y="1407837"/>
              <a:ext cx="985967" cy="461665"/>
            </a:xfrm>
            <a:prstGeom prst="rect">
              <a:avLst/>
            </a:prstGeom>
            <a:noFill/>
          </p:spPr>
          <p:txBody>
            <a:bodyPr wrap="none" rtlCol="0">
              <a:spAutoFit/>
            </a:bodyPr>
            <a:lstStyle/>
            <a:p>
              <a:r>
                <a:rPr lang="en-US" sz="2400" dirty="0">
                  <a:solidFill>
                    <a:srgbClr val="FFFF00"/>
                  </a:solidFill>
                </a:rPr>
                <a:t>Server</a:t>
              </a:r>
            </a:p>
          </p:txBody>
        </p:sp>
      </p:grpSp>
    </p:spTree>
    <p:extLst>
      <p:ext uri="{BB962C8B-B14F-4D97-AF65-F5344CB8AC3E}">
        <p14:creationId xmlns:p14="http://schemas.microsoft.com/office/powerpoint/2010/main" val="18278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656" y="1258306"/>
            <a:ext cx="8120988" cy="2099175"/>
          </a:xfrm>
        </p:spPr>
        <p:txBody>
          <a:bodyPr>
            <a:noAutofit/>
          </a:bodyPr>
          <a:lstStyle/>
          <a:p>
            <a:pPr marL="339725" indent="-339725">
              <a:lnSpc>
                <a:spcPct val="100000"/>
              </a:lnSpc>
              <a:spcAft>
                <a:spcPts val="600"/>
              </a:spcAft>
            </a:pPr>
            <a:r>
              <a:rPr lang="en-US" sz="2800" b="1" u="sng" dirty="0"/>
              <a:t>D</a:t>
            </a:r>
            <a:r>
              <a:rPr lang="en-US" sz="2800" dirty="0"/>
              <a:t>eduplication </a:t>
            </a:r>
            <a:r>
              <a:rPr lang="en-US" sz="2800" b="1" u="sng" dirty="0"/>
              <a:t>O</a:t>
            </a:r>
            <a:r>
              <a:rPr lang="en-US" sz="2800" dirty="0"/>
              <a:t>verlay </a:t>
            </a:r>
            <a:r>
              <a:rPr lang="en-US" sz="2800" b="1" u="sng" dirty="0"/>
              <a:t>N</a:t>
            </a:r>
            <a:r>
              <a:rPr lang="en-US" sz="2800" dirty="0"/>
              <a:t>etwork (DON) consists of deduplication routers capable of merging ‘duplicate’ video streams</a:t>
            </a:r>
          </a:p>
          <a:p>
            <a:pPr marL="339725" indent="-339725">
              <a:lnSpc>
                <a:spcPct val="100000"/>
              </a:lnSpc>
            </a:pPr>
            <a:r>
              <a:rPr lang="en-US" sz="2800" dirty="0"/>
              <a:t>DON reduces traffic for the underlying network</a:t>
            </a:r>
          </a:p>
        </p:txBody>
      </p:sp>
      <p:grpSp>
        <p:nvGrpSpPr>
          <p:cNvPr id="71" name="Group 70"/>
          <p:cNvGrpSpPr/>
          <p:nvPr/>
        </p:nvGrpSpPr>
        <p:grpSpPr>
          <a:xfrm>
            <a:off x="1735749" y="3697435"/>
            <a:ext cx="6378110" cy="1504184"/>
            <a:chOff x="1182780" y="3570842"/>
            <a:chExt cx="6378110" cy="1504184"/>
          </a:xfrm>
        </p:grpSpPr>
        <p:pic>
          <p:nvPicPr>
            <p:cNvPr id="4" name="Picture 3"/>
            <p:cNvPicPr>
              <a:picLocks noChangeAspect="1"/>
            </p:cNvPicPr>
            <p:nvPr/>
          </p:nvPicPr>
          <p:blipFill>
            <a:blip r:embed="rId2"/>
            <a:stretch>
              <a:fillRect/>
            </a:stretch>
          </p:blipFill>
          <p:spPr>
            <a:xfrm>
              <a:off x="2874590" y="4123193"/>
              <a:ext cx="400050" cy="266033"/>
            </a:xfrm>
            <a:prstGeom prst="rect">
              <a:avLst/>
            </a:prstGeom>
          </p:spPr>
        </p:pic>
        <p:pic>
          <p:nvPicPr>
            <p:cNvPr id="5" name="Picture 4"/>
            <p:cNvPicPr>
              <a:picLocks noChangeAspect="1"/>
            </p:cNvPicPr>
            <p:nvPr/>
          </p:nvPicPr>
          <p:blipFill>
            <a:blip r:embed="rId2"/>
            <a:stretch>
              <a:fillRect/>
            </a:stretch>
          </p:blipFill>
          <p:spPr>
            <a:xfrm>
              <a:off x="5046290" y="4751843"/>
              <a:ext cx="400050" cy="266033"/>
            </a:xfrm>
            <a:prstGeom prst="rect">
              <a:avLst/>
            </a:prstGeom>
          </p:spPr>
        </p:pic>
        <p:pic>
          <p:nvPicPr>
            <p:cNvPr id="6" name="Picture 5"/>
            <p:cNvPicPr>
              <a:picLocks noChangeAspect="1"/>
            </p:cNvPicPr>
            <p:nvPr/>
          </p:nvPicPr>
          <p:blipFill>
            <a:blip r:embed="rId2"/>
            <a:stretch>
              <a:fillRect/>
            </a:stretch>
          </p:blipFill>
          <p:spPr>
            <a:xfrm>
              <a:off x="3731840" y="4694693"/>
              <a:ext cx="400050" cy="266033"/>
            </a:xfrm>
            <a:prstGeom prst="rect">
              <a:avLst/>
            </a:prstGeom>
          </p:spPr>
        </p:pic>
        <p:pic>
          <p:nvPicPr>
            <p:cNvPr id="7" name="Picture 6"/>
            <p:cNvPicPr>
              <a:picLocks noChangeAspect="1"/>
            </p:cNvPicPr>
            <p:nvPr/>
          </p:nvPicPr>
          <p:blipFill>
            <a:blip r:embed="rId2"/>
            <a:stretch>
              <a:fillRect/>
            </a:stretch>
          </p:blipFill>
          <p:spPr>
            <a:xfrm>
              <a:off x="4303340" y="3951743"/>
              <a:ext cx="400050" cy="266033"/>
            </a:xfrm>
            <a:prstGeom prst="rect">
              <a:avLst/>
            </a:prstGeom>
          </p:spPr>
        </p:pic>
        <p:pic>
          <p:nvPicPr>
            <p:cNvPr id="8" name="Picture 7"/>
            <p:cNvPicPr>
              <a:picLocks noChangeAspect="1"/>
            </p:cNvPicPr>
            <p:nvPr/>
          </p:nvPicPr>
          <p:blipFill>
            <a:blip r:embed="rId2"/>
            <a:stretch>
              <a:fillRect/>
            </a:stretch>
          </p:blipFill>
          <p:spPr>
            <a:xfrm>
              <a:off x="5960690" y="4066043"/>
              <a:ext cx="400050" cy="266033"/>
            </a:xfrm>
            <a:prstGeom prst="rect">
              <a:avLst/>
            </a:prstGeom>
          </p:spPr>
        </p:pic>
        <p:pic>
          <p:nvPicPr>
            <p:cNvPr id="9" name="Picture 8"/>
            <p:cNvPicPr>
              <a:picLocks noChangeAspect="1"/>
            </p:cNvPicPr>
            <p:nvPr/>
          </p:nvPicPr>
          <p:blipFill>
            <a:blip r:embed="rId2"/>
            <a:stretch>
              <a:fillRect/>
            </a:stretch>
          </p:blipFill>
          <p:spPr>
            <a:xfrm>
              <a:off x="6646490" y="4808993"/>
              <a:ext cx="400050" cy="266033"/>
            </a:xfrm>
            <a:prstGeom prst="rect">
              <a:avLst/>
            </a:prstGeom>
          </p:spPr>
        </p:pic>
        <p:pic>
          <p:nvPicPr>
            <p:cNvPr id="10" name="Picture 9"/>
            <p:cNvPicPr>
              <a:picLocks noChangeAspect="1"/>
            </p:cNvPicPr>
            <p:nvPr/>
          </p:nvPicPr>
          <p:blipFill>
            <a:blip r:embed="rId2"/>
            <a:stretch>
              <a:fillRect/>
            </a:stretch>
          </p:blipFill>
          <p:spPr>
            <a:xfrm>
              <a:off x="1674440" y="4694693"/>
              <a:ext cx="400050" cy="266033"/>
            </a:xfrm>
            <a:prstGeom prst="rect">
              <a:avLst/>
            </a:prstGeom>
          </p:spPr>
        </p:pic>
        <p:cxnSp>
          <p:nvCxnSpPr>
            <p:cNvPr id="11" name="Straight Connector 10"/>
            <p:cNvCxnSpPr/>
            <p:nvPr/>
          </p:nvCxnSpPr>
          <p:spPr>
            <a:xfrm flipV="1">
              <a:off x="2032214" y="4268025"/>
              <a:ext cx="925361" cy="530790"/>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244110" y="4066044"/>
              <a:ext cx="1122646" cy="136220"/>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46242" y="4066041"/>
              <a:ext cx="1364554" cy="112734"/>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3187741" y="4300907"/>
              <a:ext cx="620039" cy="427451"/>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017340" y="4812908"/>
              <a:ext cx="1771650" cy="53236"/>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009762" y="4117714"/>
              <a:ext cx="436845" cy="591856"/>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074740" y="4808994"/>
              <a:ext cx="1020089" cy="60281"/>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389190" y="4235143"/>
              <a:ext cx="677972" cy="539330"/>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427943" y="4866144"/>
              <a:ext cx="1263954" cy="64196"/>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6226868" y="4230449"/>
              <a:ext cx="526094" cy="591854"/>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sp>
          <p:nvSpPr>
            <p:cNvPr id="52" name="Parallelogram 51"/>
            <p:cNvSpPr/>
            <p:nvPr/>
          </p:nvSpPr>
          <p:spPr>
            <a:xfrm>
              <a:off x="1445840" y="3894591"/>
              <a:ext cx="6115050" cy="1143000"/>
            </a:xfrm>
            <a:prstGeom prst="parallelogram">
              <a:avLst/>
            </a:prstGeom>
            <a:noFill/>
            <a:ln>
              <a:solidFill>
                <a:srgbClr val="92D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4" name="TextBox 53"/>
            <p:cNvSpPr txBox="1"/>
            <p:nvPr/>
          </p:nvSpPr>
          <p:spPr>
            <a:xfrm>
              <a:off x="1182780" y="3570842"/>
              <a:ext cx="3520610" cy="323550"/>
            </a:xfrm>
            <a:prstGeom prst="rect">
              <a:avLst/>
            </a:prstGeom>
            <a:noFill/>
          </p:spPr>
          <p:txBody>
            <a:bodyPr wrap="square" rtlCol="0">
              <a:spAutoFit/>
            </a:bodyPr>
            <a:lstStyle/>
            <a:p>
              <a:pPr>
                <a:lnSpc>
                  <a:spcPts val="1700"/>
                </a:lnSpc>
              </a:pPr>
              <a:r>
                <a:rPr lang="en-US" sz="2000" dirty="0">
                  <a:solidFill>
                    <a:srgbClr val="92D050"/>
                  </a:solidFill>
                </a:rPr>
                <a:t>DON</a:t>
              </a:r>
              <a:r>
                <a:rPr lang="en-US" dirty="0">
                  <a:solidFill>
                    <a:srgbClr val="92D050"/>
                  </a:solidFill>
                </a:rPr>
                <a:t> (</a:t>
              </a:r>
              <a:r>
                <a:rPr lang="en-US" sz="1600" b="1" i="1" dirty="0">
                  <a:solidFill>
                    <a:srgbClr val="92D050"/>
                  </a:solidFill>
                </a:rPr>
                <a:t>D</a:t>
              </a:r>
              <a:r>
                <a:rPr lang="en-US" sz="1600" i="1" dirty="0">
                  <a:solidFill>
                    <a:srgbClr val="92D050"/>
                  </a:solidFill>
                </a:rPr>
                <a:t>eduplication </a:t>
              </a:r>
              <a:r>
                <a:rPr lang="en-US" sz="1600" b="1" i="1" dirty="0">
                  <a:solidFill>
                    <a:srgbClr val="92D050"/>
                  </a:solidFill>
                </a:rPr>
                <a:t>O</a:t>
              </a:r>
              <a:r>
                <a:rPr lang="en-US" sz="1600" i="1" dirty="0">
                  <a:solidFill>
                    <a:srgbClr val="92D050"/>
                  </a:solidFill>
                </a:rPr>
                <a:t>verlay </a:t>
              </a:r>
              <a:r>
                <a:rPr lang="en-US" sz="1600" b="1" i="1" dirty="0">
                  <a:solidFill>
                    <a:srgbClr val="92D050"/>
                  </a:solidFill>
                </a:rPr>
                <a:t>N</a:t>
              </a:r>
              <a:r>
                <a:rPr lang="en-US" sz="1600" i="1" dirty="0">
                  <a:solidFill>
                    <a:srgbClr val="92D050"/>
                  </a:solidFill>
                </a:rPr>
                <a:t>etwork)</a:t>
              </a:r>
            </a:p>
          </p:txBody>
        </p:sp>
      </p:grpSp>
      <p:sp>
        <p:nvSpPr>
          <p:cNvPr id="56" name="Oval Callout 55"/>
          <p:cNvSpPr/>
          <p:nvPr/>
        </p:nvSpPr>
        <p:spPr>
          <a:xfrm>
            <a:off x="1036245" y="4134206"/>
            <a:ext cx="1397059" cy="569449"/>
          </a:xfrm>
          <a:prstGeom prst="wedgeEllipseCallout">
            <a:avLst>
              <a:gd name="adj1" fmla="val 39657"/>
              <a:gd name="adj2" fmla="val 73520"/>
            </a:avLst>
          </a:prstGeom>
          <a:solidFill>
            <a:schemeClr val="accent3">
              <a:lumMod val="50000"/>
            </a:schemeClr>
          </a:solidFill>
          <a:effectLst/>
        </p:spPr>
        <p:style>
          <a:lnRef idx="3">
            <a:schemeClr val="lt1"/>
          </a:lnRef>
          <a:fillRef idx="1">
            <a:schemeClr val="accent3"/>
          </a:fillRef>
          <a:effectRef idx="1">
            <a:schemeClr val="accent3"/>
          </a:effectRef>
          <a:fontRef idx="minor">
            <a:schemeClr val="lt1"/>
          </a:fontRef>
        </p:style>
        <p:txBody>
          <a:bodyPr lIns="0" rIns="0" rtlCol="0" anchor="ctr" anchorCtr="1"/>
          <a:lstStyle/>
          <a:p>
            <a:pPr algn="ctr"/>
            <a:r>
              <a:rPr lang="en-US" sz="1350" dirty="0" err="1"/>
              <a:t>Deduplicationrouter</a:t>
            </a:r>
            <a:endParaRPr lang="en-US" sz="1350" dirty="0"/>
          </a:p>
        </p:txBody>
      </p:sp>
      <p:sp>
        <p:nvSpPr>
          <p:cNvPr id="59" name="Oval Callout 58"/>
          <p:cNvSpPr/>
          <p:nvPr/>
        </p:nvSpPr>
        <p:spPr>
          <a:xfrm>
            <a:off x="7244327" y="4192634"/>
            <a:ext cx="949385" cy="571288"/>
          </a:xfrm>
          <a:prstGeom prst="wedgeEllipseCallout">
            <a:avLst>
              <a:gd name="adj1" fmla="val -61472"/>
              <a:gd name="adj2" fmla="val 39100"/>
            </a:avLst>
          </a:prstGeom>
          <a:solidFill>
            <a:srgbClr val="660066"/>
          </a:solidFill>
          <a:effectLst/>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1350" dirty="0"/>
              <a:t>Logical link</a:t>
            </a:r>
          </a:p>
        </p:txBody>
      </p:sp>
      <p:sp>
        <p:nvSpPr>
          <p:cNvPr id="66" name="Flowchart: Terminator 65"/>
          <p:cNvSpPr/>
          <p:nvPr/>
        </p:nvSpPr>
        <p:spPr>
          <a:xfrm rot="13594816">
            <a:off x="6577987" y="5912760"/>
            <a:ext cx="932489" cy="181145"/>
          </a:xfrm>
          <a:prstGeom prst="flowChartTerminator">
            <a:avLst/>
          </a:prstGeom>
          <a:noFill/>
          <a:ln w="19050">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Title 69"/>
          <p:cNvSpPr>
            <a:spLocks noGrp="1"/>
          </p:cNvSpPr>
          <p:nvPr>
            <p:ph type="title"/>
          </p:nvPr>
        </p:nvSpPr>
        <p:spPr>
          <a:xfrm>
            <a:off x="264041" y="312042"/>
            <a:ext cx="8587627" cy="769441"/>
          </a:xfrm>
          <a:prstGeom prst="rect">
            <a:avLst/>
          </a:prstGeom>
          <a:noFill/>
        </p:spPr>
        <p:txBody>
          <a:bodyPr wrap="square" lIns="91440" tIns="45720" rIns="91440" bIns="45720">
            <a:spAutoFit/>
          </a:bodyPr>
          <a:lstStyle/>
          <a:p>
            <a:pPr algn="ctr"/>
            <a:r>
              <a:rPr lang="en-US" sz="4800" dirty="0" err="1">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Deduplication</a:t>
            </a: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Overlay Network</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2" name="Group 1"/>
          <p:cNvGrpSpPr/>
          <p:nvPr/>
        </p:nvGrpSpPr>
        <p:grpSpPr>
          <a:xfrm>
            <a:off x="843234" y="5421705"/>
            <a:ext cx="7270625" cy="1143002"/>
            <a:chOff x="290265" y="5295112"/>
            <a:chExt cx="7270625" cy="1143002"/>
          </a:xfrm>
        </p:grpSpPr>
        <p:cxnSp>
          <p:nvCxnSpPr>
            <p:cNvPr id="68" name="Straight Connector 67"/>
            <p:cNvCxnSpPr/>
            <p:nvPr/>
          </p:nvCxnSpPr>
          <p:spPr>
            <a:xfrm flipH="1" flipV="1">
              <a:off x="6251930" y="5626915"/>
              <a:ext cx="525311" cy="581532"/>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2"/>
            <a:stretch>
              <a:fillRect/>
            </a:stretch>
          </p:blipFill>
          <p:spPr>
            <a:xfrm>
              <a:off x="2874590" y="5486281"/>
              <a:ext cx="400050" cy="266033"/>
            </a:xfrm>
            <a:prstGeom prst="rect">
              <a:avLst/>
            </a:prstGeom>
          </p:spPr>
        </p:pic>
        <p:pic>
          <p:nvPicPr>
            <p:cNvPr id="22" name="Picture 21"/>
            <p:cNvPicPr>
              <a:picLocks noChangeAspect="1"/>
            </p:cNvPicPr>
            <p:nvPr/>
          </p:nvPicPr>
          <p:blipFill>
            <a:blip r:embed="rId2"/>
            <a:stretch>
              <a:fillRect/>
            </a:stretch>
          </p:blipFill>
          <p:spPr>
            <a:xfrm>
              <a:off x="3731840" y="6057781"/>
              <a:ext cx="400050" cy="266033"/>
            </a:xfrm>
            <a:prstGeom prst="rect">
              <a:avLst/>
            </a:prstGeom>
          </p:spPr>
        </p:pic>
        <p:pic>
          <p:nvPicPr>
            <p:cNvPr id="23" name="Picture 22"/>
            <p:cNvPicPr>
              <a:picLocks noChangeAspect="1"/>
            </p:cNvPicPr>
            <p:nvPr/>
          </p:nvPicPr>
          <p:blipFill>
            <a:blip r:embed="rId2"/>
            <a:stretch>
              <a:fillRect/>
            </a:stretch>
          </p:blipFill>
          <p:spPr>
            <a:xfrm>
              <a:off x="4303340" y="5314831"/>
              <a:ext cx="400050" cy="266033"/>
            </a:xfrm>
            <a:prstGeom prst="rect">
              <a:avLst/>
            </a:prstGeom>
          </p:spPr>
        </p:pic>
        <p:pic>
          <p:nvPicPr>
            <p:cNvPr id="24" name="Picture 23"/>
            <p:cNvPicPr>
              <a:picLocks noChangeAspect="1"/>
            </p:cNvPicPr>
            <p:nvPr/>
          </p:nvPicPr>
          <p:blipFill>
            <a:blip r:embed="rId2"/>
            <a:stretch>
              <a:fillRect/>
            </a:stretch>
          </p:blipFill>
          <p:spPr>
            <a:xfrm>
              <a:off x="5960690" y="5429131"/>
              <a:ext cx="400050" cy="266033"/>
            </a:xfrm>
            <a:prstGeom prst="rect">
              <a:avLst/>
            </a:prstGeom>
          </p:spPr>
        </p:pic>
        <p:pic>
          <p:nvPicPr>
            <p:cNvPr id="25" name="Picture 24"/>
            <p:cNvPicPr>
              <a:picLocks noChangeAspect="1"/>
            </p:cNvPicPr>
            <p:nvPr/>
          </p:nvPicPr>
          <p:blipFill>
            <a:blip r:embed="rId2"/>
            <a:stretch>
              <a:fillRect/>
            </a:stretch>
          </p:blipFill>
          <p:spPr>
            <a:xfrm>
              <a:off x="6646490" y="6172081"/>
              <a:ext cx="400050" cy="266033"/>
            </a:xfrm>
            <a:prstGeom prst="rect">
              <a:avLst/>
            </a:prstGeom>
          </p:spPr>
        </p:pic>
        <p:pic>
          <p:nvPicPr>
            <p:cNvPr id="26" name="Picture 25"/>
            <p:cNvPicPr>
              <a:picLocks noChangeAspect="1"/>
            </p:cNvPicPr>
            <p:nvPr/>
          </p:nvPicPr>
          <p:blipFill>
            <a:blip r:embed="rId2"/>
            <a:stretch>
              <a:fillRect/>
            </a:stretch>
          </p:blipFill>
          <p:spPr>
            <a:xfrm>
              <a:off x="1674440" y="6057781"/>
              <a:ext cx="400050" cy="266033"/>
            </a:xfrm>
            <a:prstGeom prst="rect">
              <a:avLst/>
            </a:prstGeom>
          </p:spPr>
        </p:pic>
        <p:cxnSp>
          <p:nvCxnSpPr>
            <p:cNvPr id="27" name="Straight Connector 26"/>
            <p:cNvCxnSpPr/>
            <p:nvPr/>
          </p:nvCxnSpPr>
          <p:spPr>
            <a:xfrm flipV="1">
              <a:off x="2657929" y="5623137"/>
              <a:ext cx="294952" cy="15989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217492" y="5439947"/>
              <a:ext cx="1158658" cy="16063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46242" y="5429132"/>
              <a:ext cx="1364554" cy="14233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3170464" y="5660571"/>
              <a:ext cx="199572" cy="11792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013426" y="6186812"/>
              <a:ext cx="1770867" cy="469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4559340" y="5482221"/>
              <a:ext cx="601250" cy="63882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5332041" y="5585560"/>
              <a:ext cx="763305" cy="58652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5389190" y="6219693"/>
              <a:ext cx="541751" cy="2825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3"/>
            <a:stretch>
              <a:fillRect/>
            </a:stretch>
          </p:blipFill>
          <p:spPr>
            <a:xfrm>
              <a:off x="2303090" y="5752315"/>
              <a:ext cx="400050" cy="243031"/>
            </a:xfrm>
            <a:prstGeom prst="rect">
              <a:avLst/>
            </a:prstGeom>
          </p:spPr>
        </p:pic>
        <p:pic>
          <p:nvPicPr>
            <p:cNvPr id="36" name="Picture 35"/>
            <p:cNvPicPr>
              <a:picLocks noChangeAspect="1"/>
            </p:cNvPicPr>
            <p:nvPr/>
          </p:nvPicPr>
          <p:blipFill>
            <a:blip r:embed="rId3"/>
            <a:stretch>
              <a:fillRect/>
            </a:stretch>
          </p:blipFill>
          <p:spPr>
            <a:xfrm>
              <a:off x="3560390" y="5409415"/>
              <a:ext cx="400050" cy="243031"/>
            </a:xfrm>
            <a:prstGeom prst="rect">
              <a:avLst/>
            </a:prstGeom>
          </p:spPr>
        </p:pic>
        <p:pic>
          <p:nvPicPr>
            <p:cNvPr id="37" name="Picture 36"/>
            <p:cNvPicPr>
              <a:picLocks noChangeAspect="1"/>
            </p:cNvPicPr>
            <p:nvPr/>
          </p:nvPicPr>
          <p:blipFill>
            <a:blip r:embed="rId3"/>
            <a:stretch>
              <a:fillRect/>
            </a:stretch>
          </p:blipFill>
          <p:spPr>
            <a:xfrm>
              <a:off x="2988890" y="6095215"/>
              <a:ext cx="400050" cy="243031"/>
            </a:xfrm>
            <a:prstGeom prst="rect">
              <a:avLst/>
            </a:prstGeom>
          </p:spPr>
        </p:pic>
        <p:pic>
          <p:nvPicPr>
            <p:cNvPr id="38" name="Picture 37"/>
            <p:cNvPicPr>
              <a:picLocks noChangeAspect="1"/>
            </p:cNvPicPr>
            <p:nvPr/>
          </p:nvPicPr>
          <p:blipFill>
            <a:blip r:embed="rId3"/>
            <a:stretch>
              <a:fillRect/>
            </a:stretch>
          </p:blipFill>
          <p:spPr>
            <a:xfrm>
              <a:off x="3331790" y="5752315"/>
              <a:ext cx="400050" cy="243031"/>
            </a:xfrm>
            <a:prstGeom prst="rect">
              <a:avLst/>
            </a:prstGeom>
          </p:spPr>
        </p:pic>
        <p:pic>
          <p:nvPicPr>
            <p:cNvPr id="39" name="Picture 38"/>
            <p:cNvPicPr>
              <a:picLocks noChangeAspect="1"/>
            </p:cNvPicPr>
            <p:nvPr/>
          </p:nvPicPr>
          <p:blipFill>
            <a:blip r:embed="rId3"/>
            <a:stretch>
              <a:fillRect/>
            </a:stretch>
          </p:blipFill>
          <p:spPr>
            <a:xfrm>
              <a:off x="3960440" y="5695165"/>
              <a:ext cx="400050" cy="243031"/>
            </a:xfrm>
            <a:prstGeom prst="rect">
              <a:avLst/>
            </a:prstGeom>
          </p:spPr>
        </p:pic>
        <p:pic>
          <p:nvPicPr>
            <p:cNvPr id="40" name="Picture 39"/>
            <p:cNvPicPr>
              <a:picLocks noChangeAspect="1"/>
            </p:cNvPicPr>
            <p:nvPr/>
          </p:nvPicPr>
          <p:blipFill>
            <a:blip r:embed="rId3"/>
            <a:stretch>
              <a:fillRect/>
            </a:stretch>
          </p:blipFill>
          <p:spPr>
            <a:xfrm>
              <a:off x="5103440" y="5409415"/>
              <a:ext cx="400050" cy="243031"/>
            </a:xfrm>
            <a:prstGeom prst="rect">
              <a:avLst/>
            </a:prstGeom>
          </p:spPr>
        </p:pic>
        <p:pic>
          <p:nvPicPr>
            <p:cNvPr id="41" name="Picture 40"/>
            <p:cNvPicPr>
              <a:picLocks noChangeAspect="1"/>
            </p:cNvPicPr>
            <p:nvPr/>
          </p:nvPicPr>
          <p:blipFill>
            <a:blip r:embed="rId3"/>
            <a:stretch>
              <a:fillRect/>
            </a:stretch>
          </p:blipFill>
          <p:spPr>
            <a:xfrm>
              <a:off x="5503490" y="5809465"/>
              <a:ext cx="400050" cy="243031"/>
            </a:xfrm>
            <a:prstGeom prst="rect">
              <a:avLst/>
            </a:prstGeom>
          </p:spPr>
        </p:pic>
        <p:pic>
          <p:nvPicPr>
            <p:cNvPr id="42" name="Picture 41"/>
            <p:cNvPicPr>
              <a:picLocks noChangeAspect="1"/>
            </p:cNvPicPr>
            <p:nvPr/>
          </p:nvPicPr>
          <p:blipFill>
            <a:blip r:embed="rId3"/>
            <a:stretch>
              <a:fillRect/>
            </a:stretch>
          </p:blipFill>
          <p:spPr>
            <a:xfrm>
              <a:off x="5903540" y="6095215"/>
              <a:ext cx="400050" cy="243031"/>
            </a:xfrm>
            <a:prstGeom prst="rect">
              <a:avLst/>
            </a:prstGeom>
          </p:spPr>
        </p:pic>
        <p:pic>
          <p:nvPicPr>
            <p:cNvPr id="43" name="Picture 42"/>
            <p:cNvPicPr>
              <a:picLocks noChangeAspect="1"/>
            </p:cNvPicPr>
            <p:nvPr/>
          </p:nvPicPr>
          <p:blipFill>
            <a:blip r:embed="rId3"/>
            <a:stretch>
              <a:fillRect/>
            </a:stretch>
          </p:blipFill>
          <p:spPr>
            <a:xfrm>
              <a:off x="6303590" y="5809465"/>
              <a:ext cx="400050" cy="243031"/>
            </a:xfrm>
            <a:prstGeom prst="rect">
              <a:avLst/>
            </a:prstGeom>
          </p:spPr>
        </p:pic>
        <p:pic>
          <p:nvPicPr>
            <p:cNvPr id="44" name="Picture 43"/>
            <p:cNvPicPr>
              <a:picLocks noChangeAspect="1"/>
            </p:cNvPicPr>
            <p:nvPr/>
          </p:nvPicPr>
          <p:blipFill>
            <a:blip r:embed="rId3"/>
            <a:stretch>
              <a:fillRect/>
            </a:stretch>
          </p:blipFill>
          <p:spPr>
            <a:xfrm>
              <a:off x="2417390" y="6095215"/>
              <a:ext cx="400050" cy="243031"/>
            </a:xfrm>
            <a:prstGeom prst="rect">
              <a:avLst/>
            </a:prstGeom>
          </p:spPr>
        </p:pic>
        <p:cxnSp>
          <p:nvCxnSpPr>
            <p:cNvPr id="45" name="Straight Connector 44"/>
            <p:cNvCxnSpPr/>
            <p:nvPr/>
          </p:nvCxnSpPr>
          <p:spPr>
            <a:xfrm>
              <a:off x="2666345" y="5872095"/>
              <a:ext cx="713984" cy="4697"/>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3624587" y="5600437"/>
              <a:ext cx="103340" cy="15892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903292" y="5580863"/>
              <a:ext cx="167536" cy="12212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256367" y="5871310"/>
              <a:ext cx="257175" cy="22860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4989140" y="5580862"/>
              <a:ext cx="228600" cy="17145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41" idx="1"/>
            </p:cNvCxnSpPr>
            <p:nvPr/>
          </p:nvCxnSpPr>
          <p:spPr>
            <a:xfrm>
              <a:off x="5046290" y="5809464"/>
              <a:ext cx="457200" cy="121516"/>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874573" y="5923763"/>
              <a:ext cx="465029" cy="939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3" name="Parallelogram 52"/>
            <p:cNvSpPr/>
            <p:nvPr/>
          </p:nvSpPr>
          <p:spPr>
            <a:xfrm>
              <a:off x="1445840" y="5295112"/>
              <a:ext cx="6115050" cy="1143000"/>
            </a:xfrm>
            <a:prstGeom prst="parallelogram">
              <a:avLst/>
            </a:prstGeom>
            <a:no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5" name="TextBox 54"/>
            <p:cNvSpPr txBox="1"/>
            <p:nvPr/>
          </p:nvSpPr>
          <p:spPr>
            <a:xfrm>
              <a:off x="290265" y="5749528"/>
              <a:ext cx="1251878" cy="646331"/>
            </a:xfrm>
            <a:prstGeom prst="rect">
              <a:avLst/>
            </a:prstGeom>
            <a:noFill/>
          </p:spPr>
          <p:txBody>
            <a:bodyPr wrap="square" rtlCol="0">
              <a:spAutoFit/>
            </a:bodyPr>
            <a:lstStyle/>
            <a:p>
              <a:r>
                <a:rPr lang="en-US" dirty="0"/>
                <a:t>Underlying network</a:t>
              </a:r>
            </a:p>
          </p:txBody>
        </p:sp>
        <p:pic>
          <p:nvPicPr>
            <p:cNvPr id="57" name="Picture 56"/>
            <p:cNvPicPr>
              <a:picLocks noChangeAspect="1"/>
            </p:cNvPicPr>
            <p:nvPr/>
          </p:nvPicPr>
          <p:blipFill>
            <a:blip r:embed="rId2"/>
            <a:stretch>
              <a:fillRect/>
            </a:stretch>
          </p:blipFill>
          <p:spPr>
            <a:xfrm>
              <a:off x="5037081" y="6108808"/>
              <a:ext cx="418468" cy="278280"/>
            </a:xfrm>
            <a:prstGeom prst="rect">
              <a:avLst/>
            </a:prstGeom>
          </p:spPr>
        </p:pic>
        <p:pic>
          <p:nvPicPr>
            <p:cNvPr id="58" name="Picture 57"/>
            <p:cNvPicPr>
              <a:picLocks noChangeAspect="1"/>
            </p:cNvPicPr>
            <p:nvPr/>
          </p:nvPicPr>
          <p:blipFill>
            <a:blip r:embed="rId3"/>
            <a:stretch>
              <a:fillRect/>
            </a:stretch>
          </p:blipFill>
          <p:spPr>
            <a:xfrm>
              <a:off x="4646240" y="5695165"/>
              <a:ext cx="400050" cy="243031"/>
            </a:xfrm>
            <a:prstGeom prst="rect">
              <a:avLst/>
            </a:prstGeom>
          </p:spPr>
        </p:pic>
        <p:cxnSp>
          <p:nvCxnSpPr>
            <p:cNvPr id="60" name="Straight Connector 59"/>
            <p:cNvCxnSpPr/>
            <p:nvPr/>
          </p:nvCxnSpPr>
          <p:spPr>
            <a:xfrm>
              <a:off x="6254269" y="6226513"/>
              <a:ext cx="437628" cy="68335"/>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4030510" y="5858003"/>
              <a:ext cx="129566" cy="213871"/>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271049" y="5486920"/>
              <a:ext cx="170863" cy="22045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4653287" y="5863038"/>
              <a:ext cx="150704" cy="234524"/>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074741" y="6172080"/>
              <a:ext cx="1048272" cy="61703"/>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65" name="Picture 64"/>
            <p:cNvPicPr>
              <a:picLocks noChangeAspect="1"/>
            </p:cNvPicPr>
            <p:nvPr/>
          </p:nvPicPr>
          <p:blipFill>
            <a:blip r:embed="rId3"/>
            <a:stretch>
              <a:fillRect/>
            </a:stretch>
          </p:blipFill>
          <p:spPr>
            <a:xfrm>
              <a:off x="4360490" y="6095215"/>
              <a:ext cx="400050" cy="243031"/>
            </a:xfrm>
            <a:prstGeom prst="rect">
              <a:avLst/>
            </a:prstGeom>
          </p:spPr>
        </p:pic>
        <p:cxnSp>
          <p:nvCxnSpPr>
            <p:cNvPr id="83" name="Straight Connector 82"/>
            <p:cNvCxnSpPr/>
            <p:nvPr/>
          </p:nvCxnSpPr>
          <p:spPr>
            <a:xfrm flipH="1" flipV="1">
              <a:off x="3626756" y="5908222"/>
              <a:ext cx="201387" cy="165099"/>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2012043" y="5891893"/>
              <a:ext cx="391886" cy="197758"/>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7" name="Oval Callout 66"/>
          <p:cNvSpPr/>
          <p:nvPr/>
        </p:nvSpPr>
        <p:spPr>
          <a:xfrm>
            <a:off x="7524698" y="5749730"/>
            <a:ext cx="999658" cy="566546"/>
          </a:xfrm>
          <a:prstGeom prst="wedgeEllipseCallout">
            <a:avLst>
              <a:gd name="adj1" fmla="val -74375"/>
              <a:gd name="adj2" fmla="val 26369"/>
            </a:avLst>
          </a:prstGeom>
          <a:solidFill>
            <a:srgbClr val="660066"/>
          </a:solidFill>
          <a:effectLst/>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1350" dirty="0"/>
              <a:t>Physical link</a:t>
            </a:r>
          </a:p>
        </p:txBody>
      </p:sp>
      <p:sp>
        <p:nvSpPr>
          <p:cNvPr id="73" name="Oval Callout 55">
            <a:extLst>
              <a:ext uri="{FF2B5EF4-FFF2-40B4-BE49-F238E27FC236}">
                <a16:creationId xmlns:a16="http://schemas.microsoft.com/office/drawing/2014/main" id="{C58B2FBB-0BE8-42B8-B457-065E1ABB9F29}"/>
              </a:ext>
            </a:extLst>
          </p:cNvPr>
          <p:cNvSpPr/>
          <p:nvPr/>
        </p:nvSpPr>
        <p:spPr>
          <a:xfrm>
            <a:off x="1711674" y="5281815"/>
            <a:ext cx="1397059" cy="569449"/>
          </a:xfrm>
          <a:prstGeom prst="wedgeEllipseCallout">
            <a:avLst>
              <a:gd name="adj1" fmla="val 40374"/>
              <a:gd name="adj2" fmla="val 59871"/>
            </a:avLst>
          </a:prstGeom>
          <a:solidFill>
            <a:schemeClr val="accent3">
              <a:lumMod val="50000"/>
            </a:schemeClr>
          </a:solidFill>
          <a:effectLst/>
        </p:spPr>
        <p:style>
          <a:lnRef idx="3">
            <a:schemeClr val="lt1"/>
          </a:lnRef>
          <a:fillRef idx="1">
            <a:schemeClr val="accent3"/>
          </a:fillRef>
          <a:effectRef idx="1">
            <a:schemeClr val="accent3"/>
          </a:effectRef>
          <a:fontRef idx="minor">
            <a:schemeClr val="lt1"/>
          </a:fontRef>
        </p:style>
        <p:txBody>
          <a:bodyPr lIns="0" rIns="0" rtlCol="0" anchor="ctr" anchorCtr="1"/>
          <a:lstStyle/>
          <a:p>
            <a:pPr algn="ctr"/>
            <a:r>
              <a:rPr lang="en-US" sz="1350" dirty="0"/>
              <a:t>Conventional router</a:t>
            </a:r>
          </a:p>
        </p:txBody>
      </p:sp>
      <p:cxnSp>
        <p:nvCxnSpPr>
          <p:cNvPr id="155" name="Straight Connector 154"/>
          <p:cNvCxnSpPr/>
          <p:nvPr/>
        </p:nvCxnSpPr>
        <p:spPr>
          <a:xfrm flipH="1" flipV="1">
            <a:off x="5141277" y="4254869"/>
            <a:ext cx="538861" cy="638445"/>
          </a:xfrm>
          <a:prstGeom prst="line">
            <a:avLst/>
          </a:prstGeom>
          <a:ln w="12700" cmpd="sng">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61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500"/>
                                        <p:tgtEl>
                                          <p:spTgt spid="7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right)">
                                      <p:cBhvr>
                                        <p:cTn id="15" dur="500"/>
                                        <p:tgtEl>
                                          <p:spTgt spid="5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up)">
                                      <p:cBhvr>
                                        <p:cTn id="19" dur="500"/>
                                        <p:tgtEl>
                                          <p:spTgt spid="66"/>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right)">
                                      <p:cBhvr>
                                        <p:cTn id="2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66" grpId="0" animBg="1"/>
      <p:bldP spid="67"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782" y="5417770"/>
            <a:ext cx="7910675" cy="888775"/>
          </a:xfrm>
        </p:spPr>
        <p:txBody>
          <a:bodyPr>
            <a:noAutofit/>
          </a:bodyPr>
          <a:lstStyle/>
          <a:p>
            <a:pPr marL="0" indent="0">
              <a:buNone/>
            </a:pPr>
            <a:r>
              <a:rPr lang="en-US" sz="2600" dirty="0"/>
              <a:t>A line topology with DON routers in Florida, South Carolina, North Carolina, Washington D.C., and New York</a:t>
            </a:r>
          </a:p>
        </p:txBody>
      </p:sp>
      <p:sp>
        <p:nvSpPr>
          <p:cNvPr id="6" name="Title 69"/>
          <p:cNvSpPr>
            <a:spLocks noGrp="1"/>
          </p:cNvSpPr>
          <p:nvPr>
            <p:ph type="title"/>
          </p:nvPr>
        </p:nvSpPr>
        <p:spPr>
          <a:xfrm>
            <a:off x="442331" y="286348"/>
            <a:ext cx="5305143"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DON Experiment</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2" name="Group 1"/>
          <p:cNvGrpSpPr/>
          <p:nvPr/>
        </p:nvGrpSpPr>
        <p:grpSpPr>
          <a:xfrm>
            <a:off x="1717250" y="1339654"/>
            <a:ext cx="5873051" cy="3700608"/>
            <a:chOff x="1717250" y="1339654"/>
            <a:chExt cx="5873051" cy="3700608"/>
          </a:xfrm>
        </p:grpSpPr>
        <p:pic>
          <p:nvPicPr>
            <p:cNvPr id="3074" name="Picture 2" descr="http://ndstudies.gov/sites/default/file/us_outlin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250" y="1339654"/>
              <a:ext cx="5873051" cy="370060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8" name="Group 27"/>
            <p:cNvGrpSpPr/>
            <p:nvPr/>
          </p:nvGrpSpPr>
          <p:grpSpPr>
            <a:xfrm>
              <a:off x="6553163" y="2319452"/>
              <a:ext cx="598448" cy="2230244"/>
              <a:chOff x="5928733" y="2319452"/>
              <a:chExt cx="598448" cy="2230244"/>
            </a:xfrm>
          </p:grpSpPr>
          <p:sp>
            <p:nvSpPr>
              <p:cNvPr id="7" name="Oval 6"/>
              <p:cNvSpPr/>
              <p:nvPr/>
            </p:nvSpPr>
            <p:spPr>
              <a:xfrm>
                <a:off x="5999357" y="4408447"/>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Oval 9"/>
              <p:cNvSpPr/>
              <p:nvPr/>
            </p:nvSpPr>
            <p:spPr>
              <a:xfrm>
                <a:off x="6162909" y="3248631"/>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Oval 10"/>
              <p:cNvSpPr/>
              <p:nvPr/>
            </p:nvSpPr>
            <p:spPr>
              <a:xfrm>
                <a:off x="6385933" y="2319452"/>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Oval 11"/>
              <p:cNvSpPr/>
              <p:nvPr/>
            </p:nvSpPr>
            <p:spPr>
              <a:xfrm>
                <a:off x="6222383" y="2913914"/>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3" name="Oval 12"/>
              <p:cNvSpPr/>
              <p:nvPr/>
            </p:nvSpPr>
            <p:spPr>
              <a:xfrm>
                <a:off x="5928733" y="3568389"/>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cxnSp>
            <p:nvCxnSpPr>
              <p:cNvPr id="9" name="Straight Connector 8"/>
              <p:cNvCxnSpPr>
                <a:endCxn id="7" idx="0"/>
              </p:cNvCxnSpPr>
              <p:nvPr/>
            </p:nvCxnSpPr>
            <p:spPr>
              <a:xfrm>
                <a:off x="5999357" y="3709638"/>
                <a:ext cx="70624" cy="6988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34670" y="3378994"/>
                <a:ext cx="161343" cy="20435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5545" y="3057525"/>
                <a:ext cx="30955" cy="19110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312695" y="2459831"/>
                <a:ext cx="123824" cy="4548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77" name="Group 3076"/>
            <p:cNvGrpSpPr/>
            <p:nvPr/>
          </p:nvGrpSpPr>
          <p:grpSpPr>
            <a:xfrm>
              <a:off x="6765035" y="4168833"/>
              <a:ext cx="588648" cy="620476"/>
              <a:chOff x="6140605" y="4168833"/>
              <a:chExt cx="588648" cy="620476"/>
            </a:xfrm>
          </p:grpSpPr>
          <p:pic>
            <p:nvPicPr>
              <p:cNvPr id="3084" name="Picture 12" descr="https://pixabay.com/static/uploads/photo/2012/04/01/12/57/computer-23341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108" y="4168833"/>
                <a:ext cx="404145" cy="62047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075" name="Straight Connector 3074"/>
              <p:cNvCxnSpPr>
                <a:endCxn id="3084" idx="1"/>
              </p:cNvCxnSpPr>
              <p:nvPr/>
            </p:nvCxnSpPr>
            <p:spPr>
              <a:xfrm>
                <a:off x="6140605" y="4475356"/>
                <a:ext cx="184503" cy="371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9" name="Oval Callout 18"/>
          <p:cNvSpPr/>
          <p:nvPr/>
        </p:nvSpPr>
        <p:spPr>
          <a:xfrm>
            <a:off x="3981527" y="2622066"/>
            <a:ext cx="1958821" cy="1394378"/>
          </a:xfrm>
          <a:prstGeom prst="wedgeEllipseCallout">
            <a:avLst>
              <a:gd name="adj1" fmla="val 78062"/>
              <a:gd name="adj2" fmla="val 20327"/>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2000" dirty="0" err="1"/>
              <a:t>PlanetLab</a:t>
            </a:r>
            <a:r>
              <a:rPr lang="en-US" sz="2000" dirty="0"/>
              <a:t> Servers as DON routers</a:t>
            </a:r>
          </a:p>
        </p:txBody>
      </p:sp>
    </p:spTree>
    <p:extLst>
      <p:ext uri="{BB962C8B-B14F-4D97-AF65-F5344CB8AC3E}">
        <p14:creationId xmlns:p14="http://schemas.microsoft.com/office/powerpoint/2010/main" val="198195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328677" y="130969"/>
            <a:ext cx="6699250" cy="952500"/>
          </a:xfrm>
        </p:spPr>
        <p:txBody>
          <a:bodyPr/>
          <a:lstStyle/>
          <a:p>
            <a:r>
              <a:rPr lang="en-US" altLang="en-US" sz="4800" dirty="0">
                <a:solidFill>
                  <a:schemeClr val="accent4">
                    <a:lumMod val="40000"/>
                    <a:lumOff val="60000"/>
                  </a:schemeClr>
                </a:solidFill>
                <a:latin typeface="Arial" panose="020B0604020202020204" pitchFamily="34" charset="0"/>
              </a:rPr>
              <a:t>A Wireless Setup</a:t>
            </a:r>
          </a:p>
        </p:txBody>
      </p:sp>
      <p:sp>
        <p:nvSpPr>
          <p:cNvPr id="195587" name="Content Placeholder 3"/>
          <p:cNvSpPr>
            <a:spLocks noGrp="1"/>
          </p:cNvSpPr>
          <p:nvPr>
            <p:ph idx="1"/>
          </p:nvPr>
        </p:nvSpPr>
        <p:spPr>
          <a:xfrm>
            <a:off x="4721352" y="1218094"/>
            <a:ext cx="4021011" cy="1154080"/>
          </a:xfrm>
        </p:spPr>
        <p:txBody>
          <a:bodyPr>
            <a:normAutofit/>
          </a:bodyPr>
          <a:lstStyle/>
          <a:p>
            <a:pPr marL="0" indent="0" algn="r">
              <a:lnSpc>
                <a:spcPct val="100000"/>
              </a:lnSpc>
              <a:spcAft>
                <a:spcPts val="1200"/>
              </a:spcAft>
              <a:buNone/>
            </a:pPr>
            <a:r>
              <a:rPr lang="en-US" altLang="en-US" sz="2800" dirty="0">
                <a:latin typeface="Arial" panose="020B0604020202020204" pitchFamily="34" charset="0"/>
              </a:rPr>
              <a:t>Limited number of mesh nodes available</a:t>
            </a:r>
          </a:p>
        </p:txBody>
      </p:sp>
      <p:grpSp>
        <p:nvGrpSpPr>
          <p:cNvPr id="195588" name="Group 7"/>
          <p:cNvGrpSpPr>
            <a:grpSpLocks/>
          </p:cNvGrpSpPr>
          <p:nvPr/>
        </p:nvGrpSpPr>
        <p:grpSpPr bwMode="auto">
          <a:xfrm>
            <a:off x="457200" y="3634582"/>
            <a:ext cx="8285163" cy="1027112"/>
            <a:chOff x="381000" y="1486764"/>
            <a:chExt cx="8284759" cy="1027836"/>
          </a:xfrm>
        </p:grpSpPr>
        <p:pic>
          <p:nvPicPr>
            <p:cNvPr id="195591" name="Picture 31"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1715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92" name="Picture 32"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0841" y="1752600"/>
              <a:ext cx="81715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93" name="Picture 33"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9641" y="1752600"/>
              <a:ext cx="81715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94" name="Picture 34"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81715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95" name="Picture 35"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752600"/>
              <a:ext cx="817159"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5596" name="Group 4"/>
            <p:cNvGrpSpPr>
              <a:grpSpLocks/>
            </p:cNvGrpSpPr>
            <p:nvPr/>
          </p:nvGrpSpPr>
          <p:grpSpPr bwMode="auto">
            <a:xfrm>
              <a:off x="1257440" y="1507236"/>
              <a:ext cx="962029" cy="854964"/>
              <a:chOff x="1257440" y="1507236"/>
              <a:chExt cx="962029" cy="854964"/>
            </a:xfrm>
          </p:grpSpPr>
          <p:pic>
            <p:nvPicPr>
              <p:cNvPr id="195607" name="Picture 36"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257440" y="1905000"/>
                <a:ext cx="342760" cy="42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608" name="Picture 37"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828800" y="1904999"/>
                <a:ext cx="366991"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09" name="TextBox 57"/>
              <p:cNvSpPr txBox="1">
                <a:spLocks noChangeArrowheads="1"/>
              </p:cNvSpPr>
              <p:nvPr/>
            </p:nvSpPr>
            <p:spPr bwMode="auto">
              <a:xfrm>
                <a:off x="1288010" y="1507236"/>
                <a:ext cx="9314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1</a:t>
                </a:r>
              </a:p>
            </p:txBody>
          </p:sp>
        </p:grpSp>
        <p:grpSp>
          <p:nvGrpSpPr>
            <p:cNvPr id="195597" name="Group 5"/>
            <p:cNvGrpSpPr>
              <a:grpSpLocks/>
            </p:cNvGrpSpPr>
            <p:nvPr/>
          </p:nvGrpSpPr>
          <p:grpSpPr bwMode="auto">
            <a:xfrm>
              <a:off x="3121928" y="1486764"/>
              <a:ext cx="940623" cy="875437"/>
              <a:chOff x="3121928" y="1486764"/>
              <a:chExt cx="940623" cy="875437"/>
            </a:xfrm>
          </p:grpSpPr>
          <p:pic>
            <p:nvPicPr>
              <p:cNvPr id="195604" name="Picture 38"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124200" y="1905001"/>
                <a:ext cx="342760" cy="42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605" name="Picture 39"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95560" y="1905000"/>
                <a:ext cx="366991"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606" name="TextBox 58"/>
              <p:cNvSpPr txBox="1">
                <a:spLocks noChangeArrowheads="1"/>
              </p:cNvSpPr>
              <p:nvPr/>
            </p:nvSpPr>
            <p:spPr bwMode="auto">
              <a:xfrm>
                <a:off x="3121928" y="1486764"/>
                <a:ext cx="9314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2</a:t>
                </a:r>
              </a:p>
            </p:txBody>
          </p:sp>
        </p:grpSp>
        <p:grpSp>
          <p:nvGrpSpPr>
            <p:cNvPr id="195598" name="Group 6"/>
            <p:cNvGrpSpPr>
              <a:grpSpLocks/>
            </p:cNvGrpSpPr>
            <p:nvPr/>
          </p:nvGrpSpPr>
          <p:grpSpPr bwMode="auto">
            <a:xfrm>
              <a:off x="4953000" y="1905000"/>
              <a:ext cx="938351" cy="457201"/>
              <a:chOff x="4953000" y="1905000"/>
              <a:chExt cx="938351" cy="457201"/>
            </a:xfrm>
          </p:grpSpPr>
          <p:pic>
            <p:nvPicPr>
              <p:cNvPr id="195602" name="Picture 40"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953000" y="1905001"/>
                <a:ext cx="342760" cy="42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603" name="Picture 41"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524360" y="1905000"/>
                <a:ext cx="366991"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95599" name="Group 62"/>
            <p:cNvGrpSpPr>
              <a:grpSpLocks/>
            </p:cNvGrpSpPr>
            <p:nvPr/>
          </p:nvGrpSpPr>
          <p:grpSpPr bwMode="auto">
            <a:xfrm>
              <a:off x="6858000" y="1905000"/>
              <a:ext cx="938351" cy="457201"/>
              <a:chOff x="6858000" y="1905000"/>
              <a:chExt cx="938351" cy="457201"/>
            </a:xfrm>
          </p:grpSpPr>
          <p:pic>
            <p:nvPicPr>
              <p:cNvPr id="195600" name="Picture 42"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858000" y="1905001"/>
                <a:ext cx="342760" cy="42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601" name="Picture 43"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429360" y="1905000"/>
                <a:ext cx="366991" cy="457201"/>
              </a:xfrm>
              <a:prstGeom prst="rect">
                <a:avLst/>
              </a:prstGeom>
              <a:noFill/>
              <a:ln w="9525">
                <a:noFill/>
                <a:miter lim="800000"/>
                <a:headEnd/>
                <a:tailEnd/>
              </a:ln>
            </p:spPr>
          </p:pic>
        </p:grpSp>
      </p:grpSp>
      <p:sp>
        <p:nvSpPr>
          <p:cNvPr id="195589" name="TextBox 58"/>
          <p:cNvSpPr txBox="1">
            <a:spLocks noChangeArrowheads="1"/>
          </p:cNvSpPr>
          <p:nvPr/>
        </p:nvSpPr>
        <p:spPr bwMode="auto">
          <a:xfrm>
            <a:off x="5022850" y="3640932"/>
            <a:ext cx="9318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3</a:t>
            </a:r>
          </a:p>
        </p:txBody>
      </p:sp>
      <p:sp>
        <p:nvSpPr>
          <p:cNvPr id="195590" name="TextBox 58"/>
          <p:cNvSpPr txBox="1">
            <a:spLocks noChangeArrowheads="1"/>
          </p:cNvSpPr>
          <p:nvPr/>
        </p:nvSpPr>
        <p:spPr bwMode="auto">
          <a:xfrm>
            <a:off x="6889750" y="3631407"/>
            <a:ext cx="9318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4</a:t>
            </a:r>
          </a:p>
        </p:txBody>
      </p:sp>
      <p:sp>
        <p:nvSpPr>
          <p:cNvPr id="3" name="Rounded Rectangular Callout 2"/>
          <p:cNvSpPr/>
          <p:nvPr/>
        </p:nvSpPr>
        <p:spPr>
          <a:xfrm>
            <a:off x="868072" y="1664784"/>
            <a:ext cx="2158059" cy="1310317"/>
          </a:xfrm>
          <a:prstGeom prst="wedgeRoundRectCallout">
            <a:avLst>
              <a:gd name="adj1" fmla="val -41298"/>
              <a:gd name="adj2" fmla="val 124893"/>
              <a:gd name="adj3" fmla="val 16667"/>
            </a:avLst>
          </a:prstGeom>
          <a:solidFill>
            <a:schemeClr val="tx2">
              <a:lumMod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Mesh gateway connected to campus network through Ethernet</a:t>
            </a:r>
          </a:p>
        </p:txBody>
      </p:sp>
      <p:sp>
        <p:nvSpPr>
          <p:cNvPr id="4" name="Left Brace 3"/>
          <p:cNvSpPr/>
          <p:nvPr/>
        </p:nvSpPr>
        <p:spPr>
          <a:xfrm rot="16200000">
            <a:off x="4457718" y="907341"/>
            <a:ext cx="395667" cy="8173625"/>
          </a:xfrm>
          <a:prstGeom prst="leftBrac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1647907" y="5247061"/>
            <a:ext cx="6014965" cy="646331"/>
          </a:xfrm>
          <a:prstGeom prst="rect">
            <a:avLst/>
          </a:prstGeom>
        </p:spPr>
        <p:txBody>
          <a:bodyPr wrap="square">
            <a:spAutoFit/>
          </a:bodyPr>
          <a:lstStyle/>
          <a:p>
            <a:pPr marL="228600" indent="-228600">
              <a:lnSpc>
                <a:spcPct val="100000"/>
              </a:lnSpc>
              <a:spcAft>
                <a:spcPts val="1200"/>
              </a:spcAft>
            </a:pPr>
            <a:r>
              <a:rPr lang="en-US" altLang="en-US" dirty="0">
                <a:latin typeface="Arial" panose="020B0604020202020204" pitchFamily="34" charset="0"/>
              </a:rPr>
              <a:t>Line-mesh topology allows us to maximize the number of hops (typically encountered in larger mesh networks)</a:t>
            </a:r>
          </a:p>
        </p:txBody>
      </p:sp>
    </p:spTree>
    <p:extLst>
      <p:ext uri="{BB962C8B-B14F-4D97-AF65-F5344CB8AC3E}">
        <p14:creationId xmlns:p14="http://schemas.microsoft.com/office/powerpoint/2010/main" val="456424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643081" y="76527"/>
            <a:ext cx="7886700" cy="1044062"/>
          </a:xfrm>
        </p:spPr>
        <p:txBody>
          <a:bodyPr>
            <a:noAutofit/>
          </a:bodyPr>
          <a:lstStyle/>
          <a:p>
            <a:r>
              <a:rPr lang="en-US" altLang="en-US" sz="4800" dirty="0">
                <a:solidFill>
                  <a:schemeClr val="accent4">
                    <a:lumMod val="40000"/>
                    <a:lumOff val="60000"/>
                  </a:schemeClr>
                </a:solidFill>
                <a:latin typeface="Arial" panose="020B0604020202020204" pitchFamily="34" charset="0"/>
              </a:rPr>
              <a:t>Video Stream Performance</a:t>
            </a:r>
          </a:p>
        </p:txBody>
      </p:sp>
      <p:pic>
        <p:nvPicPr>
          <p:cNvPr id="1976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1322" y="1272159"/>
            <a:ext cx="5043488"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ounded Rectangular Callout 7"/>
          <p:cNvSpPr/>
          <p:nvPr/>
        </p:nvSpPr>
        <p:spPr>
          <a:xfrm>
            <a:off x="643081" y="3790543"/>
            <a:ext cx="2523361" cy="1580739"/>
          </a:xfrm>
          <a:prstGeom prst="wedgeRoundRectCallout">
            <a:avLst>
              <a:gd name="adj1" fmla="val 100402"/>
              <a:gd name="adj2" fmla="val -71708"/>
              <a:gd name="adj3" fmla="val 16667"/>
            </a:avLst>
          </a:prstGeom>
          <a:solidFill>
            <a:srgbClr val="8542B9"/>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600"/>
              </a:spcAft>
            </a:pPr>
            <a:r>
              <a:rPr lang="en-US" sz="2400" dirty="0"/>
              <a:t>More congestion, video </a:t>
            </a:r>
            <a:r>
              <a:rPr lang="en-US" sz="2400" i="1" dirty="0"/>
              <a:t>x</a:t>
            </a:r>
            <a:r>
              <a:rPr lang="en-US" sz="2400" dirty="0"/>
              <a:t> becomes unwatchable</a:t>
            </a:r>
          </a:p>
        </p:txBody>
      </p:sp>
      <p:sp>
        <p:nvSpPr>
          <p:cNvPr id="2" name="Rounded Rectangular Callout 1"/>
          <p:cNvSpPr/>
          <p:nvPr/>
        </p:nvSpPr>
        <p:spPr>
          <a:xfrm>
            <a:off x="4635968" y="5099393"/>
            <a:ext cx="3901440" cy="1370877"/>
          </a:xfrm>
          <a:prstGeom prst="wedgeRoundRectCallout">
            <a:avLst>
              <a:gd name="adj1" fmla="val -37903"/>
              <a:gd name="adj2" fmla="val -71683"/>
              <a:gd name="adj3" fmla="val 16667"/>
            </a:avLst>
          </a:prstGeom>
          <a:solidFill>
            <a:schemeClr val="accent6">
              <a:lumMod val="75000"/>
            </a:schemeClr>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285750" indent="-285750">
              <a:spcAft>
                <a:spcPts val="600"/>
              </a:spcAft>
              <a:buFont typeface="Arial"/>
              <a:buChar char="•"/>
            </a:pPr>
            <a:r>
              <a:rPr lang="en-US" sz="2400" dirty="0"/>
              <a:t>One request for video </a:t>
            </a:r>
            <a:r>
              <a:rPr lang="en-US" sz="2400" i="1" dirty="0"/>
              <a:t>x</a:t>
            </a:r>
          </a:p>
          <a:p>
            <a:pPr marL="285750" indent="-285750">
              <a:buFont typeface="Arial"/>
              <a:buChar char="•"/>
            </a:pPr>
            <a:r>
              <a:rPr lang="en-US" sz="2400" dirty="0"/>
              <a:t>Increasing requests for video </a:t>
            </a:r>
            <a:r>
              <a:rPr lang="en-US" sz="2400" i="1" dirty="0"/>
              <a:t>y </a:t>
            </a:r>
            <a:r>
              <a:rPr lang="en-US" sz="2400" dirty="0"/>
              <a:t>(more congestion)</a:t>
            </a:r>
          </a:p>
        </p:txBody>
      </p:sp>
      <p:sp>
        <p:nvSpPr>
          <p:cNvPr id="12" name="Rounded Rectangular Callout 11"/>
          <p:cNvSpPr/>
          <p:nvPr/>
        </p:nvSpPr>
        <p:spPr>
          <a:xfrm>
            <a:off x="6441805" y="2542277"/>
            <a:ext cx="2193740" cy="1681184"/>
          </a:xfrm>
          <a:prstGeom prst="wedgeRoundRectCallout">
            <a:avLst>
              <a:gd name="adj1" fmla="val -67029"/>
              <a:gd name="adj2" fmla="val -34067"/>
              <a:gd name="adj3" fmla="val 16667"/>
            </a:avLst>
          </a:prstGeom>
          <a:solidFill>
            <a:srgbClr val="8542B9"/>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600"/>
              </a:spcAft>
            </a:pPr>
            <a:r>
              <a:rPr lang="en-US" sz="2400" dirty="0"/>
              <a:t>With stream merging, video </a:t>
            </a:r>
            <a:r>
              <a:rPr lang="en-US" sz="2400" i="1" dirty="0"/>
              <a:t>x </a:t>
            </a:r>
            <a:r>
              <a:rPr lang="en-US" sz="2400" dirty="0"/>
              <a:t>continues to perform well</a:t>
            </a:r>
          </a:p>
        </p:txBody>
      </p:sp>
      <p:sp>
        <p:nvSpPr>
          <p:cNvPr id="3" name="Flowchart: Alternate Process 2">
            <a:extLst>
              <a:ext uri="{FF2B5EF4-FFF2-40B4-BE49-F238E27FC236}">
                <a16:creationId xmlns:a16="http://schemas.microsoft.com/office/drawing/2014/main" id="{0E53AD34-D410-435B-B078-595C938F9E6B}"/>
              </a:ext>
            </a:extLst>
          </p:cNvPr>
          <p:cNvSpPr/>
          <p:nvPr/>
        </p:nvSpPr>
        <p:spPr>
          <a:xfrm>
            <a:off x="3302031" y="1334318"/>
            <a:ext cx="3873937" cy="392619"/>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Congestion impact on video </a:t>
            </a:r>
            <a:r>
              <a:rPr lang="en-US" dirty="0">
                <a:solidFill>
                  <a:schemeClr val="bg1"/>
                </a:solidFill>
              </a:rPr>
              <a:t>X</a:t>
            </a:r>
          </a:p>
        </p:txBody>
      </p:sp>
    </p:spTree>
    <p:extLst>
      <p:ext uri="{BB962C8B-B14F-4D97-AF65-F5344CB8AC3E}">
        <p14:creationId xmlns:p14="http://schemas.microsoft.com/office/powerpoint/2010/main" val="17796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441083" y="141101"/>
            <a:ext cx="8205695" cy="864886"/>
          </a:xfrm>
        </p:spPr>
        <p:txBody>
          <a:bodyPr>
            <a:noAutofit/>
          </a:bodyPr>
          <a:lstStyle/>
          <a:p>
            <a:r>
              <a:rPr lang="en-US" altLang="en-US" sz="4800" dirty="0">
                <a:solidFill>
                  <a:schemeClr val="accent4">
                    <a:lumMod val="40000"/>
                    <a:lumOff val="60000"/>
                  </a:schemeClr>
                </a:solidFill>
                <a:latin typeface="Arial" panose="020B0604020202020204" pitchFamily="34" charset="0"/>
              </a:rPr>
              <a:t>Stress Test on Network Links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918" y="1199472"/>
            <a:ext cx="5181600" cy="304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4" name="Content Placeholder 2"/>
          <p:cNvSpPr txBox="1">
            <a:spLocks/>
          </p:cNvSpPr>
          <p:nvPr/>
        </p:nvSpPr>
        <p:spPr bwMode="auto">
          <a:xfrm>
            <a:off x="5989918" y="1244295"/>
            <a:ext cx="2895600" cy="2643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9100" indent="-382588">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marL="284163" indent="-247650">
              <a:lnSpc>
                <a:spcPts val="3000"/>
              </a:lnSpc>
              <a:spcBef>
                <a:spcPct val="20000"/>
              </a:spcBef>
              <a:spcAft>
                <a:spcPts val="600"/>
              </a:spcAft>
              <a:buClr>
                <a:schemeClr val="tx1"/>
              </a:buClr>
              <a:buSzPct val="100000"/>
            </a:pPr>
            <a:r>
              <a:rPr lang="en-US" altLang="en-US" sz="2600" dirty="0"/>
              <a:t>20 requests for the same video</a:t>
            </a:r>
          </a:p>
          <a:p>
            <a:pPr marL="284163" indent="-247650">
              <a:lnSpc>
                <a:spcPts val="3000"/>
              </a:lnSpc>
              <a:spcBef>
                <a:spcPct val="20000"/>
              </a:spcBef>
              <a:spcAft>
                <a:spcPct val="0"/>
              </a:spcAft>
              <a:buClr>
                <a:schemeClr val="tx1"/>
              </a:buClr>
              <a:buSzPct val="100000"/>
            </a:pPr>
            <a:r>
              <a:rPr lang="en-US" altLang="en-US" sz="2600" dirty="0"/>
              <a:t>Plot shows accumulated data transmitted at each link</a:t>
            </a:r>
          </a:p>
        </p:txBody>
      </p:sp>
      <p:sp>
        <p:nvSpPr>
          <p:cNvPr id="27" name="Content Placeholder 2"/>
          <p:cNvSpPr>
            <a:spLocks noGrp="1"/>
          </p:cNvSpPr>
          <p:nvPr>
            <p:ph idx="1"/>
          </p:nvPr>
        </p:nvSpPr>
        <p:spPr>
          <a:xfrm>
            <a:off x="1806145" y="5005648"/>
            <a:ext cx="7239249" cy="1801054"/>
          </a:xfrm>
        </p:spPr>
        <p:txBody>
          <a:bodyPr>
            <a:noAutofit/>
          </a:bodyPr>
          <a:lstStyle/>
          <a:p>
            <a:pPr marL="0" indent="0">
              <a:lnSpc>
                <a:spcPct val="100000"/>
              </a:lnSpc>
              <a:spcAft>
                <a:spcPts val="600"/>
              </a:spcAft>
              <a:buNone/>
              <a:defRPr/>
            </a:pPr>
            <a:r>
              <a:rPr lang="en-US" sz="2300" dirty="0">
                <a:solidFill>
                  <a:srgbClr val="FFFF00"/>
                </a:solidFill>
              </a:rPr>
              <a:t>Without merging:  (1) More traffic   (2) Routers near gateway completely saturated</a:t>
            </a:r>
          </a:p>
          <a:p>
            <a:pPr marL="0" indent="0">
              <a:lnSpc>
                <a:spcPct val="100000"/>
              </a:lnSpc>
              <a:buNone/>
              <a:defRPr/>
            </a:pPr>
            <a:r>
              <a:rPr lang="en-US" sz="2300" dirty="0">
                <a:solidFill>
                  <a:srgbClr val="FFFF00"/>
                </a:solidFill>
              </a:rPr>
              <a:t>With merging:  (1) Nodes near gateway are not saturated  (2) Supporting more than 20 video requests is possible</a:t>
            </a:r>
          </a:p>
        </p:txBody>
      </p:sp>
      <p:sp>
        <p:nvSpPr>
          <p:cNvPr id="4" name="Rectangle 3"/>
          <p:cNvSpPr/>
          <p:nvPr/>
        </p:nvSpPr>
        <p:spPr>
          <a:xfrm>
            <a:off x="1088459" y="5187459"/>
            <a:ext cx="522942" cy="481106"/>
          </a:xfrm>
          <a:prstGeom prst="rect">
            <a:avLst/>
          </a:prstGeom>
          <a:solidFill>
            <a:srgbClr val="993434"/>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Rectangle 7"/>
          <p:cNvSpPr/>
          <p:nvPr/>
        </p:nvSpPr>
        <p:spPr>
          <a:xfrm>
            <a:off x="1091449" y="6101850"/>
            <a:ext cx="522942" cy="481106"/>
          </a:xfrm>
          <a:prstGeom prst="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Oval Callout 4"/>
          <p:cNvSpPr/>
          <p:nvPr/>
        </p:nvSpPr>
        <p:spPr>
          <a:xfrm>
            <a:off x="3541059" y="1795623"/>
            <a:ext cx="1374589" cy="821764"/>
          </a:xfrm>
          <a:prstGeom prst="wedgeEllipseCallout">
            <a:avLst>
              <a:gd name="adj1" fmla="val -3442"/>
              <a:gd name="adj2" fmla="val 115228"/>
            </a:avLst>
          </a:prstGeom>
          <a:solidFill>
            <a:srgbClr val="99343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tIns="0" rtlCol="0" anchor="ctr"/>
          <a:lstStyle/>
          <a:p>
            <a:pPr algn="ctr"/>
            <a:r>
              <a:rPr lang="en-US" dirty="0"/>
              <a:t>Without merging</a:t>
            </a:r>
          </a:p>
        </p:txBody>
      </p:sp>
      <p:sp>
        <p:nvSpPr>
          <p:cNvPr id="10" name="Oval Callout 9"/>
          <p:cNvSpPr/>
          <p:nvPr/>
        </p:nvSpPr>
        <p:spPr>
          <a:xfrm>
            <a:off x="4691530" y="2396257"/>
            <a:ext cx="1392517" cy="821764"/>
          </a:xfrm>
          <a:prstGeom prst="wedgeEllipseCallout">
            <a:avLst>
              <a:gd name="adj1" fmla="val -69158"/>
              <a:gd name="adj2" fmla="val 55228"/>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tIns="0" rtlCol="0" anchor="ctr"/>
          <a:lstStyle/>
          <a:p>
            <a:pPr algn="ctr"/>
            <a:r>
              <a:rPr lang="en-US" dirty="0"/>
              <a:t>With merging</a:t>
            </a:r>
          </a:p>
        </p:txBody>
      </p:sp>
      <p:pic>
        <p:nvPicPr>
          <p:cNvPr id="2" name="Picture 1" descr="Untit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180" y="4246855"/>
            <a:ext cx="4047590" cy="505948"/>
          </a:xfrm>
          <a:prstGeom prst="rect">
            <a:avLst/>
          </a:prstGeom>
        </p:spPr>
      </p:pic>
    </p:spTree>
    <p:extLst>
      <p:ext uri="{BB962C8B-B14F-4D97-AF65-F5344CB8AC3E}">
        <p14:creationId xmlns:p14="http://schemas.microsoft.com/office/powerpoint/2010/main" val="32516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wipe(left)">
                                      <p:cBhvr>
                                        <p:cTn id="2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Title 69"/>
          <p:cNvSpPr txBox="1">
            <a:spLocks/>
          </p:cNvSpPr>
          <p:nvPr/>
        </p:nvSpPr>
        <p:spPr>
          <a:xfrm>
            <a:off x="327012" y="436317"/>
            <a:ext cx="6866244"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Merger-Aware Routing</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sp>
        <p:nvSpPr>
          <p:cNvPr id="9" name="Content Placeholder 8"/>
          <p:cNvSpPr>
            <a:spLocks noGrp="1"/>
          </p:cNvSpPr>
          <p:nvPr>
            <p:ph idx="1"/>
          </p:nvPr>
        </p:nvSpPr>
        <p:spPr/>
        <p:txBody>
          <a:bodyPr>
            <a:normAutofit/>
          </a:bodyPr>
          <a:lstStyle/>
          <a:p>
            <a:pPr marL="403225" indent="-403225">
              <a:spcAft>
                <a:spcPts val="2400"/>
              </a:spcAft>
            </a:pPr>
            <a:r>
              <a:rPr lang="en-US" sz="3200" dirty="0"/>
              <a:t>Conventional routing algorithms are designed to reduce congestion by distributing load</a:t>
            </a:r>
          </a:p>
          <a:p>
            <a:pPr marL="403225" indent="-403225">
              <a:spcAft>
                <a:spcPts val="1200"/>
              </a:spcAft>
            </a:pPr>
            <a:r>
              <a:rPr lang="en-US" sz="3200" dirty="0"/>
              <a:t>We want to combine the load to increase merging opportunity</a:t>
            </a:r>
            <a:endParaRPr lang="en-US" sz="3200" dirty="0">
              <a:solidFill>
                <a:schemeClr val="accent2">
                  <a:lumMod val="40000"/>
                  <a:lumOff val="60000"/>
                </a:schemeClr>
              </a:solidFill>
            </a:endParaRPr>
          </a:p>
          <a:p>
            <a:pPr marL="1317625" indent="-631825">
              <a:buNone/>
            </a:pPr>
            <a:r>
              <a:rPr lang="en-US" sz="3200" dirty="0">
                <a:solidFill>
                  <a:schemeClr val="accent2">
                    <a:lumMod val="40000"/>
                    <a:lumOff val="60000"/>
                  </a:schemeClr>
                </a:solidFill>
                <a:sym typeface="Symbol" panose="05050102010706020507" pitchFamily="18" charset="2"/>
              </a:rPr>
              <a:t>  A merger-aware routing technique is helpful</a:t>
            </a:r>
            <a:endParaRPr lang="en-US" sz="3200" dirty="0">
              <a:solidFill>
                <a:schemeClr val="accent2">
                  <a:lumMod val="40000"/>
                  <a:lumOff val="60000"/>
                </a:schemeClr>
              </a:solidFill>
            </a:endParaRPr>
          </a:p>
          <a:p>
            <a:endParaRPr lang="en-US" sz="3200" dirty="0"/>
          </a:p>
        </p:txBody>
      </p:sp>
    </p:spTree>
    <p:extLst>
      <p:ext uri="{BB962C8B-B14F-4D97-AF65-F5344CB8AC3E}">
        <p14:creationId xmlns:p14="http://schemas.microsoft.com/office/powerpoint/2010/main" val="357597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
        <p:nvSpPr>
          <p:cNvPr id="6" name="Title 69"/>
          <p:cNvSpPr txBox="1">
            <a:spLocks/>
          </p:cNvSpPr>
          <p:nvPr/>
        </p:nvSpPr>
        <p:spPr>
          <a:xfrm>
            <a:off x="327012" y="436317"/>
            <a:ext cx="5758478"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Simulation Setting</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sp>
        <p:nvSpPr>
          <p:cNvPr id="3" name="Rounded Rectangle 2"/>
          <p:cNvSpPr/>
          <p:nvPr/>
        </p:nvSpPr>
        <p:spPr>
          <a:xfrm>
            <a:off x="2552202"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p:cNvSpPr/>
          <p:nvPr/>
        </p:nvSpPr>
        <p:spPr>
          <a:xfrm>
            <a:off x="2552201"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2552201"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2562226" y="2522614"/>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0"/>
          <p:cNvSpPr/>
          <p:nvPr/>
        </p:nvSpPr>
        <p:spPr>
          <a:xfrm>
            <a:off x="2562226"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
          <p:cNvSpPr/>
          <p:nvPr/>
        </p:nvSpPr>
        <p:spPr>
          <a:xfrm>
            <a:off x="2562226"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2"/>
          <p:cNvSpPr/>
          <p:nvPr/>
        </p:nvSpPr>
        <p:spPr>
          <a:xfrm>
            <a:off x="2562225"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3"/>
          <p:cNvSpPr/>
          <p:nvPr/>
        </p:nvSpPr>
        <p:spPr>
          <a:xfrm>
            <a:off x="2562225" y="3741811"/>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2572250"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5"/>
          <p:cNvSpPr/>
          <p:nvPr/>
        </p:nvSpPr>
        <p:spPr>
          <a:xfrm>
            <a:off x="2572250"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2572250"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a:off x="2572249"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23"/>
          <p:cNvSpPr/>
          <p:nvPr/>
        </p:nvSpPr>
        <p:spPr>
          <a:xfrm>
            <a:off x="2572249" y="5265807"/>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2582274"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25"/>
          <p:cNvSpPr/>
          <p:nvPr/>
        </p:nvSpPr>
        <p:spPr>
          <a:xfrm>
            <a:off x="2582274"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26"/>
          <p:cNvSpPr/>
          <p:nvPr/>
        </p:nvSpPr>
        <p:spPr>
          <a:xfrm>
            <a:off x="2844970" y="1608216"/>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27"/>
          <p:cNvSpPr/>
          <p:nvPr/>
        </p:nvSpPr>
        <p:spPr>
          <a:xfrm>
            <a:off x="2844969"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2844969"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a:off x="2854994"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30"/>
          <p:cNvSpPr/>
          <p:nvPr/>
        </p:nvSpPr>
        <p:spPr>
          <a:xfrm>
            <a:off x="2854994"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31"/>
          <p:cNvSpPr/>
          <p:nvPr/>
        </p:nvSpPr>
        <p:spPr>
          <a:xfrm>
            <a:off x="2854994"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32"/>
          <p:cNvSpPr/>
          <p:nvPr/>
        </p:nvSpPr>
        <p:spPr>
          <a:xfrm>
            <a:off x="2854993"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33"/>
          <p:cNvSpPr/>
          <p:nvPr/>
        </p:nvSpPr>
        <p:spPr>
          <a:xfrm>
            <a:off x="2854993"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34"/>
          <p:cNvSpPr/>
          <p:nvPr/>
        </p:nvSpPr>
        <p:spPr>
          <a:xfrm>
            <a:off x="2865018"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35"/>
          <p:cNvSpPr/>
          <p:nvPr/>
        </p:nvSpPr>
        <p:spPr>
          <a:xfrm>
            <a:off x="2865018"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36"/>
          <p:cNvSpPr/>
          <p:nvPr/>
        </p:nvSpPr>
        <p:spPr>
          <a:xfrm>
            <a:off x="2865018"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37"/>
          <p:cNvSpPr/>
          <p:nvPr/>
        </p:nvSpPr>
        <p:spPr>
          <a:xfrm>
            <a:off x="2865017"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38"/>
          <p:cNvSpPr/>
          <p:nvPr/>
        </p:nvSpPr>
        <p:spPr>
          <a:xfrm>
            <a:off x="2865017"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39"/>
          <p:cNvSpPr/>
          <p:nvPr/>
        </p:nvSpPr>
        <p:spPr>
          <a:xfrm>
            <a:off x="2875042"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40"/>
          <p:cNvSpPr/>
          <p:nvPr/>
        </p:nvSpPr>
        <p:spPr>
          <a:xfrm>
            <a:off x="2875042"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41"/>
          <p:cNvSpPr/>
          <p:nvPr/>
        </p:nvSpPr>
        <p:spPr>
          <a:xfrm>
            <a:off x="3147755"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42"/>
          <p:cNvSpPr/>
          <p:nvPr/>
        </p:nvSpPr>
        <p:spPr>
          <a:xfrm>
            <a:off x="3147754"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43"/>
          <p:cNvSpPr/>
          <p:nvPr/>
        </p:nvSpPr>
        <p:spPr>
          <a:xfrm>
            <a:off x="3147754"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44"/>
          <p:cNvSpPr/>
          <p:nvPr/>
        </p:nvSpPr>
        <p:spPr>
          <a:xfrm>
            <a:off x="3157779"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3157779"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ounded Rectangle 46"/>
          <p:cNvSpPr/>
          <p:nvPr/>
        </p:nvSpPr>
        <p:spPr>
          <a:xfrm>
            <a:off x="3157779"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3157778"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48"/>
          <p:cNvSpPr/>
          <p:nvPr/>
        </p:nvSpPr>
        <p:spPr>
          <a:xfrm>
            <a:off x="3157778"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ounded Rectangle 49"/>
          <p:cNvSpPr/>
          <p:nvPr/>
        </p:nvSpPr>
        <p:spPr>
          <a:xfrm>
            <a:off x="3167803"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50"/>
          <p:cNvSpPr/>
          <p:nvPr/>
        </p:nvSpPr>
        <p:spPr>
          <a:xfrm>
            <a:off x="3167803" y="4351409"/>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51"/>
          <p:cNvSpPr/>
          <p:nvPr/>
        </p:nvSpPr>
        <p:spPr>
          <a:xfrm>
            <a:off x="3167803"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ounded Rectangle 52"/>
          <p:cNvSpPr/>
          <p:nvPr/>
        </p:nvSpPr>
        <p:spPr>
          <a:xfrm>
            <a:off x="3167802"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ounded Rectangle 53"/>
          <p:cNvSpPr/>
          <p:nvPr/>
        </p:nvSpPr>
        <p:spPr>
          <a:xfrm>
            <a:off x="3167802"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unded Rectangle 54"/>
          <p:cNvSpPr/>
          <p:nvPr/>
        </p:nvSpPr>
        <p:spPr>
          <a:xfrm>
            <a:off x="3177827"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ounded Rectangle 55"/>
          <p:cNvSpPr/>
          <p:nvPr/>
        </p:nvSpPr>
        <p:spPr>
          <a:xfrm>
            <a:off x="3177827" y="5875405"/>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56"/>
          <p:cNvSpPr/>
          <p:nvPr/>
        </p:nvSpPr>
        <p:spPr>
          <a:xfrm>
            <a:off x="3440505"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57"/>
          <p:cNvSpPr/>
          <p:nvPr/>
        </p:nvSpPr>
        <p:spPr>
          <a:xfrm>
            <a:off x="3440504"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ounded Rectangle 58"/>
          <p:cNvSpPr/>
          <p:nvPr/>
        </p:nvSpPr>
        <p:spPr>
          <a:xfrm>
            <a:off x="3440504"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59"/>
          <p:cNvSpPr/>
          <p:nvPr/>
        </p:nvSpPr>
        <p:spPr>
          <a:xfrm>
            <a:off x="3450529" y="2522614"/>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ounded Rectangle 60"/>
          <p:cNvSpPr/>
          <p:nvPr/>
        </p:nvSpPr>
        <p:spPr>
          <a:xfrm>
            <a:off x="3450529"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ounded Rectangle 61"/>
          <p:cNvSpPr/>
          <p:nvPr/>
        </p:nvSpPr>
        <p:spPr>
          <a:xfrm>
            <a:off x="3450529"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62"/>
          <p:cNvSpPr/>
          <p:nvPr/>
        </p:nvSpPr>
        <p:spPr>
          <a:xfrm>
            <a:off x="3450528"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63"/>
          <p:cNvSpPr/>
          <p:nvPr/>
        </p:nvSpPr>
        <p:spPr>
          <a:xfrm>
            <a:off x="3450528"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64"/>
          <p:cNvSpPr/>
          <p:nvPr/>
        </p:nvSpPr>
        <p:spPr>
          <a:xfrm>
            <a:off x="3460553"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ounded Rectangle 65"/>
          <p:cNvSpPr/>
          <p:nvPr/>
        </p:nvSpPr>
        <p:spPr>
          <a:xfrm>
            <a:off x="3460553"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66"/>
          <p:cNvSpPr/>
          <p:nvPr/>
        </p:nvSpPr>
        <p:spPr>
          <a:xfrm>
            <a:off x="3460553"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67"/>
          <p:cNvSpPr/>
          <p:nvPr/>
        </p:nvSpPr>
        <p:spPr>
          <a:xfrm>
            <a:off x="3460552"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ounded Rectangle 68"/>
          <p:cNvSpPr/>
          <p:nvPr/>
        </p:nvSpPr>
        <p:spPr>
          <a:xfrm>
            <a:off x="3460552"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69"/>
          <p:cNvSpPr/>
          <p:nvPr/>
        </p:nvSpPr>
        <p:spPr>
          <a:xfrm>
            <a:off x="3470577"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70"/>
          <p:cNvSpPr/>
          <p:nvPr/>
        </p:nvSpPr>
        <p:spPr>
          <a:xfrm>
            <a:off x="3470577"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ounded Rectangle 71"/>
          <p:cNvSpPr/>
          <p:nvPr/>
        </p:nvSpPr>
        <p:spPr>
          <a:xfrm>
            <a:off x="3743278" y="1608216"/>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72"/>
          <p:cNvSpPr/>
          <p:nvPr/>
        </p:nvSpPr>
        <p:spPr>
          <a:xfrm>
            <a:off x="3743277"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73"/>
          <p:cNvSpPr/>
          <p:nvPr/>
        </p:nvSpPr>
        <p:spPr>
          <a:xfrm>
            <a:off x="3743277"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ounded Rectangle 74"/>
          <p:cNvSpPr/>
          <p:nvPr/>
        </p:nvSpPr>
        <p:spPr>
          <a:xfrm>
            <a:off x="3753302"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ounded Rectangle 75"/>
          <p:cNvSpPr/>
          <p:nvPr/>
        </p:nvSpPr>
        <p:spPr>
          <a:xfrm>
            <a:off x="3753302"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ounded Rectangle 76"/>
          <p:cNvSpPr/>
          <p:nvPr/>
        </p:nvSpPr>
        <p:spPr>
          <a:xfrm>
            <a:off x="3753302"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ounded Rectangle 77"/>
          <p:cNvSpPr/>
          <p:nvPr/>
        </p:nvSpPr>
        <p:spPr>
          <a:xfrm>
            <a:off x="3753301" y="3437012"/>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ounded Rectangle 78"/>
          <p:cNvSpPr/>
          <p:nvPr/>
        </p:nvSpPr>
        <p:spPr>
          <a:xfrm>
            <a:off x="3753301"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ounded Rectangle 79"/>
          <p:cNvSpPr/>
          <p:nvPr/>
        </p:nvSpPr>
        <p:spPr>
          <a:xfrm>
            <a:off x="3763326"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ounded Rectangle 80"/>
          <p:cNvSpPr/>
          <p:nvPr/>
        </p:nvSpPr>
        <p:spPr>
          <a:xfrm>
            <a:off x="3763326"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ounded Rectangle 81"/>
          <p:cNvSpPr/>
          <p:nvPr/>
        </p:nvSpPr>
        <p:spPr>
          <a:xfrm>
            <a:off x="3763326"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ounded Rectangle 82"/>
          <p:cNvSpPr/>
          <p:nvPr/>
        </p:nvSpPr>
        <p:spPr>
          <a:xfrm>
            <a:off x="3763325"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Rounded Rectangle 83"/>
          <p:cNvSpPr/>
          <p:nvPr/>
        </p:nvSpPr>
        <p:spPr>
          <a:xfrm>
            <a:off x="3763325"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Rounded Rectangle 84"/>
          <p:cNvSpPr/>
          <p:nvPr/>
        </p:nvSpPr>
        <p:spPr>
          <a:xfrm>
            <a:off x="3773350"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Rounded Rectangle 85"/>
          <p:cNvSpPr/>
          <p:nvPr/>
        </p:nvSpPr>
        <p:spPr>
          <a:xfrm>
            <a:off x="3773350"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Rounded Rectangle 86"/>
          <p:cNvSpPr/>
          <p:nvPr/>
        </p:nvSpPr>
        <p:spPr>
          <a:xfrm>
            <a:off x="4046050"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Rounded Rectangle 87"/>
          <p:cNvSpPr/>
          <p:nvPr/>
        </p:nvSpPr>
        <p:spPr>
          <a:xfrm>
            <a:off x="4046049"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Rounded Rectangle 88"/>
          <p:cNvSpPr/>
          <p:nvPr/>
        </p:nvSpPr>
        <p:spPr>
          <a:xfrm>
            <a:off x="4046049"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Rounded Rectangle 89"/>
          <p:cNvSpPr/>
          <p:nvPr/>
        </p:nvSpPr>
        <p:spPr>
          <a:xfrm>
            <a:off x="4056074"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Rounded Rectangle 90"/>
          <p:cNvSpPr/>
          <p:nvPr/>
        </p:nvSpPr>
        <p:spPr>
          <a:xfrm>
            <a:off x="4056074"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Rounded Rectangle 91"/>
          <p:cNvSpPr/>
          <p:nvPr/>
        </p:nvSpPr>
        <p:spPr>
          <a:xfrm>
            <a:off x="4056074"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Rounded Rectangle 92"/>
          <p:cNvSpPr/>
          <p:nvPr/>
        </p:nvSpPr>
        <p:spPr>
          <a:xfrm>
            <a:off x="4056073"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Rounded Rectangle 93"/>
          <p:cNvSpPr/>
          <p:nvPr/>
        </p:nvSpPr>
        <p:spPr>
          <a:xfrm>
            <a:off x="4056073"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Rounded Rectangle 94"/>
          <p:cNvSpPr/>
          <p:nvPr/>
        </p:nvSpPr>
        <p:spPr>
          <a:xfrm>
            <a:off x="4066098"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Rounded Rectangle 95"/>
          <p:cNvSpPr/>
          <p:nvPr/>
        </p:nvSpPr>
        <p:spPr>
          <a:xfrm>
            <a:off x="4066098"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Rounded Rectangle 96"/>
          <p:cNvSpPr/>
          <p:nvPr/>
        </p:nvSpPr>
        <p:spPr>
          <a:xfrm>
            <a:off x="4066098"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ounded Rectangle 97"/>
          <p:cNvSpPr/>
          <p:nvPr/>
        </p:nvSpPr>
        <p:spPr>
          <a:xfrm>
            <a:off x="4066097"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ounded Rectangle 98"/>
          <p:cNvSpPr/>
          <p:nvPr/>
        </p:nvSpPr>
        <p:spPr>
          <a:xfrm>
            <a:off x="4066097" y="5265807"/>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ounded Rectangle 99"/>
          <p:cNvSpPr/>
          <p:nvPr/>
        </p:nvSpPr>
        <p:spPr>
          <a:xfrm>
            <a:off x="4076122"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ounded Rectangle 100"/>
          <p:cNvSpPr/>
          <p:nvPr/>
        </p:nvSpPr>
        <p:spPr>
          <a:xfrm>
            <a:off x="4076122"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ounded Rectangle 101"/>
          <p:cNvSpPr/>
          <p:nvPr/>
        </p:nvSpPr>
        <p:spPr>
          <a:xfrm>
            <a:off x="4368870"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ounded Rectangle 102"/>
          <p:cNvSpPr/>
          <p:nvPr/>
        </p:nvSpPr>
        <p:spPr>
          <a:xfrm>
            <a:off x="4368869"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ounded Rectangle 103"/>
          <p:cNvSpPr/>
          <p:nvPr/>
        </p:nvSpPr>
        <p:spPr>
          <a:xfrm>
            <a:off x="4368869"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Rounded Rectangle 104"/>
          <p:cNvSpPr/>
          <p:nvPr/>
        </p:nvSpPr>
        <p:spPr>
          <a:xfrm>
            <a:off x="4378894"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6" name="Rounded Rectangle 105"/>
          <p:cNvSpPr/>
          <p:nvPr/>
        </p:nvSpPr>
        <p:spPr>
          <a:xfrm>
            <a:off x="4378894" y="2827413"/>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ounded Rectangle 106"/>
          <p:cNvSpPr/>
          <p:nvPr/>
        </p:nvSpPr>
        <p:spPr>
          <a:xfrm>
            <a:off x="4378894"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ounded Rectangle 107"/>
          <p:cNvSpPr/>
          <p:nvPr/>
        </p:nvSpPr>
        <p:spPr>
          <a:xfrm>
            <a:off x="4378893"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ounded Rectangle 108"/>
          <p:cNvSpPr/>
          <p:nvPr/>
        </p:nvSpPr>
        <p:spPr>
          <a:xfrm>
            <a:off x="4378893"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ounded Rectangle 109"/>
          <p:cNvSpPr/>
          <p:nvPr/>
        </p:nvSpPr>
        <p:spPr>
          <a:xfrm>
            <a:off x="4388918"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ounded Rectangle 110"/>
          <p:cNvSpPr/>
          <p:nvPr/>
        </p:nvSpPr>
        <p:spPr>
          <a:xfrm>
            <a:off x="4388918"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2" name="Rounded Rectangle 111"/>
          <p:cNvSpPr/>
          <p:nvPr/>
        </p:nvSpPr>
        <p:spPr>
          <a:xfrm>
            <a:off x="4388918"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ounded Rectangle 112"/>
          <p:cNvSpPr/>
          <p:nvPr/>
        </p:nvSpPr>
        <p:spPr>
          <a:xfrm>
            <a:off x="4388917"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ounded Rectangle 113"/>
          <p:cNvSpPr/>
          <p:nvPr/>
        </p:nvSpPr>
        <p:spPr>
          <a:xfrm>
            <a:off x="4388917"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ounded Rectangle 114"/>
          <p:cNvSpPr/>
          <p:nvPr/>
        </p:nvSpPr>
        <p:spPr>
          <a:xfrm>
            <a:off x="4398942"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ounded Rectangle 115"/>
          <p:cNvSpPr/>
          <p:nvPr/>
        </p:nvSpPr>
        <p:spPr>
          <a:xfrm>
            <a:off x="4398942"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ounded Rectangle 116"/>
          <p:cNvSpPr/>
          <p:nvPr/>
        </p:nvSpPr>
        <p:spPr>
          <a:xfrm>
            <a:off x="4661638"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8" name="Rounded Rectangle 117"/>
          <p:cNvSpPr/>
          <p:nvPr/>
        </p:nvSpPr>
        <p:spPr>
          <a:xfrm>
            <a:off x="4661637" y="1913016"/>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ounded Rectangle 118"/>
          <p:cNvSpPr/>
          <p:nvPr/>
        </p:nvSpPr>
        <p:spPr>
          <a:xfrm>
            <a:off x="4661637"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Rounded Rectangle 119"/>
          <p:cNvSpPr/>
          <p:nvPr/>
        </p:nvSpPr>
        <p:spPr>
          <a:xfrm>
            <a:off x="4671662"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ounded Rectangle 120"/>
          <p:cNvSpPr/>
          <p:nvPr/>
        </p:nvSpPr>
        <p:spPr>
          <a:xfrm>
            <a:off x="4671662"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ounded Rectangle 121"/>
          <p:cNvSpPr/>
          <p:nvPr/>
        </p:nvSpPr>
        <p:spPr>
          <a:xfrm>
            <a:off x="4671662"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Rounded Rectangle 122"/>
          <p:cNvSpPr/>
          <p:nvPr/>
        </p:nvSpPr>
        <p:spPr>
          <a:xfrm>
            <a:off x="4671661"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Rounded Rectangle 123"/>
          <p:cNvSpPr/>
          <p:nvPr/>
        </p:nvSpPr>
        <p:spPr>
          <a:xfrm>
            <a:off x="4671661"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4681686" y="4046610"/>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ounded Rectangle 125"/>
          <p:cNvSpPr/>
          <p:nvPr/>
        </p:nvSpPr>
        <p:spPr>
          <a:xfrm>
            <a:off x="4681686"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ounded Rectangle 126"/>
          <p:cNvSpPr/>
          <p:nvPr/>
        </p:nvSpPr>
        <p:spPr>
          <a:xfrm>
            <a:off x="4681686"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ounded Rectangle 127"/>
          <p:cNvSpPr/>
          <p:nvPr/>
        </p:nvSpPr>
        <p:spPr>
          <a:xfrm>
            <a:off x="4681685"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4681685"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Rounded Rectangle 129"/>
          <p:cNvSpPr/>
          <p:nvPr/>
        </p:nvSpPr>
        <p:spPr>
          <a:xfrm>
            <a:off x="4691710"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4691710" y="5875405"/>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Rounded Rectangle 131"/>
          <p:cNvSpPr/>
          <p:nvPr/>
        </p:nvSpPr>
        <p:spPr>
          <a:xfrm>
            <a:off x="4964423"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Rounded Rectangle 132"/>
          <p:cNvSpPr/>
          <p:nvPr/>
        </p:nvSpPr>
        <p:spPr>
          <a:xfrm>
            <a:off x="4964422"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Rounded Rectangle 133"/>
          <p:cNvSpPr/>
          <p:nvPr/>
        </p:nvSpPr>
        <p:spPr>
          <a:xfrm>
            <a:off x="4964422"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5" name="Rounded Rectangle 134"/>
          <p:cNvSpPr/>
          <p:nvPr/>
        </p:nvSpPr>
        <p:spPr>
          <a:xfrm>
            <a:off x="4974447"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Rounded Rectangle 135"/>
          <p:cNvSpPr/>
          <p:nvPr/>
        </p:nvSpPr>
        <p:spPr>
          <a:xfrm>
            <a:off x="4974447"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Rounded Rectangle 136"/>
          <p:cNvSpPr/>
          <p:nvPr/>
        </p:nvSpPr>
        <p:spPr>
          <a:xfrm>
            <a:off x="4974447"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Rounded Rectangle 137"/>
          <p:cNvSpPr/>
          <p:nvPr/>
        </p:nvSpPr>
        <p:spPr>
          <a:xfrm>
            <a:off x="4974446"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Rounded Rectangle 138"/>
          <p:cNvSpPr/>
          <p:nvPr/>
        </p:nvSpPr>
        <p:spPr>
          <a:xfrm>
            <a:off x="4974446"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Rounded Rectangle 139"/>
          <p:cNvSpPr/>
          <p:nvPr/>
        </p:nvSpPr>
        <p:spPr>
          <a:xfrm>
            <a:off x="4984471"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Rounded Rectangle 140"/>
          <p:cNvSpPr/>
          <p:nvPr/>
        </p:nvSpPr>
        <p:spPr>
          <a:xfrm>
            <a:off x="4984471"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2" name="Rounded Rectangle 141"/>
          <p:cNvSpPr/>
          <p:nvPr/>
        </p:nvSpPr>
        <p:spPr>
          <a:xfrm>
            <a:off x="4984471"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3" name="Rounded Rectangle 142"/>
          <p:cNvSpPr/>
          <p:nvPr/>
        </p:nvSpPr>
        <p:spPr>
          <a:xfrm>
            <a:off x="4984470"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4" name="Rounded Rectangle 143"/>
          <p:cNvSpPr/>
          <p:nvPr/>
        </p:nvSpPr>
        <p:spPr>
          <a:xfrm>
            <a:off x="4984470"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5" name="Rounded Rectangle 144"/>
          <p:cNvSpPr/>
          <p:nvPr/>
        </p:nvSpPr>
        <p:spPr>
          <a:xfrm>
            <a:off x="4994495"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Rounded Rectangle 145"/>
          <p:cNvSpPr/>
          <p:nvPr/>
        </p:nvSpPr>
        <p:spPr>
          <a:xfrm>
            <a:off x="4994495"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7" name="Rounded Rectangle 146"/>
          <p:cNvSpPr/>
          <p:nvPr/>
        </p:nvSpPr>
        <p:spPr>
          <a:xfrm>
            <a:off x="5257173" y="1608216"/>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257172"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9" name="Rounded Rectangle 148"/>
          <p:cNvSpPr/>
          <p:nvPr/>
        </p:nvSpPr>
        <p:spPr>
          <a:xfrm>
            <a:off x="5257172"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Rounded Rectangle 149"/>
          <p:cNvSpPr/>
          <p:nvPr/>
        </p:nvSpPr>
        <p:spPr>
          <a:xfrm>
            <a:off x="5267197"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1" name="Rounded Rectangle 150"/>
          <p:cNvSpPr/>
          <p:nvPr/>
        </p:nvSpPr>
        <p:spPr>
          <a:xfrm>
            <a:off x="5267197" y="2827413"/>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Rounded Rectangle 151"/>
          <p:cNvSpPr/>
          <p:nvPr/>
        </p:nvSpPr>
        <p:spPr>
          <a:xfrm>
            <a:off x="5267197"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ounded Rectangle 152"/>
          <p:cNvSpPr/>
          <p:nvPr/>
        </p:nvSpPr>
        <p:spPr>
          <a:xfrm>
            <a:off x="5267196"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4" name="Rounded Rectangle 153"/>
          <p:cNvSpPr/>
          <p:nvPr/>
        </p:nvSpPr>
        <p:spPr>
          <a:xfrm>
            <a:off x="5267196"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Rounded Rectangle 154"/>
          <p:cNvSpPr/>
          <p:nvPr/>
        </p:nvSpPr>
        <p:spPr>
          <a:xfrm>
            <a:off x="5277221"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Rounded Rectangle 155"/>
          <p:cNvSpPr/>
          <p:nvPr/>
        </p:nvSpPr>
        <p:spPr>
          <a:xfrm>
            <a:off x="5277221"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Rounded Rectangle 156"/>
          <p:cNvSpPr/>
          <p:nvPr/>
        </p:nvSpPr>
        <p:spPr>
          <a:xfrm>
            <a:off x="5277221"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Rounded Rectangle 157"/>
          <p:cNvSpPr/>
          <p:nvPr/>
        </p:nvSpPr>
        <p:spPr>
          <a:xfrm>
            <a:off x="5277220"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ounded Rectangle 158"/>
          <p:cNvSpPr/>
          <p:nvPr/>
        </p:nvSpPr>
        <p:spPr>
          <a:xfrm>
            <a:off x="5277220"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Rounded Rectangle 159"/>
          <p:cNvSpPr/>
          <p:nvPr/>
        </p:nvSpPr>
        <p:spPr>
          <a:xfrm>
            <a:off x="5287245"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Rounded Rectangle 160"/>
          <p:cNvSpPr/>
          <p:nvPr/>
        </p:nvSpPr>
        <p:spPr>
          <a:xfrm>
            <a:off x="5287245"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Rounded Rectangle 161"/>
          <p:cNvSpPr/>
          <p:nvPr/>
        </p:nvSpPr>
        <p:spPr>
          <a:xfrm>
            <a:off x="5559946"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Rounded Rectangle 162"/>
          <p:cNvSpPr/>
          <p:nvPr/>
        </p:nvSpPr>
        <p:spPr>
          <a:xfrm>
            <a:off x="5559945"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Rounded Rectangle 163"/>
          <p:cNvSpPr/>
          <p:nvPr/>
        </p:nvSpPr>
        <p:spPr>
          <a:xfrm>
            <a:off x="5559945"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ounded Rectangle 164"/>
          <p:cNvSpPr/>
          <p:nvPr/>
        </p:nvSpPr>
        <p:spPr>
          <a:xfrm>
            <a:off x="5569970"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Rounded Rectangle 165"/>
          <p:cNvSpPr/>
          <p:nvPr/>
        </p:nvSpPr>
        <p:spPr>
          <a:xfrm>
            <a:off x="5569970"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Rounded Rectangle 166"/>
          <p:cNvSpPr/>
          <p:nvPr/>
        </p:nvSpPr>
        <p:spPr>
          <a:xfrm>
            <a:off x="5569970"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Rounded Rectangle 167"/>
          <p:cNvSpPr/>
          <p:nvPr/>
        </p:nvSpPr>
        <p:spPr>
          <a:xfrm>
            <a:off x="5569969"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Rounded Rectangle 168"/>
          <p:cNvSpPr/>
          <p:nvPr/>
        </p:nvSpPr>
        <p:spPr>
          <a:xfrm>
            <a:off x="5569969" y="3741811"/>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Rounded Rectangle 169"/>
          <p:cNvSpPr/>
          <p:nvPr/>
        </p:nvSpPr>
        <p:spPr>
          <a:xfrm>
            <a:off x="5579994"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Rounded Rectangle 170"/>
          <p:cNvSpPr/>
          <p:nvPr/>
        </p:nvSpPr>
        <p:spPr>
          <a:xfrm>
            <a:off x="5579994"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Rounded Rectangle 171"/>
          <p:cNvSpPr/>
          <p:nvPr/>
        </p:nvSpPr>
        <p:spPr>
          <a:xfrm>
            <a:off x="5579994"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Rounded Rectangle 172"/>
          <p:cNvSpPr/>
          <p:nvPr/>
        </p:nvSpPr>
        <p:spPr>
          <a:xfrm>
            <a:off x="5579993" y="4961008"/>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5579993"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Rounded Rectangle 174"/>
          <p:cNvSpPr/>
          <p:nvPr/>
        </p:nvSpPr>
        <p:spPr>
          <a:xfrm>
            <a:off x="5590018"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Rounded Rectangle 175"/>
          <p:cNvSpPr/>
          <p:nvPr/>
        </p:nvSpPr>
        <p:spPr>
          <a:xfrm>
            <a:off x="5590018"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Rounded Rectangle 176"/>
          <p:cNvSpPr/>
          <p:nvPr/>
        </p:nvSpPr>
        <p:spPr>
          <a:xfrm>
            <a:off x="5862718" y="16082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Rounded Rectangle 177"/>
          <p:cNvSpPr/>
          <p:nvPr/>
        </p:nvSpPr>
        <p:spPr>
          <a:xfrm>
            <a:off x="5862717" y="191301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Rounded Rectangle 178"/>
          <p:cNvSpPr/>
          <p:nvPr/>
        </p:nvSpPr>
        <p:spPr>
          <a:xfrm>
            <a:off x="5862717" y="221781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ounded Rectangle 179"/>
          <p:cNvSpPr/>
          <p:nvPr/>
        </p:nvSpPr>
        <p:spPr>
          <a:xfrm>
            <a:off x="5872742" y="252261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Rounded Rectangle 180"/>
          <p:cNvSpPr/>
          <p:nvPr/>
        </p:nvSpPr>
        <p:spPr>
          <a:xfrm>
            <a:off x="5872742" y="282741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Rounded Rectangle 181"/>
          <p:cNvSpPr/>
          <p:nvPr/>
        </p:nvSpPr>
        <p:spPr>
          <a:xfrm>
            <a:off x="5872742" y="31322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Rounded Rectangle 182"/>
          <p:cNvSpPr/>
          <p:nvPr/>
        </p:nvSpPr>
        <p:spPr>
          <a:xfrm>
            <a:off x="5872741" y="343701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Rounded Rectangle 183"/>
          <p:cNvSpPr/>
          <p:nvPr/>
        </p:nvSpPr>
        <p:spPr>
          <a:xfrm>
            <a:off x="5872741" y="374181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Rounded Rectangle 184"/>
          <p:cNvSpPr/>
          <p:nvPr/>
        </p:nvSpPr>
        <p:spPr>
          <a:xfrm>
            <a:off x="5882766" y="404661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Rounded Rectangle 185"/>
          <p:cNvSpPr/>
          <p:nvPr/>
        </p:nvSpPr>
        <p:spPr>
          <a:xfrm>
            <a:off x="5882766" y="435140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Rounded Rectangle 186"/>
          <p:cNvSpPr/>
          <p:nvPr/>
        </p:nvSpPr>
        <p:spPr>
          <a:xfrm>
            <a:off x="5882766" y="46562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ounded Rectangle 187"/>
          <p:cNvSpPr/>
          <p:nvPr/>
        </p:nvSpPr>
        <p:spPr>
          <a:xfrm>
            <a:off x="5882765" y="496100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Rounded Rectangle 188"/>
          <p:cNvSpPr/>
          <p:nvPr/>
        </p:nvSpPr>
        <p:spPr>
          <a:xfrm>
            <a:off x="5882765" y="526580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0" name="Rounded Rectangle 189"/>
          <p:cNvSpPr/>
          <p:nvPr/>
        </p:nvSpPr>
        <p:spPr>
          <a:xfrm>
            <a:off x="5892790" y="55706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Rounded Rectangle 190"/>
          <p:cNvSpPr/>
          <p:nvPr/>
        </p:nvSpPr>
        <p:spPr>
          <a:xfrm>
            <a:off x="5892790" y="58754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Rounded Rectangle 191"/>
          <p:cNvSpPr/>
          <p:nvPr/>
        </p:nvSpPr>
        <p:spPr>
          <a:xfrm>
            <a:off x="6163376" y="16042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Rounded Rectangle 192"/>
          <p:cNvSpPr/>
          <p:nvPr/>
        </p:nvSpPr>
        <p:spPr>
          <a:xfrm>
            <a:off x="6163375" y="19090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ounded Rectangle 193"/>
          <p:cNvSpPr/>
          <p:nvPr/>
        </p:nvSpPr>
        <p:spPr>
          <a:xfrm>
            <a:off x="6163375" y="22138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Rounded Rectangle 194"/>
          <p:cNvSpPr/>
          <p:nvPr/>
        </p:nvSpPr>
        <p:spPr>
          <a:xfrm>
            <a:off x="6173400" y="251860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ounded Rectangle 195"/>
          <p:cNvSpPr/>
          <p:nvPr/>
        </p:nvSpPr>
        <p:spPr>
          <a:xfrm>
            <a:off x="6173400" y="2823403"/>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ounded Rectangle 196"/>
          <p:cNvSpPr/>
          <p:nvPr/>
        </p:nvSpPr>
        <p:spPr>
          <a:xfrm>
            <a:off x="6173400" y="31282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ounded Rectangle 197"/>
          <p:cNvSpPr/>
          <p:nvPr/>
        </p:nvSpPr>
        <p:spPr>
          <a:xfrm>
            <a:off x="6173399" y="34330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Rounded Rectangle 198"/>
          <p:cNvSpPr/>
          <p:nvPr/>
        </p:nvSpPr>
        <p:spPr>
          <a:xfrm>
            <a:off x="6173399" y="373780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Rounded Rectangle 199"/>
          <p:cNvSpPr/>
          <p:nvPr/>
        </p:nvSpPr>
        <p:spPr>
          <a:xfrm>
            <a:off x="6183424" y="404260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ounded Rectangle 200"/>
          <p:cNvSpPr/>
          <p:nvPr/>
        </p:nvSpPr>
        <p:spPr>
          <a:xfrm>
            <a:off x="6183424" y="434739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Rounded Rectangle 201"/>
          <p:cNvSpPr/>
          <p:nvPr/>
        </p:nvSpPr>
        <p:spPr>
          <a:xfrm>
            <a:off x="6183424" y="46521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Rounded Rectangle 202"/>
          <p:cNvSpPr/>
          <p:nvPr/>
        </p:nvSpPr>
        <p:spPr>
          <a:xfrm>
            <a:off x="6183423" y="49569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Rounded Rectangle 203"/>
          <p:cNvSpPr/>
          <p:nvPr/>
        </p:nvSpPr>
        <p:spPr>
          <a:xfrm>
            <a:off x="6183423" y="526179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Rounded Rectangle 204"/>
          <p:cNvSpPr/>
          <p:nvPr/>
        </p:nvSpPr>
        <p:spPr>
          <a:xfrm>
            <a:off x="6193448" y="556659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Rounded Rectangle 205"/>
          <p:cNvSpPr/>
          <p:nvPr/>
        </p:nvSpPr>
        <p:spPr>
          <a:xfrm>
            <a:off x="6193448" y="5871395"/>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7" name="Rounded Rectangle 206"/>
          <p:cNvSpPr/>
          <p:nvPr/>
        </p:nvSpPr>
        <p:spPr>
          <a:xfrm>
            <a:off x="6456144" y="1604206"/>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Rounded Rectangle 207"/>
          <p:cNvSpPr/>
          <p:nvPr/>
        </p:nvSpPr>
        <p:spPr>
          <a:xfrm>
            <a:off x="6456143" y="19090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Rounded Rectangle 208"/>
          <p:cNvSpPr/>
          <p:nvPr/>
        </p:nvSpPr>
        <p:spPr>
          <a:xfrm>
            <a:off x="6456143" y="22138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Rounded Rectangle 209"/>
          <p:cNvSpPr/>
          <p:nvPr/>
        </p:nvSpPr>
        <p:spPr>
          <a:xfrm>
            <a:off x="6466168" y="251860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Rounded Rectangle 210"/>
          <p:cNvSpPr/>
          <p:nvPr/>
        </p:nvSpPr>
        <p:spPr>
          <a:xfrm>
            <a:off x="6466168" y="282340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Rounded Rectangle 211"/>
          <p:cNvSpPr/>
          <p:nvPr/>
        </p:nvSpPr>
        <p:spPr>
          <a:xfrm>
            <a:off x="6466168" y="31282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Rounded Rectangle 212"/>
          <p:cNvSpPr/>
          <p:nvPr/>
        </p:nvSpPr>
        <p:spPr>
          <a:xfrm>
            <a:off x="6466167" y="34330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Rounded Rectangle 213"/>
          <p:cNvSpPr/>
          <p:nvPr/>
        </p:nvSpPr>
        <p:spPr>
          <a:xfrm>
            <a:off x="6466167" y="373780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Rounded Rectangle 214"/>
          <p:cNvSpPr/>
          <p:nvPr/>
        </p:nvSpPr>
        <p:spPr>
          <a:xfrm>
            <a:off x="6476192" y="404260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Rounded Rectangle 215"/>
          <p:cNvSpPr/>
          <p:nvPr/>
        </p:nvSpPr>
        <p:spPr>
          <a:xfrm>
            <a:off x="6476192" y="434739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Rounded Rectangle 216"/>
          <p:cNvSpPr/>
          <p:nvPr/>
        </p:nvSpPr>
        <p:spPr>
          <a:xfrm>
            <a:off x="6476192" y="46521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Rounded Rectangle 217"/>
          <p:cNvSpPr/>
          <p:nvPr/>
        </p:nvSpPr>
        <p:spPr>
          <a:xfrm>
            <a:off x="6476191" y="49569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ounded Rectangle 218"/>
          <p:cNvSpPr/>
          <p:nvPr/>
        </p:nvSpPr>
        <p:spPr>
          <a:xfrm>
            <a:off x="6476191" y="526179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Rounded Rectangle 219"/>
          <p:cNvSpPr/>
          <p:nvPr/>
        </p:nvSpPr>
        <p:spPr>
          <a:xfrm>
            <a:off x="6486216" y="556659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Rounded Rectangle 220"/>
          <p:cNvSpPr/>
          <p:nvPr/>
        </p:nvSpPr>
        <p:spPr>
          <a:xfrm>
            <a:off x="6486216" y="587139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Rounded Rectangle 221"/>
          <p:cNvSpPr/>
          <p:nvPr/>
        </p:nvSpPr>
        <p:spPr>
          <a:xfrm>
            <a:off x="6758929" y="16042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Rounded Rectangle 222"/>
          <p:cNvSpPr/>
          <p:nvPr/>
        </p:nvSpPr>
        <p:spPr>
          <a:xfrm>
            <a:off x="6758928" y="19090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Rounded Rectangle 223"/>
          <p:cNvSpPr/>
          <p:nvPr/>
        </p:nvSpPr>
        <p:spPr>
          <a:xfrm>
            <a:off x="6758928" y="2213805"/>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Rounded Rectangle 224"/>
          <p:cNvSpPr/>
          <p:nvPr/>
        </p:nvSpPr>
        <p:spPr>
          <a:xfrm>
            <a:off x="6768953" y="251860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Rounded Rectangle 225"/>
          <p:cNvSpPr/>
          <p:nvPr/>
        </p:nvSpPr>
        <p:spPr>
          <a:xfrm>
            <a:off x="6768953" y="282340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7" name="Rounded Rectangle 226"/>
          <p:cNvSpPr/>
          <p:nvPr/>
        </p:nvSpPr>
        <p:spPr>
          <a:xfrm>
            <a:off x="6768953" y="31282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8" name="Rounded Rectangle 227"/>
          <p:cNvSpPr/>
          <p:nvPr/>
        </p:nvSpPr>
        <p:spPr>
          <a:xfrm>
            <a:off x="6768952" y="3433002"/>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Rounded Rectangle 228"/>
          <p:cNvSpPr/>
          <p:nvPr/>
        </p:nvSpPr>
        <p:spPr>
          <a:xfrm>
            <a:off x="6768952" y="373780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Rounded Rectangle 229"/>
          <p:cNvSpPr/>
          <p:nvPr/>
        </p:nvSpPr>
        <p:spPr>
          <a:xfrm>
            <a:off x="6778977" y="404260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Rounded Rectangle 230"/>
          <p:cNvSpPr/>
          <p:nvPr/>
        </p:nvSpPr>
        <p:spPr>
          <a:xfrm>
            <a:off x="6778977" y="4347399"/>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Rounded Rectangle 231"/>
          <p:cNvSpPr/>
          <p:nvPr/>
        </p:nvSpPr>
        <p:spPr>
          <a:xfrm>
            <a:off x="6778977" y="46521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Rounded Rectangle 232"/>
          <p:cNvSpPr/>
          <p:nvPr/>
        </p:nvSpPr>
        <p:spPr>
          <a:xfrm>
            <a:off x="6778976" y="49569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Rounded Rectangle 233"/>
          <p:cNvSpPr/>
          <p:nvPr/>
        </p:nvSpPr>
        <p:spPr>
          <a:xfrm>
            <a:off x="6778976" y="5261797"/>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Rounded Rectangle 234"/>
          <p:cNvSpPr/>
          <p:nvPr/>
        </p:nvSpPr>
        <p:spPr>
          <a:xfrm>
            <a:off x="6789001" y="556659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Rounded Rectangle 235"/>
          <p:cNvSpPr/>
          <p:nvPr/>
        </p:nvSpPr>
        <p:spPr>
          <a:xfrm>
            <a:off x="6789001" y="587139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Rounded Rectangle 236"/>
          <p:cNvSpPr/>
          <p:nvPr/>
        </p:nvSpPr>
        <p:spPr>
          <a:xfrm>
            <a:off x="7051679" y="16042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Rounded Rectangle 237"/>
          <p:cNvSpPr/>
          <p:nvPr/>
        </p:nvSpPr>
        <p:spPr>
          <a:xfrm>
            <a:off x="7051678" y="19090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Rounded Rectangle 238"/>
          <p:cNvSpPr/>
          <p:nvPr/>
        </p:nvSpPr>
        <p:spPr>
          <a:xfrm>
            <a:off x="7051678" y="22138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Rounded Rectangle 239"/>
          <p:cNvSpPr/>
          <p:nvPr/>
        </p:nvSpPr>
        <p:spPr>
          <a:xfrm>
            <a:off x="7061703" y="251860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Rounded Rectangle 240"/>
          <p:cNvSpPr/>
          <p:nvPr/>
        </p:nvSpPr>
        <p:spPr>
          <a:xfrm>
            <a:off x="7061703" y="282340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Rounded Rectangle 241"/>
          <p:cNvSpPr/>
          <p:nvPr/>
        </p:nvSpPr>
        <p:spPr>
          <a:xfrm>
            <a:off x="7061703" y="31282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ounded Rectangle 242"/>
          <p:cNvSpPr/>
          <p:nvPr/>
        </p:nvSpPr>
        <p:spPr>
          <a:xfrm>
            <a:off x="7061702" y="34330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4" name="Rounded Rectangle 243"/>
          <p:cNvSpPr/>
          <p:nvPr/>
        </p:nvSpPr>
        <p:spPr>
          <a:xfrm>
            <a:off x="7061702" y="373780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Rounded Rectangle 244"/>
          <p:cNvSpPr/>
          <p:nvPr/>
        </p:nvSpPr>
        <p:spPr>
          <a:xfrm>
            <a:off x="7071727" y="404260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Rounded Rectangle 245"/>
          <p:cNvSpPr/>
          <p:nvPr/>
        </p:nvSpPr>
        <p:spPr>
          <a:xfrm>
            <a:off x="7071727" y="434739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Rounded Rectangle 246"/>
          <p:cNvSpPr/>
          <p:nvPr/>
        </p:nvSpPr>
        <p:spPr>
          <a:xfrm>
            <a:off x="7071727" y="46521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Rounded Rectangle 247"/>
          <p:cNvSpPr/>
          <p:nvPr/>
        </p:nvSpPr>
        <p:spPr>
          <a:xfrm>
            <a:off x="7071726" y="49569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Rounded Rectangle 248"/>
          <p:cNvSpPr/>
          <p:nvPr/>
        </p:nvSpPr>
        <p:spPr>
          <a:xfrm>
            <a:off x="7071726" y="526179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Rounded Rectangle 249"/>
          <p:cNvSpPr/>
          <p:nvPr/>
        </p:nvSpPr>
        <p:spPr>
          <a:xfrm>
            <a:off x="7081751" y="556659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Rounded Rectangle 250"/>
          <p:cNvSpPr/>
          <p:nvPr/>
        </p:nvSpPr>
        <p:spPr>
          <a:xfrm>
            <a:off x="7081751" y="587139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Rounded Rectangle 251"/>
          <p:cNvSpPr/>
          <p:nvPr/>
        </p:nvSpPr>
        <p:spPr>
          <a:xfrm>
            <a:off x="7354452" y="16042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Rounded Rectangle 252"/>
          <p:cNvSpPr/>
          <p:nvPr/>
        </p:nvSpPr>
        <p:spPr>
          <a:xfrm>
            <a:off x="7354451" y="19090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Rounded Rectangle 253"/>
          <p:cNvSpPr/>
          <p:nvPr/>
        </p:nvSpPr>
        <p:spPr>
          <a:xfrm>
            <a:off x="7354451" y="22138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Rounded Rectangle 254"/>
          <p:cNvSpPr/>
          <p:nvPr/>
        </p:nvSpPr>
        <p:spPr>
          <a:xfrm>
            <a:off x="7364476" y="2518604"/>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Rounded Rectangle 255"/>
          <p:cNvSpPr/>
          <p:nvPr/>
        </p:nvSpPr>
        <p:spPr>
          <a:xfrm>
            <a:off x="7364476" y="282340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Rounded Rectangle 256"/>
          <p:cNvSpPr/>
          <p:nvPr/>
        </p:nvSpPr>
        <p:spPr>
          <a:xfrm>
            <a:off x="7364476" y="31282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ounded Rectangle 257"/>
          <p:cNvSpPr/>
          <p:nvPr/>
        </p:nvSpPr>
        <p:spPr>
          <a:xfrm>
            <a:off x="7364475" y="34330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Rounded Rectangle 258"/>
          <p:cNvSpPr/>
          <p:nvPr/>
        </p:nvSpPr>
        <p:spPr>
          <a:xfrm>
            <a:off x="7364475" y="373780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Rounded Rectangle 259"/>
          <p:cNvSpPr/>
          <p:nvPr/>
        </p:nvSpPr>
        <p:spPr>
          <a:xfrm>
            <a:off x="7374500" y="4042600"/>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Rounded Rectangle 260"/>
          <p:cNvSpPr/>
          <p:nvPr/>
        </p:nvSpPr>
        <p:spPr>
          <a:xfrm>
            <a:off x="7374500" y="434739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Rounded Rectangle 261"/>
          <p:cNvSpPr/>
          <p:nvPr/>
        </p:nvSpPr>
        <p:spPr>
          <a:xfrm>
            <a:off x="7374500" y="46521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Rounded Rectangle 262"/>
          <p:cNvSpPr/>
          <p:nvPr/>
        </p:nvSpPr>
        <p:spPr>
          <a:xfrm>
            <a:off x="7374499" y="49569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Rounded Rectangle 263"/>
          <p:cNvSpPr/>
          <p:nvPr/>
        </p:nvSpPr>
        <p:spPr>
          <a:xfrm>
            <a:off x="7374499" y="5261797"/>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Rounded Rectangle 264"/>
          <p:cNvSpPr/>
          <p:nvPr/>
        </p:nvSpPr>
        <p:spPr>
          <a:xfrm>
            <a:off x="7384524" y="556659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Rounded Rectangle 265"/>
          <p:cNvSpPr/>
          <p:nvPr/>
        </p:nvSpPr>
        <p:spPr>
          <a:xfrm>
            <a:off x="7384524" y="5871395"/>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7657224" y="1604206"/>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Rounded Rectangle 267"/>
          <p:cNvSpPr/>
          <p:nvPr/>
        </p:nvSpPr>
        <p:spPr>
          <a:xfrm>
            <a:off x="7657223" y="190900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Rounded Rectangle 268"/>
          <p:cNvSpPr/>
          <p:nvPr/>
        </p:nvSpPr>
        <p:spPr>
          <a:xfrm>
            <a:off x="7657223" y="221380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Rounded Rectangle 269"/>
          <p:cNvSpPr/>
          <p:nvPr/>
        </p:nvSpPr>
        <p:spPr>
          <a:xfrm>
            <a:off x="7667248" y="2518604"/>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Rounded Rectangle 270"/>
          <p:cNvSpPr/>
          <p:nvPr/>
        </p:nvSpPr>
        <p:spPr>
          <a:xfrm>
            <a:off x="7667248" y="282340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Rounded Rectangle 271"/>
          <p:cNvSpPr/>
          <p:nvPr/>
        </p:nvSpPr>
        <p:spPr>
          <a:xfrm>
            <a:off x="7667248" y="31282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Rounded Rectangle 272"/>
          <p:cNvSpPr/>
          <p:nvPr/>
        </p:nvSpPr>
        <p:spPr>
          <a:xfrm>
            <a:off x="7667247" y="3433002"/>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Rounded Rectangle 273"/>
          <p:cNvSpPr/>
          <p:nvPr/>
        </p:nvSpPr>
        <p:spPr>
          <a:xfrm>
            <a:off x="7667247" y="3737801"/>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Rounded Rectangle 274"/>
          <p:cNvSpPr/>
          <p:nvPr/>
        </p:nvSpPr>
        <p:spPr>
          <a:xfrm>
            <a:off x="7677272" y="4042600"/>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Rounded Rectangle 275"/>
          <p:cNvSpPr/>
          <p:nvPr/>
        </p:nvSpPr>
        <p:spPr>
          <a:xfrm>
            <a:off x="7677272" y="4347399"/>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Rounded Rectangle 276"/>
          <p:cNvSpPr/>
          <p:nvPr/>
        </p:nvSpPr>
        <p:spPr>
          <a:xfrm>
            <a:off x="7677272" y="46521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Rounded Rectangle 277"/>
          <p:cNvSpPr/>
          <p:nvPr/>
        </p:nvSpPr>
        <p:spPr>
          <a:xfrm>
            <a:off x="7677271" y="4956998"/>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Rounded Rectangle 278"/>
          <p:cNvSpPr/>
          <p:nvPr/>
        </p:nvSpPr>
        <p:spPr>
          <a:xfrm>
            <a:off x="7677271" y="5261797"/>
            <a:ext cx="196515" cy="2165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Rounded Rectangle 279"/>
          <p:cNvSpPr/>
          <p:nvPr/>
        </p:nvSpPr>
        <p:spPr>
          <a:xfrm>
            <a:off x="7687296" y="5566596"/>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Rounded Rectangle 280"/>
          <p:cNvSpPr/>
          <p:nvPr/>
        </p:nvSpPr>
        <p:spPr>
          <a:xfrm>
            <a:off x="7687296" y="5871395"/>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83" name="Straight Connector 282"/>
          <p:cNvCxnSpPr>
            <a:cxnSpLocks/>
            <a:endCxn id="3" idx="1"/>
          </p:cNvCxnSpPr>
          <p:nvPr/>
        </p:nvCxnSpPr>
        <p:spPr>
          <a:xfrm flipV="1">
            <a:off x="2011010" y="1716501"/>
            <a:ext cx="541192" cy="270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Rounded Rectangle 292"/>
          <p:cNvSpPr/>
          <p:nvPr/>
        </p:nvSpPr>
        <p:spPr>
          <a:xfrm>
            <a:off x="319304" y="5611763"/>
            <a:ext cx="196515" cy="216569"/>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3"/>
          <a:stretch>
            <a:fillRect/>
          </a:stretch>
        </p:blipFill>
        <p:spPr>
          <a:xfrm>
            <a:off x="308537" y="6197434"/>
            <a:ext cx="207282" cy="225572"/>
          </a:xfrm>
          <a:prstGeom prst="rect">
            <a:avLst/>
          </a:prstGeom>
        </p:spPr>
      </p:pic>
      <p:sp>
        <p:nvSpPr>
          <p:cNvPr id="17" name="TextBox 16"/>
          <p:cNvSpPr txBox="1"/>
          <p:nvPr/>
        </p:nvSpPr>
        <p:spPr>
          <a:xfrm>
            <a:off x="540537" y="5419259"/>
            <a:ext cx="1367104" cy="608885"/>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Underlying network</a:t>
            </a:r>
          </a:p>
        </p:txBody>
      </p:sp>
      <p:sp>
        <p:nvSpPr>
          <p:cNvPr id="294" name="TextBox 293"/>
          <p:cNvSpPr txBox="1"/>
          <p:nvPr/>
        </p:nvSpPr>
        <p:spPr>
          <a:xfrm>
            <a:off x="565255" y="6063488"/>
            <a:ext cx="1367104" cy="608885"/>
          </a:xfrm>
          <a:prstGeom prst="rect">
            <a:avLst/>
          </a:prstGeom>
          <a:no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DON overlay</a:t>
            </a:r>
          </a:p>
        </p:txBody>
      </p:sp>
      <p:pic>
        <p:nvPicPr>
          <p:cNvPr id="18" name="Picture 17">
            <a:extLst>
              <a:ext uri="{FF2B5EF4-FFF2-40B4-BE49-F238E27FC236}">
                <a16:creationId xmlns:a16="http://schemas.microsoft.com/office/drawing/2014/main" id="{7BB7357C-52A8-45B7-8EA0-B788C588CFD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25016" y="2793666"/>
            <a:ext cx="433751" cy="637869"/>
          </a:xfrm>
          <a:prstGeom prst="rect">
            <a:avLst/>
          </a:prstGeom>
        </p:spPr>
      </p:pic>
      <p:pic>
        <p:nvPicPr>
          <p:cNvPr id="20" name="Picture 19">
            <a:extLst>
              <a:ext uri="{FF2B5EF4-FFF2-40B4-BE49-F238E27FC236}">
                <a16:creationId xmlns:a16="http://schemas.microsoft.com/office/drawing/2014/main" id="{65903158-50AB-4EAE-9A0D-260CB49DCF55}"/>
              </a:ext>
            </a:extLst>
          </p:cNvPr>
          <p:cNvPicPr>
            <a:picLocks noChangeAspect="1"/>
          </p:cNvPicPr>
          <p:nvPr/>
        </p:nvPicPr>
        <p:blipFill>
          <a:blip r:embed="rId6"/>
          <a:stretch>
            <a:fillRect/>
          </a:stretch>
        </p:blipFill>
        <p:spPr>
          <a:xfrm>
            <a:off x="1909794" y="3466425"/>
            <a:ext cx="438950" cy="640135"/>
          </a:xfrm>
          <a:prstGeom prst="rect">
            <a:avLst/>
          </a:prstGeom>
        </p:spPr>
      </p:pic>
      <p:pic>
        <p:nvPicPr>
          <p:cNvPr id="297" name="Picture 296">
            <a:extLst>
              <a:ext uri="{FF2B5EF4-FFF2-40B4-BE49-F238E27FC236}">
                <a16:creationId xmlns:a16="http://schemas.microsoft.com/office/drawing/2014/main" id="{0983BE13-04A9-43B4-BDB9-C4A0206DDC3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35041" y="4106574"/>
            <a:ext cx="433751" cy="637869"/>
          </a:xfrm>
          <a:prstGeom prst="rect">
            <a:avLst/>
          </a:prstGeom>
        </p:spPr>
      </p:pic>
      <p:pic>
        <p:nvPicPr>
          <p:cNvPr id="298" name="Picture 297">
            <a:extLst>
              <a:ext uri="{FF2B5EF4-FFF2-40B4-BE49-F238E27FC236}">
                <a16:creationId xmlns:a16="http://schemas.microsoft.com/office/drawing/2014/main" id="{BDE0127B-C291-40E5-AEBA-CA897AC53DB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25016" y="4781390"/>
            <a:ext cx="433751" cy="637869"/>
          </a:xfrm>
          <a:prstGeom prst="rect">
            <a:avLst/>
          </a:prstGeom>
        </p:spPr>
      </p:pic>
      <p:pic>
        <p:nvPicPr>
          <p:cNvPr id="299" name="Picture 298">
            <a:extLst>
              <a:ext uri="{FF2B5EF4-FFF2-40B4-BE49-F238E27FC236}">
                <a16:creationId xmlns:a16="http://schemas.microsoft.com/office/drawing/2014/main" id="{70E57CF0-61FD-4A5A-B0A7-9EDDBE873D4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55623" y="1563248"/>
            <a:ext cx="433751" cy="637869"/>
          </a:xfrm>
          <a:prstGeom prst="rect">
            <a:avLst/>
          </a:prstGeom>
        </p:spPr>
      </p:pic>
      <p:pic>
        <p:nvPicPr>
          <p:cNvPr id="300" name="Picture 299">
            <a:extLst>
              <a:ext uri="{FF2B5EF4-FFF2-40B4-BE49-F238E27FC236}">
                <a16:creationId xmlns:a16="http://schemas.microsoft.com/office/drawing/2014/main" id="{850CCF07-5B7B-4CB6-8C85-8A0AFBA40037}"/>
              </a:ext>
            </a:extLst>
          </p:cNvPr>
          <p:cNvPicPr>
            <a:picLocks noChangeAspect="1"/>
          </p:cNvPicPr>
          <p:nvPr/>
        </p:nvPicPr>
        <p:blipFill>
          <a:blip r:embed="rId6"/>
          <a:stretch>
            <a:fillRect/>
          </a:stretch>
        </p:blipFill>
        <p:spPr>
          <a:xfrm>
            <a:off x="8040401" y="2236007"/>
            <a:ext cx="438950" cy="640135"/>
          </a:xfrm>
          <a:prstGeom prst="rect">
            <a:avLst/>
          </a:prstGeom>
        </p:spPr>
      </p:pic>
      <p:pic>
        <p:nvPicPr>
          <p:cNvPr id="301" name="Picture 300">
            <a:extLst>
              <a:ext uri="{FF2B5EF4-FFF2-40B4-BE49-F238E27FC236}">
                <a16:creationId xmlns:a16="http://schemas.microsoft.com/office/drawing/2014/main" id="{63258850-A914-4C9B-A81C-93ECB22A495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65648" y="2876156"/>
            <a:ext cx="433751" cy="637869"/>
          </a:xfrm>
          <a:prstGeom prst="rect">
            <a:avLst/>
          </a:prstGeom>
        </p:spPr>
      </p:pic>
      <p:pic>
        <p:nvPicPr>
          <p:cNvPr id="302" name="Picture 301">
            <a:extLst>
              <a:ext uri="{FF2B5EF4-FFF2-40B4-BE49-F238E27FC236}">
                <a16:creationId xmlns:a16="http://schemas.microsoft.com/office/drawing/2014/main" id="{36C59863-CBAF-423C-B7B1-83E022B0C67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55623" y="3550972"/>
            <a:ext cx="433751" cy="637869"/>
          </a:xfrm>
          <a:prstGeom prst="rect">
            <a:avLst/>
          </a:prstGeom>
        </p:spPr>
      </p:pic>
      <p:pic>
        <p:nvPicPr>
          <p:cNvPr id="303" name="Picture 302">
            <a:extLst>
              <a:ext uri="{FF2B5EF4-FFF2-40B4-BE49-F238E27FC236}">
                <a16:creationId xmlns:a16="http://schemas.microsoft.com/office/drawing/2014/main" id="{EC209FA9-305D-4BEA-BE30-7F0E71D3F2E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39027" y="4188841"/>
            <a:ext cx="433751" cy="637869"/>
          </a:xfrm>
          <a:prstGeom prst="rect">
            <a:avLst/>
          </a:prstGeom>
        </p:spPr>
      </p:pic>
      <p:pic>
        <p:nvPicPr>
          <p:cNvPr id="304" name="Picture 303">
            <a:extLst>
              <a:ext uri="{FF2B5EF4-FFF2-40B4-BE49-F238E27FC236}">
                <a16:creationId xmlns:a16="http://schemas.microsoft.com/office/drawing/2014/main" id="{AEBDA148-7CA9-4D19-B187-41F85738350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46361" y="4863671"/>
            <a:ext cx="433751" cy="637869"/>
          </a:xfrm>
          <a:prstGeom prst="rect">
            <a:avLst/>
          </a:prstGeom>
        </p:spPr>
      </p:pic>
      <p:pic>
        <p:nvPicPr>
          <p:cNvPr id="305" name="Picture 304">
            <a:extLst>
              <a:ext uri="{FF2B5EF4-FFF2-40B4-BE49-F238E27FC236}">
                <a16:creationId xmlns:a16="http://schemas.microsoft.com/office/drawing/2014/main" id="{D97883B9-E3AE-4BB2-A6E7-ADD77DCCDC7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065648" y="5503360"/>
            <a:ext cx="433751" cy="637869"/>
          </a:xfrm>
          <a:prstGeom prst="rect">
            <a:avLst/>
          </a:prstGeom>
        </p:spPr>
      </p:pic>
      <p:pic>
        <p:nvPicPr>
          <p:cNvPr id="306" name="Picture 305">
            <a:extLst>
              <a:ext uri="{FF2B5EF4-FFF2-40B4-BE49-F238E27FC236}">
                <a16:creationId xmlns:a16="http://schemas.microsoft.com/office/drawing/2014/main" id="{A8C05195-478D-4DB1-A38A-8D89E8C6A375}"/>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57604" y="5910064"/>
            <a:ext cx="433751" cy="637869"/>
          </a:xfrm>
          <a:prstGeom prst="rect">
            <a:avLst/>
          </a:prstGeom>
        </p:spPr>
      </p:pic>
      <p:pic>
        <p:nvPicPr>
          <p:cNvPr id="307" name="Picture 306">
            <a:extLst>
              <a:ext uri="{FF2B5EF4-FFF2-40B4-BE49-F238E27FC236}">
                <a16:creationId xmlns:a16="http://schemas.microsoft.com/office/drawing/2014/main" id="{FF389276-8826-498E-A8A7-1952D7DE6F3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699982" y="6151934"/>
            <a:ext cx="433751" cy="637869"/>
          </a:xfrm>
          <a:prstGeom prst="rect">
            <a:avLst/>
          </a:prstGeom>
        </p:spPr>
      </p:pic>
      <p:pic>
        <p:nvPicPr>
          <p:cNvPr id="308" name="Picture 307">
            <a:extLst>
              <a:ext uri="{FF2B5EF4-FFF2-40B4-BE49-F238E27FC236}">
                <a16:creationId xmlns:a16="http://schemas.microsoft.com/office/drawing/2014/main" id="{4EC068CF-B036-4C0B-BC50-68D06A4E98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178415" y="6174727"/>
            <a:ext cx="433751" cy="637869"/>
          </a:xfrm>
          <a:prstGeom prst="rect">
            <a:avLst/>
          </a:prstGeom>
        </p:spPr>
      </p:pic>
      <p:pic>
        <p:nvPicPr>
          <p:cNvPr id="309" name="Picture 308">
            <a:extLst>
              <a:ext uri="{FF2B5EF4-FFF2-40B4-BE49-F238E27FC236}">
                <a16:creationId xmlns:a16="http://schemas.microsoft.com/office/drawing/2014/main" id="{46FAAB7E-A095-4DF7-8997-53239EE8550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09083" y="6145403"/>
            <a:ext cx="433751" cy="637869"/>
          </a:xfrm>
          <a:prstGeom prst="rect">
            <a:avLst/>
          </a:prstGeom>
        </p:spPr>
      </p:pic>
      <p:pic>
        <p:nvPicPr>
          <p:cNvPr id="310" name="Picture 309">
            <a:extLst>
              <a:ext uri="{FF2B5EF4-FFF2-40B4-BE49-F238E27FC236}">
                <a16:creationId xmlns:a16="http://schemas.microsoft.com/office/drawing/2014/main" id="{62830FD6-9E95-4B31-9739-0AC25287296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187516" y="6168196"/>
            <a:ext cx="433751" cy="637869"/>
          </a:xfrm>
          <a:prstGeom prst="rect">
            <a:avLst/>
          </a:prstGeom>
        </p:spPr>
      </p:pic>
      <p:pic>
        <p:nvPicPr>
          <p:cNvPr id="311" name="Picture 310">
            <a:extLst>
              <a:ext uri="{FF2B5EF4-FFF2-40B4-BE49-F238E27FC236}">
                <a16:creationId xmlns:a16="http://schemas.microsoft.com/office/drawing/2014/main" id="{6A7C03A0-127D-4013-9F3F-F6C1B9DD4E3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82504" y="6151934"/>
            <a:ext cx="433751" cy="637869"/>
          </a:xfrm>
          <a:prstGeom prst="rect">
            <a:avLst/>
          </a:prstGeom>
        </p:spPr>
      </p:pic>
      <p:pic>
        <p:nvPicPr>
          <p:cNvPr id="312" name="Picture 311">
            <a:extLst>
              <a:ext uri="{FF2B5EF4-FFF2-40B4-BE49-F238E27FC236}">
                <a16:creationId xmlns:a16="http://schemas.microsoft.com/office/drawing/2014/main" id="{FFBD8064-5566-435E-BFF6-3B9E5E7C6063}"/>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60937" y="6174727"/>
            <a:ext cx="433751" cy="637869"/>
          </a:xfrm>
          <a:prstGeom prst="rect">
            <a:avLst/>
          </a:prstGeom>
        </p:spPr>
      </p:pic>
      <p:pic>
        <p:nvPicPr>
          <p:cNvPr id="313" name="Picture 312">
            <a:extLst>
              <a:ext uri="{FF2B5EF4-FFF2-40B4-BE49-F238E27FC236}">
                <a16:creationId xmlns:a16="http://schemas.microsoft.com/office/drawing/2014/main" id="{5B24AD61-1C9D-4AF4-9B3D-742FB34E554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63811" y="6175803"/>
            <a:ext cx="433751" cy="637869"/>
          </a:xfrm>
          <a:prstGeom prst="rect">
            <a:avLst/>
          </a:prstGeom>
        </p:spPr>
      </p:pic>
      <p:pic>
        <p:nvPicPr>
          <p:cNvPr id="314" name="Picture 313">
            <a:extLst>
              <a:ext uri="{FF2B5EF4-FFF2-40B4-BE49-F238E27FC236}">
                <a16:creationId xmlns:a16="http://schemas.microsoft.com/office/drawing/2014/main" id="{8DF2BA70-11B0-473A-AB5D-9838FCC56DC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42244" y="6198596"/>
            <a:ext cx="433751" cy="637869"/>
          </a:xfrm>
          <a:prstGeom prst="rect">
            <a:avLst/>
          </a:prstGeom>
        </p:spPr>
      </p:pic>
      <p:pic>
        <p:nvPicPr>
          <p:cNvPr id="315" name="Picture 314">
            <a:extLst>
              <a:ext uri="{FF2B5EF4-FFF2-40B4-BE49-F238E27FC236}">
                <a16:creationId xmlns:a16="http://schemas.microsoft.com/office/drawing/2014/main" id="{DE4E6FBF-9A83-42CB-9B0B-95A068F30BB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28718" y="6176317"/>
            <a:ext cx="433751" cy="637869"/>
          </a:xfrm>
          <a:prstGeom prst="rect">
            <a:avLst/>
          </a:prstGeom>
        </p:spPr>
      </p:pic>
      <p:pic>
        <p:nvPicPr>
          <p:cNvPr id="316" name="Picture 315">
            <a:extLst>
              <a:ext uri="{FF2B5EF4-FFF2-40B4-BE49-F238E27FC236}">
                <a16:creationId xmlns:a16="http://schemas.microsoft.com/office/drawing/2014/main" id="{E9216FE4-91F4-4E25-ADAF-FD40BCAF6F5C}"/>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07151" y="6199110"/>
            <a:ext cx="433751" cy="637869"/>
          </a:xfrm>
          <a:prstGeom prst="rect">
            <a:avLst/>
          </a:prstGeom>
        </p:spPr>
      </p:pic>
      <p:pic>
        <p:nvPicPr>
          <p:cNvPr id="317" name="Picture 316">
            <a:extLst>
              <a:ext uri="{FF2B5EF4-FFF2-40B4-BE49-F238E27FC236}">
                <a16:creationId xmlns:a16="http://schemas.microsoft.com/office/drawing/2014/main" id="{42CEC2DB-C943-4AB7-92CD-E4523C25A89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05276" y="6174727"/>
            <a:ext cx="433751" cy="637869"/>
          </a:xfrm>
          <a:prstGeom prst="rect">
            <a:avLst/>
          </a:prstGeom>
        </p:spPr>
      </p:pic>
      <p:pic>
        <p:nvPicPr>
          <p:cNvPr id="318" name="Picture 317">
            <a:extLst>
              <a:ext uri="{FF2B5EF4-FFF2-40B4-BE49-F238E27FC236}">
                <a16:creationId xmlns:a16="http://schemas.microsoft.com/office/drawing/2014/main" id="{1E90BE1B-8366-452B-A5B5-524A56B031B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463700" y="854352"/>
            <a:ext cx="433751" cy="637869"/>
          </a:xfrm>
          <a:prstGeom prst="rect">
            <a:avLst/>
          </a:prstGeom>
        </p:spPr>
      </p:pic>
      <p:pic>
        <p:nvPicPr>
          <p:cNvPr id="319" name="Picture 318">
            <a:extLst>
              <a:ext uri="{FF2B5EF4-FFF2-40B4-BE49-F238E27FC236}">
                <a16:creationId xmlns:a16="http://schemas.microsoft.com/office/drawing/2014/main" id="{375799CF-F33A-49DE-84F7-6DEE10F453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50174" y="832073"/>
            <a:ext cx="433751" cy="637869"/>
          </a:xfrm>
          <a:prstGeom prst="rect">
            <a:avLst/>
          </a:prstGeom>
        </p:spPr>
      </p:pic>
      <p:pic>
        <p:nvPicPr>
          <p:cNvPr id="320" name="Picture 319">
            <a:extLst>
              <a:ext uri="{FF2B5EF4-FFF2-40B4-BE49-F238E27FC236}">
                <a16:creationId xmlns:a16="http://schemas.microsoft.com/office/drawing/2014/main" id="{7D46EF54-213D-4355-8F9E-0D31A5696FD4}"/>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28607" y="854866"/>
            <a:ext cx="433751" cy="637869"/>
          </a:xfrm>
          <a:prstGeom prst="rect">
            <a:avLst/>
          </a:prstGeom>
        </p:spPr>
      </p:pic>
      <p:pic>
        <p:nvPicPr>
          <p:cNvPr id="321" name="Picture 320">
            <a:extLst>
              <a:ext uri="{FF2B5EF4-FFF2-40B4-BE49-F238E27FC236}">
                <a16:creationId xmlns:a16="http://schemas.microsoft.com/office/drawing/2014/main" id="{E516FDAC-430A-488B-BB74-DEE12CFB60D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926732" y="830483"/>
            <a:ext cx="433751" cy="637869"/>
          </a:xfrm>
          <a:prstGeom prst="rect">
            <a:avLst/>
          </a:prstGeom>
        </p:spPr>
      </p:pic>
      <p:pic>
        <p:nvPicPr>
          <p:cNvPr id="324" name="Picture 323">
            <a:extLst>
              <a:ext uri="{FF2B5EF4-FFF2-40B4-BE49-F238E27FC236}">
                <a16:creationId xmlns:a16="http://schemas.microsoft.com/office/drawing/2014/main" id="{9C2A9720-1014-4B36-BCB2-C7A5E299E4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199" y="1340141"/>
            <a:ext cx="1086459" cy="1684433"/>
          </a:xfrm>
          <a:prstGeom prst="rect">
            <a:avLst/>
          </a:prstGeom>
        </p:spPr>
      </p:pic>
      <p:sp>
        <p:nvSpPr>
          <p:cNvPr id="327" name="TextBox 326">
            <a:extLst>
              <a:ext uri="{FF2B5EF4-FFF2-40B4-BE49-F238E27FC236}">
                <a16:creationId xmlns:a16="http://schemas.microsoft.com/office/drawing/2014/main" id="{509E6B65-9D34-4445-A0AB-3084BFAB3AE9}"/>
              </a:ext>
            </a:extLst>
          </p:cNvPr>
          <p:cNvSpPr txBox="1"/>
          <p:nvPr/>
        </p:nvSpPr>
        <p:spPr>
          <a:xfrm>
            <a:off x="1378458" y="1560732"/>
            <a:ext cx="819840" cy="338554"/>
          </a:xfrm>
          <a:prstGeom prst="rect">
            <a:avLst/>
          </a:prstGeom>
          <a:noFill/>
          <a:scene3d>
            <a:camera prst="isometricRightUp"/>
            <a:lightRig rig="threePt" dir="t"/>
          </a:scene3d>
        </p:spPr>
        <p:txBody>
          <a:bodyPr wrap="none" rtlCol="0">
            <a:spAutoFit/>
          </a:bodyPr>
          <a:lstStyle/>
          <a:p>
            <a:r>
              <a:rPr lang="en-US" sz="1600" dirty="0">
                <a:solidFill>
                  <a:schemeClr val="bg1"/>
                </a:solidFill>
              </a:rPr>
              <a:t>SERVER</a:t>
            </a:r>
          </a:p>
        </p:txBody>
      </p:sp>
    </p:spTree>
    <p:extLst>
      <p:ext uri="{BB962C8B-B14F-4D97-AF65-F5344CB8AC3E}">
        <p14:creationId xmlns:p14="http://schemas.microsoft.com/office/powerpoint/2010/main" val="3843499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42" y="320573"/>
            <a:ext cx="5005876" cy="666010"/>
          </a:xfrm>
        </p:spPr>
        <p:txBody>
          <a:bodyPr>
            <a:noAutofit/>
          </a:bodyPr>
          <a:lstStyle/>
          <a:p>
            <a:r>
              <a:rPr lang="en-US" sz="4800" dirty="0">
                <a:solidFill>
                  <a:schemeClr val="accent4">
                    <a:lumMod val="40000"/>
                    <a:lumOff val="60000"/>
                  </a:schemeClr>
                </a:solidFill>
                <a:latin typeface="+mn-lt"/>
              </a:rPr>
              <a:t>Three Topics</a:t>
            </a:r>
          </a:p>
        </p:txBody>
      </p:sp>
      <p:sp>
        <p:nvSpPr>
          <p:cNvPr id="4" name="Slide Number Placeholder 3"/>
          <p:cNvSpPr>
            <a:spLocks noGrp="1"/>
          </p:cNvSpPr>
          <p:nvPr>
            <p:ph type="sldNum" sz="quarter" idx="12"/>
          </p:nvPr>
        </p:nvSpPr>
        <p:spPr>
          <a:xfrm>
            <a:off x="6494588" y="6258342"/>
            <a:ext cx="2057400" cy="365125"/>
          </a:xfrm>
        </p:spPr>
        <p:txBody>
          <a:bodyPr/>
          <a:lstStyle/>
          <a:p>
            <a:fld id="{321D9DF7-A7BE-46E3-898F-4EC0FF04C1B9}" type="slidenum">
              <a:rPr lang="en-US" smtClean="0">
                <a:solidFill>
                  <a:prstClr val="white">
                    <a:tint val="75000"/>
                  </a:prstClr>
                </a:solidFill>
              </a:rPr>
              <a:pPr/>
              <a:t>3</a:t>
            </a:fld>
            <a:endParaRPr lang="en-US" dirty="0">
              <a:solidFill>
                <a:prstClr val="white">
                  <a:tint val="75000"/>
                </a:prstClr>
              </a:solidFill>
            </a:endParaRPr>
          </a:p>
        </p:txBody>
      </p:sp>
      <p:cxnSp>
        <p:nvCxnSpPr>
          <p:cNvPr id="33" name="Straight Arrow Connector 32"/>
          <p:cNvCxnSpPr/>
          <p:nvPr/>
        </p:nvCxnSpPr>
        <p:spPr>
          <a:xfrm>
            <a:off x="790659" y="5899717"/>
            <a:ext cx="7281583" cy="33618"/>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14" y="1482403"/>
            <a:ext cx="24764" cy="4437490"/>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25330"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53"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72259" y="5812314"/>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83936" y="5718182"/>
            <a:ext cx="1741394" cy="550867"/>
            <a:chOff x="1143000" y="4793879"/>
            <a:chExt cx="1741394" cy="550867"/>
          </a:xfrm>
        </p:grpSpPr>
        <p:sp>
          <p:nvSpPr>
            <p:cNvPr id="40" name="TextBox 39"/>
            <p:cNvSpPr txBox="1"/>
            <p:nvPr/>
          </p:nvSpPr>
          <p:spPr>
            <a:xfrm>
              <a:off x="1219885" y="4975414"/>
              <a:ext cx="1592103" cy="369332"/>
            </a:xfrm>
            <a:prstGeom prst="rect">
              <a:avLst/>
            </a:prstGeom>
            <a:noFill/>
          </p:spPr>
          <p:txBody>
            <a:bodyPr wrap="none" rtlCol="0">
              <a:spAutoFit/>
            </a:bodyPr>
            <a:lstStyle/>
            <a:p>
              <a:r>
                <a:rPr lang="en-US" dirty="0">
                  <a:solidFill>
                    <a:prstClr val="white"/>
                  </a:solidFill>
                </a:rPr>
                <a:t>Sending emails</a:t>
              </a:r>
            </a:p>
          </p:txBody>
        </p:sp>
        <p:sp>
          <p:nvSpPr>
            <p:cNvPr id="49" name="Freeform 48"/>
            <p:cNvSpPr/>
            <p:nvPr/>
          </p:nvSpPr>
          <p:spPr>
            <a:xfrm>
              <a:off x="1143000" y="4793879"/>
              <a:ext cx="1741394" cy="121024"/>
            </a:xfrm>
            <a:custGeom>
              <a:avLst/>
              <a:gdLst>
                <a:gd name="connsiteX0" fmla="*/ 0 w 1741394"/>
                <a:gd name="connsiteY0" fmla="*/ 107577 h 121024"/>
                <a:gd name="connsiteX1" fmla="*/ 389965 w 1741394"/>
                <a:gd name="connsiteY1" fmla="*/ 121024 h 121024"/>
                <a:gd name="connsiteX2" fmla="*/ 611841 w 1741394"/>
                <a:gd name="connsiteY2" fmla="*/ 114300 h 121024"/>
                <a:gd name="connsiteX3" fmla="*/ 632012 w 1741394"/>
                <a:gd name="connsiteY3" fmla="*/ 107577 h 121024"/>
                <a:gd name="connsiteX4" fmla="*/ 746312 w 1741394"/>
                <a:gd name="connsiteY4" fmla="*/ 94130 h 121024"/>
                <a:gd name="connsiteX5" fmla="*/ 773206 w 1741394"/>
                <a:gd name="connsiteY5" fmla="*/ 87406 h 121024"/>
                <a:gd name="connsiteX6" fmla="*/ 927847 w 1741394"/>
                <a:gd name="connsiteY6" fmla="*/ 73959 h 121024"/>
                <a:gd name="connsiteX7" fmla="*/ 1129553 w 1741394"/>
                <a:gd name="connsiteY7" fmla="*/ 67235 h 121024"/>
                <a:gd name="connsiteX8" fmla="*/ 1223682 w 1741394"/>
                <a:gd name="connsiteY8" fmla="*/ 60512 h 121024"/>
                <a:gd name="connsiteX9" fmla="*/ 1519518 w 1741394"/>
                <a:gd name="connsiteY9" fmla="*/ 47065 h 121024"/>
                <a:gd name="connsiteX10" fmla="*/ 1573306 w 1741394"/>
                <a:gd name="connsiteY10" fmla="*/ 40341 h 121024"/>
                <a:gd name="connsiteX11" fmla="*/ 1600200 w 1741394"/>
                <a:gd name="connsiteY11" fmla="*/ 33618 h 121024"/>
                <a:gd name="connsiteX12" fmla="*/ 1680882 w 1741394"/>
                <a:gd name="connsiteY12" fmla="*/ 20171 h 121024"/>
                <a:gd name="connsiteX13" fmla="*/ 1721223 w 1741394"/>
                <a:gd name="connsiteY13" fmla="*/ 6724 h 121024"/>
                <a:gd name="connsiteX14" fmla="*/ 1741394 w 1741394"/>
                <a:gd name="connsiteY14" fmla="*/ 0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1394" h="121024">
                  <a:moveTo>
                    <a:pt x="0" y="107577"/>
                  </a:moveTo>
                  <a:cubicBezTo>
                    <a:pt x="119641" y="113015"/>
                    <a:pt x="276676" y="121024"/>
                    <a:pt x="389965" y="121024"/>
                  </a:cubicBezTo>
                  <a:cubicBezTo>
                    <a:pt x="463958" y="121024"/>
                    <a:pt x="537882" y="116541"/>
                    <a:pt x="611841" y="114300"/>
                  </a:cubicBezTo>
                  <a:cubicBezTo>
                    <a:pt x="618565" y="112059"/>
                    <a:pt x="625093" y="109114"/>
                    <a:pt x="632012" y="107577"/>
                  </a:cubicBezTo>
                  <a:cubicBezTo>
                    <a:pt x="669381" y="99273"/>
                    <a:pt x="708512" y="97566"/>
                    <a:pt x="746312" y="94130"/>
                  </a:cubicBezTo>
                  <a:cubicBezTo>
                    <a:pt x="755277" y="91889"/>
                    <a:pt x="764073" y="88811"/>
                    <a:pt x="773206" y="87406"/>
                  </a:cubicBezTo>
                  <a:cubicBezTo>
                    <a:pt x="811105" y="81575"/>
                    <a:pt x="896982" y="75362"/>
                    <a:pt x="927847" y="73959"/>
                  </a:cubicBezTo>
                  <a:cubicBezTo>
                    <a:pt x="995050" y="70904"/>
                    <a:pt x="1062318" y="69476"/>
                    <a:pt x="1129553" y="67235"/>
                  </a:cubicBezTo>
                  <a:lnTo>
                    <a:pt x="1223682" y="60512"/>
                  </a:lnTo>
                  <a:lnTo>
                    <a:pt x="1519518" y="47065"/>
                  </a:lnTo>
                  <a:cubicBezTo>
                    <a:pt x="1537447" y="44824"/>
                    <a:pt x="1555483" y="43312"/>
                    <a:pt x="1573306" y="40341"/>
                  </a:cubicBezTo>
                  <a:cubicBezTo>
                    <a:pt x="1582421" y="38822"/>
                    <a:pt x="1591109" y="35271"/>
                    <a:pt x="1600200" y="33618"/>
                  </a:cubicBezTo>
                  <a:cubicBezTo>
                    <a:pt x="1629047" y="28373"/>
                    <a:pt x="1653019" y="27770"/>
                    <a:pt x="1680882" y="20171"/>
                  </a:cubicBezTo>
                  <a:cubicBezTo>
                    <a:pt x="1694557" y="16442"/>
                    <a:pt x="1707776" y="11206"/>
                    <a:pt x="1721223" y="6724"/>
                  </a:cubicBezTo>
                  <a:lnTo>
                    <a:pt x="1741394"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 name="Group 63"/>
          <p:cNvGrpSpPr/>
          <p:nvPr/>
        </p:nvGrpSpPr>
        <p:grpSpPr>
          <a:xfrm>
            <a:off x="2518607" y="5415623"/>
            <a:ext cx="1761564" cy="853426"/>
            <a:chOff x="2877671" y="4491320"/>
            <a:chExt cx="1761564" cy="853426"/>
          </a:xfrm>
        </p:grpSpPr>
        <p:sp>
          <p:nvSpPr>
            <p:cNvPr id="41" name="TextBox 40"/>
            <p:cNvSpPr txBox="1"/>
            <p:nvPr/>
          </p:nvSpPr>
          <p:spPr>
            <a:xfrm>
              <a:off x="3019381" y="4975414"/>
              <a:ext cx="1527278" cy="369332"/>
            </a:xfrm>
            <a:prstGeom prst="rect">
              <a:avLst/>
            </a:prstGeom>
            <a:noFill/>
          </p:spPr>
          <p:txBody>
            <a:bodyPr wrap="none" rtlCol="0">
              <a:spAutoFit/>
            </a:bodyPr>
            <a:lstStyle/>
            <a:p>
              <a:r>
                <a:rPr lang="en-US" dirty="0">
                  <a:solidFill>
                    <a:prstClr val="white"/>
                  </a:solidFill>
                </a:rPr>
                <a:t>Web browsing</a:t>
              </a:r>
            </a:p>
          </p:txBody>
        </p:sp>
        <p:sp>
          <p:nvSpPr>
            <p:cNvPr id="50" name="Freeform 49"/>
            <p:cNvSpPr/>
            <p:nvPr/>
          </p:nvSpPr>
          <p:spPr>
            <a:xfrm>
              <a:off x="2877671" y="4491320"/>
              <a:ext cx="1761564" cy="316006"/>
            </a:xfrm>
            <a:custGeom>
              <a:avLst/>
              <a:gdLst>
                <a:gd name="connsiteX0" fmla="*/ 0 w 1761564"/>
                <a:gd name="connsiteY0" fmla="*/ 316006 h 316006"/>
                <a:gd name="connsiteX1" fmla="*/ 248770 w 1761564"/>
                <a:gd name="connsiteY1" fmla="*/ 302559 h 316006"/>
                <a:gd name="connsiteX2" fmla="*/ 282388 w 1761564"/>
                <a:gd name="connsiteY2" fmla="*/ 295836 h 316006"/>
                <a:gd name="connsiteX3" fmla="*/ 329452 w 1761564"/>
                <a:gd name="connsiteY3" fmla="*/ 282389 h 316006"/>
                <a:gd name="connsiteX4" fmla="*/ 437029 w 1761564"/>
                <a:gd name="connsiteY4" fmla="*/ 268942 h 316006"/>
                <a:gd name="connsiteX5" fmla="*/ 477370 w 1761564"/>
                <a:gd name="connsiteY5" fmla="*/ 255494 h 316006"/>
                <a:gd name="connsiteX6" fmla="*/ 497541 w 1761564"/>
                <a:gd name="connsiteY6" fmla="*/ 248771 h 316006"/>
                <a:gd name="connsiteX7" fmla="*/ 524435 w 1761564"/>
                <a:gd name="connsiteY7" fmla="*/ 242047 h 316006"/>
                <a:gd name="connsiteX8" fmla="*/ 584947 w 1761564"/>
                <a:gd name="connsiteY8" fmla="*/ 221877 h 316006"/>
                <a:gd name="connsiteX9" fmla="*/ 605117 w 1761564"/>
                <a:gd name="connsiteY9" fmla="*/ 215153 h 316006"/>
                <a:gd name="connsiteX10" fmla="*/ 746311 w 1761564"/>
                <a:gd name="connsiteY10" fmla="*/ 201706 h 316006"/>
                <a:gd name="connsiteX11" fmla="*/ 806823 w 1761564"/>
                <a:gd name="connsiteY11" fmla="*/ 194983 h 316006"/>
                <a:gd name="connsiteX12" fmla="*/ 826994 w 1761564"/>
                <a:gd name="connsiteY12" fmla="*/ 188259 h 316006"/>
                <a:gd name="connsiteX13" fmla="*/ 894229 w 1761564"/>
                <a:gd name="connsiteY13" fmla="*/ 174812 h 316006"/>
                <a:gd name="connsiteX14" fmla="*/ 914400 w 1761564"/>
                <a:gd name="connsiteY14" fmla="*/ 168089 h 316006"/>
                <a:gd name="connsiteX15" fmla="*/ 1001805 w 1761564"/>
                <a:gd name="connsiteY15" fmla="*/ 154642 h 316006"/>
                <a:gd name="connsiteX16" fmla="*/ 1069041 w 1761564"/>
                <a:gd name="connsiteY16" fmla="*/ 141194 h 316006"/>
                <a:gd name="connsiteX17" fmla="*/ 1102658 w 1761564"/>
                <a:gd name="connsiteY17" fmla="*/ 134471 h 316006"/>
                <a:gd name="connsiteX18" fmla="*/ 1149723 w 1761564"/>
                <a:gd name="connsiteY18" fmla="*/ 127747 h 316006"/>
                <a:gd name="connsiteX19" fmla="*/ 1169894 w 1761564"/>
                <a:gd name="connsiteY19" fmla="*/ 121024 h 316006"/>
                <a:gd name="connsiteX20" fmla="*/ 1243852 w 1761564"/>
                <a:gd name="connsiteY20" fmla="*/ 107577 h 316006"/>
                <a:gd name="connsiteX21" fmla="*/ 1277470 w 1761564"/>
                <a:gd name="connsiteY21" fmla="*/ 100853 h 316006"/>
                <a:gd name="connsiteX22" fmla="*/ 1337982 w 1761564"/>
                <a:gd name="connsiteY22" fmla="*/ 94130 h 316006"/>
                <a:gd name="connsiteX23" fmla="*/ 1371600 w 1761564"/>
                <a:gd name="connsiteY23" fmla="*/ 87406 h 316006"/>
                <a:gd name="connsiteX24" fmla="*/ 1492623 w 1761564"/>
                <a:gd name="connsiteY24" fmla="*/ 73959 h 316006"/>
                <a:gd name="connsiteX25" fmla="*/ 1546411 w 1761564"/>
                <a:gd name="connsiteY25" fmla="*/ 67236 h 316006"/>
                <a:gd name="connsiteX26" fmla="*/ 1566582 w 1761564"/>
                <a:gd name="connsiteY26" fmla="*/ 60512 h 316006"/>
                <a:gd name="connsiteX27" fmla="*/ 1640541 w 1761564"/>
                <a:gd name="connsiteY27" fmla="*/ 47065 h 316006"/>
                <a:gd name="connsiteX28" fmla="*/ 1674158 w 1761564"/>
                <a:gd name="connsiteY28" fmla="*/ 40342 h 316006"/>
                <a:gd name="connsiteX29" fmla="*/ 1714500 w 1761564"/>
                <a:gd name="connsiteY29" fmla="*/ 26894 h 316006"/>
                <a:gd name="connsiteX30" fmla="*/ 1734670 w 1761564"/>
                <a:gd name="connsiteY30" fmla="*/ 20171 h 316006"/>
                <a:gd name="connsiteX31" fmla="*/ 1761564 w 1761564"/>
                <a:gd name="connsiteY31" fmla="*/ 0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564" h="316006">
                  <a:moveTo>
                    <a:pt x="0" y="316006"/>
                  </a:moveTo>
                  <a:cubicBezTo>
                    <a:pt x="62629" y="313397"/>
                    <a:pt x="177129" y="310519"/>
                    <a:pt x="248770" y="302559"/>
                  </a:cubicBezTo>
                  <a:cubicBezTo>
                    <a:pt x="260128" y="301297"/>
                    <a:pt x="271301" y="298608"/>
                    <a:pt x="282388" y="295836"/>
                  </a:cubicBezTo>
                  <a:cubicBezTo>
                    <a:pt x="320811" y="286230"/>
                    <a:pt x="283313" y="290778"/>
                    <a:pt x="329452" y="282389"/>
                  </a:cubicBezTo>
                  <a:cubicBezTo>
                    <a:pt x="359618" y="276904"/>
                    <a:pt x="408137" y="272152"/>
                    <a:pt x="437029" y="268942"/>
                  </a:cubicBezTo>
                  <a:lnTo>
                    <a:pt x="477370" y="255494"/>
                  </a:lnTo>
                  <a:cubicBezTo>
                    <a:pt x="484094" y="253253"/>
                    <a:pt x="490665" y="250490"/>
                    <a:pt x="497541" y="248771"/>
                  </a:cubicBezTo>
                  <a:cubicBezTo>
                    <a:pt x="506506" y="246530"/>
                    <a:pt x="515584" y="244702"/>
                    <a:pt x="524435" y="242047"/>
                  </a:cubicBezTo>
                  <a:cubicBezTo>
                    <a:pt x="544800" y="235937"/>
                    <a:pt x="564776" y="228601"/>
                    <a:pt x="584947" y="221877"/>
                  </a:cubicBezTo>
                  <a:cubicBezTo>
                    <a:pt x="591670" y="219636"/>
                    <a:pt x="598073" y="215936"/>
                    <a:pt x="605117" y="215153"/>
                  </a:cubicBezTo>
                  <a:cubicBezTo>
                    <a:pt x="749364" y="199127"/>
                    <a:pt x="569724" y="218524"/>
                    <a:pt x="746311" y="201706"/>
                  </a:cubicBezTo>
                  <a:cubicBezTo>
                    <a:pt x="766514" y="199782"/>
                    <a:pt x="786652" y="197224"/>
                    <a:pt x="806823" y="194983"/>
                  </a:cubicBezTo>
                  <a:cubicBezTo>
                    <a:pt x="813547" y="192742"/>
                    <a:pt x="820088" y="189853"/>
                    <a:pt x="826994" y="188259"/>
                  </a:cubicBezTo>
                  <a:cubicBezTo>
                    <a:pt x="849264" y="183120"/>
                    <a:pt x="872546" y="182039"/>
                    <a:pt x="894229" y="174812"/>
                  </a:cubicBezTo>
                  <a:cubicBezTo>
                    <a:pt x="900953" y="172571"/>
                    <a:pt x="907481" y="169626"/>
                    <a:pt x="914400" y="168089"/>
                  </a:cubicBezTo>
                  <a:cubicBezTo>
                    <a:pt x="931205" y="164354"/>
                    <a:pt x="986776" y="156789"/>
                    <a:pt x="1001805" y="154642"/>
                  </a:cubicBezTo>
                  <a:cubicBezTo>
                    <a:pt x="1040464" y="141755"/>
                    <a:pt x="1007238" y="151495"/>
                    <a:pt x="1069041" y="141194"/>
                  </a:cubicBezTo>
                  <a:cubicBezTo>
                    <a:pt x="1080313" y="139315"/>
                    <a:pt x="1091386" y="136350"/>
                    <a:pt x="1102658" y="134471"/>
                  </a:cubicBezTo>
                  <a:cubicBezTo>
                    <a:pt x="1118290" y="131866"/>
                    <a:pt x="1134035" y="129988"/>
                    <a:pt x="1149723" y="127747"/>
                  </a:cubicBezTo>
                  <a:cubicBezTo>
                    <a:pt x="1156447" y="125506"/>
                    <a:pt x="1163018" y="122743"/>
                    <a:pt x="1169894" y="121024"/>
                  </a:cubicBezTo>
                  <a:cubicBezTo>
                    <a:pt x="1192058" y="115483"/>
                    <a:pt x="1221849" y="111578"/>
                    <a:pt x="1243852" y="107577"/>
                  </a:cubicBezTo>
                  <a:cubicBezTo>
                    <a:pt x="1255096" y="105533"/>
                    <a:pt x="1266157" y="102469"/>
                    <a:pt x="1277470" y="100853"/>
                  </a:cubicBezTo>
                  <a:cubicBezTo>
                    <a:pt x="1297561" y="97983"/>
                    <a:pt x="1317891" y="97000"/>
                    <a:pt x="1337982" y="94130"/>
                  </a:cubicBezTo>
                  <a:cubicBezTo>
                    <a:pt x="1349295" y="92514"/>
                    <a:pt x="1360268" y="88884"/>
                    <a:pt x="1371600" y="87406"/>
                  </a:cubicBezTo>
                  <a:cubicBezTo>
                    <a:pt x="1411848" y="82156"/>
                    <a:pt x="1452347" y="78993"/>
                    <a:pt x="1492623" y="73959"/>
                  </a:cubicBezTo>
                  <a:lnTo>
                    <a:pt x="1546411" y="67236"/>
                  </a:lnTo>
                  <a:cubicBezTo>
                    <a:pt x="1553135" y="64995"/>
                    <a:pt x="1559706" y="62231"/>
                    <a:pt x="1566582" y="60512"/>
                  </a:cubicBezTo>
                  <a:cubicBezTo>
                    <a:pt x="1588708" y="54981"/>
                    <a:pt x="1618583" y="51057"/>
                    <a:pt x="1640541" y="47065"/>
                  </a:cubicBezTo>
                  <a:cubicBezTo>
                    <a:pt x="1651784" y="45021"/>
                    <a:pt x="1663133" y="43349"/>
                    <a:pt x="1674158" y="40342"/>
                  </a:cubicBezTo>
                  <a:cubicBezTo>
                    <a:pt x="1687833" y="36612"/>
                    <a:pt x="1701053" y="31377"/>
                    <a:pt x="1714500" y="26894"/>
                  </a:cubicBezTo>
                  <a:lnTo>
                    <a:pt x="1734670" y="20171"/>
                  </a:lnTo>
                  <a:cubicBezTo>
                    <a:pt x="1757478" y="4966"/>
                    <a:pt x="1749127" y="12438"/>
                    <a:pt x="1761564"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4280171" y="4407094"/>
            <a:ext cx="1739444" cy="1872040"/>
            <a:chOff x="4639235" y="3482791"/>
            <a:chExt cx="1739444" cy="1872040"/>
          </a:xfrm>
        </p:grpSpPr>
        <p:sp>
          <p:nvSpPr>
            <p:cNvPr id="42" name="TextBox 41"/>
            <p:cNvSpPr txBox="1"/>
            <p:nvPr/>
          </p:nvSpPr>
          <p:spPr>
            <a:xfrm>
              <a:off x="4643717" y="4985499"/>
              <a:ext cx="1734962" cy="369332"/>
            </a:xfrm>
            <a:prstGeom prst="rect">
              <a:avLst/>
            </a:prstGeom>
            <a:noFill/>
          </p:spPr>
          <p:txBody>
            <a:bodyPr wrap="none" rtlCol="0">
              <a:spAutoFit/>
            </a:bodyPr>
            <a:lstStyle/>
            <a:p>
              <a:r>
                <a:rPr lang="en-US" dirty="0">
                  <a:solidFill>
                    <a:prstClr val="white"/>
                  </a:solidFill>
                </a:rPr>
                <a:t>Video Streaming</a:t>
              </a:r>
            </a:p>
          </p:txBody>
        </p:sp>
        <p:sp>
          <p:nvSpPr>
            <p:cNvPr id="51" name="Freeform 50"/>
            <p:cNvSpPr/>
            <p:nvPr/>
          </p:nvSpPr>
          <p:spPr>
            <a:xfrm>
              <a:off x="4639235" y="3482791"/>
              <a:ext cx="1674159" cy="1021976"/>
            </a:xfrm>
            <a:custGeom>
              <a:avLst/>
              <a:gdLst>
                <a:gd name="connsiteX0" fmla="*/ 0 w 1674159"/>
                <a:gd name="connsiteY0" fmla="*/ 1021976 h 1021976"/>
                <a:gd name="connsiteX1" fmla="*/ 94130 w 1674159"/>
                <a:gd name="connsiteY1" fmla="*/ 1015253 h 1021976"/>
                <a:gd name="connsiteX2" fmla="*/ 121024 w 1674159"/>
                <a:gd name="connsiteY2" fmla="*/ 1008529 h 1021976"/>
                <a:gd name="connsiteX3" fmla="*/ 154641 w 1674159"/>
                <a:gd name="connsiteY3" fmla="*/ 1001806 h 1021976"/>
                <a:gd name="connsiteX4" fmla="*/ 174812 w 1674159"/>
                <a:gd name="connsiteY4" fmla="*/ 995082 h 1021976"/>
                <a:gd name="connsiteX5" fmla="*/ 201706 w 1674159"/>
                <a:gd name="connsiteY5" fmla="*/ 988359 h 1021976"/>
                <a:gd name="connsiteX6" fmla="*/ 242047 w 1674159"/>
                <a:gd name="connsiteY6" fmla="*/ 974912 h 1021976"/>
                <a:gd name="connsiteX7" fmla="*/ 262218 w 1674159"/>
                <a:gd name="connsiteY7" fmla="*/ 968188 h 1021976"/>
                <a:gd name="connsiteX8" fmla="*/ 289112 w 1674159"/>
                <a:gd name="connsiteY8" fmla="*/ 961465 h 1021976"/>
                <a:gd name="connsiteX9" fmla="*/ 309283 w 1674159"/>
                <a:gd name="connsiteY9" fmla="*/ 954741 h 1021976"/>
                <a:gd name="connsiteX10" fmla="*/ 403412 w 1674159"/>
                <a:gd name="connsiteY10" fmla="*/ 934571 h 1021976"/>
                <a:gd name="connsiteX11" fmla="*/ 463924 w 1674159"/>
                <a:gd name="connsiteY11" fmla="*/ 914400 h 1021976"/>
                <a:gd name="connsiteX12" fmla="*/ 484094 w 1674159"/>
                <a:gd name="connsiteY12" fmla="*/ 907676 h 1021976"/>
                <a:gd name="connsiteX13" fmla="*/ 531159 w 1674159"/>
                <a:gd name="connsiteY13" fmla="*/ 894229 h 1021976"/>
                <a:gd name="connsiteX14" fmla="*/ 605118 w 1674159"/>
                <a:gd name="connsiteY14" fmla="*/ 860612 h 1021976"/>
                <a:gd name="connsiteX15" fmla="*/ 652183 w 1674159"/>
                <a:gd name="connsiteY15" fmla="*/ 833718 h 1021976"/>
                <a:gd name="connsiteX16" fmla="*/ 672353 w 1674159"/>
                <a:gd name="connsiteY16" fmla="*/ 820271 h 1021976"/>
                <a:gd name="connsiteX17" fmla="*/ 685800 w 1674159"/>
                <a:gd name="connsiteY17" fmla="*/ 806823 h 1021976"/>
                <a:gd name="connsiteX18" fmla="*/ 705971 w 1674159"/>
                <a:gd name="connsiteY18" fmla="*/ 800100 h 1021976"/>
                <a:gd name="connsiteX19" fmla="*/ 746312 w 1674159"/>
                <a:gd name="connsiteY19" fmla="*/ 779929 h 1021976"/>
                <a:gd name="connsiteX20" fmla="*/ 786653 w 1674159"/>
                <a:gd name="connsiteY20" fmla="*/ 759759 h 1021976"/>
                <a:gd name="connsiteX21" fmla="*/ 806824 w 1674159"/>
                <a:gd name="connsiteY21" fmla="*/ 746312 h 1021976"/>
                <a:gd name="connsiteX22" fmla="*/ 826994 w 1674159"/>
                <a:gd name="connsiteY22" fmla="*/ 739588 h 1021976"/>
                <a:gd name="connsiteX23" fmla="*/ 874059 w 1674159"/>
                <a:gd name="connsiteY23" fmla="*/ 705971 h 1021976"/>
                <a:gd name="connsiteX24" fmla="*/ 907677 w 1674159"/>
                <a:gd name="connsiteY24" fmla="*/ 672353 h 1021976"/>
                <a:gd name="connsiteX25" fmla="*/ 948018 w 1674159"/>
                <a:gd name="connsiteY25" fmla="*/ 645459 h 1021976"/>
                <a:gd name="connsiteX26" fmla="*/ 968188 w 1674159"/>
                <a:gd name="connsiteY26" fmla="*/ 632012 h 1021976"/>
                <a:gd name="connsiteX27" fmla="*/ 1001806 w 1674159"/>
                <a:gd name="connsiteY27" fmla="*/ 598394 h 1021976"/>
                <a:gd name="connsiteX28" fmla="*/ 1042147 w 1674159"/>
                <a:gd name="connsiteY28" fmla="*/ 571500 h 1021976"/>
                <a:gd name="connsiteX29" fmla="*/ 1075765 w 1674159"/>
                <a:gd name="connsiteY29" fmla="*/ 544606 h 1021976"/>
                <a:gd name="connsiteX30" fmla="*/ 1109383 w 1674159"/>
                <a:gd name="connsiteY30" fmla="*/ 517712 h 1021976"/>
                <a:gd name="connsiteX31" fmla="*/ 1129553 w 1674159"/>
                <a:gd name="connsiteY31" fmla="*/ 497541 h 1021976"/>
                <a:gd name="connsiteX32" fmla="*/ 1169894 w 1674159"/>
                <a:gd name="connsiteY32" fmla="*/ 470647 h 1021976"/>
                <a:gd name="connsiteX33" fmla="*/ 1190065 w 1674159"/>
                <a:gd name="connsiteY33" fmla="*/ 450476 h 1021976"/>
                <a:gd name="connsiteX34" fmla="*/ 1210236 w 1674159"/>
                <a:gd name="connsiteY34" fmla="*/ 437029 h 1021976"/>
                <a:gd name="connsiteX35" fmla="*/ 1237130 w 1674159"/>
                <a:gd name="connsiteY35" fmla="*/ 416859 h 1021976"/>
                <a:gd name="connsiteX36" fmla="*/ 1257300 w 1674159"/>
                <a:gd name="connsiteY36" fmla="*/ 403412 h 1021976"/>
                <a:gd name="connsiteX37" fmla="*/ 1304365 w 1674159"/>
                <a:gd name="connsiteY37" fmla="*/ 369794 h 1021976"/>
                <a:gd name="connsiteX38" fmla="*/ 1337983 w 1674159"/>
                <a:gd name="connsiteY38" fmla="*/ 342900 h 1021976"/>
                <a:gd name="connsiteX39" fmla="*/ 1378324 w 1674159"/>
                <a:gd name="connsiteY39" fmla="*/ 302559 h 1021976"/>
                <a:gd name="connsiteX40" fmla="*/ 1398494 w 1674159"/>
                <a:gd name="connsiteY40" fmla="*/ 289112 h 1021976"/>
                <a:gd name="connsiteX41" fmla="*/ 1438836 w 1674159"/>
                <a:gd name="connsiteY41" fmla="*/ 248771 h 1021976"/>
                <a:gd name="connsiteX42" fmla="*/ 1452283 w 1674159"/>
                <a:gd name="connsiteY42" fmla="*/ 235323 h 1021976"/>
                <a:gd name="connsiteX43" fmla="*/ 1472453 w 1674159"/>
                <a:gd name="connsiteY43" fmla="*/ 221876 h 1021976"/>
                <a:gd name="connsiteX44" fmla="*/ 1499347 w 1674159"/>
                <a:gd name="connsiteY44" fmla="*/ 188259 h 1021976"/>
                <a:gd name="connsiteX45" fmla="*/ 1512794 w 1674159"/>
                <a:gd name="connsiteY45" fmla="*/ 168088 h 1021976"/>
                <a:gd name="connsiteX46" fmla="*/ 1553136 w 1674159"/>
                <a:gd name="connsiteY46" fmla="*/ 134471 h 1021976"/>
                <a:gd name="connsiteX47" fmla="*/ 1580030 w 1674159"/>
                <a:gd name="connsiteY47" fmla="*/ 107576 h 1021976"/>
                <a:gd name="connsiteX48" fmla="*/ 1606924 w 1674159"/>
                <a:gd name="connsiteY48" fmla="*/ 80682 h 1021976"/>
                <a:gd name="connsiteX49" fmla="*/ 1633818 w 1674159"/>
                <a:gd name="connsiteY49" fmla="*/ 53788 h 1021976"/>
                <a:gd name="connsiteX50" fmla="*/ 1660712 w 1674159"/>
                <a:gd name="connsiteY50" fmla="*/ 13447 h 1021976"/>
                <a:gd name="connsiteX51" fmla="*/ 1674159 w 1674159"/>
                <a:gd name="connsiteY51" fmla="*/ 0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4159" h="1021976">
                  <a:moveTo>
                    <a:pt x="0" y="1021976"/>
                  </a:moveTo>
                  <a:cubicBezTo>
                    <a:pt x="31377" y="1019735"/>
                    <a:pt x="62866" y="1018727"/>
                    <a:pt x="94130" y="1015253"/>
                  </a:cubicBezTo>
                  <a:cubicBezTo>
                    <a:pt x="103314" y="1014233"/>
                    <a:pt x="112003" y="1010534"/>
                    <a:pt x="121024" y="1008529"/>
                  </a:cubicBezTo>
                  <a:cubicBezTo>
                    <a:pt x="132179" y="1006050"/>
                    <a:pt x="143555" y="1004578"/>
                    <a:pt x="154641" y="1001806"/>
                  </a:cubicBezTo>
                  <a:cubicBezTo>
                    <a:pt x="161517" y="1000087"/>
                    <a:pt x="167997" y="997029"/>
                    <a:pt x="174812" y="995082"/>
                  </a:cubicBezTo>
                  <a:cubicBezTo>
                    <a:pt x="183697" y="992543"/>
                    <a:pt x="192855" y="991014"/>
                    <a:pt x="201706" y="988359"/>
                  </a:cubicBezTo>
                  <a:cubicBezTo>
                    <a:pt x="215283" y="984286"/>
                    <a:pt x="228600" y="979394"/>
                    <a:pt x="242047" y="974912"/>
                  </a:cubicBezTo>
                  <a:cubicBezTo>
                    <a:pt x="248771" y="972671"/>
                    <a:pt x="255342" y="969907"/>
                    <a:pt x="262218" y="968188"/>
                  </a:cubicBezTo>
                  <a:cubicBezTo>
                    <a:pt x="271183" y="965947"/>
                    <a:pt x="280227" y="964004"/>
                    <a:pt x="289112" y="961465"/>
                  </a:cubicBezTo>
                  <a:cubicBezTo>
                    <a:pt x="295927" y="959518"/>
                    <a:pt x="302377" y="956335"/>
                    <a:pt x="309283" y="954741"/>
                  </a:cubicBezTo>
                  <a:cubicBezTo>
                    <a:pt x="331799" y="949545"/>
                    <a:pt x="376088" y="942768"/>
                    <a:pt x="403412" y="934571"/>
                  </a:cubicBezTo>
                  <a:cubicBezTo>
                    <a:pt x="423777" y="928461"/>
                    <a:pt x="443753" y="921124"/>
                    <a:pt x="463924" y="914400"/>
                  </a:cubicBezTo>
                  <a:cubicBezTo>
                    <a:pt x="470647" y="912159"/>
                    <a:pt x="477218" y="909395"/>
                    <a:pt x="484094" y="907676"/>
                  </a:cubicBezTo>
                  <a:cubicBezTo>
                    <a:pt x="495511" y="904822"/>
                    <a:pt x="519366" y="899589"/>
                    <a:pt x="531159" y="894229"/>
                  </a:cubicBezTo>
                  <a:cubicBezTo>
                    <a:pt x="613825" y="856653"/>
                    <a:pt x="557961" y="876329"/>
                    <a:pt x="605118" y="860612"/>
                  </a:cubicBezTo>
                  <a:cubicBezTo>
                    <a:pt x="670150" y="811837"/>
                    <a:pt x="600846" y="859386"/>
                    <a:pt x="652183" y="833718"/>
                  </a:cubicBezTo>
                  <a:cubicBezTo>
                    <a:pt x="659410" y="830104"/>
                    <a:pt x="666043" y="825319"/>
                    <a:pt x="672353" y="820271"/>
                  </a:cubicBezTo>
                  <a:cubicBezTo>
                    <a:pt x="677303" y="816311"/>
                    <a:pt x="680364" y="810085"/>
                    <a:pt x="685800" y="806823"/>
                  </a:cubicBezTo>
                  <a:cubicBezTo>
                    <a:pt x="691877" y="803177"/>
                    <a:pt x="699247" y="802341"/>
                    <a:pt x="705971" y="800100"/>
                  </a:cubicBezTo>
                  <a:cubicBezTo>
                    <a:pt x="763769" y="761567"/>
                    <a:pt x="690644" y="807763"/>
                    <a:pt x="746312" y="779929"/>
                  </a:cubicBezTo>
                  <a:cubicBezTo>
                    <a:pt x="798442" y="753864"/>
                    <a:pt x="735960" y="776656"/>
                    <a:pt x="786653" y="759759"/>
                  </a:cubicBezTo>
                  <a:cubicBezTo>
                    <a:pt x="793377" y="755277"/>
                    <a:pt x="799596" y="749926"/>
                    <a:pt x="806824" y="746312"/>
                  </a:cubicBezTo>
                  <a:cubicBezTo>
                    <a:pt x="813163" y="743142"/>
                    <a:pt x="821227" y="743707"/>
                    <a:pt x="826994" y="739588"/>
                  </a:cubicBezTo>
                  <a:cubicBezTo>
                    <a:pt x="882824" y="699709"/>
                    <a:pt x="828486" y="721160"/>
                    <a:pt x="874059" y="705971"/>
                  </a:cubicBezTo>
                  <a:cubicBezTo>
                    <a:pt x="885265" y="694765"/>
                    <a:pt x="894491" y="681144"/>
                    <a:pt x="907677" y="672353"/>
                  </a:cubicBezTo>
                  <a:lnTo>
                    <a:pt x="948018" y="645459"/>
                  </a:lnTo>
                  <a:cubicBezTo>
                    <a:pt x="954741" y="640977"/>
                    <a:pt x="962474" y="637726"/>
                    <a:pt x="968188" y="632012"/>
                  </a:cubicBezTo>
                  <a:cubicBezTo>
                    <a:pt x="979394" y="620806"/>
                    <a:pt x="988620" y="607185"/>
                    <a:pt x="1001806" y="598394"/>
                  </a:cubicBezTo>
                  <a:lnTo>
                    <a:pt x="1042147" y="571500"/>
                  </a:lnTo>
                  <a:cubicBezTo>
                    <a:pt x="1080684" y="513693"/>
                    <a:pt x="1029370" y="581721"/>
                    <a:pt x="1075765" y="544606"/>
                  </a:cubicBezTo>
                  <a:cubicBezTo>
                    <a:pt x="1119211" y="509849"/>
                    <a:pt x="1058683" y="534610"/>
                    <a:pt x="1109383" y="517712"/>
                  </a:cubicBezTo>
                  <a:cubicBezTo>
                    <a:pt x="1116106" y="510988"/>
                    <a:pt x="1122048" y="503379"/>
                    <a:pt x="1129553" y="497541"/>
                  </a:cubicBezTo>
                  <a:cubicBezTo>
                    <a:pt x="1142310" y="487619"/>
                    <a:pt x="1158466" y="482075"/>
                    <a:pt x="1169894" y="470647"/>
                  </a:cubicBezTo>
                  <a:cubicBezTo>
                    <a:pt x="1176618" y="463923"/>
                    <a:pt x="1182760" y="456563"/>
                    <a:pt x="1190065" y="450476"/>
                  </a:cubicBezTo>
                  <a:cubicBezTo>
                    <a:pt x="1196273" y="445303"/>
                    <a:pt x="1203660" y="441726"/>
                    <a:pt x="1210236" y="437029"/>
                  </a:cubicBezTo>
                  <a:cubicBezTo>
                    <a:pt x="1219355" y="430516"/>
                    <a:pt x="1228012" y="423372"/>
                    <a:pt x="1237130" y="416859"/>
                  </a:cubicBezTo>
                  <a:cubicBezTo>
                    <a:pt x="1243705" y="412162"/>
                    <a:pt x="1250725" y="408109"/>
                    <a:pt x="1257300" y="403412"/>
                  </a:cubicBezTo>
                  <a:cubicBezTo>
                    <a:pt x="1315660" y="361726"/>
                    <a:pt x="1256841" y="401476"/>
                    <a:pt x="1304365" y="369794"/>
                  </a:cubicBezTo>
                  <a:cubicBezTo>
                    <a:pt x="1341275" y="314428"/>
                    <a:pt x="1293016" y="377874"/>
                    <a:pt x="1337983" y="342900"/>
                  </a:cubicBezTo>
                  <a:cubicBezTo>
                    <a:pt x="1352994" y="331225"/>
                    <a:pt x="1362501" y="313108"/>
                    <a:pt x="1378324" y="302559"/>
                  </a:cubicBezTo>
                  <a:cubicBezTo>
                    <a:pt x="1385047" y="298077"/>
                    <a:pt x="1392455" y="294480"/>
                    <a:pt x="1398494" y="289112"/>
                  </a:cubicBezTo>
                  <a:cubicBezTo>
                    <a:pt x="1412708" y="276478"/>
                    <a:pt x="1425389" y="262218"/>
                    <a:pt x="1438836" y="248771"/>
                  </a:cubicBezTo>
                  <a:cubicBezTo>
                    <a:pt x="1443319" y="244288"/>
                    <a:pt x="1447008" y="238839"/>
                    <a:pt x="1452283" y="235323"/>
                  </a:cubicBezTo>
                  <a:lnTo>
                    <a:pt x="1472453" y="221876"/>
                  </a:lnTo>
                  <a:cubicBezTo>
                    <a:pt x="1485544" y="182608"/>
                    <a:pt x="1468935" y="218672"/>
                    <a:pt x="1499347" y="188259"/>
                  </a:cubicBezTo>
                  <a:cubicBezTo>
                    <a:pt x="1505061" y="182545"/>
                    <a:pt x="1507621" y="174296"/>
                    <a:pt x="1512794" y="168088"/>
                  </a:cubicBezTo>
                  <a:cubicBezTo>
                    <a:pt x="1528971" y="148676"/>
                    <a:pt x="1533304" y="147692"/>
                    <a:pt x="1553136" y="134471"/>
                  </a:cubicBezTo>
                  <a:cubicBezTo>
                    <a:pt x="1571063" y="80684"/>
                    <a:pt x="1544172" y="143434"/>
                    <a:pt x="1580030" y="107576"/>
                  </a:cubicBezTo>
                  <a:cubicBezTo>
                    <a:pt x="1615889" y="71717"/>
                    <a:pt x="1553133" y="98613"/>
                    <a:pt x="1606924" y="80682"/>
                  </a:cubicBezTo>
                  <a:cubicBezTo>
                    <a:pt x="1624851" y="26897"/>
                    <a:pt x="1597960" y="89646"/>
                    <a:pt x="1633818" y="53788"/>
                  </a:cubicBezTo>
                  <a:cubicBezTo>
                    <a:pt x="1645246" y="42360"/>
                    <a:pt x="1649284" y="24875"/>
                    <a:pt x="1660712" y="13447"/>
                  </a:cubicBezTo>
                  <a:lnTo>
                    <a:pt x="1674159"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 name="Group 62"/>
          <p:cNvGrpSpPr/>
          <p:nvPr/>
        </p:nvGrpSpPr>
        <p:grpSpPr>
          <a:xfrm>
            <a:off x="5954330" y="2974982"/>
            <a:ext cx="2336473" cy="3314237"/>
            <a:chOff x="6313394" y="2050679"/>
            <a:chExt cx="2336473" cy="3314237"/>
          </a:xfrm>
        </p:grpSpPr>
        <p:sp>
          <p:nvSpPr>
            <p:cNvPr id="43" name="TextBox 42"/>
            <p:cNvSpPr txBox="1"/>
            <p:nvPr/>
          </p:nvSpPr>
          <p:spPr>
            <a:xfrm>
              <a:off x="6313394" y="4995584"/>
              <a:ext cx="2336473" cy="369332"/>
            </a:xfrm>
            <a:prstGeom prst="rect">
              <a:avLst/>
            </a:prstGeom>
            <a:noFill/>
          </p:spPr>
          <p:txBody>
            <a:bodyPr wrap="none" rtlCol="0">
              <a:spAutoFit/>
            </a:bodyPr>
            <a:lstStyle/>
            <a:p>
              <a:r>
                <a:rPr lang="en-US" dirty="0">
                  <a:solidFill>
                    <a:prstClr val="white"/>
                  </a:solidFill>
                </a:rPr>
                <a:t>Internet of Things (</a:t>
              </a:r>
              <a:r>
                <a:rPr lang="en-US" dirty="0" err="1">
                  <a:solidFill>
                    <a:prstClr val="white"/>
                  </a:solidFill>
                </a:rPr>
                <a:t>IoT</a:t>
              </a:r>
              <a:r>
                <a:rPr lang="en-US" dirty="0">
                  <a:solidFill>
                    <a:prstClr val="white"/>
                  </a:solidFill>
                </a:rPr>
                <a:t>)</a:t>
              </a:r>
            </a:p>
          </p:txBody>
        </p:sp>
        <p:sp>
          <p:nvSpPr>
            <p:cNvPr id="53" name="Freeform 52"/>
            <p:cNvSpPr/>
            <p:nvPr/>
          </p:nvSpPr>
          <p:spPr>
            <a:xfrm>
              <a:off x="6320118" y="2050679"/>
              <a:ext cx="1156688" cy="1445559"/>
            </a:xfrm>
            <a:custGeom>
              <a:avLst/>
              <a:gdLst>
                <a:gd name="connsiteX0" fmla="*/ 0 w 1156688"/>
                <a:gd name="connsiteY0" fmla="*/ 1445559 h 1445559"/>
                <a:gd name="connsiteX1" fmla="*/ 107576 w 1156688"/>
                <a:gd name="connsiteY1" fmla="*/ 1391770 h 1445559"/>
                <a:gd name="connsiteX2" fmla="*/ 147917 w 1156688"/>
                <a:gd name="connsiteY2" fmla="*/ 1371600 h 1445559"/>
                <a:gd name="connsiteX3" fmla="*/ 168088 w 1156688"/>
                <a:gd name="connsiteY3" fmla="*/ 1344706 h 1445559"/>
                <a:gd name="connsiteX4" fmla="*/ 188258 w 1156688"/>
                <a:gd name="connsiteY4" fmla="*/ 1337982 h 1445559"/>
                <a:gd name="connsiteX5" fmla="*/ 208429 w 1156688"/>
                <a:gd name="connsiteY5" fmla="*/ 1324535 h 1445559"/>
                <a:gd name="connsiteX6" fmla="*/ 228600 w 1156688"/>
                <a:gd name="connsiteY6" fmla="*/ 1304364 h 1445559"/>
                <a:gd name="connsiteX7" fmla="*/ 255494 w 1156688"/>
                <a:gd name="connsiteY7" fmla="*/ 1290917 h 1445559"/>
                <a:gd name="connsiteX8" fmla="*/ 295835 w 1156688"/>
                <a:gd name="connsiteY8" fmla="*/ 1250576 h 1445559"/>
                <a:gd name="connsiteX9" fmla="*/ 316005 w 1156688"/>
                <a:gd name="connsiteY9" fmla="*/ 1237129 h 1445559"/>
                <a:gd name="connsiteX10" fmla="*/ 349623 w 1156688"/>
                <a:gd name="connsiteY10" fmla="*/ 1203511 h 1445559"/>
                <a:gd name="connsiteX11" fmla="*/ 389964 w 1156688"/>
                <a:gd name="connsiteY11" fmla="*/ 1176617 h 1445559"/>
                <a:gd name="connsiteX12" fmla="*/ 403411 w 1156688"/>
                <a:gd name="connsiteY12" fmla="*/ 1156447 h 1445559"/>
                <a:gd name="connsiteX13" fmla="*/ 443753 w 1156688"/>
                <a:gd name="connsiteY13" fmla="*/ 1116106 h 1445559"/>
                <a:gd name="connsiteX14" fmla="*/ 463923 w 1156688"/>
                <a:gd name="connsiteY14" fmla="*/ 1089211 h 1445559"/>
                <a:gd name="connsiteX15" fmla="*/ 484094 w 1156688"/>
                <a:gd name="connsiteY15" fmla="*/ 1069041 h 1445559"/>
                <a:gd name="connsiteX16" fmla="*/ 510988 w 1156688"/>
                <a:gd name="connsiteY16" fmla="*/ 1028700 h 1445559"/>
                <a:gd name="connsiteX17" fmla="*/ 531158 w 1156688"/>
                <a:gd name="connsiteY17" fmla="*/ 1008529 h 1445559"/>
                <a:gd name="connsiteX18" fmla="*/ 544605 w 1156688"/>
                <a:gd name="connsiteY18" fmla="*/ 981635 h 1445559"/>
                <a:gd name="connsiteX19" fmla="*/ 564776 w 1156688"/>
                <a:gd name="connsiteY19" fmla="*/ 961464 h 1445559"/>
                <a:gd name="connsiteX20" fmla="*/ 578223 w 1156688"/>
                <a:gd name="connsiteY20" fmla="*/ 941294 h 1445559"/>
                <a:gd name="connsiteX21" fmla="*/ 598394 w 1156688"/>
                <a:gd name="connsiteY21" fmla="*/ 914400 h 1445559"/>
                <a:gd name="connsiteX22" fmla="*/ 611841 w 1156688"/>
                <a:gd name="connsiteY22" fmla="*/ 894229 h 1445559"/>
                <a:gd name="connsiteX23" fmla="*/ 632011 w 1156688"/>
                <a:gd name="connsiteY23" fmla="*/ 874059 h 1445559"/>
                <a:gd name="connsiteX24" fmla="*/ 665629 w 1156688"/>
                <a:gd name="connsiteY24" fmla="*/ 833717 h 1445559"/>
                <a:gd name="connsiteX25" fmla="*/ 692523 w 1156688"/>
                <a:gd name="connsiteY25" fmla="*/ 786653 h 1445559"/>
                <a:gd name="connsiteX26" fmla="*/ 719417 w 1156688"/>
                <a:gd name="connsiteY26" fmla="*/ 739588 h 1445559"/>
                <a:gd name="connsiteX27" fmla="*/ 753035 w 1156688"/>
                <a:gd name="connsiteY27" fmla="*/ 692523 h 1445559"/>
                <a:gd name="connsiteX28" fmla="*/ 766482 w 1156688"/>
                <a:gd name="connsiteY28" fmla="*/ 665629 h 1445559"/>
                <a:gd name="connsiteX29" fmla="*/ 779929 w 1156688"/>
                <a:gd name="connsiteY29" fmla="*/ 645459 h 1445559"/>
                <a:gd name="connsiteX30" fmla="*/ 800100 w 1156688"/>
                <a:gd name="connsiteY30" fmla="*/ 605117 h 1445559"/>
                <a:gd name="connsiteX31" fmla="*/ 833717 w 1156688"/>
                <a:gd name="connsiteY31" fmla="*/ 544606 h 1445559"/>
                <a:gd name="connsiteX32" fmla="*/ 847164 w 1156688"/>
                <a:gd name="connsiteY32" fmla="*/ 524435 h 1445559"/>
                <a:gd name="connsiteX33" fmla="*/ 867335 w 1156688"/>
                <a:gd name="connsiteY33" fmla="*/ 484094 h 1445559"/>
                <a:gd name="connsiteX34" fmla="*/ 874058 w 1156688"/>
                <a:gd name="connsiteY34" fmla="*/ 463923 h 1445559"/>
                <a:gd name="connsiteX35" fmla="*/ 900953 w 1156688"/>
                <a:gd name="connsiteY35" fmla="*/ 423582 h 1445559"/>
                <a:gd name="connsiteX36" fmla="*/ 927847 w 1156688"/>
                <a:gd name="connsiteY36" fmla="*/ 383241 h 1445559"/>
                <a:gd name="connsiteX37" fmla="*/ 954741 w 1156688"/>
                <a:gd name="connsiteY37" fmla="*/ 342900 h 1445559"/>
                <a:gd name="connsiteX38" fmla="*/ 968188 w 1156688"/>
                <a:gd name="connsiteY38" fmla="*/ 322729 h 1445559"/>
                <a:gd name="connsiteX39" fmla="*/ 974911 w 1156688"/>
                <a:gd name="connsiteY39" fmla="*/ 302559 h 1445559"/>
                <a:gd name="connsiteX40" fmla="*/ 988358 w 1156688"/>
                <a:gd name="connsiteY40" fmla="*/ 289111 h 1445559"/>
                <a:gd name="connsiteX41" fmla="*/ 1001805 w 1156688"/>
                <a:gd name="connsiteY41" fmla="*/ 268941 h 1445559"/>
                <a:gd name="connsiteX42" fmla="*/ 1008529 w 1156688"/>
                <a:gd name="connsiteY42" fmla="*/ 248770 h 1445559"/>
                <a:gd name="connsiteX43" fmla="*/ 1035423 w 1156688"/>
                <a:gd name="connsiteY43" fmla="*/ 208429 h 1445559"/>
                <a:gd name="connsiteX44" fmla="*/ 1048870 w 1156688"/>
                <a:gd name="connsiteY44" fmla="*/ 188259 h 1445559"/>
                <a:gd name="connsiteX45" fmla="*/ 1062317 w 1156688"/>
                <a:gd name="connsiteY45" fmla="*/ 174811 h 1445559"/>
                <a:gd name="connsiteX46" fmla="*/ 1075764 w 1156688"/>
                <a:gd name="connsiteY46" fmla="*/ 147917 h 1445559"/>
                <a:gd name="connsiteX47" fmla="*/ 1095935 w 1156688"/>
                <a:gd name="connsiteY47" fmla="*/ 127747 h 1445559"/>
                <a:gd name="connsiteX48" fmla="*/ 1122829 w 1156688"/>
                <a:gd name="connsiteY48" fmla="*/ 87406 h 1445559"/>
                <a:gd name="connsiteX49" fmla="*/ 1136276 w 1156688"/>
                <a:gd name="connsiteY49" fmla="*/ 47064 h 1445559"/>
                <a:gd name="connsiteX50" fmla="*/ 1156447 w 1156688"/>
                <a:gd name="connsiteY50" fmla="*/ 6723 h 1445559"/>
                <a:gd name="connsiteX51" fmla="*/ 1156447 w 1156688"/>
                <a:gd name="connsiteY51" fmla="*/ 0 h 144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6688" h="1445559">
                  <a:moveTo>
                    <a:pt x="0" y="1445559"/>
                  </a:moveTo>
                  <a:cubicBezTo>
                    <a:pt x="35859" y="1427629"/>
                    <a:pt x="72099" y="1410443"/>
                    <a:pt x="107576" y="1391770"/>
                  </a:cubicBezTo>
                  <a:cubicBezTo>
                    <a:pt x="152597" y="1368075"/>
                    <a:pt x="103459" y="1386419"/>
                    <a:pt x="147917" y="1371600"/>
                  </a:cubicBezTo>
                  <a:cubicBezTo>
                    <a:pt x="154641" y="1362635"/>
                    <a:pt x="159479" y="1351880"/>
                    <a:pt x="168088" y="1344706"/>
                  </a:cubicBezTo>
                  <a:cubicBezTo>
                    <a:pt x="173532" y="1340169"/>
                    <a:pt x="181919" y="1341152"/>
                    <a:pt x="188258" y="1337982"/>
                  </a:cubicBezTo>
                  <a:cubicBezTo>
                    <a:pt x="195486" y="1334368"/>
                    <a:pt x="202221" y="1329708"/>
                    <a:pt x="208429" y="1324535"/>
                  </a:cubicBezTo>
                  <a:cubicBezTo>
                    <a:pt x="215734" y="1318448"/>
                    <a:pt x="220862" y="1309891"/>
                    <a:pt x="228600" y="1304364"/>
                  </a:cubicBezTo>
                  <a:cubicBezTo>
                    <a:pt x="236756" y="1298538"/>
                    <a:pt x="247668" y="1297178"/>
                    <a:pt x="255494" y="1290917"/>
                  </a:cubicBezTo>
                  <a:cubicBezTo>
                    <a:pt x="270344" y="1279037"/>
                    <a:pt x="280012" y="1261125"/>
                    <a:pt x="295835" y="1250576"/>
                  </a:cubicBezTo>
                  <a:cubicBezTo>
                    <a:pt x="302558" y="1246094"/>
                    <a:pt x="309924" y="1242450"/>
                    <a:pt x="316005" y="1237129"/>
                  </a:cubicBezTo>
                  <a:cubicBezTo>
                    <a:pt x="327932" y="1226693"/>
                    <a:pt x="336437" y="1212302"/>
                    <a:pt x="349623" y="1203511"/>
                  </a:cubicBezTo>
                  <a:lnTo>
                    <a:pt x="389964" y="1176617"/>
                  </a:lnTo>
                  <a:cubicBezTo>
                    <a:pt x="394446" y="1169894"/>
                    <a:pt x="398043" y="1162486"/>
                    <a:pt x="403411" y="1156447"/>
                  </a:cubicBezTo>
                  <a:cubicBezTo>
                    <a:pt x="416046" y="1142234"/>
                    <a:pt x="432343" y="1131320"/>
                    <a:pt x="443753" y="1116106"/>
                  </a:cubicBezTo>
                  <a:cubicBezTo>
                    <a:pt x="450476" y="1107141"/>
                    <a:pt x="456630" y="1097719"/>
                    <a:pt x="463923" y="1089211"/>
                  </a:cubicBezTo>
                  <a:cubicBezTo>
                    <a:pt x="470111" y="1081992"/>
                    <a:pt x="478256" y="1076546"/>
                    <a:pt x="484094" y="1069041"/>
                  </a:cubicBezTo>
                  <a:cubicBezTo>
                    <a:pt x="494016" y="1056284"/>
                    <a:pt x="499561" y="1040128"/>
                    <a:pt x="510988" y="1028700"/>
                  </a:cubicBezTo>
                  <a:cubicBezTo>
                    <a:pt x="517711" y="1021976"/>
                    <a:pt x="525631" y="1016266"/>
                    <a:pt x="531158" y="1008529"/>
                  </a:cubicBezTo>
                  <a:cubicBezTo>
                    <a:pt x="536984" y="1000373"/>
                    <a:pt x="538779" y="989791"/>
                    <a:pt x="544605" y="981635"/>
                  </a:cubicBezTo>
                  <a:cubicBezTo>
                    <a:pt x="550132" y="973897"/>
                    <a:pt x="558689" y="968769"/>
                    <a:pt x="564776" y="961464"/>
                  </a:cubicBezTo>
                  <a:cubicBezTo>
                    <a:pt x="569949" y="955256"/>
                    <a:pt x="573526" y="947869"/>
                    <a:pt x="578223" y="941294"/>
                  </a:cubicBezTo>
                  <a:cubicBezTo>
                    <a:pt x="584736" y="932175"/>
                    <a:pt x="591881" y="923519"/>
                    <a:pt x="598394" y="914400"/>
                  </a:cubicBezTo>
                  <a:cubicBezTo>
                    <a:pt x="603091" y="907824"/>
                    <a:pt x="606668" y="900437"/>
                    <a:pt x="611841" y="894229"/>
                  </a:cubicBezTo>
                  <a:cubicBezTo>
                    <a:pt x="617928" y="886925"/>
                    <a:pt x="625924" y="881363"/>
                    <a:pt x="632011" y="874059"/>
                  </a:cubicBezTo>
                  <a:cubicBezTo>
                    <a:pt x="678814" y="817895"/>
                    <a:pt x="606700" y="892646"/>
                    <a:pt x="665629" y="833717"/>
                  </a:cubicBezTo>
                  <a:cubicBezTo>
                    <a:pt x="676541" y="800985"/>
                    <a:pt x="667083" y="822270"/>
                    <a:pt x="692523" y="786653"/>
                  </a:cubicBezTo>
                  <a:cubicBezTo>
                    <a:pt x="729543" y="734823"/>
                    <a:pt x="680013" y="802633"/>
                    <a:pt x="719417" y="739588"/>
                  </a:cubicBezTo>
                  <a:cubicBezTo>
                    <a:pt x="743476" y="701095"/>
                    <a:pt x="734065" y="725721"/>
                    <a:pt x="753035" y="692523"/>
                  </a:cubicBezTo>
                  <a:cubicBezTo>
                    <a:pt x="758008" y="683821"/>
                    <a:pt x="761509" y="674331"/>
                    <a:pt x="766482" y="665629"/>
                  </a:cubicBezTo>
                  <a:cubicBezTo>
                    <a:pt x="770491" y="658613"/>
                    <a:pt x="776315" y="652686"/>
                    <a:pt x="779929" y="645459"/>
                  </a:cubicBezTo>
                  <a:cubicBezTo>
                    <a:pt x="807769" y="589781"/>
                    <a:pt x="761560" y="662929"/>
                    <a:pt x="800100" y="605117"/>
                  </a:cubicBezTo>
                  <a:cubicBezTo>
                    <a:pt x="811934" y="569615"/>
                    <a:pt x="802892" y="590844"/>
                    <a:pt x="833717" y="544606"/>
                  </a:cubicBezTo>
                  <a:cubicBezTo>
                    <a:pt x="838199" y="537882"/>
                    <a:pt x="844609" y="532101"/>
                    <a:pt x="847164" y="524435"/>
                  </a:cubicBezTo>
                  <a:cubicBezTo>
                    <a:pt x="856443" y="496598"/>
                    <a:pt x="849957" y="510161"/>
                    <a:pt x="867335" y="484094"/>
                  </a:cubicBezTo>
                  <a:cubicBezTo>
                    <a:pt x="869576" y="477370"/>
                    <a:pt x="870616" y="470118"/>
                    <a:pt x="874058" y="463923"/>
                  </a:cubicBezTo>
                  <a:cubicBezTo>
                    <a:pt x="881907" y="449795"/>
                    <a:pt x="891988" y="437029"/>
                    <a:pt x="900953" y="423582"/>
                  </a:cubicBezTo>
                  <a:lnTo>
                    <a:pt x="927847" y="383241"/>
                  </a:lnTo>
                  <a:lnTo>
                    <a:pt x="954741" y="342900"/>
                  </a:lnTo>
                  <a:lnTo>
                    <a:pt x="968188" y="322729"/>
                  </a:lnTo>
                  <a:cubicBezTo>
                    <a:pt x="970429" y="316006"/>
                    <a:pt x="971265" y="308636"/>
                    <a:pt x="974911" y="302559"/>
                  </a:cubicBezTo>
                  <a:cubicBezTo>
                    <a:pt x="978172" y="297123"/>
                    <a:pt x="984398" y="294061"/>
                    <a:pt x="988358" y="289111"/>
                  </a:cubicBezTo>
                  <a:cubicBezTo>
                    <a:pt x="993406" y="282801"/>
                    <a:pt x="998191" y="276168"/>
                    <a:pt x="1001805" y="268941"/>
                  </a:cubicBezTo>
                  <a:cubicBezTo>
                    <a:pt x="1004975" y="262602"/>
                    <a:pt x="1005087" y="254965"/>
                    <a:pt x="1008529" y="248770"/>
                  </a:cubicBezTo>
                  <a:cubicBezTo>
                    <a:pt x="1016378" y="234643"/>
                    <a:pt x="1026458" y="221876"/>
                    <a:pt x="1035423" y="208429"/>
                  </a:cubicBezTo>
                  <a:cubicBezTo>
                    <a:pt x="1039905" y="201706"/>
                    <a:pt x="1043156" y="193973"/>
                    <a:pt x="1048870" y="188259"/>
                  </a:cubicBezTo>
                  <a:cubicBezTo>
                    <a:pt x="1053352" y="183776"/>
                    <a:pt x="1058801" y="180086"/>
                    <a:pt x="1062317" y="174811"/>
                  </a:cubicBezTo>
                  <a:cubicBezTo>
                    <a:pt x="1067877" y="166471"/>
                    <a:pt x="1069938" y="156073"/>
                    <a:pt x="1075764" y="147917"/>
                  </a:cubicBezTo>
                  <a:cubicBezTo>
                    <a:pt x="1081291" y="140180"/>
                    <a:pt x="1090097" y="135252"/>
                    <a:pt x="1095935" y="127747"/>
                  </a:cubicBezTo>
                  <a:cubicBezTo>
                    <a:pt x="1105857" y="114990"/>
                    <a:pt x="1117718" y="102738"/>
                    <a:pt x="1122829" y="87406"/>
                  </a:cubicBezTo>
                  <a:cubicBezTo>
                    <a:pt x="1127311" y="73959"/>
                    <a:pt x="1128413" y="58858"/>
                    <a:pt x="1136276" y="47064"/>
                  </a:cubicBezTo>
                  <a:cubicBezTo>
                    <a:pt x="1149423" y="27344"/>
                    <a:pt x="1150879" y="28993"/>
                    <a:pt x="1156447" y="6723"/>
                  </a:cubicBezTo>
                  <a:cubicBezTo>
                    <a:pt x="1156991" y="4549"/>
                    <a:pt x="1156447" y="2241"/>
                    <a:pt x="1156447"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5" name="TextBox 54"/>
          <p:cNvSpPr txBox="1"/>
          <p:nvPr/>
        </p:nvSpPr>
        <p:spPr>
          <a:xfrm rot="16200000">
            <a:off x="-1032142" y="3761702"/>
            <a:ext cx="3144066" cy="584775"/>
          </a:xfrm>
          <a:prstGeom prst="rect">
            <a:avLst/>
          </a:prstGeom>
          <a:noFill/>
        </p:spPr>
        <p:txBody>
          <a:bodyPr wrap="none" rtlCol="0">
            <a:spAutoFit/>
          </a:bodyPr>
          <a:lstStyle/>
          <a:p>
            <a:r>
              <a:rPr lang="en-US" sz="3200" dirty="0">
                <a:solidFill>
                  <a:prstClr val="white"/>
                </a:solidFill>
              </a:rPr>
              <a:t>Stress on Internet</a:t>
            </a:r>
          </a:p>
        </p:txBody>
      </p:sp>
      <p:sp>
        <p:nvSpPr>
          <p:cNvPr id="58" name="Rounded Rectangular Callout 57"/>
          <p:cNvSpPr/>
          <p:nvPr/>
        </p:nvSpPr>
        <p:spPr>
          <a:xfrm>
            <a:off x="1521715" y="3348544"/>
            <a:ext cx="2984100" cy="1569538"/>
          </a:xfrm>
          <a:prstGeom prst="wedgeRoundRectCallout">
            <a:avLst>
              <a:gd name="adj1" fmla="val 76565"/>
              <a:gd name="adj2" fmla="val 50996"/>
              <a:gd name="adj3" fmla="val 16667"/>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spcAft>
                <a:spcPts val="600"/>
              </a:spcAft>
            </a:pPr>
            <a:r>
              <a:rPr lang="en-US" sz="2400" b="1" i="1" dirty="0">
                <a:solidFill>
                  <a:prstClr val="white"/>
                </a:solidFill>
              </a:rPr>
              <a:t>On-demand streaming</a:t>
            </a:r>
            <a:r>
              <a:rPr lang="en-US" sz="2400" b="1" dirty="0">
                <a:solidFill>
                  <a:prstClr val="white"/>
                </a:solidFill>
              </a:rPr>
              <a:t> </a:t>
            </a:r>
            <a:r>
              <a:rPr lang="en-US" sz="2400" dirty="0">
                <a:solidFill>
                  <a:prstClr val="white"/>
                </a:solidFill>
              </a:rPr>
              <a:t>will make up 82% of Internet traffic by 2021</a:t>
            </a:r>
          </a:p>
        </p:txBody>
      </p:sp>
      <p:sp>
        <p:nvSpPr>
          <p:cNvPr id="59" name="Rounded Rectangular Callout 58"/>
          <p:cNvSpPr/>
          <p:nvPr/>
        </p:nvSpPr>
        <p:spPr>
          <a:xfrm>
            <a:off x="4284653" y="1018013"/>
            <a:ext cx="2616586" cy="2199612"/>
          </a:xfrm>
          <a:prstGeom prst="wedgeRoundRectCallout">
            <a:avLst>
              <a:gd name="adj1" fmla="val 41866"/>
              <a:gd name="adj2" fmla="val 68828"/>
              <a:gd name="adj3" fmla="val 16667"/>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pPr>
            <a:r>
              <a:rPr lang="en-US" sz="2400" b="1" i="1" dirty="0">
                <a:solidFill>
                  <a:srgbClr val="CCFFCC"/>
                </a:solidFill>
              </a:rPr>
              <a:t>Continuous streaming </a:t>
            </a:r>
            <a:r>
              <a:rPr lang="en-US" sz="2400" dirty="0">
                <a:solidFill>
                  <a:srgbClr val="CCFFCC"/>
                </a:solidFill>
              </a:rPr>
              <a:t>from billions of Internet of things can be even more demanding </a:t>
            </a:r>
          </a:p>
        </p:txBody>
      </p:sp>
      <p:sp>
        <p:nvSpPr>
          <p:cNvPr id="8" name="TextBox 7"/>
          <p:cNvSpPr txBox="1"/>
          <p:nvPr/>
        </p:nvSpPr>
        <p:spPr>
          <a:xfrm>
            <a:off x="7659865" y="5530385"/>
            <a:ext cx="614271" cy="369332"/>
          </a:xfrm>
          <a:prstGeom prst="rect">
            <a:avLst/>
          </a:prstGeom>
          <a:noFill/>
        </p:spPr>
        <p:txBody>
          <a:bodyPr wrap="none" rtlCol="0">
            <a:spAutoFit/>
          </a:bodyPr>
          <a:lstStyle/>
          <a:p>
            <a:r>
              <a:rPr lang="en-US" i="1" dirty="0">
                <a:solidFill>
                  <a:prstClr val="white"/>
                </a:solidFill>
              </a:rPr>
              <a:t>time</a:t>
            </a:r>
          </a:p>
        </p:txBody>
      </p:sp>
      <p:cxnSp>
        <p:nvCxnSpPr>
          <p:cNvPr id="12" name="Straight Arrow Connector 11"/>
          <p:cNvCxnSpPr/>
          <p:nvPr/>
        </p:nvCxnSpPr>
        <p:spPr>
          <a:xfrm>
            <a:off x="5733543" y="4811907"/>
            <a:ext cx="6307" cy="2837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64991" y="4460717"/>
            <a:ext cx="6307" cy="2837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275229" y="5059134"/>
            <a:ext cx="1690064" cy="372100"/>
          </a:xfrm>
          <a:custGeom>
            <a:avLst/>
            <a:gdLst>
              <a:gd name="connsiteX0" fmla="*/ 0 w 1690064"/>
              <a:gd name="connsiteY0" fmla="*/ 372100 h 372100"/>
              <a:gd name="connsiteX1" fmla="*/ 0 w 1690064"/>
              <a:gd name="connsiteY1" fmla="*/ 372100 h 372100"/>
              <a:gd name="connsiteX2" fmla="*/ 100900 w 1690064"/>
              <a:gd name="connsiteY2" fmla="*/ 365794 h 372100"/>
              <a:gd name="connsiteX3" fmla="*/ 132431 w 1690064"/>
              <a:gd name="connsiteY3" fmla="*/ 359488 h 372100"/>
              <a:gd name="connsiteX4" fmla="*/ 182880 w 1690064"/>
              <a:gd name="connsiteY4" fmla="*/ 353181 h 372100"/>
              <a:gd name="connsiteX5" fmla="*/ 227024 w 1690064"/>
              <a:gd name="connsiteY5" fmla="*/ 346875 h 372100"/>
              <a:gd name="connsiteX6" fmla="*/ 264861 w 1690064"/>
              <a:gd name="connsiteY6" fmla="*/ 334263 h 372100"/>
              <a:gd name="connsiteX7" fmla="*/ 283780 w 1690064"/>
              <a:gd name="connsiteY7" fmla="*/ 327957 h 372100"/>
              <a:gd name="connsiteX8" fmla="*/ 309005 w 1690064"/>
              <a:gd name="connsiteY8" fmla="*/ 321650 h 372100"/>
              <a:gd name="connsiteX9" fmla="*/ 340536 w 1690064"/>
              <a:gd name="connsiteY9" fmla="*/ 315344 h 372100"/>
              <a:gd name="connsiteX10" fmla="*/ 359454 w 1690064"/>
              <a:gd name="connsiteY10" fmla="*/ 309038 h 372100"/>
              <a:gd name="connsiteX11" fmla="*/ 422516 w 1690064"/>
              <a:gd name="connsiteY11" fmla="*/ 296426 h 372100"/>
              <a:gd name="connsiteX12" fmla="*/ 447741 w 1690064"/>
              <a:gd name="connsiteY12" fmla="*/ 290119 h 372100"/>
              <a:gd name="connsiteX13" fmla="*/ 491885 w 1690064"/>
              <a:gd name="connsiteY13" fmla="*/ 277507 h 372100"/>
              <a:gd name="connsiteX14" fmla="*/ 561253 w 1690064"/>
              <a:gd name="connsiteY14" fmla="*/ 264895 h 372100"/>
              <a:gd name="connsiteX15" fmla="*/ 580171 w 1690064"/>
              <a:gd name="connsiteY15" fmla="*/ 258588 h 372100"/>
              <a:gd name="connsiteX16" fmla="*/ 674765 w 1690064"/>
              <a:gd name="connsiteY16" fmla="*/ 245976 h 372100"/>
              <a:gd name="connsiteX17" fmla="*/ 744133 w 1690064"/>
              <a:gd name="connsiteY17" fmla="*/ 233363 h 372100"/>
              <a:gd name="connsiteX18" fmla="*/ 832420 w 1690064"/>
              <a:gd name="connsiteY18" fmla="*/ 220751 h 372100"/>
              <a:gd name="connsiteX19" fmla="*/ 851338 w 1690064"/>
              <a:gd name="connsiteY19" fmla="*/ 214445 h 372100"/>
              <a:gd name="connsiteX20" fmla="*/ 889176 w 1690064"/>
              <a:gd name="connsiteY20" fmla="*/ 208139 h 372100"/>
              <a:gd name="connsiteX21" fmla="*/ 920707 w 1690064"/>
              <a:gd name="connsiteY21" fmla="*/ 201832 h 372100"/>
              <a:gd name="connsiteX22" fmla="*/ 958544 w 1690064"/>
              <a:gd name="connsiteY22" fmla="*/ 195526 h 372100"/>
              <a:gd name="connsiteX23" fmla="*/ 1008993 w 1690064"/>
              <a:gd name="connsiteY23" fmla="*/ 182914 h 372100"/>
              <a:gd name="connsiteX24" fmla="*/ 1040525 w 1690064"/>
              <a:gd name="connsiteY24" fmla="*/ 176608 h 372100"/>
              <a:gd name="connsiteX25" fmla="*/ 1059443 w 1690064"/>
              <a:gd name="connsiteY25" fmla="*/ 170301 h 372100"/>
              <a:gd name="connsiteX26" fmla="*/ 1109893 w 1690064"/>
              <a:gd name="connsiteY26" fmla="*/ 157689 h 372100"/>
              <a:gd name="connsiteX27" fmla="*/ 1128811 w 1690064"/>
              <a:gd name="connsiteY27" fmla="*/ 151383 h 372100"/>
              <a:gd name="connsiteX28" fmla="*/ 1185567 w 1690064"/>
              <a:gd name="connsiteY28" fmla="*/ 138770 h 372100"/>
              <a:gd name="connsiteX29" fmla="*/ 1223405 w 1690064"/>
              <a:gd name="connsiteY29" fmla="*/ 126158 h 372100"/>
              <a:gd name="connsiteX30" fmla="*/ 1273854 w 1690064"/>
              <a:gd name="connsiteY30" fmla="*/ 113546 h 372100"/>
              <a:gd name="connsiteX31" fmla="*/ 1311691 w 1690064"/>
              <a:gd name="connsiteY31" fmla="*/ 100933 h 372100"/>
              <a:gd name="connsiteX32" fmla="*/ 1330610 w 1690064"/>
              <a:gd name="connsiteY32" fmla="*/ 94627 h 372100"/>
              <a:gd name="connsiteX33" fmla="*/ 1362141 w 1690064"/>
              <a:gd name="connsiteY33" fmla="*/ 88321 h 372100"/>
              <a:gd name="connsiteX34" fmla="*/ 1381060 w 1690064"/>
              <a:gd name="connsiteY34" fmla="*/ 82015 h 372100"/>
              <a:gd name="connsiteX35" fmla="*/ 1469347 w 1690064"/>
              <a:gd name="connsiteY35" fmla="*/ 63096 h 372100"/>
              <a:gd name="connsiteX36" fmla="*/ 1513490 w 1690064"/>
              <a:gd name="connsiteY36" fmla="*/ 50483 h 372100"/>
              <a:gd name="connsiteX37" fmla="*/ 1532409 w 1690064"/>
              <a:gd name="connsiteY37" fmla="*/ 44177 h 372100"/>
              <a:gd name="connsiteX38" fmla="*/ 1595471 w 1690064"/>
              <a:gd name="connsiteY38" fmla="*/ 25259 h 372100"/>
              <a:gd name="connsiteX39" fmla="*/ 1639614 w 1690064"/>
              <a:gd name="connsiteY39" fmla="*/ 12646 h 372100"/>
              <a:gd name="connsiteX40" fmla="*/ 1690064 w 1690064"/>
              <a:gd name="connsiteY40" fmla="*/ 34 h 372100"/>
              <a:gd name="connsiteX41" fmla="*/ 1690064 w 1690064"/>
              <a:gd name="connsiteY41" fmla="*/ 34 h 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0064" h="372100">
                <a:moveTo>
                  <a:pt x="0" y="372100"/>
                </a:moveTo>
                <a:lnTo>
                  <a:pt x="0" y="372100"/>
                </a:lnTo>
                <a:cubicBezTo>
                  <a:pt x="33633" y="369998"/>
                  <a:pt x="67353" y="368989"/>
                  <a:pt x="100900" y="365794"/>
                </a:cubicBezTo>
                <a:cubicBezTo>
                  <a:pt x="111570" y="364778"/>
                  <a:pt x="121837" y="361118"/>
                  <a:pt x="132431" y="359488"/>
                </a:cubicBezTo>
                <a:cubicBezTo>
                  <a:pt x="149181" y="356911"/>
                  <a:pt x="166081" y="355421"/>
                  <a:pt x="182880" y="353181"/>
                </a:cubicBezTo>
                <a:lnTo>
                  <a:pt x="227024" y="346875"/>
                </a:lnTo>
                <a:lnTo>
                  <a:pt x="264861" y="334263"/>
                </a:lnTo>
                <a:cubicBezTo>
                  <a:pt x="271167" y="332161"/>
                  <a:pt x="277331" y="329569"/>
                  <a:pt x="283780" y="327957"/>
                </a:cubicBezTo>
                <a:cubicBezTo>
                  <a:pt x="292188" y="325855"/>
                  <a:pt x="300544" y="323530"/>
                  <a:pt x="309005" y="321650"/>
                </a:cubicBezTo>
                <a:cubicBezTo>
                  <a:pt x="319468" y="319325"/>
                  <a:pt x="330138" y="317944"/>
                  <a:pt x="340536" y="315344"/>
                </a:cubicBezTo>
                <a:cubicBezTo>
                  <a:pt x="346985" y="313732"/>
                  <a:pt x="352977" y="310533"/>
                  <a:pt x="359454" y="309038"/>
                </a:cubicBezTo>
                <a:cubicBezTo>
                  <a:pt x="380342" y="304218"/>
                  <a:pt x="401719" y="301626"/>
                  <a:pt x="422516" y="296426"/>
                </a:cubicBezTo>
                <a:cubicBezTo>
                  <a:pt x="430924" y="294324"/>
                  <a:pt x="439407" y="292500"/>
                  <a:pt x="447741" y="290119"/>
                </a:cubicBezTo>
                <a:cubicBezTo>
                  <a:pt x="484597" y="279588"/>
                  <a:pt x="447545" y="287360"/>
                  <a:pt x="491885" y="277507"/>
                </a:cubicBezTo>
                <a:cubicBezTo>
                  <a:pt x="518326" y="271631"/>
                  <a:pt x="533872" y="269458"/>
                  <a:pt x="561253" y="264895"/>
                </a:cubicBezTo>
                <a:cubicBezTo>
                  <a:pt x="567559" y="262793"/>
                  <a:pt x="573682" y="260030"/>
                  <a:pt x="580171" y="258588"/>
                </a:cubicBezTo>
                <a:cubicBezTo>
                  <a:pt x="613059" y="251279"/>
                  <a:pt x="640622" y="250528"/>
                  <a:pt x="674765" y="245976"/>
                </a:cubicBezTo>
                <a:cubicBezTo>
                  <a:pt x="747637" y="236260"/>
                  <a:pt x="679557" y="243559"/>
                  <a:pt x="744133" y="233363"/>
                </a:cubicBezTo>
                <a:cubicBezTo>
                  <a:pt x="773497" y="228726"/>
                  <a:pt x="832420" y="220751"/>
                  <a:pt x="832420" y="220751"/>
                </a:cubicBezTo>
                <a:cubicBezTo>
                  <a:pt x="838726" y="218649"/>
                  <a:pt x="844849" y="215887"/>
                  <a:pt x="851338" y="214445"/>
                </a:cubicBezTo>
                <a:cubicBezTo>
                  <a:pt x="863820" y="211671"/>
                  <a:pt x="876596" y="210426"/>
                  <a:pt x="889176" y="208139"/>
                </a:cubicBezTo>
                <a:cubicBezTo>
                  <a:pt x="899722" y="206222"/>
                  <a:pt x="910161" y="203749"/>
                  <a:pt x="920707" y="201832"/>
                </a:cubicBezTo>
                <a:cubicBezTo>
                  <a:pt x="933287" y="199545"/>
                  <a:pt x="946042" y="198205"/>
                  <a:pt x="958544" y="195526"/>
                </a:cubicBezTo>
                <a:cubicBezTo>
                  <a:pt x="975493" y="191894"/>
                  <a:pt x="991996" y="186313"/>
                  <a:pt x="1008993" y="182914"/>
                </a:cubicBezTo>
                <a:cubicBezTo>
                  <a:pt x="1019504" y="180812"/>
                  <a:pt x="1030126" y="179208"/>
                  <a:pt x="1040525" y="176608"/>
                </a:cubicBezTo>
                <a:cubicBezTo>
                  <a:pt x="1046974" y="174996"/>
                  <a:pt x="1053030" y="172050"/>
                  <a:pt x="1059443" y="170301"/>
                </a:cubicBezTo>
                <a:cubicBezTo>
                  <a:pt x="1076166" y="165740"/>
                  <a:pt x="1093448" y="163171"/>
                  <a:pt x="1109893" y="157689"/>
                </a:cubicBezTo>
                <a:cubicBezTo>
                  <a:pt x="1116199" y="155587"/>
                  <a:pt x="1122362" y="152995"/>
                  <a:pt x="1128811" y="151383"/>
                </a:cubicBezTo>
                <a:cubicBezTo>
                  <a:pt x="1164843" y="142375"/>
                  <a:pt x="1153177" y="148487"/>
                  <a:pt x="1185567" y="138770"/>
                </a:cubicBezTo>
                <a:cubicBezTo>
                  <a:pt x="1198301" y="134950"/>
                  <a:pt x="1210507" y="129382"/>
                  <a:pt x="1223405" y="126158"/>
                </a:cubicBezTo>
                <a:cubicBezTo>
                  <a:pt x="1240221" y="121954"/>
                  <a:pt x="1257410" y="119028"/>
                  <a:pt x="1273854" y="113546"/>
                </a:cubicBezTo>
                <a:lnTo>
                  <a:pt x="1311691" y="100933"/>
                </a:lnTo>
                <a:cubicBezTo>
                  <a:pt x="1317997" y="98831"/>
                  <a:pt x="1324092" y="95931"/>
                  <a:pt x="1330610" y="94627"/>
                </a:cubicBezTo>
                <a:cubicBezTo>
                  <a:pt x="1341120" y="92525"/>
                  <a:pt x="1351743" y="90921"/>
                  <a:pt x="1362141" y="88321"/>
                </a:cubicBezTo>
                <a:cubicBezTo>
                  <a:pt x="1368590" y="86709"/>
                  <a:pt x="1374647" y="83764"/>
                  <a:pt x="1381060" y="82015"/>
                </a:cubicBezTo>
                <a:cubicBezTo>
                  <a:pt x="1430452" y="68544"/>
                  <a:pt x="1424341" y="70597"/>
                  <a:pt x="1469347" y="63096"/>
                </a:cubicBezTo>
                <a:cubicBezTo>
                  <a:pt x="1514699" y="47979"/>
                  <a:pt x="1458070" y="66318"/>
                  <a:pt x="1513490" y="50483"/>
                </a:cubicBezTo>
                <a:cubicBezTo>
                  <a:pt x="1519882" y="48657"/>
                  <a:pt x="1526017" y="46003"/>
                  <a:pt x="1532409" y="44177"/>
                </a:cubicBezTo>
                <a:cubicBezTo>
                  <a:pt x="1599095" y="25124"/>
                  <a:pt x="1505594" y="55219"/>
                  <a:pt x="1595471" y="25259"/>
                </a:cubicBezTo>
                <a:cubicBezTo>
                  <a:pt x="1659071" y="4059"/>
                  <a:pt x="1560401" y="36409"/>
                  <a:pt x="1639614" y="12646"/>
                </a:cubicBezTo>
                <a:cubicBezTo>
                  <a:pt x="1686087" y="-1295"/>
                  <a:pt x="1662687" y="34"/>
                  <a:pt x="1690064" y="34"/>
                </a:cubicBezTo>
                <a:lnTo>
                  <a:pt x="1690064" y="34"/>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965293" y="4523140"/>
            <a:ext cx="1513489" cy="529722"/>
          </a:xfrm>
          <a:custGeom>
            <a:avLst/>
            <a:gdLst>
              <a:gd name="connsiteX0" fmla="*/ 0 w 1513489"/>
              <a:gd name="connsiteY0" fmla="*/ 529722 h 529722"/>
              <a:gd name="connsiteX1" fmla="*/ 0 w 1513489"/>
              <a:gd name="connsiteY1" fmla="*/ 529722 h 529722"/>
              <a:gd name="connsiteX2" fmla="*/ 50449 w 1513489"/>
              <a:gd name="connsiteY2" fmla="*/ 510803 h 529722"/>
              <a:gd name="connsiteX3" fmla="*/ 63062 w 1513489"/>
              <a:gd name="connsiteY3" fmla="*/ 498191 h 529722"/>
              <a:gd name="connsiteX4" fmla="*/ 163961 w 1513489"/>
              <a:gd name="connsiteY4" fmla="*/ 472966 h 529722"/>
              <a:gd name="connsiteX5" fmla="*/ 220717 w 1513489"/>
              <a:gd name="connsiteY5" fmla="*/ 460353 h 529722"/>
              <a:gd name="connsiteX6" fmla="*/ 321616 w 1513489"/>
              <a:gd name="connsiteY6" fmla="*/ 447741 h 529722"/>
              <a:gd name="connsiteX7" fmla="*/ 340535 w 1513489"/>
              <a:gd name="connsiteY7" fmla="*/ 441435 h 529722"/>
              <a:gd name="connsiteX8" fmla="*/ 428822 w 1513489"/>
              <a:gd name="connsiteY8" fmla="*/ 422516 h 529722"/>
              <a:gd name="connsiteX9" fmla="*/ 504496 w 1513489"/>
              <a:gd name="connsiteY9" fmla="*/ 397291 h 529722"/>
              <a:gd name="connsiteX10" fmla="*/ 523415 w 1513489"/>
              <a:gd name="connsiteY10" fmla="*/ 390985 h 529722"/>
              <a:gd name="connsiteX11" fmla="*/ 542334 w 1513489"/>
              <a:gd name="connsiteY11" fmla="*/ 384679 h 529722"/>
              <a:gd name="connsiteX12" fmla="*/ 573865 w 1513489"/>
              <a:gd name="connsiteY12" fmla="*/ 378373 h 529722"/>
              <a:gd name="connsiteX13" fmla="*/ 636927 w 1513489"/>
              <a:gd name="connsiteY13" fmla="*/ 365760 h 529722"/>
              <a:gd name="connsiteX14" fmla="*/ 674764 w 1513489"/>
              <a:gd name="connsiteY14" fmla="*/ 353148 h 529722"/>
              <a:gd name="connsiteX15" fmla="*/ 699989 w 1513489"/>
              <a:gd name="connsiteY15" fmla="*/ 346842 h 529722"/>
              <a:gd name="connsiteX16" fmla="*/ 737826 w 1513489"/>
              <a:gd name="connsiteY16" fmla="*/ 334229 h 529722"/>
              <a:gd name="connsiteX17" fmla="*/ 775663 w 1513489"/>
              <a:gd name="connsiteY17" fmla="*/ 315311 h 529722"/>
              <a:gd name="connsiteX18" fmla="*/ 807194 w 1513489"/>
              <a:gd name="connsiteY18" fmla="*/ 296392 h 529722"/>
              <a:gd name="connsiteX19" fmla="*/ 819807 w 1513489"/>
              <a:gd name="connsiteY19" fmla="*/ 283780 h 529722"/>
              <a:gd name="connsiteX20" fmla="*/ 857644 w 1513489"/>
              <a:gd name="connsiteY20" fmla="*/ 271167 h 529722"/>
              <a:gd name="connsiteX21" fmla="*/ 876563 w 1513489"/>
              <a:gd name="connsiteY21" fmla="*/ 264861 h 529722"/>
              <a:gd name="connsiteX22" fmla="*/ 895481 w 1513489"/>
              <a:gd name="connsiteY22" fmla="*/ 258555 h 529722"/>
              <a:gd name="connsiteX23" fmla="*/ 914400 w 1513489"/>
              <a:gd name="connsiteY23" fmla="*/ 245942 h 529722"/>
              <a:gd name="connsiteX24" fmla="*/ 971156 w 1513489"/>
              <a:gd name="connsiteY24" fmla="*/ 227024 h 529722"/>
              <a:gd name="connsiteX25" fmla="*/ 990074 w 1513489"/>
              <a:gd name="connsiteY25" fmla="*/ 220717 h 529722"/>
              <a:gd name="connsiteX26" fmla="*/ 1008993 w 1513489"/>
              <a:gd name="connsiteY26" fmla="*/ 214411 h 529722"/>
              <a:gd name="connsiteX27" fmla="*/ 1046830 w 1513489"/>
              <a:gd name="connsiteY27" fmla="*/ 195493 h 529722"/>
              <a:gd name="connsiteX28" fmla="*/ 1065749 w 1513489"/>
              <a:gd name="connsiteY28" fmla="*/ 182880 h 529722"/>
              <a:gd name="connsiteX29" fmla="*/ 1128811 w 1513489"/>
              <a:gd name="connsiteY29" fmla="*/ 163962 h 529722"/>
              <a:gd name="connsiteX30" fmla="*/ 1166648 w 1513489"/>
              <a:gd name="connsiteY30" fmla="*/ 151349 h 529722"/>
              <a:gd name="connsiteX31" fmla="*/ 1210792 w 1513489"/>
              <a:gd name="connsiteY31" fmla="*/ 132431 h 529722"/>
              <a:gd name="connsiteX32" fmla="*/ 1261241 w 1513489"/>
              <a:gd name="connsiteY32" fmla="*/ 107206 h 529722"/>
              <a:gd name="connsiteX33" fmla="*/ 1280160 w 1513489"/>
              <a:gd name="connsiteY33" fmla="*/ 100900 h 529722"/>
              <a:gd name="connsiteX34" fmla="*/ 1292772 w 1513489"/>
              <a:gd name="connsiteY34" fmla="*/ 88287 h 529722"/>
              <a:gd name="connsiteX35" fmla="*/ 1317997 w 1513489"/>
              <a:gd name="connsiteY35" fmla="*/ 81981 h 529722"/>
              <a:gd name="connsiteX36" fmla="*/ 1355834 w 1513489"/>
              <a:gd name="connsiteY36" fmla="*/ 69369 h 529722"/>
              <a:gd name="connsiteX37" fmla="*/ 1463040 w 1513489"/>
              <a:gd name="connsiteY37" fmla="*/ 25225 h 529722"/>
              <a:gd name="connsiteX38" fmla="*/ 1481958 w 1513489"/>
              <a:gd name="connsiteY38" fmla="*/ 12613 h 529722"/>
              <a:gd name="connsiteX39" fmla="*/ 1500877 w 1513489"/>
              <a:gd name="connsiteY39" fmla="*/ 6306 h 529722"/>
              <a:gd name="connsiteX40" fmla="*/ 1513489 w 1513489"/>
              <a:gd name="connsiteY40" fmla="*/ 0 h 529722"/>
              <a:gd name="connsiteX41" fmla="*/ 1513489 w 1513489"/>
              <a:gd name="connsiteY41" fmla="*/ 0 h 5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13489" h="529722">
                <a:moveTo>
                  <a:pt x="0" y="529722"/>
                </a:moveTo>
                <a:lnTo>
                  <a:pt x="0" y="529722"/>
                </a:lnTo>
                <a:cubicBezTo>
                  <a:pt x="16816" y="523416"/>
                  <a:pt x="34385" y="518835"/>
                  <a:pt x="50449" y="510803"/>
                </a:cubicBezTo>
                <a:cubicBezTo>
                  <a:pt x="55767" y="508144"/>
                  <a:pt x="57744" y="500850"/>
                  <a:pt x="63062" y="498191"/>
                </a:cubicBezTo>
                <a:cubicBezTo>
                  <a:pt x="100823" y="479311"/>
                  <a:pt x="120778" y="487360"/>
                  <a:pt x="163961" y="472966"/>
                </a:cubicBezTo>
                <a:cubicBezTo>
                  <a:pt x="191457" y="463801"/>
                  <a:pt x="183158" y="465475"/>
                  <a:pt x="220717" y="460353"/>
                </a:cubicBezTo>
                <a:cubicBezTo>
                  <a:pt x="254301" y="455773"/>
                  <a:pt x="321616" y="447741"/>
                  <a:pt x="321616" y="447741"/>
                </a:cubicBezTo>
                <a:cubicBezTo>
                  <a:pt x="327922" y="445639"/>
                  <a:pt x="334046" y="442877"/>
                  <a:pt x="340535" y="441435"/>
                </a:cubicBezTo>
                <a:cubicBezTo>
                  <a:pt x="388172" y="430849"/>
                  <a:pt x="375862" y="440169"/>
                  <a:pt x="428822" y="422516"/>
                </a:cubicBezTo>
                <a:lnTo>
                  <a:pt x="504496" y="397291"/>
                </a:lnTo>
                <a:lnTo>
                  <a:pt x="523415" y="390985"/>
                </a:lnTo>
                <a:cubicBezTo>
                  <a:pt x="529721" y="388883"/>
                  <a:pt x="535816" y="385983"/>
                  <a:pt x="542334" y="384679"/>
                </a:cubicBezTo>
                <a:lnTo>
                  <a:pt x="573865" y="378373"/>
                </a:lnTo>
                <a:cubicBezTo>
                  <a:pt x="602703" y="373129"/>
                  <a:pt x="611192" y="373480"/>
                  <a:pt x="636927" y="365760"/>
                </a:cubicBezTo>
                <a:cubicBezTo>
                  <a:pt x="649661" y="361940"/>
                  <a:pt x="661866" y="356372"/>
                  <a:pt x="674764" y="353148"/>
                </a:cubicBezTo>
                <a:cubicBezTo>
                  <a:pt x="683172" y="351046"/>
                  <a:pt x="691687" y="349333"/>
                  <a:pt x="699989" y="346842"/>
                </a:cubicBezTo>
                <a:cubicBezTo>
                  <a:pt x="712723" y="343022"/>
                  <a:pt x="726764" y="341603"/>
                  <a:pt x="737826" y="334229"/>
                </a:cubicBezTo>
                <a:cubicBezTo>
                  <a:pt x="762276" y="317930"/>
                  <a:pt x="749555" y="324014"/>
                  <a:pt x="775663" y="315311"/>
                </a:cubicBezTo>
                <a:cubicBezTo>
                  <a:pt x="807620" y="283354"/>
                  <a:pt x="766265" y="320949"/>
                  <a:pt x="807194" y="296392"/>
                </a:cubicBezTo>
                <a:cubicBezTo>
                  <a:pt x="812292" y="293333"/>
                  <a:pt x="814489" y="286439"/>
                  <a:pt x="819807" y="283780"/>
                </a:cubicBezTo>
                <a:cubicBezTo>
                  <a:pt x="831698" y="277834"/>
                  <a:pt x="845032" y="275371"/>
                  <a:pt x="857644" y="271167"/>
                </a:cubicBezTo>
                <a:lnTo>
                  <a:pt x="876563" y="264861"/>
                </a:lnTo>
                <a:lnTo>
                  <a:pt x="895481" y="258555"/>
                </a:lnTo>
                <a:cubicBezTo>
                  <a:pt x="901787" y="254351"/>
                  <a:pt x="907474" y="249020"/>
                  <a:pt x="914400" y="245942"/>
                </a:cubicBezTo>
                <a:cubicBezTo>
                  <a:pt x="914410" y="245938"/>
                  <a:pt x="961692" y="230179"/>
                  <a:pt x="971156" y="227024"/>
                </a:cubicBezTo>
                <a:lnTo>
                  <a:pt x="990074" y="220717"/>
                </a:lnTo>
                <a:cubicBezTo>
                  <a:pt x="996380" y="218615"/>
                  <a:pt x="1003462" y="218098"/>
                  <a:pt x="1008993" y="214411"/>
                </a:cubicBezTo>
                <a:cubicBezTo>
                  <a:pt x="1033443" y="198112"/>
                  <a:pt x="1020722" y="204196"/>
                  <a:pt x="1046830" y="195493"/>
                </a:cubicBezTo>
                <a:cubicBezTo>
                  <a:pt x="1053136" y="191289"/>
                  <a:pt x="1058823" y="185958"/>
                  <a:pt x="1065749" y="182880"/>
                </a:cubicBezTo>
                <a:cubicBezTo>
                  <a:pt x="1096623" y="169158"/>
                  <a:pt x="1100588" y="172429"/>
                  <a:pt x="1128811" y="163962"/>
                </a:cubicBezTo>
                <a:cubicBezTo>
                  <a:pt x="1141545" y="160142"/>
                  <a:pt x="1154757" y="157294"/>
                  <a:pt x="1166648" y="151349"/>
                </a:cubicBezTo>
                <a:cubicBezTo>
                  <a:pt x="1197819" y="135764"/>
                  <a:pt x="1182955" y="141710"/>
                  <a:pt x="1210792" y="132431"/>
                </a:cubicBezTo>
                <a:cubicBezTo>
                  <a:pt x="1232804" y="110417"/>
                  <a:pt x="1217764" y="121698"/>
                  <a:pt x="1261241" y="107206"/>
                </a:cubicBezTo>
                <a:lnTo>
                  <a:pt x="1280160" y="100900"/>
                </a:lnTo>
                <a:cubicBezTo>
                  <a:pt x="1284364" y="96696"/>
                  <a:pt x="1287454" y="90946"/>
                  <a:pt x="1292772" y="88287"/>
                </a:cubicBezTo>
                <a:cubicBezTo>
                  <a:pt x="1300524" y="84411"/>
                  <a:pt x="1309695" y="84471"/>
                  <a:pt x="1317997" y="81981"/>
                </a:cubicBezTo>
                <a:cubicBezTo>
                  <a:pt x="1330731" y="78161"/>
                  <a:pt x="1343614" y="74606"/>
                  <a:pt x="1355834" y="69369"/>
                </a:cubicBezTo>
                <a:cubicBezTo>
                  <a:pt x="1450231" y="28912"/>
                  <a:pt x="1413746" y="41655"/>
                  <a:pt x="1463040" y="25225"/>
                </a:cubicBezTo>
                <a:cubicBezTo>
                  <a:pt x="1469346" y="21021"/>
                  <a:pt x="1475179" y="16002"/>
                  <a:pt x="1481958" y="12613"/>
                </a:cubicBezTo>
                <a:cubicBezTo>
                  <a:pt x="1487904" y="9640"/>
                  <a:pt x="1494705" y="8775"/>
                  <a:pt x="1500877" y="6306"/>
                </a:cubicBezTo>
                <a:cubicBezTo>
                  <a:pt x="1505241" y="4560"/>
                  <a:pt x="1509285" y="2102"/>
                  <a:pt x="1513489" y="0"/>
                </a:cubicBezTo>
                <a:lnTo>
                  <a:pt x="1513489"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428828" y="5097850"/>
            <a:ext cx="776175" cy="686253"/>
            <a:chOff x="5631008" y="4560235"/>
            <a:chExt cx="776175" cy="686253"/>
          </a:xfrm>
        </p:grpSpPr>
        <p:sp>
          <p:nvSpPr>
            <p:cNvPr id="14" name="TextBox 13"/>
            <p:cNvSpPr txBox="1"/>
            <p:nvPr/>
          </p:nvSpPr>
          <p:spPr>
            <a:xfrm>
              <a:off x="5631008" y="4560235"/>
              <a:ext cx="776175" cy="461665"/>
            </a:xfrm>
            <a:prstGeom prst="rect">
              <a:avLst/>
            </a:prstGeom>
            <a:noFill/>
          </p:spPr>
          <p:txBody>
            <a:bodyPr wrap="none" rtlCol="0">
              <a:spAutoFit/>
            </a:bodyPr>
            <a:lstStyle/>
            <a:p>
              <a:r>
                <a:rPr lang="en-US" sz="2400" dirty="0">
                  <a:solidFill>
                    <a:srgbClr val="FFFF00"/>
                  </a:solidFill>
                </a:rPr>
                <a:t>DON</a:t>
              </a:r>
            </a:p>
          </p:txBody>
        </p:sp>
        <p:sp>
          <p:nvSpPr>
            <p:cNvPr id="18" name="Oval 17"/>
            <p:cNvSpPr/>
            <p:nvPr/>
          </p:nvSpPr>
          <p:spPr>
            <a:xfrm>
              <a:off x="5859411" y="4962709"/>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20" name="Group 19"/>
          <p:cNvGrpSpPr/>
          <p:nvPr/>
        </p:nvGrpSpPr>
        <p:grpSpPr>
          <a:xfrm>
            <a:off x="6171221" y="4695534"/>
            <a:ext cx="1533753" cy="730570"/>
            <a:chOff x="6373401" y="4157919"/>
            <a:chExt cx="1533753" cy="730570"/>
          </a:xfrm>
        </p:grpSpPr>
        <p:sp>
          <p:nvSpPr>
            <p:cNvPr id="44" name="TextBox 43"/>
            <p:cNvSpPr txBox="1"/>
            <p:nvPr/>
          </p:nvSpPr>
          <p:spPr>
            <a:xfrm>
              <a:off x="6373401" y="4157919"/>
              <a:ext cx="1533753" cy="461665"/>
            </a:xfrm>
            <a:prstGeom prst="rect">
              <a:avLst/>
            </a:prstGeom>
            <a:noFill/>
          </p:spPr>
          <p:txBody>
            <a:bodyPr wrap="none" rtlCol="0">
              <a:spAutoFit/>
            </a:bodyPr>
            <a:lstStyle/>
            <a:p>
              <a:r>
                <a:rPr lang="en-US" sz="2400" dirty="0">
                  <a:solidFill>
                    <a:srgbClr val="FFFF00"/>
                  </a:solidFill>
                </a:rPr>
                <a:t>ThingStore</a:t>
              </a:r>
            </a:p>
          </p:txBody>
        </p:sp>
        <p:sp>
          <p:nvSpPr>
            <p:cNvPr id="70" name="Oval 69"/>
            <p:cNvSpPr/>
            <p:nvPr/>
          </p:nvSpPr>
          <p:spPr>
            <a:xfrm>
              <a:off x="6918628" y="4604710"/>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22" name="Group 21"/>
          <p:cNvGrpSpPr/>
          <p:nvPr/>
        </p:nvGrpSpPr>
        <p:grpSpPr>
          <a:xfrm>
            <a:off x="7559073" y="4407091"/>
            <a:ext cx="1266822" cy="691446"/>
            <a:chOff x="7738039" y="3907903"/>
            <a:chExt cx="1266822" cy="691446"/>
          </a:xfrm>
        </p:grpSpPr>
        <p:sp>
          <p:nvSpPr>
            <p:cNvPr id="68" name="TextBox 67"/>
            <p:cNvSpPr txBox="1"/>
            <p:nvPr/>
          </p:nvSpPr>
          <p:spPr>
            <a:xfrm>
              <a:off x="7738039" y="3907903"/>
              <a:ext cx="1266822" cy="461665"/>
            </a:xfrm>
            <a:prstGeom prst="rect">
              <a:avLst/>
            </a:prstGeom>
            <a:noFill/>
          </p:spPr>
          <p:txBody>
            <a:bodyPr wrap="none" rtlCol="0">
              <a:spAutoFit/>
            </a:bodyPr>
            <a:lstStyle/>
            <a:p>
              <a:r>
                <a:rPr lang="en-US" sz="2400" dirty="0">
                  <a:solidFill>
                    <a:srgbClr val="FFFF00"/>
                  </a:solidFill>
                </a:rPr>
                <a:t>Tabletop</a:t>
              </a:r>
            </a:p>
          </p:txBody>
        </p:sp>
        <p:sp>
          <p:nvSpPr>
            <p:cNvPr id="71" name="Oval 70"/>
            <p:cNvSpPr/>
            <p:nvPr/>
          </p:nvSpPr>
          <p:spPr>
            <a:xfrm>
              <a:off x="8178793" y="4315570"/>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
        <p:nvSpPr>
          <p:cNvPr id="5" name="TextBox 4"/>
          <p:cNvSpPr txBox="1"/>
          <p:nvPr/>
        </p:nvSpPr>
        <p:spPr>
          <a:xfrm>
            <a:off x="7478782" y="2057216"/>
            <a:ext cx="1287966" cy="1554272"/>
          </a:xfrm>
          <a:prstGeom prst="rect">
            <a:avLst/>
          </a:prstGeom>
          <a:noFill/>
        </p:spPr>
        <p:txBody>
          <a:bodyPr wrap="square" rtlCol="0">
            <a:spAutoFit/>
          </a:bodyPr>
          <a:lstStyle/>
          <a:p>
            <a:pPr>
              <a:lnSpc>
                <a:spcPts val="1900"/>
              </a:lnSpc>
            </a:pPr>
            <a:r>
              <a:rPr lang="en-US" dirty="0"/>
              <a:t>Future workplaces with human-things teaming</a:t>
            </a:r>
          </a:p>
        </p:txBody>
      </p:sp>
      <p:grpSp>
        <p:nvGrpSpPr>
          <p:cNvPr id="69" name="Group 68">
            <a:extLst>
              <a:ext uri="{FF2B5EF4-FFF2-40B4-BE49-F238E27FC236}">
                <a16:creationId xmlns:a16="http://schemas.microsoft.com/office/drawing/2014/main" id="{48866D60-3DE6-44F1-9F77-A1DC7341C957}"/>
              </a:ext>
            </a:extLst>
          </p:cNvPr>
          <p:cNvGrpSpPr/>
          <p:nvPr/>
        </p:nvGrpSpPr>
        <p:grpSpPr>
          <a:xfrm>
            <a:off x="7317804" y="3650400"/>
            <a:ext cx="1287966" cy="823080"/>
            <a:chOff x="3587850" y="2955976"/>
            <a:chExt cx="4302496" cy="3032183"/>
          </a:xfrm>
        </p:grpSpPr>
        <p:grpSp>
          <p:nvGrpSpPr>
            <p:cNvPr id="72" name="Group 71">
              <a:extLst>
                <a:ext uri="{FF2B5EF4-FFF2-40B4-BE49-F238E27FC236}">
                  <a16:creationId xmlns:a16="http://schemas.microsoft.com/office/drawing/2014/main" id="{4DCCC5F7-19BD-4051-9CCC-2676D67252CD}"/>
                </a:ext>
              </a:extLst>
            </p:cNvPr>
            <p:cNvGrpSpPr/>
            <p:nvPr/>
          </p:nvGrpSpPr>
          <p:grpSpPr>
            <a:xfrm>
              <a:off x="3587850" y="2955976"/>
              <a:ext cx="4302496" cy="3032183"/>
              <a:chOff x="3923324" y="3201038"/>
              <a:chExt cx="4302496" cy="3032183"/>
            </a:xfrm>
          </p:grpSpPr>
          <p:grpSp>
            <p:nvGrpSpPr>
              <p:cNvPr id="87" name="Group 86">
                <a:extLst>
                  <a:ext uri="{FF2B5EF4-FFF2-40B4-BE49-F238E27FC236}">
                    <a16:creationId xmlns:a16="http://schemas.microsoft.com/office/drawing/2014/main" id="{4270F709-69F7-4C33-88A9-CC63518FC940}"/>
                  </a:ext>
                </a:extLst>
              </p:cNvPr>
              <p:cNvGrpSpPr/>
              <p:nvPr/>
            </p:nvGrpSpPr>
            <p:grpSpPr>
              <a:xfrm>
                <a:off x="3923324" y="3569939"/>
                <a:ext cx="4302496" cy="2663282"/>
                <a:chOff x="3882381" y="3550294"/>
                <a:chExt cx="4302496" cy="2663282"/>
              </a:xfrm>
            </p:grpSpPr>
            <p:pic>
              <p:nvPicPr>
                <p:cNvPr id="90" name="Picture 89">
                  <a:extLst>
                    <a:ext uri="{FF2B5EF4-FFF2-40B4-BE49-F238E27FC236}">
                      <a16:creationId xmlns:a16="http://schemas.microsoft.com/office/drawing/2014/main" id="{8CDF5D41-06A3-4B76-BEE7-39F364077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381" y="3550294"/>
                  <a:ext cx="2157354" cy="2663282"/>
                </a:xfrm>
                <a:prstGeom prst="rect">
                  <a:avLst/>
                </a:prstGeom>
              </p:spPr>
            </p:pic>
            <p:pic>
              <p:nvPicPr>
                <p:cNvPr id="91" name="Picture 90">
                  <a:extLst>
                    <a:ext uri="{FF2B5EF4-FFF2-40B4-BE49-F238E27FC236}">
                      <a16:creationId xmlns:a16="http://schemas.microsoft.com/office/drawing/2014/main" id="{E5409673-302D-416F-9306-BA39CBAEE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7523" y="3550294"/>
                  <a:ext cx="2157354" cy="2663282"/>
                </a:xfrm>
                <a:prstGeom prst="rect">
                  <a:avLst/>
                </a:prstGeom>
              </p:spPr>
            </p:pic>
          </p:grpSp>
          <p:sp>
            <p:nvSpPr>
              <p:cNvPr id="88" name="Oval Callout 33">
                <a:extLst>
                  <a:ext uri="{FF2B5EF4-FFF2-40B4-BE49-F238E27FC236}">
                    <a16:creationId xmlns:a16="http://schemas.microsoft.com/office/drawing/2014/main" id="{9B2C590E-D761-4C91-BF0C-F061DE56AC29}"/>
                  </a:ext>
                </a:extLst>
              </p:cNvPr>
              <p:cNvSpPr/>
              <p:nvPr/>
            </p:nvSpPr>
            <p:spPr>
              <a:xfrm>
                <a:off x="4759479" y="3201038"/>
                <a:ext cx="914400" cy="612648"/>
              </a:xfrm>
              <a:prstGeom prst="wedgeEllipseCallout">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127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89" name="Oval Callout 34">
                <a:extLst>
                  <a:ext uri="{FF2B5EF4-FFF2-40B4-BE49-F238E27FC236}">
                    <a16:creationId xmlns:a16="http://schemas.microsoft.com/office/drawing/2014/main" id="{43A642AD-1168-4D86-A881-6727F71EA849}"/>
                  </a:ext>
                </a:extLst>
              </p:cNvPr>
              <p:cNvSpPr/>
              <p:nvPr/>
            </p:nvSpPr>
            <p:spPr>
              <a:xfrm>
                <a:off x="6244955" y="3376445"/>
                <a:ext cx="914400" cy="612648"/>
              </a:xfrm>
              <a:prstGeom prst="wedgeEllipseCallout">
                <a:avLst>
                  <a:gd name="adj1" fmla="val 44092"/>
                  <a:gd name="adj2" fmla="val 46906"/>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127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73" name="Group 72">
              <a:extLst>
                <a:ext uri="{FF2B5EF4-FFF2-40B4-BE49-F238E27FC236}">
                  <a16:creationId xmlns:a16="http://schemas.microsoft.com/office/drawing/2014/main" id="{812D04DF-8502-4E97-BC74-347B0D07708F}"/>
                </a:ext>
              </a:extLst>
            </p:cNvPr>
            <p:cNvGrpSpPr/>
            <p:nvPr/>
          </p:nvGrpSpPr>
          <p:grpSpPr>
            <a:xfrm>
              <a:off x="5457614" y="3639241"/>
              <a:ext cx="604007" cy="2097348"/>
              <a:chOff x="5905850" y="4102417"/>
              <a:chExt cx="604007" cy="2097348"/>
            </a:xfrm>
          </p:grpSpPr>
          <p:sp>
            <p:nvSpPr>
              <p:cNvPr id="75" name="Oval 74">
                <a:extLst>
                  <a:ext uri="{FF2B5EF4-FFF2-40B4-BE49-F238E27FC236}">
                    <a16:creationId xmlns:a16="http://schemas.microsoft.com/office/drawing/2014/main" id="{A39D915B-DF70-488F-AA27-C4A16D0DB5C3}"/>
                  </a:ext>
                </a:extLst>
              </p:cNvPr>
              <p:cNvSpPr/>
              <p:nvPr/>
            </p:nvSpPr>
            <p:spPr>
              <a:xfrm flipH="1">
                <a:off x="5974359" y="4235970"/>
                <a:ext cx="489318" cy="552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Oval 75">
                <a:extLst>
                  <a:ext uri="{FF2B5EF4-FFF2-40B4-BE49-F238E27FC236}">
                    <a16:creationId xmlns:a16="http://schemas.microsoft.com/office/drawing/2014/main" id="{4FC3644E-5D54-4C86-99DD-702C9A830CBB}"/>
                  </a:ext>
                </a:extLst>
              </p:cNvPr>
              <p:cNvSpPr/>
              <p:nvPr/>
            </p:nvSpPr>
            <p:spPr>
              <a:xfrm rot="971350" flipH="1">
                <a:off x="6098156" y="4316569"/>
                <a:ext cx="99786" cy="2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Oval 76">
                <a:extLst>
                  <a:ext uri="{FF2B5EF4-FFF2-40B4-BE49-F238E27FC236}">
                    <a16:creationId xmlns:a16="http://schemas.microsoft.com/office/drawing/2014/main" id="{7B980D20-6DB7-42A5-ACEA-B67396D5DEF6}"/>
                  </a:ext>
                </a:extLst>
              </p:cNvPr>
              <p:cNvSpPr/>
              <p:nvPr/>
            </p:nvSpPr>
            <p:spPr>
              <a:xfrm rot="971350" flipH="1">
                <a:off x="6101835" y="4392794"/>
                <a:ext cx="88234" cy="11698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Freeform 43">
                <a:extLst>
                  <a:ext uri="{FF2B5EF4-FFF2-40B4-BE49-F238E27FC236}">
                    <a16:creationId xmlns:a16="http://schemas.microsoft.com/office/drawing/2014/main" id="{376FAA07-45AA-4315-BEE5-D09FD6CDF3B9}"/>
                  </a:ext>
                </a:extLst>
              </p:cNvPr>
              <p:cNvSpPr/>
              <p:nvPr/>
            </p:nvSpPr>
            <p:spPr>
              <a:xfrm flipH="1">
                <a:off x="6104991" y="4180497"/>
                <a:ext cx="22141" cy="72960"/>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44">
                <a:extLst>
                  <a:ext uri="{FF2B5EF4-FFF2-40B4-BE49-F238E27FC236}">
                    <a16:creationId xmlns:a16="http://schemas.microsoft.com/office/drawing/2014/main" id="{6640C6DB-08B3-4C5D-A92D-121A1EB25ED5}"/>
                  </a:ext>
                </a:extLst>
              </p:cNvPr>
              <p:cNvSpPr/>
              <p:nvPr/>
            </p:nvSpPr>
            <p:spPr>
              <a:xfrm flipH="1">
                <a:off x="6357400" y="4229137"/>
                <a:ext cx="79708" cy="164158"/>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Flowchart: Terminator 8">
                <a:extLst>
                  <a:ext uri="{FF2B5EF4-FFF2-40B4-BE49-F238E27FC236}">
                    <a16:creationId xmlns:a16="http://schemas.microsoft.com/office/drawing/2014/main" id="{34476A11-0912-4B90-8659-D758F56C35E7}"/>
                  </a:ext>
                </a:extLst>
              </p:cNvPr>
              <p:cNvSpPr/>
              <p:nvPr/>
            </p:nvSpPr>
            <p:spPr>
              <a:xfrm rot="20418501" flipH="1">
                <a:off x="6017023" y="4102417"/>
                <a:ext cx="148571" cy="7634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lowchart: Terminator 56">
                <a:extLst>
                  <a:ext uri="{FF2B5EF4-FFF2-40B4-BE49-F238E27FC236}">
                    <a16:creationId xmlns:a16="http://schemas.microsoft.com/office/drawing/2014/main" id="{F6A81C03-3AEB-44DD-A9BB-B89C3EB93387}"/>
                  </a:ext>
                </a:extLst>
              </p:cNvPr>
              <p:cNvSpPr/>
              <p:nvPr/>
            </p:nvSpPr>
            <p:spPr>
              <a:xfrm rot="1880617" flipH="1">
                <a:off x="6354379" y="4190427"/>
                <a:ext cx="148571" cy="76344"/>
              </a:xfrm>
              <a:prstGeom prst="flowChartTerminator">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Freeform 48">
                <a:extLst>
                  <a:ext uri="{FF2B5EF4-FFF2-40B4-BE49-F238E27FC236}">
                    <a16:creationId xmlns:a16="http://schemas.microsoft.com/office/drawing/2014/main" id="{5A14F1B0-0C48-43A3-8360-6E2BA653B9F8}"/>
                  </a:ext>
                </a:extLst>
              </p:cNvPr>
              <p:cNvSpPr/>
              <p:nvPr/>
            </p:nvSpPr>
            <p:spPr>
              <a:xfrm>
                <a:off x="6258187" y="4804353"/>
                <a:ext cx="42565" cy="469783"/>
              </a:xfrm>
              <a:custGeom>
                <a:avLst/>
                <a:gdLst>
                  <a:gd name="connsiteX0" fmla="*/ 0 w 42565"/>
                  <a:gd name="connsiteY0" fmla="*/ 0 h 469783"/>
                  <a:gd name="connsiteX1" fmla="*/ 8389 w 42565"/>
                  <a:gd name="connsiteY1" fmla="*/ 67112 h 469783"/>
                  <a:gd name="connsiteX2" fmla="*/ 16778 w 42565"/>
                  <a:gd name="connsiteY2" fmla="*/ 100668 h 469783"/>
                  <a:gd name="connsiteX3" fmla="*/ 25167 w 42565"/>
                  <a:gd name="connsiteY3" fmla="*/ 218113 h 469783"/>
                  <a:gd name="connsiteX4" fmla="*/ 41945 w 42565"/>
                  <a:gd name="connsiteY4" fmla="*/ 369115 h 469783"/>
                  <a:gd name="connsiteX5" fmla="*/ 41945 w 42565"/>
                  <a:gd name="connsiteY5" fmla="*/ 469783 h 4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5" h="469783">
                    <a:moveTo>
                      <a:pt x="0" y="0"/>
                    </a:moveTo>
                    <a:cubicBezTo>
                      <a:pt x="2796" y="22371"/>
                      <a:pt x="4683" y="44874"/>
                      <a:pt x="8389" y="67112"/>
                    </a:cubicBezTo>
                    <a:cubicBezTo>
                      <a:pt x="10284" y="78485"/>
                      <a:pt x="15505" y="89209"/>
                      <a:pt x="16778" y="100668"/>
                    </a:cubicBezTo>
                    <a:cubicBezTo>
                      <a:pt x="21112" y="139676"/>
                      <a:pt x="21262" y="179060"/>
                      <a:pt x="25167" y="218113"/>
                    </a:cubicBezTo>
                    <a:cubicBezTo>
                      <a:pt x="38826" y="354704"/>
                      <a:pt x="32669" y="146491"/>
                      <a:pt x="41945" y="369115"/>
                    </a:cubicBezTo>
                    <a:cubicBezTo>
                      <a:pt x="43342" y="402642"/>
                      <a:pt x="41945" y="436227"/>
                      <a:pt x="41945" y="46978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Freeform 49">
                <a:extLst>
                  <a:ext uri="{FF2B5EF4-FFF2-40B4-BE49-F238E27FC236}">
                    <a16:creationId xmlns:a16="http://schemas.microsoft.com/office/drawing/2014/main" id="{4CD1DACF-F0D9-4637-8B69-B76E5CC02B41}"/>
                  </a:ext>
                </a:extLst>
              </p:cNvPr>
              <p:cNvSpPr/>
              <p:nvPr/>
            </p:nvSpPr>
            <p:spPr>
              <a:xfrm>
                <a:off x="6300132" y="5419288"/>
                <a:ext cx="209725" cy="721453"/>
              </a:xfrm>
              <a:custGeom>
                <a:avLst/>
                <a:gdLst>
                  <a:gd name="connsiteX0" fmla="*/ 0 w 209725"/>
                  <a:gd name="connsiteY0" fmla="*/ 0 h 721453"/>
                  <a:gd name="connsiteX1" fmla="*/ 8389 w 209725"/>
                  <a:gd name="connsiteY1" fmla="*/ 67112 h 721453"/>
                  <a:gd name="connsiteX2" fmla="*/ 16778 w 209725"/>
                  <a:gd name="connsiteY2" fmla="*/ 125835 h 721453"/>
                  <a:gd name="connsiteX3" fmla="*/ 25167 w 209725"/>
                  <a:gd name="connsiteY3" fmla="*/ 268448 h 721453"/>
                  <a:gd name="connsiteX4" fmla="*/ 41945 w 209725"/>
                  <a:gd name="connsiteY4" fmla="*/ 637563 h 721453"/>
                  <a:gd name="connsiteX5" fmla="*/ 67112 w 209725"/>
                  <a:gd name="connsiteY5" fmla="*/ 645952 h 721453"/>
                  <a:gd name="connsiteX6" fmla="*/ 117446 w 209725"/>
                  <a:gd name="connsiteY6" fmla="*/ 679508 h 721453"/>
                  <a:gd name="connsiteX7" fmla="*/ 142613 w 209725"/>
                  <a:gd name="connsiteY7" fmla="*/ 696286 h 721453"/>
                  <a:gd name="connsiteX8" fmla="*/ 167780 w 209725"/>
                  <a:gd name="connsiteY8" fmla="*/ 704675 h 721453"/>
                  <a:gd name="connsiteX9" fmla="*/ 209725 w 209725"/>
                  <a:gd name="connsiteY9" fmla="*/ 721453 h 7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25" h="721453">
                    <a:moveTo>
                      <a:pt x="0" y="0"/>
                    </a:moveTo>
                    <a:cubicBezTo>
                      <a:pt x="2796" y="22371"/>
                      <a:pt x="5409" y="44765"/>
                      <a:pt x="8389" y="67112"/>
                    </a:cubicBezTo>
                    <a:cubicBezTo>
                      <a:pt x="11002" y="86712"/>
                      <a:pt x="15136" y="106130"/>
                      <a:pt x="16778" y="125835"/>
                    </a:cubicBezTo>
                    <a:cubicBezTo>
                      <a:pt x="20733" y="173290"/>
                      <a:pt x="22828" y="220886"/>
                      <a:pt x="25167" y="268448"/>
                    </a:cubicBezTo>
                    <a:cubicBezTo>
                      <a:pt x="31217" y="391465"/>
                      <a:pt x="28344" y="515151"/>
                      <a:pt x="41945" y="637563"/>
                    </a:cubicBezTo>
                    <a:cubicBezTo>
                      <a:pt x="42922" y="646352"/>
                      <a:pt x="59382" y="641658"/>
                      <a:pt x="67112" y="645952"/>
                    </a:cubicBezTo>
                    <a:cubicBezTo>
                      <a:pt x="84739" y="655745"/>
                      <a:pt x="100668" y="668323"/>
                      <a:pt x="117446" y="679508"/>
                    </a:cubicBezTo>
                    <a:cubicBezTo>
                      <a:pt x="125835" y="685101"/>
                      <a:pt x="133048" y="693098"/>
                      <a:pt x="142613" y="696286"/>
                    </a:cubicBezTo>
                    <a:cubicBezTo>
                      <a:pt x="151002" y="699082"/>
                      <a:pt x="159277" y="702246"/>
                      <a:pt x="167780" y="704675"/>
                    </a:cubicBezTo>
                    <a:cubicBezTo>
                      <a:pt x="207042" y="715893"/>
                      <a:pt x="192542" y="704270"/>
                      <a:pt x="209725" y="7214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Freeform 50">
                <a:extLst>
                  <a:ext uri="{FF2B5EF4-FFF2-40B4-BE49-F238E27FC236}">
                    <a16:creationId xmlns:a16="http://schemas.microsoft.com/office/drawing/2014/main" id="{5B791F60-98C7-4908-B2FC-31CB3E3D0E89}"/>
                  </a:ext>
                </a:extLst>
              </p:cNvPr>
              <p:cNvSpPr/>
              <p:nvPr/>
            </p:nvSpPr>
            <p:spPr>
              <a:xfrm>
                <a:off x="5905850" y="5410899"/>
                <a:ext cx="197209" cy="788866"/>
              </a:xfrm>
              <a:custGeom>
                <a:avLst/>
                <a:gdLst>
                  <a:gd name="connsiteX0" fmla="*/ 159390 w 197209"/>
                  <a:gd name="connsiteY0" fmla="*/ 0 h 788866"/>
                  <a:gd name="connsiteX1" fmla="*/ 184557 w 197209"/>
                  <a:gd name="connsiteY1" fmla="*/ 587229 h 788866"/>
                  <a:gd name="connsiteX2" fmla="*/ 142612 w 197209"/>
                  <a:gd name="connsiteY2" fmla="*/ 679508 h 788866"/>
                  <a:gd name="connsiteX3" fmla="*/ 117445 w 197209"/>
                  <a:gd name="connsiteY3" fmla="*/ 704675 h 788866"/>
                  <a:gd name="connsiteX4" fmla="*/ 100667 w 197209"/>
                  <a:gd name="connsiteY4" fmla="*/ 729842 h 788866"/>
                  <a:gd name="connsiteX5" fmla="*/ 75500 w 197209"/>
                  <a:gd name="connsiteY5" fmla="*/ 738231 h 788866"/>
                  <a:gd name="connsiteX6" fmla="*/ 50333 w 197209"/>
                  <a:gd name="connsiteY6" fmla="*/ 755009 h 788866"/>
                  <a:gd name="connsiteX7" fmla="*/ 8389 w 197209"/>
                  <a:gd name="connsiteY7" fmla="*/ 788565 h 788866"/>
                  <a:gd name="connsiteX8" fmla="*/ 0 w 197209"/>
                  <a:gd name="connsiteY8" fmla="*/ 788565 h 78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9" h="788866">
                    <a:moveTo>
                      <a:pt x="159390" y="0"/>
                    </a:moveTo>
                    <a:cubicBezTo>
                      <a:pt x="209245" y="311596"/>
                      <a:pt x="200894" y="178793"/>
                      <a:pt x="184557" y="587229"/>
                    </a:cubicBezTo>
                    <a:cubicBezTo>
                      <a:pt x="183111" y="623390"/>
                      <a:pt x="168666" y="653454"/>
                      <a:pt x="142612" y="679508"/>
                    </a:cubicBezTo>
                    <a:cubicBezTo>
                      <a:pt x="134223" y="687897"/>
                      <a:pt x="125040" y="695561"/>
                      <a:pt x="117445" y="704675"/>
                    </a:cubicBezTo>
                    <a:cubicBezTo>
                      <a:pt x="110990" y="712420"/>
                      <a:pt x="108540" y="723544"/>
                      <a:pt x="100667" y="729842"/>
                    </a:cubicBezTo>
                    <a:cubicBezTo>
                      <a:pt x="93762" y="735366"/>
                      <a:pt x="83409" y="734276"/>
                      <a:pt x="75500" y="738231"/>
                    </a:cubicBezTo>
                    <a:cubicBezTo>
                      <a:pt x="66482" y="742740"/>
                      <a:pt x="58722" y="749416"/>
                      <a:pt x="50333" y="755009"/>
                    </a:cubicBezTo>
                    <a:cubicBezTo>
                      <a:pt x="31291" y="783574"/>
                      <a:pt x="40805" y="780461"/>
                      <a:pt x="8389" y="788565"/>
                    </a:cubicBezTo>
                    <a:cubicBezTo>
                      <a:pt x="5676" y="789243"/>
                      <a:pt x="2796" y="788565"/>
                      <a:pt x="0" y="78856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Freeform 52">
                <a:extLst>
                  <a:ext uri="{FF2B5EF4-FFF2-40B4-BE49-F238E27FC236}">
                    <a16:creationId xmlns:a16="http://schemas.microsoft.com/office/drawing/2014/main" id="{588280B4-0262-47B7-BA30-5AF216A474EE}"/>
                  </a:ext>
                </a:extLst>
              </p:cNvPr>
              <p:cNvSpPr/>
              <p:nvPr/>
            </p:nvSpPr>
            <p:spPr>
              <a:xfrm>
                <a:off x="6046631" y="4823138"/>
                <a:ext cx="19318" cy="457200"/>
              </a:xfrm>
              <a:custGeom>
                <a:avLst/>
                <a:gdLst>
                  <a:gd name="connsiteX0" fmla="*/ 12879 w 19318"/>
                  <a:gd name="connsiteY0" fmla="*/ 457200 h 457200"/>
                  <a:gd name="connsiteX1" fmla="*/ 6439 w 19318"/>
                  <a:gd name="connsiteY1" fmla="*/ 231820 h 457200"/>
                  <a:gd name="connsiteX2" fmla="*/ 0 w 19318"/>
                  <a:gd name="connsiteY2" fmla="*/ 154547 h 457200"/>
                  <a:gd name="connsiteX3" fmla="*/ 6439 w 19318"/>
                  <a:gd name="connsiteY3" fmla="*/ 32197 h 457200"/>
                  <a:gd name="connsiteX4" fmla="*/ 19318 w 1931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 h="457200">
                    <a:moveTo>
                      <a:pt x="12879" y="457200"/>
                    </a:moveTo>
                    <a:cubicBezTo>
                      <a:pt x="10732" y="382073"/>
                      <a:pt x="9634" y="306909"/>
                      <a:pt x="6439" y="231820"/>
                    </a:cubicBezTo>
                    <a:cubicBezTo>
                      <a:pt x="5340" y="205996"/>
                      <a:pt x="0" y="180394"/>
                      <a:pt x="0" y="154547"/>
                    </a:cubicBezTo>
                    <a:cubicBezTo>
                      <a:pt x="0" y="113707"/>
                      <a:pt x="2901" y="72883"/>
                      <a:pt x="6439" y="32197"/>
                    </a:cubicBezTo>
                    <a:cubicBezTo>
                      <a:pt x="8489" y="8620"/>
                      <a:pt x="8379" y="10939"/>
                      <a:pt x="1931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6" name="Picture 2" descr="http://icons.iconarchive.com/icons/dapino/medical/64/heart-beat-no-sh-icon.png">
                <a:extLst>
                  <a:ext uri="{FF2B5EF4-FFF2-40B4-BE49-F238E27FC236}">
                    <a16:creationId xmlns:a16="http://schemas.microsoft.com/office/drawing/2014/main" id="{C6505A87-DE57-453C-9651-85BC72694A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974359" y="4641686"/>
                <a:ext cx="213200" cy="292723"/>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74" name="Oval Callout 55">
              <a:extLst>
                <a:ext uri="{FF2B5EF4-FFF2-40B4-BE49-F238E27FC236}">
                  <a16:creationId xmlns:a16="http://schemas.microsoft.com/office/drawing/2014/main" id="{C8F7F43C-1605-4F2F-A5A2-E985FBBE5093}"/>
                </a:ext>
              </a:extLst>
            </p:cNvPr>
            <p:cNvSpPr/>
            <p:nvPr/>
          </p:nvSpPr>
          <p:spPr>
            <a:xfrm>
              <a:off x="4739246" y="3996806"/>
              <a:ext cx="696158" cy="463748"/>
            </a:xfrm>
            <a:prstGeom prst="wedgeEllipseCallout">
              <a:avLst>
                <a:gd name="adj1" fmla="val 59817"/>
                <a:gd name="adj2" fmla="val -25299"/>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10" name="Group 9">
            <a:extLst>
              <a:ext uri="{FF2B5EF4-FFF2-40B4-BE49-F238E27FC236}">
                <a16:creationId xmlns:a16="http://schemas.microsoft.com/office/drawing/2014/main" id="{F666CF92-0278-492E-B5B1-11C8A92B35FA}"/>
              </a:ext>
            </a:extLst>
          </p:cNvPr>
          <p:cNvGrpSpPr/>
          <p:nvPr/>
        </p:nvGrpSpPr>
        <p:grpSpPr>
          <a:xfrm>
            <a:off x="5199777" y="4175144"/>
            <a:ext cx="741106" cy="369332"/>
            <a:chOff x="5199777" y="4175144"/>
            <a:chExt cx="741106" cy="369332"/>
          </a:xfrm>
        </p:grpSpPr>
        <p:cxnSp>
          <p:nvCxnSpPr>
            <p:cNvPr id="7" name="Straight Connector 6">
              <a:extLst>
                <a:ext uri="{FF2B5EF4-FFF2-40B4-BE49-F238E27FC236}">
                  <a16:creationId xmlns:a16="http://schemas.microsoft.com/office/drawing/2014/main" id="{9396B7BB-B61C-4530-A274-99F427AA8585}"/>
                </a:ext>
              </a:extLst>
            </p:cNvPr>
            <p:cNvCxnSpPr>
              <a:endCxn id="51" idx="50"/>
            </p:cNvCxnSpPr>
            <p:nvPr/>
          </p:nvCxnSpPr>
          <p:spPr>
            <a:xfrm>
              <a:off x="5733543" y="4420541"/>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CAA8AA-02BE-4048-BBEF-C31AEAF99444}"/>
                </a:ext>
              </a:extLst>
            </p:cNvPr>
            <p:cNvSpPr txBox="1"/>
            <p:nvPr/>
          </p:nvSpPr>
          <p:spPr>
            <a:xfrm>
              <a:off x="5199777" y="4175144"/>
              <a:ext cx="583814" cy="369332"/>
            </a:xfrm>
            <a:prstGeom prst="rect">
              <a:avLst/>
            </a:prstGeom>
            <a:noFill/>
          </p:spPr>
          <p:txBody>
            <a:bodyPr wrap="none" rtlCol="0">
              <a:spAutoFit/>
            </a:bodyPr>
            <a:lstStyle/>
            <a:p>
              <a:r>
                <a:rPr lang="en-US" dirty="0"/>
                <a:t>82%</a:t>
              </a:r>
            </a:p>
          </p:txBody>
        </p:sp>
      </p:grpSp>
      <p:grpSp>
        <p:nvGrpSpPr>
          <p:cNvPr id="11" name="Group 10">
            <a:extLst>
              <a:ext uri="{FF2B5EF4-FFF2-40B4-BE49-F238E27FC236}">
                <a16:creationId xmlns:a16="http://schemas.microsoft.com/office/drawing/2014/main" id="{55805371-1C4B-43BE-B0EE-A7317DC6D7EF}"/>
              </a:ext>
            </a:extLst>
          </p:cNvPr>
          <p:cNvGrpSpPr/>
          <p:nvPr/>
        </p:nvGrpSpPr>
        <p:grpSpPr>
          <a:xfrm>
            <a:off x="5461110" y="3917843"/>
            <a:ext cx="844714" cy="369332"/>
            <a:chOff x="5461110" y="3917843"/>
            <a:chExt cx="844714" cy="369332"/>
          </a:xfrm>
        </p:grpSpPr>
        <p:cxnSp>
          <p:nvCxnSpPr>
            <p:cNvPr id="65" name="Straight Connector 64">
              <a:extLst>
                <a:ext uri="{FF2B5EF4-FFF2-40B4-BE49-F238E27FC236}">
                  <a16:creationId xmlns:a16="http://schemas.microsoft.com/office/drawing/2014/main" id="{89454F64-1A7C-465C-8E59-59B51EFD708D}"/>
                </a:ext>
              </a:extLst>
            </p:cNvPr>
            <p:cNvCxnSpPr/>
            <p:nvPr/>
          </p:nvCxnSpPr>
          <p:spPr>
            <a:xfrm>
              <a:off x="6098484" y="4177445"/>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E71472B-BA6F-42DF-A5E9-4308D0077B6C}"/>
                </a:ext>
              </a:extLst>
            </p:cNvPr>
            <p:cNvSpPr txBox="1"/>
            <p:nvPr/>
          </p:nvSpPr>
          <p:spPr>
            <a:xfrm>
              <a:off x="5461110" y="3917843"/>
              <a:ext cx="700833" cy="369332"/>
            </a:xfrm>
            <a:prstGeom prst="rect">
              <a:avLst/>
            </a:prstGeom>
            <a:noFill/>
          </p:spPr>
          <p:txBody>
            <a:bodyPr wrap="none" rtlCol="0">
              <a:spAutoFit/>
            </a:bodyPr>
            <a:lstStyle/>
            <a:p>
              <a:r>
                <a:rPr lang="en-US" dirty="0"/>
                <a:t>100%</a:t>
              </a:r>
            </a:p>
          </p:txBody>
        </p:sp>
      </p:grpSp>
    </p:spTree>
    <p:extLst>
      <p:ext uri="{BB962C8B-B14F-4D97-AF65-F5344CB8AC3E}">
        <p14:creationId xmlns:p14="http://schemas.microsoft.com/office/powerpoint/2010/main" val="1264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Arial" panose="020B0604020202020204" pitchFamily="34" charset="0"/>
            </a:endParaRPr>
          </a:p>
        </p:txBody>
      </p:sp>
      <p:sp>
        <p:nvSpPr>
          <p:cNvPr id="6" name="Title 69"/>
          <p:cNvSpPr txBox="1">
            <a:spLocks/>
          </p:cNvSpPr>
          <p:nvPr/>
        </p:nvSpPr>
        <p:spPr>
          <a:xfrm>
            <a:off x="327012" y="436317"/>
            <a:ext cx="6866244"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Merger-Aware Routing</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072" y="1866158"/>
            <a:ext cx="4804423" cy="4371390"/>
          </a:xfrm>
          <a:prstGeom prst="rect">
            <a:avLst/>
          </a:prstGeom>
        </p:spPr>
      </p:pic>
      <p:sp>
        <p:nvSpPr>
          <p:cNvPr id="8" name="Rounded Rectangular Callout 7"/>
          <p:cNvSpPr/>
          <p:nvPr/>
        </p:nvSpPr>
        <p:spPr>
          <a:xfrm>
            <a:off x="371720" y="1696527"/>
            <a:ext cx="1582635" cy="1203207"/>
          </a:xfrm>
          <a:prstGeom prst="wedgeRoundRectCallout">
            <a:avLst>
              <a:gd name="adj1" fmla="val 41807"/>
              <a:gd name="adj2" fmla="val 75267"/>
              <a:gd name="adj3" fmla="val 166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marL="0" marR="0" lvl="0" indent="0" algn="ctr" defTabSz="914400" rtl="0" eaLnBrk="1" fontAlgn="auto" latinLnBrk="0" hangingPunct="1">
              <a:lnSpc>
                <a:spcPts val="21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Total transmission time for all </a:t>
            </a:r>
            <a:r>
              <a:rPr lang="en-US" sz="2000" dirty="0">
                <a:solidFill>
                  <a:prstClr val="white"/>
                </a:solidFill>
                <a:latin typeface="Calibri"/>
              </a:rPr>
              <a:t>25</a:t>
            </a:r>
            <a:r>
              <a:rPr kumimoji="0" lang="en-US" sz="2000" b="0" i="0" u="none" strike="noStrike" kern="1200" cap="none" spc="0" normalizeH="0" baseline="0" noProof="0" dirty="0">
                <a:ln>
                  <a:noFill/>
                </a:ln>
                <a:solidFill>
                  <a:prstClr val="white"/>
                </a:solidFill>
                <a:effectLst/>
                <a:uLnTx/>
                <a:uFillTx/>
                <a:latin typeface="Calibri"/>
                <a:ea typeface="+mn-ea"/>
                <a:cs typeface="+mn-cs"/>
              </a:rPr>
              <a:t> video streams</a:t>
            </a:r>
          </a:p>
        </p:txBody>
      </p:sp>
      <mc:AlternateContent xmlns:mc="http://schemas.openxmlformats.org/markup-compatibility/2006" xmlns:a14="http://schemas.microsoft.com/office/drawing/2010/main">
        <mc:Choice Requires="a14">
          <p:sp>
            <p:nvSpPr>
              <p:cNvPr id="10" name="Rounded Rectangular Callout 9"/>
              <p:cNvSpPr/>
              <p:nvPr/>
            </p:nvSpPr>
            <p:spPr>
              <a:xfrm>
                <a:off x="6129908" y="2841077"/>
                <a:ext cx="2657532" cy="2421552"/>
              </a:xfrm>
              <a:prstGeom prst="wedgeRoundRectCallout">
                <a:avLst>
                  <a:gd name="adj1" fmla="val -70183"/>
                  <a:gd name="adj2" fmla="val 40964"/>
                  <a:gd name="adj3" fmla="val 166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l" defTabSz="914400" rtl="0" eaLnBrk="1" fontAlgn="auto" latinLnBrk="0" hangingPunct="1">
                  <a:lnSpc>
                    <a:spcPts val="21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Merger-aware routing creates more opportunities for merging</a:t>
                </a:r>
              </a:p>
              <a:p>
                <a:pPr marL="344488" marR="0" lvl="0" indent="-344488" algn="l" defTabSz="914400" rtl="0" eaLnBrk="1" fontAlgn="auto" latinLnBrk="0" hangingPunct="1">
                  <a:lnSpc>
                    <a:spcPts val="2100"/>
                  </a:lnSpc>
                  <a:spcBef>
                    <a:spcPts val="0"/>
                  </a:spcBef>
                  <a:spcAft>
                    <a:spcPts val="0"/>
                  </a:spcAft>
                  <a:buClrTx/>
                  <a:buSzTx/>
                  <a:buFontTx/>
                  <a:buNone/>
                  <a:tabLst/>
                  <a:defRPr/>
                </a:pPr>
                <a14:m>
                  <m:oMath xmlns:m="http://schemas.openxmlformats.org/officeDocument/2006/math">
                    <m:r>
                      <a:rPr kumimoji="0" lang="en-US"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oMath>
                </a14:m>
                <a:r>
                  <a:rPr kumimoji="0" lang="en-US" sz="2000" b="0" i="0" u="none" strike="noStrike" kern="1200" cap="none" spc="0" normalizeH="0" baseline="0" noProof="0" dirty="0">
                    <a:ln>
                      <a:noFill/>
                    </a:ln>
                    <a:solidFill>
                      <a:prstClr val="white"/>
                    </a:solidFill>
                    <a:effectLst/>
                    <a:uLnTx/>
                    <a:uFillTx/>
                    <a:latin typeface="Calibri"/>
                    <a:ea typeface="+mn-ea"/>
                    <a:cs typeface="+mn-cs"/>
                  </a:rPr>
                  <a:t> Requires less time to transmit the </a:t>
                </a:r>
                <a:r>
                  <a:rPr lang="en-US" sz="2000" dirty="0">
                    <a:solidFill>
                      <a:prstClr val="white"/>
                    </a:solidFill>
                    <a:latin typeface="Calibri"/>
                  </a:rPr>
                  <a:t>25</a:t>
                </a:r>
                <a:r>
                  <a:rPr kumimoji="0" lang="en-US" sz="2000" b="0" i="0" u="none" strike="noStrike" kern="1200" cap="none" spc="0" normalizeH="0" baseline="0" noProof="0" dirty="0">
                    <a:ln>
                      <a:noFill/>
                    </a:ln>
                    <a:solidFill>
                      <a:prstClr val="white"/>
                    </a:solidFill>
                    <a:effectLst/>
                    <a:uLnTx/>
                    <a:uFillTx/>
                    <a:latin typeface="Calibri"/>
                    <a:ea typeface="+mn-ea"/>
                    <a:cs typeface="+mn-cs"/>
                  </a:rPr>
                  <a:t> video streams</a:t>
                </a:r>
              </a:p>
            </p:txBody>
          </p:sp>
        </mc:Choice>
        <mc:Fallback xmlns="">
          <p:sp>
            <p:nvSpPr>
              <p:cNvPr id="10" name="Rounded Rectangular Callout 9"/>
              <p:cNvSpPr>
                <a:spLocks noRot="1" noChangeAspect="1" noMove="1" noResize="1" noEditPoints="1" noAdjustHandles="1" noChangeArrowheads="1" noChangeShapeType="1" noTextEdit="1"/>
              </p:cNvSpPr>
              <p:nvPr/>
            </p:nvSpPr>
            <p:spPr>
              <a:xfrm>
                <a:off x="6129908" y="2841077"/>
                <a:ext cx="2657532" cy="2421552"/>
              </a:xfrm>
              <a:prstGeom prst="wedgeRoundRectCallout">
                <a:avLst>
                  <a:gd name="adj1" fmla="val -70183"/>
                  <a:gd name="adj2" fmla="val 40964"/>
                  <a:gd name="adj3" fmla="val 16667"/>
                </a:avLst>
              </a:prstGeom>
              <a:blipFill>
                <a:blip r:embed="rId4"/>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Tree>
    <p:extLst>
      <p:ext uri="{BB962C8B-B14F-4D97-AF65-F5344CB8AC3E}">
        <p14:creationId xmlns:p14="http://schemas.microsoft.com/office/powerpoint/2010/main" val="1663807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708096" y="4819410"/>
            <a:ext cx="5077637" cy="1778211"/>
          </a:xfrm>
        </p:spPr>
        <p:txBody>
          <a:bodyPr>
            <a:normAutofit fontScale="92500" lnSpcReduction="20000"/>
          </a:bodyPr>
          <a:lstStyle/>
          <a:p>
            <a:pPr marL="0" indent="0">
              <a:spcAft>
                <a:spcPts val="1200"/>
              </a:spcAft>
              <a:buNone/>
            </a:pPr>
            <a:r>
              <a:rPr lang="en-US" sz="4800" dirty="0">
                <a:solidFill>
                  <a:schemeClr val="accent6">
                    <a:lumMod val="60000"/>
                    <a:lumOff val="40000"/>
                  </a:schemeClr>
                </a:solidFill>
              </a:rPr>
              <a:t>Challenges:  Support</a:t>
            </a:r>
          </a:p>
          <a:p>
            <a:pPr marL="742950" lvl="1" indent="-400050">
              <a:lnSpc>
                <a:spcPct val="95000"/>
              </a:lnSpc>
              <a:spcAft>
                <a:spcPts val="300"/>
              </a:spcAft>
            </a:pPr>
            <a:r>
              <a:rPr lang="en-US" sz="3600" dirty="0">
                <a:solidFill>
                  <a:schemeClr val="accent6">
                    <a:lumMod val="60000"/>
                    <a:lumOff val="40000"/>
                  </a:schemeClr>
                </a:solidFill>
              </a:rPr>
              <a:t>Adaptive bit rate,</a:t>
            </a:r>
          </a:p>
          <a:p>
            <a:pPr marL="342900" lvl="1" indent="0">
              <a:lnSpc>
                <a:spcPct val="95000"/>
              </a:lnSpc>
              <a:spcAft>
                <a:spcPts val="1200"/>
              </a:spcAft>
              <a:buNone/>
            </a:pPr>
            <a:r>
              <a:rPr lang="en-US" sz="3600" dirty="0">
                <a:solidFill>
                  <a:schemeClr val="accent6">
                    <a:lumMod val="60000"/>
                    <a:lumOff val="40000"/>
                  </a:schemeClr>
                </a:solidFill>
              </a:rPr>
              <a:t>    e.g., MPEG-DASH </a:t>
            </a:r>
          </a:p>
        </p:txBody>
      </p:sp>
      <p:sp>
        <p:nvSpPr>
          <p:cNvPr id="4" name="Slide Number Placeholder 3"/>
          <p:cNvSpPr>
            <a:spLocks noGrp="1"/>
          </p:cNvSpPr>
          <p:nvPr>
            <p:ph type="sldNum" sz="quarter" idx="12"/>
          </p:nvPr>
        </p:nvSpPr>
        <p:spPr/>
        <p:txBody>
          <a:bodyPr/>
          <a:lstStyle/>
          <a:p>
            <a:fld id="{321D9DF7-A7BE-46E3-898F-4EC0FF04C1B9}" type="slidenum">
              <a:rPr lang="en-US" smtClean="0"/>
              <a:t>31</a:t>
            </a:fld>
            <a:endParaRPr lang="en-US"/>
          </a:p>
        </p:txBody>
      </p:sp>
      <p:sp>
        <p:nvSpPr>
          <p:cNvPr id="6" name="TextBox 5"/>
          <p:cNvSpPr txBox="1"/>
          <p:nvPr/>
        </p:nvSpPr>
        <p:spPr>
          <a:xfrm>
            <a:off x="744112" y="473312"/>
            <a:ext cx="7739715" cy="840230"/>
          </a:xfrm>
          <a:prstGeom prst="rect">
            <a:avLst/>
          </a:prstGeom>
          <a:noFill/>
        </p:spPr>
        <p:txBody>
          <a:bodyPr wrap="square" rtlCol="0">
            <a:spAutoFit/>
          </a:bodyPr>
          <a:lstStyle/>
          <a:p>
            <a:pPr marL="573088" indent="-573088">
              <a:lnSpc>
                <a:spcPct val="90000"/>
              </a:lnSpc>
              <a:spcAft>
                <a:spcPts val="1200"/>
              </a:spcAft>
            </a:pPr>
            <a:r>
              <a:rPr lang="en-US" sz="5400" dirty="0">
                <a:solidFill>
                  <a:schemeClr val="accent2">
                    <a:lumMod val="20000"/>
                    <a:lumOff val="80000"/>
                  </a:schemeClr>
                </a:solidFill>
              </a:rPr>
              <a:t>Some Research Directions</a:t>
            </a:r>
          </a:p>
        </p:txBody>
      </p:sp>
      <p:sp>
        <p:nvSpPr>
          <p:cNvPr id="26" name="Content Placeholder 9"/>
          <p:cNvSpPr txBox="1">
            <a:spLocks/>
          </p:cNvSpPr>
          <p:nvPr/>
        </p:nvSpPr>
        <p:spPr>
          <a:xfrm>
            <a:off x="607547" y="1577355"/>
            <a:ext cx="8011595" cy="2740417"/>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4800" dirty="0">
                <a:solidFill>
                  <a:schemeClr val="tx2">
                    <a:lumMod val="90000"/>
                  </a:schemeClr>
                </a:solidFill>
              </a:rPr>
              <a:t>Interesting topics</a:t>
            </a:r>
          </a:p>
          <a:p>
            <a:pPr marL="342900" lvl="1" indent="0">
              <a:lnSpc>
                <a:spcPct val="105000"/>
              </a:lnSpc>
              <a:spcAft>
                <a:spcPts val="1800"/>
              </a:spcAft>
              <a:buNone/>
            </a:pPr>
            <a:r>
              <a:rPr lang="en-US" sz="3900" dirty="0">
                <a:solidFill>
                  <a:schemeClr val="tx2">
                    <a:lumMod val="90000"/>
                  </a:schemeClr>
                </a:solidFill>
              </a:rPr>
              <a:t>Apply Dynamic Stream Merging to SDN  --  A Deduplication Software-Defined Overlay Network</a:t>
            </a:r>
          </a:p>
          <a:p>
            <a:pPr marL="342900" lvl="1" indent="0">
              <a:lnSpc>
                <a:spcPct val="105000"/>
              </a:lnSpc>
              <a:spcAft>
                <a:spcPts val="600"/>
              </a:spcAft>
              <a:buNone/>
            </a:pPr>
            <a:r>
              <a:rPr lang="en-US" sz="3900" dirty="0">
                <a:solidFill>
                  <a:schemeClr val="tx2">
                    <a:lumMod val="90000"/>
                  </a:schemeClr>
                </a:solidFill>
              </a:rPr>
              <a:t>Apply Dynamic Stream Merging to CDNs</a:t>
            </a:r>
          </a:p>
        </p:txBody>
      </p:sp>
      <p:sp>
        <p:nvSpPr>
          <p:cNvPr id="7" name="Content Placeholder 9"/>
          <p:cNvSpPr txBox="1">
            <a:spLocks/>
          </p:cNvSpPr>
          <p:nvPr/>
        </p:nvSpPr>
        <p:spPr>
          <a:xfrm>
            <a:off x="5420792" y="5566244"/>
            <a:ext cx="2842294" cy="6869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42950" lvl="1" indent="-400050"/>
            <a:r>
              <a:rPr lang="en-US" sz="3300" dirty="0">
                <a:solidFill>
                  <a:schemeClr val="accent6">
                    <a:lumMod val="60000"/>
                    <a:lumOff val="40000"/>
                  </a:schemeClr>
                </a:solidFill>
              </a:rPr>
              <a:t>HTMLS</a:t>
            </a:r>
          </a:p>
        </p:txBody>
      </p:sp>
    </p:spTree>
    <p:extLst>
      <p:ext uri="{BB962C8B-B14F-4D97-AF65-F5344CB8AC3E}">
        <p14:creationId xmlns:p14="http://schemas.microsoft.com/office/powerpoint/2010/main" val="32314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Effect transition="in" filter="wipe(left)">
                                      <p:cBhvr>
                                        <p:cTn id="11" dur="500"/>
                                        <p:tgtEl>
                                          <p:spTgt spid="2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Effect transition="in" filter="wipe(left)">
                                      <p:cBhvr>
                                        <p:cTn id="15" dur="500"/>
                                        <p:tgtEl>
                                          <p:spTgt spid="2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left)">
                                      <p:cBhvr>
                                        <p:cTn id="24" dur="500"/>
                                        <p:tgtEl>
                                          <p:spTgt spid="10">
                                            <p:txEl>
                                              <p:pRg st="1" end="1"/>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left)">
                                      <p:cBhvr>
                                        <p:cTn id="28" dur="500"/>
                                        <p:tgtEl>
                                          <p:spTgt spid="10">
                                            <p:txEl>
                                              <p:pRg st="2" end="2"/>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t>32</a:t>
            </a:fld>
            <a:endParaRPr lang="en-US"/>
          </a:p>
        </p:txBody>
      </p:sp>
      <p:sp>
        <p:nvSpPr>
          <p:cNvPr id="6" name="TextBox 5"/>
          <p:cNvSpPr txBox="1"/>
          <p:nvPr/>
        </p:nvSpPr>
        <p:spPr>
          <a:xfrm>
            <a:off x="744113" y="473312"/>
            <a:ext cx="6221882" cy="2656112"/>
          </a:xfrm>
          <a:prstGeom prst="rect">
            <a:avLst/>
          </a:prstGeom>
          <a:noFill/>
        </p:spPr>
        <p:txBody>
          <a:bodyPr wrap="square" rtlCol="0">
            <a:spAutoFit/>
          </a:bodyPr>
          <a:lstStyle/>
          <a:p>
            <a:pPr marL="573088" indent="-573088">
              <a:lnSpc>
                <a:spcPct val="90000"/>
              </a:lnSpc>
              <a:spcAft>
                <a:spcPts val="1200"/>
              </a:spcAft>
            </a:pPr>
            <a:r>
              <a:rPr lang="en-US" sz="5400" dirty="0" err="1">
                <a:solidFill>
                  <a:schemeClr val="accent2">
                    <a:lumMod val="20000"/>
                    <a:lumOff val="80000"/>
                  </a:schemeClr>
                </a:solidFill>
              </a:rPr>
              <a:t>ThingStore</a:t>
            </a:r>
            <a:endParaRPr lang="en-US" sz="5400" dirty="0">
              <a:solidFill>
                <a:schemeClr val="accent2">
                  <a:lumMod val="20000"/>
                  <a:lumOff val="80000"/>
                </a:schemeClr>
              </a:solidFill>
            </a:endParaRPr>
          </a:p>
          <a:p>
            <a:pPr marL="573088" indent="-573088">
              <a:lnSpc>
                <a:spcPct val="90000"/>
              </a:lnSpc>
            </a:pPr>
            <a:r>
              <a:rPr lang="en-US" sz="4000" dirty="0">
                <a:solidFill>
                  <a:srgbClr val="CCFFCC"/>
                </a:solidFill>
              </a:rPr>
              <a:t>     Collaboration in </a:t>
            </a:r>
            <a:r>
              <a:rPr lang="en-US" sz="4000" dirty="0" err="1">
                <a:solidFill>
                  <a:srgbClr val="CCFFCC"/>
                </a:solidFill>
              </a:rPr>
              <a:t>IoT</a:t>
            </a:r>
            <a:r>
              <a:rPr lang="en-US" sz="4000" dirty="0">
                <a:solidFill>
                  <a:srgbClr val="CCFFCC"/>
                </a:solidFill>
              </a:rPr>
              <a:t> Development and Deployment</a:t>
            </a:r>
          </a:p>
        </p:txBody>
      </p:sp>
      <p:grpSp>
        <p:nvGrpSpPr>
          <p:cNvPr id="9" name="Group 8"/>
          <p:cNvGrpSpPr/>
          <p:nvPr/>
        </p:nvGrpSpPr>
        <p:grpSpPr>
          <a:xfrm>
            <a:off x="4863245" y="2766411"/>
            <a:ext cx="3438939" cy="3438939"/>
            <a:chOff x="4234071" y="2917412"/>
            <a:chExt cx="3438939" cy="343893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071" y="2917412"/>
              <a:ext cx="3438939" cy="3438939"/>
            </a:xfrm>
            <a:prstGeom prst="rect">
              <a:avLst/>
            </a:prstGeom>
          </p:spPr>
        </p:pic>
        <p:pic>
          <p:nvPicPr>
            <p:cNvPr id="1026" name="Picture 2" descr="http://www.ti.com/lsds/media/images/wireless_connectivity/50BillionThing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766" y="4745894"/>
              <a:ext cx="581114" cy="58111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5624580" y="5327009"/>
              <a:ext cx="1489283" cy="546070"/>
            </a:xfrm>
            <a:prstGeom prst="rect">
              <a:avLst/>
            </a:prstGeom>
          </p:spPr>
        </p:pic>
        <p:sp>
          <p:nvSpPr>
            <p:cNvPr id="8" name="TextBox 7"/>
            <p:cNvSpPr txBox="1"/>
            <p:nvPr/>
          </p:nvSpPr>
          <p:spPr>
            <a:xfrm>
              <a:off x="5101214" y="3064731"/>
              <a:ext cx="1746247" cy="523220"/>
            </a:xfrm>
            <a:prstGeom prst="rect">
              <a:avLst/>
            </a:prstGeom>
            <a:noFill/>
          </p:spPr>
          <p:txBody>
            <a:bodyPr wrap="none" rtlCol="0">
              <a:spAutoFit/>
            </a:bodyPr>
            <a:lstStyle/>
            <a:p>
              <a:r>
                <a:rPr lang="en-US" sz="2800" dirty="0">
                  <a:solidFill>
                    <a:srgbClr val="545E86"/>
                  </a:solidFill>
                  <a:latin typeface="Forte" panose="03060902040502070203" pitchFamily="66" charset="0"/>
                </a:rPr>
                <a:t>ThingStore</a:t>
              </a: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940" y="5280310"/>
            <a:ext cx="1797825" cy="107235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611" y="5369990"/>
            <a:ext cx="1909173" cy="1133680"/>
          </a:xfrm>
          <a:prstGeom prst="rect">
            <a:avLst/>
          </a:prstGeom>
        </p:spPr>
      </p:pic>
      <p:grpSp>
        <p:nvGrpSpPr>
          <p:cNvPr id="15" name="Group 14"/>
          <p:cNvGrpSpPr/>
          <p:nvPr/>
        </p:nvGrpSpPr>
        <p:grpSpPr>
          <a:xfrm>
            <a:off x="5607173" y="4697835"/>
            <a:ext cx="444308" cy="924624"/>
            <a:chOff x="425318" y="3171583"/>
            <a:chExt cx="1495930" cy="3476892"/>
          </a:xfrm>
        </p:grpSpPr>
        <p:sp>
          <p:nvSpPr>
            <p:cNvPr id="16" name="Oval 15"/>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lowchart: Terminator 22"/>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lowchart: Terminator 23"/>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 descr="http://icons.iconarchive.com/icons/dapino/medical/64/heart-beat-no-sh-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6271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5"/>
                                        </p:tgtEl>
                                        <p:attrNameLst>
                                          <p:attrName>ppt_w</p:attrName>
                                        </p:attrNameLst>
                                      </p:cBhvr>
                                      <p:tavLst>
                                        <p:tav tm="0">
                                          <p:val>
                                            <p:strVal val="#ppt_w*.05"/>
                                          </p:val>
                                        </p:tav>
                                        <p:tav tm="100000">
                                          <p:val>
                                            <p:strVal val="#ppt_w"/>
                                          </p:val>
                                        </p:tav>
                                      </p:tavLst>
                                    </p:anim>
                                    <p:anim calcmode="lin" valueType="num">
                                      <p:cBhvr>
                                        <p:cTn id="10" dur="500" fill="hold"/>
                                        <p:tgtEl>
                                          <p:spTgt spid="1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oityourselflettering.com/t/05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114800"/>
            <a:ext cx="3325813" cy="853219"/>
          </a:xfrm>
          <a:prstGeom prst="rect">
            <a:avLst/>
          </a:prstGeom>
          <a:noFill/>
          <a:extLst>
            <a:ext uri="{909E8E84-426E-40dd-AFC4-6F175D3DCCD1}">
              <a14:hiddenFill xmlns:a14="http://schemas.microsoft.com/office/drawing/2010/main" xmlns="">
                <a:solidFill>
                  <a:srgbClr val="FFFFFF"/>
                </a:solidFill>
              </a14:hiddenFill>
            </a:ext>
          </a:extLst>
        </p:spPr>
      </p:pic>
      <p:pic>
        <p:nvPicPr>
          <p:cNvPr id="7184" name="Picture 16" descr="Serv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598"/>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7170" name="Picture 2" descr="http://2310host.com/img/slider-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609599"/>
            <a:ext cx="7543800" cy="7543801"/>
          </a:xfrm>
          <a:prstGeom prst="rect">
            <a:avLst/>
          </a:prstGeom>
          <a:noFill/>
          <a:extLst>
            <a:ext uri="{909E8E84-426E-40dd-AFC4-6F175D3DCCD1}">
              <a14:hiddenFill xmlns:a14="http://schemas.microsoft.com/office/drawing/2010/main" xmlns="">
                <a:solidFill>
                  <a:srgbClr val="FFFFFF"/>
                </a:solidFill>
              </a14:hiddenFill>
            </a:ext>
          </a:extLst>
        </p:spPr>
      </p:pic>
      <p:pic>
        <p:nvPicPr>
          <p:cNvPr id="7182"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490" y="1219199"/>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018070"/>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95599"/>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594376"/>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5233473"/>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275" y="1447799"/>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2455606"/>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075" y="5233473"/>
            <a:ext cx="1219200" cy="121920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275" y="5486399"/>
            <a:ext cx="1219200" cy="121920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urved Right Arrow 3"/>
          <p:cNvSpPr/>
          <p:nvPr/>
        </p:nvSpPr>
        <p:spPr>
          <a:xfrm rot="3215356">
            <a:off x="4450052" y="2477407"/>
            <a:ext cx="1248831" cy="3783858"/>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8" name="Picture 10" descr="Communication gmail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0435" y="3657598"/>
            <a:ext cx="533400" cy="53340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Curved Right Arrow 20"/>
          <p:cNvSpPr/>
          <p:nvPr/>
        </p:nvSpPr>
        <p:spPr>
          <a:xfrm rot="2683018" flipH="1" flipV="1">
            <a:off x="2449273" y="2062316"/>
            <a:ext cx="1098095" cy="3480547"/>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urved Right Arrow 21"/>
          <p:cNvSpPr/>
          <p:nvPr/>
        </p:nvSpPr>
        <p:spPr>
          <a:xfrm rot="602361">
            <a:off x="4791910" y="2588489"/>
            <a:ext cx="1092031" cy="3546498"/>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6" name="Picture 8" descr="Communication skyp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706" y="4657294"/>
            <a:ext cx="628650" cy="628650"/>
          </a:xfrm>
          <a:prstGeom prst="rect">
            <a:avLst/>
          </a:prstGeom>
          <a:noFill/>
          <a:extLst>
            <a:ext uri="{909E8E84-426E-40dd-AFC4-6F175D3DCCD1}">
              <a14:hiddenFill xmlns:a14="http://schemas.microsoft.com/office/drawing/2010/main" xmlns="">
                <a:solidFill>
                  <a:srgbClr val="FFFFFF"/>
                </a:solidFill>
              </a14:hiddenFill>
            </a:ext>
          </a:extLst>
        </p:spPr>
      </p:pic>
      <p:pic>
        <p:nvPicPr>
          <p:cNvPr id="7186" name="Picture 18" descr="Netflix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441" y="3405187"/>
            <a:ext cx="709612" cy="7096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096000" y="1535949"/>
            <a:ext cx="2627642" cy="553998"/>
          </a:xfrm>
          <a:prstGeom prst="rect">
            <a:avLst/>
          </a:prstGeom>
          <a:noFill/>
        </p:spPr>
        <p:txBody>
          <a:bodyPr wrap="none" rtlCol="0">
            <a:spAutoFit/>
          </a:bodyPr>
          <a:lstStyle/>
          <a:p>
            <a:r>
              <a:rPr lang="en-US" sz="3000" dirty="0">
                <a:solidFill>
                  <a:prstClr val="white"/>
                </a:solidFill>
              </a:rPr>
              <a:t>This is changing</a:t>
            </a:r>
          </a:p>
        </p:txBody>
      </p:sp>
      <p:sp>
        <p:nvSpPr>
          <p:cNvPr id="23" name="Title 22"/>
          <p:cNvSpPr>
            <a:spLocks noGrp="1"/>
          </p:cNvSpPr>
          <p:nvPr>
            <p:ph type="title"/>
          </p:nvPr>
        </p:nvSpPr>
        <p:spPr>
          <a:xfrm>
            <a:off x="486507" y="344596"/>
            <a:ext cx="6521625" cy="854080"/>
          </a:xfrm>
          <a:prstGeom prst="rect">
            <a:avLst/>
          </a:prstGeom>
          <a:noFill/>
        </p:spPr>
        <p:txBody>
          <a:bodyPr wrap="non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latin typeface="+mn-lt"/>
              </a:rPr>
              <a:t>Today’s Internet Users</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5550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86"/>
                                        </p:tgtEl>
                                        <p:attrNameLst>
                                          <p:attrName>style.visibility</p:attrName>
                                        </p:attrNameLst>
                                      </p:cBhvr>
                                      <p:to>
                                        <p:strVal val="visible"/>
                                      </p:to>
                                    </p:set>
                                    <p:animEffect transition="in" filter="dissolve">
                                      <p:cBhvr>
                                        <p:cTn id="11" dur="500"/>
                                        <p:tgtEl>
                                          <p:spTgt spid="718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dissolve">
                                      <p:cBhvr>
                                        <p:cTn id="19" dur="500"/>
                                        <p:tgtEl>
                                          <p:spTgt spid="717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dissolve">
                                      <p:cBhvr>
                                        <p:cTn id="27" dur="500"/>
                                        <p:tgtEl>
                                          <p:spTgt spid="7176"/>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dissolve">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42" y="1669158"/>
            <a:ext cx="4830938" cy="4830938"/>
          </a:xfrm>
          <a:prstGeom prst="rect">
            <a:avLst/>
          </a:prstGeom>
        </p:spPr>
      </p:pic>
      <p:sp>
        <p:nvSpPr>
          <p:cNvPr id="8" name="Oval Callout 7"/>
          <p:cNvSpPr/>
          <p:nvPr/>
        </p:nvSpPr>
        <p:spPr>
          <a:xfrm>
            <a:off x="3982167" y="1303086"/>
            <a:ext cx="2974132" cy="1796148"/>
          </a:xfrm>
          <a:prstGeom prst="wedgeEllipseCallout">
            <a:avLst>
              <a:gd name="adj1" fmla="val -58334"/>
              <a:gd name="adj2" fmla="val 6833"/>
            </a:avLst>
          </a:prstGeom>
          <a:solidFill>
            <a:schemeClr val="accent2"/>
          </a:solidFill>
          <a:ln w="57150">
            <a:solidFill>
              <a:schemeClr val="bg2">
                <a:lumMod val="20000"/>
                <a:lumOff val="80000"/>
              </a:schemeClr>
            </a:solidFill>
          </a:ln>
        </p:spPr>
        <p:style>
          <a:lnRef idx="3">
            <a:schemeClr val="lt1"/>
          </a:lnRef>
          <a:fillRef idx="1">
            <a:schemeClr val="accent3"/>
          </a:fillRef>
          <a:effectRef idx="1">
            <a:schemeClr val="accent3"/>
          </a:effectRef>
          <a:fontRef idx="minor">
            <a:schemeClr val="lt1"/>
          </a:fontRef>
        </p:style>
        <p:txBody>
          <a:bodyPr lIns="0" tIns="91440" rIns="0" bIns="0" rtlCol="0" anchor="ctr" anchorCtr="1"/>
          <a:lstStyle/>
          <a:p>
            <a:pPr algn="ctr">
              <a:lnSpc>
                <a:spcPct val="90000"/>
              </a:lnSpc>
            </a:pPr>
            <a:r>
              <a:rPr lang="en-US" sz="3200" dirty="0">
                <a:solidFill>
                  <a:prstClr val="white"/>
                </a:solidFill>
              </a:rPr>
              <a:t>“Things” are connected devices</a:t>
            </a:r>
          </a:p>
        </p:txBody>
      </p:sp>
      <p:pic>
        <p:nvPicPr>
          <p:cNvPr id="21" name="Picture 8" descr="Network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322" y="4085167"/>
            <a:ext cx="3660682" cy="210217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 9"/>
          <p:cNvGrpSpPr/>
          <p:nvPr/>
        </p:nvGrpSpPr>
        <p:grpSpPr>
          <a:xfrm flipH="1">
            <a:off x="3795820" y="3795892"/>
            <a:ext cx="654639" cy="1765999"/>
            <a:chOff x="425318" y="3171583"/>
            <a:chExt cx="1495930" cy="3476892"/>
          </a:xfrm>
        </p:grpSpPr>
        <p:sp>
          <p:nvSpPr>
            <p:cNvPr id="11" name="Oval 10"/>
            <p:cNvSpPr/>
            <p:nvPr/>
          </p:nvSpPr>
          <p:spPr>
            <a:xfrm>
              <a:off x="504824" y="3368503"/>
              <a:ext cx="990600" cy="8150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20628650">
              <a:off x="1042791" y="3487344"/>
              <a:ext cx="202012" cy="369441"/>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20628650">
              <a:off x="1058729" y="3599737"/>
              <a:ext cx="178625" cy="17249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504824" y="4183540"/>
              <a:ext cx="482195" cy="2464935"/>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lowchart: Terminator 8"/>
            <p:cNvSpPr/>
            <p:nvPr/>
          </p:nvSpPr>
          <p:spPr>
            <a:xfrm rot="1181499">
              <a:off x="1108278" y="3171583"/>
              <a:ext cx="300775" cy="11256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lowchart: Terminator 56"/>
            <p:cNvSpPr/>
            <p:nvPr/>
          </p:nvSpPr>
          <p:spPr>
            <a:xfrm rot="19719383">
              <a:off x="425318" y="3301352"/>
              <a:ext cx="300775" cy="112568"/>
            </a:xfrm>
            <a:prstGeom prst="flowChartTerminator">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Group 21"/>
          <p:cNvGrpSpPr/>
          <p:nvPr/>
        </p:nvGrpSpPr>
        <p:grpSpPr>
          <a:xfrm>
            <a:off x="3187514" y="3666061"/>
            <a:ext cx="668983" cy="1766000"/>
            <a:chOff x="425318" y="3171583"/>
            <a:chExt cx="1495930" cy="3476893"/>
          </a:xfrm>
        </p:grpSpPr>
        <p:sp>
          <p:nvSpPr>
            <p:cNvPr id="23" name="Oval 22"/>
            <p:cNvSpPr/>
            <p:nvPr/>
          </p:nvSpPr>
          <p:spPr>
            <a:xfrm>
              <a:off x="504824" y="3368503"/>
              <a:ext cx="990600" cy="8150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rot="20628650">
              <a:off x="1042791" y="3487344"/>
              <a:ext cx="202012" cy="369441"/>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20628650">
              <a:off x="1058729" y="3599737"/>
              <a:ext cx="178625" cy="17249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25"/>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26"/>
            <p:cNvSpPr/>
            <p:nvPr/>
          </p:nvSpPr>
          <p:spPr>
            <a:xfrm>
              <a:off x="504823" y="4181445"/>
              <a:ext cx="469407" cy="2467031"/>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reeform 28"/>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8"/>
            <p:cNvSpPr/>
            <p:nvPr/>
          </p:nvSpPr>
          <p:spPr>
            <a:xfrm rot="1181499">
              <a:off x="1108278" y="3171583"/>
              <a:ext cx="300775" cy="11256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56"/>
            <p:cNvSpPr/>
            <p:nvPr/>
          </p:nvSpPr>
          <p:spPr>
            <a:xfrm rot="19719383">
              <a:off x="425318" y="3301352"/>
              <a:ext cx="300775" cy="112568"/>
            </a:xfrm>
            <a:prstGeom prst="flowChartTerminator">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 name="Picture 2" descr="http://icons.iconarchive.com/icons/dapino/medical/64/heart-beat-no-sh-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TextBox 4"/>
          <p:cNvSpPr txBox="1"/>
          <p:nvPr/>
        </p:nvSpPr>
        <p:spPr>
          <a:xfrm>
            <a:off x="2467836" y="5453945"/>
            <a:ext cx="1428596" cy="461665"/>
          </a:xfrm>
          <a:prstGeom prst="rect">
            <a:avLst/>
          </a:prstGeom>
          <a:noFill/>
        </p:spPr>
        <p:txBody>
          <a:bodyPr wrap="none" rtlCol="0">
            <a:spAutoFit/>
          </a:bodyPr>
          <a:lstStyle/>
          <a:p>
            <a:r>
              <a:rPr lang="en-US" sz="2400" dirty="0">
                <a:solidFill>
                  <a:srgbClr val="000000"/>
                </a:solidFill>
              </a:rPr>
              <a:t>INTERNET</a:t>
            </a:r>
          </a:p>
        </p:txBody>
      </p:sp>
      <p:sp>
        <p:nvSpPr>
          <p:cNvPr id="33" name="Oval Callout 32"/>
          <p:cNvSpPr/>
          <p:nvPr/>
        </p:nvSpPr>
        <p:spPr>
          <a:xfrm>
            <a:off x="4528058" y="3668890"/>
            <a:ext cx="825500" cy="493888"/>
          </a:xfrm>
          <a:prstGeom prst="wedgeEllipseCallout">
            <a:avLst>
              <a:gd name="adj1" fmla="val -56730"/>
              <a:gd name="adj2" fmla="val 33929"/>
            </a:avLst>
          </a:prstGeom>
          <a:ln/>
        </p:spPr>
        <p:style>
          <a:lnRef idx="3">
            <a:schemeClr val="lt1"/>
          </a:lnRef>
          <a:fillRef idx="1">
            <a:schemeClr val="accent5"/>
          </a:fillRef>
          <a:effectRef idx="1">
            <a:schemeClr val="accent5"/>
          </a:effectRef>
          <a:fontRef idx="minor">
            <a:schemeClr val="lt1"/>
          </a:fontRef>
        </p:style>
        <p:txBody>
          <a:bodyPr lIns="0" tIns="0" rIns="0" rtlCol="0" anchor="ctr"/>
          <a:lstStyle/>
          <a:p>
            <a:pPr algn="ctr"/>
            <a:r>
              <a:rPr lang="en-US" dirty="0">
                <a:solidFill>
                  <a:prstClr val="white"/>
                </a:solidFill>
              </a:rPr>
              <a:t>Alert !</a:t>
            </a:r>
          </a:p>
        </p:txBody>
      </p:sp>
      <p:sp>
        <p:nvSpPr>
          <p:cNvPr id="34" name="Rectangle 33"/>
          <p:cNvSpPr/>
          <p:nvPr/>
        </p:nvSpPr>
        <p:spPr>
          <a:xfrm>
            <a:off x="190725" y="165295"/>
            <a:ext cx="8038875" cy="830997"/>
          </a:xfrm>
          <a:prstGeom prst="rect">
            <a:avLst/>
          </a:prstGeom>
          <a:noFill/>
        </p:spPr>
        <p:txBody>
          <a:bodyPr wrap="square" lIns="91440" tIns="45720" rIns="91440" bIns="45720">
            <a:spAutoFit/>
          </a:bodyPr>
          <a:lstStyle/>
          <a:p>
            <a:pPr algn="ctr"/>
            <a:r>
              <a:rPr lang="en-US" sz="4800" dirty="0">
                <a:ln w="0"/>
                <a:solidFill>
                  <a:srgbClr val="FFC000">
                    <a:lumMod val="40000"/>
                    <a:lumOff val="60000"/>
                  </a:srgbClr>
                </a:solidFill>
                <a:effectLst>
                  <a:reflection blurRad="6350" stA="53000" endA="300" endPos="35500" dir="5400000" sy="-90000" algn="bl" rotWithShape="0"/>
                </a:effectLst>
              </a:rPr>
              <a:t>New Internet Users:  “Things”</a:t>
            </a:r>
          </a:p>
        </p:txBody>
      </p:sp>
      <p:sp>
        <p:nvSpPr>
          <p:cNvPr id="2" name="TextBox 1"/>
          <p:cNvSpPr txBox="1"/>
          <p:nvPr/>
        </p:nvSpPr>
        <p:spPr>
          <a:xfrm>
            <a:off x="5927666" y="3207176"/>
            <a:ext cx="2766147" cy="2246769"/>
          </a:xfrm>
          <a:prstGeom prst="rect">
            <a:avLst/>
          </a:prstGeom>
          <a:noFill/>
        </p:spPr>
        <p:txBody>
          <a:bodyPr wrap="square" rtlCol="0">
            <a:spAutoFit/>
          </a:bodyPr>
          <a:lstStyle/>
          <a:p>
            <a:r>
              <a:rPr lang="en-US" sz="2800" dirty="0">
                <a:solidFill>
                  <a:srgbClr val="A5A5A5">
                    <a:lumMod val="60000"/>
                    <a:lumOff val="40000"/>
                  </a:srgbClr>
                </a:solidFill>
              </a:rPr>
              <a:t>Regular cameras, thermal cameras, microphones, and a variety of sensors</a:t>
            </a:r>
          </a:p>
        </p:txBody>
      </p:sp>
      <p:pic>
        <p:nvPicPr>
          <p:cNvPr id="35" name="Picture 34" descr="security-camera-roundup-pic-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398" y="5374440"/>
            <a:ext cx="1547053" cy="1160290"/>
          </a:xfrm>
          <a:prstGeom prst="rect">
            <a:avLst/>
          </a:prstGeom>
          <a:ln w="38100" cmpd="sng"/>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202915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2"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3"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 calcmode="lin" valueType="num">
                                      <p:cBhvr>
                                        <p:cTn id="15"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6"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7"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8" dur="500" decel="50000">
                                          <p:stCondLst>
                                            <p:cond delay="0"/>
                                          </p:stCondLst>
                                        </p:cTn>
                                        <p:tgtEl>
                                          <p:spTgt spid="10"/>
                                        </p:tgtEl>
                                      </p:cBhvr>
                                    </p:animEffect>
                                  </p:childTnLst>
                                </p:cTn>
                              </p:par>
                            </p:childTnLst>
                          </p:cTn>
                        </p:par>
                        <p:par>
                          <p:cTn id="19" fill="hold">
                            <p:stCondLst>
                              <p:cond delay="1000"/>
                            </p:stCondLst>
                            <p:childTnLst>
                              <p:par>
                                <p:cTn id="20" presetID="25"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22"/>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par>
                                <p:cTn id="34" presetID="9"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58" y="3048411"/>
            <a:ext cx="6172199" cy="354443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txBox="1">
            <a:spLocks/>
          </p:cNvSpPr>
          <p:nvPr/>
        </p:nvSpPr>
        <p:spPr>
          <a:xfrm>
            <a:off x="602241" y="1164451"/>
            <a:ext cx="8134064" cy="881094"/>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spcAft>
                <a:spcPts val="600"/>
              </a:spcAft>
            </a:pPr>
            <a:r>
              <a:rPr lang="en-US" sz="3600" dirty="0">
                <a:solidFill>
                  <a:prstClr val="white">
                    <a:lumMod val="85000"/>
                  </a:prstClr>
                </a:solidFill>
                <a:latin typeface="Calibri"/>
              </a:rPr>
              <a:t>There will be  </a:t>
            </a:r>
            <a:r>
              <a:rPr lang="en-US" sz="3600" b="1" dirty="0">
                <a:solidFill>
                  <a:prstClr val="white">
                    <a:lumMod val="85000"/>
                  </a:prstClr>
                </a:solidFill>
                <a:latin typeface="Calibri"/>
              </a:rPr>
              <a:t>28 billion “things” </a:t>
            </a:r>
            <a:r>
              <a:rPr lang="en-US" sz="3600" dirty="0">
                <a:solidFill>
                  <a:prstClr val="white">
                    <a:lumMod val="85000"/>
                  </a:prstClr>
                </a:solidFill>
                <a:latin typeface="Calibri"/>
              </a:rPr>
              <a:t>by 2020</a:t>
            </a:r>
          </a:p>
        </p:txBody>
      </p:sp>
      <p:pic>
        <p:nvPicPr>
          <p:cNvPr id="12"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994" y="3401195"/>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68" y="2732583"/>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68" y="359156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368" y="504049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030" y="3302954"/>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992" y="45578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47" y="39482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3" y="4758630"/>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84019" y="3745098"/>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54622" y="4135536"/>
            <a:ext cx="286891"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07" y="439854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67" y="45578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455" y="3369880"/>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5792" y="34910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69167" y="3719625"/>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17190" y="4208046"/>
            <a:ext cx="359341" cy="986337"/>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828" y="4673814"/>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677" y="5393037"/>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676" y="428426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916" y="5447092"/>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78567" y="4932277"/>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075003" y="5059634"/>
            <a:ext cx="301087" cy="826438"/>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592" y="53198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80" y="4632894"/>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669" y="4727652"/>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88568" y="4284265"/>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743458" y="3480597"/>
            <a:ext cx="286891"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8" y="4003740"/>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867" y="545846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67" y="473569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93154" y="5133695"/>
            <a:ext cx="301087" cy="826438"/>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493" y="5396025"/>
            <a:ext cx="409575" cy="78747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Group 9"/>
          <p:cNvGrpSpPr/>
          <p:nvPr/>
        </p:nvGrpSpPr>
        <p:grpSpPr>
          <a:xfrm>
            <a:off x="388265" y="2739014"/>
            <a:ext cx="1495930" cy="3476892"/>
            <a:chOff x="425318" y="3171583"/>
            <a:chExt cx="1495930" cy="3476892"/>
          </a:xfrm>
        </p:grpSpPr>
        <p:sp>
          <p:nvSpPr>
            <p:cNvPr id="3" name="Oval 2"/>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lowchart: Terminator 8"/>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Flowchart: Terminator 56"/>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http://icons.iconarchive.com/icons/dapino/medical/64/heart-beat-no-sh-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8" name="Cloud Callout 57"/>
          <p:cNvSpPr/>
          <p:nvPr/>
        </p:nvSpPr>
        <p:spPr>
          <a:xfrm>
            <a:off x="1718745" y="3339535"/>
            <a:ext cx="1860232" cy="699014"/>
          </a:xfrm>
          <a:prstGeom prst="cloudCallout">
            <a:avLst>
              <a:gd name="adj1" fmla="val -61837"/>
              <a:gd name="adj2" fmla="val 191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ct val="80000"/>
              </a:lnSpc>
            </a:pPr>
            <a:r>
              <a:rPr lang="en-US" dirty="0">
                <a:solidFill>
                  <a:srgbClr val="FFFF00"/>
                </a:solidFill>
              </a:rPr>
              <a:t>Sensing environment</a:t>
            </a:r>
          </a:p>
        </p:txBody>
      </p:sp>
      <p:sp>
        <p:nvSpPr>
          <p:cNvPr id="59" name="Oval Callout 58"/>
          <p:cNvSpPr/>
          <p:nvPr/>
        </p:nvSpPr>
        <p:spPr>
          <a:xfrm>
            <a:off x="1527288" y="2722340"/>
            <a:ext cx="1796605" cy="540341"/>
          </a:xfrm>
          <a:prstGeom prst="wedgeEllipseCallout">
            <a:avLst>
              <a:gd name="adj1" fmla="val -48905"/>
              <a:gd name="adj2" fmla="val 53646"/>
            </a:avLst>
          </a:prstGeom>
          <a:noFill/>
          <a:ln>
            <a:solidFill>
              <a:srgbClr val="A2F2FA"/>
            </a:solid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lnSpc>
                <a:spcPct val="80000"/>
              </a:lnSpc>
            </a:pPr>
            <a:r>
              <a:rPr lang="en-US" dirty="0">
                <a:solidFill>
                  <a:srgbClr val="A2F2FA"/>
                </a:solidFill>
              </a:rPr>
              <a:t>Transmitting data</a:t>
            </a:r>
          </a:p>
        </p:txBody>
      </p:sp>
      <p:grpSp>
        <p:nvGrpSpPr>
          <p:cNvPr id="20" name="Group 19"/>
          <p:cNvGrpSpPr/>
          <p:nvPr/>
        </p:nvGrpSpPr>
        <p:grpSpPr>
          <a:xfrm>
            <a:off x="7115949" y="2336926"/>
            <a:ext cx="1145794" cy="1034430"/>
            <a:chOff x="7404100" y="2616200"/>
            <a:chExt cx="1587500" cy="1019048"/>
          </a:xfrm>
        </p:grpSpPr>
        <p:sp>
          <p:nvSpPr>
            <p:cNvPr id="5" name="TextBox 4"/>
            <p:cNvSpPr txBox="1"/>
            <p:nvPr/>
          </p:nvSpPr>
          <p:spPr>
            <a:xfrm>
              <a:off x="7598185" y="2718591"/>
              <a:ext cx="1302710" cy="749915"/>
            </a:xfrm>
            <a:prstGeom prst="rect">
              <a:avLst/>
            </a:prstGeom>
            <a:noFill/>
          </p:spPr>
          <p:txBody>
            <a:bodyPr wrap="square" rtlCol="0">
              <a:spAutoFit/>
            </a:bodyPr>
            <a:lstStyle/>
            <a:p>
              <a:pPr>
                <a:lnSpc>
                  <a:spcPct val="90000"/>
                </a:lnSpc>
              </a:pPr>
              <a:r>
                <a:rPr lang="en-US" sz="1600" dirty="0">
                  <a:solidFill>
                    <a:srgbClr val="2DFF1C"/>
                  </a:solidFill>
                </a:rPr>
                <a:t>“Things” are good helpers</a:t>
              </a:r>
            </a:p>
          </p:txBody>
        </p:sp>
        <p:sp>
          <p:nvSpPr>
            <p:cNvPr id="19" name="Cloud Callout 18"/>
            <p:cNvSpPr/>
            <p:nvPr/>
          </p:nvSpPr>
          <p:spPr>
            <a:xfrm>
              <a:off x="7404100" y="2616200"/>
              <a:ext cx="1587500" cy="1019048"/>
            </a:xfrm>
            <a:prstGeom prst="cloudCallout">
              <a:avLst>
                <a:gd name="adj1" fmla="val -28094"/>
                <a:gd name="adj2" fmla="val 65520"/>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258360" y="189153"/>
            <a:ext cx="7837467"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The Internet of Things (IoT)</a:t>
            </a:r>
          </a:p>
        </p:txBody>
      </p:sp>
      <p:sp>
        <p:nvSpPr>
          <p:cNvPr id="2" name="TextBox 1"/>
          <p:cNvSpPr txBox="1"/>
          <p:nvPr/>
        </p:nvSpPr>
        <p:spPr>
          <a:xfrm>
            <a:off x="6642129" y="1696397"/>
            <a:ext cx="1721240" cy="461665"/>
          </a:xfrm>
          <a:prstGeom prst="rect">
            <a:avLst/>
          </a:prstGeom>
          <a:noFill/>
        </p:spPr>
        <p:txBody>
          <a:bodyPr wrap="none" rtlCol="0">
            <a:spAutoFit/>
          </a:bodyPr>
          <a:lstStyle/>
          <a:p>
            <a:r>
              <a:rPr lang="en-US" sz="2400" i="1" dirty="0">
                <a:solidFill>
                  <a:prstClr val="white"/>
                </a:solidFill>
              </a:rPr>
              <a:t>Gartner, Inc.</a:t>
            </a:r>
          </a:p>
        </p:txBody>
      </p:sp>
    </p:spTree>
    <p:extLst>
      <p:ext uri="{BB962C8B-B14F-4D97-AF65-F5344CB8AC3E}">
        <p14:creationId xmlns:p14="http://schemas.microsoft.com/office/powerpoint/2010/main" val="22858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0"/>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right)">
                                      <p:cBhvr>
                                        <p:cTn id="18" dur="500"/>
                                        <p:tgtEl>
                                          <p:spTgt spid="5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par>
                                <p:cTn id="23" presetID="9"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par>
                                <p:cTn id="26" presetID="9"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par>
                                <p:cTn id="33" presetID="9"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par>
                                <p:cTn id="36" presetID="9"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par>
                                <p:cTn id="39" presetID="9"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childTnLst>
                          </p:cTn>
                        </p:par>
                        <p:par>
                          <p:cTn id="42" fill="hold">
                            <p:stCondLst>
                              <p:cond delay="2000"/>
                            </p:stCondLst>
                            <p:childTnLst>
                              <p:par>
                                <p:cTn id="43" presetID="9" presetClass="entr" presetSubtype="0"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dissolve">
                                      <p:cBhvr>
                                        <p:cTn id="45" dur="500"/>
                                        <p:tgtEl>
                                          <p:spTgt spid="37"/>
                                        </p:tgtEl>
                                      </p:cBhvr>
                                    </p:animEffect>
                                  </p:childTnLst>
                                </p:cTn>
                              </p:par>
                              <p:par>
                                <p:cTn id="46" presetID="9"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dissolve">
                                      <p:cBhvr>
                                        <p:cTn id="48" dur="500"/>
                                        <p:tgtEl>
                                          <p:spTgt spid="32"/>
                                        </p:tgtEl>
                                      </p:cBhvr>
                                    </p:animEffect>
                                  </p:childTnLst>
                                </p:cTn>
                              </p:par>
                              <p:par>
                                <p:cTn id="49" presetID="9"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dissolve">
                                      <p:cBhvr>
                                        <p:cTn id="51" dur="500"/>
                                        <p:tgtEl>
                                          <p:spTgt spid="40"/>
                                        </p:tgtEl>
                                      </p:cBhvr>
                                    </p:animEffect>
                                  </p:childTnLst>
                                </p:cTn>
                              </p:par>
                              <p:par>
                                <p:cTn id="52" presetID="9"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cTn>
                              </p:par>
                            </p:childTnLst>
                          </p:cTn>
                        </p:par>
                        <p:par>
                          <p:cTn id="55" fill="hold">
                            <p:stCondLst>
                              <p:cond delay="2500"/>
                            </p:stCondLst>
                            <p:childTnLst>
                              <p:par>
                                <p:cTn id="56" presetID="9" presetClass="entr" presetSubtype="0"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par>
                                <p:cTn id="59" presetID="9"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ssolve">
                                      <p:cBhvr>
                                        <p:cTn id="61" dur="500"/>
                                        <p:tgtEl>
                                          <p:spTgt spid="47"/>
                                        </p:tgtEl>
                                      </p:cBhvr>
                                    </p:animEffect>
                                  </p:childTnLst>
                                </p:cTn>
                              </p:par>
                              <p:par>
                                <p:cTn id="62" presetID="9"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ssolve">
                                      <p:cBhvr>
                                        <p:cTn id="64" dur="500"/>
                                        <p:tgtEl>
                                          <p:spTgt spid="45"/>
                                        </p:tgtEl>
                                      </p:cBhvr>
                                    </p:animEffect>
                                  </p:childTnLst>
                                </p:cTn>
                              </p:par>
                              <p:par>
                                <p:cTn id="65" presetID="9"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childTnLst>
                          </p:cTn>
                        </p:par>
                        <p:par>
                          <p:cTn id="68" fill="hold">
                            <p:stCondLst>
                              <p:cond delay="3000"/>
                            </p:stCondLst>
                            <p:childTnLst>
                              <p:par>
                                <p:cTn id="69" presetID="9"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dissolve">
                                      <p:cBhvr>
                                        <p:cTn id="71" dur="500"/>
                                        <p:tgtEl>
                                          <p:spTgt spid="43"/>
                                        </p:tgtEl>
                                      </p:cBhvr>
                                    </p:animEffect>
                                  </p:childTnLst>
                                </p:cTn>
                              </p:par>
                              <p:par>
                                <p:cTn id="72" presetID="9" presetClass="entr" presetSubtype="0"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dissolve">
                                      <p:cBhvr>
                                        <p:cTn id="74" dur="500"/>
                                        <p:tgtEl>
                                          <p:spTgt spid="53"/>
                                        </p:tgtEl>
                                      </p:cBhvr>
                                    </p:animEffect>
                                  </p:childTnLst>
                                </p:cTn>
                              </p:par>
                              <p:par>
                                <p:cTn id="75" presetID="9"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par>
                                <p:cTn id="78" presetID="9"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dissolve">
                                      <p:cBhvr>
                                        <p:cTn id="80" dur="500"/>
                                        <p:tgtEl>
                                          <p:spTgt spid="52"/>
                                        </p:tgtEl>
                                      </p:cBhvr>
                                    </p:animEffect>
                                  </p:childTnLst>
                                </p:cTn>
                              </p:par>
                              <p:par>
                                <p:cTn id="81" presetID="9"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dissolve">
                                      <p:cBhvr>
                                        <p:cTn id="83" dur="500"/>
                                        <p:tgtEl>
                                          <p:spTgt spid="42"/>
                                        </p:tgtEl>
                                      </p:cBhvr>
                                    </p:animEffect>
                                  </p:childTnLst>
                                </p:cTn>
                              </p:par>
                            </p:childTnLst>
                          </p:cTn>
                        </p:par>
                        <p:par>
                          <p:cTn id="84" fill="hold">
                            <p:stCondLst>
                              <p:cond delay="3500"/>
                            </p:stCondLst>
                            <p:childTnLst>
                              <p:par>
                                <p:cTn id="85" presetID="22"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58" y="3048411"/>
            <a:ext cx="6172199" cy="3544431"/>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itle 1"/>
          <p:cNvSpPr txBox="1">
            <a:spLocks/>
          </p:cNvSpPr>
          <p:nvPr/>
        </p:nvSpPr>
        <p:spPr>
          <a:xfrm>
            <a:off x="602241" y="1164451"/>
            <a:ext cx="8134064" cy="881094"/>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spcAft>
                <a:spcPts val="600"/>
              </a:spcAft>
            </a:pPr>
            <a:r>
              <a:rPr lang="en-US" sz="3600" dirty="0">
                <a:solidFill>
                  <a:prstClr val="white">
                    <a:lumMod val="85000"/>
                  </a:prstClr>
                </a:solidFill>
                <a:latin typeface="Calibri"/>
              </a:rPr>
              <a:t>There will be  </a:t>
            </a:r>
            <a:r>
              <a:rPr lang="en-US" sz="3600" b="1" dirty="0">
                <a:solidFill>
                  <a:prstClr val="white">
                    <a:lumMod val="85000"/>
                  </a:prstClr>
                </a:solidFill>
                <a:latin typeface="Calibri"/>
              </a:rPr>
              <a:t>28 billion “things” </a:t>
            </a:r>
            <a:r>
              <a:rPr lang="en-US" sz="3600" dirty="0">
                <a:solidFill>
                  <a:prstClr val="white">
                    <a:lumMod val="85000"/>
                  </a:prstClr>
                </a:solidFill>
                <a:latin typeface="Calibri"/>
              </a:rPr>
              <a:t>by 2020</a:t>
            </a:r>
          </a:p>
        </p:txBody>
      </p:sp>
      <p:pic>
        <p:nvPicPr>
          <p:cNvPr id="12"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994" y="3401195"/>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68" y="2732583"/>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68" y="359156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368" y="504049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030" y="3302954"/>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992" y="45578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47" y="39482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3" y="4758630"/>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84019" y="3745098"/>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54622" y="4135536"/>
            <a:ext cx="286891"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07" y="439854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67" y="45578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455" y="3369880"/>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5792" y="34910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69167" y="3719625"/>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677" y="5393037"/>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676" y="428426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916" y="5447092"/>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78567" y="4932277"/>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075003" y="5059634"/>
            <a:ext cx="301087" cy="826438"/>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592" y="531982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80" y="4632894"/>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669" y="4727652"/>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88568" y="4284265"/>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743458" y="3480597"/>
            <a:ext cx="286891"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8" y="4003740"/>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867" y="545846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67" y="4735697"/>
            <a:ext cx="838200" cy="838201"/>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93154" y="5133695"/>
            <a:ext cx="301087" cy="826438"/>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493" y="5396025"/>
            <a:ext cx="409575" cy="78747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642129" y="1696397"/>
            <a:ext cx="1721240" cy="461665"/>
          </a:xfrm>
          <a:prstGeom prst="rect">
            <a:avLst/>
          </a:prstGeom>
          <a:noFill/>
        </p:spPr>
        <p:txBody>
          <a:bodyPr wrap="none" rtlCol="0">
            <a:spAutoFit/>
          </a:bodyPr>
          <a:lstStyle/>
          <a:p>
            <a:r>
              <a:rPr lang="en-US" sz="2400" i="1" dirty="0">
                <a:solidFill>
                  <a:prstClr val="white"/>
                </a:solidFill>
              </a:rPr>
              <a:t>Gartner, Inc.</a:t>
            </a:r>
          </a:p>
        </p:txBody>
      </p:sp>
      <p:pic>
        <p:nvPicPr>
          <p:cNvPr id="5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17190" y="4208046"/>
            <a:ext cx="359341" cy="98633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828" y="4673814"/>
            <a:ext cx="409575" cy="787473"/>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1163942" y="2398786"/>
            <a:ext cx="5616730" cy="769441"/>
          </a:xfrm>
          <a:prstGeom prst="rect">
            <a:avLst/>
          </a:prstGeom>
          <a:noFill/>
        </p:spPr>
        <p:txBody>
          <a:bodyPr wrap="none" rtlCol="0">
            <a:spAutoFit/>
          </a:bodyPr>
          <a:lstStyle/>
          <a:p>
            <a:r>
              <a:rPr lang="en-US" sz="4400" dirty="0">
                <a:solidFill>
                  <a:prstClr val="white"/>
                </a:solidFill>
              </a:rPr>
              <a:t>Biggest big data ever !!!</a:t>
            </a:r>
          </a:p>
        </p:txBody>
      </p:sp>
      <p:sp>
        <p:nvSpPr>
          <p:cNvPr id="40" name="Rectangle 39"/>
          <p:cNvSpPr/>
          <p:nvPr/>
        </p:nvSpPr>
        <p:spPr>
          <a:xfrm>
            <a:off x="258360" y="189153"/>
            <a:ext cx="7837467"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The Internet of Things (IoT)</a:t>
            </a:r>
          </a:p>
        </p:txBody>
      </p:sp>
    </p:spTree>
    <p:extLst>
      <p:ext uri="{BB962C8B-B14F-4D97-AF65-F5344CB8AC3E}">
        <p14:creationId xmlns:p14="http://schemas.microsoft.com/office/powerpoint/2010/main" val="37944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3388027" y="1440729"/>
            <a:ext cx="6109724" cy="4887779"/>
          </a:xfrm>
          <a:prstGeom prst="rect">
            <a:avLst/>
          </a:prstGeom>
        </p:spPr>
      </p:pic>
      <p:sp>
        <p:nvSpPr>
          <p:cNvPr id="2" name="Title 1"/>
          <p:cNvSpPr>
            <a:spLocks noGrp="1"/>
          </p:cNvSpPr>
          <p:nvPr>
            <p:ph type="title"/>
          </p:nvPr>
        </p:nvSpPr>
        <p:spPr>
          <a:xfrm>
            <a:off x="628650" y="365127"/>
            <a:ext cx="7886700" cy="666010"/>
          </a:xfrm>
        </p:spPr>
        <p:txBody>
          <a:bodyPr>
            <a:noAutofit/>
          </a:bodyPr>
          <a:lstStyle/>
          <a:p>
            <a:r>
              <a:rPr lang="en-US" sz="4800" dirty="0">
                <a:solidFill>
                  <a:schemeClr val="accent4">
                    <a:lumMod val="40000"/>
                    <a:lumOff val="60000"/>
                  </a:schemeClr>
                </a:solidFill>
                <a:latin typeface="+mn-lt"/>
              </a:rPr>
              <a:t>Big Data and Cloud Computing</a:t>
            </a:r>
          </a:p>
        </p:txBody>
      </p:sp>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37</a:t>
            </a:fld>
            <a:endParaRPr lang="en-US">
              <a:solidFill>
                <a:prstClr val="white">
                  <a:tint val="75000"/>
                </a:prstClr>
              </a:solidFill>
            </a:endParaRPr>
          </a:p>
        </p:txBody>
      </p:sp>
      <p:grpSp>
        <p:nvGrpSpPr>
          <p:cNvPr id="30" name="Group 29"/>
          <p:cNvGrpSpPr/>
          <p:nvPr/>
        </p:nvGrpSpPr>
        <p:grpSpPr>
          <a:xfrm>
            <a:off x="4901339" y="3308281"/>
            <a:ext cx="3113222" cy="1047615"/>
            <a:chOff x="2678134" y="2829337"/>
            <a:chExt cx="3113222" cy="1047615"/>
          </a:xfrm>
        </p:grpSpPr>
        <p:sp>
          <p:nvSpPr>
            <p:cNvPr id="5" name="Can 4"/>
            <p:cNvSpPr/>
            <p:nvPr/>
          </p:nvSpPr>
          <p:spPr>
            <a:xfrm>
              <a:off x="2678134" y="28293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a:off x="3195163" y="28308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a:off x="3710671" y="28434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Can 7"/>
            <p:cNvSpPr/>
            <p:nvPr/>
          </p:nvSpPr>
          <p:spPr>
            <a:xfrm>
              <a:off x="4238753"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Can 8"/>
            <p:cNvSpPr/>
            <p:nvPr/>
          </p:nvSpPr>
          <p:spPr>
            <a:xfrm>
              <a:off x="4766835"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Can 9"/>
            <p:cNvSpPr/>
            <p:nvPr/>
          </p:nvSpPr>
          <p:spPr>
            <a:xfrm>
              <a:off x="2830534" y="29817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Can 10"/>
            <p:cNvSpPr/>
            <p:nvPr/>
          </p:nvSpPr>
          <p:spPr>
            <a:xfrm>
              <a:off x="3347563" y="29832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Can 11"/>
            <p:cNvSpPr/>
            <p:nvPr/>
          </p:nvSpPr>
          <p:spPr>
            <a:xfrm>
              <a:off x="3863071" y="29958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Can 12"/>
            <p:cNvSpPr/>
            <p:nvPr/>
          </p:nvSpPr>
          <p:spPr>
            <a:xfrm>
              <a:off x="4391153"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an 13"/>
            <p:cNvSpPr/>
            <p:nvPr/>
          </p:nvSpPr>
          <p:spPr>
            <a:xfrm>
              <a:off x="4919235"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Can 14"/>
            <p:cNvSpPr/>
            <p:nvPr/>
          </p:nvSpPr>
          <p:spPr>
            <a:xfrm>
              <a:off x="2982934" y="31341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Can 15"/>
            <p:cNvSpPr/>
            <p:nvPr/>
          </p:nvSpPr>
          <p:spPr>
            <a:xfrm>
              <a:off x="3499963" y="31356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Can 16"/>
            <p:cNvSpPr/>
            <p:nvPr/>
          </p:nvSpPr>
          <p:spPr>
            <a:xfrm>
              <a:off x="4015471" y="31482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Can 17"/>
            <p:cNvSpPr/>
            <p:nvPr/>
          </p:nvSpPr>
          <p:spPr>
            <a:xfrm>
              <a:off x="4543553"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Can 18"/>
            <p:cNvSpPr/>
            <p:nvPr/>
          </p:nvSpPr>
          <p:spPr>
            <a:xfrm>
              <a:off x="5071635"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Can 19"/>
            <p:cNvSpPr/>
            <p:nvPr/>
          </p:nvSpPr>
          <p:spPr>
            <a:xfrm>
              <a:off x="3135334" y="32865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Can 20"/>
            <p:cNvSpPr/>
            <p:nvPr/>
          </p:nvSpPr>
          <p:spPr>
            <a:xfrm>
              <a:off x="3652363" y="32880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a:off x="4167871" y="33006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Can 22"/>
            <p:cNvSpPr/>
            <p:nvPr/>
          </p:nvSpPr>
          <p:spPr>
            <a:xfrm>
              <a:off x="4695953"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Can 23"/>
            <p:cNvSpPr/>
            <p:nvPr/>
          </p:nvSpPr>
          <p:spPr>
            <a:xfrm>
              <a:off x="5224035"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a:off x="3287734" y="34389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Can 25"/>
            <p:cNvSpPr/>
            <p:nvPr/>
          </p:nvSpPr>
          <p:spPr>
            <a:xfrm>
              <a:off x="3804763" y="34404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Can 26"/>
            <p:cNvSpPr/>
            <p:nvPr/>
          </p:nvSpPr>
          <p:spPr>
            <a:xfrm>
              <a:off x="4320271" y="34530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Can 27"/>
            <p:cNvSpPr/>
            <p:nvPr/>
          </p:nvSpPr>
          <p:spPr>
            <a:xfrm>
              <a:off x="4848353"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Can 28"/>
            <p:cNvSpPr/>
            <p:nvPr/>
          </p:nvSpPr>
          <p:spPr>
            <a:xfrm>
              <a:off x="5376435"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extBox 2"/>
          <p:cNvSpPr txBox="1"/>
          <p:nvPr/>
        </p:nvSpPr>
        <p:spPr>
          <a:xfrm>
            <a:off x="1060554" y="1359784"/>
            <a:ext cx="4353046" cy="1569660"/>
          </a:xfrm>
          <a:prstGeom prst="rect">
            <a:avLst/>
          </a:prstGeom>
          <a:noFill/>
        </p:spPr>
        <p:txBody>
          <a:bodyPr wrap="square" rtlCol="0">
            <a:spAutoFit/>
          </a:bodyPr>
          <a:lstStyle/>
          <a:p>
            <a:r>
              <a:rPr lang="en-US" sz="3200" dirty="0">
                <a:solidFill>
                  <a:srgbClr val="FFFF00"/>
                </a:solidFill>
              </a:rPr>
              <a:t>Big data are at data center, ready for cloud computing</a:t>
            </a:r>
          </a:p>
        </p:txBody>
      </p:sp>
    </p:spTree>
    <p:extLst>
      <p:ext uri="{BB962C8B-B14F-4D97-AF65-F5344CB8AC3E}">
        <p14:creationId xmlns:p14="http://schemas.microsoft.com/office/powerpoint/2010/main" val="2754358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22" y="365127"/>
            <a:ext cx="8361306" cy="666010"/>
          </a:xfrm>
        </p:spPr>
        <p:txBody>
          <a:bodyPr>
            <a:noAutofit/>
          </a:bodyPr>
          <a:lstStyle/>
          <a:p>
            <a:r>
              <a:rPr lang="en-US" sz="4800" dirty="0" err="1">
                <a:solidFill>
                  <a:schemeClr val="accent4">
                    <a:lumMod val="40000"/>
                    <a:lumOff val="60000"/>
                  </a:schemeClr>
                </a:solidFill>
                <a:latin typeface="+mn-lt"/>
              </a:rPr>
              <a:t>IoT</a:t>
            </a:r>
            <a:r>
              <a:rPr lang="en-US" sz="4800" dirty="0">
                <a:solidFill>
                  <a:schemeClr val="accent4">
                    <a:lumMod val="40000"/>
                    <a:lumOff val="60000"/>
                  </a:schemeClr>
                </a:solidFill>
                <a:latin typeface="+mn-lt"/>
              </a:rPr>
              <a:t> Is a Different Kind of Big Data</a:t>
            </a:r>
          </a:p>
        </p:txBody>
      </p:sp>
      <p:sp>
        <p:nvSpPr>
          <p:cNvPr id="4" name="Slide Number Placeholder 3"/>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38</a:t>
            </a:fld>
            <a:endParaRPr lang="en-US">
              <a:solidFill>
                <a:prstClr val="white">
                  <a:tint val="75000"/>
                </a:prstClr>
              </a:solidFill>
            </a:endParaRPr>
          </a:p>
        </p:txBody>
      </p:sp>
    </p:spTree>
    <p:extLst>
      <p:ext uri="{BB962C8B-B14F-4D97-AF65-F5344CB8AC3E}">
        <p14:creationId xmlns:p14="http://schemas.microsoft.com/office/powerpoint/2010/main" val="2203769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549189" y="1040257"/>
            <a:ext cx="3854419" cy="3083534"/>
          </a:xfrm>
          <a:prstGeom prst="rect">
            <a:avLst/>
          </a:prstGeom>
        </p:spPr>
      </p:pic>
      <p:sp>
        <p:nvSpPr>
          <p:cNvPr id="2" name="Title 1"/>
          <p:cNvSpPr>
            <a:spLocks noGrp="1"/>
          </p:cNvSpPr>
          <p:nvPr>
            <p:ph type="title"/>
          </p:nvPr>
        </p:nvSpPr>
        <p:spPr>
          <a:xfrm>
            <a:off x="414922" y="365127"/>
            <a:ext cx="8361306" cy="666010"/>
          </a:xfrm>
        </p:spPr>
        <p:txBody>
          <a:bodyPr>
            <a:noAutofit/>
          </a:bodyPr>
          <a:lstStyle/>
          <a:p>
            <a:r>
              <a:rPr lang="en-US" sz="4800" dirty="0" err="1">
                <a:solidFill>
                  <a:schemeClr val="accent4">
                    <a:lumMod val="40000"/>
                    <a:lumOff val="60000"/>
                  </a:schemeClr>
                </a:solidFill>
                <a:latin typeface="+mn-lt"/>
              </a:rPr>
              <a:t>IoT</a:t>
            </a:r>
            <a:r>
              <a:rPr lang="en-US" sz="4800" dirty="0">
                <a:solidFill>
                  <a:schemeClr val="accent4">
                    <a:lumMod val="40000"/>
                    <a:lumOff val="60000"/>
                  </a:schemeClr>
                </a:solidFill>
                <a:latin typeface="+mn-lt"/>
              </a:rPr>
              <a:t> Is a Different Kind of Big Data</a:t>
            </a:r>
          </a:p>
        </p:txBody>
      </p:sp>
      <p:sp>
        <p:nvSpPr>
          <p:cNvPr id="4" name="Slide Number Placeholder 3"/>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39</a:t>
            </a:fld>
            <a:endParaRPr lang="en-US">
              <a:solidFill>
                <a:prstClr val="white">
                  <a:tint val="75000"/>
                </a:prstClr>
              </a:solidFill>
            </a:endParaRPr>
          </a:p>
        </p:txBody>
      </p:sp>
      <p:pic>
        <p:nvPicPr>
          <p:cNvPr id="31" name="Picture 8" descr="Network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019" y="3085828"/>
            <a:ext cx="6172199" cy="3544431"/>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686" y="3322373"/>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7937" y="4603159"/>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8592" y="3993559"/>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0738" y="4803964"/>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3311" y="3698774"/>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85673" y="4060553"/>
            <a:ext cx="286891"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3252" y="4443879"/>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319" y="462907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6137" y="3268161"/>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895" y="3576465"/>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638671" y="3647113"/>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08135" y="4253380"/>
            <a:ext cx="359341" cy="986337"/>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6773" y="4719148"/>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3333" y="5464287"/>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621" y="4329599"/>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5099" y="5362846"/>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69512" y="4977611"/>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4988195" y="5169758"/>
            <a:ext cx="301087" cy="826438"/>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537" y="5365159"/>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2925" y="4678228"/>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614" y="4772986"/>
            <a:ext cx="409575"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92881" y="4423178"/>
            <a:ext cx="381000"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488187" y="4134955"/>
            <a:ext cx="286891" cy="787473"/>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84099" y="5179029"/>
            <a:ext cx="301087" cy="826438"/>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438" y="5441359"/>
            <a:ext cx="409575" cy="78747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Up Arrow 2"/>
          <p:cNvSpPr/>
          <p:nvPr/>
        </p:nvSpPr>
        <p:spPr>
          <a:xfrm rot="18778461">
            <a:off x="3704679" y="3221576"/>
            <a:ext cx="188278" cy="978408"/>
          </a:xfrm>
          <a:prstGeom prst="upArrow">
            <a:avLst/>
          </a:prstGeom>
          <a:solidFill>
            <a:srgbClr val="C1C1FF"/>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rot="18778461">
            <a:off x="3312564" y="3296227"/>
            <a:ext cx="188278" cy="978408"/>
          </a:xfrm>
          <a:prstGeom prst="upArrow">
            <a:avLst/>
          </a:prstGeom>
          <a:solidFill>
            <a:srgbClr val="FFD966"/>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rot="18778461">
            <a:off x="3626898" y="2780662"/>
            <a:ext cx="188278" cy="978408"/>
          </a:xfrm>
          <a:prstGeom prst="upArrow">
            <a:avLst/>
          </a:prstGeom>
          <a:solidFill>
            <a:srgbClr val="FF6600"/>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7" name="Up Arrow 66"/>
          <p:cNvSpPr/>
          <p:nvPr/>
        </p:nvSpPr>
        <p:spPr>
          <a:xfrm rot="18778461">
            <a:off x="4066966" y="2793238"/>
            <a:ext cx="188278" cy="978408"/>
          </a:xfrm>
          <a:prstGeom prst="upArrow">
            <a:avLst/>
          </a:prstGeom>
          <a:solidFill>
            <a:schemeClr val="tx1">
              <a:lumMod val="75000"/>
            </a:schemeClr>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8" name="Up Arrow 67"/>
          <p:cNvSpPr/>
          <p:nvPr/>
        </p:nvSpPr>
        <p:spPr>
          <a:xfrm rot="18778461">
            <a:off x="3048792" y="3515261"/>
            <a:ext cx="166703" cy="978408"/>
          </a:xfrm>
          <a:prstGeom prst="upArrow">
            <a:avLst/>
          </a:prstGeom>
          <a:solidFill>
            <a:srgbClr val="3366FF"/>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9" name="Up Arrow 68"/>
          <p:cNvSpPr/>
          <p:nvPr/>
        </p:nvSpPr>
        <p:spPr>
          <a:xfrm rot="18778461">
            <a:off x="2857609" y="3725306"/>
            <a:ext cx="188278" cy="978408"/>
          </a:xfrm>
          <a:prstGeom prst="upArrow">
            <a:avLst/>
          </a:prstGeom>
          <a:solidFill>
            <a:srgbClr val="D69C75"/>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369408" y="1282656"/>
            <a:ext cx="4235499" cy="1569660"/>
          </a:xfrm>
          <a:prstGeom prst="rect">
            <a:avLst/>
          </a:prstGeom>
          <a:noFill/>
        </p:spPr>
        <p:txBody>
          <a:bodyPr wrap="square" rtlCol="0">
            <a:spAutoFit/>
          </a:bodyPr>
          <a:lstStyle/>
          <a:p>
            <a:r>
              <a:rPr lang="en-US" sz="2400" dirty="0">
                <a:solidFill>
                  <a:srgbClr val="FFFF00"/>
                </a:solidFill>
              </a:rPr>
              <a:t>Potentially billions of live data sources continuously feeding from all </a:t>
            </a:r>
            <a:r>
              <a:rPr lang="en-US" sz="2400" b="1" dirty="0">
                <a:solidFill>
                  <a:srgbClr val="C1C1FF"/>
                </a:solidFill>
              </a:rPr>
              <a:t>across the Internet</a:t>
            </a:r>
            <a:r>
              <a:rPr lang="en-US" sz="2400" dirty="0">
                <a:solidFill>
                  <a:srgbClr val="FFFF00"/>
                </a:solidFill>
              </a:rPr>
              <a:t> in real time</a:t>
            </a:r>
          </a:p>
        </p:txBody>
      </p:sp>
      <p:sp>
        <p:nvSpPr>
          <p:cNvPr id="6" name="TextBox 5"/>
          <p:cNvSpPr txBox="1"/>
          <p:nvPr/>
        </p:nvSpPr>
        <p:spPr>
          <a:xfrm>
            <a:off x="1784139" y="2329542"/>
            <a:ext cx="1359894" cy="707886"/>
          </a:xfrm>
          <a:prstGeom prst="rect">
            <a:avLst/>
          </a:prstGeom>
          <a:noFill/>
        </p:spPr>
        <p:txBody>
          <a:bodyPr wrap="square" rtlCol="0">
            <a:spAutoFit/>
          </a:bodyPr>
          <a:lstStyle/>
          <a:p>
            <a:pPr algn="ctr"/>
            <a:r>
              <a:rPr lang="en-US" sz="2000" dirty="0">
                <a:solidFill>
                  <a:prstClr val="black"/>
                </a:solidFill>
              </a:rPr>
              <a:t>Cloud Computing</a:t>
            </a:r>
          </a:p>
        </p:txBody>
      </p:sp>
      <p:sp>
        <p:nvSpPr>
          <p:cNvPr id="7" name="Oval Callout 6"/>
          <p:cNvSpPr/>
          <p:nvPr/>
        </p:nvSpPr>
        <p:spPr>
          <a:xfrm>
            <a:off x="6532792" y="2704795"/>
            <a:ext cx="1599063" cy="992391"/>
          </a:xfrm>
          <a:prstGeom prst="wedgeEllipseCallout">
            <a:avLst>
              <a:gd name="adj1" fmla="val -23922"/>
              <a:gd name="adj2" fmla="val 88079"/>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lIns="0" tIns="0" rIns="0" bIns="0" rtlCol="0" anchor="ctr" anchorCtr="1"/>
          <a:lstStyle/>
          <a:p>
            <a:pPr algn="ctr">
              <a:lnSpc>
                <a:spcPts val="2600"/>
              </a:lnSpc>
            </a:pPr>
            <a:r>
              <a:rPr lang="en-US" sz="2400" b="1" dirty="0">
                <a:solidFill>
                  <a:prstClr val="white"/>
                </a:solidFill>
              </a:rPr>
              <a:t>IoT data source</a:t>
            </a:r>
            <a:endParaRPr lang="en-US" sz="2400" dirty="0">
              <a:solidFill>
                <a:prstClr val="white"/>
              </a:solidFill>
            </a:endParaRPr>
          </a:p>
        </p:txBody>
      </p:sp>
      <p:sp>
        <p:nvSpPr>
          <p:cNvPr id="61" name="Rounded Rectangular Callout 60"/>
          <p:cNvSpPr/>
          <p:nvPr/>
        </p:nvSpPr>
        <p:spPr>
          <a:xfrm>
            <a:off x="434330" y="4361870"/>
            <a:ext cx="2314158" cy="2000036"/>
          </a:xfrm>
          <a:prstGeom prst="wedgeRoundRectCallout">
            <a:avLst>
              <a:gd name="adj1" fmla="val 48173"/>
              <a:gd name="adj2" fmla="val -59689"/>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400" i="1" dirty="0">
                <a:solidFill>
                  <a:prstClr val="white"/>
                </a:solidFill>
              </a:rPr>
              <a:t>1</a:t>
            </a:r>
            <a:r>
              <a:rPr lang="en-US" sz="2400" i="1" baseline="30000" dirty="0">
                <a:solidFill>
                  <a:prstClr val="white"/>
                </a:solidFill>
              </a:rPr>
              <a:t>st</a:t>
            </a:r>
            <a:r>
              <a:rPr lang="en-US" sz="2400" i="1" dirty="0">
                <a:solidFill>
                  <a:prstClr val="white"/>
                </a:solidFill>
              </a:rPr>
              <a:t> IoT Challenge</a:t>
            </a:r>
          </a:p>
          <a:p>
            <a:pPr algn="ctr">
              <a:lnSpc>
                <a:spcPct val="90000"/>
              </a:lnSpc>
            </a:pPr>
            <a:r>
              <a:rPr lang="en-US" sz="2400" dirty="0">
                <a:solidFill>
                  <a:prstClr val="white"/>
                </a:solidFill>
              </a:rPr>
              <a:t>Communication is potentially a serious bottleneck</a:t>
            </a:r>
          </a:p>
        </p:txBody>
      </p:sp>
      <p:sp>
        <p:nvSpPr>
          <p:cNvPr id="62" name="Oval 61"/>
          <p:cNvSpPr/>
          <p:nvPr/>
        </p:nvSpPr>
        <p:spPr>
          <a:xfrm>
            <a:off x="2431613" y="5943160"/>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prstClr val="white"/>
                </a:solidFill>
              </a:rPr>
              <a:t>1</a:t>
            </a:r>
          </a:p>
        </p:txBody>
      </p:sp>
      <p:grpSp>
        <p:nvGrpSpPr>
          <p:cNvPr id="9" name="Group 8"/>
          <p:cNvGrpSpPr/>
          <p:nvPr/>
        </p:nvGrpSpPr>
        <p:grpSpPr>
          <a:xfrm>
            <a:off x="833076" y="1735589"/>
            <a:ext cx="2296783" cy="561703"/>
            <a:chOff x="781196" y="1480566"/>
            <a:chExt cx="2296783" cy="561703"/>
          </a:xfrm>
        </p:grpSpPr>
        <p:grpSp>
          <p:nvGrpSpPr>
            <p:cNvPr id="60" name="Group 59"/>
            <p:cNvGrpSpPr/>
            <p:nvPr/>
          </p:nvGrpSpPr>
          <p:grpSpPr>
            <a:xfrm>
              <a:off x="963270" y="1480566"/>
              <a:ext cx="1881623" cy="561703"/>
              <a:chOff x="2678134" y="2829337"/>
              <a:chExt cx="3113222" cy="1047615"/>
            </a:xfrm>
          </p:grpSpPr>
          <p:sp>
            <p:nvSpPr>
              <p:cNvPr id="71" name="Can 70"/>
              <p:cNvSpPr/>
              <p:nvPr/>
            </p:nvSpPr>
            <p:spPr>
              <a:xfrm>
                <a:off x="2678134" y="28293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2" name="Can 71"/>
              <p:cNvSpPr/>
              <p:nvPr/>
            </p:nvSpPr>
            <p:spPr>
              <a:xfrm>
                <a:off x="3195163" y="28308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3" name="Can 72"/>
              <p:cNvSpPr/>
              <p:nvPr/>
            </p:nvSpPr>
            <p:spPr>
              <a:xfrm>
                <a:off x="3710671" y="28434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4" name="Can 73"/>
              <p:cNvSpPr/>
              <p:nvPr/>
            </p:nvSpPr>
            <p:spPr>
              <a:xfrm>
                <a:off x="4238753"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Can 74"/>
              <p:cNvSpPr/>
              <p:nvPr/>
            </p:nvSpPr>
            <p:spPr>
              <a:xfrm>
                <a:off x="4766835"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6" name="Can 75"/>
              <p:cNvSpPr/>
              <p:nvPr/>
            </p:nvSpPr>
            <p:spPr>
              <a:xfrm>
                <a:off x="2830534" y="29817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7" name="Can 76"/>
              <p:cNvSpPr/>
              <p:nvPr/>
            </p:nvSpPr>
            <p:spPr>
              <a:xfrm>
                <a:off x="3347563" y="29832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8" name="Can 77"/>
              <p:cNvSpPr/>
              <p:nvPr/>
            </p:nvSpPr>
            <p:spPr>
              <a:xfrm>
                <a:off x="3863071" y="29958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9" name="Can 78"/>
              <p:cNvSpPr/>
              <p:nvPr/>
            </p:nvSpPr>
            <p:spPr>
              <a:xfrm>
                <a:off x="4391153"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0" name="Can 79"/>
              <p:cNvSpPr/>
              <p:nvPr/>
            </p:nvSpPr>
            <p:spPr>
              <a:xfrm>
                <a:off x="4919235"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1" name="Can 80"/>
              <p:cNvSpPr/>
              <p:nvPr/>
            </p:nvSpPr>
            <p:spPr>
              <a:xfrm>
                <a:off x="2982934" y="31341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2" name="Can 81"/>
              <p:cNvSpPr/>
              <p:nvPr/>
            </p:nvSpPr>
            <p:spPr>
              <a:xfrm>
                <a:off x="3499963" y="31356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3" name="Can 82"/>
              <p:cNvSpPr/>
              <p:nvPr/>
            </p:nvSpPr>
            <p:spPr>
              <a:xfrm>
                <a:off x="4015471" y="31482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4" name="Can 83"/>
              <p:cNvSpPr/>
              <p:nvPr/>
            </p:nvSpPr>
            <p:spPr>
              <a:xfrm>
                <a:off x="4543553"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5" name="Can 84"/>
              <p:cNvSpPr/>
              <p:nvPr/>
            </p:nvSpPr>
            <p:spPr>
              <a:xfrm>
                <a:off x="5071635"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6" name="Can 85"/>
              <p:cNvSpPr/>
              <p:nvPr/>
            </p:nvSpPr>
            <p:spPr>
              <a:xfrm>
                <a:off x="3135334" y="32865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7" name="Can 86"/>
              <p:cNvSpPr/>
              <p:nvPr/>
            </p:nvSpPr>
            <p:spPr>
              <a:xfrm>
                <a:off x="3652363" y="32880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8" name="Can 87"/>
              <p:cNvSpPr/>
              <p:nvPr/>
            </p:nvSpPr>
            <p:spPr>
              <a:xfrm>
                <a:off x="4167871" y="33006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9" name="Can 88"/>
              <p:cNvSpPr/>
              <p:nvPr/>
            </p:nvSpPr>
            <p:spPr>
              <a:xfrm>
                <a:off x="4695953"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0" name="Can 89"/>
              <p:cNvSpPr/>
              <p:nvPr/>
            </p:nvSpPr>
            <p:spPr>
              <a:xfrm>
                <a:off x="5224035"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1" name="Can 90"/>
              <p:cNvSpPr/>
              <p:nvPr/>
            </p:nvSpPr>
            <p:spPr>
              <a:xfrm>
                <a:off x="3287734" y="34389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2" name="Can 91"/>
              <p:cNvSpPr/>
              <p:nvPr/>
            </p:nvSpPr>
            <p:spPr>
              <a:xfrm>
                <a:off x="3804763" y="34404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3" name="Can 92"/>
              <p:cNvSpPr/>
              <p:nvPr/>
            </p:nvSpPr>
            <p:spPr>
              <a:xfrm>
                <a:off x="4320271" y="34530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4" name="Can 93"/>
              <p:cNvSpPr/>
              <p:nvPr/>
            </p:nvSpPr>
            <p:spPr>
              <a:xfrm>
                <a:off x="4848353"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Can 94"/>
              <p:cNvSpPr/>
              <p:nvPr/>
            </p:nvSpPr>
            <p:spPr>
              <a:xfrm>
                <a:off x="5376435"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781196" y="1543660"/>
              <a:ext cx="2296783" cy="369332"/>
            </a:xfrm>
            <a:prstGeom prst="rect">
              <a:avLst/>
            </a:prstGeom>
            <a:noFill/>
          </p:spPr>
          <p:txBody>
            <a:bodyPr wrap="none" rtlCol="0">
              <a:spAutoFit/>
            </a:bodyPr>
            <a:lstStyle/>
            <a:p>
              <a:r>
                <a:rPr lang="en-US" b="1" dirty="0">
                  <a:solidFill>
                    <a:srgbClr val="002060"/>
                  </a:solidFill>
                </a:rPr>
                <a:t>Conventional Big Data</a:t>
              </a:r>
            </a:p>
          </p:txBody>
        </p:sp>
      </p:grpSp>
    </p:spTree>
    <p:extLst>
      <p:ext uri="{BB962C8B-B14F-4D97-AF65-F5344CB8AC3E}">
        <p14:creationId xmlns:p14="http://schemas.microsoft.com/office/powerpoint/2010/main" val="41170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down)">
                                      <p:cBhvr>
                                        <p:cTn id="18" dur="500"/>
                                        <p:tgtEl>
                                          <p:spTgt spid="6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down)">
                                      <p:cBhvr>
                                        <p:cTn id="22" dur="500"/>
                                        <p:tgtEl>
                                          <p:spTgt spid="68"/>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down)">
                                      <p:cBhvr>
                                        <p:cTn id="26" dur="500"/>
                                        <p:tgtEl>
                                          <p:spTgt spid="65"/>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wipe(down)">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down)">
                                      <p:cBhvr>
                                        <p:cTn id="35" dur="500"/>
                                        <p:tgtEl>
                                          <p:spTgt spid="61"/>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heel(1)">
                                      <p:cBhvr>
                                        <p:cTn id="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5" grpId="0" animBg="1"/>
      <p:bldP spid="66" grpId="0" animBg="1"/>
      <p:bldP spid="67" grpId="0" animBg="1"/>
      <p:bldP spid="68" grpId="0" animBg="1"/>
      <p:bldP spid="69" grpId="0" animBg="1"/>
      <p:bldP spid="61" grpId="0" animBg="1"/>
      <p:bldP spid="6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t>4</a:t>
            </a:fld>
            <a:endParaRPr lang="en-US" dirty="0"/>
          </a:p>
        </p:txBody>
      </p:sp>
      <p:sp>
        <p:nvSpPr>
          <p:cNvPr id="2" name="TextBox 1"/>
          <p:cNvSpPr txBox="1"/>
          <p:nvPr/>
        </p:nvSpPr>
        <p:spPr>
          <a:xfrm>
            <a:off x="885215" y="2532103"/>
            <a:ext cx="7376780" cy="1446550"/>
          </a:xfrm>
          <a:prstGeom prst="rect">
            <a:avLst/>
          </a:prstGeom>
          <a:noFill/>
        </p:spPr>
        <p:txBody>
          <a:bodyPr wrap="square" rtlCol="0">
            <a:spAutoFit/>
          </a:bodyPr>
          <a:lstStyle/>
          <a:p>
            <a:r>
              <a:rPr lang="en-US" sz="4400" dirty="0">
                <a:solidFill>
                  <a:srgbClr val="CCFFCC"/>
                </a:solidFill>
              </a:rPr>
              <a:t>Deduplication Overlay Network (DON)</a:t>
            </a:r>
          </a:p>
        </p:txBody>
      </p:sp>
    </p:spTree>
    <p:extLst>
      <p:ext uri="{BB962C8B-B14F-4D97-AF65-F5344CB8AC3E}">
        <p14:creationId xmlns:p14="http://schemas.microsoft.com/office/powerpoint/2010/main" val="701585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297" y="5937456"/>
            <a:ext cx="468006" cy="457201"/>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836" y="5958916"/>
            <a:ext cx="468006" cy="457201"/>
          </a:xfrm>
          <a:prstGeom prst="rect">
            <a:avLst/>
          </a:prstGeom>
        </p:spPr>
      </p:pic>
      <p:sp>
        <p:nvSpPr>
          <p:cNvPr id="44" name="TextBox 43"/>
          <p:cNvSpPr txBox="1"/>
          <p:nvPr/>
        </p:nvSpPr>
        <p:spPr>
          <a:xfrm>
            <a:off x="3010749" y="3205768"/>
            <a:ext cx="1535220" cy="549381"/>
          </a:xfrm>
          <a:prstGeom prst="rect">
            <a:avLst/>
          </a:prstGeom>
          <a:noFill/>
        </p:spPr>
        <p:txBody>
          <a:bodyPr wrap="square" rtlCol="0">
            <a:spAutoFit/>
          </a:bodyPr>
          <a:lstStyle/>
          <a:p>
            <a:pPr>
              <a:lnSpc>
                <a:spcPct val="80000"/>
              </a:lnSpc>
            </a:pPr>
            <a:r>
              <a:rPr lang="en-US" b="1" dirty="0">
                <a:solidFill>
                  <a:prstClr val="white"/>
                </a:solidFill>
                <a:latin typeface="Bradley Hand ITC" panose="03070402050302030203" pitchFamily="66" charset="0"/>
              </a:rPr>
              <a:t>Event notification</a:t>
            </a:r>
          </a:p>
        </p:txBody>
      </p:sp>
      <p:sp>
        <p:nvSpPr>
          <p:cNvPr id="52" name="TextBox 51"/>
          <p:cNvSpPr txBox="1"/>
          <p:nvPr/>
        </p:nvSpPr>
        <p:spPr>
          <a:xfrm>
            <a:off x="861153" y="3958429"/>
            <a:ext cx="1095113" cy="369332"/>
          </a:xfrm>
          <a:prstGeom prst="rect">
            <a:avLst/>
          </a:prstGeom>
          <a:noFill/>
        </p:spPr>
        <p:txBody>
          <a:bodyPr wrap="square" rtlCol="0">
            <a:spAutoFit/>
          </a:bodyPr>
          <a:lstStyle/>
          <a:p>
            <a:r>
              <a:rPr lang="en-US" dirty="0">
                <a:solidFill>
                  <a:srgbClr val="1DFFD2"/>
                </a:solidFill>
              </a:rPr>
              <a:t>End users</a:t>
            </a:r>
          </a:p>
        </p:txBody>
      </p:sp>
      <p:grpSp>
        <p:nvGrpSpPr>
          <p:cNvPr id="36" name="Group 35"/>
          <p:cNvGrpSpPr/>
          <p:nvPr/>
        </p:nvGrpSpPr>
        <p:grpSpPr>
          <a:xfrm>
            <a:off x="1889233" y="5950156"/>
            <a:ext cx="422563" cy="408709"/>
            <a:chOff x="4897582" y="3713017"/>
            <a:chExt cx="422563" cy="408709"/>
          </a:xfrm>
          <a:solidFill>
            <a:schemeClr val="accent4">
              <a:lumMod val="40000"/>
              <a:lumOff val="60000"/>
            </a:schemeClr>
          </a:solidFill>
        </p:grpSpPr>
        <p:sp>
          <p:nvSpPr>
            <p:cNvPr id="37" name="Oval 36"/>
            <p:cNvSpPr/>
            <p:nvPr/>
          </p:nvSpPr>
          <p:spPr>
            <a:xfrm>
              <a:off x="4897582" y="3713017"/>
              <a:ext cx="422563" cy="408709"/>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ln>
              <a:noFill/>
            </a:ln>
          </p:spPr>
          <p:style>
            <a:lnRef idx="3">
              <a:schemeClr val="lt1"/>
            </a:lnRef>
            <a:fillRef idx="1">
              <a:schemeClr val="accent4"/>
            </a:fillRef>
            <a:effectRef idx="1">
              <a:schemeClr val="accent4"/>
            </a:effectRef>
            <a:fontRef idx="minor">
              <a:schemeClr val="lt1"/>
            </a:fontRef>
          </p:style>
        </p:pic>
      </p:grpSp>
      <p:sp>
        <p:nvSpPr>
          <p:cNvPr id="46" name="Terminator 13"/>
          <p:cNvSpPr/>
          <p:nvPr/>
        </p:nvSpPr>
        <p:spPr>
          <a:xfrm>
            <a:off x="2011934" y="4411234"/>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31" name="Rounded Rectangular Callout 30"/>
          <p:cNvSpPr/>
          <p:nvPr/>
        </p:nvSpPr>
        <p:spPr>
          <a:xfrm>
            <a:off x="432396" y="5507141"/>
            <a:ext cx="1223801" cy="680375"/>
          </a:xfrm>
          <a:prstGeom prst="wedgeRoundRectCallout">
            <a:avLst>
              <a:gd name="adj1" fmla="val 66338"/>
              <a:gd name="adj2" fmla="val 3500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sp>
        <p:nvSpPr>
          <p:cNvPr id="28" name="Bent Arrow 27"/>
          <p:cNvSpPr/>
          <p:nvPr/>
        </p:nvSpPr>
        <p:spPr>
          <a:xfrm flipH="1">
            <a:off x="1956266" y="3358262"/>
            <a:ext cx="1112408"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47" name="Right Arrow 46"/>
          <p:cNvSpPr/>
          <p:nvPr/>
        </p:nvSpPr>
        <p:spPr>
          <a:xfrm rot="17900371">
            <a:off x="1961520" y="5296623"/>
            <a:ext cx="1056308"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2" name="Right Arrow 61"/>
          <p:cNvSpPr/>
          <p:nvPr/>
        </p:nvSpPr>
        <p:spPr>
          <a:xfrm rot="15203759">
            <a:off x="2858796" y="5333133"/>
            <a:ext cx="1009796"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4" name="Rounded Rectangular Callout 63"/>
          <p:cNvSpPr/>
          <p:nvPr/>
        </p:nvSpPr>
        <p:spPr>
          <a:xfrm>
            <a:off x="4013994" y="5453924"/>
            <a:ext cx="1223801" cy="680375"/>
          </a:xfrm>
          <a:prstGeom prst="wedgeRoundRectCallout">
            <a:avLst>
              <a:gd name="adj1" fmla="val -70079"/>
              <a:gd name="adj2" fmla="val 4010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sp>
        <p:nvSpPr>
          <p:cNvPr id="23" name="Rectangle 22"/>
          <p:cNvSpPr/>
          <p:nvPr/>
        </p:nvSpPr>
        <p:spPr>
          <a:xfrm>
            <a:off x="410190" y="78048"/>
            <a:ext cx="482760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IoT Challenge #2</a:t>
            </a:r>
          </a:p>
        </p:txBody>
      </p:sp>
      <p:sp>
        <p:nvSpPr>
          <p:cNvPr id="7" name="Slide Number Placeholder 6"/>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40</a:t>
            </a:fld>
            <a:endParaRPr lang="en-US" dirty="0">
              <a:solidFill>
                <a:prstClr val="white">
                  <a:tint val="75000"/>
                </a:prstClr>
              </a:solidFill>
            </a:endParaRPr>
          </a:p>
        </p:txBody>
      </p:sp>
      <p:pic>
        <p:nvPicPr>
          <p:cNvPr id="27" name="Picture 14" descr="Communication wlm gree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60" y="2975904"/>
            <a:ext cx="1219200" cy="1219201"/>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ounded Rectangular Callout 23"/>
          <p:cNvSpPr/>
          <p:nvPr/>
        </p:nvSpPr>
        <p:spPr>
          <a:xfrm>
            <a:off x="5447287" y="4114169"/>
            <a:ext cx="3139052" cy="1411259"/>
          </a:xfrm>
          <a:prstGeom prst="wedgeRoundRectCallout">
            <a:avLst>
              <a:gd name="adj1" fmla="val -61582"/>
              <a:gd name="adj2" fmla="val 46673"/>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600" i="1" dirty="0">
                <a:solidFill>
                  <a:prstClr val="white"/>
                </a:solidFill>
              </a:rPr>
              <a:t>‘Thing’ heterogeneity</a:t>
            </a:r>
          </a:p>
          <a:p>
            <a:pPr algn="ctr">
              <a:lnSpc>
                <a:spcPct val="90000"/>
              </a:lnSpc>
            </a:pPr>
            <a:r>
              <a:rPr lang="en-US" sz="2400" dirty="0">
                <a:solidFill>
                  <a:prstClr val="white"/>
                </a:solidFill>
              </a:rPr>
              <a:t>Software development is complex </a:t>
            </a:r>
            <a:endParaRPr lang="en-US" sz="2400" i="1" dirty="0">
              <a:solidFill>
                <a:prstClr val="white"/>
              </a:solidFill>
            </a:endParaRPr>
          </a:p>
        </p:txBody>
      </p:sp>
      <p:sp>
        <p:nvSpPr>
          <p:cNvPr id="3" name="Oval 2"/>
          <p:cNvSpPr/>
          <p:nvPr/>
        </p:nvSpPr>
        <p:spPr>
          <a:xfrm>
            <a:off x="8121747" y="5141659"/>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prstClr val="white"/>
                </a:solidFill>
              </a:rPr>
              <a:t>2</a:t>
            </a:r>
          </a:p>
        </p:txBody>
      </p:sp>
      <p:pic>
        <p:nvPicPr>
          <p:cNvPr id="21" name="Picture 20"/>
          <p:cNvPicPr>
            <a:picLocks noChangeAspect="1"/>
          </p:cNvPicPr>
          <p:nvPr/>
        </p:nvPicPr>
        <p:blipFill>
          <a:blip r:embed="rId6"/>
          <a:stretch>
            <a:fillRect/>
          </a:stretch>
        </p:blipFill>
        <p:spPr>
          <a:xfrm>
            <a:off x="4942073" y="832503"/>
            <a:ext cx="3966253" cy="2996347"/>
          </a:xfrm>
          <a:prstGeom prst="rect">
            <a:avLst/>
          </a:prstGeom>
        </p:spPr>
      </p:pic>
      <p:pic>
        <p:nvPicPr>
          <p:cNvPr id="22" name="Picture 4" descr="http://www.cornwallattractions.com/communities/1/004/012/867/991//images/4616815667_276x17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6450" y="322062"/>
            <a:ext cx="2637095" cy="1677996"/>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TextBox 24"/>
          <p:cNvSpPr txBox="1"/>
          <p:nvPr/>
        </p:nvSpPr>
        <p:spPr>
          <a:xfrm>
            <a:off x="3967005" y="1141806"/>
            <a:ext cx="2370129" cy="695575"/>
          </a:xfrm>
          <a:prstGeom prst="rect">
            <a:avLst/>
          </a:prstGeom>
          <a:noFill/>
        </p:spPr>
        <p:txBody>
          <a:bodyPr wrap="square" rtlCol="0">
            <a:spAutoFit/>
          </a:bodyPr>
          <a:lstStyle/>
          <a:p>
            <a:pPr>
              <a:lnSpc>
                <a:spcPct val="80000"/>
              </a:lnSpc>
            </a:pPr>
            <a:r>
              <a:rPr lang="en-US" sz="2400" dirty="0">
                <a:solidFill>
                  <a:srgbClr val="CCFFCC"/>
                </a:solidFill>
              </a:rPr>
              <a:t>Today Focus in </a:t>
            </a:r>
          </a:p>
          <a:p>
            <a:pPr>
              <a:lnSpc>
                <a:spcPct val="80000"/>
              </a:lnSpc>
            </a:pPr>
            <a:r>
              <a:rPr lang="en-US" sz="2400" dirty="0">
                <a:solidFill>
                  <a:srgbClr val="CCFFCC"/>
                </a:solidFill>
              </a:rPr>
              <a:t>Big Data research</a:t>
            </a:r>
          </a:p>
        </p:txBody>
      </p:sp>
    </p:spTree>
    <p:extLst>
      <p:ext uri="{BB962C8B-B14F-4D97-AF65-F5344CB8AC3E}">
        <p14:creationId xmlns:p14="http://schemas.microsoft.com/office/powerpoint/2010/main" val="9909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500"/>
                                        <p:tgtEl>
                                          <p:spTgt spid="2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500"/>
                                        <p:tgtEl>
                                          <p:spTgt spid="25">
                                            <p:txEl>
                                              <p:pRg st="0" end="0"/>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wipe(left)">
                                      <p:cBhvr>
                                        <p:cTn id="2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83316" y="4018244"/>
            <a:ext cx="1231763" cy="12317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297" y="5937456"/>
            <a:ext cx="468006" cy="457201"/>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8836" y="5958916"/>
            <a:ext cx="468006" cy="457201"/>
          </a:xfrm>
          <a:prstGeom prst="rect">
            <a:avLst/>
          </a:prstGeom>
        </p:spPr>
      </p:pic>
      <p:sp>
        <p:nvSpPr>
          <p:cNvPr id="44" name="TextBox 43"/>
          <p:cNvSpPr txBox="1"/>
          <p:nvPr/>
        </p:nvSpPr>
        <p:spPr>
          <a:xfrm>
            <a:off x="3041095" y="1267470"/>
            <a:ext cx="1535220" cy="549381"/>
          </a:xfrm>
          <a:prstGeom prst="rect">
            <a:avLst/>
          </a:prstGeom>
          <a:noFill/>
        </p:spPr>
        <p:txBody>
          <a:bodyPr wrap="square" rtlCol="0">
            <a:spAutoFit/>
          </a:bodyPr>
          <a:lstStyle/>
          <a:p>
            <a:pPr>
              <a:lnSpc>
                <a:spcPct val="80000"/>
              </a:lnSpc>
            </a:pPr>
            <a:r>
              <a:rPr lang="en-US" b="1" dirty="0">
                <a:solidFill>
                  <a:prstClr val="white"/>
                </a:solidFill>
                <a:latin typeface="Bradley Hand ITC" panose="03070402050302030203" pitchFamily="66" charset="0"/>
              </a:rPr>
              <a:t>Event notification</a:t>
            </a:r>
          </a:p>
        </p:txBody>
      </p:sp>
      <p:sp>
        <p:nvSpPr>
          <p:cNvPr id="52" name="TextBox 51"/>
          <p:cNvSpPr txBox="1"/>
          <p:nvPr/>
        </p:nvSpPr>
        <p:spPr>
          <a:xfrm>
            <a:off x="891499" y="2020131"/>
            <a:ext cx="1095113" cy="369332"/>
          </a:xfrm>
          <a:prstGeom prst="rect">
            <a:avLst/>
          </a:prstGeom>
          <a:noFill/>
        </p:spPr>
        <p:txBody>
          <a:bodyPr wrap="square" rtlCol="0">
            <a:spAutoFit/>
          </a:bodyPr>
          <a:lstStyle/>
          <a:p>
            <a:r>
              <a:rPr lang="en-US" dirty="0">
                <a:solidFill>
                  <a:srgbClr val="1DFFD2"/>
                </a:solidFill>
              </a:rPr>
              <a:t>End users</a:t>
            </a:r>
          </a:p>
        </p:txBody>
      </p:sp>
      <p:grpSp>
        <p:nvGrpSpPr>
          <p:cNvPr id="36" name="Group 35"/>
          <p:cNvGrpSpPr/>
          <p:nvPr/>
        </p:nvGrpSpPr>
        <p:grpSpPr>
          <a:xfrm>
            <a:off x="1889233" y="5950156"/>
            <a:ext cx="422563" cy="408709"/>
            <a:chOff x="4897582" y="3713017"/>
            <a:chExt cx="422563" cy="408709"/>
          </a:xfrm>
          <a:solidFill>
            <a:schemeClr val="accent4">
              <a:lumMod val="40000"/>
              <a:lumOff val="60000"/>
            </a:schemeClr>
          </a:solidFill>
        </p:grpSpPr>
        <p:sp>
          <p:nvSpPr>
            <p:cNvPr id="37" name="Oval 36"/>
            <p:cNvSpPr/>
            <p:nvPr/>
          </p:nvSpPr>
          <p:spPr>
            <a:xfrm>
              <a:off x="4897582" y="3713017"/>
              <a:ext cx="422563" cy="408709"/>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ln>
              <a:noFill/>
            </a:ln>
          </p:spPr>
          <p:style>
            <a:lnRef idx="3">
              <a:schemeClr val="lt1"/>
            </a:lnRef>
            <a:fillRef idx="1">
              <a:schemeClr val="accent4"/>
            </a:fillRef>
            <a:effectRef idx="1">
              <a:schemeClr val="accent4"/>
            </a:effectRef>
            <a:fontRef idx="minor">
              <a:schemeClr val="lt1"/>
            </a:fontRef>
          </p:style>
        </p:pic>
      </p:grpSp>
      <p:grpSp>
        <p:nvGrpSpPr>
          <p:cNvPr id="4" name="Group 3"/>
          <p:cNvGrpSpPr/>
          <p:nvPr/>
        </p:nvGrpSpPr>
        <p:grpSpPr>
          <a:xfrm>
            <a:off x="1889233" y="2285375"/>
            <a:ext cx="2124761" cy="876300"/>
            <a:chOff x="2063299" y="2427036"/>
            <a:chExt cx="2124761" cy="876300"/>
          </a:xfrm>
        </p:grpSpPr>
        <p:sp>
          <p:nvSpPr>
            <p:cNvPr id="40" name="Terminator 13"/>
            <p:cNvSpPr/>
            <p:nvPr/>
          </p:nvSpPr>
          <p:spPr>
            <a:xfrm>
              <a:off x="2063299" y="24270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43" name="Terminator 13"/>
            <p:cNvSpPr/>
            <p:nvPr/>
          </p:nvSpPr>
          <p:spPr>
            <a:xfrm>
              <a:off x="2215699" y="25794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46" name="Terminator 13"/>
            <p:cNvSpPr/>
            <p:nvPr/>
          </p:nvSpPr>
          <p:spPr>
            <a:xfrm>
              <a:off x="2368099" y="27318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grpSp>
      <p:sp>
        <p:nvSpPr>
          <p:cNvPr id="31" name="Rounded Rectangular Callout 30"/>
          <p:cNvSpPr/>
          <p:nvPr/>
        </p:nvSpPr>
        <p:spPr>
          <a:xfrm>
            <a:off x="432396" y="5507141"/>
            <a:ext cx="1223801" cy="680375"/>
          </a:xfrm>
          <a:prstGeom prst="wedgeRoundRectCallout">
            <a:avLst>
              <a:gd name="adj1" fmla="val 66338"/>
              <a:gd name="adj2" fmla="val 3500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sp>
        <p:nvSpPr>
          <p:cNvPr id="28" name="Bent Arrow 27"/>
          <p:cNvSpPr/>
          <p:nvPr/>
        </p:nvSpPr>
        <p:spPr>
          <a:xfrm flipH="1">
            <a:off x="1986612" y="1419964"/>
            <a:ext cx="1112408"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47" name="Right Arrow 46"/>
          <p:cNvSpPr/>
          <p:nvPr/>
        </p:nvSpPr>
        <p:spPr>
          <a:xfrm rot="17900371">
            <a:off x="1961520" y="5296623"/>
            <a:ext cx="1056308"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2" name="Right Arrow 61"/>
          <p:cNvSpPr/>
          <p:nvPr/>
        </p:nvSpPr>
        <p:spPr>
          <a:xfrm rot="15203759">
            <a:off x="2858796" y="5333133"/>
            <a:ext cx="1009796"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3" name="Right Arrow 62"/>
          <p:cNvSpPr/>
          <p:nvPr/>
        </p:nvSpPr>
        <p:spPr>
          <a:xfrm rot="16200000">
            <a:off x="2552339" y="3456254"/>
            <a:ext cx="937287"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4" name="Rounded Rectangular Callout 63"/>
          <p:cNvSpPr/>
          <p:nvPr/>
        </p:nvSpPr>
        <p:spPr>
          <a:xfrm>
            <a:off x="4013994" y="5453924"/>
            <a:ext cx="1223801" cy="680375"/>
          </a:xfrm>
          <a:prstGeom prst="wedgeRoundRectCallout">
            <a:avLst>
              <a:gd name="adj1" fmla="val -70079"/>
              <a:gd name="adj2" fmla="val 4010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sp>
        <p:nvSpPr>
          <p:cNvPr id="7" name="Slide Number Placeholder 6"/>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41</a:t>
            </a:fld>
            <a:endParaRPr lang="en-US">
              <a:solidFill>
                <a:prstClr val="white">
                  <a:tint val="75000"/>
                </a:prstClr>
              </a:solidFill>
            </a:endParaRPr>
          </a:p>
        </p:txBody>
      </p:sp>
      <p:pic>
        <p:nvPicPr>
          <p:cNvPr id="27"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433" y="1060651"/>
            <a:ext cx="1219200" cy="1219201"/>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Rounded Rectangular Callout 59"/>
          <p:cNvSpPr/>
          <p:nvPr/>
        </p:nvSpPr>
        <p:spPr>
          <a:xfrm>
            <a:off x="4634872" y="2825041"/>
            <a:ext cx="3460589" cy="1813409"/>
          </a:xfrm>
          <a:prstGeom prst="wedgeRoundRectCallout">
            <a:avLst>
              <a:gd name="adj1" fmla="val -84327"/>
              <a:gd name="adj2" fmla="val 44834"/>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400" i="1" dirty="0">
                <a:solidFill>
                  <a:prstClr val="white"/>
                </a:solidFill>
              </a:rPr>
              <a:t>No standard for IoT application development</a:t>
            </a:r>
          </a:p>
          <a:p>
            <a:pPr algn="ctr">
              <a:lnSpc>
                <a:spcPct val="90000"/>
              </a:lnSpc>
            </a:pPr>
            <a:r>
              <a:rPr lang="en-US" sz="2400" dirty="0">
                <a:solidFill>
                  <a:prstClr val="white"/>
                </a:solidFill>
              </a:rPr>
              <a:t>How to share IoT infrastructure ? </a:t>
            </a:r>
            <a:endParaRPr lang="en-US" sz="2400" i="1" dirty="0">
              <a:solidFill>
                <a:prstClr val="white"/>
              </a:solidFill>
            </a:endParaRPr>
          </a:p>
        </p:txBody>
      </p:sp>
      <p:sp>
        <p:nvSpPr>
          <p:cNvPr id="26" name="Oval 25"/>
          <p:cNvSpPr/>
          <p:nvPr/>
        </p:nvSpPr>
        <p:spPr>
          <a:xfrm>
            <a:off x="4564626" y="2590175"/>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0" rtlCol="0" anchor="ctr" anchorCtr="1"/>
          <a:lstStyle/>
          <a:p>
            <a:pPr algn="ctr"/>
            <a:r>
              <a:rPr lang="en-US" sz="3200" dirty="0">
                <a:solidFill>
                  <a:prstClr val="white"/>
                </a:solidFill>
              </a:rPr>
              <a:t>3</a:t>
            </a:r>
          </a:p>
        </p:txBody>
      </p:sp>
      <p:sp>
        <p:nvSpPr>
          <p:cNvPr id="32" name="Rectangle 31"/>
          <p:cNvSpPr/>
          <p:nvPr/>
        </p:nvSpPr>
        <p:spPr>
          <a:xfrm>
            <a:off x="410190" y="78048"/>
            <a:ext cx="482760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IoT Challenge #3</a:t>
            </a:r>
          </a:p>
        </p:txBody>
      </p:sp>
    </p:spTree>
    <p:extLst>
      <p:ext uri="{BB962C8B-B14F-4D97-AF65-F5344CB8AC3E}">
        <p14:creationId xmlns:p14="http://schemas.microsoft.com/office/powerpoint/2010/main" val="33040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00823" y="324292"/>
            <a:ext cx="7174913" cy="1400383"/>
          </a:xfrm>
          <a:prstGeom prst="rect">
            <a:avLst/>
          </a:prstGeom>
          <a:noFill/>
        </p:spPr>
        <p:txBody>
          <a:bodyPr wrap="none" lIns="91440" tIns="45720" rIns="91440" bIns="45720">
            <a:spAutoFit/>
          </a:bodyPr>
          <a:lstStyle/>
          <a:p>
            <a:pPr>
              <a:lnSpc>
                <a:spcPts val="5100"/>
              </a:lnSpc>
            </a:pPr>
            <a:r>
              <a:rPr lang="en-US" sz="5400" b="1" dirty="0">
                <a:ln w="0"/>
                <a:solidFill>
                  <a:srgbClr val="FFC000">
                    <a:lumMod val="40000"/>
                    <a:lumOff val="60000"/>
                  </a:srgbClr>
                </a:solidFill>
                <a:effectLst>
                  <a:reflection blurRad="6350" stA="53000" endA="300" endPos="35500" dir="5400000" sy="-90000" algn="bl" rotWithShape="0"/>
                </a:effectLst>
                <a:cs typeface="Bradley Hand Bold"/>
              </a:rPr>
              <a:t>ThingStore </a:t>
            </a:r>
          </a:p>
          <a:p>
            <a:pPr>
              <a:lnSpc>
                <a:spcPts val="5100"/>
              </a:lnSpc>
            </a:pPr>
            <a:r>
              <a:rPr lang="en-US" sz="4800" dirty="0">
                <a:ln w="0"/>
                <a:solidFill>
                  <a:srgbClr val="C1C1FF"/>
                </a:solidFill>
                <a:effectLst>
                  <a:reflection blurRad="6350" stA="53000" endA="300" endPos="35500" dir="5400000" sy="-90000" algn="bl" rotWithShape="0"/>
                </a:effectLst>
                <a:cs typeface="Bradley Hand Bold"/>
              </a:rPr>
              <a:t>Addresses These Challenges</a:t>
            </a:r>
          </a:p>
        </p:txBody>
      </p:sp>
      <p:pic>
        <p:nvPicPr>
          <p:cNvPr id="4" name="Picture 2" descr="http://www.ti.com/lsds/media/images/wireless_connectivity/50BillionThin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777" y="2400499"/>
            <a:ext cx="4266307" cy="4266308"/>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a:off x="554579" y="2820956"/>
            <a:ext cx="8159359" cy="2246769"/>
          </a:xfrm>
          <a:prstGeom prst="rect">
            <a:avLst/>
          </a:prstGeom>
          <a:noFill/>
        </p:spPr>
        <p:txBody>
          <a:bodyPr wrap="square" rtlCol="0">
            <a:spAutoFit/>
          </a:bodyPr>
          <a:lstStyle/>
          <a:p>
            <a:pPr marL="346075" indent="-346075">
              <a:spcAft>
                <a:spcPts val="1200"/>
              </a:spcAft>
              <a:buFont typeface="Arial" panose="020B0604020202020204" pitchFamily="34" charset="0"/>
              <a:buChar char="•"/>
            </a:pPr>
            <a:r>
              <a:rPr lang="en-US" sz="4000" dirty="0">
                <a:solidFill>
                  <a:prstClr val="white"/>
                </a:solidFill>
              </a:rPr>
              <a:t>Avoids flooding the Internet</a:t>
            </a:r>
          </a:p>
          <a:p>
            <a:pPr marL="346075" indent="-346075">
              <a:spcAft>
                <a:spcPts val="1200"/>
              </a:spcAft>
              <a:buFont typeface="Arial" panose="020B0604020202020204" pitchFamily="34" charset="0"/>
              <a:buChar char="•"/>
            </a:pPr>
            <a:r>
              <a:rPr lang="en-US" sz="4000" dirty="0">
                <a:solidFill>
                  <a:prstClr val="white"/>
                </a:solidFill>
              </a:rPr>
              <a:t>Simplifies software development</a:t>
            </a:r>
          </a:p>
          <a:p>
            <a:pPr marL="346075" indent="-346075">
              <a:spcAft>
                <a:spcPts val="1200"/>
              </a:spcAft>
              <a:buFont typeface="Arial" panose="020B0604020202020204" pitchFamily="34" charset="0"/>
              <a:buChar char="•"/>
            </a:pPr>
            <a:r>
              <a:rPr lang="en-US" sz="4000" dirty="0">
                <a:solidFill>
                  <a:prstClr val="white"/>
                </a:solidFill>
              </a:rPr>
              <a:t>Enables sharing of IoT Infrastructure</a:t>
            </a:r>
          </a:p>
        </p:txBody>
      </p:sp>
    </p:spTree>
    <p:extLst>
      <p:ext uri="{BB962C8B-B14F-4D97-AF65-F5344CB8AC3E}">
        <p14:creationId xmlns:p14="http://schemas.microsoft.com/office/powerpoint/2010/main" val="14910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371522" y="173372"/>
            <a:ext cx="630358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‘Things’ in </a:t>
            </a:r>
            <a:r>
              <a:rPr lang="en-US" sz="5400" b="1" dirty="0">
                <a:ln w="0"/>
                <a:solidFill>
                  <a:srgbClr val="FFC000">
                    <a:lumMod val="40000"/>
                    <a:lumOff val="60000"/>
                  </a:srgbClr>
                </a:solidFill>
                <a:effectLst>
                  <a:reflection blurRad="6350" stA="53000" endA="300" endPos="35500" dir="5400000" sy="-90000" algn="bl" rotWithShape="0"/>
                </a:effectLst>
                <a:cs typeface="Bradley Hand Bold"/>
              </a:rPr>
              <a:t>ThingStore</a:t>
            </a:r>
          </a:p>
        </p:txBody>
      </p:sp>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29" name="TextBox 28"/>
          <p:cNvSpPr txBox="1"/>
          <p:nvPr/>
        </p:nvSpPr>
        <p:spPr>
          <a:xfrm>
            <a:off x="474680" y="1293997"/>
            <a:ext cx="8159359" cy="2400657"/>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800" dirty="0">
                <a:solidFill>
                  <a:prstClr val="white"/>
                </a:solidFill>
              </a:rPr>
              <a:t>Internet of Things are made intelligent with event detection software, </a:t>
            </a:r>
            <a:r>
              <a:rPr lang="en-US" sz="2800" i="1" dirty="0">
                <a:solidFill>
                  <a:srgbClr val="FFFF00"/>
                </a:solidFill>
              </a:rPr>
              <a:t>smart services</a:t>
            </a:r>
          </a:p>
          <a:p>
            <a:pPr marL="228600" indent="-228600">
              <a:buFont typeface="Arial" panose="020B0604020202020204" pitchFamily="34" charset="0"/>
              <a:buChar char="•"/>
            </a:pPr>
            <a:r>
              <a:rPr lang="en-US" sz="2800" dirty="0">
                <a:solidFill>
                  <a:prstClr val="white"/>
                </a:solidFill>
              </a:rPr>
              <a:t>Smart services carry out computations upon raw data generated by their physically collocated or decoupled sensing components</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sp>
        <p:nvSpPr>
          <p:cNvPr id="2" name="Line Callout 2 (Accent Bar) 1"/>
          <p:cNvSpPr/>
          <p:nvPr/>
        </p:nvSpPr>
        <p:spPr>
          <a:xfrm>
            <a:off x="5274588" y="3761192"/>
            <a:ext cx="2708374" cy="612648"/>
          </a:xfrm>
          <a:prstGeom prst="accentCallout2">
            <a:avLst>
              <a:gd name="adj1" fmla="val 52591"/>
              <a:gd name="adj2" fmla="val -7855"/>
              <a:gd name="adj3" fmla="val 56821"/>
              <a:gd name="adj4" fmla="val -19538"/>
              <a:gd name="adj5" fmla="val 203853"/>
              <a:gd name="adj6" fmla="val -53863"/>
            </a:avLst>
          </a:prstGeom>
          <a:solidFill>
            <a:schemeClr val="bg1"/>
          </a:solidFill>
          <a:ln w="76200" cmpd="sng">
            <a:solidFill>
              <a:srgbClr val="FF6600"/>
            </a:solidFill>
            <a:headEnd type="none"/>
            <a:tailEnd type="arrow"/>
          </a:ln>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2800" dirty="0">
                <a:solidFill>
                  <a:srgbClr val="FFFF00"/>
                </a:solidFill>
              </a:rPr>
              <a:t>Smart services</a:t>
            </a:r>
          </a:p>
        </p:txBody>
      </p:sp>
    </p:spTree>
    <p:extLst>
      <p:ext uri="{BB962C8B-B14F-4D97-AF65-F5344CB8AC3E}">
        <p14:creationId xmlns:p14="http://schemas.microsoft.com/office/powerpoint/2010/main" val="3654572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90" name="Rounded Rectangular Callout 89"/>
          <p:cNvSpPr/>
          <p:nvPr/>
        </p:nvSpPr>
        <p:spPr>
          <a:xfrm>
            <a:off x="4792135" y="1368014"/>
            <a:ext cx="3751677" cy="3815358"/>
          </a:xfrm>
          <a:prstGeom prst="wedgeRoundRectCallout">
            <a:avLst>
              <a:gd name="adj1" fmla="val -77395"/>
              <a:gd name="adj2" fmla="val 46307"/>
              <a:gd name="adj3" fmla="val 16667"/>
            </a:avLst>
          </a:prstGeom>
          <a:solidFill>
            <a:srgbClr val="867A96"/>
          </a:solidFill>
          <a:ln w="1270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rocket 4.mp4_Result_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2514" y="1689230"/>
            <a:ext cx="2873847" cy="3233078"/>
          </a:xfrm>
          <a:prstGeom prst="rect">
            <a:avLst/>
          </a:prstGeom>
        </p:spPr>
      </p:pic>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99972"/>
          </a:xfrm>
          <a:prstGeom prst="rect">
            <a:avLst/>
          </a:prstGeom>
          <a:noFill/>
        </p:spPr>
        <p:txBody>
          <a:bodyPr wrap="square" rtlCol="0">
            <a:spAutoFit/>
          </a:bodyPr>
          <a:lstStyle/>
          <a:p>
            <a:pPr algn="r">
              <a:lnSpc>
                <a:spcPts val="1900"/>
              </a:lnSpc>
            </a:pPr>
            <a:r>
              <a:rPr lang="en-US" sz="2400" dirty="0">
                <a:solidFill>
                  <a:prstClr val="white"/>
                </a:solidFill>
              </a:rPr>
              <a:t>Thing Provider</a:t>
            </a:r>
          </a:p>
        </p:txBody>
      </p:sp>
      <p:sp>
        <p:nvSpPr>
          <p:cNvPr id="43" name="Oval 42"/>
          <p:cNvSpPr/>
          <p:nvPr/>
        </p:nvSpPr>
        <p:spPr>
          <a:xfrm>
            <a:off x="6158933" y="2864886"/>
            <a:ext cx="471055" cy="450273"/>
          </a:xfrm>
          <a:prstGeom prst="ellipse">
            <a:avLst/>
          </a:prstGeom>
          <a:noFill/>
          <a:ln w="28575" cap="flat" cmpd="sng" algn="ctr">
            <a:solidFill>
              <a:sysClr val="window" lastClr="FFFFFF"/>
            </a:solidFill>
            <a:prstDash val="solid"/>
          </a:ln>
          <a:effectLst/>
        </p:spPr>
        <p:txBody>
          <a:bodyPr lIns="0" rIns="0" rtlCol="0" anchor="ctr"/>
          <a:lstStyle/>
          <a:p>
            <a:pPr algn="ctr">
              <a:defRPr/>
            </a:pPr>
            <a:endParaRPr lang="en-US" sz="2800" kern="0" dirty="0">
              <a:solidFill>
                <a:prstClr val="white"/>
              </a:solidFill>
            </a:endParaRPr>
          </a:p>
        </p:txBody>
      </p:sp>
      <p:sp>
        <p:nvSpPr>
          <p:cNvPr id="44" name="Oval 43"/>
          <p:cNvSpPr/>
          <p:nvPr/>
        </p:nvSpPr>
        <p:spPr>
          <a:xfrm>
            <a:off x="6158933" y="4471376"/>
            <a:ext cx="471055" cy="450273"/>
          </a:xfrm>
          <a:prstGeom prst="ellipse">
            <a:avLst/>
          </a:prstGeom>
          <a:noFill/>
          <a:ln w="28575" cap="flat" cmpd="sng" algn="ctr">
            <a:solidFill>
              <a:sysClr val="window" lastClr="FFFFFF"/>
            </a:solidFill>
            <a:prstDash val="solid"/>
          </a:ln>
          <a:effectLst/>
        </p:spPr>
        <p:txBody>
          <a:bodyPr lIns="0" rIns="0" rtlCol="0" anchor="ctr"/>
          <a:lstStyle/>
          <a:p>
            <a:pPr algn="ctr">
              <a:defRPr/>
            </a:pPr>
            <a:endParaRPr lang="en-US" sz="2800" kern="0" dirty="0">
              <a:solidFill>
                <a:prstClr val="white"/>
              </a:solidFill>
            </a:endParaRPr>
          </a:p>
        </p:txBody>
      </p:sp>
      <p:sp>
        <p:nvSpPr>
          <p:cNvPr id="94" name="TextBox 93"/>
          <p:cNvSpPr txBox="1"/>
          <p:nvPr/>
        </p:nvSpPr>
        <p:spPr>
          <a:xfrm>
            <a:off x="6958300" y="1927545"/>
            <a:ext cx="1523167" cy="661947"/>
          </a:xfrm>
          <a:prstGeom prst="rect">
            <a:avLst/>
          </a:prstGeom>
          <a:noFill/>
        </p:spPr>
        <p:txBody>
          <a:bodyPr wrap="square" rtlCol="0">
            <a:spAutoFit/>
          </a:bodyPr>
          <a:lstStyle/>
          <a:p>
            <a:r>
              <a:rPr lang="en-US" b="1" dirty="0">
                <a:solidFill>
                  <a:srgbClr val="000000"/>
                </a:solidFill>
              </a:rPr>
              <a:t>Simulated live camera view</a:t>
            </a:r>
          </a:p>
        </p:txBody>
      </p:sp>
      <p:sp>
        <p:nvSpPr>
          <p:cNvPr id="95" name="TextBox 94"/>
          <p:cNvSpPr txBox="1"/>
          <p:nvPr/>
        </p:nvSpPr>
        <p:spPr>
          <a:xfrm>
            <a:off x="6969280" y="3531520"/>
            <a:ext cx="1574532" cy="1066959"/>
          </a:xfrm>
          <a:prstGeom prst="rect">
            <a:avLst/>
          </a:prstGeom>
          <a:noFill/>
        </p:spPr>
        <p:txBody>
          <a:bodyPr wrap="square" rtlCol="0">
            <a:spAutoFit/>
          </a:bodyPr>
          <a:lstStyle/>
          <a:p>
            <a:pPr>
              <a:lnSpc>
                <a:spcPts val="1900"/>
              </a:lnSpc>
            </a:pPr>
            <a:r>
              <a:rPr lang="en-US" b="1" dirty="0">
                <a:solidFill>
                  <a:srgbClr val="000000"/>
                </a:solidFill>
              </a:rPr>
              <a:t>Smoke detected by smart service</a:t>
            </a:r>
          </a:p>
          <a:p>
            <a:pPr>
              <a:lnSpc>
                <a:spcPts val="1900"/>
              </a:lnSpc>
            </a:pPr>
            <a:r>
              <a:rPr lang="en-US" b="1" dirty="0">
                <a:solidFill>
                  <a:srgbClr val="000000"/>
                </a:solidFill>
              </a:rPr>
              <a:t>(color coded)</a:t>
            </a:r>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8249" y="1861592"/>
            <a:ext cx="468006" cy="457201"/>
          </a:xfrm>
          <a:prstGeom prst="rect">
            <a:avLst/>
          </a:prstGeom>
          <a:effectLst>
            <a:glow rad="228600">
              <a:schemeClr val="accent2">
                <a:satMod val="175000"/>
                <a:alpha val="40000"/>
              </a:schemeClr>
            </a:glow>
          </a:effectLst>
        </p:spPr>
      </p:pic>
      <p:sp>
        <p:nvSpPr>
          <p:cNvPr id="48" name="Oval 47"/>
          <p:cNvSpPr/>
          <p:nvPr/>
        </p:nvSpPr>
        <p:spPr>
          <a:xfrm>
            <a:off x="5084167" y="3471374"/>
            <a:ext cx="444500" cy="457200"/>
          </a:xfrm>
          <a:prstGeom prst="ellipse">
            <a:avLst/>
          </a:prstGeom>
          <a:solidFill>
            <a:srgbClr val="10A214"/>
          </a:solidFill>
          <a:ln/>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sp>
        <p:nvSpPr>
          <p:cNvPr id="37" name="Rectangle 36"/>
          <p:cNvSpPr/>
          <p:nvPr/>
        </p:nvSpPr>
        <p:spPr>
          <a:xfrm>
            <a:off x="726431" y="96292"/>
            <a:ext cx="6577755" cy="923330"/>
          </a:xfrm>
          <a:prstGeom prst="rect">
            <a:avLst/>
          </a:prstGeom>
          <a:noFill/>
        </p:spPr>
        <p:txBody>
          <a:bodyPr wrap="none" lIns="91440" tIns="45720" rIns="91440" bIns="45720">
            <a:spAutoFit/>
          </a:bodyPr>
          <a:lstStyle/>
          <a:p>
            <a:pPr algn="ctr"/>
            <a:r>
              <a:rPr lang="en-US" sz="5400" dirty="0">
                <a:ln w="0"/>
                <a:solidFill>
                  <a:srgbClr val="ED7D31">
                    <a:lumMod val="20000"/>
                    <a:lumOff val="80000"/>
                  </a:srgbClr>
                </a:solidFill>
                <a:effectLst>
                  <a:reflection blurRad="6350" stA="53000" endA="300" endPos="35500" dir="5400000" sy="-90000" algn="bl" rotWithShape="0"/>
                </a:effectLst>
              </a:rPr>
              <a:t>Smart Service Example</a:t>
            </a:r>
            <a:endParaRPr lang="en-US" sz="5400" b="1" dirty="0">
              <a:ln w="0"/>
              <a:solidFill>
                <a:srgbClr val="ED7D31">
                  <a:lumMod val="20000"/>
                  <a:lumOff val="80000"/>
                </a:srgbClr>
              </a:solidFill>
              <a:effectLst>
                <a:reflection blurRad="6350" stA="53000" endA="300" endPos="35500" dir="5400000" sy="-90000" algn="bl" rotWithShape="0"/>
              </a:effectLst>
              <a:latin typeface="Bradley Hand Bold"/>
              <a:cs typeface="Bradley Hand Bold"/>
            </a:endParaRPr>
          </a:p>
        </p:txBody>
      </p:sp>
      <p:sp>
        <p:nvSpPr>
          <p:cNvPr id="2" name="TextBox 1">
            <a:extLst>
              <a:ext uri="{FF2B5EF4-FFF2-40B4-BE49-F238E27FC236}">
                <a16:creationId xmlns:a16="http://schemas.microsoft.com/office/drawing/2014/main" id="{4B8D41DB-4811-4475-80DD-974C8E859443}"/>
              </a:ext>
            </a:extLst>
          </p:cNvPr>
          <p:cNvSpPr txBox="1"/>
          <p:nvPr/>
        </p:nvSpPr>
        <p:spPr>
          <a:xfrm>
            <a:off x="3134386" y="1434890"/>
            <a:ext cx="1294585" cy="523220"/>
          </a:xfrm>
          <a:prstGeom prst="rect">
            <a:avLst/>
          </a:prstGeom>
          <a:noFill/>
        </p:spPr>
        <p:txBody>
          <a:bodyPr wrap="none" rtlCol="0">
            <a:spAutoFit/>
          </a:bodyPr>
          <a:lstStyle/>
          <a:p>
            <a:r>
              <a:rPr lang="en-US" sz="2800" dirty="0"/>
              <a:t>Camera</a:t>
            </a:r>
          </a:p>
        </p:txBody>
      </p:sp>
      <p:sp>
        <p:nvSpPr>
          <p:cNvPr id="49" name="TextBox 48">
            <a:extLst>
              <a:ext uri="{FF2B5EF4-FFF2-40B4-BE49-F238E27FC236}">
                <a16:creationId xmlns:a16="http://schemas.microsoft.com/office/drawing/2014/main" id="{190E507B-890A-466F-9ACB-9792FEE2F53D}"/>
              </a:ext>
            </a:extLst>
          </p:cNvPr>
          <p:cNvSpPr txBox="1"/>
          <p:nvPr/>
        </p:nvSpPr>
        <p:spPr>
          <a:xfrm>
            <a:off x="2127695" y="2284110"/>
            <a:ext cx="2494130" cy="837922"/>
          </a:xfrm>
          <a:prstGeom prst="rect">
            <a:avLst/>
          </a:prstGeom>
          <a:noFill/>
        </p:spPr>
        <p:txBody>
          <a:bodyPr wrap="square" rtlCol="0">
            <a:spAutoFit/>
          </a:bodyPr>
          <a:lstStyle/>
          <a:p>
            <a:pPr>
              <a:lnSpc>
                <a:spcPts val="2900"/>
              </a:lnSpc>
            </a:pPr>
            <a:r>
              <a:rPr lang="en-US" sz="2800" dirty="0"/>
              <a:t>A smart service of the camera</a:t>
            </a:r>
          </a:p>
        </p:txBody>
      </p:sp>
      <p:cxnSp>
        <p:nvCxnSpPr>
          <p:cNvPr id="4" name="Straight Arrow Connector 3">
            <a:extLst>
              <a:ext uri="{FF2B5EF4-FFF2-40B4-BE49-F238E27FC236}">
                <a16:creationId xmlns:a16="http://schemas.microsoft.com/office/drawing/2014/main" id="{BD471C35-6BF1-4F08-8884-1D9DB0809CE8}"/>
              </a:ext>
            </a:extLst>
          </p:cNvPr>
          <p:cNvCxnSpPr>
            <a:cxnSpLocks/>
            <a:stCxn id="2" idx="3"/>
          </p:cNvCxnSpPr>
          <p:nvPr/>
        </p:nvCxnSpPr>
        <p:spPr>
          <a:xfrm>
            <a:off x="4428971" y="1696500"/>
            <a:ext cx="661775" cy="316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E334D5-3D6D-4093-A3D7-06B77385F0EE}"/>
              </a:ext>
            </a:extLst>
          </p:cNvPr>
          <p:cNvCxnSpPr>
            <a:cxnSpLocks/>
            <a:endCxn id="48" idx="1"/>
          </p:cNvCxnSpPr>
          <p:nvPr/>
        </p:nvCxnSpPr>
        <p:spPr>
          <a:xfrm>
            <a:off x="4428971" y="2784914"/>
            <a:ext cx="720292" cy="7534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3663207" y="4220705"/>
            <a:ext cx="0" cy="7230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3160226" y="3876496"/>
            <a:ext cx="553998" cy="622214"/>
          </a:xfrm>
          <a:prstGeom prst="rect">
            <a:avLst/>
          </a:prstGeom>
          <a:noFill/>
        </p:spPr>
        <p:txBody>
          <a:bodyPr vert="eaVert" wrap="square" rtlCol="0">
            <a:spAutoFit/>
          </a:bodyPr>
          <a:lstStyle/>
          <a:p>
            <a:r>
              <a:rPr lang="en-US" sz="2400" dirty="0"/>
              <a:t>“1”</a:t>
            </a:r>
          </a:p>
        </p:txBody>
      </p:sp>
      <p:sp>
        <p:nvSpPr>
          <p:cNvPr id="45" name="TextBox 44">
            <a:extLst>
              <a:ext uri="{FF2B5EF4-FFF2-40B4-BE49-F238E27FC236}">
                <a16:creationId xmlns:a16="http://schemas.microsoft.com/office/drawing/2014/main" id="{6266101B-7736-46AA-A812-291ED9915D19}"/>
              </a:ext>
            </a:extLst>
          </p:cNvPr>
          <p:cNvSpPr txBox="1"/>
          <p:nvPr/>
        </p:nvSpPr>
        <p:spPr>
          <a:xfrm>
            <a:off x="482832" y="3305834"/>
            <a:ext cx="2494130" cy="1209818"/>
          </a:xfrm>
          <a:prstGeom prst="rect">
            <a:avLst/>
          </a:prstGeom>
          <a:noFill/>
        </p:spPr>
        <p:txBody>
          <a:bodyPr wrap="square" rtlCol="0">
            <a:spAutoFit/>
          </a:bodyPr>
          <a:lstStyle/>
          <a:p>
            <a:pPr>
              <a:lnSpc>
                <a:spcPts val="2900"/>
              </a:lnSpc>
            </a:pPr>
            <a:r>
              <a:rPr lang="en-US" sz="2800" dirty="0"/>
              <a:t>Other smart services of the camera</a:t>
            </a:r>
          </a:p>
        </p:txBody>
      </p:sp>
      <p:cxnSp>
        <p:nvCxnSpPr>
          <p:cNvPr id="51" name="Straight Arrow Connector 50">
            <a:extLst>
              <a:ext uri="{FF2B5EF4-FFF2-40B4-BE49-F238E27FC236}">
                <a16:creationId xmlns:a16="http://schemas.microsoft.com/office/drawing/2014/main" id="{7AC03626-4AF9-44FC-A3A5-AA3F989CAEB4}"/>
              </a:ext>
            </a:extLst>
          </p:cNvPr>
          <p:cNvCxnSpPr>
            <a:cxnSpLocks/>
          </p:cNvCxnSpPr>
          <p:nvPr/>
        </p:nvCxnSpPr>
        <p:spPr>
          <a:xfrm>
            <a:off x="1870028" y="4168234"/>
            <a:ext cx="1170966" cy="797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32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0"/>
                                        </p:tgtEl>
                                      </p:cBhvr>
                                    </p:cmd>
                                  </p:childTnLst>
                                </p:cTn>
                              </p:par>
                              <p:par>
                                <p:cTn id="7" presetID="21" presetClass="entr" presetSubtype="1"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wheel(1)">
                                      <p:cBhvr>
                                        <p:cTn id="9" dur="2000"/>
                                        <p:tgtEl>
                                          <p:spTgt spid="43"/>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heel(1)">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1463">
                <p:cTn id="22" fill="hold" display="0">
                  <p:stCondLst>
                    <p:cond delay="indefinite"/>
                  </p:stCondLst>
                </p:cTn>
                <p:tgtEl>
                  <p:spTgt spid="40"/>
                </p:tgtEl>
              </p:cMediaNode>
            </p:video>
          </p:childTnLst>
        </p:cTn>
      </p:par>
    </p:tnLst>
    <p:bldLst>
      <p:bldP spid="43" grpId="0" animBg="1"/>
      <p:bldP spid="44"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99972"/>
          </a:xfrm>
          <a:prstGeom prst="rect">
            <a:avLst/>
          </a:prstGeom>
          <a:noFill/>
        </p:spPr>
        <p:txBody>
          <a:bodyPr wrap="square" rtlCol="0">
            <a:spAutoFit/>
          </a:bodyPr>
          <a:lstStyle/>
          <a:p>
            <a:pPr algn="r">
              <a:lnSpc>
                <a:spcPts val="1900"/>
              </a:lnSpc>
            </a:pPr>
            <a:r>
              <a:rPr lang="en-US" sz="2400" dirty="0">
                <a:solidFill>
                  <a:prstClr val="white"/>
                </a:solidFill>
              </a:rPr>
              <a:t>Thing Provider</a:t>
            </a:r>
          </a:p>
        </p:txBody>
      </p:sp>
      <p:sp>
        <p:nvSpPr>
          <p:cNvPr id="37" name="Rectangle 36"/>
          <p:cNvSpPr/>
          <p:nvPr/>
        </p:nvSpPr>
        <p:spPr>
          <a:xfrm>
            <a:off x="532500" y="224639"/>
            <a:ext cx="4195379" cy="923330"/>
          </a:xfrm>
          <a:prstGeom prst="rect">
            <a:avLst/>
          </a:prstGeom>
          <a:noFill/>
        </p:spPr>
        <p:txBody>
          <a:bodyPr wrap="none" lIns="91440" tIns="45720" rIns="91440" bIns="45720">
            <a:spAutoFit/>
          </a:bodyPr>
          <a:lstStyle/>
          <a:p>
            <a:pPr algn="ctr"/>
            <a:r>
              <a:rPr lang="en-US" sz="5400" dirty="0">
                <a:ln w="0"/>
                <a:solidFill>
                  <a:srgbClr val="ED7D31">
                    <a:lumMod val="20000"/>
                    <a:lumOff val="80000"/>
                  </a:srgbClr>
                </a:solidFill>
                <a:effectLst>
                  <a:reflection blurRad="6350" stA="53000" endA="300" endPos="35500" dir="5400000" sy="-90000" algn="bl" rotWithShape="0"/>
                </a:effectLst>
              </a:rPr>
              <a:t>Smart Service</a:t>
            </a:r>
            <a:endParaRPr lang="en-US" sz="5400" b="1" dirty="0">
              <a:ln w="0"/>
              <a:solidFill>
                <a:srgbClr val="ED7D31">
                  <a:lumMod val="20000"/>
                  <a:lumOff val="80000"/>
                </a:srgbClr>
              </a:solidFill>
              <a:effectLst>
                <a:reflection blurRad="6350" stA="53000" endA="300" endPos="35500" dir="5400000" sy="-90000" algn="bl" rotWithShape="0"/>
              </a:effectLst>
              <a:latin typeface="Bradley Hand Bold"/>
              <a:cs typeface="Bradley Hand Bold"/>
            </a:endParaRPr>
          </a:p>
        </p:txBody>
      </p:sp>
      <p:sp>
        <p:nvSpPr>
          <p:cNvPr id="45" name="TextBox 44"/>
          <p:cNvSpPr txBox="1"/>
          <p:nvPr/>
        </p:nvSpPr>
        <p:spPr>
          <a:xfrm>
            <a:off x="575693" y="1725598"/>
            <a:ext cx="8248376" cy="2292935"/>
          </a:xfrm>
          <a:prstGeom prst="rect">
            <a:avLst/>
          </a:prstGeom>
          <a:noFill/>
        </p:spPr>
        <p:txBody>
          <a:bodyPr wrap="square" rtlCol="0">
            <a:spAutoFit/>
          </a:bodyPr>
          <a:lstStyle/>
          <a:p>
            <a:pPr>
              <a:spcAft>
                <a:spcPts val="1800"/>
              </a:spcAft>
            </a:pPr>
            <a:r>
              <a:rPr lang="en-US" sz="3200" dirty="0">
                <a:solidFill>
                  <a:prstClr val="white"/>
                </a:solidFill>
              </a:rPr>
              <a:t>Smart services transform raw data into meaningful information</a:t>
            </a:r>
          </a:p>
          <a:p>
            <a:pPr>
              <a:spcAft>
                <a:spcPts val="1200"/>
              </a:spcAft>
            </a:pPr>
            <a:r>
              <a:rPr lang="en-US" sz="3200" dirty="0">
                <a:solidFill>
                  <a:prstClr val="white"/>
                </a:solidFill>
              </a:rPr>
              <a:t>Development of </a:t>
            </a:r>
            <a:r>
              <a:rPr lang="en-US" sz="3200" i="1" dirty="0">
                <a:solidFill>
                  <a:srgbClr val="FFFF00"/>
                </a:solidFill>
              </a:rPr>
              <a:t>smart services </a:t>
            </a:r>
            <a:r>
              <a:rPr lang="en-US" sz="3200" dirty="0">
                <a:solidFill>
                  <a:prstClr val="white"/>
                </a:solidFill>
              </a:rPr>
              <a:t>(thing operators) is left to Thing experts</a:t>
            </a:r>
          </a:p>
        </p:txBody>
      </p:sp>
      <p:sp>
        <p:nvSpPr>
          <p:cNvPr id="2" name="Cloud Callout 1"/>
          <p:cNvSpPr/>
          <p:nvPr/>
        </p:nvSpPr>
        <p:spPr>
          <a:xfrm>
            <a:off x="5662503" y="3891559"/>
            <a:ext cx="2513791" cy="1419848"/>
          </a:xfrm>
          <a:prstGeom prst="cloudCallout">
            <a:avLst>
              <a:gd name="adj1" fmla="val -52890"/>
              <a:gd name="adj2" fmla="val 4146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 have a PhD in multimedia computing</a:t>
            </a:r>
          </a:p>
        </p:txBody>
      </p:sp>
    </p:spTree>
    <p:extLst>
      <p:ext uri="{BB962C8B-B14F-4D97-AF65-F5344CB8AC3E}">
        <p14:creationId xmlns:p14="http://schemas.microsoft.com/office/powerpoint/2010/main" val="34656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a:xfrm>
            <a:off x="684868" y="283725"/>
            <a:ext cx="6073871" cy="1198213"/>
          </a:xfrm>
          <a:prstGeom prst="roundRect">
            <a:avLst/>
          </a:prstGeom>
          <a:solidFill>
            <a:srgbClr val="C1C1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544813" y="420981"/>
            <a:ext cx="6073871" cy="1198213"/>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2413" y="539513"/>
            <a:ext cx="6073871" cy="1198213"/>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2"/>
          </p:nvPr>
        </p:nvSpPr>
        <p:spPr/>
        <p:txBody>
          <a:bodyPr/>
          <a:lstStyle/>
          <a:p>
            <a:fld id="{321D9DF7-A7BE-46E3-898F-4EC0FF04C1B9}" type="slidenum">
              <a:rPr lang="en-US" smtClean="0">
                <a:solidFill>
                  <a:prstClr val="white">
                    <a:tint val="75000"/>
                  </a:prstClr>
                </a:solidFill>
              </a:rPr>
              <a:pPr/>
              <a:t>46</a:t>
            </a:fld>
            <a:endParaRPr lang="en-US">
              <a:solidFill>
                <a:prstClr val="white">
                  <a:tint val="75000"/>
                </a:prstClr>
              </a:solidFill>
            </a:endParaRPr>
          </a:p>
        </p:txBody>
      </p:sp>
      <p:grpSp>
        <p:nvGrpSpPr>
          <p:cNvPr id="11" name="Group 10"/>
          <p:cNvGrpSpPr/>
          <p:nvPr/>
        </p:nvGrpSpPr>
        <p:grpSpPr>
          <a:xfrm>
            <a:off x="4039345" y="4407986"/>
            <a:ext cx="3178364" cy="2066602"/>
            <a:chOff x="5565313" y="3295720"/>
            <a:chExt cx="3178364" cy="2066602"/>
          </a:xfrm>
        </p:grpSpPr>
        <p:grpSp>
          <p:nvGrpSpPr>
            <p:cNvPr id="54" name="Group 53"/>
            <p:cNvGrpSpPr/>
            <p:nvPr/>
          </p:nvGrpSpPr>
          <p:grpSpPr>
            <a:xfrm>
              <a:off x="5565313" y="3295720"/>
              <a:ext cx="3178364" cy="1795378"/>
              <a:chOff x="1585448" y="4514921"/>
              <a:chExt cx="3178364" cy="1795378"/>
            </a:xfrm>
          </p:grpSpPr>
          <p:sp>
            <p:nvSpPr>
              <p:cNvPr id="55" name="Rounded Rectangle 54"/>
              <p:cNvSpPr/>
              <p:nvPr/>
            </p:nvSpPr>
            <p:spPr>
              <a:xfrm>
                <a:off x="1662689" y="5115653"/>
                <a:ext cx="1913535"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6" name="Group 55"/>
              <p:cNvGrpSpPr/>
              <p:nvPr/>
            </p:nvGrpSpPr>
            <p:grpSpPr>
              <a:xfrm>
                <a:off x="1625364" y="5082519"/>
                <a:ext cx="1623741" cy="1227780"/>
                <a:chOff x="488570" y="4969820"/>
                <a:chExt cx="1623741" cy="1227780"/>
              </a:xfrm>
            </p:grpSpPr>
            <p:sp>
              <p:nvSpPr>
                <p:cNvPr id="69" name="Oval 68"/>
                <p:cNvSpPr/>
                <p:nvPr/>
              </p:nvSpPr>
              <p:spPr>
                <a:xfrm>
                  <a:off x="488570" y="4969820"/>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sp>
              <p:nvSpPr>
                <p:cNvPr id="70" name="Oval 69"/>
                <p:cNvSpPr/>
                <p:nvPr/>
              </p:nvSpPr>
              <p:spPr>
                <a:xfrm>
                  <a:off x="1013725" y="4978400"/>
                  <a:ext cx="444500" cy="4572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S3</a:t>
                  </a:r>
                </a:p>
              </p:txBody>
            </p:sp>
            <p:sp>
              <p:nvSpPr>
                <p:cNvPr id="71" name="Oval 70"/>
                <p:cNvSpPr/>
                <p:nvPr/>
              </p:nvSpPr>
              <p:spPr>
                <a:xfrm>
                  <a:off x="1542999" y="4973938"/>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2" name="Straight Connector 71"/>
                <p:cNvCxnSpPr>
                  <a:stCxn id="69" idx="5"/>
                  <a:endCxn id="75" idx="0"/>
                </p:cNvCxnSpPr>
                <p:nvPr/>
              </p:nvCxnSpPr>
              <p:spPr>
                <a:xfrm>
                  <a:off x="867974" y="5360065"/>
                  <a:ext cx="651213"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5" idx="0"/>
                </p:cNvCxnSpPr>
                <p:nvPr/>
              </p:nvCxnSpPr>
              <p:spPr>
                <a:xfrm>
                  <a:off x="1329576"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7" idx="3"/>
                  <a:endCxn id="75" idx="0"/>
                </p:cNvCxnSpPr>
                <p:nvPr/>
              </p:nvCxnSpPr>
              <p:spPr>
                <a:xfrm flipH="1">
                  <a:off x="1519187" y="5379287"/>
                  <a:ext cx="593124"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84" y="5740399"/>
                  <a:ext cx="468006" cy="4572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57" name="Oval 56"/>
              <p:cNvSpPr/>
              <p:nvPr/>
            </p:nvSpPr>
            <p:spPr>
              <a:xfrm>
                <a:off x="3184009" y="5101741"/>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58" name="Straight Connector 57"/>
              <p:cNvCxnSpPr>
                <a:endCxn id="75" idx="0"/>
              </p:cNvCxnSpPr>
              <p:nvPr/>
            </p:nvCxnSpPr>
            <p:spPr>
              <a:xfrm flipH="1">
                <a:off x="2655981" y="5545036"/>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Up Arrow 58"/>
              <p:cNvSpPr/>
              <p:nvPr/>
            </p:nvSpPr>
            <p:spPr>
              <a:xfrm>
                <a:off x="1585448" y="4514921"/>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Up Arrow 60"/>
              <p:cNvSpPr/>
              <p:nvPr/>
            </p:nvSpPr>
            <p:spPr>
              <a:xfrm>
                <a:off x="2132569" y="4514921"/>
                <a:ext cx="484632" cy="521682"/>
              </a:xfrm>
              <a:prstGeom prst="upArrow">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a:off x="2656002" y="4514921"/>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a:off x="3162274" y="4514921"/>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1685855" y="5668432"/>
                <a:ext cx="705642" cy="369332"/>
              </a:xfrm>
              <a:prstGeom prst="rect">
                <a:avLst/>
              </a:prstGeom>
              <a:noFill/>
            </p:spPr>
            <p:txBody>
              <a:bodyPr wrap="none" rtlCol="0">
                <a:spAutoFit/>
              </a:bodyPr>
              <a:lstStyle/>
              <a:p>
                <a:r>
                  <a:rPr lang="en-US" i="1" dirty="0">
                    <a:solidFill>
                      <a:prstClr val="white"/>
                    </a:solidFill>
                  </a:rPr>
                  <a:t>Thing</a:t>
                </a:r>
              </a:p>
            </p:txBody>
          </p:sp>
          <p:sp>
            <p:nvSpPr>
              <p:cNvPr id="68" name="TextBox 67"/>
              <p:cNvSpPr txBox="1"/>
              <p:nvPr/>
            </p:nvSpPr>
            <p:spPr>
              <a:xfrm>
                <a:off x="3656879" y="5091099"/>
                <a:ext cx="1106933" cy="544765"/>
              </a:xfrm>
              <a:prstGeom prst="rect">
                <a:avLst/>
              </a:prstGeom>
              <a:noFill/>
            </p:spPr>
            <p:txBody>
              <a:bodyPr wrap="square" rtlCol="0">
                <a:spAutoFit/>
              </a:bodyPr>
              <a:lstStyle/>
              <a:p>
                <a:pPr>
                  <a:lnSpc>
                    <a:spcPct val="80000"/>
                  </a:lnSpc>
                </a:pPr>
                <a:r>
                  <a:rPr lang="en-US" dirty="0">
                    <a:solidFill>
                      <a:srgbClr val="FFFF00"/>
                    </a:solidFill>
                  </a:rPr>
                  <a:t>4 smart services</a:t>
                </a:r>
              </a:p>
            </p:txBody>
          </p:sp>
        </p:grpSp>
        <p:sp>
          <p:nvSpPr>
            <p:cNvPr id="64" name="Rounded Rectangular Callout 63"/>
            <p:cNvSpPr/>
            <p:nvPr/>
          </p:nvSpPr>
          <p:spPr>
            <a:xfrm>
              <a:off x="7069373" y="4681947"/>
              <a:ext cx="1223801" cy="680375"/>
            </a:xfrm>
            <a:prstGeom prst="wedgeRoundRectCallout">
              <a:avLst>
                <a:gd name="adj1" fmla="val -73538"/>
                <a:gd name="adj2" fmla="val -23365"/>
                <a:gd name="adj3" fmla="val 16667"/>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grpSp>
      <p:grpSp>
        <p:nvGrpSpPr>
          <p:cNvPr id="10" name="Group 9"/>
          <p:cNvGrpSpPr/>
          <p:nvPr/>
        </p:nvGrpSpPr>
        <p:grpSpPr>
          <a:xfrm>
            <a:off x="1215919" y="4387805"/>
            <a:ext cx="3336257" cy="2279883"/>
            <a:chOff x="1515815" y="3287253"/>
            <a:chExt cx="3336257" cy="2279883"/>
          </a:xfrm>
        </p:grpSpPr>
        <p:sp>
          <p:nvSpPr>
            <p:cNvPr id="25" name="Rounded Rectangle 24"/>
            <p:cNvSpPr/>
            <p:nvPr/>
          </p:nvSpPr>
          <p:spPr>
            <a:xfrm>
              <a:off x="2540532" y="3896452"/>
              <a:ext cx="1362688"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2480508" y="3854851"/>
              <a:ext cx="1115733" cy="770687"/>
              <a:chOff x="734112" y="4961353"/>
              <a:chExt cx="1115733" cy="770687"/>
            </a:xfrm>
          </p:grpSpPr>
          <p:sp>
            <p:nvSpPr>
              <p:cNvPr id="42" name="Oval 41"/>
              <p:cNvSpPr/>
              <p:nvPr/>
            </p:nvSpPr>
            <p:spPr>
              <a:xfrm>
                <a:off x="734112" y="4961353"/>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S6</a:t>
                </a:r>
              </a:p>
            </p:txBody>
          </p:sp>
          <p:sp>
            <p:nvSpPr>
              <p:cNvPr id="48" name="Oval 47"/>
              <p:cNvSpPr/>
              <p:nvPr/>
            </p:nvSpPr>
            <p:spPr>
              <a:xfrm>
                <a:off x="1263599" y="4965471"/>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S5</a:t>
                </a:r>
              </a:p>
            </p:txBody>
          </p:sp>
          <p:cxnSp>
            <p:nvCxnSpPr>
              <p:cNvPr id="49" name="Straight Connector 48"/>
              <p:cNvCxnSpPr>
                <a:stCxn id="42" idx="5"/>
                <a:endCxn id="37" idx="0"/>
              </p:cNvCxnSpPr>
              <p:nvPr/>
            </p:nvCxnSpPr>
            <p:spPr>
              <a:xfrm>
                <a:off x="1113516" y="5351598"/>
                <a:ext cx="422605" cy="38044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9" idx="3"/>
                <a:endCxn id="37" idx="0"/>
              </p:cNvCxnSpPr>
              <p:nvPr/>
            </p:nvCxnSpPr>
            <p:spPr>
              <a:xfrm flipH="1">
                <a:off x="1536121" y="5370820"/>
                <a:ext cx="313724" cy="36122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531145" y="3874073"/>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cxnSp>
          <p:nvCxnSpPr>
            <p:cNvPr id="30" name="Straight Connector 29"/>
            <p:cNvCxnSpPr>
              <a:stCxn id="48" idx="4"/>
            </p:cNvCxnSpPr>
            <p:nvPr/>
          </p:nvCxnSpPr>
          <p:spPr>
            <a:xfrm>
              <a:off x="3232245" y="4316169"/>
              <a:ext cx="16405" cy="31772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Up Arrow 31"/>
            <p:cNvSpPr/>
            <p:nvPr/>
          </p:nvSpPr>
          <p:spPr>
            <a:xfrm>
              <a:off x="2449059" y="3287253"/>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Up Arrow 33"/>
            <p:cNvSpPr/>
            <p:nvPr/>
          </p:nvSpPr>
          <p:spPr>
            <a:xfrm>
              <a:off x="2986204" y="3287253"/>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Up Arrow 34"/>
            <p:cNvSpPr/>
            <p:nvPr/>
          </p:nvSpPr>
          <p:spPr>
            <a:xfrm>
              <a:off x="3526344" y="3287253"/>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2473171" y="4373587"/>
              <a:ext cx="705642" cy="369332"/>
            </a:xfrm>
            <a:prstGeom prst="rect">
              <a:avLst/>
            </a:prstGeom>
            <a:noFill/>
          </p:spPr>
          <p:txBody>
            <a:bodyPr wrap="none" rtlCol="0">
              <a:spAutoFit/>
            </a:bodyPr>
            <a:lstStyle/>
            <a:p>
              <a:r>
                <a:rPr lang="en-US" i="1" dirty="0">
                  <a:solidFill>
                    <a:prstClr val="white"/>
                  </a:solidFill>
                </a:rPr>
                <a:t>Thing</a:t>
              </a:r>
            </a:p>
          </p:txBody>
        </p:sp>
        <p:sp>
          <p:nvSpPr>
            <p:cNvPr id="41" name="TextBox 40"/>
            <p:cNvSpPr txBox="1"/>
            <p:nvPr/>
          </p:nvSpPr>
          <p:spPr>
            <a:xfrm>
              <a:off x="1515815" y="3858958"/>
              <a:ext cx="944062" cy="544765"/>
            </a:xfrm>
            <a:prstGeom prst="rect">
              <a:avLst/>
            </a:prstGeom>
            <a:noFill/>
          </p:spPr>
          <p:txBody>
            <a:bodyPr wrap="square" rtlCol="0">
              <a:spAutoFit/>
            </a:bodyPr>
            <a:lstStyle/>
            <a:p>
              <a:pPr>
                <a:lnSpc>
                  <a:spcPct val="80000"/>
                </a:lnSpc>
              </a:pPr>
              <a:r>
                <a:rPr lang="en-US" dirty="0">
                  <a:solidFill>
                    <a:srgbClr val="FFFF00"/>
                  </a:solidFill>
                </a:rPr>
                <a:t>3 smart services</a:t>
              </a:r>
            </a:p>
          </p:txBody>
        </p:sp>
        <p:sp>
          <p:nvSpPr>
            <p:cNvPr id="37" name="Oval 36"/>
            <p:cNvSpPr/>
            <p:nvPr/>
          </p:nvSpPr>
          <p:spPr>
            <a:xfrm>
              <a:off x="3071235" y="4625538"/>
              <a:ext cx="422563" cy="408709"/>
            </a:xfrm>
            <a:prstGeom prst="ellipse">
              <a:avLst/>
            </a:prstGeom>
            <a:solidFill>
              <a:schemeClr val="accent4">
                <a:lumMod val="40000"/>
                <a:lumOff val="60000"/>
              </a:schemeClr>
            </a:soli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936" y="4665922"/>
              <a:ext cx="177159" cy="340617"/>
            </a:xfrm>
            <a:prstGeom prst="rect">
              <a:avLst/>
            </a:prstGeom>
            <a:solidFill>
              <a:schemeClr val="accent4">
                <a:lumMod val="40000"/>
                <a:lumOff val="60000"/>
              </a:schemeClr>
            </a:solidFill>
          </p:spPr>
        </p:pic>
        <p:sp>
          <p:nvSpPr>
            <p:cNvPr id="31" name="Rounded Rectangular Callout 30"/>
            <p:cNvSpPr/>
            <p:nvPr/>
          </p:nvSpPr>
          <p:spPr>
            <a:xfrm>
              <a:off x="3628271" y="4886761"/>
              <a:ext cx="1223801" cy="680375"/>
            </a:xfrm>
            <a:prstGeom prst="wedgeRoundRectCallout">
              <a:avLst>
                <a:gd name="adj1" fmla="val -63383"/>
                <a:gd name="adj2" fmla="val -41561"/>
                <a:gd name="adj3" fmla="val 16667"/>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grpSp>
      <p:grpSp>
        <p:nvGrpSpPr>
          <p:cNvPr id="20" name="Group 19"/>
          <p:cNvGrpSpPr/>
          <p:nvPr/>
        </p:nvGrpSpPr>
        <p:grpSpPr>
          <a:xfrm>
            <a:off x="2249745" y="3191032"/>
            <a:ext cx="3766566" cy="1217810"/>
            <a:chOff x="3335084" y="2210058"/>
            <a:chExt cx="3766566" cy="1217810"/>
          </a:xfrm>
        </p:grpSpPr>
        <p:sp>
          <p:nvSpPr>
            <p:cNvPr id="12" name="TextBox 11"/>
            <p:cNvSpPr txBox="1"/>
            <p:nvPr/>
          </p:nvSpPr>
          <p:spPr>
            <a:xfrm>
              <a:off x="6799964"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1</a:t>
              </a:r>
            </a:p>
            <a:p>
              <a:r>
                <a:rPr lang="en-US" dirty="0">
                  <a:solidFill>
                    <a:prstClr val="white"/>
                  </a:solidFill>
                </a:rPr>
                <a:t>0</a:t>
              </a:r>
            </a:p>
          </p:txBody>
        </p:sp>
        <p:sp>
          <p:nvSpPr>
            <p:cNvPr id="76" name="TextBox 75"/>
            <p:cNvSpPr txBox="1"/>
            <p:nvPr/>
          </p:nvSpPr>
          <p:spPr>
            <a:xfrm>
              <a:off x="6284613" y="222753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77" name="TextBox 76"/>
            <p:cNvSpPr txBox="1"/>
            <p:nvPr/>
          </p:nvSpPr>
          <p:spPr>
            <a:xfrm>
              <a:off x="5762322"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1</a:t>
              </a:r>
            </a:p>
            <a:p>
              <a:r>
                <a:rPr lang="en-US" dirty="0">
                  <a:solidFill>
                    <a:prstClr val="white"/>
                  </a:solidFill>
                </a:rPr>
                <a:t>1</a:t>
              </a:r>
            </a:p>
            <a:p>
              <a:r>
                <a:rPr lang="en-US" dirty="0">
                  <a:solidFill>
                    <a:prstClr val="white"/>
                  </a:solidFill>
                </a:rPr>
                <a:t>1</a:t>
              </a:r>
            </a:p>
          </p:txBody>
        </p:sp>
        <p:sp>
          <p:nvSpPr>
            <p:cNvPr id="78" name="TextBox 77"/>
            <p:cNvSpPr txBox="1"/>
            <p:nvPr/>
          </p:nvSpPr>
          <p:spPr>
            <a:xfrm>
              <a:off x="5207050" y="2214543"/>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0</a:t>
              </a:r>
            </a:p>
          </p:txBody>
        </p:sp>
        <p:sp>
          <p:nvSpPr>
            <p:cNvPr id="79" name="TextBox 78"/>
            <p:cNvSpPr txBox="1"/>
            <p:nvPr/>
          </p:nvSpPr>
          <p:spPr>
            <a:xfrm>
              <a:off x="4408987" y="2210058"/>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80" name="TextBox 79"/>
            <p:cNvSpPr txBox="1"/>
            <p:nvPr/>
          </p:nvSpPr>
          <p:spPr>
            <a:xfrm>
              <a:off x="3868235" y="221005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1</a:t>
              </a:r>
            </a:p>
          </p:txBody>
        </p:sp>
        <p:sp>
          <p:nvSpPr>
            <p:cNvPr id="81" name="TextBox 80"/>
            <p:cNvSpPr txBox="1"/>
            <p:nvPr/>
          </p:nvSpPr>
          <p:spPr>
            <a:xfrm>
              <a:off x="3335084" y="221711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grpSp>
      <p:graphicFrame>
        <p:nvGraphicFramePr>
          <p:cNvPr id="18" name="Diagram 17"/>
          <p:cNvGraphicFramePr/>
          <p:nvPr/>
        </p:nvGraphicFramePr>
        <p:xfrm>
          <a:off x="98150" y="585155"/>
          <a:ext cx="2199621" cy="1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p:cNvSpPr txBox="1"/>
          <p:nvPr/>
        </p:nvSpPr>
        <p:spPr>
          <a:xfrm>
            <a:off x="2605323" y="611625"/>
            <a:ext cx="2735685" cy="707886"/>
          </a:xfrm>
          <a:prstGeom prst="rect">
            <a:avLst/>
          </a:prstGeom>
          <a:noFill/>
        </p:spPr>
        <p:txBody>
          <a:bodyPr wrap="none" rtlCol="0">
            <a:spAutoFit/>
          </a:bodyPr>
          <a:lstStyle/>
          <a:p>
            <a:r>
              <a:rPr lang="en-US" sz="4000" dirty="0">
                <a:solidFill>
                  <a:srgbClr val="9148C8"/>
                </a:solidFill>
              </a:rPr>
              <a:t>Applications</a:t>
            </a:r>
          </a:p>
        </p:txBody>
      </p:sp>
      <p:grpSp>
        <p:nvGrpSpPr>
          <p:cNvPr id="60" name="Group 59"/>
          <p:cNvGrpSpPr/>
          <p:nvPr/>
        </p:nvGrpSpPr>
        <p:grpSpPr>
          <a:xfrm>
            <a:off x="2291247" y="1419720"/>
            <a:ext cx="3766566" cy="940811"/>
            <a:chOff x="3335084" y="2210058"/>
            <a:chExt cx="3766566" cy="940811"/>
          </a:xfrm>
        </p:grpSpPr>
        <p:sp>
          <p:nvSpPr>
            <p:cNvPr id="62" name="TextBox 61"/>
            <p:cNvSpPr txBox="1"/>
            <p:nvPr/>
          </p:nvSpPr>
          <p:spPr>
            <a:xfrm>
              <a:off x="6799964"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63" name="TextBox 62"/>
            <p:cNvSpPr txBox="1"/>
            <p:nvPr/>
          </p:nvSpPr>
          <p:spPr>
            <a:xfrm>
              <a:off x="6284613" y="222753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4" name="TextBox 83"/>
            <p:cNvSpPr txBox="1"/>
            <p:nvPr/>
          </p:nvSpPr>
          <p:spPr>
            <a:xfrm>
              <a:off x="5762322"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0</a:t>
              </a:r>
            </a:p>
          </p:txBody>
        </p:sp>
        <p:sp>
          <p:nvSpPr>
            <p:cNvPr id="85" name="TextBox 84"/>
            <p:cNvSpPr txBox="1"/>
            <p:nvPr/>
          </p:nvSpPr>
          <p:spPr>
            <a:xfrm>
              <a:off x="5207050" y="2214543"/>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6" name="TextBox 85"/>
            <p:cNvSpPr txBox="1"/>
            <p:nvPr/>
          </p:nvSpPr>
          <p:spPr>
            <a:xfrm>
              <a:off x="4408987"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7" name="TextBox 86"/>
            <p:cNvSpPr txBox="1"/>
            <p:nvPr/>
          </p:nvSpPr>
          <p:spPr>
            <a:xfrm>
              <a:off x="3868235"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9" name="TextBox 88"/>
            <p:cNvSpPr txBox="1"/>
            <p:nvPr/>
          </p:nvSpPr>
          <p:spPr>
            <a:xfrm>
              <a:off x="3335084" y="221711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grpSp>
      <p:sp>
        <p:nvSpPr>
          <p:cNvPr id="90" name="Rounded Rectangle 89"/>
          <p:cNvSpPr/>
          <p:nvPr/>
        </p:nvSpPr>
        <p:spPr>
          <a:xfrm>
            <a:off x="1956775" y="2356355"/>
            <a:ext cx="4289871" cy="832806"/>
          </a:xfrm>
          <a:prstGeom prst="roundRect">
            <a:avLst/>
          </a:prstGeom>
          <a:solidFill>
            <a:srgbClr val="FF717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white"/>
                </a:solidFill>
              </a:rPr>
              <a:t>EQL Processor</a:t>
            </a:r>
          </a:p>
          <a:p>
            <a:pPr algn="ctr"/>
            <a:r>
              <a:rPr lang="en-US" sz="2200" dirty="0">
                <a:solidFill>
                  <a:prstClr val="white"/>
                </a:solidFill>
              </a:rPr>
              <a:t>(Boolean Query Processing)</a:t>
            </a:r>
          </a:p>
        </p:txBody>
      </p:sp>
      <p:sp>
        <p:nvSpPr>
          <p:cNvPr id="2" name="Rounded Rectangular Callout 1"/>
          <p:cNvSpPr/>
          <p:nvPr/>
        </p:nvSpPr>
        <p:spPr>
          <a:xfrm>
            <a:off x="1029186" y="3591677"/>
            <a:ext cx="966972" cy="578224"/>
          </a:xfrm>
          <a:prstGeom prst="wedgeRoundRectCallout">
            <a:avLst>
              <a:gd name="adj1" fmla="val 80282"/>
              <a:gd name="adj2" fmla="val -32272"/>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Atomic events</a:t>
            </a:r>
          </a:p>
        </p:txBody>
      </p:sp>
      <p:sp>
        <p:nvSpPr>
          <p:cNvPr id="91" name="Rounded Rectangular Callout 90"/>
          <p:cNvSpPr/>
          <p:nvPr/>
        </p:nvSpPr>
        <p:spPr>
          <a:xfrm>
            <a:off x="565702" y="1949111"/>
            <a:ext cx="1138603" cy="578224"/>
          </a:xfrm>
          <a:prstGeom prst="wedgeRoundRectCallout">
            <a:avLst>
              <a:gd name="adj1" fmla="val 99590"/>
              <a:gd name="adj2" fmla="val -1250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Complex events</a:t>
            </a:r>
          </a:p>
        </p:txBody>
      </p:sp>
      <p:sp>
        <p:nvSpPr>
          <p:cNvPr id="3" name="TextBox 2"/>
          <p:cNvSpPr txBox="1"/>
          <p:nvPr/>
        </p:nvSpPr>
        <p:spPr>
          <a:xfrm>
            <a:off x="7017340" y="241211"/>
            <a:ext cx="2076502" cy="1200329"/>
          </a:xfrm>
          <a:prstGeom prst="rect">
            <a:avLst/>
          </a:prstGeom>
          <a:noFill/>
        </p:spPr>
        <p:txBody>
          <a:bodyPr wrap="square" rtlCol="0">
            <a:spAutoFit/>
          </a:bodyPr>
          <a:lstStyle/>
          <a:p>
            <a:r>
              <a:rPr lang="en-US" sz="3600" dirty="0">
                <a:solidFill>
                  <a:srgbClr val="FFC000">
                    <a:lumMod val="40000"/>
                    <a:lumOff val="60000"/>
                  </a:srgbClr>
                </a:solidFill>
              </a:rPr>
              <a:t>System Overview</a:t>
            </a:r>
          </a:p>
        </p:txBody>
      </p:sp>
    </p:spTree>
    <p:extLst>
      <p:ext uri="{BB962C8B-B14F-4D97-AF65-F5344CB8AC3E}">
        <p14:creationId xmlns:p14="http://schemas.microsoft.com/office/powerpoint/2010/main" val="40930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checkerboard(across)">
                                      <p:cBhvr>
                                        <p:cTn id="16" dur="500"/>
                                        <p:tgtEl>
                                          <p:spTgt spid="90"/>
                                        </p:tgtEl>
                                      </p:cBhvr>
                                    </p:animEffect>
                                  </p:childTnLst>
                                </p:cTn>
                              </p:par>
                            </p:childTnLst>
                          </p:cTn>
                        </p:par>
                        <p:par>
                          <p:cTn id="17" fill="hold">
                            <p:stCondLst>
                              <p:cond delay="500"/>
                            </p:stCondLst>
                            <p:childTnLst>
                              <p:par>
                                <p:cTn id="18" presetID="22" presetClass="entr" presetSubtype="4" repeatCount="indefinite" fill="hold" nodeType="after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left)">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animBg="1"/>
      <p:bldP spid="9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981" y="4813193"/>
            <a:ext cx="5895384" cy="1543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ounded Rectangle 82"/>
          <p:cNvSpPr/>
          <p:nvPr/>
        </p:nvSpPr>
        <p:spPr>
          <a:xfrm>
            <a:off x="684868" y="283725"/>
            <a:ext cx="6073871" cy="1198213"/>
          </a:xfrm>
          <a:prstGeom prst="roundRect">
            <a:avLst/>
          </a:prstGeom>
          <a:solidFill>
            <a:srgbClr val="C1C1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544813" y="420981"/>
            <a:ext cx="6073871" cy="1198213"/>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2413" y="539513"/>
            <a:ext cx="6073871" cy="1198213"/>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2"/>
          </p:nvPr>
        </p:nvSpPr>
        <p:spPr/>
        <p:txBody>
          <a:bodyPr/>
          <a:lstStyle/>
          <a:p>
            <a:fld id="{321D9DF7-A7BE-46E3-898F-4EC0FF04C1B9}" type="slidenum">
              <a:rPr lang="en-US" smtClean="0">
                <a:solidFill>
                  <a:prstClr val="white">
                    <a:tint val="75000"/>
                  </a:prstClr>
                </a:solidFill>
              </a:rPr>
              <a:pPr/>
              <a:t>47</a:t>
            </a:fld>
            <a:endParaRPr lang="en-US" dirty="0">
              <a:solidFill>
                <a:prstClr val="white">
                  <a:tint val="75000"/>
                </a:prstClr>
              </a:solidFill>
            </a:endParaRPr>
          </a:p>
        </p:txBody>
      </p:sp>
      <p:grpSp>
        <p:nvGrpSpPr>
          <p:cNvPr id="54" name="Group 53"/>
          <p:cNvGrpSpPr/>
          <p:nvPr/>
        </p:nvGrpSpPr>
        <p:grpSpPr>
          <a:xfrm>
            <a:off x="4039345" y="4407986"/>
            <a:ext cx="2061458" cy="1795378"/>
            <a:chOff x="1585448" y="4514921"/>
            <a:chExt cx="2061458" cy="1795378"/>
          </a:xfrm>
        </p:grpSpPr>
        <p:sp>
          <p:nvSpPr>
            <p:cNvPr id="55" name="Rounded Rectangle 54"/>
            <p:cNvSpPr/>
            <p:nvPr/>
          </p:nvSpPr>
          <p:spPr>
            <a:xfrm>
              <a:off x="1662689" y="5115653"/>
              <a:ext cx="1913535"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6" name="Group 55"/>
            <p:cNvGrpSpPr/>
            <p:nvPr/>
          </p:nvGrpSpPr>
          <p:grpSpPr>
            <a:xfrm>
              <a:off x="1625364" y="5082519"/>
              <a:ext cx="1623741" cy="1227780"/>
              <a:chOff x="488570" y="4969820"/>
              <a:chExt cx="1623741" cy="1227780"/>
            </a:xfrm>
          </p:grpSpPr>
          <p:sp>
            <p:nvSpPr>
              <p:cNvPr id="69" name="Oval 68"/>
              <p:cNvSpPr/>
              <p:nvPr/>
            </p:nvSpPr>
            <p:spPr>
              <a:xfrm>
                <a:off x="488570" y="4969820"/>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sp>
            <p:nvSpPr>
              <p:cNvPr id="70" name="Oval 69"/>
              <p:cNvSpPr/>
              <p:nvPr/>
            </p:nvSpPr>
            <p:spPr>
              <a:xfrm>
                <a:off x="1013725" y="4978400"/>
                <a:ext cx="444500" cy="4572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S3</a:t>
                </a:r>
              </a:p>
            </p:txBody>
          </p:sp>
          <p:sp>
            <p:nvSpPr>
              <p:cNvPr id="71" name="Oval 70"/>
              <p:cNvSpPr/>
              <p:nvPr/>
            </p:nvSpPr>
            <p:spPr>
              <a:xfrm>
                <a:off x="1542999" y="4973938"/>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2" name="Straight Connector 71"/>
              <p:cNvCxnSpPr>
                <a:stCxn id="69" idx="5"/>
                <a:endCxn id="75" idx="0"/>
              </p:cNvCxnSpPr>
              <p:nvPr/>
            </p:nvCxnSpPr>
            <p:spPr>
              <a:xfrm>
                <a:off x="867974" y="5360065"/>
                <a:ext cx="651213"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5" idx="0"/>
              </p:cNvCxnSpPr>
              <p:nvPr/>
            </p:nvCxnSpPr>
            <p:spPr>
              <a:xfrm>
                <a:off x="1329576"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7" idx="3"/>
                <a:endCxn id="75" idx="0"/>
              </p:cNvCxnSpPr>
              <p:nvPr/>
            </p:nvCxnSpPr>
            <p:spPr>
              <a:xfrm flipH="1">
                <a:off x="1519187" y="5379287"/>
                <a:ext cx="593124"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84" y="5740399"/>
                <a:ext cx="468006" cy="4572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57" name="Oval 56"/>
            <p:cNvSpPr/>
            <p:nvPr/>
          </p:nvSpPr>
          <p:spPr>
            <a:xfrm>
              <a:off x="3184009" y="5101741"/>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58" name="Straight Connector 57"/>
            <p:cNvCxnSpPr>
              <a:endCxn id="75" idx="0"/>
            </p:cNvCxnSpPr>
            <p:nvPr/>
          </p:nvCxnSpPr>
          <p:spPr>
            <a:xfrm flipH="1">
              <a:off x="2655981" y="5545036"/>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Up Arrow 58"/>
            <p:cNvSpPr/>
            <p:nvPr/>
          </p:nvSpPr>
          <p:spPr>
            <a:xfrm>
              <a:off x="1585448" y="4514921"/>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Up Arrow 60"/>
            <p:cNvSpPr/>
            <p:nvPr/>
          </p:nvSpPr>
          <p:spPr>
            <a:xfrm>
              <a:off x="2132569" y="4514921"/>
              <a:ext cx="484632" cy="521682"/>
            </a:xfrm>
            <a:prstGeom prst="upArrow">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a:off x="2656002" y="4514921"/>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a:off x="3162274" y="4514921"/>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1685855" y="5668432"/>
              <a:ext cx="705642" cy="369332"/>
            </a:xfrm>
            <a:prstGeom prst="rect">
              <a:avLst/>
            </a:prstGeom>
            <a:noFill/>
          </p:spPr>
          <p:txBody>
            <a:bodyPr wrap="none" rtlCol="0">
              <a:spAutoFit/>
            </a:bodyPr>
            <a:lstStyle/>
            <a:p>
              <a:r>
                <a:rPr lang="en-US" i="1" dirty="0">
                  <a:solidFill>
                    <a:prstClr val="white"/>
                  </a:solidFill>
                </a:rPr>
                <a:t>Thing</a:t>
              </a:r>
            </a:p>
          </p:txBody>
        </p:sp>
      </p:grpSp>
      <p:grpSp>
        <p:nvGrpSpPr>
          <p:cNvPr id="10" name="Group 9"/>
          <p:cNvGrpSpPr/>
          <p:nvPr/>
        </p:nvGrpSpPr>
        <p:grpSpPr>
          <a:xfrm>
            <a:off x="2149163" y="4387805"/>
            <a:ext cx="1561917" cy="1746994"/>
            <a:chOff x="2449059" y="3287253"/>
            <a:chExt cx="1561917" cy="1746994"/>
          </a:xfrm>
        </p:grpSpPr>
        <p:sp>
          <p:nvSpPr>
            <p:cNvPr id="25" name="Rounded Rectangle 24"/>
            <p:cNvSpPr/>
            <p:nvPr/>
          </p:nvSpPr>
          <p:spPr>
            <a:xfrm>
              <a:off x="2540532" y="3896452"/>
              <a:ext cx="1362688"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2480508" y="3854851"/>
              <a:ext cx="1115733" cy="770687"/>
              <a:chOff x="734112" y="4961353"/>
              <a:chExt cx="1115733" cy="770687"/>
            </a:xfrm>
          </p:grpSpPr>
          <p:sp>
            <p:nvSpPr>
              <p:cNvPr id="42" name="Oval 41"/>
              <p:cNvSpPr/>
              <p:nvPr/>
            </p:nvSpPr>
            <p:spPr>
              <a:xfrm>
                <a:off x="734112" y="4961353"/>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S6</a:t>
                </a:r>
              </a:p>
            </p:txBody>
          </p:sp>
          <p:sp>
            <p:nvSpPr>
              <p:cNvPr id="48" name="Oval 47"/>
              <p:cNvSpPr/>
              <p:nvPr/>
            </p:nvSpPr>
            <p:spPr>
              <a:xfrm>
                <a:off x="1263599" y="4965471"/>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S5</a:t>
                </a:r>
              </a:p>
            </p:txBody>
          </p:sp>
          <p:cxnSp>
            <p:nvCxnSpPr>
              <p:cNvPr id="49" name="Straight Connector 48"/>
              <p:cNvCxnSpPr>
                <a:stCxn id="42" idx="5"/>
                <a:endCxn id="37" idx="0"/>
              </p:cNvCxnSpPr>
              <p:nvPr/>
            </p:nvCxnSpPr>
            <p:spPr>
              <a:xfrm>
                <a:off x="1113516" y="5351598"/>
                <a:ext cx="422605" cy="38044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9" idx="3"/>
                <a:endCxn id="37" idx="0"/>
              </p:cNvCxnSpPr>
              <p:nvPr/>
            </p:nvCxnSpPr>
            <p:spPr>
              <a:xfrm flipH="1">
                <a:off x="1536121" y="5370820"/>
                <a:ext cx="313724" cy="36122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531145" y="3874073"/>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cxnSp>
          <p:nvCxnSpPr>
            <p:cNvPr id="30" name="Straight Connector 29"/>
            <p:cNvCxnSpPr>
              <a:stCxn id="48" idx="4"/>
            </p:cNvCxnSpPr>
            <p:nvPr/>
          </p:nvCxnSpPr>
          <p:spPr>
            <a:xfrm>
              <a:off x="3232245" y="4316169"/>
              <a:ext cx="16405" cy="31772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Up Arrow 31"/>
            <p:cNvSpPr/>
            <p:nvPr/>
          </p:nvSpPr>
          <p:spPr>
            <a:xfrm>
              <a:off x="2449059" y="3287253"/>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Up Arrow 33"/>
            <p:cNvSpPr/>
            <p:nvPr/>
          </p:nvSpPr>
          <p:spPr>
            <a:xfrm>
              <a:off x="2986204" y="3287253"/>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Up Arrow 34"/>
            <p:cNvSpPr/>
            <p:nvPr/>
          </p:nvSpPr>
          <p:spPr>
            <a:xfrm>
              <a:off x="3526344" y="3287253"/>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2473171" y="4373587"/>
              <a:ext cx="705642" cy="369332"/>
            </a:xfrm>
            <a:prstGeom prst="rect">
              <a:avLst/>
            </a:prstGeom>
            <a:noFill/>
          </p:spPr>
          <p:txBody>
            <a:bodyPr wrap="none" rtlCol="0">
              <a:spAutoFit/>
            </a:bodyPr>
            <a:lstStyle/>
            <a:p>
              <a:r>
                <a:rPr lang="en-US" i="1" dirty="0">
                  <a:solidFill>
                    <a:prstClr val="white"/>
                  </a:solidFill>
                </a:rPr>
                <a:t>Thing</a:t>
              </a:r>
            </a:p>
          </p:txBody>
        </p:sp>
        <p:sp>
          <p:nvSpPr>
            <p:cNvPr id="37" name="Oval 36"/>
            <p:cNvSpPr/>
            <p:nvPr/>
          </p:nvSpPr>
          <p:spPr>
            <a:xfrm>
              <a:off x="3071235" y="4625538"/>
              <a:ext cx="422563" cy="408709"/>
            </a:xfrm>
            <a:prstGeom prst="ellipse">
              <a:avLst/>
            </a:prstGeom>
            <a:solidFill>
              <a:schemeClr val="accent4">
                <a:lumMod val="40000"/>
                <a:lumOff val="60000"/>
              </a:schemeClr>
            </a:soli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936" y="4665922"/>
              <a:ext cx="177159" cy="340617"/>
            </a:xfrm>
            <a:prstGeom prst="rect">
              <a:avLst/>
            </a:prstGeom>
            <a:solidFill>
              <a:schemeClr val="accent4">
                <a:lumMod val="40000"/>
                <a:lumOff val="60000"/>
              </a:schemeClr>
            </a:solidFill>
          </p:spPr>
        </p:pic>
      </p:grpSp>
      <p:grpSp>
        <p:nvGrpSpPr>
          <p:cNvPr id="20" name="Group 19"/>
          <p:cNvGrpSpPr/>
          <p:nvPr/>
        </p:nvGrpSpPr>
        <p:grpSpPr>
          <a:xfrm>
            <a:off x="2249745" y="3191032"/>
            <a:ext cx="3766566" cy="1217810"/>
            <a:chOff x="3335084" y="2210058"/>
            <a:chExt cx="3766566" cy="1217810"/>
          </a:xfrm>
        </p:grpSpPr>
        <p:sp>
          <p:nvSpPr>
            <p:cNvPr id="12" name="TextBox 11"/>
            <p:cNvSpPr txBox="1"/>
            <p:nvPr/>
          </p:nvSpPr>
          <p:spPr>
            <a:xfrm>
              <a:off x="6799964"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1</a:t>
              </a:r>
            </a:p>
            <a:p>
              <a:r>
                <a:rPr lang="en-US" dirty="0">
                  <a:solidFill>
                    <a:prstClr val="white"/>
                  </a:solidFill>
                </a:rPr>
                <a:t>0</a:t>
              </a:r>
            </a:p>
          </p:txBody>
        </p:sp>
        <p:sp>
          <p:nvSpPr>
            <p:cNvPr id="76" name="TextBox 75"/>
            <p:cNvSpPr txBox="1"/>
            <p:nvPr/>
          </p:nvSpPr>
          <p:spPr>
            <a:xfrm>
              <a:off x="6284613" y="222753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77" name="TextBox 76"/>
            <p:cNvSpPr txBox="1"/>
            <p:nvPr/>
          </p:nvSpPr>
          <p:spPr>
            <a:xfrm>
              <a:off x="5762322"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1</a:t>
              </a:r>
            </a:p>
            <a:p>
              <a:r>
                <a:rPr lang="en-US" dirty="0">
                  <a:solidFill>
                    <a:prstClr val="white"/>
                  </a:solidFill>
                </a:rPr>
                <a:t>1</a:t>
              </a:r>
            </a:p>
            <a:p>
              <a:r>
                <a:rPr lang="en-US" dirty="0">
                  <a:solidFill>
                    <a:prstClr val="white"/>
                  </a:solidFill>
                </a:rPr>
                <a:t>1</a:t>
              </a:r>
            </a:p>
          </p:txBody>
        </p:sp>
        <p:sp>
          <p:nvSpPr>
            <p:cNvPr id="78" name="TextBox 77"/>
            <p:cNvSpPr txBox="1"/>
            <p:nvPr/>
          </p:nvSpPr>
          <p:spPr>
            <a:xfrm>
              <a:off x="5207050" y="2214543"/>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0</a:t>
              </a:r>
            </a:p>
          </p:txBody>
        </p:sp>
        <p:sp>
          <p:nvSpPr>
            <p:cNvPr id="79" name="TextBox 78"/>
            <p:cNvSpPr txBox="1"/>
            <p:nvPr/>
          </p:nvSpPr>
          <p:spPr>
            <a:xfrm>
              <a:off x="4408987" y="2210058"/>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80" name="TextBox 79"/>
            <p:cNvSpPr txBox="1"/>
            <p:nvPr/>
          </p:nvSpPr>
          <p:spPr>
            <a:xfrm>
              <a:off x="3868235" y="221005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1</a:t>
              </a:r>
            </a:p>
          </p:txBody>
        </p:sp>
        <p:sp>
          <p:nvSpPr>
            <p:cNvPr id="81" name="TextBox 80"/>
            <p:cNvSpPr txBox="1"/>
            <p:nvPr/>
          </p:nvSpPr>
          <p:spPr>
            <a:xfrm>
              <a:off x="3335084" y="221711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grpSp>
      <p:graphicFrame>
        <p:nvGraphicFramePr>
          <p:cNvPr id="18" name="Diagram 17"/>
          <p:cNvGraphicFramePr/>
          <p:nvPr/>
        </p:nvGraphicFramePr>
        <p:xfrm>
          <a:off x="98150" y="585155"/>
          <a:ext cx="2199621" cy="1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p:cNvSpPr txBox="1"/>
          <p:nvPr/>
        </p:nvSpPr>
        <p:spPr>
          <a:xfrm>
            <a:off x="2605323" y="611625"/>
            <a:ext cx="2735685" cy="707886"/>
          </a:xfrm>
          <a:prstGeom prst="rect">
            <a:avLst/>
          </a:prstGeom>
          <a:noFill/>
        </p:spPr>
        <p:txBody>
          <a:bodyPr wrap="none" rtlCol="0">
            <a:spAutoFit/>
          </a:bodyPr>
          <a:lstStyle/>
          <a:p>
            <a:r>
              <a:rPr lang="en-US" sz="4000" dirty="0">
                <a:solidFill>
                  <a:srgbClr val="9148C8"/>
                </a:solidFill>
              </a:rPr>
              <a:t>Applications</a:t>
            </a:r>
          </a:p>
        </p:txBody>
      </p:sp>
      <p:grpSp>
        <p:nvGrpSpPr>
          <p:cNvPr id="60" name="Group 59"/>
          <p:cNvGrpSpPr/>
          <p:nvPr/>
        </p:nvGrpSpPr>
        <p:grpSpPr>
          <a:xfrm>
            <a:off x="2291247" y="1419720"/>
            <a:ext cx="3766566" cy="940811"/>
            <a:chOff x="3335084" y="2210058"/>
            <a:chExt cx="3766566" cy="940811"/>
          </a:xfrm>
        </p:grpSpPr>
        <p:sp>
          <p:nvSpPr>
            <p:cNvPr id="62" name="TextBox 61"/>
            <p:cNvSpPr txBox="1"/>
            <p:nvPr/>
          </p:nvSpPr>
          <p:spPr>
            <a:xfrm>
              <a:off x="6799964"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63" name="TextBox 62"/>
            <p:cNvSpPr txBox="1"/>
            <p:nvPr/>
          </p:nvSpPr>
          <p:spPr>
            <a:xfrm>
              <a:off x="6284613" y="222753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4" name="TextBox 83"/>
            <p:cNvSpPr txBox="1"/>
            <p:nvPr/>
          </p:nvSpPr>
          <p:spPr>
            <a:xfrm>
              <a:off x="5762322"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0</a:t>
              </a:r>
            </a:p>
          </p:txBody>
        </p:sp>
        <p:sp>
          <p:nvSpPr>
            <p:cNvPr id="85" name="TextBox 84"/>
            <p:cNvSpPr txBox="1"/>
            <p:nvPr/>
          </p:nvSpPr>
          <p:spPr>
            <a:xfrm>
              <a:off x="5207050" y="2214543"/>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6" name="TextBox 85"/>
            <p:cNvSpPr txBox="1"/>
            <p:nvPr/>
          </p:nvSpPr>
          <p:spPr>
            <a:xfrm>
              <a:off x="4408987"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7" name="TextBox 86"/>
            <p:cNvSpPr txBox="1"/>
            <p:nvPr/>
          </p:nvSpPr>
          <p:spPr>
            <a:xfrm>
              <a:off x="3868235"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9" name="TextBox 88"/>
            <p:cNvSpPr txBox="1"/>
            <p:nvPr/>
          </p:nvSpPr>
          <p:spPr>
            <a:xfrm>
              <a:off x="3335084" y="221711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grpSp>
      <p:sp>
        <p:nvSpPr>
          <p:cNvPr id="90" name="Rounded Rectangle 89"/>
          <p:cNvSpPr/>
          <p:nvPr/>
        </p:nvSpPr>
        <p:spPr>
          <a:xfrm>
            <a:off x="1956775" y="2356355"/>
            <a:ext cx="4289871" cy="832806"/>
          </a:xfrm>
          <a:prstGeom prst="roundRect">
            <a:avLst/>
          </a:prstGeom>
          <a:solidFill>
            <a:srgbClr val="FF717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white"/>
                </a:solidFill>
              </a:rPr>
              <a:t>EQL Processor</a:t>
            </a:r>
          </a:p>
          <a:p>
            <a:pPr algn="ctr"/>
            <a:r>
              <a:rPr lang="en-US" sz="2200" dirty="0">
                <a:solidFill>
                  <a:prstClr val="white"/>
                </a:solidFill>
              </a:rPr>
              <a:t>(Boolean Query Processing)</a:t>
            </a:r>
          </a:p>
        </p:txBody>
      </p:sp>
      <p:sp>
        <p:nvSpPr>
          <p:cNvPr id="2" name="Rounded Rectangular Callout 1"/>
          <p:cNvSpPr/>
          <p:nvPr/>
        </p:nvSpPr>
        <p:spPr>
          <a:xfrm>
            <a:off x="6779196" y="1633658"/>
            <a:ext cx="1776584" cy="990343"/>
          </a:xfrm>
          <a:prstGeom prst="wedgeRoundRectCallout">
            <a:avLst>
              <a:gd name="adj1" fmla="val -83003"/>
              <a:gd name="adj2" fmla="val 4566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A programming interface for sharing IoT Infrastructure</a:t>
            </a:r>
          </a:p>
        </p:txBody>
      </p:sp>
      <p:sp>
        <p:nvSpPr>
          <p:cNvPr id="91" name="Rounded Rectangular Callout 90"/>
          <p:cNvSpPr/>
          <p:nvPr/>
        </p:nvSpPr>
        <p:spPr>
          <a:xfrm>
            <a:off x="6605024" y="4846963"/>
            <a:ext cx="1956058" cy="787725"/>
          </a:xfrm>
          <a:prstGeom prst="wedgeRoundRectCallout">
            <a:avLst>
              <a:gd name="adj1" fmla="val -75600"/>
              <a:gd name="adj2" fmla="val 102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Edge computing → No need to stream raw data</a:t>
            </a:r>
          </a:p>
        </p:txBody>
      </p:sp>
      <p:sp>
        <p:nvSpPr>
          <p:cNvPr id="3" name="TextBox 2"/>
          <p:cNvSpPr txBox="1"/>
          <p:nvPr/>
        </p:nvSpPr>
        <p:spPr>
          <a:xfrm>
            <a:off x="6944276" y="310004"/>
            <a:ext cx="2108444" cy="1092607"/>
          </a:xfrm>
          <a:prstGeom prst="rect">
            <a:avLst/>
          </a:prstGeom>
          <a:noFill/>
        </p:spPr>
        <p:txBody>
          <a:bodyPr wrap="square" rtlCol="0">
            <a:spAutoFit/>
          </a:bodyPr>
          <a:lstStyle/>
          <a:p>
            <a:pPr>
              <a:lnSpc>
                <a:spcPts val="3900"/>
              </a:lnSpc>
            </a:pPr>
            <a:r>
              <a:rPr lang="en-US" sz="3200" dirty="0">
                <a:solidFill>
                  <a:srgbClr val="FFC000">
                    <a:lumMod val="40000"/>
                    <a:lumOff val="60000"/>
                  </a:srgbClr>
                </a:solidFill>
              </a:rPr>
              <a:t>Addressing Challenges</a:t>
            </a:r>
          </a:p>
        </p:txBody>
      </p:sp>
      <p:sp>
        <p:nvSpPr>
          <p:cNvPr id="88" name="Rounded Rectangular Callout 87"/>
          <p:cNvSpPr/>
          <p:nvPr/>
        </p:nvSpPr>
        <p:spPr>
          <a:xfrm>
            <a:off x="6421000" y="3151360"/>
            <a:ext cx="2180961" cy="1077524"/>
          </a:xfrm>
          <a:prstGeom prst="wedgeRoundRectCallout">
            <a:avLst>
              <a:gd name="adj1" fmla="val -69719"/>
              <a:gd name="adj2" fmla="val 23185"/>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Boolean abstraction hides complexity due to device heterogeneity</a:t>
            </a:r>
          </a:p>
        </p:txBody>
      </p:sp>
      <p:sp>
        <p:nvSpPr>
          <p:cNvPr id="92" name="Oval 91"/>
          <p:cNvSpPr/>
          <p:nvPr/>
        </p:nvSpPr>
        <p:spPr>
          <a:xfrm>
            <a:off x="8331680" y="5537200"/>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1</a:t>
            </a:r>
          </a:p>
        </p:txBody>
      </p:sp>
      <p:sp>
        <p:nvSpPr>
          <p:cNvPr id="93" name="Oval 92"/>
          <p:cNvSpPr/>
          <p:nvPr/>
        </p:nvSpPr>
        <p:spPr>
          <a:xfrm>
            <a:off x="8345800" y="4125846"/>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2</a:t>
            </a:r>
          </a:p>
        </p:txBody>
      </p:sp>
      <p:sp>
        <p:nvSpPr>
          <p:cNvPr id="94" name="Oval 93"/>
          <p:cNvSpPr/>
          <p:nvPr/>
        </p:nvSpPr>
        <p:spPr>
          <a:xfrm>
            <a:off x="8307188" y="2505625"/>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3</a:t>
            </a:r>
          </a:p>
        </p:txBody>
      </p:sp>
      <p:sp>
        <p:nvSpPr>
          <p:cNvPr id="96" name="Up Arrow 95"/>
          <p:cNvSpPr/>
          <p:nvPr/>
        </p:nvSpPr>
        <p:spPr>
          <a:xfrm rot="2159274">
            <a:off x="1373872" y="1218604"/>
            <a:ext cx="417321" cy="1849143"/>
          </a:xfrm>
          <a:prstGeom prst="upArrow">
            <a:avLst/>
          </a:prstGeom>
          <a:solidFill>
            <a:srgbClr val="CC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p:nvSpPr>
        <p:spPr>
          <a:xfrm>
            <a:off x="303055" y="2648547"/>
            <a:ext cx="1789475" cy="1631216"/>
          </a:xfrm>
          <a:prstGeom prst="rect">
            <a:avLst/>
          </a:prstGeom>
          <a:noFill/>
        </p:spPr>
        <p:txBody>
          <a:bodyPr wrap="square" rtlCol="0">
            <a:spAutoFit/>
          </a:bodyPr>
          <a:lstStyle/>
          <a:p>
            <a:pPr>
              <a:spcAft>
                <a:spcPts val="1200"/>
              </a:spcAft>
            </a:pPr>
            <a:r>
              <a:rPr lang="en-US" sz="2000" dirty="0">
                <a:solidFill>
                  <a:srgbClr val="70AD47">
                    <a:lumMod val="20000"/>
                    <a:lumOff val="80000"/>
                  </a:srgbClr>
                </a:solidFill>
              </a:rPr>
              <a:t>App Developers only focus on the application logic</a:t>
            </a:r>
          </a:p>
        </p:txBody>
      </p:sp>
      <p:sp>
        <p:nvSpPr>
          <p:cNvPr id="5" name="TextBox 4"/>
          <p:cNvSpPr txBox="1"/>
          <p:nvPr/>
        </p:nvSpPr>
        <p:spPr>
          <a:xfrm>
            <a:off x="530278" y="4828963"/>
            <a:ext cx="1409520" cy="1323439"/>
          </a:xfrm>
          <a:prstGeom prst="rect">
            <a:avLst/>
          </a:prstGeom>
          <a:noFill/>
        </p:spPr>
        <p:txBody>
          <a:bodyPr wrap="square" rtlCol="0">
            <a:spAutoFit/>
          </a:bodyPr>
          <a:lstStyle/>
          <a:p>
            <a:r>
              <a:rPr lang="en-US" sz="2000" b="1" dirty="0">
                <a:solidFill>
                  <a:prstClr val="white"/>
                </a:solidFill>
              </a:rPr>
              <a:t>Thing servers at the “edge” of network</a:t>
            </a:r>
          </a:p>
        </p:txBody>
      </p:sp>
      <p:sp>
        <p:nvSpPr>
          <p:cNvPr id="6" name="TextBox 5"/>
          <p:cNvSpPr txBox="1"/>
          <p:nvPr/>
        </p:nvSpPr>
        <p:spPr>
          <a:xfrm>
            <a:off x="7334601" y="5639500"/>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95" name="TextBox 94"/>
          <p:cNvSpPr txBox="1"/>
          <p:nvPr/>
        </p:nvSpPr>
        <p:spPr>
          <a:xfrm>
            <a:off x="7334601" y="4224447"/>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98" name="TextBox 97"/>
          <p:cNvSpPr txBox="1"/>
          <p:nvPr/>
        </p:nvSpPr>
        <p:spPr>
          <a:xfrm>
            <a:off x="7306021" y="2604420"/>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8" name="Rectangle 7"/>
          <p:cNvSpPr/>
          <p:nvPr/>
        </p:nvSpPr>
        <p:spPr>
          <a:xfrm>
            <a:off x="743477" y="6200910"/>
            <a:ext cx="6349399" cy="579646"/>
          </a:xfrm>
          <a:prstGeom prst="rect">
            <a:avLst/>
          </a:prstGeom>
        </p:spPr>
        <p:txBody>
          <a:bodyPr wrap="square">
            <a:spAutoFit/>
          </a:bodyPr>
          <a:lstStyle/>
          <a:p>
            <a:pPr>
              <a:lnSpc>
                <a:spcPts val="1900"/>
              </a:lnSpc>
            </a:pPr>
            <a:r>
              <a:rPr lang="en-US" dirty="0">
                <a:solidFill>
                  <a:prstClr val="white"/>
                </a:solidFill>
                <a:ea typeface="Calibri" panose="020F0502020204030204" pitchFamily="34" charset="0"/>
                <a:cs typeface="Times New Roman" panose="02020603050405020304" pitchFamily="18" charset="0"/>
              </a:rPr>
              <a:t>This runs counter to the theme of consolidation and massive data centers that has dominated the discourse on cloud computing. </a:t>
            </a:r>
            <a:endParaRPr lang="en-US" dirty="0">
              <a:solidFill>
                <a:prstClr val="white"/>
              </a:solidFill>
            </a:endParaRPr>
          </a:p>
        </p:txBody>
      </p:sp>
    </p:spTree>
    <p:extLst>
      <p:ext uri="{BB962C8B-B14F-4D97-AF65-F5344CB8AC3E}">
        <p14:creationId xmlns:p14="http://schemas.microsoft.com/office/powerpoint/2010/main" val="24921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right)">
                                      <p:cBhvr>
                                        <p:cTn id="14" dur="500"/>
                                        <p:tgtEl>
                                          <p:spTgt spid="9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heel(1)">
                                      <p:cBhvr>
                                        <p:cTn id="22" dur="500"/>
                                        <p:tgtEl>
                                          <p:spTgt spid="92"/>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right)">
                                      <p:cBhvr>
                                        <p:cTn id="31" dur="500"/>
                                        <p:tgtEl>
                                          <p:spTgt spid="8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childTnLst>
                          </p:cTn>
                        </p:par>
                        <p:par>
                          <p:cTn id="36" fill="hold">
                            <p:stCondLst>
                              <p:cond delay="1000"/>
                            </p:stCondLst>
                            <p:childTnLst>
                              <p:par>
                                <p:cTn id="37" presetID="21" presetClass="entr" presetSubtype="1"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heel(1)">
                                      <p:cBhvr>
                                        <p:cTn id="39" dur="500"/>
                                        <p:tgtEl>
                                          <p:spTgt spid="93"/>
                                        </p:tgtEl>
                                      </p:cBhvr>
                                    </p:animEffect>
                                  </p:childTnLst>
                                </p:cTn>
                              </p:par>
                            </p:childTnLst>
                          </p:cTn>
                        </p:par>
                        <p:par>
                          <p:cTn id="40" fill="hold">
                            <p:stCondLst>
                              <p:cond delay="1500"/>
                            </p:stCondLst>
                            <p:childTnLst>
                              <p:par>
                                <p:cTn id="41" presetID="9" presetClass="entr" presetSubtype="0" fill="hold" grpId="0"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dissolve">
                                      <p:cBhvr>
                                        <p:cTn id="43" dur="500"/>
                                        <p:tgtEl>
                                          <p:spTgt spid="97"/>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down)">
                                      <p:cBhvr>
                                        <p:cTn id="47" dur="500"/>
                                        <p:tgtEl>
                                          <p:spTgt spid="9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right)">
                                      <p:cBhvr>
                                        <p:cTn id="52" dur="500"/>
                                        <p:tgtEl>
                                          <p:spTgt spid="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left)">
                                      <p:cBhvr>
                                        <p:cTn id="56" dur="500"/>
                                        <p:tgtEl>
                                          <p:spTgt spid="98"/>
                                        </p:tgtEl>
                                      </p:cBhvr>
                                    </p:animEffect>
                                  </p:childTnLst>
                                </p:cTn>
                              </p:par>
                            </p:childTnLst>
                          </p:cTn>
                        </p:par>
                        <p:par>
                          <p:cTn id="57" fill="hold">
                            <p:stCondLst>
                              <p:cond delay="1000"/>
                            </p:stCondLst>
                            <p:childTnLst>
                              <p:par>
                                <p:cTn id="58" presetID="21" presetClass="entr" presetSubtype="1" fill="hold" grpId="0" nodeType="after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wheel(1)">
                                      <p:cBhvr>
                                        <p:cTn id="6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91" grpId="0" animBg="1"/>
      <p:bldP spid="88" grpId="0" animBg="1"/>
      <p:bldP spid="92" grpId="0" animBg="1"/>
      <p:bldP spid="93" grpId="0" animBg="1"/>
      <p:bldP spid="94" grpId="0" animBg="1"/>
      <p:bldP spid="96" grpId="0" animBg="1"/>
      <p:bldP spid="97" grpId="0"/>
      <p:bldP spid="6" grpId="0"/>
      <p:bldP spid="95" grpId="0"/>
      <p:bldP spid="9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1975" y="145975"/>
            <a:ext cx="3966433"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EQL Example</a:t>
            </a: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299" y="2532192"/>
            <a:ext cx="468006" cy="457201"/>
          </a:xfrm>
          <a:prstGeom prst="rect">
            <a:avLst/>
          </a:prstGeom>
        </p:spPr>
      </p:pic>
      <p:sp>
        <p:nvSpPr>
          <p:cNvPr id="66" name="Rectangle 65"/>
          <p:cNvSpPr/>
          <p:nvPr/>
        </p:nvSpPr>
        <p:spPr>
          <a:xfrm>
            <a:off x="4196379" y="1705701"/>
            <a:ext cx="2516651" cy="923330"/>
          </a:xfrm>
          <a:prstGeom prst="rect">
            <a:avLst/>
          </a:prstGeom>
          <a:noFill/>
        </p:spPr>
        <p:txBody>
          <a:bodyPr wrap="none" lIns="91440" tIns="45720" rIns="91440" bIns="45720">
            <a:spAutoFit/>
          </a:bodyPr>
          <a:lstStyle/>
          <a:p>
            <a:pPr algn="ctr"/>
            <a:r>
              <a:rPr lang="en-US" sz="5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rPr>
              <a:t>Internet</a:t>
            </a:r>
          </a:p>
        </p:txBody>
      </p:sp>
      <p:sp>
        <p:nvSpPr>
          <p:cNvPr id="67" name="TextBox 66"/>
          <p:cNvSpPr txBox="1"/>
          <p:nvPr/>
        </p:nvSpPr>
        <p:spPr>
          <a:xfrm>
            <a:off x="4142257" y="1925784"/>
            <a:ext cx="3997815"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68" name="Oval Callout 67"/>
          <p:cNvSpPr/>
          <p:nvPr/>
        </p:nvSpPr>
        <p:spPr>
          <a:xfrm>
            <a:off x="4595359" y="1065491"/>
            <a:ext cx="1657683" cy="788284"/>
          </a:xfrm>
          <a:prstGeom prst="wedgeEllipseCallout">
            <a:avLst>
              <a:gd name="adj1" fmla="val 17742"/>
              <a:gd name="adj2" fmla="val 81428"/>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Computer program</a:t>
            </a:r>
          </a:p>
        </p:txBody>
      </p:sp>
      <p:sp>
        <p:nvSpPr>
          <p:cNvPr id="69" name="Oval Callout 68"/>
          <p:cNvSpPr/>
          <p:nvPr/>
        </p:nvSpPr>
        <p:spPr>
          <a:xfrm>
            <a:off x="6838731" y="1088590"/>
            <a:ext cx="1852636" cy="887603"/>
          </a:xfrm>
          <a:prstGeom prst="wedgeEllipseCallout">
            <a:avLst>
              <a:gd name="adj1" fmla="val -11875"/>
              <a:gd name="adj2" fmla="val 140989"/>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lIns="0" tIns="45720" rIns="0" bIns="182880" rtlCol="0" anchor="ctr" anchorCtr="1"/>
          <a:lstStyle/>
          <a:p>
            <a:pPr algn="ctr">
              <a:lnSpc>
                <a:spcPct val="90000"/>
              </a:lnSpc>
            </a:pPr>
            <a:r>
              <a:rPr lang="en-US" sz="2000" dirty="0">
                <a:solidFill>
                  <a:prstClr val="white"/>
                </a:solidFill>
              </a:rPr>
              <a:t>Event specification</a:t>
            </a: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48</a:t>
            </a:fld>
            <a:endParaRPr lang="en-US">
              <a:solidFill>
                <a:prstClr val="white">
                  <a:tint val="75000"/>
                </a:prstClr>
              </a:solidFill>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518"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057" y="6106864"/>
            <a:ext cx="468006" cy="457201"/>
          </a:xfrm>
          <a:prstGeom prst="rect">
            <a:avLst/>
          </a:prstGeom>
        </p:spPr>
      </p:pic>
      <p:grpSp>
        <p:nvGrpSpPr>
          <p:cNvPr id="70" name="Group 69"/>
          <p:cNvGrpSpPr/>
          <p:nvPr/>
        </p:nvGrpSpPr>
        <p:grpSpPr>
          <a:xfrm>
            <a:off x="1507454"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nvGrpSpPr>
          <p:cNvPr id="73" name="Group 72"/>
          <p:cNvGrpSpPr/>
          <p:nvPr/>
        </p:nvGrpSpPr>
        <p:grpSpPr>
          <a:xfrm>
            <a:off x="1507454" y="2433323"/>
            <a:ext cx="2124761" cy="876300"/>
            <a:chOff x="2063299" y="2427036"/>
            <a:chExt cx="2124761" cy="876300"/>
          </a:xfrm>
        </p:grpSpPr>
        <p:sp>
          <p:nvSpPr>
            <p:cNvPr id="74" name="Terminator 13"/>
            <p:cNvSpPr/>
            <p:nvPr/>
          </p:nvSpPr>
          <p:spPr>
            <a:xfrm>
              <a:off x="2063299" y="24270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75" name="Terminator 13"/>
            <p:cNvSpPr/>
            <p:nvPr/>
          </p:nvSpPr>
          <p:spPr>
            <a:xfrm>
              <a:off x="2215699" y="25794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76" name="Terminator 13"/>
            <p:cNvSpPr/>
            <p:nvPr/>
          </p:nvSpPr>
          <p:spPr>
            <a:xfrm>
              <a:off x="2368099" y="27318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grpSp>
      <p:grpSp>
        <p:nvGrpSpPr>
          <p:cNvPr id="78" name="Group 77"/>
          <p:cNvGrpSpPr/>
          <p:nvPr/>
        </p:nvGrpSpPr>
        <p:grpSpPr>
          <a:xfrm>
            <a:off x="1393988" y="3341347"/>
            <a:ext cx="2273739" cy="2765517"/>
            <a:chOff x="1812757" y="3341347"/>
            <a:chExt cx="2273739" cy="2765517"/>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71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717" y="5780605"/>
              <a:ext cx="6379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71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7256" y="5802065"/>
              <a:ext cx="6379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1882477" y="3695125"/>
              <a:ext cx="2124761" cy="876300"/>
              <a:chOff x="1543023" y="4089976"/>
              <a:chExt cx="2124761" cy="876300"/>
            </a:xfrm>
          </p:grpSpPr>
          <p:sp>
            <p:nvSpPr>
              <p:cNvPr id="102" name="Terminator 101"/>
              <p:cNvSpPr/>
              <p:nvPr/>
            </p:nvSpPr>
            <p:spPr>
              <a:xfrm>
                <a:off x="1543023" y="40899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sp>
            <p:nvSpPr>
              <p:cNvPr id="103" name="Terminator 13"/>
              <p:cNvSpPr/>
              <p:nvPr/>
            </p:nvSpPr>
            <p:spPr>
              <a:xfrm>
                <a:off x="1695423" y="42423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sp>
            <p:nvSpPr>
              <p:cNvPr id="104" name="Terminator 13"/>
              <p:cNvSpPr/>
              <p:nvPr/>
            </p:nvSpPr>
            <p:spPr>
              <a:xfrm>
                <a:off x="1847823" y="43947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grpSp>
        <p:sp>
          <p:nvSpPr>
            <p:cNvPr id="93" name="Up Arrow 92"/>
            <p:cNvSpPr/>
            <p:nvPr/>
          </p:nvSpPr>
          <p:spPr>
            <a:xfrm>
              <a:off x="2833109" y="3341347"/>
              <a:ext cx="445171" cy="596751"/>
            </a:xfrm>
            <a:prstGeom prst="up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sp>
        <p:nvSpPr>
          <p:cNvPr id="108" name="TextBox 107"/>
          <p:cNvSpPr txBox="1"/>
          <p:nvPr/>
        </p:nvSpPr>
        <p:spPr>
          <a:xfrm>
            <a:off x="2506417" y="1295139"/>
            <a:ext cx="1535220" cy="549381"/>
          </a:xfrm>
          <a:prstGeom prst="rect">
            <a:avLst/>
          </a:prstGeom>
          <a:noFill/>
        </p:spPr>
        <p:txBody>
          <a:bodyPr wrap="square" rtlCol="0">
            <a:spAutoFit/>
          </a:bodyPr>
          <a:lstStyle/>
          <a:p>
            <a:pPr>
              <a:lnSpc>
                <a:spcPct val="80000"/>
              </a:lnSpc>
            </a:pPr>
            <a:r>
              <a:rPr lang="en-US" b="1" dirty="0">
                <a:latin typeface="Bradley Hand ITC" panose="03070402050302030203" pitchFamily="66" charset="0"/>
              </a:rPr>
              <a:t>Event notification</a:t>
            </a:r>
          </a:p>
        </p:txBody>
      </p:sp>
      <p:sp>
        <p:nvSpPr>
          <p:cNvPr id="109" name="TextBox 108"/>
          <p:cNvSpPr txBox="1"/>
          <p:nvPr/>
        </p:nvSpPr>
        <p:spPr>
          <a:xfrm>
            <a:off x="558049" y="1950623"/>
            <a:ext cx="1095113" cy="369332"/>
          </a:xfrm>
          <a:prstGeom prst="rect">
            <a:avLst/>
          </a:prstGeom>
          <a:noFill/>
        </p:spPr>
        <p:txBody>
          <a:bodyPr wrap="square" rtlCol="0">
            <a:spAutoFit/>
          </a:bodyPr>
          <a:lstStyle/>
          <a:p>
            <a:r>
              <a:rPr lang="en-US" dirty="0">
                <a:solidFill>
                  <a:srgbClr val="1DFFD2"/>
                </a:solidFill>
              </a:rPr>
              <a:t>End users</a:t>
            </a:r>
          </a:p>
        </p:txBody>
      </p:sp>
      <p:sp>
        <p:nvSpPr>
          <p:cNvPr id="110" name="Bent Arrow 109"/>
          <p:cNvSpPr/>
          <p:nvPr/>
        </p:nvSpPr>
        <p:spPr>
          <a:xfrm flipH="1">
            <a:off x="1706461" y="1567912"/>
            <a:ext cx="997821"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pic>
        <p:nvPicPr>
          <p:cNvPr id="111" name="Picture 14" descr="Communication wlm gree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11" y="998914"/>
            <a:ext cx="1219200" cy="1219201"/>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3" name="Straight Arrow Connector 22"/>
          <p:cNvCxnSpPr/>
          <p:nvPr/>
        </p:nvCxnSpPr>
        <p:spPr>
          <a:xfrm flipH="1">
            <a:off x="3533132" y="3520953"/>
            <a:ext cx="616097" cy="553293"/>
          </a:xfrm>
          <a:prstGeom prst="straightConnector1">
            <a:avLst/>
          </a:prstGeom>
          <a:ln w="57150" cmpd="sng">
            <a:solidFill>
              <a:schemeClr val="accent6">
                <a:lumMod val="20000"/>
                <a:lumOff val="8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ounded Rectangular Callout 3"/>
          <p:cNvSpPr/>
          <p:nvPr/>
        </p:nvSpPr>
        <p:spPr>
          <a:xfrm>
            <a:off x="4777897" y="4401192"/>
            <a:ext cx="2665561" cy="1835926"/>
          </a:xfrm>
          <a:prstGeom prst="wedgeRoundRectCallout">
            <a:avLst>
              <a:gd name="adj1" fmla="val -41196"/>
              <a:gd name="adj2" fmla="val -76711"/>
              <a:gd name="adj3" fmla="val 16667"/>
            </a:avLst>
          </a:prstGeom>
          <a:solidFill>
            <a:srgbClr val="8542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spcAft>
                <a:spcPts val="700"/>
              </a:spcAft>
            </a:pPr>
            <a:r>
              <a:rPr lang="en-US" sz="2200" dirty="0">
                <a:solidFill>
                  <a:prstClr val="white"/>
                </a:solidFill>
              </a:rPr>
              <a:t>Termination Clause:</a:t>
            </a:r>
          </a:p>
          <a:p>
            <a:pPr marL="227013" indent="-176213">
              <a:spcAft>
                <a:spcPts val="400"/>
              </a:spcAft>
              <a:buFont typeface="Arial"/>
              <a:buChar char="•"/>
            </a:pPr>
            <a:r>
              <a:rPr lang="en-US" sz="2000" dirty="0">
                <a:solidFill>
                  <a:prstClr val="white"/>
                </a:solidFill>
              </a:rPr>
              <a:t>UNTIL  </a:t>
            </a:r>
            <a:r>
              <a:rPr lang="en-US" sz="2000" i="1" dirty="0">
                <a:solidFill>
                  <a:prstClr val="white"/>
                </a:solidFill>
              </a:rPr>
              <a:t>time</a:t>
            </a:r>
          </a:p>
          <a:p>
            <a:pPr marL="227013" indent="-176213">
              <a:spcAft>
                <a:spcPts val="400"/>
              </a:spcAft>
              <a:buFont typeface="Arial"/>
              <a:buChar char="•"/>
            </a:pPr>
            <a:r>
              <a:rPr lang="en-US" sz="2000" dirty="0">
                <a:solidFill>
                  <a:prstClr val="white"/>
                </a:solidFill>
              </a:rPr>
              <a:t>UNTIL  </a:t>
            </a:r>
            <a:r>
              <a:rPr lang="en-US" sz="2000" i="1" dirty="0">
                <a:solidFill>
                  <a:prstClr val="white"/>
                </a:solidFill>
              </a:rPr>
              <a:t>true</a:t>
            </a:r>
          </a:p>
          <a:p>
            <a:pPr marL="227013" indent="-176213">
              <a:buFont typeface="Arial"/>
              <a:buChar char="•"/>
            </a:pPr>
            <a:r>
              <a:rPr lang="en-US" sz="2000" dirty="0">
                <a:solidFill>
                  <a:prstClr val="white"/>
                </a:solidFill>
              </a:rPr>
              <a:t>UNTIL  </a:t>
            </a:r>
            <a:r>
              <a:rPr lang="en-US" sz="2000" i="1" dirty="0">
                <a:solidFill>
                  <a:prstClr val="white"/>
                </a:solidFill>
              </a:rPr>
              <a:t>forever</a:t>
            </a:r>
          </a:p>
        </p:txBody>
      </p:sp>
      <p:sp>
        <p:nvSpPr>
          <p:cNvPr id="2" name="TextBox 1"/>
          <p:cNvSpPr txBox="1"/>
          <p:nvPr/>
        </p:nvSpPr>
        <p:spPr>
          <a:xfrm>
            <a:off x="3397633" y="6032933"/>
            <a:ext cx="663489" cy="523220"/>
          </a:xfrm>
          <a:prstGeom prst="rect">
            <a:avLst/>
          </a:prstGeom>
          <a:noFill/>
        </p:spPr>
        <p:txBody>
          <a:bodyPr wrap="square" rtlCol="0">
            <a:spAutoFit/>
          </a:bodyPr>
          <a:lstStyle/>
          <a:p>
            <a:r>
              <a:rPr lang="en-US" sz="2800" dirty="0"/>
              <a:t>T1</a:t>
            </a:r>
          </a:p>
        </p:txBody>
      </p:sp>
      <p:sp>
        <p:nvSpPr>
          <p:cNvPr id="54" name="TextBox 53"/>
          <p:cNvSpPr txBox="1"/>
          <p:nvPr/>
        </p:nvSpPr>
        <p:spPr>
          <a:xfrm>
            <a:off x="1959546" y="6015120"/>
            <a:ext cx="663489" cy="523220"/>
          </a:xfrm>
          <a:prstGeom prst="rect">
            <a:avLst/>
          </a:prstGeom>
          <a:noFill/>
        </p:spPr>
        <p:txBody>
          <a:bodyPr wrap="square" rtlCol="0">
            <a:spAutoFit/>
          </a:bodyPr>
          <a:lstStyle/>
          <a:p>
            <a:r>
              <a:rPr lang="en-US" sz="2800" dirty="0"/>
              <a:t>T2</a:t>
            </a:r>
          </a:p>
        </p:txBody>
      </p:sp>
    </p:spTree>
    <p:extLst>
      <p:ext uri="{BB962C8B-B14F-4D97-AF65-F5344CB8AC3E}">
        <p14:creationId xmlns:p14="http://schemas.microsoft.com/office/powerpoint/2010/main" val="36104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7">
                                            <p:txEl>
                                              <p:pRg st="2" end="2"/>
                                            </p:txEl>
                                          </p:spTgt>
                                        </p:tgtEl>
                                        <p:attrNameLst>
                                          <p:attrName>style.visibility</p:attrName>
                                        </p:attrNameLst>
                                      </p:cBhvr>
                                      <p:to>
                                        <p:strVal val="visible"/>
                                      </p:to>
                                    </p:set>
                                    <p:animEffect transition="in" filter="wipe(left)">
                                      <p:cBhvr>
                                        <p:cTn id="7" dur="500"/>
                                        <p:tgtEl>
                                          <p:spTgt spid="67">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7">
                                            <p:txEl>
                                              <p:pRg st="3" end="3"/>
                                            </p:txEl>
                                          </p:spTgt>
                                        </p:tgtEl>
                                        <p:attrNameLst>
                                          <p:attrName>style.visibility</p:attrName>
                                        </p:attrNameLst>
                                      </p:cBhvr>
                                      <p:to>
                                        <p:strVal val="visible"/>
                                      </p:to>
                                    </p:set>
                                    <p:animEffect transition="in" filter="wipe(left)">
                                      <p:cBhvr>
                                        <p:cTn id="10" dur="500"/>
                                        <p:tgtEl>
                                          <p:spTgt spid="67">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7">
                                            <p:txEl>
                                              <p:pRg st="4" end="4"/>
                                            </p:txEl>
                                          </p:spTgt>
                                        </p:tgtEl>
                                        <p:attrNameLst>
                                          <p:attrName>style.visibility</p:attrName>
                                        </p:attrNameLst>
                                      </p:cBhvr>
                                      <p:to>
                                        <p:strVal val="visible"/>
                                      </p:to>
                                    </p:set>
                                    <p:animEffect transition="in" filter="wipe(left)">
                                      <p:cBhvr>
                                        <p:cTn id="13" dur="500"/>
                                        <p:tgtEl>
                                          <p:spTgt spid="67">
                                            <p:txEl>
                                              <p:pRg st="4" end="4"/>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7">
                                            <p:txEl>
                                              <p:pRg st="5" end="5"/>
                                            </p:txEl>
                                          </p:spTgt>
                                        </p:tgtEl>
                                        <p:attrNameLst>
                                          <p:attrName>style.visibility</p:attrName>
                                        </p:attrNameLst>
                                      </p:cBhvr>
                                      <p:to>
                                        <p:strVal val="visible"/>
                                      </p:to>
                                    </p:set>
                                    <p:animEffect transition="in" filter="wipe(left)">
                                      <p:cBhvr>
                                        <p:cTn id="22" dur="500"/>
                                        <p:tgtEl>
                                          <p:spTgt spid="67">
                                            <p:txEl>
                                              <p:pRg st="5" end="5"/>
                                            </p:txEl>
                                          </p:spTgt>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7">
                                            <p:txEl>
                                              <p:pRg st="1" end="1"/>
                                            </p:txEl>
                                          </p:spTgt>
                                        </p:tgtEl>
                                        <p:attrNameLst>
                                          <p:attrName>style.visibility</p:attrName>
                                        </p:attrNameLst>
                                      </p:cBhvr>
                                      <p:to>
                                        <p:strVal val="visible"/>
                                      </p:to>
                                    </p:set>
                                    <p:animEffect transition="in" filter="wipe(left)">
                                      <p:cBhvr>
                                        <p:cTn id="31" dur="500"/>
                                        <p:tgtEl>
                                          <p:spTgt spid="67">
                                            <p:txEl>
                                              <p:pRg st="1" end="1"/>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up)">
                                      <p:cBhvr>
                                        <p:cTn id="3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26253" y="133543"/>
            <a:ext cx="4407873"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Event Evidence</a:t>
            </a:r>
            <a:endParaRPr lang="en-US" sz="5400" b="1" dirty="0">
              <a:ln w="0"/>
              <a:solidFill>
                <a:srgbClr val="FFC000">
                  <a:lumMod val="40000"/>
                  <a:lumOff val="60000"/>
                </a:srgbClr>
              </a:solidFill>
              <a:effectLst>
                <a:reflection blurRad="6350" stA="53000" endA="300" endPos="35500" dir="5400000" sy="-90000" algn="bl" rotWithShape="0"/>
              </a:effectLst>
              <a:cs typeface="Bradley Hand Bold"/>
            </a:endParaRPr>
          </a:p>
        </p:txBody>
      </p:sp>
      <p:sp>
        <p:nvSpPr>
          <p:cNvPr id="29" name="TextBox 28"/>
          <p:cNvSpPr txBox="1"/>
          <p:nvPr/>
        </p:nvSpPr>
        <p:spPr>
          <a:xfrm>
            <a:off x="662057" y="1111028"/>
            <a:ext cx="8159359" cy="990015"/>
          </a:xfrm>
          <a:prstGeom prst="rect">
            <a:avLst/>
          </a:prstGeom>
          <a:noFill/>
        </p:spPr>
        <p:txBody>
          <a:bodyPr wrap="square" rtlCol="0">
            <a:spAutoFit/>
          </a:bodyPr>
          <a:lstStyle/>
          <a:p>
            <a:pPr>
              <a:lnSpc>
                <a:spcPts val="3500"/>
              </a:lnSpc>
              <a:spcAft>
                <a:spcPts val="1200"/>
              </a:spcAft>
            </a:pPr>
            <a:r>
              <a:rPr lang="en-US" sz="3200" dirty="0">
                <a:solidFill>
                  <a:srgbClr val="C1C1FF"/>
                </a:solidFill>
              </a:rPr>
              <a:t>App may request event evidence for further processing</a:t>
            </a:r>
            <a:endParaRPr lang="en-US" sz="3200" i="1" dirty="0">
              <a:solidFill>
                <a:srgbClr val="C1C1FF"/>
              </a:solidFill>
            </a:endParaRPr>
          </a:p>
        </p:txBody>
      </p:sp>
      <p:sp>
        <p:nvSpPr>
          <p:cNvPr id="3" name="TextBox 2"/>
          <p:cNvSpPr txBox="1"/>
          <p:nvPr/>
        </p:nvSpPr>
        <p:spPr>
          <a:xfrm>
            <a:off x="2244506" y="2364568"/>
            <a:ext cx="787395" cy="523220"/>
          </a:xfrm>
          <a:prstGeom prst="rect">
            <a:avLst/>
          </a:prstGeom>
          <a:noFill/>
        </p:spPr>
        <p:txBody>
          <a:bodyPr wrap="none" rtlCol="0">
            <a:spAutoFit/>
          </a:bodyPr>
          <a:lstStyle/>
          <a:p>
            <a:r>
              <a:rPr lang="en-US" sz="2800" b="1" dirty="0">
                <a:solidFill>
                  <a:schemeClr val="accent6">
                    <a:lumMod val="40000"/>
                    <a:lumOff val="60000"/>
                  </a:schemeClr>
                </a:solidFill>
              </a:rPr>
              <a:t>App</a:t>
            </a:r>
          </a:p>
        </p:txBody>
      </p:sp>
      <p:sp>
        <p:nvSpPr>
          <p:cNvPr id="5" name="TextBox 4"/>
          <p:cNvSpPr txBox="1"/>
          <p:nvPr/>
        </p:nvSpPr>
        <p:spPr>
          <a:xfrm>
            <a:off x="5588382" y="2231558"/>
            <a:ext cx="1606027" cy="887422"/>
          </a:xfrm>
          <a:prstGeom prst="rect">
            <a:avLst/>
          </a:prstGeom>
          <a:noFill/>
        </p:spPr>
        <p:txBody>
          <a:bodyPr wrap="square" rtlCol="0">
            <a:spAutoFit/>
          </a:bodyPr>
          <a:lstStyle/>
          <a:p>
            <a:pPr algn="ctr">
              <a:lnSpc>
                <a:spcPts val="3100"/>
              </a:lnSpc>
            </a:pPr>
            <a:r>
              <a:rPr lang="en-US" sz="2800" b="1" dirty="0">
                <a:solidFill>
                  <a:schemeClr val="accent6">
                    <a:lumMod val="40000"/>
                    <a:lumOff val="60000"/>
                  </a:schemeClr>
                </a:solidFill>
              </a:rPr>
              <a:t>Thing Server</a:t>
            </a:r>
          </a:p>
        </p:txBody>
      </p:sp>
      <p:sp>
        <p:nvSpPr>
          <p:cNvPr id="17" name="TextBox 16"/>
          <p:cNvSpPr txBox="1"/>
          <p:nvPr/>
        </p:nvSpPr>
        <p:spPr>
          <a:xfrm>
            <a:off x="6264219" y="3485499"/>
            <a:ext cx="461665" cy="413548"/>
          </a:xfrm>
          <a:prstGeom prst="rect">
            <a:avLst/>
          </a:prstGeom>
          <a:noFill/>
        </p:spPr>
        <p:txBody>
          <a:bodyPr vert="eaVert" wrap="square" rtlCol="0">
            <a:spAutoFit/>
          </a:bodyPr>
          <a:lstStyle/>
          <a:p>
            <a:r>
              <a:rPr lang="en-US" dirty="0"/>
              <a:t>…</a:t>
            </a:r>
          </a:p>
        </p:txBody>
      </p:sp>
      <p:grpSp>
        <p:nvGrpSpPr>
          <p:cNvPr id="9" name="Group 8">
            <a:extLst>
              <a:ext uri="{FF2B5EF4-FFF2-40B4-BE49-F238E27FC236}">
                <a16:creationId xmlns:a16="http://schemas.microsoft.com/office/drawing/2014/main" id="{B4E2CAA4-5393-4F15-82D0-5C7E57AEFBD5}"/>
              </a:ext>
            </a:extLst>
          </p:cNvPr>
          <p:cNvGrpSpPr/>
          <p:nvPr/>
        </p:nvGrpSpPr>
        <p:grpSpPr>
          <a:xfrm>
            <a:off x="2616397" y="2787710"/>
            <a:ext cx="3850589" cy="573724"/>
            <a:chOff x="2616397" y="2787710"/>
            <a:chExt cx="3850589" cy="573724"/>
          </a:xfrm>
        </p:grpSpPr>
        <p:cxnSp>
          <p:nvCxnSpPr>
            <p:cNvPr id="4" name="Straight Arrow Connector 3"/>
            <p:cNvCxnSpPr/>
            <p:nvPr/>
          </p:nvCxnSpPr>
          <p:spPr>
            <a:xfrm>
              <a:off x="2616397" y="2993836"/>
              <a:ext cx="3850589" cy="3675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313088">
              <a:off x="4103696" y="2787710"/>
              <a:ext cx="896378" cy="369332"/>
            </a:xfrm>
            <a:prstGeom prst="rect">
              <a:avLst/>
            </a:prstGeom>
            <a:noFill/>
          </p:spPr>
          <p:txBody>
            <a:bodyPr wrap="square" rtlCol="0">
              <a:spAutoFit/>
            </a:bodyPr>
            <a:lstStyle/>
            <a:p>
              <a:r>
                <a:rPr lang="en-US" dirty="0"/>
                <a:t>Query</a:t>
              </a:r>
            </a:p>
          </p:txBody>
        </p:sp>
      </p:grpSp>
      <p:grpSp>
        <p:nvGrpSpPr>
          <p:cNvPr id="10" name="Group 9">
            <a:extLst>
              <a:ext uri="{FF2B5EF4-FFF2-40B4-BE49-F238E27FC236}">
                <a16:creationId xmlns:a16="http://schemas.microsoft.com/office/drawing/2014/main" id="{08BDB658-36F4-433F-BC22-0684DF64632B}"/>
              </a:ext>
            </a:extLst>
          </p:cNvPr>
          <p:cNvGrpSpPr/>
          <p:nvPr/>
        </p:nvGrpSpPr>
        <p:grpSpPr>
          <a:xfrm>
            <a:off x="2616397" y="3763072"/>
            <a:ext cx="3850590" cy="585793"/>
            <a:chOff x="2616397" y="3763072"/>
            <a:chExt cx="3850590" cy="585793"/>
          </a:xfrm>
        </p:grpSpPr>
        <p:cxnSp>
          <p:nvCxnSpPr>
            <p:cNvPr id="8" name="Straight Arrow Connector 7"/>
            <p:cNvCxnSpPr/>
            <p:nvPr/>
          </p:nvCxnSpPr>
          <p:spPr>
            <a:xfrm flipH="1">
              <a:off x="2616397" y="3899047"/>
              <a:ext cx="3850590" cy="44981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21118597">
              <a:off x="4267434" y="3763072"/>
              <a:ext cx="512793" cy="369332"/>
            </a:xfrm>
            <a:prstGeom prst="rect">
              <a:avLst/>
            </a:prstGeom>
            <a:noFill/>
          </p:spPr>
          <p:txBody>
            <a:bodyPr wrap="square" rtlCol="0">
              <a:spAutoFit/>
            </a:bodyPr>
            <a:lstStyle/>
            <a:p>
              <a:r>
                <a:rPr lang="en-US" dirty="0"/>
                <a:t>“1”</a:t>
              </a:r>
            </a:p>
          </p:txBody>
        </p:sp>
      </p:grpSp>
      <p:grpSp>
        <p:nvGrpSpPr>
          <p:cNvPr id="11" name="Group 10">
            <a:extLst>
              <a:ext uri="{FF2B5EF4-FFF2-40B4-BE49-F238E27FC236}">
                <a16:creationId xmlns:a16="http://schemas.microsoft.com/office/drawing/2014/main" id="{D5D71189-363C-4FE8-9FC8-68CF2442D2B1}"/>
              </a:ext>
            </a:extLst>
          </p:cNvPr>
          <p:cNvGrpSpPr/>
          <p:nvPr/>
        </p:nvGrpSpPr>
        <p:grpSpPr>
          <a:xfrm>
            <a:off x="2664851" y="4566959"/>
            <a:ext cx="3850589" cy="590082"/>
            <a:chOff x="2664851" y="4566959"/>
            <a:chExt cx="3850589" cy="590082"/>
          </a:xfrm>
        </p:grpSpPr>
        <p:cxnSp>
          <p:nvCxnSpPr>
            <p:cNvPr id="13" name="Straight Arrow Connector 12"/>
            <p:cNvCxnSpPr>
              <a:cxnSpLocks/>
            </p:cNvCxnSpPr>
            <p:nvPr/>
          </p:nvCxnSpPr>
          <p:spPr>
            <a:xfrm>
              <a:off x="2664851" y="4583572"/>
              <a:ext cx="3850589" cy="573469"/>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518463">
              <a:off x="4412268" y="4566959"/>
              <a:ext cx="1214393" cy="369332"/>
            </a:xfrm>
            <a:prstGeom prst="rect">
              <a:avLst/>
            </a:prstGeom>
            <a:noFill/>
          </p:spPr>
          <p:txBody>
            <a:bodyPr wrap="square" rtlCol="0">
              <a:spAutoFit/>
            </a:bodyPr>
            <a:lstStyle/>
            <a:p>
              <a:r>
                <a:rPr lang="en-US" dirty="0"/>
                <a:t>Evidence ?</a:t>
              </a:r>
            </a:p>
          </p:txBody>
        </p:sp>
      </p:grpSp>
      <p:grpSp>
        <p:nvGrpSpPr>
          <p:cNvPr id="16" name="Group 15">
            <a:extLst>
              <a:ext uri="{FF2B5EF4-FFF2-40B4-BE49-F238E27FC236}">
                <a16:creationId xmlns:a16="http://schemas.microsoft.com/office/drawing/2014/main" id="{9851A387-76C9-4353-B74E-F6D833EE7E0F}"/>
              </a:ext>
            </a:extLst>
          </p:cNvPr>
          <p:cNvGrpSpPr/>
          <p:nvPr/>
        </p:nvGrpSpPr>
        <p:grpSpPr>
          <a:xfrm>
            <a:off x="2685239" y="5234163"/>
            <a:ext cx="3830201" cy="676059"/>
            <a:chOff x="2685239" y="5234163"/>
            <a:chExt cx="3830201" cy="676059"/>
          </a:xfrm>
        </p:grpSpPr>
        <p:cxnSp>
          <p:nvCxnSpPr>
            <p:cNvPr id="14" name="Straight Arrow Connector 13"/>
            <p:cNvCxnSpPr/>
            <p:nvPr/>
          </p:nvCxnSpPr>
          <p:spPr>
            <a:xfrm flipH="1">
              <a:off x="2685239" y="5306148"/>
              <a:ext cx="3830201" cy="505447"/>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1109557">
              <a:off x="3860569" y="5234163"/>
              <a:ext cx="1061692" cy="369332"/>
            </a:xfrm>
            <a:prstGeom prst="rect">
              <a:avLst/>
            </a:prstGeom>
            <a:noFill/>
          </p:spPr>
          <p:txBody>
            <a:bodyPr wrap="square" rtlCol="0">
              <a:spAutoFit/>
            </a:bodyPr>
            <a:lstStyle/>
            <a:p>
              <a:r>
                <a:rPr lang="en-US" dirty="0"/>
                <a:t>Raw data</a:t>
              </a:r>
            </a:p>
          </p:txBody>
        </p:sp>
        <p:pic>
          <p:nvPicPr>
            <p:cNvPr id="1032" name="Picture 8"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3599" y="5502373"/>
              <a:ext cx="1279525" cy="4078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FB0FE1E6-A293-4A70-9E9C-66D4A10720B7}"/>
              </a:ext>
            </a:extLst>
          </p:cNvPr>
          <p:cNvGrpSpPr/>
          <p:nvPr/>
        </p:nvGrpSpPr>
        <p:grpSpPr>
          <a:xfrm>
            <a:off x="6515440" y="5840320"/>
            <a:ext cx="1635970" cy="461665"/>
            <a:chOff x="6515440" y="5840320"/>
            <a:chExt cx="1635970" cy="461665"/>
          </a:xfrm>
        </p:grpSpPr>
        <p:cxnSp>
          <p:nvCxnSpPr>
            <p:cNvPr id="19" name="Straight Arrow Connector 18"/>
            <p:cNvCxnSpPr/>
            <p:nvPr/>
          </p:nvCxnSpPr>
          <p:spPr>
            <a:xfrm flipV="1">
              <a:off x="6515440" y="6071153"/>
              <a:ext cx="372226" cy="2466"/>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87666" y="5840320"/>
              <a:ext cx="1263744" cy="461665"/>
            </a:xfrm>
            <a:prstGeom prst="rect">
              <a:avLst/>
            </a:prstGeom>
            <a:noFill/>
          </p:spPr>
          <p:txBody>
            <a:bodyPr wrap="none" rtlCol="0">
              <a:spAutoFit/>
            </a:bodyPr>
            <a:lstStyle/>
            <a:p>
              <a:r>
                <a:rPr lang="en-US" sz="2400" dirty="0">
                  <a:solidFill>
                    <a:srgbClr val="FF7171"/>
                  </a:solidFill>
                </a:rPr>
                <a:t>Optional</a:t>
              </a:r>
            </a:p>
          </p:txBody>
        </p:sp>
      </p:grpSp>
      <p:grpSp>
        <p:nvGrpSpPr>
          <p:cNvPr id="15" name="Group 14">
            <a:extLst>
              <a:ext uri="{FF2B5EF4-FFF2-40B4-BE49-F238E27FC236}">
                <a16:creationId xmlns:a16="http://schemas.microsoft.com/office/drawing/2014/main" id="{E56E3428-BBA5-4B8C-98D6-215B695ACB21}"/>
              </a:ext>
            </a:extLst>
          </p:cNvPr>
          <p:cNvGrpSpPr/>
          <p:nvPr/>
        </p:nvGrpSpPr>
        <p:grpSpPr>
          <a:xfrm>
            <a:off x="1112362" y="5297553"/>
            <a:ext cx="1543079" cy="1055889"/>
            <a:chOff x="1112362" y="5297553"/>
            <a:chExt cx="1543079" cy="1055889"/>
          </a:xfrm>
        </p:grpSpPr>
        <p:pic>
          <p:nvPicPr>
            <p:cNvPr id="1038" name="Picture 1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362" y="5297553"/>
              <a:ext cx="1543079" cy="10558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69641" y="5487414"/>
              <a:ext cx="1034288" cy="519116"/>
            </a:xfrm>
            <a:prstGeom prst="rect">
              <a:avLst/>
            </a:prstGeom>
            <a:noFill/>
          </p:spPr>
          <p:txBody>
            <a:bodyPr wrap="square" rtlCol="0">
              <a:spAutoFit/>
            </a:bodyPr>
            <a:lstStyle/>
            <a:p>
              <a:pPr algn="ctr">
                <a:lnSpc>
                  <a:spcPts val="1600"/>
                </a:lnSpc>
              </a:pPr>
              <a:r>
                <a:rPr lang="en-US" sz="2000" dirty="0">
                  <a:solidFill>
                    <a:schemeClr val="bg1"/>
                  </a:solidFill>
                </a:rPr>
                <a:t>Further analysis</a:t>
              </a:r>
            </a:p>
          </p:txBody>
        </p:sp>
      </p:grpSp>
      <p:grpSp>
        <p:nvGrpSpPr>
          <p:cNvPr id="12" name="Group 11">
            <a:extLst>
              <a:ext uri="{FF2B5EF4-FFF2-40B4-BE49-F238E27FC236}">
                <a16:creationId xmlns:a16="http://schemas.microsoft.com/office/drawing/2014/main" id="{DC472F38-ACBF-44C6-BABF-EFFB6A4B75D1}"/>
              </a:ext>
            </a:extLst>
          </p:cNvPr>
          <p:cNvGrpSpPr/>
          <p:nvPr/>
        </p:nvGrpSpPr>
        <p:grpSpPr>
          <a:xfrm>
            <a:off x="1079426" y="3795368"/>
            <a:ext cx="1543079" cy="1055889"/>
            <a:chOff x="1079426" y="3795368"/>
            <a:chExt cx="1543079" cy="1055889"/>
          </a:xfrm>
        </p:grpSpPr>
        <p:pic>
          <p:nvPicPr>
            <p:cNvPr id="27" name="Picture 1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426" y="3795368"/>
              <a:ext cx="1543079" cy="10558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291895" y="3947738"/>
              <a:ext cx="1112034" cy="502702"/>
            </a:xfrm>
            <a:prstGeom prst="rect">
              <a:avLst/>
            </a:prstGeom>
            <a:noFill/>
          </p:spPr>
          <p:txBody>
            <a:bodyPr wrap="square" rtlCol="0">
              <a:spAutoFit/>
            </a:bodyPr>
            <a:lstStyle/>
            <a:p>
              <a:pPr algn="ctr">
                <a:lnSpc>
                  <a:spcPts val="1600"/>
                </a:lnSpc>
              </a:pPr>
              <a:r>
                <a:rPr lang="en-US" sz="2000" dirty="0">
                  <a:solidFill>
                    <a:schemeClr val="bg1"/>
                  </a:solidFill>
                </a:rPr>
                <a:t>Event handling</a:t>
              </a:r>
            </a:p>
          </p:txBody>
        </p:sp>
      </p:grpSp>
    </p:spTree>
    <p:extLst>
      <p:ext uri="{BB962C8B-B14F-4D97-AF65-F5344CB8AC3E}">
        <p14:creationId xmlns:p14="http://schemas.microsoft.com/office/powerpoint/2010/main" val="40242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par>
                          <p:cTn id="33" fill="hold">
                            <p:stCondLst>
                              <p:cond delay="1500"/>
                            </p:stCondLst>
                            <p:childTnLst>
                              <p:par>
                                <p:cTn id="34" presetID="9"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dissolv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FC75F1-63E8-41A9-BCE7-E9A256614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354" y="2137816"/>
            <a:ext cx="7972035" cy="4218535"/>
          </a:xfrm>
          <a:prstGeom prst="rect">
            <a:avLst/>
          </a:prstGeom>
        </p:spPr>
      </p:pic>
      <p:sp>
        <p:nvSpPr>
          <p:cNvPr id="5" name="Rectangle 4"/>
          <p:cNvSpPr/>
          <p:nvPr/>
        </p:nvSpPr>
        <p:spPr>
          <a:xfrm>
            <a:off x="696586" y="290479"/>
            <a:ext cx="7678769" cy="923330"/>
          </a:xfrm>
          <a:prstGeom prst="rect">
            <a:avLst/>
          </a:prstGeom>
          <a:noFill/>
        </p:spPr>
        <p:txBody>
          <a:bodyPr wrap="none" lIns="91440" tIns="45720" rIns="91440" bIns="45720">
            <a:spAutoFit/>
          </a:bodyPr>
          <a:lstStyle/>
          <a:p>
            <a:r>
              <a:rPr lang="en-US" sz="5400" dirty="0">
                <a:ln w="0"/>
                <a:solidFill>
                  <a:schemeClr val="accent4">
                    <a:lumMod val="40000"/>
                    <a:lumOff val="60000"/>
                  </a:schemeClr>
                </a:solidFill>
                <a:effectLst>
                  <a:reflection blurRad="6350" stA="53000" endA="300" endPos="35500" dir="5400000" sy="-90000" algn="bl" rotWithShape="0"/>
                </a:effectLst>
              </a:rPr>
              <a:t>Video Dominating Internet</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321D9DF7-A7BE-46E3-898F-4EC0FF04C1B9}" type="slidenum">
              <a:rPr lang="en-US" smtClean="0"/>
              <a:t>5</a:t>
            </a:fld>
            <a:endParaRPr lang="en-US" dirty="0"/>
          </a:p>
        </p:txBody>
      </p:sp>
      <p:sp>
        <p:nvSpPr>
          <p:cNvPr id="3" name="Rectangle 2"/>
          <p:cNvSpPr/>
          <p:nvPr/>
        </p:nvSpPr>
        <p:spPr>
          <a:xfrm>
            <a:off x="735403" y="1664866"/>
            <a:ext cx="4570305" cy="1682512"/>
          </a:xfrm>
          <a:prstGeom prst="rect">
            <a:avLst/>
          </a:prstGeom>
        </p:spPr>
        <p:txBody>
          <a:bodyPr wrap="square">
            <a:spAutoFit/>
          </a:bodyPr>
          <a:lstStyle/>
          <a:p>
            <a:pPr lvl="0" defTabSz="457207">
              <a:lnSpc>
                <a:spcPts val="3100"/>
              </a:lnSpc>
              <a:spcBef>
                <a:spcPts val="1000"/>
              </a:spcBef>
              <a:buClr>
                <a:srgbClr val="1E5155">
                  <a:lumMod val="40000"/>
                  <a:lumOff val="60000"/>
                </a:srgbClr>
              </a:buClr>
              <a:buSzPct val="80000"/>
            </a:pPr>
            <a:r>
              <a:rPr lang="en-US" sz="2400" dirty="0">
                <a:solidFill>
                  <a:prstClr val="white"/>
                </a:solidFill>
                <a:latin typeface="Century Gothic" panose="020B0502020202020204"/>
                <a:ea typeface="+mj-ea"/>
                <a:cs typeface="+mj-cs"/>
              </a:rPr>
              <a:t>Even with caching, CDN, P2P, proxies, multicast streaming, etc., there is still a </a:t>
            </a:r>
            <a:r>
              <a:rPr lang="en-US" sz="2400" dirty="0">
                <a:solidFill>
                  <a:schemeClr val="accent4">
                    <a:lumMod val="40000"/>
                    <a:lumOff val="60000"/>
                  </a:schemeClr>
                </a:solidFill>
                <a:latin typeface="Century Gothic" panose="020B0502020202020204"/>
                <a:ea typeface="+mj-ea"/>
                <a:cs typeface="+mj-cs"/>
              </a:rPr>
              <a:t>need to improve video streaming</a:t>
            </a:r>
          </a:p>
        </p:txBody>
      </p:sp>
      <p:cxnSp>
        <p:nvCxnSpPr>
          <p:cNvPr id="9" name="Straight Arrow Connector 8"/>
          <p:cNvCxnSpPr/>
          <p:nvPr/>
        </p:nvCxnSpPr>
        <p:spPr>
          <a:xfrm>
            <a:off x="-527713" y="444917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100696" y="5220854"/>
            <a:ext cx="984885" cy="817906"/>
          </a:xfrm>
          <a:prstGeom prst="rect">
            <a:avLst/>
          </a:prstGeom>
          <a:noFill/>
        </p:spPr>
        <p:txBody>
          <a:bodyPr vert="eaVert" wrap="square" rtlCol="0">
            <a:spAutoFit/>
          </a:bodyPr>
          <a:lstStyle/>
          <a:p>
            <a:r>
              <a:rPr lang="en-US" sz="2800" dirty="0"/>
              <a:t>72%</a:t>
            </a:r>
          </a:p>
          <a:p>
            <a:r>
              <a:rPr lang="en-US" sz="2400" dirty="0"/>
              <a:t>2016</a:t>
            </a:r>
          </a:p>
        </p:txBody>
      </p:sp>
      <p:sp>
        <p:nvSpPr>
          <p:cNvPr id="26" name="TextBox 25"/>
          <p:cNvSpPr txBox="1"/>
          <p:nvPr/>
        </p:nvSpPr>
        <p:spPr>
          <a:xfrm rot="16200000">
            <a:off x="3982030" y="4954870"/>
            <a:ext cx="984885" cy="817906"/>
          </a:xfrm>
          <a:prstGeom prst="rect">
            <a:avLst/>
          </a:prstGeom>
          <a:noFill/>
        </p:spPr>
        <p:txBody>
          <a:bodyPr vert="eaVert" wrap="square" rtlCol="0">
            <a:spAutoFit/>
          </a:bodyPr>
          <a:lstStyle/>
          <a:p>
            <a:r>
              <a:rPr lang="en-US" sz="2800" dirty="0"/>
              <a:t>75%</a:t>
            </a:r>
          </a:p>
          <a:p>
            <a:r>
              <a:rPr lang="en-US" sz="2400" dirty="0"/>
              <a:t>2017</a:t>
            </a:r>
          </a:p>
        </p:txBody>
      </p:sp>
      <p:sp>
        <p:nvSpPr>
          <p:cNvPr id="27" name="TextBox 26"/>
          <p:cNvSpPr txBox="1"/>
          <p:nvPr/>
        </p:nvSpPr>
        <p:spPr>
          <a:xfrm rot="16200000">
            <a:off x="4863364" y="4577831"/>
            <a:ext cx="984885" cy="817906"/>
          </a:xfrm>
          <a:prstGeom prst="rect">
            <a:avLst/>
          </a:prstGeom>
          <a:noFill/>
        </p:spPr>
        <p:txBody>
          <a:bodyPr vert="eaVert" wrap="square" rtlCol="0">
            <a:spAutoFit/>
          </a:bodyPr>
          <a:lstStyle/>
          <a:p>
            <a:r>
              <a:rPr lang="en-US" sz="2800" dirty="0"/>
              <a:t>77%</a:t>
            </a:r>
          </a:p>
          <a:p>
            <a:r>
              <a:rPr lang="en-US" sz="2400" dirty="0"/>
              <a:t>2018</a:t>
            </a:r>
          </a:p>
        </p:txBody>
      </p:sp>
      <p:sp>
        <p:nvSpPr>
          <p:cNvPr id="28" name="TextBox 27"/>
          <p:cNvSpPr txBox="1"/>
          <p:nvPr/>
        </p:nvSpPr>
        <p:spPr>
          <a:xfrm rot="16200000">
            <a:off x="5744699" y="4032329"/>
            <a:ext cx="984885" cy="817906"/>
          </a:xfrm>
          <a:prstGeom prst="rect">
            <a:avLst/>
          </a:prstGeom>
          <a:noFill/>
        </p:spPr>
        <p:txBody>
          <a:bodyPr vert="eaVert" wrap="square" rtlCol="0">
            <a:spAutoFit/>
          </a:bodyPr>
          <a:lstStyle/>
          <a:p>
            <a:r>
              <a:rPr lang="en-US" sz="2800" dirty="0"/>
              <a:t>79%</a:t>
            </a:r>
          </a:p>
          <a:p>
            <a:r>
              <a:rPr lang="en-US" sz="2400" dirty="0"/>
              <a:t>2019</a:t>
            </a:r>
          </a:p>
        </p:txBody>
      </p:sp>
      <p:sp>
        <p:nvSpPr>
          <p:cNvPr id="29" name="TextBox 28"/>
          <p:cNvSpPr txBox="1"/>
          <p:nvPr/>
        </p:nvSpPr>
        <p:spPr>
          <a:xfrm rot="16200000">
            <a:off x="6647178" y="3345688"/>
            <a:ext cx="984885" cy="817906"/>
          </a:xfrm>
          <a:prstGeom prst="rect">
            <a:avLst/>
          </a:prstGeom>
          <a:noFill/>
        </p:spPr>
        <p:txBody>
          <a:bodyPr vert="eaVert" wrap="square" rtlCol="0">
            <a:spAutoFit/>
          </a:bodyPr>
          <a:lstStyle/>
          <a:p>
            <a:r>
              <a:rPr lang="en-US" sz="2800" dirty="0"/>
              <a:t>80%</a:t>
            </a:r>
          </a:p>
          <a:p>
            <a:r>
              <a:rPr lang="en-US" sz="2400" dirty="0"/>
              <a:t>2020</a:t>
            </a:r>
          </a:p>
        </p:txBody>
      </p:sp>
      <p:sp>
        <p:nvSpPr>
          <p:cNvPr id="30" name="TextBox 29"/>
          <p:cNvSpPr txBox="1"/>
          <p:nvPr/>
        </p:nvSpPr>
        <p:spPr>
          <a:xfrm rot="16200000">
            <a:off x="7549658" y="2445982"/>
            <a:ext cx="984885" cy="817906"/>
          </a:xfrm>
          <a:prstGeom prst="rect">
            <a:avLst/>
          </a:prstGeom>
          <a:noFill/>
        </p:spPr>
        <p:txBody>
          <a:bodyPr vert="eaVert" wrap="square" rtlCol="0">
            <a:spAutoFit/>
          </a:bodyPr>
          <a:lstStyle/>
          <a:p>
            <a:r>
              <a:rPr lang="en-US" sz="2800" dirty="0"/>
              <a:t>82%</a:t>
            </a:r>
          </a:p>
          <a:p>
            <a:r>
              <a:rPr lang="en-US" sz="2400" dirty="0"/>
              <a:t>2021</a:t>
            </a:r>
          </a:p>
        </p:txBody>
      </p:sp>
      <p:pic>
        <p:nvPicPr>
          <p:cNvPr id="8" name="Picture 7">
            <a:extLst>
              <a:ext uri="{FF2B5EF4-FFF2-40B4-BE49-F238E27FC236}">
                <a16:creationId xmlns:a16="http://schemas.microsoft.com/office/drawing/2014/main" id="{34167EE6-4FC4-499C-B683-55C7312FA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24" y="3765769"/>
            <a:ext cx="1813401" cy="2516876"/>
          </a:xfrm>
          <a:prstGeom prst="rect">
            <a:avLst/>
          </a:prstGeom>
        </p:spPr>
      </p:pic>
    </p:spTree>
    <p:extLst>
      <p:ext uri="{BB962C8B-B14F-4D97-AF65-F5344CB8AC3E}">
        <p14:creationId xmlns:p14="http://schemas.microsoft.com/office/powerpoint/2010/main" val="25406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Title 69"/>
          <p:cNvSpPr txBox="1">
            <a:spLocks/>
          </p:cNvSpPr>
          <p:nvPr/>
        </p:nvSpPr>
        <p:spPr>
          <a:xfrm>
            <a:off x="224302" y="354430"/>
            <a:ext cx="4347698"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EQL vs SQL</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sp>
        <p:nvSpPr>
          <p:cNvPr id="9" name="Content Placeholder 8"/>
          <p:cNvSpPr>
            <a:spLocks noGrp="1"/>
          </p:cNvSpPr>
          <p:nvPr>
            <p:ph idx="1"/>
          </p:nvPr>
        </p:nvSpPr>
        <p:spPr>
          <a:xfrm>
            <a:off x="642298" y="1477607"/>
            <a:ext cx="3820520" cy="503091"/>
          </a:xfrm>
        </p:spPr>
        <p:txBody>
          <a:bodyPr>
            <a:normAutofit/>
          </a:bodyPr>
          <a:lstStyle/>
          <a:p>
            <a:pPr marL="0" indent="0">
              <a:spcAft>
                <a:spcPts val="2400"/>
              </a:spcAft>
              <a:buNone/>
            </a:pPr>
            <a:r>
              <a:rPr lang="en-US" sz="2800" dirty="0"/>
              <a:t>SQL:  Value-based search</a:t>
            </a:r>
          </a:p>
        </p:txBody>
      </p:sp>
      <p:sp>
        <p:nvSpPr>
          <p:cNvPr id="5" name="Content Placeholder 8">
            <a:extLst>
              <a:ext uri="{FF2B5EF4-FFF2-40B4-BE49-F238E27FC236}">
                <a16:creationId xmlns:a16="http://schemas.microsoft.com/office/drawing/2014/main" id="{23449694-794E-4B39-93E3-4BF13961D759}"/>
              </a:ext>
            </a:extLst>
          </p:cNvPr>
          <p:cNvSpPr txBox="1">
            <a:spLocks/>
          </p:cNvSpPr>
          <p:nvPr/>
        </p:nvSpPr>
        <p:spPr>
          <a:xfrm>
            <a:off x="4820643" y="1502376"/>
            <a:ext cx="3820520" cy="45355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24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EQL:  Event-based search</a:t>
            </a:r>
          </a:p>
        </p:txBody>
      </p:sp>
      <p:pic>
        <p:nvPicPr>
          <p:cNvPr id="7" name="Picture 8" descr="Related image">
            <a:extLst>
              <a:ext uri="{FF2B5EF4-FFF2-40B4-BE49-F238E27FC236}">
                <a16:creationId xmlns:a16="http://schemas.microsoft.com/office/drawing/2014/main" id="{2ED8CE14-425E-497E-B917-E847AA81E1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8151" y="5223632"/>
            <a:ext cx="1699597" cy="5417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C1B2DC9-EFD1-43DD-820E-7C57E1B37A14}"/>
              </a:ext>
            </a:extLst>
          </p:cNvPr>
          <p:cNvSpPr/>
          <p:nvPr/>
        </p:nvSpPr>
        <p:spPr>
          <a:xfrm>
            <a:off x="5620460" y="3951028"/>
            <a:ext cx="1702273" cy="6302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Search</a:t>
            </a:r>
          </a:p>
        </p:txBody>
      </p:sp>
      <p:sp>
        <p:nvSpPr>
          <p:cNvPr id="13" name="Arrow: Down 12">
            <a:extLst>
              <a:ext uri="{FF2B5EF4-FFF2-40B4-BE49-F238E27FC236}">
                <a16:creationId xmlns:a16="http://schemas.microsoft.com/office/drawing/2014/main" id="{69293A35-9E2C-4926-9CA6-6F3FB021EF2C}"/>
              </a:ext>
            </a:extLst>
          </p:cNvPr>
          <p:cNvSpPr/>
          <p:nvPr/>
        </p:nvSpPr>
        <p:spPr>
          <a:xfrm>
            <a:off x="6212288" y="4542404"/>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D071DFC-03FA-4B1E-882F-A885CF89A156}"/>
              </a:ext>
            </a:extLst>
          </p:cNvPr>
          <p:cNvSpPr/>
          <p:nvPr/>
        </p:nvSpPr>
        <p:spPr>
          <a:xfrm>
            <a:off x="1520449" y="3951028"/>
            <a:ext cx="1702273" cy="630297"/>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Search</a:t>
            </a:r>
          </a:p>
        </p:txBody>
      </p:sp>
      <p:sp>
        <p:nvSpPr>
          <p:cNvPr id="15" name="Arrow: Down 14">
            <a:extLst>
              <a:ext uri="{FF2B5EF4-FFF2-40B4-BE49-F238E27FC236}">
                <a16:creationId xmlns:a16="http://schemas.microsoft.com/office/drawing/2014/main" id="{9BB0AF23-7A05-421F-8C37-3D1F0400DFBD}"/>
              </a:ext>
            </a:extLst>
          </p:cNvPr>
          <p:cNvSpPr/>
          <p:nvPr/>
        </p:nvSpPr>
        <p:spPr>
          <a:xfrm>
            <a:off x="2112277" y="3525671"/>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Down 15">
            <a:extLst>
              <a:ext uri="{FF2B5EF4-FFF2-40B4-BE49-F238E27FC236}">
                <a16:creationId xmlns:a16="http://schemas.microsoft.com/office/drawing/2014/main" id="{7611D76E-0EA4-4D17-9531-CB7B5C61CE3F}"/>
              </a:ext>
            </a:extLst>
          </p:cNvPr>
          <p:cNvSpPr/>
          <p:nvPr/>
        </p:nvSpPr>
        <p:spPr>
          <a:xfrm>
            <a:off x="2112277" y="4542404"/>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8" name="Table 17">
            <a:extLst>
              <a:ext uri="{FF2B5EF4-FFF2-40B4-BE49-F238E27FC236}">
                <a16:creationId xmlns:a16="http://schemas.microsoft.com/office/drawing/2014/main" id="{9D85BA4A-D360-4326-956F-221A74E471BF}"/>
              </a:ext>
            </a:extLst>
          </p:cNvPr>
          <p:cNvGraphicFramePr>
            <a:graphicFrameLocks noGrp="1"/>
          </p:cNvGraphicFramePr>
          <p:nvPr/>
        </p:nvGraphicFramePr>
        <p:xfrm>
          <a:off x="1618681" y="2206261"/>
          <a:ext cx="1505805" cy="1097280"/>
        </p:xfrm>
        <a:graphic>
          <a:graphicData uri="http://schemas.openxmlformats.org/drawingml/2006/table">
            <a:tbl>
              <a:tblPr firstRow="1" bandRow="1">
                <a:tableStyleId>{5C22544A-7EE6-4342-B048-85BDC9FD1C3A}</a:tableStyleId>
              </a:tblPr>
              <a:tblGrid>
                <a:gridCol w="215115">
                  <a:extLst>
                    <a:ext uri="{9D8B030D-6E8A-4147-A177-3AD203B41FA5}">
                      <a16:colId xmlns:a16="http://schemas.microsoft.com/office/drawing/2014/main" val="838884163"/>
                    </a:ext>
                  </a:extLst>
                </a:gridCol>
                <a:gridCol w="215115">
                  <a:extLst>
                    <a:ext uri="{9D8B030D-6E8A-4147-A177-3AD203B41FA5}">
                      <a16:colId xmlns:a16="http://schemas.microsoft.com/office/drawing/2014/main" val="336751001"/>
                    </a:ext>
                  </a:extLst>
                </a:gridCol>
                <a:gridCol w="215115">
                  <a:extLst>
                    <a:ext uri="{9D8B030D-6E8A-4147-A177-3AD203B41FA5}">
                      <a16:colId xmlns:a16="http://schemas.microsoft.com/office/drawing/2014/main" val="615752985"/>
                    </a:ext>
                  </a:extLst>
                </a:gridCol>
                <a:gridCol w="215115">
                  <a:extLst>
                    <a:ext uri="{9D8B030D-6E8A-4147-A177-3AD203B41FA5}">
                      <a16:colId xmlns:a16="http://schemas.microsoft.com/office/drawing/2014/main" val="3497045272"/>
                    </a:ext>
                  </a:extLst>
                </a:gridCol>
                <a:gridCol w="215115">
                  <a:extLst>
                    <a:ext uri="{9D8B030D-6E8A-4147-A177-3AD203B41FA5}">
                      <a16:colId xmlns:a16="http://schemas.microsoft.com/office/drawing/2014/main" val="4261340154"/>
                    </a:ext>
                  </a:extLst>
                </a:gridCol>
                <a:gridCol w="215115">
                  <a:extLst>
                    <a:ext uri="{9D8B030D-6E8A-4147-A177-3AD203B41FA5}">
                      <a16:colId xmlns:a16="http://schemas.microsoft.com/office/drawing/2014/main" val="843285740"/>
                    </a:ext>
                  </a:extLst>
                </a:gridCol>
                <a:gridCol w="215115">
                  <a:extLst>
                    <a:ext uri="{9D8B030D-6E8A-4147-A177-3AD203B41FA5}">
                      <a16:colId xmlns:a16="http://schemas.microsoft.com/office/drawing/2014/main" val="3649824771"/>
                    </a:ext>
                  </a:extLst>
                </a:gridCol>
              </a:tblGrid>
              <a:tr h="0">
                <a:tc>
                  <a:txBody>
                    <a:bodyPr/>
                    <a:lstStyle/>
                    <a:p>
                      <a:endParaRPr lang="en-US" sz="300" dirty="0"/>
                    </a:p>
                  </a:txBody>
                  <a:tcPr/>
                </a:tc>
                <a:tc>
                  <a:txBody>
                    <a:bodyPr/>
                    <a:lstStyle/>
                    <a:p>
                      <a:endParaRPr lang="en-US" sz="300"/>
                    </a:p>
                  </a:txBody>
                  <a:tcPr/>
                </a:tc>
                <a:tc>
                  <a:txBody>
                    <a:bodyPr/>
                    <a:lstStyle/>
                    <a:p>
                      <a:endParaRPr lang="en-US" sz="300"/>
                    </a:p>
                  </a:txBody>
                  <a:tcPr/>
                </a:tc>
                <a:tc>
                  <a:txBody>
                    <a:bodyPr/>
                    <a:lstStyle/>
                    <a:p>
                      <a:endParaRPr lang="en-US" sz="300" dirty="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754847237"/>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3893017722"/>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3462220742"/>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2732543201"/>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1522509366"/>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3541361239"/>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dirty="0"/>
                    </a:p>
                  </a:txBody>
                  <a:tcPr/>
                </a:tc>
                <a:tc>
                  <a:txBody>
                    <a:bodyPr/>
                    <a:lstStyle/>
                    <a:p>
                      <a:endParaRPr lang="en-US" sz="300"/>
                    </a:p>
                  </a:txBody>
                  <a:tcPr/>
                </a:tc>
                <a:tc>
                  <a:txBody>
                    <a:bodyPr/>
                    <a:lstStyle/>
                    <a:p>
                      <a:endParaRPr lang="en-US" sz="300"/>
                    </a:p>
                  </a:txBody>
                  <a:tcPr/>
                </a:tc>
                <a:tc>
                  <a:txBody>
                    <a:bodyPr/>
                    <a:lstStyle/>
                    <a:p>
                      <a:endParaRPr lang="en-US" sz="300"/>
                    </a:p>
                  </a:txBody>
                  <a:tcPr/>
                </a:tc>
                <a:extLst>
                  <a:ext uri="{0D108BD9-81ED-4DB2-BD59-A6C34878D82A}">
                    <a16:rowId xmlns:a16="http://schemas.microsoft.com/office/drawing/2014/main" val="1586162349"/>
                  </a:ext>
                </a:extLst>
              </a:tr>
              <a:tr h="0">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dirty="0"/>
                    </a:p>
                  </a:txBody>
                  <a:tcPr/>
                </a:tc>
                <a:extLst>
                  <a:ext uri="{0D108BD9-81ED-4DB2-BD59-A6C34878D82A}">
                    <a16:rowId xmlns:a16="http://schemas.microsoft.com/office/drawing/2014/main" val="849077608"/>
                  </a:ext>
                </a:extLst>
              </a:tr>
            </a:tbl>
          </a:graphicData>
        </a:graphic>
      </p:graphicFrame>
      <p:graphicFrame>
        <p:nvGraphicFramePr>
          <p:cNvPr id="19" name="Table 18">
            <a:extLst>
              <a:ext uri="{FF2B5EF4-FFF2-40B4-BE49-F238E27FC236}">
                <a16:creationId xmlns:a16="http://schemas.microsoft.com/office/drawing/2014/main" id="{0A47099B-D615-4AAA-BEFC-15778BB02526}"/>
              </a:ext>
            </a:extLst>
          </p:cNvPr>
          <p:cNvGraphicFramePr>
            <a:graphicFrameLocks noGrp="1"/>
          </p:cNvGraphicFramePr>
          <p:nvPr/>
        </p:nvGraphicFramePr>
        <p:xfrm>
          <a:off x="1822671" y="5309714"/>
          <a:ext cx="1178256" cy="630296"/>
        </p:xfrm>
        <a:graphic>
          <a:graphicData uri="http://schemas.openxmlformats.org/drawingml/2006/table">
            <a:tbl>
              <a:tblPr firstRow="1" bandRow="1">
                <a:tableStyleId>{5C22544A-7EE6-4342-B048-85BDC9FD1C3A}</a:tableStyleId>
              </a:tblPr>
              <a:tblGrid>
                <a:gridCol w="294564">
                  <a:extLst>
                    <a:ext uri="{9D8B030D-6E8A-4147-A177-3AD203B41FA5}">
                      <a16:colId xmlns:a16="http://schemas.microsoft.com/office/drawing/2014/main" val="4005165511"/>
                    </a:ext>
                  </a:extLst>
                </a:gridCol>
                <a:gridCol w="294564">
                  <a:extLst>
                    <a:ext uri="{9D8B030D-6E8A-4147-A177-3AD203B41FA5}">
                      <a16:colId xmlns:a16="http://schemas.microsoft.com/office/drawing/2014/main" val="3857911182"/>
                    </a:ext>
                  </a:extLst>
                </a:gridCol>
                <a:gridCol w="294564">
                  <a:extLst>
                    <a:ext uri="{9D8B030D-6E8A-4147-A177-3AD203B41FA5}">
                      <a16:colId xmlns:a16="http://schemas.microsoft.com/office/drawing/2014/main" val="4164115379"/>
                    </a:ext>
                  </a:extLst>
                </a:gridCol>
                <a:gridCol w="294564">
                  <a:extLst>
                    <a:ext uri="{9D8B030D-6E8A-4147-A177-3AD203B41FA5}">
                      <a16:colId xmlns:a16="http://schemas.microsoft.com/office/drawing/2014/main" val="1640955683"/>
                    </a:ext>
                  </a:extLst>
                </a:gridCol>
              </a:tblGrid>
              <a:tr h="157574">
                <a:tc>
                  <a:txBody>
                    <a:bodyPr/>
                    <a:lstStyle/>
                    <a:p>
                      <a:endParaRPr lang="en-US" sz="300" dirty="0"/>
                    </a:p>
                  </a:txBody>
                  <a:tcPr/>
                </a:tc>
                <a:tc>
                  <a:txBody>
                    <a:bodyPr/>
                    <a:lstStyle/>
                    <a:p>
                      <a:endParaRPr lang="en-US" sz="300" dirty="0"/>
                    </a:p>
                  </a:txBody>
                  <a:tcPr/>
                </a:tc>
                <a:tc>
                  <a:txBody>
                    <a:bodyPr/>
                    <a:lstStyle/>
                    <a:p>
                      <a:endParaRPr lang="en-US" sz="300"/>
                    </a:p>
                  </a:txBody>
                  <a:tcPr/>
                </a:tc>
                <a:tc>
                  <a:txBody>
                    <a:bodyPr/>
                    <a:lstStyle/>
                    <a:p>
                      <a:endParaRPr lang="en-US" sz="300" dirty="0"/>
                    </a:p>
                  </a:txBody>
                  <a:tcPr/>
                </a:tc>
                <a:extLst>
                  <a:ext uri="{0D108BD9-81ED-4DB2-BD59-A6C34878D82A}">
                    <a16:rowId xmlns:a16="http://schemas.microsoft.com/office/drawing/2014/main" val="2844592669"/>
                  </a:ext>
                </a:extLst>
              </a:tr>
              <a:tr h="157574">
                <a:tc>
                  <a:txBody>
                    <a:bodyPr/>
                    <a:lstStyle/>
                    <a:p>
                      <a:endParaRPr lang="en-US" sz="300"/>
                    </a:p>
                  </a:txBody>
                  <a:tcPr/>
                </a:tc>
                <a:tc>
                  <a:txBody>
                    <a:bodyPr/>
                    <a:lstStyle/>
                    <a:p>
                      <a:endParaRPr lang="en-US" sz="300" dirty="0"/>
                    </a:p>
                  </a:txBody>
                  <a:tcPr/>
                </a:tc>
                <a:tc>
                  <a:txBody>
                    <a:bodyPr/>
                    <a:lstStyle/>
                    <a:p>
                      <a:endParaRPr lang="en-US" sz="300" dirty="0"/>
                    </a:p>
                  </a:txBody>
                  <a:tcPr/>
                </a:tc>
                <a:tc>
                  <a:txBody>
                    <a:bodyPr/>
                    <a:lstStyle/>
                    <a:p>
                      <a:endParaRPr lang="en-US" sz="300"/>
                    </a:p>
                  </a:txBody>
                  <a:tcPr/>
                </a:tc>
                <a:extLst>
                  <a:ext uri="{0D108BD9-81ED-4DB2-BD59-A6C34878D82A}">
                    <a16:rowId xmlns:a16="http://schemas.microsoft.com/office/drawing/2014/main" val="2573511711"/>
                  </a:ext>
                </a:extLst>
              </a:tr>
              <a:tr h="157574">
                <a:tc>
                  <a:txBody>
                    <a:bodyPr/>
                    <a:lstStyle/>
                    <a:p>
                      <a:endParaRPr lang="en-US" sz="300"/>
                    </a:p>
                  </a:txBody>
                  <a:tcPr/>
                </a:tc>
                <a:tc>
                  <a:txBody>
                    <a:bodyPr/>
                    <a:lstStyle/>
                    <a:p>
                      <a:endParaRPr lang="en-US" sz="300"/>
                    </a:p>
                  </a:txBody>
                  <a:tcPr/>
                </a:tc>
                <a:tc>
                  <a:txBody>
                    <a:bodyPr/>
                    <a:lstStyle/>
                    <a:p>
                      <a:endParaRPr lang="en-US" sz="300" dirty="0"/>
                    </a:p>
                  </a:txBody>
                  <a:tcPr/>
                </a:tc>
                <a:tc>
                  <a:txBody>
                    <a:bodyPr/>
                    <a:lstStyle/>
                    <a:p>
                      <a:endParaRPr lang="en-US" sz="300" dirty="0"/>
                    </a:p>
                  </a:txBody>
                  <a:tcPr/>
                </a:tc>
                <a:extLst>
                  <a:ext uri="{0D108BD9-81ED-4DB2-BD59-A6C34878D82A}">
                    <a16:rowId xmlns:a16="http://schemas.microsoft.com/office/drawing/2014/main" val="1274504256"/>
                  </a:ext>
                </a:extLst>
              </a:tr>
              <a:tr h="157574">
                <a:tc>
                  <a:txBody>
                    <a:bodyPr/>
                    <a:lstStyle/>
                    <a:p>
                      <a:endParaRPr lang="en-US" sz="300"/>
                    </a:p>
                  </a:txBody>
                  <a:tcPr/>
                </a:tc>
                <a:tc>
                  <a:txBody>
                    <a:bodyPr/>
                    <a:lstStyle/>
                    <a:p>
                      <a:endParaRPr lang="en-US" sz="300"/>
                    </a:p>
                  </a:txBody>
                  <a:tcPr/>
                </a:tc>
                <a:tc>
                  <a:txBody>
                    <a:bodyPr/>
                    <a:lstStyle/>
                    <a:p>
                      <a:endParaRPr lang="en-US" sz="300"/>
                    </a:p>
                  </a:txBody>
                  <a:tcPr/>
                </a:tc>
                <a:tc>
                  <a:txBody>
                    <a:bodyPr/>
                    <a:lstStyle/>
                    <a:p>
                      <a:endParaRPr lang="en-US" sz="300" dirty="0"/>
                    </a:p>
                  </a:txBody>
                  <a:tcPr/>
                </a:tc>
                <a:extLst>
                  <a:ext uri="{0D108BD9-81ED-4DB2-BD59-A6C34878D82A}">
                    <a16:rowId xmlns:a16="http://schemas.microsoft.com/office/drawing/2014/main" val="2133621543"/>
                  </a:ext>
                </a:extLst>
              </a:tr>
            </a:tbl>
          </a:graphicData>
        </a:graphic>
      </p:graphicFrame>
      <p:pic>
        <p:nvPicPr>
          <p:cNvPr id="3" name="Graphic 2">
            <a:extLst>
              <a:ext uri="{FF2B5EF4-FFF2-40B4-BE49-F238E27FC236}">
                <a16:creationId xmlns:a16="http://schemas.microsoft.com/office/drawing/2014/main" id="{47B4027E-9CD8-4E88-B0F6-1456B9AC620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7410" y="2165060"/>
            <a:ext cx="1838207" cy="1473563"/>
          </a:xfrm>
          <a:prstGeom prst="rect">
            <a:avLst/>
          </a:prstGeom>
        </p:spPr>
      </p:pic>
      <p:sp>
        <p:nvSpPr>
          <p:cNvPr id="12" name="Arrow: Down 11">
            <a:extLst>
              <a:ext uri="{FF2B5EF4-FFF2-40B4-BE49-F238E27FC236}">
                <a16:creationId xmlns:a16="http://schemas.microsoft.com/office/drawing/2014/main" id="{153FB72B-D988-4CC6-A64D-71EE8E19D370}"/>
              </a:ext>
            </a:extLst>
          </p:cNvPr>
          <p:cNvSpPr/>
          <p:nvPr/>
        </p:nvSpPr>
        <p:spPr>
          <a:xfrm>
            <a:off x="6212288" y="3525671"/>
            <a:ext cx="518615" cy="541747"/>
          </a:xfrm>
          <a:prstGeom prst="downArrow">
            <a:avLst/>
          </a:prstGeom>
          <a:solidFill>
            <a:srgbClr val="C1C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812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9530" y="3758326"/>
            <a:ext cx="4628246" cy="1622856"/>
            <a:chOff x="4069324" y="3653981"/>
            <a:chExt cx="4628246" cy="1622856"/>
          </a:xfrm>
        </p:grpSpPr>
        <p:sp>
          <p:nvSpPr>
            <p:cNvPr id="6" name="Rounded Rectangle 5"/>
            <p:cNvSpPr/>
            <p:nvPr/>
          </p:nvSpPr>
          <p:spPr>
            <a:xfrm>
              <a:off x="4069324" y="4140911"/>
              <a:ext cx="1009449" cy="461383"/>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T7.S1</a:t>
              </a:r>
            </a:p>
          </p:txBody>
        </p:sp>
        <p:sp>
          <p:nvSpPr>
            <p:cNvPr id="9" name="Rounded Rectangle 8"/>
            <p:cNvSpPr/>
            <p:nvPr/>
          </p:nvSpPr>
          <p:spPr>
            <a:xfrm>
              <a:off x="5374384" y="4151432"/>
              <a:ext cx="898118" cy="447227"/>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T1.S3</a:t>
              </a:r>
            </a:p>
          </p:txBody>
        </p:sp>
        <p:sp>
          <p:nvSpPr>
            <p:cNvPr id="11" name="Rounded Rectangle 10"/>
            <p:cNvSpPr/>
            <p:nvPr/>
          </p:nvSpPr>
          <p:spPr>
            <a:xfrm>
              <a:off x="6564461" y="4152985"/>
              <a:ext cx="850607" cy="444120"/>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T7.S4</a:t>
              </a:r>
            </a:p>
          </p:txBody>
        </p:sp>
        <p:sp>
          <p:nvSpPr>
            <p:cNvPr id="12" name="Rounded Rectangle 11"/>
            <p:cNvSpPr/>
            <p:nvPr/>
          </p:nvSpPr>
          <p:spPr>
            <a:xfrm>
              <a:off x="7769828" y="4164316"/>
              <a:ext cx="927742" cy="456921"/>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T1.S2</a:t>
              </a:r>
            </a:p>
          </p:txBody>
        </p:sp>
        <p:cxnSp>
          <p:nvCxnSpPr>
            <p:cNvPr id="51" name="Straight Arrow Connector 50"/>
            <p:cNvCxnSpPr>
              <a:endCxn id="9" idx="2"/>
            </p:cNvCxnSpPr>
            <p:nvPr/>
          </p:nvCxnSpPr>
          <p:spPr>
            <a:xfrm flipV="1">
              <a:off x="4894324" y="4598659"/>
              <a:ext cx="929119" cy="65565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5011668" y="4579433"/>
              <a:ext cx="3419047" cy="66001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11" idx="2"/>
            </p:cNvCxnSpPr>
            <p:nvPr/>
          </p:nvCxnSpPr>
          <p:spPr>
            <a:xfrm flipH="1" flipV="1">
              <a:off x="6989765" y="4597105"/>
              <a:ext cx="446053" cy="63703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373082" y="4514724"/>
              <a:ext cx="2428996" cy="7621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758" y="3657564"/>
              <a:ext cx="419335" cy="294757"/>
            </a:xfrm>
            <a:prstGeom prst="rect">
              <a:avLst/>
            </a:prstGeom>
            <a:effectLst>
              <a:glow rad="228600">
                <a:schemeClr val="tx1">
                  <a:alpha val="83000"/>
                </a:schemeClr>
              </a:glow>
            </a:effectLst>
          </p:spPr>
        </p:pic>
        <p:cxnSp>
          <p:nvCxnSpPr>
            <p:cNvPr id="115" name="Straight Arrow Connector 114"/>
            <p:cNvCxnSpPr>
              <a:stCxn id="6" idx="0"/>
              <a:endCxn id="93" idx="2"/>
            </p:cNvCxnSpPr>
            <p:nvPr/>
          </p:nvCxnSpPr>
          <p:spPr>
            <a:xfrm flipV="1">
              <a:off x="4574049" y="3952321"/>
              <a:ext cx="3377" cy="1885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3" name="Picture 1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775" y="3653981"/>
              <a:ext cx="419335" cy="294757"/>
            </a:xfrm>
            <a:prstGeom prst="rect">
              <a:avLst/>
            </a:prstGeom>
            <a:effectLst>
              <a:glow rad="228600">
                <a:schemeClr val="tx1">
                  <a:alpha val="83000"/>
                </a:schemeClr>
              </a:glow>
            </a:effectLst>
          </p:spPr>
        </p:pic>
        <p:cxnSp>
          <p:nvCxnSpPr>
            <p:cNvPr id="124" name="Straight Arrow Connector 123"/>
            <p:cNvCxnSpPr>
              <a:stCxn id="9" idx="0"/>
              <a:endCxn id="123" idx="2"/>
            </p:cNvCxnSpPr>
            <p:nvPr/>
          </p:nvCxnSpPr>
          <p:spPr>
            <a:xfrm flipV="1">
              <a:off x="5823443" y="3948738"/>
              <a:ext cx="0" cy="202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096" y="3659084"/>
              <a:ext cx="419335" cy="294757"/>
            </a:xfrm>
            <a:prstGeom prst="rect">
              <a:avLst/>
            </a:prstGeom>
            <a:effectLst>
              <a:glow rad="228600">
                <a:schemeClr val="tx1">
                  <a:alpha val="83000"/>
                </a:schemeClr>
              </a:glow>
            </a:effectLst>
          </p:spPr>
        </p:pic>
        <p:cxnSp>
          <p:nvCxnSpPr>
            <p:cNvPr id="127" name="Straight Arrow Connector 126"/>
            <p:cNvCxnSpPr>
              <a:stCxn id="11" idx="0"/>
              <a:endCxn id="126" idx="2"/>
            </p:cNvCxnSpPr>
            <p:nvPr/>
          </p:nvCxnSpPr>
          <p:spPr>
            <a:xfrm flipH="1" flipV="1">
              <a:off x="6989764" y="3953841"/>
              <a:ext cx="1" cy="1991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7" name="Picture 1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031" y="3662878"/>
              <a:ext cx="419335" cy="294757"/>
            </a:xfrm>
            <a:prstGeom prst="rect">
              <a:avLst/>
            </a:prstGeom>
            <a:effectLst>
              <a:glow rad="228600">
                <a:schemeClr val="tx1">
                  <a:alpha val="83000"/>
                </a:schemeClr>
              </a:glow>
            </a:effectLst>
          </p:spPr>
        </p:pic>
        <p:cxnSp>
          <p:nvCxnSpPr>
            <p:cNvPr id="138" name="Straight Arrow Connector 137"/>
            <p:cNvCxnSpPr>
              <a:stCxn id="12" idx="0"/>
              <a:endCxn id="137" idx="2"/>
            </p:cNvCxnSpPr>
            <p:nvPr/>
          </p:nvCxnSpPr>
          <p:spPr>
            <a:xfrm flipV="1">
              <a:off x="8233699" y="3957635"/>
              <a:ext cx="0" cy="2066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036445" y="1000698"/>
            <a:ext cx="3649054" cy="2796317"/>
            <a:chOff x="4518217" y="846053"/>
            <a:chExt cx="3649054" cy="2796317"/>
          </a:xfrm>
        </p:grpSpPr>
        <p:sp>
          <p:nvSpPr>
            <p:cNvPr id="5" name="Rounded Rectangle 4"/>
            <p:cNvSpPr/>
            <p:nvPr/>
          </p:nvSpPr>
          <p:spPr>
            <a:xfrm>
              <a:off x="4897233" y="2761611"/>
              <a:ext cx="918314" cy="395683"/>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Before</a:t>
              </a:r>
            </a:p>
          </p:txBody>
        </p:sp>
        <p:cxnSp>
          <p:nvCxnSpPr>
            <p:cNvPr id="7" name="Straight Arrow Connector 6"/>
            <p:cNvCxnSpPr/>
            <p:nvPr/>
          </p:nvCxnSpPr>
          <p:spPr>
            <a:xfrm flipV="1">
              <a:off x="4518217" y="3074420"/>
              <a:ext cx="440816" cy="5148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6975953" y="2763506"/>
              <a:ext cx="943877" cy="395683"/>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Meets</a:t>
              </a:r>
            </a:p>
          </p:txBody>
        </p:sp>
        <p:sp>
          <p:nvSpPr>
            <p:cNvPr id="15" name="Rounded Rectangle 14"/>
            <p:cNvSpPr/>
            <p:nvPr/>
          </p:nvSpPr>
          <p:spPr>
            <a:xfrm>
              <a:off x="5933817" y="1461545"/>
              <a:ext cx="866142" cy="434835"/>
            </a:xfrm>
            <a:prstGeom prst="roundRect">
              <a:avLst>
                <a:gd name="adj" fmla="val 50000"/>
              </a:avLst>
            </a:prstGeom>
            <a:solidFill>
              <a:schemeClr val="tx1">
                <a:lumMod val="95000"/>
              </a:schemeClr>
            </a:solidFill>
            <a:ln w="952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prstClr val="black"/>
                  </a:solidFill>
                </a:rPr>
                <a:t>And</a:t>
              </a:r>
            </a:p>
          </p:txBody>
        </p:sp>
        <p:cxnSp>
          <p:nvCxnSpPr>
            <p:cNvPr id="16" name="Straight Arrow Connector 15"/>
            <p:cNvCxnSpPr>
              <a:stCxn id="160" idx="0"/>
            </p:cNvCxnSpPr>
            <p:nvPr/>
          </p:nvCxnSpPr>
          <p:spPr>
            <a:xfrm flipH="1" flipV="1">
              <a:off x="6366887" y="846053"/>
              <a:ext cx="1" cy="1757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70" idx="0"/>
            </p:cNvCxnSpPr>
            <p:nvPr/>
          </p:nvCxnSpPr>
          <p:spPr>
            <a:xfrm flipH="1" flipV="1">
              <a:off x="6695750" y="1866725"/>
              <a:ext cx="748135" cy="45734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flipV="1">
              <a:off x="5597129" y="3174595"/>
              <a:ext cx="156215" cy="45512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V="1">
              <a:off x="6921254" y="3166478"/>
              <a:ext cx="250309" cy="4758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H="1" flipV="1">
              <a:off x="7727193" y="3157294"/>
              <a:ext cx="440078" cy="4605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4" name="Picture 1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722" y="2320075"/>
              <a:ext cx="419335" cy="294757"/>
            </a:xfrm>
            <a:prstGeom prst="rect">
              <a:avLst/>
            </a:prstGeom>
            <a:effectLst>
              <a:glow rad="228600">
                <a:schemeClr val="tx1">
                  <a:alpha val="83000"/>
                </a:schemeClr>
              </a:glow>
            </a:effectLst>
          </p:spPr>
        </p:pic>
        <p:cxnSp>
          <p:nvCxnSpPr>
            <p:cNvPr id="155" name="Straight Arrow Connector 154"/>
            <p:cNvCxnSpPr>
              <a:stCxn id="5" idx="0"/>
              <a:endCxn id="154" idx="2"/>
            </p:cNvCxnSpPr>
            <p:nvPr/>
          </p:nvCxnSpPr>
          <p:spPr>
            <a:xfrm flipV="1">
              <a:off x="5356390" y="2614832"/>
              <a:ext cx="0" cy="14677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0" name="Picture 1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220" y="1021804"/>
              <a:ext cx="419335" cy="294757"/>
            </a:xfrm>
            <a:prstGeom prst="rect">
              <a:avLst/>
            </a:prstGeom>
            <a:effectLst>
              <a:glow rad="228600">
                <a:schemeClr val="tx1">
                  <a:alpha val="83000"/>
                </a:schemeClr>
              </a:glow>
            </a:effectLst>
          </p:spPr>
        </p:pic>
        <p:cxnSp>
          <p:nvCxnSpPr>
            <p:cNvPr id="161" name="Straight Arrow Connector 160"/>
            <p:cNvCxnSpPr>
              <a:stCxn id="154" idx="0"/>
            </p:cNvCxnSpPr>
            <p:nvPr/>
          </p:nvCxnSpPr>
          <p:spPr>
            <a:xfrm flipV="1">
              <a:off x="5356390" y="1853351"/>
              <a:ext cx="689635" cy="466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0" name="Picture 1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217" y="2324067"/>
              <a:ext cx="419335" cy="294757"/>
            </a:xfrm>
            <a:prstGeom prst="rect">
              <a:avLst/>
            </a:prstGeom>
            <a:effectLst>
              <a:glow rad="228600">
                <a:schemeClr val="tx1">
                  <a:alpha val="83000"/>
                </a:schemeClr>
              </a:glow>
            </a:effectLst>
          </p:spPr>
        </p:pic>
        <p:cxnSp>
          <p:nvCxnSpPr>
            <p:cNvPr id="171" name="Straight Arrow Connector 170"/>
            <p:cNvCxnSpPr>
              <a:stCxn id="10" idx="0"/>
              <a:endCxn id="170" idx="2"/>
            </p:cNvCxnSpPr>
            <p:nvPr/>
          </p:nvCxnSpPr>
          <p:spPr>
            <a:xfrm flipH="1" flipV="1">
              <a:off x="7443885" y="2618824"/>
              <a:ext cx="4007" cy="14468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15" idx="0"/>
              <a:endCxn id="160" idx="2"/>
            </p:cNvCxnSpPr>
            <p:nvPr/>
          </p:nvCxnSpPr>
          <p:spPr>
            <a:xfrm flipV="1">
              <a:off x="6366888" y="1316561"/>
              <a:ext cx="0" cy="1449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45149" y="5313310"/>
            <a:ext cx="4763948" cy="1296722"/>
            <a:chOff x="4014932" y="5158665"/>
            <a:chExt cx="4763948" cy="1296722"/>
          </a:xfrm>
        </p:grpSpPr>
        <p:sp>
          <p:nvSpPr>
            <p:cNvPr id="77" name="Rounded Rectangle 76"/>
            <p:cNvSpPr/>
            <p:nvPr/>
          </p:nvSpPr>
          <p:spPr>
            <a:xfrm>
              <a:off x="4052257" y="5265936"/>
              <a:ext cx="1913535" cy="1106890"/>
            </a:xfrm>
            <a:prstGeom prst="roundRect">
              <a:avLst/>
            </a:pr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8" name="Group 77"/>
            <p:cNvGrpSpPr/>
            <p:nvPr/>
          </p:nvGrpSpPr>
          <p:grpSpPr>
            <a:xfrm>
              <a:off x="4014932" y="5169927"/>
              <a:ext cx="1628257" cy="772205"/>
              <a:chOff x="488570" y="4969820"/>
              <a:chExt cx="1628257" cy="772205"/>
            </a:xfrm>
          </p:grpSpPr>
          <p:sp>
            <p:nvSpPr>
              <p:cNvPr id="79" name="Oval 78"/>
              <p:cNvSpPr/>
              <p:nvPr/>
            </p:nvSpPr>
            <p:spPr>
              <a:xfrm>
                <a:off x="488570" y="4969820"/>
                <a:ext cx="444500" cy="457200"/>
              </a:xfrm>
              <a:prstGeom prst="ellipse">
                <a:avLst/>
              </a:prstGeom>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a:solidFill>
                      <a:prstClr val="black"/>
                    </a:solidFill>
                  </a:rPr>
                  <a:t>S4</a:t>
                </a:r>
              </a:p>
            </p:txBody>
          </p:sp>
          <p:sp>
            <p:nvSpPr>
              <p:cNvPr id="80" name="Oval 79"/>
              <p:cNvSpPr/>
              <p:nvPr/>
            </p:nvSpPr>
            <p:spPr>
              <a:xfrm>
                <a:off x="1013725" y="4978400"/>
                <a:ext cx="444500" cy="457200"/>
              </a:xfrm>
              <a:prstGeom prst="ellipse">
                <a:avLst/>
              </a:prstGeom>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a:solidFill>
                      <a:prstClr val="black"/>
                    </a:solidFill>
                  </a:rPr>
                  <a:t>S3</a:t>
                </a:r>
              </a:p>
            </p:txBody>
          </p:sp>
          <p:sp>
            <p:nvSpPr>
              <p:cNvPr id="81" name="Oval 80"/>
              <p:cNvSpPr/>
              <p:nvPr/>
            </p:nvSpPr>
            <p:spPr>
              <a:xfrm>
                <a:off x="1542999" y="4973938"/>
                <a:ext cx="444500" cy="457200"/>
              </a:xfrm>
              <a:prstGeom prst="ellipse">
                <a:avLst/>
              </a:prstGeom>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000" dirty="0">
                    <a:solidFill>
                      <a:prstClr val="black"/>
                    </a:solidFill>
                  </a:rPr>
                  <a:t>S2</a:t>
                </a:r>
              </a:p>
            </p:txBody>
          </p:sp>
          <p:cxnSp>
            <p:nvCxnSpPr>
              <p:cNvPr id="82" name="Straight Connector 81"/>
              <p:cNvCxnSpPr>
                <a:stCxn id="79" idx="5"/>
              </p:cNvCxnSpPr>
              <p:nvPr/>
            </p:nvCxnSpPr>
            <p:spPr>
              <a:xfrm>
                <a:off x="867974" y="5360065"/>
                <a:ext cx="634279"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312642"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506769" y="5380913"/>
                <a:ext cx="610058"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6" name="Oval 85"/>
            <p:cNvSpPr/>
            <p:nvPr/>
          </p:nvSpPr>
          <p:spPr>
            <a:xfrm>
              <a:off x="5573577" y="5189149"/>
              <a:ext cx="444500" cy="457200"/>
            </a:xfrm>
            <a:prstGeom prst="ellipse">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000" dirty="0">
                  <a:solidFill>
                    <a:prstClr val="black"/>
                  </a:solidFill>
                </a:rPr>
                <a:t>S1</a:t>
              </a:r>
            </a:p>
          </p:txBody>
        </p:sp>
        <p:cxnSp>
          <p:nvCxnSpPr>
            <p:cNvPr id="87" name="Straight Connector 86"/>
            <p:cNvCxnSpPr/>
            <p:nvPr/>
          </p:nvCxnSpPr>
          <p:spPr>
            <a:xfrm flipH="1">
              <a:off x="5028615" y="5632444"/>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043677" y="5846593"/>
              <a:ext cx="822661" cy="369332"/>
            </a:xfrm>
            <a:prstGeom prst="rect">
              <a:avLst/>
            </a:prstGeom>
            <a:noFill/>
          </p:spPr>
          <p:txBody>
            <a:bodyPr wrap="none" rtlCol="0">
              <a:spAutoFit/>
            </a:bodyPr>
            <a:lstStyle/>
            <a:p>
              <a:r>
                <a:rPr lang="en-US" i="1" dirty="0">
                  <a:solidFill>
                    <a:prstClr val="white"/>
                  </a:solidFill>
                </a:rPr>
                <a:t>Thing1</a:t>
              </a:r>
            </a:p>
          </p:txBody>
        </p:sp>
        <p:sp>
          <p:nvSpPr>
            <p:cNvPr id="92" name="Rounded Rectangle 91"/>
            <p:cNvSpPr/>
            <p:nvPr/>
          </p:nvSpPr>
          <p:spPr>
            <a:xfrm>
              <a:off x="6813060" y="5265936"/>
              <a:ext cx="1913535" cy="1106890"/>
            </a:xfrm>
            <a:prstGeom prst="roundRect">
              <a:avLst/>
            </a:pr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4" name="Group 93"/>
            <p:cNvGrpSpPr/>
            <p:nvPr/>
          </p:nvGrpSpPr>
          <p:grpSpPr>
            <a:xfrm>
              <a:off x="6780096" y="5158665"/>
              <a:ext cx="1650607" cy="773435"/>
              <a:chOff x="488570" y="4969820"/>
              <a:chExt cx="1650607" cy="773435"/>
            </a:xfrm>
          </p:grpSpPr>
          <p:sp>
            <p:nvSpPr>
              <p:cNvPr id="95" name="Oval 94"/>
              <p:cNvSpPr/>
              <p:nvPr/>
            </p:nvSpPr>
            <p:spPr>
              <a:xfrm>
                <a:off x="488570" y="4969820"/>
                <a:ext cx="444500" cy="457200"/>
              </a:xfrm>
              <a:prstGeom prst="ellipse">
                <a:avLst/>
              </a:prstGeom>
              <a:ln/>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000" dirty="0">
                    <a:solidFill>
                      <a:prstClr val="black"/>
                    </a:solidFill>
                  </a:rPr>
                  <a:t>S6</a:t>
                </a:r>
              </a:p>
            </p:txBody>
          </p:sp>
          <p:sp>
            <p:nvSpPr>
              <p:cNvPr id="96" name="Oval 95"/>
              <p:cNvSpPr/>
              <p:nvPr/>
            </p:nvSpPr>
            <p:spPr>
              <a:xfrm>
                <a:off x="1013725" y="4978400"/>
                <a:ext cx="444500" cy="457200"/>
              </a:xfrm>
              <a:prstGeom prst="ellipse">
                <a:avLst/>
              </a:prstGeom>
              <a:ln/>
            </p:spPr>
            <p:style>
              <a:lnRef idx="1">
                <a:schemeClr val="accent2"/>
              </a:lnRef>
              <a:fillRef idx="2">
                <a:schemeClr val="accent2"/>
              </a:fillRef>
              <a:effectRef idx="1">
                <a:schemeClr val="accent2"/>
              </a:effectRef>
              <a:fontRef idx="minor">
                <a:schemeClr val="dk1"/>
              </a:fontRef>
            </p:style>
            <p:txBody>
              <a:bodyPr lIns="0" rIns="0" rtlCol="0" anchor="ctr"/>
              <a:lstStyle/>
              <a:p>
                <a:pPr algn="ctr"/>
                <a:r>
                  <a:rPr lang="en-US" sz="2000" dirty="0">
                    <a:solidFill>
                      <a:prstClr val="black"/>
                    </a:solidFill>
                  </a:rPr>
                  <a:t>S4</a:t>
                </a:r>
              </a:p>
            </p:txBody>
          </p:sp>
          <p:sp>
            <p:nvSpPr>
              <p:cNvPr id="97" name="Oval 96"/>
              <p:cNvSpPr/>
              <p:nvPr/>
            </p:nvSpPr>
            <p:spPr>
              <a:xfrm>
                <a:off x="1542999" y="4973938"/>
                <a:ext cx="444500" cy="457200"/>
              </a:xfrm>
              <a:prstGeom prst="ellipse">
                <a:avLst/>
              </a:prstGeom>
              <a:solidFill>
                <a:schemeClr val="accent6">
                  <a:lumMod val="40000"/>
                  <a:lumOff val="60000"/>
                </a:schemeClr>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en-US" sz="2000" dirty="0">
                    <a:solidFill>
                      <a:prstClr val="black"/>
                    </a:solidFill>
                  </a:rPr>
                  <a:t>S2</a:t>
                </a:r>
              </a:p>
            </p:txBody>
          </p:sp>
          <p:cxnSp>
            <p:nvCxnSpPr>
              <p:cNvPr id="98" name="Straight Connector 97"/>
              <p:cNvCxnSpPr>
                <a:stCxn id="95" idx="5"/>
              </p:cNvCxnSpPr>
              <p:nvPr/>
            </p:nvCxnSpPr>
            <p:spPr>
              <a:xfrm>
                <a:off x="867974" y="5360065"/>
                <a:ext cx="634279"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12642"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1529119" y="5382143"/>
                <a:ext cx="610058"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2" name="Oval 101"/>
            <p:cNvSpPr/>
            <p:nvPr/>
          </p:nvSpPr>
          <p:spPr>
            <a:xfrm>
              <a:off x="8334380" y="5176574"/>
              <a:ext cx="444500" cy="457200"/>
            </a:xfrm>
            <a:prstGeom prst="ellipse">
              <a:avLst/>
            </a:prstGeom>
            <a:ln/>
          </p:spPr>
          <p:style>
            <a:lnRef idx="1">
              <a:schemeClr val="accent4"/>
            </a:lnRef>
            <a:fillRef idx="2">
              <a:schemeClr val="accent4"/>
            </a:fillRef>
            <a:effectRef idx="1">
              <a:schemeClr val="accent4"/>
            </a:effectRef>
            <a:fontRef idx="minor">
              <a:schemeClr val="dk1"/>
            </a:fontRef>
          </p:style>
          <p:txBody>
            <a:bodyPr lIns="0" rIns="0" rtlCol="0" anchor="ctr"/>
            <a:lstStyle/>
            <a:p>
              <a:pPr algn="ctr"/>
              <a:r>
                <a:rPr lang="en-US" sz="2000" dirty="0">
                  <a:solidFill>
                    <a:prstClr val="black"/>
                  </a:solidFill>
                </a:rPr>
                <a:t>S1</a:t>
              </a:r>
            </a:p>
          </p:txBody>
        </p:sp>
        <p:cxnSp>
          <p:nvCxnSpPr>
            <p:cNvPr id="103" name="Straight Connector 102"/>
            <p:cNvCxnSpPr/>
            <p:nvPr/>
          </p:nvCxnSpPr>
          <p:spPr>
            <a:xfrm flipH="1">
              <a:off x="7789418" y="5632444"/>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6804480" y="5846593"/>
              <a:ext cx="822661" cy="369332"/>
            </a:xfrm>
            <a:prstGeom prst="rect">
              <a:avLst/>
            </a:prstGeom>
            <a:noFill/>
          </p:spPr>
          <p:txBody>
            <a:bodyPr wrap="none" rtlCol="0">
              <a:spAutoFit/>
            </a:bodyPr>
            <a:lstStyle/>
            <a:p>
              <a:r>
                <a:rPr lang="en-US" i="1" dirty="0">
                  <a:solidFill>
                    <a:prstClr val="white"/>
                  </a:solidFill>
                </a:rPr>
                <a:t>Thing7</a:t>
              </a:r>
            </a:p>
          </p:txBody>
        </p:sp>
        <p:sp>
          <p:nvSpPr>
            <p:cNvPr id="89" name="Oval 88"/>
            <p:cNvSpPr>
              <a:spLocks noChangeAspect="1"/>
            </p:cNvSpPr>
            <p:nvPr/>
          </p:nvSpPr>
          <p:spPr>
            <a:xfrm>
              <a:off x="7541016" y="5952001"/>
              <a:ext cx="486127" cy="495659"/>
            </a:xfrm>
            <a:prstGeom prst="ellipse">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0" name="Group 89"/>
            <p:cNvGrpSpPr>
              <a:grpSpLocks noChangeAspect="1"/>
            </p:cNvGrpSpPr>
            <p:nvPr/>
          </p:nvGrpSpPr>
          <p:grpSpPr>
            <a:xfrm>
              <a:off x="7686842" y="5971671"/>
              <a:ext cx="194474" cy="456317"/>
              <a:chOff x="425318" y="3171583"/>
              <a:chExt cx="1495930" cy="3476892"/>
            </a:xfrm>
          </p:grpSpPr>
          <p:sp>
            <p:nvSpPr>
              <p:cNvPr id="91" name="Oval 90"/>
              <p:cNvSpPr/>
              <p:nvPr/>
            </p:nvSpPr>
            <p:spPr>
              <a:xfrm>
                <a:off x="504824" y="3368503"/>
                <a:ext cx="990600" cy="81503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5" name="Oval 104"/>
              <p:cNvSpPr/>
              <p:nvPr/>
            </p:nvSpPr>
            <p:spPr>
              <a:xfrm rot="20628650">
                <a:off x="1042791" y="3487344"/>
                <a:ext cx="202012" cy="36944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6" name="Oval 105"/>
              <p:cNvSpPr/>
              <p:nvPr/>
            </p:nvSpPr>
            <p:spPr>
              <a:xfrm rot="20628650">
                <a:off x="1058729" y="3599737"/>
                <a:ext cx="178625" cy="172494"/>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7" name="Freeform 106"/>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8" name="Freeform 107"/>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09" name="Freeform 108"/>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0" name="Freeform 109"/>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1" name="Flowchart: Terminator 110"/>
              <p:cNvSpPr/>
              <p:nvPr/>
            </p:nvSpPr>
            <p:spPr>
              <a:xfrm rot="1181499">
                <a:off x="1108278" y="3171583"/>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2" name="Flowchart: Terminator 111"/>
              <p:cNvSpPr/>
              <p:nvPr/>
            </p:nvSpPr>
            <p:spPr>
              <a:xfrm rot="19719383">
                <a:off x="425318" y="3301352"/>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13" name="Oval 112"/>
            <p:cNvSpPr>
              <a:spLocks noChangeAspect="1"/>
            </p:cNvSpPr>
            <p:nvPr/>
          </p:nvSpPr>
          <p:spPr>
            <a:xfrm>
              <a:off x="4799554" y="5959728"/>
              <a:ext cx="486127" cy="495659"/>
            </a:xfrm>
            <a:prstGeom prst="ellipse">
              <a:avLst/>
            </a:prstGeom>
            <a:solidFill>
              <a:schemeClr val="accent4">
                <a:lumMod val="40000"/>
                <a:lumOff val="6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4" name="Group 113"/>
            <p:cNvGrpSpPr>
              <a:grpSpLocks noChangeAspect="1"/>
            </p:cNvGrpSpPr>
            <p:nvPr/>
          </p:nvGrpSpPr>
          <p:grpSpPr>
            <a:xfrm>
              <a:off x="4945380" y="5979398"/>
              <a:ext cx="194474" cy="456317"/>
              <a:chOff x="425318" y="3171583"/>
              <a:chExt cx="1495930" cy="3476892"/>
            </a:xfrm>
          </p:grpSpPr>
          <p:sp>
            <p:nvSpPr>
              <p:cNvPr id="116" name="Oval 115"/>
              <p:cNvSpPr/>
              <p:nvPr/>
            </p:nvSpPr>
            <p:spPr>
              <a:xfrm>
                <a:off x="504824" y="3368503"/>
                <a:ext cx="990600" cy="815037"/>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7" name="Oval 116"/>
              <p:cNvSpPr/>
              <p:nvPr/>
            </p:nvSpPr>
            <p:spPr>
              <a:xfrm rot="20628650">
                <a:off x="1042791" y="3487344"/>
                <a:ext cx="202012" cy="369441"/>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8" name="Oval 117"/>
              <p:cNvSpPr/>
              <p:nvPr/>
            </p:nvSpPr>
            <p:spPr>
              <a:xfrm rot="20628650">
                <a:off x="1058729" y="3599737"/>
                <a:ext cx="178625" cy="172494"/>
              </a:xfrm>
              <a:prstGeom prst="ellipse">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9" name="Freeform 11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0" name="Freeform 11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1" name="Freeform 12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2" name="Freeform 12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5" name="Flowchart: Terminator 124"/>
              <p:cNvSpPr/>
              <p:nvPr/>
            </p:nvSpPr>
            <p:spPr>
              <a:xfrm rot="1181499">
                <a:off x="1108278" y="3171583"/>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8" name="Flowchart: Terminator 127"/>
              <p:cNvSpPr/>
              <p:nvPr/>
            </p:nvSpPr>
            <p:spPr>
              <a:xfrm rot="19719383">
                <a:off x="425318" y="3301352"/>
                <a:ext cx="300775" cy="112568"/>
              </a:xfrm>
              <a:prstGeom prst="flowChartTerminator">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grpSp>
      <p:sp>
        <p:nvSpPr>
          <p:cNvPr id="101" name="Rectangle 100"/>
          <p:cNvSpPr/>
          <p:nvPr/>
        </p:nvSpPr>
        <p:spPr>
          <a:xfrm>
            <a:off x="291375" y="82483"/>
            <a:ext cx="8223975" cy="769441"/>
          </a:xfrm>
          <a:prstGeom prst="rect">
            <a:avLst/>
          </a:prstGeom>
          <a:noFill/>
        </p:spPr>
        <p:txBody>
          <a:bodyPr wrap="square" lIns="91440" tIns="45720" rIns="91440" bIns="45720">
            <a:spAutoFit/>
          </a:bodyPr>
          <a:lstStyle/>
          <a:p>
            <a:r>
              <a:rPr lang="en-US" sz="4400" dirty="0">
                <a:ln w="0"/>
                <a:solidFill>
                  <a:srgbClr val="FFC000">
                    <a:lumMod val="40000"/>
                    <a:lumOff val="60000"/>
                  </a:srgbClr>
                </a:solidFill>
                <a:effectLst>
                  <a:reflection blurRad="6350" stA="53000" endA="300" endPos="35500" dir="5400000" sy="-90000" algn="bl" rotWithShape="0"/>
                </a:effectLst>
              </a:rPr>
              <a:t>EQL Query Processing</a:t>
            </a:r>
          </a:p>
        </p:txBody>
      </p:sp>
      <p:sp>
        <p:nvSpPr>
          <p:cNvPr id="13" name="Slide Number Placeholder 12"/>
          <p:cNvSpPr>
            <a:spLocks noGrp="1"/>
          </p:cNvSpPr>
          <p:nvPr>
            <p:ph type="sldNum" sz="quarter" idx="12"/>
          </p:nvPr>
        </p:nvSpPr>
        <p:spPr/>
        <p:txBody>
          <a:bodyPr/>
          <a:lstStyle/>
          <a:p>
            <a:fld id="{321D9DF7-A7BE-46E3-898F-4EC0FF04C1B9}" type="slidenum">
              <a:rPr lang="en-US" smtClean="0">
                <a:solidFill>
                  <a:prstClr val="white">
                    <a:tint val="75000"/>
                  </a:prstClr>
                </a:solidFill>
              </a:rPr>
              <a:pPr/>
              <a:t>51</a:t>
            </a:fld>
            <a:endParaRPr lang="en-US">
              <a:solidFill>
                <a:prstClr val="white">
                  <a:tint val="75000"/>
                </a:prstClr>
              </a:solidFill>
            </a:endParaRPr>
          </a:p>
        </p:txBody>
      </p:sp>
      <p:sp>
        <p:nvSpPr>
          <p:cNvPr id="129" name="Oval Callout 128"/>
          <p:cNvSpPr/>
          <p:nvPr/>
        </p:nvSpPr>
        <p:spPr>
          <a:xfrm>
            <a:off x="5299725" y="4674793"/>
            <a:ext cx="1818726" cy="788284"/>
          </a:xfrm>
          <a:prstGeom prst="wedgeEllipseCallout">
            <a:avLst>
              <a:gd name="adj1" fmla="val -54346"/>
              <a:gd name="adj2" fmla="val 45605"/>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Multimedia Computing</a:t>
            </a:r>
          </a:p>
        </p:txBody>
      </p:sp>
      <p:sp>
        <p:nvSpPr>
          <p:cNvPr id="25" name="Right Brace 24"/>
          <p:cNvSpPr/>
          <p:nvPr/>
        </p:nvSpPr>
        <p:spPr>
          <a:xfrm>
            <a:off x="5091806" y="1494827"/>
            <a:ext cx="224134" cy="2475508"/>
          </a:xfrm>
          <a:prstGeom prst="rightBrace">
            <a:avLst>
              <a:gd name="adj1" fmla="val 25930"/>
              <a:gd name="adj2" fmla="val 51630"/>
            </a:avLst>
          </a:prstGeom>
          <a:ln w="28575">
            <a:solidFill>
              <a:srgbClr val="C1C1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30" name="Oval Callout 129"/>
          <p:cNvSpPr/>
          <p:nvPr/>
        </p:nvSpPr>
        <p:spPr>
          <a:xfrm>
            <a:off x="5696517" y="2797358"/>
            <a:ext cx="3078643" cy="1551228"/>
          </a:xfrm>
          <a:prstGeom prst="wedgeEllipseCallout">
            <a:avLst>
              <a:gd name="adj1" fmla="val -58806"/>
              <a:gd name="adj2" fmla="val -48190"/>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Processing “WHEN” clause in EQL - Asynchronous Data stream processing</a:t>
            </a:r>
          </a:p>
        </p:txBody>
      </p:sp>
      <p:sp>
        <p:nvSpPr>
          <p:cNvPr id="131" name="TextBox 130"/>
          <p:cNvSpPr txBox="1"/>
          <p:nvPr/>
        </p:nvSpPr>
        <p:spPr>
          <a:xfrm>
            <a:off x="5575660" y="852181"/>
            <a:ext cx="3190318" cy="1650708"/>
          </a:xfrm>
          <a:prstGeom prst="rect">
            <a:avLst/>
          </a:prstGeom>
          <a:noFill/>
        </p:spPr>
        <p:txBody>
          <a:bodyPr wrap="square" rtlCol="0">
            <a:spAutoFit/>
          </a:bodyPr>
          <a:lstStyle/>
          <a:p>
            <a:pPr>
              <a:lnSpc>
                <a:spcPct val="90000"/>
              </a:lnSpc>
            </a:pPr>
            <a:r>
              <a:rPr lang="en-US" sz="2800" dirty="0">
                <a:solidFill>
                  <a:srgbClr val="CCFFCC"/>
                </a:solidFill>
              </a:rPr>
              <a:t>Boolean abstraction as a framework for </a:t>
            </a:r>
            <a:r>
              <a:rPr lang="en-US" sz="2800" b="1" dirty="0">
                <a:solidFill>
                  <a:srgbClr val="CCFFCC"/>
                </a:solidFill>
              </a:rPr>
              <a:t>multimedia data stream processing</a:t>
            </a:r>
          </a:p>
        </p:txBody>
      </p:sp>
    </p:spTree>
    <p:extLst>
      <p:ext uri="{BB962C8B-B14F-4D97-AF65-F5344CB8AC3E}">
        <p14:creationId xmlns:p14="http://schemas.microsoft.com/office/powerpoint/2010/main" val="41223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right)">
                                      <p:cBhvr>
                                        <p:cTn id="7" dur="500"/>
                                        <p:tgtEl>
                                          <p:spTgt spid="1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30"/>
                                        </p:tgtEl>
                                        <p:attrNameLst>
                                          <p:attrName>style.visibility</p:attrName>
                                        </p:attrNameLst>
                                      </p:cBhvr>
                                      <p:to>
                                        <p:strVal val="visible"/>
                                      </p:to>
                                    </p:set>
                                    <p:animEffect transition="in" filter="wipe(right)">
                                      <p:cBhvr>
                                        <p:cTn id="20" dur="500"/>
                                        <p:tgtEl>
                                          <p:spTgt spid="130"/>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righ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1">
                                            <p:txEl>
                                              <p:pRg st="0" end="0"/>
                                            </p:txEl>
                                          </p:spTgt>
                                        </p:tgtEl>
                                        <p:attrNameLst>
                                          <p:attrName>style.visibility</p:attrName>
                                        </p:attrNameLst>
                                      </p:cBhvr>
                                      <p:to>
                                        <p:strVal val="visible"/>
                                      </p:to>
                                    </p:set>
                                    <p:animEffect transition="in" filter="wipe(left)">
                                      <p:cBhvr>
                                        <p:cTn id="29" dur="500"/>
                                        <p:tgtEl>
                                          <p:spTgt spid="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25"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967321" y="272106"/>
            <a:ext cx="5690152"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Ad Hoc EQL Query</a:t>
            </a:r>
          </a:p>
        </p:txBody>
      </p:sp>
      <p:sp>
        <p:nvSpPr>
          <p:cNvPr id="67" name="TextBox 66"/>
          <p:cNvSpPr txBox="1"/>
          <p:nvPr/>
        </p:nvSpPr>
        <p:spPr>
          <a:xfrm>
            <a:off x="523630" y="2051738"/>
            <a:ext cx="4166245"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52</a:t>
            </a:fld>
            <a:endParaRPr lang="en-US">
              <a:solidFill>
                <a:prstClr val="white">
                  <a:tint val="75000"/>
                </a:prstClr>
              </a:solidFill>
            </a:endParaRPr>
          </a:p>
        </p:txBody>
      </p:sp>
      <p:grpSp>
        <p:nvGrpSpPr>
          <p:cNvPr id="2" name="Group 1"/>
          <p:cNvGrpSpPr/>
          <p:nvPr/>
        </p:nvGrpSpPr>
        <p:grpSpPr>
          <a:xfrm>
            <a:off x="820663" y="4191626"/>
            <a:ext cx="2273739" cy="2023231"/>
            <a:chOff x="1683167" y="4540834"/>
            <a:chExt cx="2273739" cy="2023231"/>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697"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236" y="6106864"/>
              <a:ext cx="468006" cy="457201"/>
            </a:xfrm>
            <a:prstGeom prst="rect">
              <a:avLst/>
            </a:prstGeom>
          </p:spPr>
        </p:pic>
        <p:grpSp>
          <p:nvGrpSpPr>
            <p:cNvPr id="70" name="Group 69"/>
            <p:cNvGrpSpPr/>
            <p:nvPr/>
          </p:nvGrpSpPr>
          <p:grpSpPr>
            <a:xfrm>
              <a:off x="1796633"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nvGrpSpPr>
            <p:cNvPr id="78" name="Group 77"/>
            <p:cNvGrpSpPr/>
            <p:nvPr/>
          </p:nvGrpSpPr>
          <p:grpSpPr>
            <a:xfrm>
              <a:off x="1683167" y="4540834"/>
              <a:ext cx="2273739" cy="1566030"/>
              <a:chOff x="1812757" y="4540834"/>
              <a:chExt cx="2273739" cy="1566030"/>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331" y="578060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6870" y="580206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grpSp>
      <p:sp>
        <p:nvSpPr>
          <p:cNvPr id="3" name="Bent-Up Arrow 2"/>
          <p:cNvSpPr/>
          <p:nvPr/>
        </p:nvSpPr>
        <p:spPr>
          <a:xfrm>
            <a:off x="3180616" y="3304280"/>
            <a:ext cx="992093" cy="2040930"/>
          </a:xfrm>
          <a:prstGeom prst="bentUpArrow">
            <a:avLst>
              <a:gd name="adj1" fmla="val 10367"/>
              <a:gd name="adj2" fmla="val 14634"/>
              <a:gd name="adj3" fmla="val 18903"/>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 name="Terminator 3"/>
          <p:cNvSpPr/>
          <p:nvPr/>
        </p:nvSpPr>
        <p:spPr>
          <a:xfrm>
            <a:off x="1652190" y="2917138"/>
            <a:ext cx="2852962" cy="419233"/>
          </a:xfrm>
          <a:prstGeom prst="flowChartTerminator">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ard 5"/>
          <p:cNvSpPr/>
          <p:nvPr/>
        </p:nvSpPr>
        <p:spPr>
          <a:xfrm>
            <a:off x="5400844" y="1471256"/>
            <a:ext cx="2967788" cy="1204014"/>
          </a:xfrm>
          <a:prstGeom prst="flowChartPunchedCard">
            <a:avLst/>
          </a:prstGeom>
          <a:solidFill>
            <a:srgbClr val="CD8757"/>
          </a:solidFill>
        </p:spPr>
        <p:style>
          <a:lnRef idx="1">
            <a:schemeClr val="accent1"/>
          </a:lnRef>
          <a:fillRef idx="3">
            <a:schemeClr val="accent1"/>
          </a:fillRef>
          <a:effectRef idx="2">
            <a:schemeClr val="accent1"/>
          </a:effectRef>
          <a:fontRef idx="minor">
            <a:schemeClr val="lt1"/>
          </a:fontRef>
        </p:style>
        <p:txBody>
          <a:bodyPr tIns="0" bIns="137160" rtlCol="0" anchor="ctr"/>
          <a:lstStyle/>
          <a:p>
            <a:pPr algn="ctr">
              <a:lnSpc>
                <a:spcPct val="90000"/>
              </a:lnSpc>
            </a:pPr>
            <a:r>
              <a:rPr lang="en-US" sz="2800" dirty="0">
                <a:solidFill>
                  <a:prstClr val="white"/>
                </a:solidFill>
              </a:rPr>
              <a:t>Event-handling software</a:t>
            </a:r>
          </a:p>
        </p:txBody>
      </p:sp>
      <p:pic>
        <p:nvPicPr>
          <p:cNvPr id="10" name="Picture 9"/>
          <p:cNvPicPr>
            <a:picLocks noChangeAspect="1"/>
          </p:cNvPicPr>
          <p:nvPr/>
        </p:nvPicPr>
        <p:blipFill>
          <a:blip r:embed="rId5"/>
          <a:stretch>
            <a:fillRect/>
          </a:stretch>
        </p:blipFill>
        <p:spPr>
          <a:xfrm>
            <a:off x="5374104" y="4387034"/>
            <a:ext cx="2954420" cy="1963212"/>
          </a:xfrm>
          <a:prstGeom prst="rect">
            <a:avLst/>
          </a:prstGeom>
          <a:effectLst>
            <a:glow rad="228600">
              <a:schemeClr val="accent4">
                <a:satMod val="175000"/>
                <a:alpha val="40000"/>
              </a:schemeClr>
            </a:glow>
          </a:effectLst>
        </p:spPr>
      </p:pic>
      <p:pic>
        <p:nvPicPr>
          <p:cNvPr id="11" name="Picture 10"/>
          <p:cNvPicPr>
            <a:picLocks noChangeAspect="1"/>
          </p:cNvPicPr>
          <p:nvPr/>
        </p:nvPicPr>
        <p:blipFill>
          <a:blip r:embed="rId6"/>
          <a:stretch>
            <a:fillRect/>
          </a:stretch>
        </p:blipFill>
        <p:spPr>
          <a:xfrm>
            <a:off x="6550848" y="3755734"/>
            <a:ext cx="1039394" cy="1039394"/>
          </a:xfrm>
          <a:prstGeom prst="rect">
            <a:avLst/>
          </a:prstGeom>
        </p:spPr>
      </p:pic>
      <p:sp>
        <p:nvSpPr>
          <p:cNvPr id="63" name="Right Arrow 62"/>
          <p:cNvSpPr/>
          <p:nvPr/>
        </p:nvSpPr>
        <p:spPr>
          <a:xfrm rot="5400000">
            <a:off x="6322593" y="3060701"/>
            <a:ext cx="1216527" cy="2553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77" name="Right Arrow 76"/>
          <p:cNvSpPr/>
          <p:nvPr/>
        </p:nvSpPr>
        <p:spPr>
          <a:xfrm>
            <a:off x="4098926" y="2224500"/>
            <a:ext cx="1748422" cy="31561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rot="10800000">
            <a:off x="2874212" y="5868737"/>
            <a:ext cx="2660313" cy="26736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7"/>
          <a:stretch>
            <a:fillRect/>
          </a:stretch>
        </p:blipFill>
        <p:spPr>
          <a:xfrm>
            <a:off x="4647575" y="3436254"/>
            <a:ext cx="1597526" cy="1538754"/>
          </a:xfrm>
          <a:prstGeom prst="rect">
            <a:avLst/>
          </a:prstGeom>
        </p:spPr>
      </p:pic>
      <p:pic>
        <p:nvPicPr>
          <p:cNvPr id="13" name="Picture 12"/>
          <p:cNvPicPr>
            <a:picLocks noChangeAspect="1"/>
          </p:cNvPicPr>
          <p:nvPr/>
        </p:nvPicPr>
        <p:blipFill>
          <a:blip r:embed="rId8"/>
          <a:stretch>
            <a:fillRect/>
          </a:stretch>
        </p:blipFill>
        <p:spPr>
          <a:xfrm>
            <a:off x="395108" y="381425"/>
            <a:ext cx="1483909" cy="1483909"/>
          </a:xfrm>
          <a:prstGeom prst="rect">
            <a:avLst/>
          </a:prstGeom>
        </p:spPr>
      </p:pic>
      <p:sp>
        <p:nvSpPr>
          <p:cNvPr id="14" name="Bent-Up Arrow 13"/>
          <p:cNvSpPr/>
          <p:nvPr/>
        </p:nvSpPr>
        <p:spPr>
          <a:xfrm rot="16200000">
            <a:off x="1464368" y="1049562"/>
            <a:ext cx="1147904" cy="1055014"/>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91743" y="1295796"/>
            <a:ext cx="1408333" cy="400110"/>
          </a:xfrm>
          <a:prstGeom prst="rect">
            <a:avLst/>
          </a:prstGeom>
          <a:noFill/>
        </p:spPr>
        <p:txBody>
          <a:bodyPr wrap="none" rtlCol="0">
            <a:spAutoFit/>
          </a:bodyPr>
          <a:lstStyle/>
          <a:p>
            <a:r>
              <a:rPr lang="en-US" sz="2000" dirty="0">
                <a:solidFill>
                  <a:prstClr val="white"/>
                </a:solidFill>
              </a:rPr>
              <a:t>Notification</a:t>
            </a:r>
          </a:p>
        </p:txBody>
      </p:sp>
      <p:pic>
        <p:nvPicPr>
          <p:cNvPr id="16" name="Picture 15"/>
          <p:cNvPicPr>
            <a:picLocks noChangeAspect="1"/>
          </p:cNvPicPr>
          <p:nvPr/>
        </p:nvPicPr>
        <p:blipFill>
          <a:blip r:embed="rId9"/>
          <a:stretch>
            <a:fillRect/>
          </a:stretch>
        </p:blipFill>
        <p:spPr>
          <a:xfrm>
            <a:off x="5588192" y="5558965"/>
            <a:ext cx="195780" cy="754800"/>
          </a:xfrm>
          <a:prstGeom prst="rect">
            <a:avLst/>
          </a:prstGeom>
        </p:spPr>
      </p:pic>
      <p:sp>
        <p:nvSpPr>
          <p:cNvPr id="7" name="TextBox 6"/>
          <p:cNvSpPr txBox="1"/>
          <p:nvPr/>
        </p:nvSpPr>
        <p:spPr>
          <a:xfrm>
            <a:off x="4069041" y="4911065"/>
            <a:ext cx="971904" cy="544765"/>
          </a:xfrm>
          <a:prstGeom prst="rect">
            <a:avLst/>
          </a:prstGeom>
          <a:noFill/>
        </p:spPr>
        <p:txBody>
          <a:bodyPr wrap="square" rtlCol="0">
            <a:spAutoFit/>
          </a:bodyPr>
          <a:lstStyle/>
          <a:p>
            <a:pPr>
              <a:lnSpc>
                <a:spcPct val="80000"/>
              </a:lnSpc>
            </a:pPr>
            <a:r>
              <a:rPr lang="en-US" dirty="0">
                <a:solidFill>
                  <a:prstClr val="white"/>
                </a:solidFill>
              </a:rPr>
              <a:t>Atomic event</a:t>
            </a:r>
          </a:p>
        </p:txBody>
      </p:sp>
      <p:sp>
        <p:nvSpPr>
          <p:cNvPr id="8" name="TextBox 7"/>
          <p:cNvSpPr txBox="1"/>
          <p:nvPr/>
        </p:nvSpPr>
        <p:spPr>
          <a:xfrm>
            <a:off x="3176058" y="2601114"/>
            <a:ext cx="1614555" cy="369332"/>
          </a:xfrm>
          <a:prstGeom prst="rect">
            <a:avLst/>
          </a:prstGeom>
          <a:noFill/>
        </p:spPr>
        <p:txBody>
          <a:bodyPr wrap="square" rtlCol="0">
            <a:spAutoFit/>
          </a:bodyPr>
          <a:lstStyle/>
          <a:p>
            <a:r>
              <a:rPr lang="en-US" i="1" dirty="0">
                <a:solidFill>
                  <a:prstClr val="white"/>
                </a:solidFill>
              </a:rPr>
              <a:t>Complex event</a:t>
            </a:r>
          </a:p>
        </p:txBody>
      </p:sp>
      <p:sp>
        <p:nvSpPr>
          <p:cNvPr id="50" name="TextBox 49"/>
          <p:cNvSpPr txBox="1"/>
          <p:nvPr/>
        </p:nvSpPr>
        <p:spPr>
          <a:xfrm>
            <a:off x="3223615" y="6022356"/>
            <a:ext cx="1780768" cy="369332"/>
          </a:xfrm>
          <a:prstGeom prst="rect">
            <a:avLst/>
          </a:prstGeom>
          <a:noFill/>
        </p:spPr>
        <p:txBody>
          <a:bodyPr wrap="none" rtlCol="0">
            <a:spAutoFit/>
          </a:bodyPr>
          <a:lstStyle/>
          <a:p>
            <a:r>
              <a:rPr lang="en-US" dirty="0">
                <a:solidFill>
                  <a:prstClr val="white"/>
                </a:solidFill>
              </a:rPr>
              <a:t>New observation</a:t>
            </a:r>
          </a:p>
        </p:txBody>
      </p:sp>
    </p:spTree>
    <p:extLst>
      <p:ext uri="{BB962C8B-B14F-4D97-AF65-F5344CB8AC3E}">
        <p14:creationId xmlns:p14="http://schemas.microsoft.com/office/powerpoint/2010/main" val="5890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dissolv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1500"/>
                            </p:stCondLst>
                            <p:childTnLst>
                              <p:par>
                                <p:cTn id="36" presetID="9"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1000"/>
                            </p:stCondLst>
                            <p:childTnLst>
                              <p:par>
                                <p:cTn id="49" presetID="9"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dissolv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50">
                                            <p:txEl>
                                              <p:pRg st="0" end="0"/>
                                            </p:txEl>
                                          </p:spTgt>
                                        </p:tgtEl>
                                        <p:attrNameLst>
                                          <p:attrName>style.visibility</p:attrName>
                                        </p:attrNameLst>
                                      </p:cBhvr>
                                      <p:to>
                                        <p:strVal val="visible"/>
                                      </p:to>
                                    </p:set>
                                    <p:animEffect transition="in" filter="dissolve">
                                      <p:cBhvr>
                                        <p:cTn id="60" dur="500"/>
                                        <p:tgtEl>
                                          <p:spTgt spid="50">
                                            <p:txEl>
                                              <p:pRg st="0" end="0"/>
                                            </p:txEl>
                                          </p:spTgt>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right)">
                                      <p:cBhvr>
                                        <p:cTn id="63" dur="500"/>
                                        <p:tgtEl>
                                          <p:spTgt spid="9"/>
                                        </p:tgtEl>
                                      </p:cBhvr>
                                    </p:animEffect>
                                  </p:childTnLst>
                                </p:cTn>
                              </p:par>
                            </p:childTnLst>
                          </p:cTn>
                        </p:par>
                        <p:par>
                          <p:cTn id="64" fill="hold">
                            <p:stCondLst>
                              <p:cond delay="1000"/>
                            </p:stCondLst>
                            <p:childTnLst>
                              <p:par>
                                <p:cTn id="65" presetID="21" presetClass="entr" presetSubtype="1"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heel(1)">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3" grpId="0" animBg="1"/>
      <p:bldP spid="77" grpId="0" animBg="1"/>
      <p:bldP spid="9" grpId="0" animBg="1"/>
      <p:bldP spid="14" grpId="0" animBg="1"/>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p:cNvSpPr/>
          <p:nvPr/>
        </p:nvSpPr>
        <p:spPr>
          <a:xfrm>
            <a:off x="601834" y="1101426"/>
            <a:ext cx="7775235" cy="3498650"/>
          </a:xfrm>
          <a:prstGeom prst="snip1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90549" y="158933"/>
            <a:ext cx="5292037"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Embedded EQL</a:t>
            </a:r>
          </a:p>
        </p:txBody>
      </p:sp>
      <p:sp>
        <p:nvSpPr>
          <p:cNvPr id="67" name="TextBox 66"/>
          <p:cNvSpPr txBox="1"/>
          <p:nvPr/>
        </p:nvSpPr>
        <p:spPr>
          <a:xfrm>
            <a:off x="710783" y="2051738"/>
            <a:ext cx="3997815" cy="2095958"/>
          </a:xfrm>
          <a:prstGeom prst="rect">
            <a:avLst/>
          </a:prstGeom>
          <a:ln>
            <a:solidFill>
              <a:srgbClr val="E2F0D9"/>
            </a:solidFill>
          </a:ln>
          <a:effectLst>
            <a:outerShdw blurRad="50800" dist="38100" dir="18900000" algn="b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a:t>
            </a:r>
            <a:r>
              <a:rPr lang="en-US" sz="2400" dirty="0">
                <a:solidFill>
                  <a:srgbClr val="FFC000"/>
                </a:solidFill>
              </a:rPr>
              <a:t>]</a:t>
            </a:r>
            <a:r>
              <a:rPr lang="en-US" sz="2400" i="1" dirty="0">
                <a:solidFill>
                  <a:srgbClr val="FFC000"/>
                </a:solidFill>
              </a:rPr>
              <a:t>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53</a:t>
            </a:fld>
            <a:endParaRPr lang="en-US">
              <a:solidFill>
                <a:prstClr val="white">
                  <a:tint val="75000"/>
                </a:prstClr>
              </a:solidFill>
            </a:endParaRPr>
          </a:p>
        </p:txBody>
      </p:sp>
      <p:grpSp>
        <p:nvGrpSpPr>
          <p:cNvPr id="2" name="Group 1"/>
          <p:cNvGrpSpPr/>
          <p:nvPr/>
        </p:nvGrpSpPr>
        <p:grpSpPr>
          <a:xfrm>
            <a:off x="1007815" y="4191626"/>
            <a:ext cx="2273739" cy="2023231"/>
            <a:chOff x="1683167" y="4540834"/>
            <a:chExt cx="2273739" cy="2023231"/>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697"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236" y="6106864"/>
              <a:ext cx="468006" cy="457201"/>
            </a:xfrm>
            <a:prstGeom prst="rect">
              <a:avLst/>
            </a:prstGeom>
          </p:spPr>
        </p:pic>
        <p:grpSp>
          <p:nvGrpSpPr>
            <p:cNvPr id="70" name="Group 69"/>
            <p:cNvGrpSpPr/>
            <p:nvPr/>
          </p:nvGrpSpPr>
          <p:grpSpPr>
            <a:xfrm>
              <a:off x="1796633"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nvGrpSpPr>
            <p:cNvPr id="78" name="Group 77"/>
            <p:cNvGrpSpPr/>
            <p:nvPr/>
          </p:nvGrpSpPr>
          <p:grpSpPr>
            <a:xfrm>
              <a:off x="1683167" y="4540834"/>
              <a:ext cx="2273739" cy="1566030"/>
              <a:chOff x="1812757" y="4540834"/>
              <a:chExt cx="2273739" cy="1566030"/>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331" y="578060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6870" y="580206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grpSp>
      <p:sp>
        <p:nvSpPr>
          <p:cNvPr id="3" name="Bent-Up Arrow 2"/>
          <p:cNvSpPr/>
          <p:nvPr/>
        </p:nvSpPr>
        <p:spPr>
          <a:xfrm>
            <a:off x="3367768" y="3304280"/>
            <a:ext cx="992093" cy="2040930"/>
          </a:xfrm>
          <a:prstGeom prst="bentUpArrow">
            <a:avLst>
              <a:gd name="adj1" fmla="val 10367"/>
              <a:gd name="adj2" fmla="val 14634"/>
              <a:gd name="adj3" fmla="val 18903"/>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 name="Terminator 3"/>
          <p:cNvSpPr/>
          <p:nvPr/>
        </p:nvSpPr>
        <p:spPr>
          <a:xfrm>
            <a:off x="1839342" y="2917138"/>
            <a:ext cx="2852962" cy="419233"/>
          </a:xfrm>
          <a:prstGeom prst="flowChartTerminator">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a:stretch>
            <a:fillRect/>
          </a:stretch>
        </p:blipFill>
        <p:spPr>
          <a:xfrm>
            <a:off x="5561256" y="4387034"/>
            <a:ext cx="2954420" cy="1963212"/>
          </a:xfrm>
          <a:prstGeom prst="rect">
            <a:avLst/>
          </a:prstGeom>
          <a:effectLst>
            <a:glow rad="228600">
              <a:schemeClr val="accent4">
                <a:satMod val="175000"/>
                <a:alpha val="40000"/>
              </a:schemeClr>
            </a:glow>
          </a:effectLst>
        </p:spPr>
      </p:pic>
      <p:pic>
        <p:nvPicPr>
          <p:cNvPr id="11" name="Picture 10"/>
          <p:cNvPicPr>
            <a:picLocks noChangeAspect="1"/>
          </p:cNvPicPr>
          <p:nvPr/>
        </p:nvPicPr>
        <p:blipFill>
          <a:blip r:embed="rId6"/>
          <a:stretch>
            <a:fillRect/>
          </a:stretch>
        </p:blipFill>
        <p:spPr>
          <a:xfrm>
            <a:off x="7246472" y="4546552"/>
            <a:ext cx="1039394" cy="1039394"/>
          </a:xfrm>
          <a:prstGeom prst="rect">
            <a:avLst/>
          </a:prstGeom>
        </p:spPr>
      </p:pic>
      <p:sp>
        <p:nvSpPr>
          <p:cNvPr id="63" name="Right Arrow 62"/>
          <p:cNvSpPr/>
          <p:nvPr/>
        </p:nvSpPr>
        <p:spPr>
          <a:xfrm rot="5400000">
            <a:off x="7105846" y="3928885"/>
            <a:ext cx="1216527" cy="2553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rot="10800000">
            <a:off x="3061364" y="5868737"/>
            <a:ext cx="2660313" cy="26736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a:stretch>
            <a:fillRect/>
          </a:stretch>
        </p:blipFill>
        <p:spPr>
          <a:xfrm>
            <a:off x="5775344" y="5558965"/>
            <a:ext cx="195780" cy="754800"/>
          </a:xfrm>
          <a:prstGeom prst="rect">
            <a:avLst/>
          </a:prstGeom>
        </p:spPr>
      </p:pic>
      <p:sp>
        <p:nvSpPr>
          <p:cNvPr id="8" name="TextBox 7"/>
          <p:cNvSpPr txBox="1"/>
          <p:nvPr/>
        </p:nvSpPr>
        <p:spPr>
          <a:xfrm>
            <a:off x="4766557" y="1144176"/>
            <a:ext cx="2991148" cy="523220"/>
          </a:xfrm>
          <a:prstGeom prst="rect">
            <a:avLst/>
          </a:prstGeom>
          <a:noFill/>
        </p:spPr>
        <p:txBody>
          <a:bodyPr wrap="none" rtlCol="0">
            <a:spAutoFit/>
          </a:bodyPr>
          <a:lstStyle/>
          <a:p>
            <a:r>
              <a:rPr lang="en-US" sz="2800" dirty="0">
                <a:solidFill>
                  <a:srgbClr val="000000"/>
                </a:solidFill>
              </a:rPr>
              <a:t>Computer program</a:t>
            </a:r>
          </a:p>
        </p:txBody>
      </p:sp>
      <p:sp>
        <p:nvSpPr>
          <p:cNvPr id="44" name="Right Arrow 43"/>
          <p:cNvSpPr/>
          <p:nvPr/>
        </p:nvSpPr>
        <p:spPr>
          <a:xfrm>
            <a:off x="4459161" y="2461540"/>
            <a:ext cx="2784766" cy="19484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17547" y="2088588"/>
            <a:ext cx="2433680" cy="400110"/>
          </a:xfrm>
          <a:prstGeom prst="rect">
            <a:avLst/>
          </a:prstGeom>
          <a:noFill/>
        </p:spPr>
        <p:txBody>
          <a:bodyPr wrap="none" rtlCol="0">
            <a:spAutoFit/>
          </a:bodyPr>
          <a:lstStyle/>
          <a:p>
            <a:r>
              <a:rPr lang="en-US" sz="2000" b="1" dirty="0">
                <a:solidFill>
                  <a:prstClr val="black"/>
                </a:solidFill>
                <a:latin typeface="Bradley Hand Bold"/>
                <a:cs typeface="Bradley Hand Bold"/>
              </a:rPr>
              <a:t>Call callback entry</a:t>
            </a:r>
          </a:p>
        </p:txBody>
      </p:sp>
      <p:sp>
        <p:nvSpPr>
          <p:cNvPr id="46" name="TextBox 45"/>
          <p:cNvSpPr txBox="1"/>
          <p:nvPr/>
        </p:nvSpPr>
        <p:spPr>
          <a:xfrm>
            <a:off x="6804212" y="2805689"/>
            <a:ext cx="1569668" cy="595035"/>
          </a:xfrm>
          <a:prstGeom prst="rect">
            <a:avLst/>
          </a:prstGeom>
          <a:noFill/>
        </p:spPr>
        <p:txBody>
          <a:bodyPr wrap="square" rtlCol="0">
            <a:spAutoFit/>
          </a:bodyPr>
          <a:lstStyle/>
          <a:p>
            <a:pPr algn="ctr">
              <a:lnSpc>
                <a:spcPct val="80000"/>
              </a:lnSpc>
            </a:pPr>
            <a:r>
              <a:rPr lang="en-US" sz="2000" b="1" dirty="0">
                <a:solidFill>
                  <a:prstClr val="black"/>
                </a:solidFill>
                <a:latin typeface="Bradley Hand Bold"/>
                <a:cs typeface="Bradley Hand Bold"/>
              </a:rPr>
              <a:t>Control command</a:t>
            </a:r>
          </a:p>
        </p:txBody>
      </p:sp>
      <p:pic>
        <p:nvPicPr>
          <p:cNvPr id="47" name="Picture 46"/>
          <p:cNvPicPr>
            <a:picLocks noChangeAspect="1"/>
          </p:cNvPicPr>
          <p:nvPr/>
        </p:nvPicPr>
        <p:blipFill>
          <a:blip r:embed="rId8"/>
          <a:stretch>
            <a:fillRect/>
          </a:stretch>
        </p:blipFill>
        <p:spPr>
          <a:xfrm>
            <a:off x="4733969" y="3282675"/>
            <a:ext cx="2049958" cy="1974541"/>
          </a:xfrm>
          <a:prstGeom prst="rect">
            <a:avLst/>
          </a:prstGeom>
        </p:spPr>
      </p:pic>
    </p:spTree>
    <p:extLst>
      <p:ext uri="{BB962C8B-B14F-4D97-AF65-F5344CB8AC3E}">
        <p14:creationId xmlns:p14="http://schemas.microsoft.com/office/powerpoint/2010/main" val="21038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500"/>
                                        <p:tgtEl>
                                          <p:spTgt spid="63"/>
                                        </p:tgtEl>
                                      </p:cBhvr>
                                    </p:animEffect>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par>
                          <p:cTn id="31" fill="hold">
                            <p:stCondLst>
                              <p:cond delay="30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par>
                          <p:cTn id="35" fill="hold">
                            <p:stCondLst>
                              <p:cond delay="3500"/>
                            </p:stCondLst>
                            <p:childTnLst>
                              <p:par>
                                <p:cTn id="36" presetID="21" presetClass="entr" presetSubtype="1"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heel(1)">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3" grpId="0" animBg="1"/>
      <p:bldP spid="9" grpId="0" animBg="1"/>
      <p:bldP spid="44" grpId="0" animBg="1"/>
      <p:bldP spid="6" grpId="0"/>
      <p:bldP spid="4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029200" y="135935"/>
            <a:ext cx="4114800" cy="128894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a:ea typeface="+mn-ea"/>
                <a:cs typeface="+mn-cs"/>
              </a:rPr>
              <a:t>Parameterized EQL Queries</a:t>
            </a:r>
          </a:p>
        </p:txBody>
      </p:sp>
      <p:sp>
        <p:nvSpPr>
          <p:cNvPr id="67" name="TextBox 66"/>
          <p:cNvSpPr txBox="1"/>
          <p:nvPr/>
        </p:nvSpPr>
        <p:spPr>
          <a:xfrm>
            <a:off x="304800" y="385418"/>
            <a:ext cx="4484908"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marR="0" lvl="1" indent="0" algn="just" defTabSz="914400" rtl="0" eaLnBrk="1" fontAlgn="auto" latinLnBrk="0" hangingPunct="1">
              <a:lnSpc>
                <a:spcPct val="7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C000"/>
              </a:solidFill>
              <a:effectLst/>
              <a:uLnTx/>
              <a:uFillTx/>
              <a:latin typeface="Calibri"/>
              <a:ea typeface="+mn-ea"/>
              <a:cs typeface="+mn-cs"/>
            </a:endParaRPr>
          </a:p>
          <a:p>
            <a:pPr marL="114300" marR="0" lvl="1" indent="0" algn="just" defTabSz="914400" rtl="0" eaLnBrk="1" fontAlgn="auto" latinLnBrk="0" hangingPunct="1">
              <a:lnSpc>
                <a:spcPct val="70000"/>
              </a:lnSpc>
              <a:spcBef>
                <a:spcPts val="60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SELECT    </a:t>
            </a:r>
            <a:r>
              <a:rPr kumimoji="0" lang="en-US" sz="2400" b="0" i="1" u="none" strike="noStrike" kern="1200" cap="none" spc="0" normalizeH="0" baseline="0" noProof="0" dirty="0">
                <a:ln>
                  <a:noFill/>
                </a:ln>
                <a:solidFill>
                  <a:srgbClr val="FFC000"/>
                </a:solidFill>
                <a:effectLst/>
                <a:uLnTx/>
                <a:uFillTx/>
                <a:latin typeface="Calibri"/>
                <a:ea typeface="+mn-ea"/>
                <a:cs typeface="+mn-cs"/>
              </a:rPr>
              <a:t>event-handler </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FROM      </a:t>
            </a:r>
            <a:r>
              <a:rPr kumimoji="0" lang="en-US" sz="2400" b="0" i="1" u="none" strike="noStrike" kern="1200" cap="none" spc="0" normalizeH="0" baseline="0" noProof="0" dirty="0">
                <a:ln>
                  <a:noFill/>
                </a:ln>
                <a:solidFill>
                  <a:srgbClr val="FFC000"/>
                </a:solidFill>
                <a:effectLst/>
                <a:uLnTx/>
                <a:uFillTx/>
                <a:latin typeface="Calibri"/>
                <a:ea typeface="+mn-ea"/>
                <a:cs typeface="+mn-cs"/>
              </a:rPr>
              <a:t>heat  h, noise n</a:t>
            </a:r>
            <a:endParaRPr kumimoji="0" lang="en-US" sz="2400" b="0" i="0" u="none" strike="noStrike" kern="1200" cap="none" spc="0" normalizeH="0" baseline="0" noProof="0" dirty="0">
              <a:ln>
                <a:noFill/>
              </a:ln>
              <a:solidFill>
                <a:srgbClr val="FFC000"/>
              </a:solidFill>
              <a:effectLst/>
              <a:uLnTx/>
              <a:uFillTx/>
              <a:latin typeface="Calibri"/>
              <a:ea typeface="+mn-ea"/>
              <a:cs typeface="+mn-cs"/>
            </a:endParaRP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WHEN     before(</a:t>
            </a:r>
            <a:r>
              <a:rPr kumimoji="0" lang="en-US" sz="2400" b="0" i="1" u="none" strike="noStrike" kern="1200" cap="none" spc="0" normalizeH="0" baseline="0" noProof="0" dirty="0">
                <a:ln>
                  <a:noFill/>
                </a:ln>
                <a:solidFill>
                  <a:srgbClr val="FFC000"/>
                </a:solidFill>
                <a:effectLst/>
                <a:uLnTx/>
                <a:uFillTx/>
                <a:latin typeface="Calibri"/>
                <a:ea typeface="+mn-ea"/>
                <a:cs typeface="+mn-cs"/>
              </a:rPr>
              <a:t>h</a:t>
            </a:r>
            <a:r>
              <a:rPr kumimoji="0" lang="en-US" sz="2400" b="0" i="0" u="none" strike="noStrike" kern="1200" cap="none" spc="0" normalizeH="0" baseline="0" noProof="0" dirty="0">
                <a:ln>
                  <a:noFill/>
                </a:ln>
                <a:solidFill>
                  <a:srgbClr val="FFC000"/>
                </a:solidFill>
                <a:effectLst/>
                <a:uLnTx/>
                <a:uFillTx/>
                <a:latin typeface="Calibri"/>
                <a:ea typeface="+mn-ea"/>
                <a:cs typeface="+mn-cs"/>
              </a:rPr>
              <a:t>(105), </a:t>
            </a:r>
            <a:r>
              <a:rPr kumimoji="0" lang="en-US" sz="2400" b="0" i="1" u="none" strike="noStrike" kern="1200" cap="none" spc="0" normalizeH="0" baseline="0" noProof="0" dirty="0">
                <a:ln>
                  <a:noFill/>
                </a:ln>
                <a:solidFill>
                  <a:srgbClr val="FFC000"/>
                </a:solidFill>
                <a:effectLst/>
                <a:uLnTx/>
                <a:uFillTx/>
                <a:latin typeface="Calibri"/>
                <a:ea typeface="+mn-ea"/>
                <a:cs typeface="+mn-cs"/>
              </a:rPr>
              <a:t>n</a:t>
            </a:r>
            <a:r>
              <a:rPr kumimoji="0" lang="en-US" sz="2400" b="0" i="0" u="none" strike="noStrike" kern="1200" cap="none" spc="0" normalizeH="0" baseline="0" noProof="0" dirty="0">
                <a:ln>
                  <a:noFill/>
                </a:ln>
                <a:solidFill>
                  <a:srgbClr val="FFC000"/>
                </a:solidFill>
                <a:effectLst/>
                <a:uLnTx/>
                <a:uFillTx/>
                <a:latin typeface="Calibri"/>
                <a:ea typeface="+mn-ea"/>
                <a:cs typeface="+mn-cs"/>
              </a:rPr>
              <a:t>(120))</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WITHIN   30 seconds</a:t>
            </a:r>
          </a:p>
          <a:p>
            <a:pPr marL="114300" marR="0" lvl="1" indent="0" algn="l" defTabSz="914400" rtl="0" eaLnBrk="1" fontAlgn="auto" latinLnBrk="0" hangingPunct="1">
              <a:lnSpc>
                <a:spcPct val="7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UNTIL      60 minutes</a:t>
            </a:r>
          </a:p>
          <a:p>
            <a:pPr marL="114300" marR="0" lvl="1" indent="0" algn="l" defTabSz="914400" rtl="0" eaLnBrk="1" fontAlgn="auto" latinLnBrk="0" hangingPunct="1">
              <a:lnSpc>
                <a:spcPct val="7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69" name="Oval Callout 68"/>
          <p:cNvSpPr/>
          <p:nvPr/>
        </p:nvSpPr>
        <p:spPr>
          <a:xfrm>
            <a:off x="3558580" y="581627"/>
            <a:ext cx="1542553" cy="430351"/>
          </a:xfrm>
          <a:prstGeom prst="wedgeEllipseCallout">
            <a:avLst>
              <a:gd name="adj1" fmla="val -24271"/>
              <a:gd name="adj2" fmla="val 104036"/>
            </a:avLst>
          </a:prstGeom>
          <a:solidFill>
            <a:srgbClr val="7030A0"/>
          </a:solidFill>
          <a:ln/>
        </p:spPr>
        <p:style>
          <a:lnRef idx="3">
            <a:schemeClr val="lt1"/>
          </a:lnRef>
          <a:fillRef idx="1">
            <a:schemeClr val="accent1"/>
          </a:fillRef>
          <a:effectRef idx="1">
            <a:schemeClr val="accent1"/>
          </a:effectRef>
          <a:fontRef idx="minor">
            <a:schemeClr val="lt1"/>
          </a:fontRef>
        </p:style>
        <p:txBody>
          <a:bodyPr lIns="0" tIns="0" rIns="0" bIns="0" rtlCol="0" anchor="ctr" anchorCtr="1"/>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Parameter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
        <p:nvSpPr>
          <p:cNvPr id="53" name="TextBox 52"/>
          <p:cNvSpPr txBox="1"/>
          <p:nvPr/>
        </p:nvSpPr>
        <p:spPr>
          <a:xfrm>
            <a:off x="1524000" y="2677585"/>
            <a:ext cx="6754562" cy="4042645"/>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marR="0" lvl="1" indent="0" algn="just" defTabSz="914400" rtl="0" eaLnBrk="1" fontAlgn="auto" latinLnBrk="0" hangingPunct="1">
              <a:lnSpc>
                <a:spcPct val="7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C000"/>
              </a:solidFill>
              <a:effectLst/>
              <a:uLnTx/>
              <a:uFillTx/>
              <a:latin typeface="Calibri"/>
              <a:ea typeface="+mn-ea"/>
              <a:cs typeface="+mn-cs"/>
            </a:endParaRPr>
          </a:p>
          <a:p>
            <a:pPr marL="114300" marR="0" lvl="1" indent="0" algn="just" defTabSz="914400" rtl="0" eaLnBrk="1" fontAlgn="auto" latinLnBrk="0" hangingPunct="1">
              <a:lnSpc>
                <a:spcPct val="70000"/>
              </a:lnSpc>
              <a:spcBef>
                <a:spcPts val="600"/>
              </a:spcBef>
              <a:spcAft>
                <a:spcPts val="3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CREATE SERVICE   heat (threshold INTEGER 100,</a:t>
            </a:r>
          </a:p>
          <a:p>
            <a:pPr marL="114300" marR="0" lvl="1" indent="0" algn="just" defTabSz="914400" rtl="0" eaLnBrk="1" fontAlgn="auto" latinLnBrk="0" hangingPunct="1">
              <a:lnSpc>
                <a:spcPct val="70000"/>
              </a:lnSpc>
              <a:spcBef>
                <a:spcPts val="600"/>
              </a:spcBef>
              <a:spcAft>
                <a:spcPts val="1200"/>
              </a:spcAft>
              <a:buClrTx/>
              <a:buSzTx/>
              <a:buFontTx/>
              <a:buNone/>
              <a:tabLst/>
              <a:defRPr/>
            </a:pPr>
            <a:r>
              <a:rPr lang="en-US" sz="2400" dirty="0">
                <a:solidFill>
                  <a:srgbClr val="FFC000"/>
                </a:solidFill>
                <a:latin typeface="Calibri"/>
              </a:rPr>
              <a:t>                                           until  TIME  3600</a:t>
            </a:r>
            <a:r>
              <a:rPr kumimoji="0" lang="en-US" sz="2400" b="0" i="0" u="none" strike="noStrike" kern="1200" cap="none" spc="0" normalizeH="0" baseline="0" noProof="0" dirty="0">
                <a:ln>
                  <a:noFill/>
                </a:ln>
                <a:solidFill>
                  <a:srgbClr val="FFC000"/>
                </a:solidFill>
                <a:effectLst/>
                <a:uLnTx/>
                <a:uFillTx/>
                <a:latin typeface="Calibri"/>
                <a:ea typeface="+mn-ea"/>
                <a:cs typeface="+mn-cs"/>
              </a:rPr>
              <a:t>)</a:t>
            </a:r>
            <a:r>
              <a:rPr kumimoji="0" lang="en-US" sz="2400" b="0" i="1" u="none" strike="noStrike" kern="1200" cap="none" spc="0" normalizeH="0" baseline="0" noProof="0" dirty="0">
                <a:ln>
                  <a:noFill/>
                </a:ln>
                <a:solidFill>
                  <a:srgbClr val="FFC000"/>
                </a:solidFill>
                <a:effectLst/>
                <a:uLnTx/>
                <a:uFillTx/>
                <a:latin typeface="Calibri"/>
                <a:ea typeface="+mn-ea"/>
                <a:cs typeface="+mn-cs"/>
              </a:rPr>
              <a:t> </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FOR           Sensor1    T1 </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DECLARE  </a:t>
            </a:r>
            <a:r>
              <a:rPr kumimoji="0" lang="en-US" sz="2400" b="0" i="0" u="none" strike="noStrike" kern="1200" cap="none" spc="0" normalizeH="0" baseline="0" noProof="0" dirty="0" err="1">
                <a:ln>
                  <a:noFill/>
                </a:ln>
                <a:solidFill>
                  <a:srgbClr val="FFC000"/>
                </a:solidFill>
                <a:effectLst/>
                <a:uLnTx/>
                <a:uFillTx/>
                <a:latin typeface="Calibri"/>
                <a:ea typeface="+mn-ea"/>
                <a:cs typeface="+mn-cs"/>
              </a:rPr>
              <a:t>start_time</a:t>
            </a:r>
            <a:r>
              <a:rPr kumimoji="0" lang="en-US" sz="2400" b="0" i="0" u="none" strike="noStrike" kern="1200" cap="none" spc="0" normalizeH="0" baseline="0" noProof="0" dirty="0">
                <a:ln>
                  <a:noFill/>
                </a:ln>
                <a:solidFill>
                  <a:srgbClr val="FFC000"/>
                </a:solidFill>
                <a:effectLst/>
                <a:uLnTx/>
                <a:uFillTx/>
                <a:latin typeface="Calibri"/>
                <a:ea typeface="+mn-ea"/>
                <a:cs typeface="+mn-cs"/>
              </a:rPr>
              <a:t>  TIME     </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BEGIN</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a:t>
            </a:r>
            <a:r>
              <a:rPr kumimoji="0" lang="en-US" sz="2400" b="0" i="0" u="none" strike="noStrike" kern="1200" cap="none" spc="0" normalizeH="0" baseline="0" noProof="0" dirty="0" err="1">
                <a:ln>
                  <a:noFill/>
                </a:ln>
                <a:solidFill>
                  <a:srgbClr val="FFC000"/>
                </a:solidFill>
                <a:effectLst/>
                <a:uLnTx/>
                <a:uFillTx/>
                <a:latin typeface="Calibri"/>
                <a:ea typeface="+mn-ea"/>
                <a:cs typeface="+mn-cs"/>
              </a:rPr>
              <a:t>start_time</a:t>
            </a:r>
            <a:r>
              <a:rPr kumimoji="0" lang="en-US" sz="2400" b="0" i="0" u="none" strike="noStrike" kern="1200" cap="none" spc="0" normalizeH="0" baseline="0" noProof="0" dirty="0">
                <a:ln>
                  <a:noFill/>
                </a:ln>
                <a:solidFill>
                  <a:srgbClr val="FFC000"/>
                </a:solidFill>
                <a:effectLst/>
                <a:uLnTx/>
                <a:uFillTx/>
                <a:latin typeface="Calibri"/>
                <a:ea typeface="+mn-ea"/>
                <a:cs typeface="+mn-cs"/>
              </a:rPr>
              <a:t> = </a:t>
            </a:r>
            <a:r>
              <a:rPr kumimoji="0" lang="en-US" sz="2400" b="0" i="0" u="none" strike="noStrike" kern="1200" cap="none" spc="0" normalizeH="0" baseline="0" noProof="0" dirty="0" err="1">
                <a:ln>
                  <a:noFill/>
                </a:ln>
                <a:solidFill>
                  <a:srgbClr val="FFC000"/>
                </a:solidFill>
                <a:effectLst/>
                <a:uLnTx/>
                <a:uFillTx/>
                <a:latin typeface="Calibri"/>
                <a:ea typeface="+mn-ea"/>
                <a:cs typeface="+mn-cs"/>
              </a:rPr>
              <a:t>curr_time</a:t>
            </a:r>
            <a:r>
              <a:rPr kumimoji="0" lang="en-US" sz="2400" b="0" i="0" u="none" strike="noStrike" kern="1200" cap="none" spc="0" normalizeH="0" baseline="0" noProof="0" dirty="0">
                <a:ln>
                  <a:noFill/>
                </a:ln>
                <a:solidFill>
                  <a:srgbClr val="FFC000"/>
                </a:solidFill>
                <a:effectLst/>
                <a:uLnTx/>
                <a:uFillTx/>
                <a:latin typeface="Calibri"/>
                <a:ea typeface="+mn-ea"/>
                <a:cs typeface="+mn-cs"/>
              </a:rPr>
              <a:t>;</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WHILE (</a:t>
            </a:r>
            <a:r>
              <a:rPr kumimoji="0" lang="en-US" sz="2400" b="0" i="0" u="none" strike="noStrike" kern="1200" cap="none" spc="0" normalizeH="0" baseline="0" noProof="0" dirty="0" err="1">
                <a:ln>
                  <a:noFill/>
                </a:ln>
                <a:solidFill>
                  <a:srgbClr val="FFC000"/>
                </a:solidFill>
                <a:effectLst/>
                <a:uLnTx/>
                <a:uFillTx/>
                <a:latin typeface="Calibri"/>
                <a:ea typeface="+mn-ea"/>
                <a:cs typeface="+mn-cs"/>
              </a:rPr>
              <a:t>curr_time</a:t>
            </a:r>
            <a:r>
              <a:rPr kumimoji="0" lang="en-US" sz="2400" b="0" i="0" u="none" strike="noStrike" kern="1200" cap="none" spc="0" normalizeH="0" baseline="0" noProof="0" dirty="0">
                <a:ln>
                  <a:noFill/>
                </a:ln>
                <a:solidFill>
                  <a:srgbClr val="FFC000"/>
                </a:solidFill>
                <a:effectLst/>
                <a:uLnTx/>
                <a:uFillTx/>
                <a:latin typeface="Calibri"/>
                <a:ea typeface="+mn-ea"/>
                <a:cs typeface="+mn-cs"/>
              </a:rPr>
              <a:t> – </a:t>
            </a:r>
            <a:r>
              <a:rPr kumimoji="0" lang="en-US" sz="2400" b="0" i="0" u="none" strike="noStrike" kern="1200" cap="none" spc="0" normalizeH="0" baseline="0" noProof="0" dirty="0" err="1">
                <a:ln>
                  <a:noFill/>
                </a:ln>
                <a:solidFill>
                  <a:srgbClr val="FFC000"/>
                </a:solidFill>
                <a:effectLst/>
                <a:uLnTx/>
                <a:uFillTx/>
                <a:latin typeface="Calibri"/>
                <a:ea typeface="+mn-ea"/>
                <a:cs typeface="+mn-cs"/>
              </a:rPr>
              <a:t>start_time</a:t>
            </a:r>
            <a:r>
              <a:rPr kumimoji="0" lang="en-US" sz="2400" b="0" i="0" u="none" strike="noStrike" kern="1200" cap="none" spc="0" normalizeH="0" baseline="0" noProof="0" dirty="0">
                <a:ln>
                  <a:noFill/>
                </a:ln>
                <a:solidFill>
                  <a:srgbClr val="FFC000"/>
                </a:solidFill>
                <a:effectLst/>
                <a:uLnTx/>
                <a:uFillTx/>
                <a:latin typeface="Calibri"/>
                <a:ea typeface="+mn-ea"/>
                <a:cs typeface="+mn-cs"/>
              </a:rPr>
              <a:t> &lt; UNTIL)  { </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if (T1.next &gt; threshold) THEN RETURN ‘true’   </a:t>
            </a:r>
          </a:p>
          <a:p>
            <a:pPr marL="114300" marR="0" lvl="1" indent="0" algn="l" defTabSz="914400" rtl="0" eaLnBrk="1" fontAlgn="auto" latinLnBrk="0" hangingPunct="1">
              <a:lnSpc>
                <a:spcPct val="70000"/>
              </a:lnSpc>
              <a:spcBef>
                <a:spcPts val="0"/>
              </a:spcBef>
              <a:spcAft>
                <a:spcPts val="90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a:t>
            </a:r>
          </a:p>
          <a:p>
            <a:pPr marL="114300" marR="0" lvl="1" indent="0" algn="l" defTabSz="914400" rtl="0" eaLnBrk="1" fontAlgn="auto" latinLnBrk="0" hangingPunct="1">
              <a:lnSpc>
                <a:spcPct val="7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Calibri"/>
                <a:ea typeface="+mn-ea"/>
                <a:cs typeface="+mn-cs"/>
              </a:rPr>
              <a:t>     END</a:t>
            </a:r>
          </a:p>
          <a:p>
            <a:pPr marL="114300" marR="0" lvl="1" indent="0" algn="l" defTabSz="914400" rtl="0" eaLnBrk="1" fontAlgn="auto" latinLnBrk="0" hangingPunct="1">
              <a:lnSpc>
                <a:spcPct val="7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C000"/>
              </a:solidFill>
              <a:effectLst/>
              <a:uLnTx/>
              <a:uFillTx/>
              <a:latin typeface="Calibri"/>
              <a:ea typeface="+mn-ea"/>
              <a:cs typeface="+mn-cs"/>
            </a:endParaRPr>
          </a:p>
        </p:txBody>
      </p:sp>
      <p:sp>
        <p:nvSpPr>
          <p:cNvPr id="2" name="Up Arrow 1"/>
          <p:cNvSpPr/>
          <p:nvPr/>
        </p:nvSpPr>
        <p:spPr>
          <a:xfrm rot="19154234">
            <a:off x="3605448" y="1381606"/>
            <a:ext cx="254945" cy="1674246"/>
          </a:xfrm>
          <a:prstGeom prst="upArrow">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4880153"/>
            <a:ext cx="838200" cy="838200"/>
          </a:xfrm>
          <a:prstGeom prst="rect">
            <a:avLst/>
          </a:prstGeom>
        </p:spPr>
      </p:pic>
      <p:sp>
        <p:nvSpPr>
          <p:cNvPr id="57" name="Rounded Rectangular Callout 56"/>
          <p:cNvSpPr/>
          <p:nvPr/>
        </p:nvSpPr>
        <p:spPr>
          <a:xfrm>
            <a:off x="4329856" y="5932525"/>
            <a:ext cx="3031077" cy="682254"/>
          </a:xfrm>
          <a:prstGeom prst="wedgeRoundRectCallout">
            <a:avLst>
              <a:gd name="adj1" fmla="val 31039"/>
              <a:gd name="adj2" fmla="val -72465"/>
              <a:gd name="adj3" fmla="val 16667"/>
            </a:avLst>
          </a:prstGeom>
          <a:solidFill>
            <a:srgbClr val="8542B9"/>
          </a:solidFill>
        </p:spPr>
        <p:style>
          <a:lnRef idx="3">
            <a:schemeClr val="lt1"/>
          </a:lnRef>
          <a:fillRef idx="1">
            <a:schemeClr val="accent3"/>
          </a:fillRef>
          <a:effectRef idx="1">
            <a:schemeClr val="accent3"/>
          </a:effectRef>
          <a:fontRef idx="minor">
            <a:schemeClr val="lt1"/>
          </a:fontRef>
        </p:style>
        <p:txBody>
          <a:bodyPr rtlCol="0" anchor="ctr" anchorCtr="1"/>
          <a:lstStyle/>
          <a:p>
            <a:pPr marL="0" marR="0" lvl="0" indent="0" algn="l" defTabSz="914400" rtl="0" eaLnBrk="1" fontAlgn="auto" latinLnBrk="0" hangingPunct="1">
              <a:lnSpc>
                <a:spcPts val="2300"/>
              </a:lnSpc>
              <a:spcBef>
                <a:spcPts val="0"/>
              </a:spcBef>
              <a:spcAft>
                <a:spcPts val="7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RETURN does not terminate the execution</a:t>
            </a:r>
            <a:endParaRPr kumimoji="0" lang="en-US" sz="2000" b="0" i="1" u="none" strike="noStrike" kern="1200" cap="none" spc="0" normalizeH="0" baseline="0" noProof="0" dirty="0">
              <a:ln>
                <a:noFill/>
              </a:ln>
              <a:solidFill>
                <a:prstClr val="white"/>
              </a:solidFill>
              <a:effectLst/>
              <a:uLnTx/>
              <a:uFillTx/>
              <a:latin typeface="Calibri"/>
              <a:ea typeface="+mn-ea"/>
              <a:cs typeface="+mn-cs"/>
            </a:endParaRPr>
          </a:p>
        </p:txBody>
      </p:sp>
      <p:sp>
        <p:nvSpPr>
          <p:cNvPr id="59" name="Rounded Rectangular Callout 58"/>
          <p:cNvSpPr/>
          <p:nvPr/>
        </p:nvSpPr>
        <p:spPr>
          <a:xfrm>
            <a:off x="5715000" y="3886200"/>
            <a:ext cx="1136547" cy="748725"/>
          </a:xfrm>
          <a:prstGeom prst="wedgeRoundRectCallout">
            <a:avLst>
              <a:gd name="adj1" fmla="val -94335"/>
              <a:gd name="adj2" fmla="val 66783"/>
              <a:gd name="adj3" fmla="val 16667"/>
            </a:avLst>
          </a:prstGeom>
          <a:solidFill>
            <a:srgbClr val="8542B9"/>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ts val="2300"/>
              </a:lnSpc>
              <a:spcBef>
                <a:spcPts val="0"/>
              </a:spcBef>
              <a:spcAft>
                <a:spcPts val="7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System time</a:t>
            </a:r>
            <a:endParaRPr kumimoji="0" lang="en-US" sz="2000" b="0" i="1" u="none" strike="noStrike" kern="1200" cap="none" spc="0" normalizeH="0" baseline="0" noProof="0" dirty="0">
              <a:ln>
                <a:noFill/>
              </a:ln>
              <a:solidFill>
                <a:prstClr val="white"/>
              </a:solidFill>
              <a:effectLst/>
              <a:uLnTx/>
              <a:uFillTx/>
              <a:latin typeface="Calibri"/>
              <a:ea typeface="+mn-ea"/>
              <a:cs typeface="+mn-cs"/>
            </a:endParaRPr>
          </a:p>
        </p:txBody>
      </p:sp>
      <p:sp>
        <p:nvSpPr>
          <p:cNvPr id="61" name="Rounded Rectangular Callout 60"/>
          <p:cNvSpPr/>
          <p:nvPr/>
        </p:nvSpPr>
        <p:spPr>
          <a:xfrm>
            <a:off x="5334000" y="1538936"/>
            <a:ext cx="2358189" cy="1024591"/>
          </a:xfrm>
          <a:prstGeom prst="wedgeRoundRectCallout">
            <a:avLst>
              <a:gd name="adj1" fmla="val 31297"/>
              <a:gd name="adj2" fmla="val 73435"/>
              <a:gd name="adj3" fmla="val 16667"/>
            </a:avLst>
          </a:prstGeom>
          <a:solidFill>
            <a:srgbClr val="8542B9"/>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ts val="2300"/>
              </a:lnSpc>
              <a:spcBef>
                <a:spcPts val="0"/>
              </a:spcBef>
              <a:spcAft>
                <a:spcPts val="70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a:ea typeface="+mn-ea"/>
                <a:cs typeface="+mn-cs"/>
              </a:rPr>
              <a:t>Default threshold if argument is not provided</a:t>
            </a:r>
            <a:endParaRPr kumimoji="0" lang="en-US" sz="2000" b="0" i="1" u="none" strike="noStrike" kern="1200" cap="none" spc="0" normalizeH="0" baseline="0" noProof="0" dirty="0">
              <a:ln>
                <a:noFill/>
              </a:ln>
              <a:solidFill>
                <a:prstClr val="white"/>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991FD6A7-2843-411A-AEEE-03F8968F10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CC87AF-CCD8-4A2B-AB61-DAAA7E014DC7}"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dirty="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5469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up)">
                                      <p:cBhvr>
                                        <p:cTn id="7" dur="500"/>
                                        <p:tgtEl>
                                          <p:spTgt spid="6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500"/>
                                        <p:tgtEl>
                                          <p:spTgt spid="5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down)">
                                      <p:cBhvr>
                                        <p:cTn id="1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7" grpId="0" animBg="1"/>
      <p:bldP spid="59" grpId="0" animBg="1"/>
      <p:bldP spid="6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5" y="1294043"/>
            <a:ext cx="5900791" cy="4000764"/>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Rectangle 23"/>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
        <p:nvSpPr>
          <p:cNvPr id="84" name="Rectangle 83"/>
          <p:cNvSpPr/>
          <p:nvPr/>
        </p:nvSpPr>
        <p:spPr>
          <a:xfrm>
            <a:off x="532915" y="3447194"/>
            <a:ext cx="2221570" cy="769441"/>
          </a:xfrm>
          <a:prstGeom prst="rect">
            <a:avLst/>
          </a:prstGeom>
          <a:noFill/>
        </p:spPr>
        <p:txBody>
          <a:bodyPr wrap="none" lIns="91440" tIns="45720" rIns="91440" bIns="45720">
            <a:spAutoFit/>
          </a:bodyPr>
          <a:lstStyle/>
          <a:p>
            <a:pPr algn="ctr"/>
            <a:r>
              <a:rPr lang="en-US" sz="4400" b="1" dirty="0">
                <a:ln w="12700">
                  <a:solidFill>
                    <a:srgbClr val="5B9BD5"/>
                  </a:solidFill>
                  <a:prstDash val="solid"/>
                </a:ln>
                <a:solidFill>
                  <a:srgbClr val="4472C4">
                    <a:lumMod val="75000"/>
                  </a:srgbClr>
                </a:solidFill>
                <a:effectLst>
                  <a:outerShdw dist="38100" dir="2640000" algn="bl" rotWithShape="0">
                    <a:srgbClr val="5B9BD5"/>
                  </a:outerShdw>
                </a:effectLst>
              </a:rPr>
              <a:t>Network</a:t>
            </a:r>
          </a:p>
        </p:txBody>
      </p:sp>
      <p:grpSp>
        <p:nvGrpSpPr>
          <p:cNvPr id="2" name="Group 1"/>
          <p:cNvGrpSpPr/>
          <p:nvPr/>
        </p:nvGrpSpPr>
        <p:grpSpPr>
          <a:xfrm>
            <a:off x="632225" y="4974293"/>
            <a:ext cx="5358159" cy="1645760"/>
            <a:chOff x="493922" y="4974293"/>
            <a:chExt cx="5358159" cy="1645760"/>
          </a:xfrm>
        </p:grpSpPr>
        <p:grpSp>
          <p:nvGrpSpPr>
            <p:cNvPr id="5" name="Group 4"/>
            <p:cNvGrpSpPr/>
            <p:nvPr/>
          </p:nvGrpSpPr>
          <p:grpSpPr>
            <a:xfrm>
              <a:off x="493922" y="4974293"/>
              <a:ext cx="5358159" cy="1645760"/>
              <a:chOff x="766482" y="4974293"/>
              <a:chExt cx="5358159" cy="1645760"/>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882" y="4974293"/>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327" y="5159636"/>
                <a:ext cx="1370297" cy="1370297"/>
              </a:xfrm>
              <a:prstGeom prst="rect">
                <a:avLst/>
              </a:prstGeom>
            </p:spPr>
          </p:pic>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sp>
            <p:nvSpPr>
              <p:cNvPr id="41" name="Left Arrow 40"/>
              <p:cNvSpPr/>
              <p:nvPr/>
            </p:nvSpPr>
            <p:spPr>
              <a:xfrm>
                <a:off x="3997857" y="5602199"/>
                <a:ext cx="954452"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888772" y="6040407"/>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grpSp>
        <p:grpSp>
          <p:nvGrpSpPr>
            <p:cNvPr id="50" name="Group 49"/>
            <p:cNvGrpSpPr/>
            <p:nvPr/>
          </p:nvGrpSpPr>
          <p:grpSpPr>
            <a:xfrm>
              <a:off x="1893826" y="5981469"/>
              <a:ext cx="422563" cy="408709"/>
              <a:chOff x="4897582" y="3713017"/>
              <a:chExt cx="422563" cy="408709"/>
            </a:xfrm>
            <a:solidFill>
              <a:schemeClr val="accent4">
                <a:lumMod val="40000"/>
                <a:lumOff val="60000"/>
              </a:schemeClr>
            </a:solidFill>
          </p:grpSpPr>
          <p:sp>
            <p:nvSpPr>
              <p:cNvPr id="51" name="Oval 5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grpSp>
        <p:nvGrpSpPr>
          <p:cNvPr id="4" name="Group 3"/>
          <p:cNvGrpSpPr/>
          <p:nvPr/>
        </p:nvGrpSpPr>
        <p:grpSpPr>
          <a:xfrm>
            <a:off x="4561203" y="404041"/>
            <a:ext cx="4042023" cy="2063654"/>
            <a:chOff x="4422900" y="404041"/>
            <a:chExt cx="4042023" cy="2063654"/>
          </a:xfrm>
        </p:grpSpPr>
        <p:sp>
          <p:nvSpPr>
            <p:cNvPr id="58" name="Rounded Rectangle 57"/>
            <p:cNvSpPr/>
            <p:nvPr/>
          </p:nvSpPr>
          <p:spPr>
            <a:xfrm>
              <a:off x="4422900"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59" name="TextBox 58"/>
            <p:cNvSpPr txBox="1"/>
            <p:nvPr/>
          </p:nvSpPr>
          <p:spPr>
            <a:xfrm>
              <a:off x="6635068"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439781" y="475071"/>
              <a:ext cx="1884636"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25" name="Group 24"/>
            <p:cNvGrpSpPr/>
            <p:nvPr/>
          </p:nvGrpSpPr>
          <p:grpSpPr>
            <a:xfrm>
              <a:off x="6680767"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6808638" y="1587763"/>
              <a:ext cx="422563" cy="408709"/>
              <a:chOff x="4897582" y="3713017"/>
              <a:chExt cx="422563" cy="408709"/>
            </a:xfrm>
            <a:solidFill>
              <a:schemeClr val="accent4">
                <a:lumMod val="40000"/>
                <a:lumOff val="60000"/>
              </a:schemeClr>
            </a:solidFill>
          </p:grpSpPr>
          <p:sp>
            <p:nvSpPr>
              <p:cNvPr id="55" name="Oval 54"/>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57"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sp>
        <p:nvSpPr>
          <p:cNvPr id="30" name="Curved Down Arrow 29"/>
          <p:cNvSpPr/>
          <p:nvPr/>
        </p:nvSpPr>
        <p:spPr>
          <a:xfrm rot="17979796">
            <a:off x="2842674" y="2361971"/>
            <a:ext cx="4791238" cy="1179056"/>
          </a:xfrm>
          <a:prstGeom prst="curvedDownArrow">
            <a:avLst/>
          </a:prstGeom>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sp>
        <p:nvSpPr>
          <p:cNvPr id="60" name="TextBox 59"/>
          <p:cNvSpPr txBox="1"/>
          <p:nvPr/>
        </p:nvSpPr>
        <p:spPr>
          <a:xfrm>
            <a:off x="299615" y="870939"/>
            <a:ext cx="3514808" cy="369332"/>
          </a:xfrm>
          <a:prstGeom prst="rect">
            <a:avLst/>
          </a:prstGeom>
          <a:noFill/>
        </p:spPr>
        <p:txBody>
          <a:bodyPr wrap="none" rtlCol="0">
            <a:spAutoFit/>
          </a:bodyPr>
          <a:lstStyle/>
          <a:p>
            <a:r>
              <a:rPr lang="en-US" b="1" dirty="0">
                <a:solidFill>
                  <a:srgbClr val="70AD47">
                    <a:lumMod val="40000"/>
                    <a:lumOff val="60000"/>
                  </a:srgbClr>
                </a:solidFill>
              </a:rPr>
              <a:t>An Ecosystem for </a:t>
            </a:r>
            <a:r>
              <a:rPr lang="en-US" b="1" dirty="0" err="1">
                <a:solidFill>
                  <a:srgbClr val="70AD47">
                    <a:lumMod val="40000"/>
                    <a:lumOff val="60000"/>
                  </a:srgbClr>
                </a:solidFill>
              </a:rPr>
              <a:t>IoT</a:t>
            </a:r>
            <a:r>
              <a:rPr lang="en-US" b="1" dirty="0">
                <a:solidFill>
                  <a:srgbClr val="70AD47">
                    <a:lumMod val="40000"/>
                    <a:lumOff val="60000"/>
                  </a:srgbClr>
                </a:solidFill>
              </a:rPr>
              <a:t> Collaboration</a:t>
            </a:r>
          </a:p>
        </p:txBody>
      </p:sp>
    </p:spTree>
    <p:extLst>
      <p:ext uri="{BB962C8B-B14F-4D97-AF65-F5344CB8AC3E}">
        <p14:creationId xmlns:p14="http://schemas.microsoft.com/office/powerpoint/2010/main" val="5480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4" y="1294043"/>
            <a:ext cx="5900791" cy="4000764"/>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Rounded Rectangle 57"/>
          <p:cNvSpPr/>
          <p:nvPr/>
        </p:nvSpPr>
        <p:spPr>
          <a:xfrm>
            <a:off x="4558372"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4641401" y="2688618"/>
            <a:ext cx="4362327" cy="2388024"/>
            <a:chOff x="4505929" y="2688618"/>
            <a:chExt cx="4362327" cy="2388024"/>
          </a:xfrm>
        </p:grpSpPr>
        <p:sp>
          <p:nvSpPr>
            <p:cNvPr id="52" name="Rounded Rectangle 51"/>
            <p:cNvSpPr/>
            <p:nvPr/>
          </p:nvSpPr>
          <p:spPr>
            <a:xfrm>
              <a:off x="4505929" y="2699889"/>
              <a:ext cx="2517377" cy="2063654"/>
            </a:xfrm>
            <a:prstGeom prst="roundRect">
              <a:avLst>
                <a:gd name="adj" fmla="val 8523"/>
              </a:avLst>
            </a:prstGeom>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870" y="3018047"/>
              <a:ext cx="1347986" cy="1347986"/>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0778" y="3148544"/>
              <a:ext cx="1435774" cy="1435774"/>
            </a:xfrm>
            <a:prstGeom prst="rect">
              <a:avLst/>
            </a:prstGeom>
          </p:spPr>
        </p:pic>
        <p:sp>
          <p:nvSpPr>
            <p:cNvPr id="40" name="Left Arrow 39"/>
            <p:cNvSpPr/>
            <p:nvPr/>
          </p:nvSpPr>
          <p:spPr>
            <a:xfrm>
              <a:off x="6472883" y="3734887"/>
              <a:ext cx="943954" cy="297763"/>
            </a:xfrm>
            <a:prstGeom prst="leftArrow">
              <a:avLst/>
            </a:prstGeom>
            <a:solidFill>
              <a:schemeClr val="tx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4572792" y="3120101"/>
              <a:ext cx="2379339" cy="541046"/>
            </a:xfrm>
            <a:prstGeom prst="rect">
              <a:avLst/>
            </a:prstGeom>
            <a:noFill/>
          </p:spPr>
          <p:txBody>
            <a:bodyPr wrap="square" rtlCol="0">
              <a:spAutoFit/>
            </a:bodyPr>
            <a:lstStyle/>
            <a:p>
              <a:pPr>
                <a:lnSpc>
                  <a:spcPct val="80000"/>
                </a:lnSpc>
              </a:pPr>
              <a:r>
                <a:rPr lang="en-US" dirty="0">
                  <a:solidFill>
                    <a:prstClr val="white"/>
                  </a:solidFill>
                </a:rPr>
                <a:t>Develop apps as online services</a:t>
              </a:r>
            </a:p>
          </p:txBody>
        </p:sp>
        <p:sp>
          <p:nvSpPr>
            <p:cNvPr id="51" name="TextBox 50"/>
            <p:cNvSpPr txBox="1"/>
            <p:nvPr/>
          </p:nvSpPr>
          <p:spPr>
            <a:xfrm>
              <a:off x="7632387" y="4496996"/>
              <a:ext cx="1235869" cy="579646"/>
            </a:xfrm>
            <a:prstGeom prst="rect">
              <a:avLst/>
            </a:prstGeom>
            <a:noFill/>
          </p:spPr>
          <p:txBody>
            <a:bodyPr wrap="square" rtlCol="0">
              <a:spAutoFit/>
            </a:bodyPr>
            <a:lstStyle/>
            <a:p>
              <a:pPr>
                <a:lnSpc>
                  <a:spcPts val="1900"/>
                </a:lnSpc>
              </a:pPr>
              <a:r>
                <a:rPr lang="en-US" dirty="0">
                  <a:solidFill>
                    <a:prstClr val="white"/>
                  </a:solidFill>
                </a:rPr>
                <a:t>IoT App Developer</a:t>
              </a:r>
            </a:p>
          </p:txBody>
        </p:sp>
        <p:sp>
          <p:nvSpPr>
            <p:cNvPr id="54" name="Terminator 13"/>
            <p:cNvSpPr/>
            <p:nvPr/>
          </p:nvSpPr>
          <p:spPr>
            <a:xfrm>
              <a:off x="4999825" y="3749313"/>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55" name="Rectangle 54"/>
            <p:cNvSpPr/>
            <p:nvPr/>
          </p:nvSpPr>
          <p:spPr>
            <a:xfrm>
              <a:off x="4573234" y="2688618"/>
              <a:ext cx="2291492" cy="461665"/>
            </a:xfrm>
            <a:prstGeom prst="rect">
              <a:avLst/>
            </a:prstGeom>
            <a:noFill/>
          </p:spPr>
          <p:txBody>
            <a:bodyPr wrap="square" lIns="91440" tIns="45720" rIns="91440" bIns="45720">
              <a:spAutoFit/>
            </a:bodyPr>
            <a:lstStyle/>
            <a:p>
              <a:pPr algn="ctr"/>
              <a:r>
                <a:rPr lang="en-US" sz="2400" b="1" i="1" dirty="0">
                  <a:ln w="12700">
                    <a:solidFill>
                      <a:srgbClr val="E7E6E6">
                        <a:satMod val="155000"/>
                      </a:srgbClr>
                    </a:solidFill>
                    <a:prstDash val="solid"/>
                  </a:ln>
                  <a:solidFill>
                    <a:srgbClr val="000000"/>
                  </a:solidFill>
                  <a:effectLst>
                    <a:outerShdw blurRad="41275" dist="20320" dir="1800000" algn="tl" rotWithShape="0">
                      <a:srgbClr val="000000">
                        <a:alpha val="40000"/>
                      </a:srgbClr>
                    </a:outerShdw>
                  </a:effectLst>
                  <a:latin typeface="Avenir Black Oblique"/>
                  <a:cs typeface="Avenir Black Oblique"/>
                </a:rPr>
                <a:t>App Server</a:t>
              </a:r>
            </a:p>
          </p:txBody>
        </p:sp>
        <p:sp>
          <p:nvSpPr>
            <p:cNvPr id="53" name="Terminator 13"/>
            <p:cNvSpPr/>
            <p:nvPr/>
          </p:nvSpPr>
          <p:spPr>
            <a:xfrm>
              <a:off x="4824402" y="3949998"/>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14" name="Terminator 13"/>
            <p:cNvSpPr/>
            <p:nvPr/>
          </p:nvSpPr>
          <p:spPr>
            <a:xfrm>
              <a:off x="4673648" y="4138758"/>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sp>
        <p:nvSpPr>
          <p:cNvPr id="59" name="TextBox 58"/>
          <p:cNvSpPr txBox="1"/>
          <p:nvPr/>
        </p:nvSpPr>
        <p:spPr>
          <a:xfrm>
            <a:off x="6770540"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592114" y="433747"/>
            <a:ext cx="194605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34" name="Group 33"/>
          <p:cNvGrpSpPr/>
          <p:nvPr/>
        </p:nvGrpSpPr>
        <p:grpSpPr>
          <a:xfrm>
            <a:off x="4820765" y="948082"/>
            <a:ext cx="1683404" cy="796235"/>
            <a:chOff x="4684113" y="1391475"/>
            <a:chExt cx="1683404" cy="796235"/>
          </a:xfrm>
        </p:grpSpPr>
        <p:sp>
          <p:nvSpPr>
            <p:cNvPr id="64" name="Terminator 13"/>
            <p:cNvSpPr/>
            <p:nvPr/>
          </p:nvSpPr>
          <p:spPr>
            <a:xfrm>
              <a:off x="5026752" y="1391475"/>
              <a:ext cx="1340765" cy="458254"/>
            </a:xfrm>
            <a:prstGeom prst="flowChartTerminator">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0" name="Terminator 13"/>
            <p:cNvSpPr/>
            <p:nvPr/>
          </p:nvSpPr>
          <p:spPr>
            <a:xfrm>
              <a:off x="4925131" y="1500455"/>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2" name="Terminator 13"/>
            <p:cNvSpPr/>
            <p:nvPr/>
          </p:nvSpPr>
          <p:spPr>
            <a:xfrm>
              <a:off x="4784065" y="1625366"/>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3" name="Terminator 13"/>
            <p:cNvSpPr/>
            <p:nvPr/>
          </p:nvSpPr>
          <p:spPr>
            <a:xfrm>
              <a:off x="4684113" y="1729456"/>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grpSp>
        <p:nvGrpSpPr>
          <p:cNvPr id="25" name="Group 24"/>
          <p:cNvGrpSpPr/>
          <p:nvPr/>
        </p:nvGrpSpPr>
        <p:grpSpPr>
          <a:xfrm>
            <a:off x="6816239"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1" name="Left Arrow 80"/>
          <p:cNvSpPr/>
          <p:nvPr/>
        </p:nvSpPr>
        <p:spPr>
          <a:xfrm rot="2666017">
            <a:off x="5939604" y="2226171"/>
            <a:ext cx="2324606" cy="297763"/>
          </a:xfrm>
          <a:prstGeom prst="leftArrow">
            <a:avLst/>
          </a:prstGeom>
          <a:solidFill>
            <a:schemeClr val="tx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nvGrpSpPr>
          <p:cNvPr id="30" name="Group 29"/>
          <p:cNvGrpSpPr/>
          <p:nvPr/>
        </p:nvGrpSpPr>
        <p:grpSpPr>
          <a:xfrm>
            <a:off x="1640171" y="1315301"/>
            <a:ext cx="3351318" cy="1253842"/>
            <a:chOff x="1504699" y="1315301"/>
            <a:chExt cx="3351318" cy="1253842"/>
          </a:xfrm>
        </p:grpSpPr>
        <p:pic>
          <p:nvPicPr>
            <p:cNvPr id="6" name="Picture 5"/>
            <p:cNvPicPr>
              <a:picLocks noChangeAspect="1"/>
            </p:cNvPicPr>
            <p:nvPr/>
          </p:nvPicPr>
          <p:blipFill>
            <a:blip r:embed="rId7"/>
            <a:stretch>
              <a:fillRect/>
            </a:stretch>
          </p:blipFill>
          <p:spPr>
            <a:xfrm flipH="1">
              <a:off x="1504699" y="1579200"/>
              <a:ext cx="1349458" cy="989943"/>
            </a:xfrm>
            <a:prstGeom prst="rect">
              <a:avLst/>
            </a:prstGeom>
          </p:spPr>
          <p:style>
            <a:lnRef idx="3">
              <a:schemeClr val="lt1"/>
            </a:lnRef>
            <a:fillRef idx="1">
              <a:schemeClr val="accent1"/>
            </a:fillRef>
            <a:effectRef idx="1">
              <a:schemeClr val="accent1"/>
            </a:effectRef>
            <a:fontRef idx="minor">
              <a:schemeClr val="lt1"/>
            </a:fontRef>
          </p:style>
        </p:pic>
        <p:grpSp>
          <p:nvGrpSpPr>
            <p:cNvPr id="85" name="Group 84"/>
            <p:cNvGrpSpPr/>
            <p:nvPr/>
          </p:nvGrpSpPr>
          <p:grpSpPr>
            <a:xfrm>
              <a:off x="2282507" y="1315301"/>
              <a:ext cx="2573510" cy="588837"/>
              <a:chOff x="2282507" y="1315301"/>
              <a:chExt cx="2573510" cy="588837"/>
            </a:xfrm>
          </p:grpSpPr>
          <p:sp>
            <p:nvSpPr>
              <p:cNvPr id="4" name="TextBox 3"/>
              <p:cNvSpPr txBox="1"/>
              <p:nvPr/>
            </p:nvSpPr>
            <p:spPr>
              <a:xfrm rot="20796226">
                <a:off x="3147575" y="1315301"/>
                <a:ext cx="1142364" cy="369332"/>
              </a:xfrm>
              <a:prstGeom prst="rect">
                <a:avLst/>
              </a:prstGeom>
              <a:noFill/>
            </p:spPr>
            <p:txBody>
              <a:bodyPr wrap="none" rtlCol="0">
                <a:spAutoFit/>
              </a:bodyPr>
              <a:lstStyle/>
              <a:p>
                <a:r>
                  <a:rPr lang="en-US" dirty="0">
                    <a:solidFill>
                      <a:prstClr val="white"/>
                    </a:solidFill>
                  </a:rPr>
                  <a:t>Download</a:t>
                </a:r>
              </a:p>
            </p:txBody>
          </p:sp>
          <p:sp>
            <p:nvSpPr>
              <p:cNvPr id="82" name="Up Arrow 81"/>
              <p:cNvSpPr/>
              <p:nvPr/>
            </p:nvSpPr>
            <p:spPr>
              <a:xfrm rot="15419340">
                <a:off x="3412181" y="460303"/>
                <a:ext cx="314161" cy="2573510"/>
              </a:xfrm>
              <a:prstGeom prst="upArrow">
                <a:avLst/>
              </a:prstGeom>
              <a:solidFill>
                <a:schemeClr val="accent1">
                  <a:lumMod val="75000"/>
                </a:schemeClr>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grpSp>
      <p:sp>
        <p:nvSpPr>
          <p:cNvPr id="84" name="Rectangle 83"/>
          <p:cNvSpPr/>
          <p:nvPr/>
        </p:nvSpPr>
        <p:spPr>
          <a:xfrm>
            <a:off x="530084" y="3447194"/>
            <a:ext cx="2221570" cy="769441"/>
          </a:xfrm>
          <a:prstGeom prst="rect">
            <a:avLst/>
          </a:prstGeom>
          <a:noFill/>
        </p:spPr>
        <p:txBody>
          <a:bodyPr wrap="none" lIns="91440" tIns="45720" rIns="91440" bIns="45720">
            <a:spAutoFit/>
          </a:bodyPr>
          <a:lstStyle/>
          <a:p>
            <a:pPr algn="ctr"/>
            <a:r>
              <a:rPr lang="en-US" sz="4400" b="1" dirty="0">
                <a:ln w="12700">
                  <a:solidFill>
                    <a:srgbClr val="5B9BD5"/>
                  </a:solidFill>
                  <a:prstDash val="solid"/>
                </a:ln>
                <a:solidFill>
                  <a:srgbClr val="4472C4">
                    <a:lumMod val="75000"/>
                  </a:srgbClr>
                </a:solidFill>
                <a:effectLst>
                  <a:outerShdw dist="38100" dir="2640000" algn="bl" rotWithShape="0">
                    <a:srgbClr val="5B9BD5"/>
                  </a:outerShdw>
                </a:effectLst>
              </a:rPr>
              <a:t>Network</a:t>
            </a:r>
          </a:p>
        </p:txBody>
      </p:sp>
      <p:grpSp>
        <p:nvGrpSpPr>
          <p:cNvPr id="2" name="Group 1"/>
          <p:cNvGrpSpPr/>
          <p:nvPr/>
        </p:nvGrpSpPr>
        <p:grpSpPr>
          <a:xfrm>
            <a:off x="404662" y="1883360"/>
            <a:ext cx="4570936" cy="2495669"/>
            <a:chOff x="269190" y="1883360"/>
            <a:chExt cx="4570936" cy="2495669"/>
          </a:xfrm>
        </p:grpSpPr>
        <p:pic>
          <p:nvPicPr>
            <p:cNvPr id="87" name="Picture 86"/>
            <p:cNvPicPr>
              <a:picLocks noChangeAspect="1"/>
            </p:cNvPicPr>
            <p:nvPr/>
          </p:nvPicPr>
          <p:blipFill>
            <a:blip r:embed="rId8"/>
            <a:stretch>
              <a:fillRect/>
            </a:stretch>
          </p:blipFill>
          <p:spPr>
            <a:xfrm>
              <a:off x="381100" y="2417865"/>
              <a:ext cx="1394246" cy="1045079"/>
            </a:xfrm>
            <a:prstGeom prst="rect">
              <a:avLst/>
            </a:prstGeom>
          </p:spPr>
          <p:style>
            <a:lnRef idx="3">
              <a:schemeClr val="lt1"/>
            </a:lnRef>
            <a:fillRef idx="1">
              <a:schemeClr val="dk1"/>
            </a:fillRef>
            <a:effectRef idx="1">
              <a:schemeClr val="dk1"/>
            </a:effectRef>
            <a:fontRef idx="minor">
              <a:schemeClr val="lt1"/>
            </a:fontRef>
          </p:style>
        </p:pic>
        <p:sp>
          <p:nvSpPr>
            <p:cNvPr id="26" name="TextBox 25"/>
            <p:cNvSpPr txBox="1"/>
            <p:nvPr/>
          </p:nvSpPr>
          <p:spPr>
            <a:xfrm>
              <a:off x="269190" y="1883360"/>
              <a:ext cx="1235869" cy="369332"/>
            </a:xfrm>
            <a:prstGeom prst="rect">
              <a:avLst/>
            </a:prstGeom>
            <a:noFill/>
          </p:spPr>
          <p:txBody>
            <a:bodyPr wrap="square" rtlCol="0">
              <a:spAutoFit/>
            </a:bodyPr>
            <a:lstStyle/>
            <a:p>
              <a:r>
                <a:rPr lang="en-US" dirty="0">
                  <a:solidFill>
                    <a:prstClr val="white"/>
                  </a:solidFill>
                </a:rPr>
                <a:t>End Users</a:t>
              </a:r>
            </a:p>
          </p:txBody>
        </p:sp>
        <p:grpSp>
          <p:nvGrpSpPr>
            <p:cNvPr id="31" name="Group 30"/>
            <p:cNvGrpSpPr/>
            <p:nvPr/>
          </p:nvGrpSpPr>
          <p:grpSpPr>
            <a:xfrm>
              <a:off x="1328210" y="3574541"/>
              <a:ext cx="3511916" cy="804488"/>
              <a:chOff x="1328210" y="3574541"/>
              <a:chExt cx="3511916" cy="804488"/>
            </a:xfrm>
          </p:grpSpPr>
          <p:sp>
            <p:nvSpPr>
              <p:cNvPr id="83" name="TextBox 82"/>
              <p:cNvSpPr txBox="1"/>
              <p:nvPr/>
            </p:nvSpPr>
            <p:spPr>
              <a:xfrm rot="1107547">
                <a:off x="3081169" y="4009697"/>
                <a:ext cx="1347869" cy="369332"/>
              </a:xfrm>
              <a:prstGeom prst="rect">
                <a:avLst/>
              </a:prstGeom>
              <a:noFill/>
            </p:spPr>
            <p:txBody>
              <a:bodyPr wrap="none" rtlCol="0">
                <a:spAutoFit/>
              </a:bodyPr>
              <a:lstStyle/>
              <a:p>
                <a:r>
                  <a:rPr lang="en-US" dirty="0">
                    <a:solidFill>
                      <a:prstClr val="black"/>
                    </a:solidFill>
                  </a:rPr>
                  <a:t>Subscription</a:t>
                </a:r>
              </a:p>
            </p:txBody>
          </p:sp>
          <p:sp>
            <p:nvSpPr>
              <p:cNvPr id="27" name="Up Arrow 26"/>
              <p:cNvSpPr/>
              <p:nvPr/>
            </p:nvSpPr>
            <p:spPr>
              <a:xfrm rot="17392887">
                <a:off x="2916450" y="1986301"/>
                <a:ext cx="335435" cy="3511916"/>
              </a:xfrm>
              <a:prstGeom prst="upArrow">
                <a:avLst/>
              </a:prstGeom>
              <a:solidFill>
                <a:schemeClr val="accent1">
                  <a:lumMod val="75000"/>
                </a:schemeClr>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grpSp>
      <p:grpSp>
        <p:nvGrpSpPr>
          <p:cNvPr id="23" name="Group 22"/>
          <p:cNvGrpSpPr/>
          <p:nvPr/>
        </p:nvGrpSpPr>
        <p:grpSpPr>
          <a:xfrm>
            <a:off x="629394" y="4982244"/>
            <a:ext cx="5822326" cy="1588580"/>
            <a:chOff x="493922" y="4982244"/>
            <a:chExt cx="5822326" cy="1588580"/>
          </a:xfrm>
        </p:grpSpPr>
        <p:grpSp>
          <p:nvGrpSpPr>
            <p:cNvPr id="5" name="Group 4"/>
            <p:cNvGrpSpPr/>
            <p:nvPr/>
          </p:nvGrpSpPr>
          <p:grpSpPr>
            <a:xfrm>
              <a:off x="493922" y="4982244"/>
              <a:ext cx="5822326" cy="1588580"/>
              <a:chOff x="766482" y="4982244"/>
              <a:chExt cx="5822326" cy="1588580"/>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437" y="4982244"/>
                <a:ext cx="1347986" cy="1347986"/>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354" y="5119881"/>
                <a:ext cx="1435774" cy="1435774"/>
              </a:xfrm>
              <a:prstGeom prst="rect">
                <a:avLst/>
              </a:prstGeom>
            </p:spPr>
          </p:pic>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sp>
            <p:nvSpPr>
              <p:cNvPr id="41" name="Left Arrow 40"/>
              <p:cNvSpPr/>
              <p:nvPr/>
            </p:nvSpPr>
            <p:spPr>
              <a:xfrm>
                <a:off x="3880144" y="5789349"/>
                <a:ext cx="860311"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5352939" y="5991178"/>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grpSp>
        <p:grpSp>
          <p:nvGrpSpPr>
            <p:cNvPr id="89" name="Group 88"/>
            <p:cNvGrpSpPr/>
            <p:nvPr/>
          </p:nvGrpSpPr>
          <p:grpSpPr>
            <a:xfrm>
              <a:off x="1893826" y="5981469"/>
              <a:ext cx="422563" cy="408709"/>
              <a:chOff x="4897582" y="3713017"/>
              <a:chExt cx="422563" cy="408709"/>
            </a:xfrm>
            <a:solidFill>
              <a:schemeClr val="accent4">
                <a:lumMod val="40000"/>
                <a:lumOff val="60000"/>
              </a:schemeClr>
            </a:solidFill>
          </p:grpSpPr>
          <p:sp>
            <p:nvSpPr>
              <p:cNvPr id="90" name="Oval 89"/>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1" name="Picture 7" descr="C:\Users\Kien\Pictures\Th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grpSp>
        <p:nvGrpSpPr>
          <p:cNvPr id="95" name="Group 94"/>
          <p:cNvGrpSpPr/>
          <p:nvPr/>
        </p:nvGrpSpPr>
        <p:grpSpPr>
          <a:xfrm>
            <a:off x="6950865" y="1587763"/>
            <a:ext cx="422563" cy="408709"/>
            <a:chOff x="4897582" y="3713017"/>
            <a:chExt cx="422563" cy="408709"/>
          </a:xfrm>
          <a:solidFill>
            <a:schemeClr val="accent4">
              <a:lumMod val="40000"/>
              <a:lumOff val="60000"/>
            </a:schemeClr>
          </a:solidFill>
        </p:grpSpPr>
        <p:sp>
          <p:nvSpPr>
            <p:cNvPr id="96" name="Oval 95"/>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7" name="Picture 7" descr="C:\Users\Kien\Pictures\Th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37" name="Rounded Rectangle 36"/>
          <p:cNvSpPr/>
          <p:nvPr/>
        </p:nvSpPr>
        <p:spPr>
          <a:xfrm>
            <a:off x="4708264" y="1874306"/>
            <a:ext cx="1694284" cy="39964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solidFill>
                  <a:prstClr val="white"/>
                </a:solidFill>
              </a:rPr>
              <a:t>Query Processor</a:t>
            </a:r>
          </a:p>
        </p:txBody>
      </p:sp>
      <p:sp>
        <p:nvSpPr>
          <p:cNvPr id="3" name="Curved Left Arrow 2"/>
          <p:cNvSpPr/>
          <p:nvPr/>
        </p:nvSpPr>
        <p:spPr>
          <a:xfrm rot="12538534">
            <a:off x="3222820" y="1442860"/>
            <a:ext cx="692354" cy="4067093"/>
          </a:xfrm>
          <a:prstGeom prst="curvedLeftArrow">
            <a:avLst/>
          </a:prstGeom>
          <a:solidFill>
            <a:schemeClr val="accent3">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44" name="Curved Right Arrow 43"/>
          <p:cNvSpPr/>
          <p:nvPr/>
        </p:nvSpPr>
        <p:spPr>
          <a:xfrm rot="21078174">
            <a:off x="4098088" y="2118365"/>
            <a:ext cx="781115" cy="2264571"/>
          </a:xfrm>
          <a:prstGeom prst="curvedRightArrow">
            <a:avLst>
              <a:gd name="adj1" fmla="val 18647"/>
              <a:gd name="adj2" fmla="val 41029"/>
              <a:gd name="adj3" fmla="val 25000"/>
            </a:avLst>
          </a:prstGeom>
          <a:solidFill>
            <a:schemeClr val="accent3">
              <a:lumMod val="5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2787203" y="2759017"/>
            <a:ext cx="1425460" cy="770596"/>
          </a:xfrm>
          <a:prstGeom prst="rect">
            <a:avLst/>
          </a:prstGeom>
          <a:noFill/>
        </p:spPr>
        <p:txBody>
          <a:bodyPr wrap="square" rtlCol="0">
            <a:spAutoFit/>
          </a:bodyPr>
          <a:lstStyle/>
          <a:p>
            <a:pPr algn="r">
              <a:lnSpc>
                <a:spcPts val="2600"/>
              </a:lnSpc>
            </a:pPr>
            <a:r>
              <a:rPr lang="en-US" sz="2800" dirty="0">
                <a:solidFill>
                  <a:srgbClr val="0E9213"/>
                </a:solidFill>
              </a:rPr>
              <a:t>EQL queries</a:t>
            </a:r>
          </a:p>
        </p:txBody>
      </p:sp>
      <p:sp>
        <p:nvSpPr>
          <p:cNvPr id="24" name="TextBox 23"/>
          <p:cNvSpPr txBox="1"/>
          <p:nvPr/>
        </p:nvSpPr>
        <p:spPr>
          <a:xfrm>
            <a:off x="299615" y="870939"/>
            <a:ext cx="3514808" cy="369332"/>
          </a:xfrm>
          <a:prstGeom prst="rect">
            <a:avLst/>
          </a:prstGeom>
          <a:noFill/>
        </p:spPr>
        <p:txBody>
          <a:bodyPr wrap="none" rtlCol="0">
            <a:spAutoFit/>
          </a:bodyPr>
          <a:lstStyle/>
          <a:p>
            <a:r>
              <a:rPr lang="en-US" b="1" dirty="0">
                <a:solidFill>
                  <a:srgbClr val="70AD47">
                    <a:lumMod val="40000"/>
                    <a:lumOff val="60000"/>
                  </a:srgbClr>
                </a:solidFill>
              </a:rPr>
              <a:t>An Ecosystem for IoT Collaboration</a:t>
            </a:r>
          </a:p>
        </p:txBody>
      </p:sp>
      <p:sp>
        <p:nvSpPr>
          <p:cNvPr id="88" name="Rectangle 87">
            <a:extLst>
              <a:ext uri="{FF2B5EF4-FFF2-40B4-BE49-F238E27FC236}">
                <a16:creationId xmlns:a16="http://schemas.microsoft.com/office/drawing/2014/main" id="{784C91D1-0E57-400B-AF8A-F36CADFF4FC6}"/>
              </a:ext>
            </a:extLst>
          </p:cNvPr>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615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up)">
                                      <p:cBhvr>
                                        <p:cTn id="14" dur="500"/>
                                        <p:tgtEl>
                                          <p:spTgt spid="4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ipe(down)">
                                      <p:cBhvr>
                                        <p:cTn id="23" dur="500"/>
                                        <p:tgtEl>
                                          <p:spTgt spid="81"/>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22" presetClass="entr" presetSubtype="2"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3" grpId="0" animBg="1"/>
      <p:bldP spid="44" grpId="0" animBg="1"/>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558372"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4641401" y="2688618"/>
            <a:ext cx="2517377" cy="2074925"/>
            <a:chOff x="4505929" y="2688618"/>
            <a:chExt cx="2517377" cy="2074925"/>
          </a:xfrm>
        </p:grpSpPr>
        <p:sp>
          <p:nvSpPr>
            <p:cNvPr id="52" name="Rounded Rectangle 51"/>
            <p:cNvSpPr/>
            <p:nvPr/>
          </p:nvSpPr>
          <p:spPr>
            <a:xfrm>
              <a:off x="4505929" y="2699889"/>
              <a:ext cx="2517377" cy="2063654"/>
            </a:xfrm>
            <a:prstGeom prst="roundRect">
              <a:avLst>
                <a:gd name="adj" fmla="val 8523"/>
              </a:avLst>
            </a:prstGeom>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4572792" y="3120101"/>
              <a:ext cx="2379339" cy="541046"/>
            </a:xfrm>
            <a:prstGeom prst="rect">
              <a:avLst/>
            </a:prstGeom>
            <a:noFill/>
          </p:spPr>
          <p:txBody>
            <a:bodyPr wrap="square" rtlCol="0">
              <a:spAutoFit/>
            </a:bodyPr>
            <a:lstStyle/>
            <a:p>
              <a:pPr>
                <a:lnSpc>
                  <a:spcPct val="80000"/>
                </a:lnSpc>
              </a:pPr>
              <a:r>
                <a:rPr lang="en-US" dirty="0">
                  <a:solidFill>
                    <a:prstClr val="white"/>
                  </a:solidFill>
                </a:rPr>
                <a:t>Develop apps as online services</a:t>
              </a:r>
            </a:p>
          </p:txBody>
        </p:sp>
        <p:sp>
          <p:nvSpPr>
            <p:cNvPr id="54" name="Terminator 13"/>
            <p:cNvSpPr/>
            <p:nvPr/>
          </p:nvSpPr>
          <p:spPr>
            <a:xfrm>
              <a:off x="4999825" y="3749313"/>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55" name="Rectangle 54"/>
            <p:cNvSpPr/>
            <p:nvPr/>
          </p:nvSpPr>
          <p:spPr>
            <a:xfrm>
              <a:off x="4573234" y="2688618"/>
              <a:ext cx="2291492" cy="461665"/>
            </a:xfrm>
            <a:prstGeom prst="rect">
              <a:avLst/>
            </a:prstGeom>
            <a:noFill/>
          </p:spPr>
          <p:txBody>
            <a:bodyPr wrap="square" lIns="91440" tIns="45720" rIns="91440" bIns="45720">
              <a:spAutoFit/>
            </a:bodyPr>
            <a:lstStyle/>
            <a:p>
              <a:pPr algn="ctr"/>
              <a:r>
                <a:rPr lang="en-US" sz="2400" b="1" i="1" dirty="0">
                  <a:ln w="12700">
                    <a:solidFill>
                      <a:srgbClr val="E7E6E6">
                        <a:satMod val="155000"/>
                      </a:srgbClr>
                    </a:solidFill>
                    <a:prstDash val="solid"/>
                  </a:ln>
                  <a:solidFill>
                    <a:srgbClr val="000000"/>
                  </a:solidFill>
                  <a:effectLst>
                    <a:outerShdw blurRad="41275" dist="20320" dir="1800000" algn="tl" rotWithShape="0">
                      <a:srgbClr val="000000">
                        <a:alpha val="40000"/>
                      </a:srgbClr>
                    </a:outerShdw>
                  </a:effectLst>
                  <a:latin typeface="Avenir Black Oblique"/>
                  <a:cs typeface="Avenir Black Oblique"/>
                </a:rPr>
                <a:t>App Server</a:t>
              </a:r>
            </a:p>
          </p:txBody>
        </p:sp>
        <p:sp>
          <p:nvSpPr>
            <p:cNvPr id="53" name="Terminator 13"/>
            <p:cNvSpPr/>
            <p:nvPr/>
          </p:nvSpPr>
          <p:spPr>
            <a:xfrm>
              <a:off x="4824402" y="3949998"/>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14" name="Terminator 13"/>
            <p:cNvSpPr/>
            <p:nvPr/>
          </p:nvSpPr>
          <p:spPr>
            <a:xfrm>
              <a:off x="4673648" y="4138758"/>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sp>
        <p:nvSpPr>
          <p:cNvPr id="59" name="TextBox 58"/>
          <p:cNvSpPr txBox="1"/>
          <p:nvPr/>
        </p:nvSpPr>
        <p:spPr>
          <a:xfrm>
            <a:off x="6770540"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592114" y="433747"/>
            <a:ext cx="194605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34" name="Group 33"/>
          <p:cNvGrpSpPr/>
          <p:nvPr/>
        </p:nvGrpSpPr>
        <p:grpSpPr>
          <a:xfrm>
            <a:off x="4820765" y="948082"/>
            <a:ext cx="1683404" cy="796235"/>
            <a:chOff x="4684113" y="1391475"/>
            <a:chExt cx="1683404" cy="796235"/>
          </a:xfrm>
        </p:grpSpPr>
        <p:sp>
          <p:nvSpPr>
            <p:cNvPr id="64" name="Terminator 13"/>
            <p:cNvSpPr/>
            <p:nvPr/>
          </p:nvSpPr>
          <p:spPr>
            <a:xfrm>
              <a:off x="5026752" y="1391475"/>
              <a:ext cx="1340765" cy="458254"/>
            </a:xfrm>
            <a:prstGeom prst="flowChartTerminator">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0" name="Terminator 13"/>
            <p:cNvSpPr/>
            <p:nvPr/>
          </p:nvSpPr>
          <p:spPr>
            <a:xfrm>
              <a:off x="4925131" y="1500455"/>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2" name="Terminator 13"/>
            <p:cNvSpPr/>
            <p:nvPr/>
          </p:nvSpPr>
          <p:spPr>
            <a:xfrm>
              <a:off x="4784065" y="1625366"/>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3" name="Terminator 13"/>
            <p:cNvSpPr/>
            <p:nvPr/>
          </p:nvSpPr>
          <p:spPr>
            <a:xfrm>
              <a:off x="4684113" y="1729456"/>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grpSp>
        <p:nvGrpSpPr>
          <p:cNvPr id="25" name="Group 24"/>
          <p:cNvGrpSpPr/>
          <p:nvPr/>
        </p:nvGrpSpPr>
        <p:grpSpPr>
          <a:xfrm>
            <a:off x="6816239"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629394" y="4982244"/>
            <a:ext cx="3542033" cy="1557635"/>
            <a:chOff x="493922" y="4982244"/>
            <a:chExt cx="3542033" cy="1557635"/>
          </a:xfrm>
        </p:grpSpPr>
        <p:grpSp>
          <p:nvGrpSpPr>
            <p:cNvPr id="5" name="Group 4"/>
            <p:cNvGrpSpPr/>
            <p:nvPr/>
          </p:nvGrpSpPr>
          <p:grpSpPr>
            <a:xfrm>
              <a:off x="493922" y="4982244"/>
              <a:ext cx="3542033" cy="1557635"/>
              <a:chOff x="766482" y="4982244"/>
              <a:chExt cx="3542033" cy="1557635"/>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grpSp>
        <p:grpSp>
          <p:nvGrpSpPr>
            <p:cNvPr id="89" name="Group 88"/>
            <p:cNvGrpSpPr/>
            <p:nvPr/>
          </p:nvGrpSpPr>
          <p:grpSpPr>
            <a:xfrm>
              <a:off x="1893826" y="5981469"/>
              <a:ext cx="422563" cy="408709"/>
              <a:chOff x="4897582" y="3713017"/>
              <a:chExt cx="422563" cy="408709"/>
            </a:xfrm>
            <a:solidFill>
              <a:schemeClr val="accent4">
                <a:lumMod val="40000"/>
                <a:lumOff val="60000"/>
              </a:schemeClr>
            </a:solidFill>
          </p:grpSpPr>
          <p:sp>
            <p:nvSpPr>
              <p:cNvPr id="90" name="Oval 89"/>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1"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grpSp>
        <p:nvGrpSpPr>
          <p:cNvPr id="95" name="Group 94"/>
          <p:cNvGrpSpPr/>
          <p:nvPr/>
        </p:nvGrpSpPr>
        <p:grpSpPr>
          <a:xfrm>
            <a:off x="6950865" y="1587763"/>
            <a:ext cx="422563" cy="408709"/>
            <a:chOff x="4897582" y="3713017"/>
            <a:chExt cx="422563" cy="408709"/>
          </a:xfrm>
          <a:solidFill>
            <a:schemeClr val="accent4">
              <a:lumMod val="40000"/>
              <a:lumOff val="60000"/>
            </a:schemeClr>
          </a:solidFill>
        </p:grpSpPr>
        <p:sp>
          <p:nvSpPr>
            <p:cNvPr id="96" name="Oval 95"/>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7"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37" name="Rounded Rectangle 36"/>
          <p:cNvSpPr/>
          <p:nvPr/>
        </p:nvSpPr>
        <p:spPr>
          <a:xfrm>
            <a:off x="4708264" y="1874306"/>
            <a:ext cx="1694284" cy="39964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solidFill>
                  <a:prstClr val="white"/>
                </a:solidFill>
              </a:rPr>
              <a:t>Query Processor</a:t>
            </a:r>
          </a:p>
        </p:txBody>
      </p:sp>
      <p:sp>
        <p:nvSpPr>
          <p:cNvPr id="45" name="Rectangle 44"/>
          <p:cNvSpPr/>
          <p:nvPr/>
        </p:nvSpPr>
        <p:spPr>
          <a:xfrm>
            <a:off x="4414215" y="270344"/>
            <a:ext cx="4371976" cy="471190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92981" y="4866198"/>
            <a:ext cx="3784821" cy="179736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Callout 46"/>
          <p:cNvSpPr/>
          <p:nvPr/>
        </p:nvSpPr>
        <p:spPr>
          <a:xfrm>
            <a:off x="586644" y="1209892"/>
            <a:ext cx="3255202" cy="1548054"/>
          </a:xfrm>
          <a:prstGeom prst="wedgeEllipseCallout">
            <a:avLst>
              <a:gd name="adj1" fmla="val 69103"/>
              <a:gd name="adj2" fmla="val 27944"/>
            </a:avLst>
          </a:prstGeom>
          <a:solidFill>
            <a:srgbClr val="FF71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0" bIns="137160" rtlCol="0" anchor="ctr" anchorCtr="1"/>
          <a:lstStyle/>
          <a:p>
            <a:pPr algn="ctr">
              <a:lnSpc>
                <a:spcPts val="3900"/>
              </a:lnSpc>
            </a:pPr>
            <a:r>
              <a:rPr lang="en-US" sz="3600" dirty="0"/>
              <a:t>Cloud Computing</a:t>
            </a:r>
          </a:p>
        </p:txBody>
      </p:sp>
      <p:sp>
        <p:nvSpPr>
          <p:cNvPr id="93" name="Oval Callout 92"/>
          <p:cNvSpPr/>
          <p:nvPr/>
        </p:nvSpPr>
        <p:spPr>
          <a:xfrm>
            <a:off x="377306" y="2986546"/>
            <a:ext cx="3255202" cy="1548054"/>
          </a:xfrm>
          <a:prstGeom prst="wedgeEllipseCallout">
            <a:avLst>
              <a:gd name="adj1" fmla="val 32463"/>
              <a:gd name="adj2" fmla="val 75198"/>
            </a:avLst>
          </a:prstGeom>
          <a:solidFill>
            <a:srgbClr val="FF71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bIns="91440" rtlCol="0" anchor="ctr" anchorCtr="1"/>
          <a:lstStyle/>
          <a:p>
            <a:pPr algn="ctr">
              <a:lnSpc>
                <a:spcPts val="3900"/>
              </a:lnSpc>
            </a:pPr>
            <a:r>
              <a:rPr lang="en-US" sz="3600" dirty="0"/>
              <a:t>Edge Computing</a:t>
            </a:r>
          </a:p>
        </p:txBody>
      </p:sp>
      <p:sp>
        <p:nvSpPr>
          <p:cNvPr id="48" name="TextBox 47"/>
          <p:cNvSpPr txBox="1"/>
          <p:nvPr/>
        </p:nvSpPr>
        <p:spPr>
          <a:xfrm>
            <a:off x="6476062" y="4946904"/>
            <a:ext cx="2438809" cy="369332"/>
          </a:xfrm>
          <a:prstGeom prst="rect">
            <a:avLst/>
          </a:prstGeom>
          <a:noFill/>
        </p:spPr>
        <p:txBody>
          <a:bodyPr wrap="none" rtlCol="0">
            <a:spAutoFit/>
          </a:bodyPr>
          <a:lstStyle/>
          <a:p>
            <a:r>
              <a:rPr lang="en-US" dirty="0">
                <a:solidFill>
                  <a:srgbClr val="FFFF00"/>
                </a:solidFill>
              </a:rPr>
              <a:t>Deployed at data center</a:t>
            </a:r>
          </a:p>
        </p:txBody>
      </p:sp>
      <p:sp>
        <p:nvSpPr>
          <p:cNvPr id="94" name="TextBox 93"/>
          <p:cNvSpPr txBox="1"/>
          <p:nvPr/>
        </p:nvSpPr>
        <p:spPr>
          <a:xfrm>
            <a:off x="4352139" y="6014559"/>
            <a:ext cx="1330900" cy="646331"/>
          </a:xfrm>
          <a:prstGeom prst="rect">
            <a:avLst/>
          </a:prstGeom>
          <a:noFill/>
        </p:spPr>
        <p:txBody>
          <a:bodyPr wrap="square" rtlCol="0">
            <a:spAutoFit/>
          </a:bodyPr>
          <a:lstStyle/>
          <a:p>
            <a:r>
              <a:rPr lang="en-US" dirty="0"/>
              <a:t>Deployed at the edge</a:t>
            </a:r>
          </a:p>
        </p:txBody>
      </p:sp>
      <p:sp>
        <p:nvSpPr>
          <p:cNvPr id="49" name="TextBox 48"/>
          <p:cNvSpPr txBox="1"/>
          <p:nvPr/>
        </p:nvSpPr>
        <p:spPr>
          <a:xfrm>
            <a:off x="5906843" y="5430677"/>
            <a:ext cx="2973155" cy="1101584"/>
          </a:xfrm>
          <a:prstGeom prst="rect">
            <a:avLst/>
          </a:prstGeom>
          <a:noFill/>
        </p:spPr>
        <p:txBody>
          <a:bodyPr wrap="square" rtlCol="0">
            <a:spAutoFit/>
          </a:bodyPr>
          <a:lstStyle/>
          <a:p>
            <a:pPr>
              <a:lnSpc>
                <a:spcPts val="2600"/>
              </a:lnSpc>
            </a:pPr>
            <a:r>
              <a:rPr lang="en-US" sz="2400" b="1" dirty="0">
                <a:solidFill>
                  <a:srgbClr val="92D050"/>
                </a:solidFill>
                <a:latin typeface="Bradley Hand ITC" panose="03070402050302030203" pitchFamily="66" charset="0"/>
              </a:rPr>
              <a:t>Leverage both parallel and distributed processing</a:t>
            </a:r>
          </a:p>
        </p:txBody>
      </p:sp>
      <p:sp>
        <p:nvSpPr>
          <p:cNvPr id="81" name="Rectangle 80">
            <a:extLst>
              <a:ext uri="{FF2B5EF4-FFF2-40B4-BE49-F238E27FC236}">
                <a16:creationId xmlns:a16="http://schemas.microsoft.com/office/drawing/2014/main" id="{39AC5C42-3D91-44BD-9CA5-96341AF4730B}"/>
              </a:ext>
            </a:extLst>
          </p:cNvPr>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052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Effect transition="in" filter="wipe(left)">
                                      <p:cBhvr>
                                        <p:cTn id="11" dur="500"/>
                                        <p:tgtEl>
                                          <p:spTgt spid="4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heel(1)">
                                      <p:cBhvr>
                                        <p:cTn id="20" dur="500"/>
                                        <p:tgtEl>
                                          <p:spTgt spid="8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4">
                                            <p:txEl>
                                              <p:pRg st="0" end="0"/>
                                            </p:txEl>
                                          </p:spTgt>
                                        </p:tgtEl>
                                        <p:attrNameLst>
                                          <p:attrName>style.visibility</p:attrName>
                                        </p:attrNameLst>
                                      </p:cBhvr>
                                      <p:to>
                                        <p:strVal val="visible"/>
                                      </p:to>
                                    </p:set>
                                    <p:animEffect transition="in" filter="wipe(left)">
                                      <p:cBhvr>
                                        <p:cTn id="24" dur="500"/>
                                        <p:tgtEl>
                                          <p:spTgt spid="94">
                                            <p:txEl>
                                              <p:pRg st="0" end="0"/>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up)">
                                      <p:cBhvr>
                                        <p:cTn id="28" dur="500"/>
                                        <p:tgtEl>
                                          <p:spTgt spid="9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9">
                                            <p:txEl>
                                              <p:pRg st="0" end="0"/>
                                            </p:txEl>
                                          </p:spTgt>
                                        </p:tgtEl>
                                        <p:attrNameLst>
                                          <p:attrName>style.visibility</p:attrName>
                                        </p:attrNameLst>
                                      </p:cBhvr>
                                      <p:to>
                                        <p:strVal val="visible"/>
                                      </p:to>
                                    </p:set>
                                    <p:animEffect transition="in" filter="checkerboard(across)">
                                      <p:cBhvr>
                                        <p:cTn id="33"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8" grpId="0" animBg="1"/>
      <p:bldP spid="47" grpId="0" animBg="1"/>
      <p:bldP spid="9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61" y="365127"/>
            <a:ext cx="7995825" cy="991322"/>
          </a:xfrm>
        </p:spPr>
        <p:txBody>
          <a:bodyPr>
            <a:noAutofit/>
          </a:bodyPr>
          <a:lstStyle/>
          <a:p>
            <a:r>
              <a:rPr lang="en-US" sz="4800" b="1" dirty="0">
                <a:solidFill>
                  <a:schemeClr val="accent4">
                    <a:lumMod val="40000"/>
                    <a:lumOff val="60000"/>
                  </a:schemeClr>
                </a:solidFill>
              </a:rPr>
              <a:t>Query Optimization</a:t>
            </a:r>
            <a:br>
              <a:rPr lang="en-US" sz="4000" b="1" dirty="0">
                <a:solidFill>
                  <a:schemeClr val="accent4">
                    <a:lumMod val="40000"/>
                    <a:lumOff val="60000"/>
                  </a:schemeClr>
                </a:solidFill>
              </a:rPr>
            </a:br>
            <a:r>
              <a:rPr lang="en-US" sz="2800" b="1" dirty="0">
                <a:solidFill>
                  <a:srgbClr val="C1C1FF"/>
                </a:solidFill>
              </a:rPr>
              <a:t>Computation Sharing: Merging Queries</a:t>
            </a:r>
          </a:p>
        </p:txBody>
      </p:sp>
      <p:grpSp>
        <p:nvGrpSpPr>
          <p:cNvPr id="8" name="Group 7"/>
          <p:cNvGrpSpPr/>
          <p:nvPr/>
        </p:nvGrpSpPr>
        <p:grpSpPr>
          <a:xfrm>
            <a:off x="6057433" y="2049405"/>
            <a:ext cx="1943566" cy="2036043"/>
            <a:chOff x="6057433" y="2049405"/>
            <a:chExt cx="1943566" cy="2036043"/>
          </a:xfrm>
        </p:grpSpPr>
        <p:cxnSp>
          <p:nvCxnSpPr>
            <p:cNvPr id="32" name="Elbow Connector 31"/>
            <p:cNvCxnSpPr/>
            <p:nvPr/>
          </p:nvCxnSpPr>
          <p:spPr>
            <a:xfrm rot="5400000">
              <a:off x="6362700" y="2945181"/>
              <a:ext cx="685800" cy="647700"/>
            </a:xfrm>
            <a:prstGeom prst="bentConnector3">
              <a:avLst>
                <a:gd name="adj1" fmla="val 4888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H="1">
              <a:off x="6972300" y="2907081"/>
              <a:ext cx="762000" cy="647700"/>
            </a:xfrm>
            <a:prstGeom prst="bentConnector3">
              <a:avLst>
                <a:gd name="adj1" fmla="val 5391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629400" y="2621331"/>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prstClr val="white"/>
                  </a:solidFill>
                </a:rPr>
                <a:t>Before</a:t>
              </a:r>
              <a:endParaRPr lang="en-US" dirty="0">
                <a:solidFill>
                  <a:prstClr val="white"/>
                </a:solidFill>
              </a:endParaRPr>
            </a:p>
          </p:txBody>
        </p:sp>
        <p:sp>
          <p:nvSpPr>
            <p:cNvPr id="39" name="Rounded Rectangle 38"/>
            <p:cNvSpPr/>
            <p:nvPr/>
          </p:nvSpPr>
          <p:spPr>
            <a:xfrm>
              <a:off x="7353299" y="3605793"/>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prstClr val="white"/>
                  </a:solidFill>
                </a:rPr>
                <a:t>S4</a:t>
              </a:r>
            </a:p>
          </p:txBody>
        </p:sp>
        <p:sp>
          <p:nvSpPr>
            <p:cNvPr id="57" name="TextBox 56"/>
            <p:cNvSpPr txBox="1"/>
            <p:nvPr/>
          </p:nvSpPr>
          <p:spPr>
            <a:xfrm>
              <a:off x="6117369" y="2049405"/>
              <a:ext cx="1762021" cy="461665"/>
            </a:xfrm>
            <a:prstGeom prst="rect">
              <a:avLst/>
            </a:prstGeom>
            <a:noFill/>
          </p:spPr>
          <p:txBody>
            <a:bodyPr wrap="none" rtlCol="0">
              <a:spAutoFit/>
            </a:bodyPr>
            <a:lstStyle/>
            <a:p>
              <a:r>
                <a:rPr lang="en-US" sz="2400" dirty="0">
                  <a:solidFill>
                    <a:prstClr val="white"/>
                  </a:solidFill>
                </a:rPr>
                <a:t>A new query</a:t>
              </a:r>
            </a:p>
          </p:txBody>
        </p:sp>
        <p:sp>
          <p:nvSpPr>
            <p:cNvPr id="40" name="Rounded Rectangle 39"/>
            <p:cNvSpPr/>
            <p:nvPr/>
          </p:nvSpPr>
          <p:spPr>
            <a:xfrm>
              <a:off x="6057433" y="3628248"/>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prstClr val="white"/>
                  </a:solidFill>
                </a:rPr>
                <a:t>S3</a:t>
              </a:r>
            </a:p>
          </p:txBody>
        </p:sp>
      </p:grpSp>
      <p:sp>
        <p:nvSpPr>
          <p:cNvPr id="59" name="Oval 58"/>
          <p:cNvSpPr/>
          <p:nvPr/>
        </p:nvSpPr>
        <p:spPr>
          <a:xfrm>
            <a:off x="5772499" y="3362261"/>
            <a:ext cx="1197794" cy="966830"/>
          </a:xfrm>
          <a:prstGeom prst="ellipse">
            <a:avLst/>
          </a:prstGeom>
          <a:noFill/>
          <a:ln w="28575" cmpd="sng">
            <a:solidFill>
              <a:srgbClr val="FF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ounded Rectangle 19"/>
          <p:cNvSpPr/>
          <p:nvPr/>
        </p:nvSpPr>
        <p:spPr>
          <a:xfrm>
            <a:off x="838200" y="1981200"/>
            <a:ext cx="3886200" cy="3048000"/>
          </a:xfrm>
          <a:prstGeom prst="roundRect">
            <a:avLst>
              <a:gd name="adj" fmla="val 7051"/>
            </a:avLst>
          </a:prstGeom>
          <a:solidFill>
            <a:schemeClr val="accent4">
              <a:lumMod val="40000"/>
              <a:lumOff val="6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tIns="0" bIns="182880" rtlCol="0" anchor="t" anchorCtr="0"/>
          <a:lstStyle/>
          <a:p>
            <a:pPr algn="ctr"/>
            <a:r>
              <a:rPr lang="en-US" sz="2800" b="1" dirty="0">
                <a:solidFill>
                  <a:prstClr val="black"/>
                </a:solidFill>
              </a:rPr>
              <a:t>Execution Pool</a:t>
            </a:r>
          </a:p>
        </p:txBody>
      </p:sp>
      <p:cxnSp>
        <p:nvCxnSpPr>
          <p:cNvPr id="21" name="Elbow Connector 20"/>
          <p:cNvCxnSpPr/>
          <p:nvPr/>
        </p:nvCxnSpPr>
        <p:spPr>
          <a:xfrm rot="5400000">
            <a:off x="2293793" y="2956726"/>
            <a:ext cx="685800" cy="64770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6" idx="2"/>
            <a:endCxn id="28" idx="0"/>
          </p:cNvCxnSpPr>
          <p:nvPr/>
        </p:nvCxnSpPr>
        <p:spPr>
          <a:xfrm rot="5400000">
            <a:off x="1716972" y="3749123"/>
            <a:ext cx="483704" cy="7048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6" idx="2"/>
            <a:endCxn id="29" idx="0"/>
          </p:cNvCxnSpPr>
          <p:nvPr/>
        </p:nvCxnSpPr>
        <p:spPr>
          <a:xfrm rot="16200000" flipH="1">
            <a:off x="2364672" y="3806273"/>
            <a:ext cx="483704" cy="5905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632883" y="264049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Before</a:t>
            </a:r>
            <a:endParaRPr lang="en-US" dirty="0">
              <a:solidFill>
                <a:prstClr val="white"/>
              </a:solidFill>
            </a:endParaRPr>
          </a:p>
        </p:txBody>
      </p:sp>
      <p:sp>
        <p:nvSpPr>
          <p:cNvPr id="26" name="Rounded Rectangle 25"/>
          <p:cNvSpPr/>
          <p:nvPr/>
        </p:nvSpPr>
        <p:spPr>
          <a:xfrm>
            <a:off x="1930249" y="340249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AND</a:t>
            </a:r>
            <a:endParaRPr lang="en-US" dirty="0">
              <a:solidFill>
                <a:prstClr val="white"/>
              </a:solidFill>
            </a:endParaRPr>
          </a:p>
        </p:txBody>
      </p:sp>
      <p:sp>
        <p:nvSpPr>
          <p:cNvPr id="28" name="Rounded Rectangle 27"/>
          <p:cNvSpPr/>
          <p:nvPr/>
        </p:nvSpPr>
        <p:spPr>
          <a:xfrm>
            <a:off x="1282549" y="434340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S1</a:t>
            </a:r>
          </a:p>
        </p:txBody>
      </p:sp>
      <p:sp>
        <p:nvSpPr>
          <p:cNvPr id="29" name="Rounded Rectangle 28"/>
          <p:cNvSpPr/>
          <p:nvPr/>
        </p:nvSpPr>
        <p:spPr>
          <a:xfrm>
            <a:off x="2577949" y="434340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prstClr val="white"/>
                </a:solidFill>
              </a:rPr>
              <a:t>S2</a:t>
            </a:r>
          </a:p>
        </p:txBody>
      </p:sp>
      <p:sp>
        <p:nvSpPr>
          <p:cNvPr id="31" name="Rounded Rectangle 30"/>
          <p:cNvSpPr/>
          <p:nvPr/>
        </p:nvSpPr>
        <p:spPr>
          <a:xfrm>
            <a:off x="3556521" y="3741137"/>
            <a:ext cx="647700" cy="45081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S3</a:t>
            </a:r>
          </a:p>
        </p:txBody>
      </p:sp>
      <p:cxnSp>
        <p:nvCxnSpPr>
          <p:cNvPr id="52" name="Straight Connector 51"/>
          <p:cNvCxnSpPr/>
          <p:nvPr/>
        </p:nvCxnSpPr>
        <p:spPr>
          <a:xfrm>
            <a:off x="2960543" y="3280576"/>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74943" y="3262596"/>
            <a:ext cx="7063" cy="43156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3345717" y="3463271"/>
            <a:ext cx="1070244" cy="1010121"/>
          </a:xfrm>
          <a:prstGeom prst="ellipse">
            <a:avLst/>
          </a:prstGeom>
          <a:noFill/>
          <a:ln w="38100" cmpd="sng">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ight Arrow 57"/>
          <p:cNvSpPr/>
          <p:nvPr/>
        </p:nvSpPr>
        <p:spPr>
          <a:xfrm flipH="1">
            <a:off x="4164412" y="2624526"/>
            <a:ext cx="1676400" cy="759404"/>
          </a:xfrm>
          <a:prstGeom prst="rightArrow">
            <a:avLst/>
          </a:prstGeom>
          <a:solidFill>
            <a:srgbClr val="FB5D4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Join</a:t>
            </a:r>
          </a:p>
        </p:txBody>
      </p:sp>
      <p:sp>
        <p:nvSpPr>
          <p:cNvPr id="7" name="Oval Callout 6"/>
          <p:cNvSpPr/>
          <p:nvPr/>
        </p:nvSpPr>
        <p:spPr>
          <a:xfrm>
            <a:off x="5565937" y="4800600"/>
            <a:ext cx="2369430" cy="1004951"/>
          </a:xfrm>
          <a:prstGeom prst="wedgeEllipseCallout">
            <a:avLst>
              <a:gd name="adj1" fmla="val -13344"/>
              <a:gd name="adj2" fmla="val -117731"/>
            </a:avLst>
          </a:prstGeom>
          <a:solidFill>
            <a:schemeClr val="tx2">
              <a:lumMod val="25000"/>
            </a:schemeClr>
          </a:solidFill>
          <a:ln/>
          <a:effectLst>
            <a:outerShdw blurRad="50800" dist="38100" dir="18900000" algn="b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0" tIns="0" rIns="0" bIns="91440" rtlCol="0" anchor="ctr"/>
          <a:lstStyle/>
          <a:p>
            <a:pPr algn="ctr"/>
            <a:r>
              <a:rPr lang="en-US" sz="2400" dirty="0">
                <a:solidFill>
                  <a:prstClr val="white"/>
                </a:solidFill>
              </a:rPr>
              <a:t>Duplicate computation</a:t>
            </a:r>
          </a:p>
        </p:txBody>
      </p:sp>
      <p:sp>
        <p:nvSpPr>
          <p:cNvPr id="27" name="Oval Callout 26"/>
          <p:cNvSpPr/>
          <p:nvPr/>
        </p:nvSpPr>
        <p:spPr>
          <a:xfrm>
            <a:off x="2796160" y="5326380"/>
            <a:ext cx="2369430" cy="1004951"/>
          </a:xfrm>
          <a:prstGeom prst="wedgeEllipseCallout">
            <a:avLst>
              <a:gd name="adj1" fmla="val -20772"/>
              <a:gd name="adj2" fmla="val -111323"/>
            </a:avLst>
          </a:prstGeom>
          <a:solidFill>
            <a:schemeClr val="tx2">
              <a:lumMod val="25000"/>
            </a:schemeClr>
          </a:solidFill>
          <a:ln/>
          <a:effectLst>
            <a:outerShdw blurRad="50800" dist="38100" dir="18900000" algn="b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0" tIns="0" rIns="0" bIns="91440" rtlCol="0" anchor="ctr"/>
          <a:lstStyle/>
          <a:p>
            <a:pPr algn="ctr"/>
            <a:r>
              <a:rPr lang="en-US" sz="2400" dirty="0">
                <a:solidFill>
                  <a:prstClr val="white"/>
                </a:solidFill>
              </a:rPr>
              <a:t>A forest of query trees</a:t>
            </a:r>
          </a:p>
        </p:txBody>
      </p:sp>
    </p:spTree>
    <p:extLst>
      <p:ext uri="{BB962C8B-B14F-4D97-AF65-F5344CB8AC3E}">
        <p14:creationId xmlns:p14="http://schemas.microsoft.com/office/powerpoint/2010/main" val="7639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heel(1)">
                                      <p:cBhvr>
                                        <p:cTn id="15" dur="500"/>
                                        <p:tgtEl>
                                          <p:spTgt spid="59"/>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heel(1)">
                                      <p:cBhvr>
                                        <p:cTn id="18" dur="500"/>
                                        <p:tgtEl>
                                          <p:spTgt spid="61"/>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right)">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58" grpId="0" animBg="1"/>
      <p:bldP spid="7" grpId="0" animBg="1"/>
      <p:bldP spid="2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8547"/>
            <a:ext cx="7886700" cy="1092332"/>
          </a:xfrm>
        </p:spPr>
        <p:txBody>
          <a:bodyPr>
            <a:normAutofit/>
          </a:bodyPr>
          <a:lstStyle/>
          <a:p>
            <a:r>
              <a:rPr lang="en-US" sz="5400" dirty="0">
                <a:solidFill>
                  <a:srgbClr val="FFE699"/>
                </a:solidFill>
              </a:rPr>
              <a:t>Computation Sharing</a:t>
            </a:r>
          </a:p>
        </p:txBody>
      </p:sp>
      <p:sp>
        <p:nvSpPr>
          <p:cNvPr id="20" name="Rounded Rectangle 19"/>
          <p:cNvSpPr/>
          <p:nvPr/>
        </p:nvSpPr>
        <p:spPr>
          <a:xfrm>
            <a:off x="611659" y="1705416"/>
            <a:ext cx="5523121" cy="4572000"/>
          </a:xfrm>
          <a:prstGeom prst="roundRect">
            <a:avLst>
              <a:gd name="adj" fmla="val 5255"/>
            </a:avLst>
          </a:prstGeom>
          <a:solidFill>
            <a:schemeClr val="accent4">
              <a:lumMod val="40000"/>
              <a:lumOff val="60000"/>
            </a:schemeClr>
          </a:solidFill>
          <a:ln>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tIns="0" bIns="182880" rtlCol="0" anchor="t" anchorCtr="0"/>
          <a:lstStyle/>
          <a:p>
            <a:pPr algn="ctr"/>
            <a:r>
              <a:rPr lang="en-US" sz="2800" b="1" dirty="0">
                <a:solidFill>
                  <a:prstClr val="black"/>
                </a:solidFill>
              </a:rPr>
              <a:t>Execution Pool</a:t>
            </a:r>
          </a:p>
        </p:txBody>
      </p:sp>
      <p:cxnSp>
        <p:nvCxnSpPr>
          <p:cNvPr id="21" name="Elbow Connector 20"/>
          <p:cNvCxnSpPr/>
          <p:nvPr/>
        </p:nvCxnSpPr>
        <p:spPr>
          <a:xfrm rot="5400000">
            <a:off x="1991052" y="2835916"/>
            <a:ext cx="685800" cy="64770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26" idx="2"/>
            <a:endCxn id="28" idx="0"/>
          </p:cNvCxnSpPr>
          <p:nvPr/>
        </p:nvCxnSpPr>
        <p:spPr>
          <a:xfrm rot="5400000">
            <a:off x="1414231" y="3628313"/>
            <a:ext cx="483704" cy="7048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6" idx="2"/>
            <a:endCxn id="29" idx="0"/>
          </p:cNvCxnSpPr>
          <p:nvPr/>
        </p:nvCxnSpPr>
        <p:spPr>
          <a:xfrm rot="16200000" flipH="1">
            <a:off x="2061931" y="3685463"/>
            <a:ext cx="483704" cy="590550"/>
          </a:xfrm>
          <a:prstGeom prst="bentConnector3">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330142" y="251968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Before</a:t>
            </a:r>
            <a:endParaRPr lang="en-US" dirty="0">
              <a:solidFill>
                <a:prstClr val="white"/>
              </a:solidFill>
            </a:endParaRPr>
          </a:p>
        </p:txBody>
      </p:sp>
      <p:sp>
        <p:nvSpPr>
          <p:cNvPr id="26" name="Rounded Rectangle 25"/>
          <p:cNvSpPr/>
          <p:nvPr/>
        </p:nvSpPr>
        <p:spPr>
          <a:xfrm>
            <a:off x="1627508" y="3281686"/>
            <a:ext cx="7620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a:solidFill>
                  <a:prstClr val="white"/>
                </a:solidFill>
              </a:rPr>
              <a:t>AND</a:t>
            </a:r>
            <a:endParaRPr lang="en-US" dirty="0">
              <a:solidFill>
                <a:prstClr val="white"/>
              </a:solidFill>
            </a:endParaRPr>
          </a:p>
        </p:txBody>
      </p:sp>
      <p:sp>
        <p:nvSpPr>
          <p:cNvPr id="28" name="Rounded Rectangle 27"/>
          <p:cNvSpPr/>
          <p:nvPr/>
        </p:nvSpPr>
        <p:spPr>
          <a:xfrm>
            <a:off x="979808" y="422259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S1</a:t>
            </a:r>
          </a:p>
        </p:txBody>
      </p:sp>
      <p:sp>
        <p:nvSpPr>
          <p:cNvPr id="29" name="Rounded Rectangle 28"/>
          <p:cNvSpPr/>
          <p:nvPr/>
        </p:nvSpPr>
        <p:spPr>
          <a:xfrm>
            <a:off x="2275208" y="4222590"/>
            <a:ext cx="647700" cy="457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prstClr val="white"/>
                </a:solidFill>
              </a:rPr>
              <a:t>S2</a:t>
            </a:r>
          </a:p>
        </p:txBody>
      </p:sp>
      <p:sp>
        <p:nvSpPr>
          <p:cNvPr id="31" name="Rounded Rectangle 30"/>
          <p:cNvSpPr/>
          <p:nvPr/>
        </p:nvSpPr>
        <p:spPr>
          <a:xfrm>
            <a:off x="3500687" y="4732059"/>
            <a:ext cx="647700" cy="450816"/>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lIns="0" rIns="0" rtlCol="0" anchor="ctr"/>
          <a:lstStyle/>
          <a:p>
            <a:pPr algn="ctr"/>
            <a:r>
              <a:rPr lang="en-US" dirty="0">
                <a:solidFill>
                  <a:prstClr val="white"/>
                </a:solidFill>
              </a:rPr>
              <a:t>S3</a:t>
            </a:r>
          </a:p>
        </p:txBody>
      </p:sp>
      <p:cxnSp>
        <p:nvCxnSpPr>
          <p:cNvPr id="52" name="Straight Connector 51"/>
          <p:cNvCxnSpPr/>
          <p:nvPr/>
        </p:nvCxnSpPr>
        <p:spPr>
          <a:xfrm>
            <a:off x="2657802" y="3159766"/>
            <a:ext cx="914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572202" y="3141786"/>
            <a:ext cx="3810" cy="57390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3286923" y="4496111"/>
            <a:ext cx="1082344" cy="979460"/>
          </a:xfrm>
          <a:prstGeom prst="ellipse">
            <a:avLst/>
          </a:prstGeom>
          <a:noFill/>
          <a:ln w="38100" cmpd="sng">
            <a:solidFill>
              <a:srgbClr val="FF33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Wave 7"/>
          <p:cNvSpPr/>
          <p:nvPr/>
        </p:nvSpPr>
        <p:spPr>
          <a:xfrm>
            <a:off x="3391580" y="3715694"/>
            <a:ext cx="914400" cy="672548"/>
          </a:xfrm>
          <a:prstGeom prst="wav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Buffer</a:t>
            </a:r>
          </a:p>
        </p:txBody>
      </p:sp>
      <p:cxnSp>
        <p:nvCxnSpPr>
          <p:cNvPr id="32" name="Elbow Connector 31"/>
          <p:cNvCxnSpPr/>
          <p:nvPr/>
        </p:nvCxnSpPr>
        <p:spPr>
          <a:xfrm rot="5400000">
            <a:off x="4052615" y="3174005"/>
            <a:ext cx="735330" cy="647700"/>
          </a:xfrm>
          <a:prstGeom prst="bentConnector3">
            <a:avLst>
              <a:gd name="adj1" fmla="val 4616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p:nvPr/>
        </p:nvCxnSpPr>
        <p:spPr>
          <a:xfrm rot="16200000" flipH="1">
            <a:off x="4686980" y="3111140"/>
            <a:ext cx="762000" cy="647700"/>
          </a:xfrm>
          <a:prstGeom prst="bentConnector3">
            <a:avLst>
              <a:gd name="adj1" fmla="val 53913"/>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4344080" y="2825390"/>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prstClr val="white"/>
                </a:solidFill>
              </a:rPr>
              <a:t>Before</a:t>
            </a:r>
            <a:endParaRPr lang="en-US" dirty="0">
              <a:solidFill>
                <a:prstClr val="white"/>
              </a:solidFill>
            </a:endParaRPr>
          </a:p>
        </p:txBody>
      </p:sp>
      <p:sp>
        <p:nvSpPr>
          <p:cNvPr id="39" name="Rounded Rectangle 38"/>
          <p:cNvSpPr/>
          <p:nvPr/>
        </p:nvSpPr>
        <p:spPr>
          <a:xfrm>
            <a:off x="5067980" y="3809852"/>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prstClr val="white"/>
                </a:solidFill>
              </a:rPr>
              <a:t>S4</a:t>
            </a:r>
          </a:p>
        </p:txBody>
      </p:sp>
      <p:sp>
        <p:nvSpPr>
          <p:cNvPr id="57" name="TextBox 56"/>
          <p:cNvSpPr txBox="1"/>
          <p:nvPr/>
        </p:nvSpPr>
        <p:spPr>
          <a:xfrm>
            <a:off x="3961932" y="2359812"/>
            <a:ext cx="1556836" cy="461665"/>
          </a:xfrm>
          <a:prstGeom prst="rect">
            <a:avLst/>
          </a:prstGeom>
          <a:noFill/>
        </p:spPr>
        <p:txBody>
          <a:bodyPr wrap="none" rtlCol="0">
            <a:spAutoFit/>
          </a:bodyPr>
          <a:lstStyle/>
          <a:p>
            <a:r>
              <a:rPr lang="en-US" sz="2400" dirty="0">
                <a:solidFill>
                  <a:prstClr val="black"/>
                </a:solidFill>
              </a:rPr>
              <a:t>New query</a:t>
            </a:r>
          </a:p>
        </p:txBody>
      </p:sp>
      <p:cxnSp>
        <p:nvCxnSpPr>
          <p:cNvPr id="13" name="Straight Connector 12"/>
          <p:cNvCxnSpPr/>
          <p:nvPr/>
        </p:nvCxnSpPr>
        <p:spPr>
          <a:xfrm flipH="1" flipV="1">
            <a:off x="3826203" y="4334011"/>
            <a:ext cx="9108" cy="3623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Callout 47"/>
          <p:cNvSpPr/>
          <p:nvPr/>
        </p:nvSpPr>
        <p:spPr>
          <a:xfrm>
            <a:off x="819180" y="5071524"/>
            <a:ext cx="2424451" cy="1039120"/>
          </a:xfrm>
          <a:prstGeom prst="wedgeEllipseCallout">
            <a:avLst>
              <a:gd name="adj1" fmla="val 57496"/>
              <a:gd name="adj2" fmla="val -48260"/>
            </a:avLst>
          </a:prstGeom>
          <a:solidFill>
            <a:srgbClr val="ED7D31"/>
          </a:solidFill>
          <a:ln/>
          <a:effectLst>
            <a:outerShdw blurRad="50800" dist="38100" dir="18900000" algn="bl" rotWithShape="0">
              <a:prstClr val="black">
                <a:alpha val="40000"/>
              </a:prstClr>
            </a:outerShdw>
          </a:effectLst>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sz="2400" dirty="0">
                <a:solidFill>
                  <a:prstClr val="white"/>
                </a:solidFill>
              </a:rPr>
              <a:t>Computation sharing</a:t>
            </a:r>
          </a:p>
        </p:txBody>
      </p:sp>
      <p:grpSp>
        <p:nvGrpSpPr>
          <p:cNvPr id="3" name="Group 2"/>
          <p:cNvGrpSpPr/>
          <p:nvPr/>
        </p:nvGrpSpPr>
        <p:grpSpPr>
          <a:xfrm>
            <a:off x="5829979" y="2310938"/>
            <a:ext cx="2914569" cy="2036043"/>
            <a:chOff x="5829979" y="2310938"/>
            <a:chExt cx="2914569" cy="2036043"/>
          </a:xfrm>
        </p:grpSpPr>
        <p:grpSp>
          <p:nvGrpSpPr>
            <p:cNvPr id="27" name="Group 26"/>
            <p:cNvGrpSpPr/>
            <p:nvPr/>
          </p:nvGrpSpPr>
          <p:grpSpPr>
            <a:xfrm>
              <a:off x="6800982" y="2310938"/>
              <a:ext cx="1943566" cy="2036043"/>
              <a:chOff x="6057433" y="2049405"/>
              <a:chExt cx="1943566" cy="2036043"/>
            </a:xfrm>
          </p:grpSpPr>
          <p:cxnSp>
            <p:nvCxnSpPr>
              <p:cNvPr id="30" name="Elbow Connector 29"/>
              <p:cNvCxnSpPr/>
              <p:nvPr/>
            </p:nvCxnSpPr>
            <p:spPr>
              <a:xfrm rot="5400000">
                <a:off x="6362700" y="2945181"/>
                <a:ext cx="685800" cy="647700"/>
              </a:xfrm>
              <a:prstGeom prst="bentConnector3">
                <a:avLst>
                  <a:gd name="adj1" fmla="val 4888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6200000" flipH="1">
                <a:off x="6972300" y="2907081"/>
                <a:ext cx="762000" cy="647700"/>
              </a:xfrm>
              <a:prstGeom prst="bentConnector3">
                <a:avLst>
                  <a:gd name="adj1" fmla="val 5391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6629400" y="2621331"/>
                <a:ext cx="8001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a:solidFill>
                      <a:prstClr val="white"/>
                    </a:solidFill>
                  </a:rPr>
                  <a:t>After</a:t>
                </a:r>
                <a:endParaRPr lang="en-US" dirty="0">
                  <a:solidFill>
                    <a:prstClr val="white"/>
                  </a:solidFill>
                </a:endParaRPr>
              </a:p>
            </p:txBody>
          </p:sp>
          <p:sp>
            <p:nvSpPr>
              <p:cNvPr id="37" name="Rounded Rectangle 36"/>
              <p:cNvSpPr/>
              <p:nvPr/>
            </p:nvSpPr>
            <p:spPr>
              <a:xfrm>
                <a:off x="7353299" y="3605793"/>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a:solidFill>
                      <a:prstClr val="white"/>
                    </a:solidFill>
                  </a:rPr>
                  <a:t>S3</a:t>
                </a:r>
              </a:p>
            </p:txBody>
          </p:sp>
          <p:sp>
            <p:nvSpPr>
              <p:cNvPr id="38" name="TextBox 37"/>
              <p:cNvSpPr txBox="1"/>
              <p:nvPr/>
            </p:nvSpPr>
            <p:spPr>
              <a:xfrm>
                <a:off x="6117369" y="2049405"/>
                <a:ext cx="1762021" cy="461665"/>
              </a:xfrm>
              <a:prstGeom prst="rect">
                <a:avLst/>
              </a:prstGeom>
              <a:noFill/>
            </p:spPr>
            <p:txBody>
              <a:bodyPr wrap="none" rtlCol="0">
                <a:spAutoFit/>
              </a:bodyPr>
              <a:lstStyle/>
              <a:p>
                <a:r>
                  <a:rPr lang="en-US" sz="2400" dirty="0">
                    <a:solidFill>
                      <a:prstClr val="white"/>
                    </a:solidFill>
                  </a:rPr>
                  <a:t>A new query</a:t>
                </a:r>
              </a:p>
            </p:txBody>
          </p:sp>
          <p:sp>
            <p:nvSpPr>
              <p:cNvPr id="40" name="Rounded Rectangle 39"/>
              <p:cNvSpPr/>
              <p:nvPr/>
            </p:nvSpPr>
            <p:spPr>
              <a:xfrm>
                <a:off x="6057433" y="3628248"/>
                <a:ext cx="647700" cy="4572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prstClr val="white"/>
                    </a:solidFill>
                  </a:rPr>
                  <a:t>S2</a:t>
                </a:r>
              </a:p>
            </p:txBody>
          </p:sp>
        </p:grpSp>
        <p:sp>
          <p:nvSpPr>
            <p:cNvPr id="42" name="Right Arrow 41"/>
            <p:cNvSpPr/>
            <p:nvPr/>
          </p:nvSpPr>
          <p:spPr>
            <a:xfrm flipH="1">
              <a:off x="5829979" y="2953828"/>
              <a:ext cx="1047667" cy="759404"/>
            </a:xfrm>
            <a:prstGeom prst="rightArrow">
              <a:avLst/>
            </a:prstGeom>
            <a:solidFill>
              <a:srgbClr val="FB5D43"/>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Join ?</a:t>
              </a:r>
            </a:p>
          </p:txBody>
        </p:sp>
      </p:grpSp>
    </p:spTree>
    <p:extLst>
      <p:ext uri="{BB962C8B-B14F-4D97-AF65-F5344CB8AC3E}">
        <p14:creationId xmlns:p14="http://schemas.microsoft.com/office/powerpoint/2010/main" val="122221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9" y="1476124"/>
            <a:ext cx="4830938" cy="4830938"/>
          </a:xfrm>
          <a:prstGeom prst="rect">
            <a:avLst/>
          </a:prstGeom>
        </p:spPr>
      </p:pic>
      <p:sp>
        <p:nvSpPr>
          <p:cNvPr id="34" name="Rectangle 33"/>
          <p:cNvSpPr/>
          <p:nvPr/>
        </p:nvSpPr>
        <p:spPr>
          <a:xfrm>
            <a:off x="474443" y="200358"/>
            <a:ext cx="6677206"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Conventional Wisdom</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3" name="TextBox 2"/>
          <p:cNvSpPr txBox="1"/>
          <p:nvPr/>
        </p:nvSpPr>
        <p:spPr>
          <a:xfrm>
            <a:off x="1322969" y="4222594"/>
            <a:ext cx="3761678" cy="584775"/>
          </a:xfrm>
          <a:prstGeom prst="rect">
            <a:avLst/>
          </a:prstGeom>
          <a:noFill/>
        </p:spPr>
        <p:txBody>
          <a:bodyPr wrap="square" rtlCol="0">
            <a:spAutoFit/>
          </a:bodyPr>
          <a:lstStyle/>
          <a:p>
            <a:r>
              <a:rPr lang="en-US" sz="2800" dirty="0">
                <a:solidFill>
                  <a:schemeClr val="bg1"/>
                </a:solidFill>
                <a:latin typeface="Segoe Print" panose="02000600000000000000" pitchFamily="2" charset="0"/>
              </a:rPr>
              <a:t>Traffic </a:t>
            </a:r>
            <a:r>
              <a:rPr lang="en-US" sz="3200" b="1" dirty="0">
                <a:solidFill>
                  <a:schemeClr val="bg1"/>
                </a:solidFill>
                <a:latin typeface="Segoe Print" panose="02000600000000000000" pitchFamily="2" charset="0"/>
              </a:rPr>
              <a:t>congestion</a:t>
            </a:r>
          </a:p>
        </p:txBody>
      </p:sp>
      <p:sp>
        <p:nvSpPr>
          <p:cNvPr id="35" name="TextBox 34"/>
          <p:cNvSpPr txBox="1"/>
          <p:nvPr/>
        </p:nvSpPr>
        <p:spPr>
          <a:xfrm>
            <a:off x="1501229" y="4682231"/>
            <a:ext cx="3761678" cy="523220"/>
          </a:xfrm>
          <a:prstGeom prst="rect">
            <a:avLst/>
          </a:prstGeom>
          <a:noFill/>
        </p:spPr>
        <p:txBody>
          <a:bodyPr wrap="square" rtlCol="0">
            <a:spAutoFit/>
          </a:bodyPr>
          <a:lstStyle/>
          <a:p>
            <a:r>
              <a:rPr lang="en-US" sz="2800" dirty="0">
                <a:solidFill>
                  <a:schemeClr val="bg1"/>
                </a:solidFill>
                <a:latin typeface="Segoe Print" panose="02000600000000000000" pitchFamily="2" charset="0"/>
              </a:rPr>
              <a:t>is bad for networks</a:t>
            </a:r>
          </a:p>
        </p:txBody>
      </p:sp>
      <p:sp>
        <p:nvSpPr>
          <p:cNvPr id="36" name="TextBox 35"/>
          <p:cNvSpPr txBox="1"/>
          <p:nvPr/>
        </p:nvSpPr>
        <p:spPr>
          <a:xfrm>
            <a:off x="6060051" y="1690990"/>
            <a:ext cx="2626750" cy="3785652"/>
          </a:xfrm>
          <a:prstGeom prst="rect">
            <a:avLst/>
          </a:prstGeom>
          <a:noFill/>
        </p:spPr>
        <p:txBody>
          <a:bodyPr wrap="square" rtlCol="0">
            <a:spAutoFit/>
          </a:bodyPr>
          <a:lstStyle/>
          <a:p>
            <a:r>
              <a:rPr lang="en-US" sz="4000" dirty="0"/>
              <a:t>Routing algorithms have been designed to avoid congestion</a:t>
            </a:r>
          </a:p>
        </p:txBody>
      </p:sp>
    </p:spTree>
    <p:extLst>
      <p:ext uri="{BB962C8B-B14F-4D97-AF65-F5344CB8AC3E}">
        <p14:creationId xmlns:p14="http://schemas.microsoft.com/office/powerpoint/2010/main" val="18901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3194" y="0"/>
            <a:ext cx="4437218" cy="995691"/>
          </a:xfrm>
        </p:spPr>
        <p:txBody>
          <a:bodyPr>
            <a:normAutofit/>
          </a:bodyPr>
          <a:lstStyle/>
          <a:p>
            <a:pPr algn="ctr"/>
            <a:r>
              <a:rPr lang="en-US" sz="4000" dirty="0">
                <a:solidFill>
                  <a:srgbClr val="FFE699"/>
                </a:solidFill>
              </a:rPr>
              <a:t>Query Optimization</a:t>
            </a:r>
          </a:p>
        </p:txBody>
      </p:sp>
      <p:sp>
        <p:nvSpPr>
          <p:cNvPr id="4" name="Rounded Rectangle 3"/>
          <p:cNvSpPr/>
          <p:nvPr/>
        </p:nvSpPr>
        <p:spPr>
          <a:xfrm>
            <a:off x="7048500" y="533400"/>
            <a:ext cx="1790700" cy="3276600"/>
          </a:xfrm>
          <a:prstGeom prst="roundRect">
            <a:avLst>
              <a:gd name="adj" fmla="val 7119"/>
            </a:avLst>
          </a:prstGeom>
          <a:solidFill>
            <a:schemeClr val="accent6">
              <a:lumMod val="40000"/>
              <a:lumOff val="60000"/>
            </a:schemeClr>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8" descr="C:\Users\Kien\AppData\Local\Microsoft\Windows\Temporary Internet Files\Content.IE5\SI02UE9C\MC9002331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831" y="533400"/>
            <a:ext cx="1380591" cy="138746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C:\Users\Kien\AppData\Local\Microsoft\Windows\Temporary Internet Files\Content.IE5\HWEIRXX1\MC90019511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540" y="1161614"/>
            <a:ext cx="1954794" cy="151850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5" descr="C:\Users\Kien\AppData\Local\Microsoft\Windows\Temporary Internet Files\Content.IE5\SI02UE9C\MC900057679[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847414"/>
            <a:ext cx="1810512" cy="1236269"/>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8" name="Diagram 7"/>
          <p:cNvGraphicFramePr/>
          <p:nvPr/>
        </p:nvGraphicFramePr>
        <p:xfrm>
          <a:off x="3110997" y="1618814"/>
          <a:ext cx="1981200" cy="7058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7" descr="C:\Users\Kien\AppData\Local\Microsoft\Windows\Temporary Internet Files\Content.IE5\VQHLQM3M\MC900090247[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831" y="2680115"/>
            <a:ext cx="1524000" cy="109232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C:\Users\Kien\AppData\Local\Microsoft\Windows\Temporary Internet Files\Content.IE5\6M1LC4DB\MC900358845[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8097" y="2680115"/>
            <a:ext cx="558733" cy="1101547"/>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971800" y="2133600"/>
            <a:ext cx="1588897" cy="369332"/>
          </a:xfrm>
          <a:prstGeom prst="rect">
            <a:avLst/>
          </a:prstGeom>
          <a:noFill/>
        </p:spPr>
        <p:txBody>
          <a:bodyPr wrap="none" rtlCol="0">
            <a:spAutoFit/>
          </a:bodyPr>
          <a:lstStyle/>
          <a:p>
            <a:r>
              <a:rPr lang="en-US" dirty="0">
                <a:solidFill>
                  <a:prstClr val="white"/>
                </a:solidFill>
              </a:rPr>
              <a:t>Waiting Queue</a:t>
            </a:r>
          </a:p>
        </p:txBody>
      </p:sp>
      <p:sp>
        <p:nvSpPr>
          <p:cNvPr id="12" name="Rounded Rectangle 11"/>
          <p:cNvSpPr/>
          <p:nvPr/>
        </p:nvSpPr>
        <p:spPr>
          <a:xfrm>
            <a:off x="5257800" y="1588532"/>
            <a:ext cx="1219200" cy="69746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Translator</a:t>
            </a:r>
          </a:p>
        </p:txBody>
      </p:sp>
      <p:graphicFrame>
        <p:nvGraphicFramePr>
          <p:cNvPr id="13" name="Diagram 12"/>
          <p:cNvGraphicFramePr/>
          <p:nvPr/>
        </p:nvGraphicFramePr>
        <p:xfrm>
          <a:off x="7315200" y="762000"/>
          <a:ext cx="1219200" cy="10414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Right Arrow 13"/>
          <p:cNvSpPr/>
          <p:nvPr/>
        </p:nvSpPr>
        <p:spPr>
          <a:xfrm>
            <a:off x="6629400" y="1696065"/>
            <a:ext cx="838200" cy="484632"/>
          </a:xfrm>
          <a:prstGeom prst="righ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5" name="Diagram 14"/>
          <p:cNvGraphicFramePr/>
          <p:nvPr/>
        </p:nvGraphicFramePr>
        <p:xfrm>
          <a:off x="7543800" y="1601595"/>
          <a:ext cx="1219200" cy="10414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6" name="Diagram 15"/>
          <p:cNvGraphicFramePr/>
          <p:nvPr/>
        </p:nvGraphicFramePr>
        <p:xfrm>
          <a:off x="7315200" y="2514600"/>
          <a:ext cx="1219200" cy="104140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7" name="TextBox 16"/>
          <p:cNvSpPr txBox="1"/>
          <p:nvPr/>
        </p:nvSpPr>
        <p:spPr>
          <a:xfrm>
            <a:off x="7162800" y="575846"/>
            <a:ext cx="1653017" cy="338554"/>
          </a:xfrm>
          <a:prstGeom prst="rect">
            <a:avLst/>
          </a:prstGeom>
          <a:noFill/>
        </p:spPr>
        <p:txBody>
          <a:bodyPr wrap="none" rtlCol="0">
            <a:spAutoFit/>
          </a:bodyPr>
          <a:lstStyle/>
          <a:p>
            <a:r>
              <a:rPr lang="en-US" sz="1600" dirty="0">
                <a:solidFill>
                  <a:prstClr val="black"/>
                </a:solidFill>
              </a:rPr>
              <a:t>Execution Plans</a:t>
            </a:r>
          </a:p>
        </p:txBody>
      </p:sp>
      <p:sp>
        <p:nvSpPr>
          <p:cNvPr id="18" name="Rounded Rectangle 17"/>
          <p:cNvSpPr/>
          <p:nvPr/>
        </p:nvSpPr>
        <p:spPr>
          <a:xfrm>
            <a:off x="2743200" y="3352800"/>
            <a:ext cx="3124200" cy="3124200"/>
          </a:xfrm>
          <a:prstGeom prst="roundRect">
            <a:avLst>
              <a:gd name="adj" fmla="val 6504"/>
            </a:avLst>
          </a:prstGeom>
          <a:solidFill>
            <a:srgbClr val="FFC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3200400" y="3543835"/>
            <a:ext cx="762000" cy="762000"/>
          </a:xfrm>
          <a:prstGeom prst="ellipse">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EX1</a:t>
            </a:r>
          </a:p>
        </p:txBody>
      </p:sp>
      <p:sp>
        <p:nvSpPr>
          <p:cNvPr id="20" name="Oval 19"/>
          <p:cNvSpPr/>
          <p:nvPr/>
        </p:nvSpPr>
        <p:spPr>
          <a:xfrm>
            <a:off x="3200400" y="5486400"/>
            <a:ext cx="762000" cy="762000"/>
          </a:xfrm>
          <a:prstGeom prst="ellipse">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EX3</a:t>
            </a:r>
          </a:p>
        </p:txBody>
      </p:sp>
      <p:sp>
        <p:nvSpPr>
          <p:cNvPr id="21" name="Oval 20"/>
          <p:cNvSpPr/>
          <p:nvPr/>
        </p:nvSpPr>
        <p:spPr>
          <a:xfrm>
            <a:off x="3200400" y="4495800"/>
            <a:ext cx="762000" cy="762000"/>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EX2</a:t>
            </a:r>
          </a:p>
        </p:txBody>
      </p:sp>
      <p:sp>
        <p:nvSpPr>
          <p:cNvPr id="22" name="TextBox 21"/>
          <p:cNvSpPr txBox="1"/>
          <p:nvPr/>
        </p:nvSpPr>
        <p:spPr>
          <a:xfrm>
            <a:off x="2795687" y="2997675"/>
            <a:ext cx="3248710" cy="369332"/>
          </a:xfrm>
          <a:prstGeom prst="rect">
            <a:avLst/>
          </a:prstGeom>
          <a:noFill/>
        </p:spPr>
        <p:txBody>
          <a:bodyPr wrap="none" rtlCol="0">
            <a:spAutoFit/>
          </a:bodyPr>
          <a:lstStyle/>
          <a:p>
            <a:r>
              <a:rPr lang="en-US" dirty="0">
                <a:solidFill>
                  <a:prstClr val="white"/>
                </a:solidFill>
              </a:rPr>
              <a:t>Execution Pools  (multithreaded)</a:t>
            </a:r>
          </a:p>
        </p:txBody>
      </p:sp>
      <p:sp>
        <p:nvSpPr>
          <p:cNvPr id="23" name="Rounded Rectangle 22"/>
          <p:cNvSpPr/>
          <p:nvPr/>
        </p:nvSpPr>
        <p:spPr>
          <a:xfrm>
            <a:off x="7315200" y="4528066"/>
            <a:ext cx="1219200" cy="697468"/>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Optimizer</a:t>
            </a:r>
          </a:p>
        </p:txBody>
      </p:sp>
      <p:sp>
        <p:nvSpPr>
          <p:cNvPr id="24" name="Down Arrow 23"/>
          <p:cNvSpPr/>
          <p:nvPr/>
        </p:nvSpPr>
        <p:spPr>
          <a:xfrm>
            <a:off x="7701534" y="3657600"/>
            <a:ext cx="484632" cy="804358"/>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loud Callout 24"/>
          <p:cNvSpPr/>
          <p:nvPr/>
        </p:nvSpPr>
        <p:spPr>
          <a:xfrm>
            <a:off x="4191000" y="3553062"/>
            <a:ext cx="1524000" cy="841248"/>
          </a:xfrm>
          <a:prstGeom prst="cloudCallout">
            <a:avLst>
              <a:gd name="adj1" fmla="val -61568"/>
              <a:gd name="adj2" fmla="val 1165"/>
            </a:avLst>
          </a:prstGeom>
          <a:solidFill>
            <a:srgbClr val="E2CFF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lang="en-US" sz="1400" dirty="0">
                <a:solidFill>
                  <a:prstClr val="black"/>
                </a:solidFill>
              </a:rPr>
              <a:t>Optimized queries for EX1</a:t>
            </a:r>
          </a:p>
        </p:txBody>
      </p:sp>
      <p:sp>
        <p:nvSpPr>
          <p:cNvPr id="26" name="Cloud Callout 25"/>
          <p:cNvSpPr/>
          <p:nvPr/>
        </p:nvSpPr>
        <p:spPr>
          <a:xfrm>
            <a:off x="4114800" y="4494276"/>
            <a:ext cx="1459103" cy="841248"/>
          </a:xfrm>
          <a:prstGeom prst="cloudCallout">
            <a:avLst>
              <a:gd name="adj1" fmla="val -61568"/>
              <a:gd name="adj2" fmla="val 1165"/>
            </a:avLst>
          </a:prstGeom>
          <a:solidFill>
            <a:srgbClr val="A2F2FA"/>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sz="1400" dirty="0">
                <a:solidFill>
                  <a:prstClr val="black"/>
                </a:solidFill>
              </a:rPr>
              <a:t>Optimized queries for EX2</a:t>
            </a:r>
          </a:p>
        </p:txBody>
      </p:sp>
      <p:sp>
        <p:nvSpPr>
          <p:cNvPr id="27" name="Cloud Callout 26"/>
          <p:cNvSpPr/>
          <p:nvPr/>
        </p:nvSpPr>
        <p:spPr>
          <a:xfrm>
            <a:off x="4153989" y="5446776"/>
            <a:ext cx="1459103" cy="841248"/>
          </a:xfrm>
          <a:prstGeom prst="cloudCallout">
            <a:avLst>
              <a:gd name="adj1" fmla="val -61568"/>
              <a:gd name="adj2" fmla="val 1165"/>
            </a:avLst>
          </a:prstGeom>
          <a:solidFill>
            <a:schemeClr val="accent5">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r>
              <a:rPr lang="en-US" sz="1400" dirty="0">
                <a:solidFill>
                  <a:prstClr val="black"/>
                </a:solidFill>
              </a:rPr>
              <a:t>Optimized queries for EX3</a:t>
            </a:r>
          </a:p>
        </p:txBody>
      </p:sp>
      <p:sp>
        <p:nvSpPr>
          <p:cNvPr id="28" name="Left Arrow 27"/>
          <p:cNvSpPr/>
          <p:nvPr/>
        </p:nvSpPr>
        <p:spPr>
          <a:xfrm>
            <a:off x="5486400" y="4724400"/>
            <a:ext cx="1752600"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Left Arrow 28"/>
          <p:cNvSpPr/>
          <p:nvPr/>
        </p:nvSpPr>
        <p:spPr>
          <a:xfrm rot="1046673">
            <a:off x="5392461" y="4158627"/>
            <a:ext cx="1868299"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Left Arrow 29"/>
          <p:cNvSpPr/>
          <p:nvPr/>
        </p:nvSpPr>
        <p:spPr>
          <a:xfrm rot="20583146">
            <a:off x="5390333" y="5293918"/>
            <a:ext cx="1888875" cy="304800"/>
          </a:xfrm>
          <a:prstGeom prst="lef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Bent Arrow 30"/>
          <p:cNvSpPr/>
          <p:nvPr/>
        </p:nvSpPr>
        <p:spPr>
          <a:xfrm rot="16200000">
            <a:off x="1942607" y="3877336"/>
            <a:ext cx="813816" cy="1016844"/>
          </a:xfrm>
          <a:prstGeom prst="bent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ent Arrow 31"/>
          <p:cNvSpPr/>
          <p:nvPr/>
        </p:nvSpPr>
        <p:spPr>
          <a:xfrm rot="16200000">
            <a:off x="1548489" y="3788016"/>
            <a:ext cx="1118616" cy="1500288"/>
          </a:xfrm>
          <a:prstGeom prst="bentArrow">
            <a:avLst>
              <a:gd name="adj1" fmla="val 16825"/>
              <a:gd name="adj2" fmla="val 18870"/>
              <a:gd name="adj3" fmla="val 17838"/>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Bent Arrow 32"/>
          <p:cNvSpPr/>
          <p:nvPr/>
        </p:nvSpPr>
        <p:spPr>
          <a:xfrm rot="16200000">
            <a:off x="1155631" y="3699959"/>
            <a:ext cx="1423416" cy="1981198"/>
          </a:xfrm>
          <a:prstGeom prst="bentArrow">
            <a:avLst>
              <a:gd name="adj1" fmla="val 12611"/>
              <a:gd name="adj2" fmla="val 14603"/>
              <a:gd name="adj3" fmla="val 13791"/>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Bent Arrow 33"/>
          <p:cNvSpPr/>
          <p:nvPr/>
        </p:nvSpPr>
        <p:spPr>
          <a:xfrm rot="16200000">
            <a:off x="732567" y="3665826"/>
            <a:ext cx="1812347" cy="2438400"/>
          </a:xfrm>
          <a:prstGeom prst="bentArrow">
            <a:avLst>
              <a:gd name="adj1" fmla="val 11033"/>
              <a:gd name="adj2" fmla="val 10238"/>
              <a:gd name="adj3" fmla="val 10945"/>
              <a:gd name="adj4" fmla="val 4375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536318" y="5867400"/>
            <a:ext cx="1483419" cy="369332"/>
          </a:xfrm>
          <a:prstGeom prst="rect">
            <a:avLst/>
          </a:prstGeom>
          <a:noFill/>
        </p:spPr>
        <p:txBody>
          <a:bodyPr wrap="none" rtlCol="0">
            <a:spAutoFit/>
          </a:bodyPr>
          <a:lstStyle/>
          <a:p>
            <a:r>
              <a:rPr lang="en-US" dirty="0">
                <a:solidFill>
                  <a:prstClr val="white"/>
                </a:solidFill>
              </a:rPr>
              <a:t>Query Results</a:t>
            </a:r>
          </a:p>
        </p:txBody>
      </p:sp>
      <p:sp>
        <p:nvSpPr>
          <p:cNvPr id="36" name="Rounded Rectangular Callout 35"/>
          <p:cNvSpPr/>
          <p:nvPr/>
        </p:nvSpPr>
        <p:spPr>
          <a:xfrm>
            <a:off x="6877150" y="5717309"/>
            <a:ext cx="1657250" cy="917448"/>
          </a:xfrm>
          <a:prstGeom prst="wedgeRoundRectCallout">
            <a:avLst>
              <a:gd name="adj1" fmla="val -135003"/>
              <a:gd name="adj2" fmla="val -23182"/>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ts val="1600"/>
              </a:lnSpc>
            </a:pPr>
            <a:r>
              <a:rPr lang="en-US" sz="1400" dirty="0">
                <a:solidFill>
                  <a:prstClr val="white"/>
                </a:solidFill>
              </a:rPr>
              <a:t>These queries share computation performed by executor EX3</a:t>
            </a:r>
          </a:p>
        </p:txBody>
      </p:sp>
    </p:spTree>
    <p:extLst>
      <p:ext uri="{BB962C8B-B14F-4D97-AF65-F5344CB8AC3E}">
        <p14:creationId xmlns:p14="http://schemas.microsoft.com/office/powerpoint/2010/main" val="498480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4868">
            <a:off x="738911" y="1950341"/>
            <a:ext cx="7950906" cy="4111720"/>
          </a:xfrm>
          <a:prstGeom prst="rect">
            <a:avLst/>
          </a:prstGeom>
          <a:scene3d>
            <a:camera prst="isometricTopUp"/>
            <a:lightRig rig="threePt" dir="t"/>
          </a:scene3d>
        </p:spPr>
      </p:pic>
      <p:pic>
        <p:nvPicPr>
          <p:cNvPr id="2054" name="Picture 6" descr="Image result for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21816">
            <a:off x="2697331" y="1539090"/>
            <a:ext cx="4737372" cy="1574030"/>
          </a:xfrm>
          <a:prstGeom prst="rect">
            <a:avLst/>
          </a:prstGeom>
          <a:noFill/>
          <a:extLst>
            <a:ext uri="{909E8E84-426E-40dd-AFC4-6F175D3DCCD1}">
              <a14:hiddenFill xmlns:a14="http://schemas.microsoft.com/office/drawing/2010/main" xmlns="">
                <a:solidFill>
                  <a:srgbClr val="FFFFFF"/>
                </a:solidFill>
              </a14:hiddenFill>
            </a:ext>
          </a:extLst>
        </p:spPr>
      </p:pic>
      <p:sp>
        <p:nvSpPr>
          <p:cNvPr id="86" name="TextBox 85"/>
          <p:cNvSpPr txBox="1"/>
          <p:nvPr/>
        </p:nvSpPr>
        <p:spPr>
          <a:xfrm>
            <a:off x="4279774" y="5750858"/>
            <a:ext cx="4719789" cy="837922"/>
          </a:xfrm>
          <a:prstGeom prst="rect">
            <a:avLst/>
          </a:prstGeom>
          <a:noFill/>
        </p:spPr>
        <p:txBody>
          <a:bodyPr wrap="square" rtlCol="0">
            <a:spAutoFit/>
          </a:bodyPr>
          <a:lstStyle/>
          <a:p>
            <a:pPr>
              <a:lnSpc>
                <a:spcPts val="2900"/>
              </a:lnSpc>
              <a:spcAft>
                <a:spcPts val="900"/>
              </a:spcAft>
            </a:pPr>
            <a:r>
              <a:rPr lang="en-US" sz="2800" b="1" dirty="0">
                <a:solidFill>
                  <a:srgbClr val="ED7D31">
                    <a:lumMod val="60000"/>
                    <a:lumOff val="40000"/>
                  </a:srgbClr>
                </a:solidFill>
                <a:cs typeface="Apple Chancery"/>
              </a:rPr>
              <a:t>Collaboration platform</a:t>
            </a:r>
            <a:r>
              <a:rPr lang="en-US" sz="2800" dirty="0">
                <a:solidFill>
                  <a:srgbClr val="ED7D31">
                    <a:lumMod val="60000"/>
                    <a:lumOff val="40000"/>
                  </a:srgbClr>
                </a:solidFill>
                <a:cs typeface="Apple Chancery"/>
              </a:rPr>
              <a:t> for IoT development and deployment</a:t>
            </a:r>
            <a:endParaRPr lang="en-US" sz="2800" dirty="0">
              <a:solidFill>
                <a:srgbClr val="ED7D31">
                  <a:lumMod val="60000"/>
                  <a:lumOff val="40000"/>
                </a:srgbClr>
              </a:solidFill>
            </a:endParaRPr>
          </a:p>
        </p:txBody>
      </p:sp>
      <p:sp>
        <p:nvSpPr>
          <p:cNvPr id="92" name="Rectangle 91"/>
          <p:cNvSpPr/>
          <p:nvPr/>
        </p:nvSpPr>
        <p:spPr>
          <a:xfrm>
            <a:off x="383888" y="166248"/>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
        <p:nvSpPr>
          <p:cNvPr id="24" name="TextBox 23"/>
          <p:cNvSpPr txBox="1"/>
          <p:nvPr/>
        </p:nvSpPr>
        <p:spPr>
          <a:xfrm>
            <a:off x="293828" y="899304"/>
            <a:ext cx="3538782" cy="376856"/>
          </a:xfrm>
          <a:prstGeom prst="rect">
            <a:avLst/>
          </a:prstGeom>
          <a:noFill/>
        </p:spPr>
        <p:txBody>
          <a:bodyPr wrap="square" rtlCol="0">
            <a:spAutoFit/>
          </a:bodyPr>
          <a:lstStyle/>
          <a:p>
            <a:r>
              <a:rPr lang="en-US" b="1" dirty="0">
                <a:solidFill>
                  <a:srgbClr val="70AD47">
                    <a:lumMod val="40000"/>
                    <a:lumOff val="60000"/>
                  </a:srgbClr>
                </a:solidFill>
              </a:rPr>
              <a:t>An Ecosystem for IoT Collaboration</a:t>
            </a:r>
          </a:p>
        </p:txBody>
      </p:sp>
      <p:pic>
        <p:nvPicPr>
          <p:cNvPr id="2050" name="Picture 2" descr="Image result for shaking hands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960" y="1134890"/>
            <a:ext cx="3737392" cy="3737392"/>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TextBox 47"/>
          <p:cNvSpPr txBox="1"/>
          <p:nvPr/>
        </p:nvSpPr>
        <p:spPr>
          <a:xfrm>
            <a:off x="4358600" y="826078"/>
            <a:ext cx="1496030" cy="617624"/>
          </a:xfrm>
          <a:prstGeom prst="rect">
            <a:avLst/>
          </a:prstGeom>
          <a:noFill/>
        </p:spPr>
        <p:txBody>
          <a:bodyPr wrap="square" rtlCol="0">
            <a:spAutoFit/>
          </a:bodyPr>
          <a:lstStyle/>
          <a:p>
            <a:pPr>
              <a:lnSpc>
                <a:spcPts val="2000"/>
              </a:lnSpc>
            </a:pPr>
            <a:r>
              <a:rPr lang="en-US" dirty="0">
                <a:solidFill>
                  <a:prstClr val="white"/>
                </a:solidFill>
              </a:rPr>
              <a:t>Thing Developer</a:t>
            </a:r>
          </a:p>
        </p:txBody>
      </p:sp>
      <p:sp>
        <p:nvSpPr>
          <p:cNvPr id="93" name="TextBox 92"/>
          <p:cNvSpPr txBox="1"/>
          <p:nvPr/>
        </p:nvSpPr>
        <p:spPr>
          <a:xfrm>
            <a:off x="6182430" y="728371"/>
            <a:ext cx="1496030" cy="617624"/>
          </a:xfrm>
          <a:prstGeom prst="rect">
            <a:avLst/>
          </a:prstGeom>
          <a:noFill/>
        </p:spPr>
        <p:txBody>
          <a:bodyPr wrap="square" rtlCol="0">
            <a:spAutoFit/>
          </a:bodyPr>
          <a:lstStyle/>
          <a:p>
            <a:pPr>
              <a:lnSpc>
                <a:spcPts val="2000"/>
              </a:lnSpc>
            </a:pPr>
            <a:r>
              <a:rPr lang="en-US" dirty="0">
                <a:solidFill>
                  <a:prstClr val="white"/>
                </a:solidFill>
              </a:rPr>
              <a:t>IoT App Developer</a:t>
            </a:r>
          </a:p>
        </p:txBody>
      </p:sp>
      <p:sp>
        <p:nvSpPr>
          <p:cNvPr id="39" name="TextBox 38"/>
          <p:cNvSpPr txBox="1"/>
          <p:nvPr/>
        </p:nvSpPr>
        <p:spPr>
          <a:xfrm>
            <a:off x="1678330" y="1753388"/>
            <a:ext cx="1496030" cy="355918"/>
          </a:xfrm>
          <a:prstGeom prst="rect">
            <a:avLst/>
          </a:prstGeom>
          <a:noFill/>
        </p:spPr>
        <p:txBody>
          <a:bodyPr wrap="square" rtlCol="0">
            <a:spAutoFit/>
          </a:bodyPr>
          <a:lstStyle/>
          <a:p>
            <a:pPr>
              <a:lnSpc>
                <a:spcPts val="2000"/>
              </a:lnSpc>
            </a:pPr>
            <a:r>
              <a:rPr lang="en-US" dirty="0">
                <a:solidFill>
                  <a:prstClr val="white"/>
                </a:solidFill>
              </a:rPr>
              <a:t>IoT Users</a:t>
            </a:r>
          </a:p>
        </p:txBody>
      </p:sp>
    </p:spTree>
    <p:extLst>
      <p:ext uri="{BB962C8B-B14F-4D97-AF65-F5344CB8AC3E}">
        <p14:creationId xmlns:p14="http://schemas.microsoft.com/office/powerpoint/2010/main" val="5962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TextBox 5"/>
          <p:cNvSpPr txBox="1"/>
          <p:nvPr/>
        </p:nvSpPr>
        <p:spPr>
          <a:xfrm>
            <a:off x="744112" y="473312"/>
            <a:ext cx="7739715" cy="840230"/>
          </a:xfrm>
          <a:prstGeom prst="rect">
            <a:avLst/>
          </a:prstGeom>
          <a:noFill/>
        </p:spPr>
        <p:txBody>
          <a:bodyPr wrap="square" rtlCol="0">
            <a:spAutoFit/>
          </a:bodyPr>
          <a:lstStyle/>
          <a:p>
            <a:pPr marL="573088" marR="0" lvl="0" indent="-573088" algn="l" defTabSz="914400" rtl="0" eaLnBrk="1" fontAlgn="auto" latinLnBrk="0" hangingPunct="1">
              <a:lnSpc>
                <a:spcPct val="90000"/>
              </a:lnSpc>
              <a:spcBef>
                <a:spcPts val="0"/>
              </a:spcBef>
              <a:spcAft>
                <a:spcPts val="1200"/>
              </a:spcAft>
              <a:buClrTx/>
              <a:buSzTx/>
              <a:buFontTx/>
              <a:buNone/>
              <a:tabLst/>
              <a:defRPr/>
            </a:pPr>
            <a:r>
              <a:rPr kumimoji="0" lang="en-US" sz="5400" b="0" i="0" u="none" strike="noStrike" kern="1200" cap="none" spc="0" normalizeH="0" baseline="0" noProof="0" dirty="0">
                <a:ln>
                  <a:noFill/>
                </a:ln>
                <a:solidFill>
                  <a:srgbClr val="ED7D31">
                    <a:lumMod val="20000"/>
                    <a:lumOff val="80000"/>
                  </a:srgbClr>
                </a:solidFill>
                <a:effectLst/>
                <a:uLnTx/>
                <a:uFillTx/>
                <a:latin typeface="Calibri"/>
                <a:ea typeface="+mn-ea"/>
                <a:cs typeface="+mn-cs"/>
              </a:rPr>
              <a:t>Some Research Directions</a:t>
            </a:r>
          </a:p>
        </p:txBody>
      </p:sp>
      <p:sp>
        <p:nvSpPr>
          <p:cNvPr id="2" name="Content Placeholder 1"/>
          <p:cNvSpPr>
            <a:spLocks noGrp="1"/>
          </p:cNvSpPr>
          <p:nvPr>
            <p:ph idx="1"/>
          </p:nvPr>
        </p:nvSpPr>
        <p:spPr>
          <a:xfrm>
            <a:off x="821639" y="1681761"/>
            <a:ext cx="7886700" cy="4480100"/>
          </a:xfrm>
        </p:spPr>
        <p:txBody>
          <a:bodyPr>
            <a:normAutofit/>
          </a:bodyPr>
          <a:lstStyle/>
          <a:p>
            <a:pPr marL="400050" indent="-400050">
              <a:lnSpc>
                <a:spcPct val="110000"/>
              </a:lnSpc>
              <a:spcAft>
                <a:spcPts val="1800"/>
              </a:spcAft>
              <a:tabLst>
                <a:tab pos="400050" algn="l"/>
              </a:tabLst>
            </a:pPr>
            <a:r>
              <a:rPr lang="en-US" sz="4000" dirty="0"/>
              <a:t>Leverage </a:t>
            </a:r>
            <a:r>
              <a:rPr lang="en-US" sz="4000" dirty="0" err="1"/>
              <a:t>ThingStore</a:t>
            </a:r>
            <a:r>
              <a:rPr lang="en-US" sz="4000" dirty="0"/>
              <a:t> Architecture (e.g., EQL Processor as the only gateway to IoT) to better protect IoT security</a:t>
            </a:r>
          </a:p>
          <a:p>
            <a:pPr marL="400050" indent="-400050">
              <a:lnSpc>
                <a:spcPct val="110000"/>
              </a:lnSpc>
              <a:tabLst>
                <a:tab pos="400050" algn="l"/>
              </a:tabLst>
            </a:pPr>
            <a:r>
              <a:rPr lang="en-US" sz="4000" dirty="0"/>
              <a:t>Extend </a:t>
            </a:r>
            <a:r>
              <a:rPr lang="en-US" sz="4000" dirty="0" err="1"/>
              <a:t>ThingStore</a:t>
            </a:r>
            <a:r>
              <a:rPr lang="en-US" sz="4000" dirty="0"/>
              <a:t> to support also cyber ‘things’ -  Soft sensors</a:t>
            </a:r>
          </a:p>
        </p:txBody>
      </p:sp>
    </p:spTree>
    <p:extLst>
      <p:ext uri="{BB962C8B-B14F-4D97-AF65-F5344CB8AC3E}">
        <p14:creationId xmlns:p14="http://schemas.microsoft.com/office/powerpoint/2010/main" val="266742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63</a:t>
            </a:fld>
            <a:endParaRPr lang="en-US">
              <a:solidFill>
                <a:prstClr val="white">
                  <a:tint val="75000"/>
                </a:prstClr>
              </a:solidFill>
            </a:endParaRPr>
          </a:p>
        </p:txBody>
      </p:sp>
      <p:sp>
        <p:nvSpPr>
          <p:cNvPr id="2" name="TextBox 1"/>
          <p:cNvSpPr txBox="1"/>
          <p:nvPr/>
        </p:nvSpPr>
        <p:spPr>
          <a:xfrm>
            <a:off x="2134214" y="1147756"/>
            <a:ext cx="6381136" cy="923330"/>
          </a:xfrm>
          <a:prstGeom prst="rect">
            <a:avLst/>
          </a:prstGeom>
          <a:noFill/>
        </p:spPr>
        <p:txBody>
          <a:bodyPr wrap="square" rtlCol="0">
            <a:spAutoFit/>
          </a:bodyPr>
          <a:lstStyle/>
          <a:p>
            <a:r>
              <a:rPr lang="en-US" sz="5400" dirty="0">
                <a:solidFill>
                  <a:srgbClr val="CCFFCC"/>
                </a:solidFill>
              </a:rPr>
              <a:t>Working with ‘Things’</a:t>
            </a:r>
          </a:p>
        </p:txBody>
      </p:sp>
      <p:grpSp>
        <p:nvGrpSpPr>
          <p:cNvPr id="5" name="Group 4"/>
          <p:cNvGrpSpPr/>
          <p:nvPr/>
        </p:nvGrpSpPr>
        <p:grpSpPr>
          <a:xfrm>
            <a:off x="894803" y="2995572"/>
            <a:ext cx="1495930" cy="3476892"/>
            <a:chOff x="425318" y="3171583"/>
            <a:chExt cx="1495930" cy="3476892"/>
          </a:xfrm>
        </p:grpSpPr>
        <p:sp>
          <p:nvSpPr>
            <p:cNvPr id="6" name="Oval 5"/>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lowchart: Terminator 12"/>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lowchart: Terminator 13"/>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2" descr="http://icons.iconarchive.com/icons/dapino/medical/64/heart-beat-no-sh-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026" name="Picture 2" descr="Image result for person clipart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344" y="2546351"/>
            <a:ext cx="3038475"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5512548" y="2448979"/>
            <a:ext cx="2606041" cy="1323439"/>
          </a:xfrm>
          <a:prstGeom prst="rect">
            <a:avLst/>
          </a:prstGeom>
          <a:noFill/>
        </p:spPr>
        <p:txBody>
          <a:bodyPr wrap="square" rtlCol="0">
            <a:spAutoFit/>
          </a:bodyPr>
          <a:lstStyle/>
          <a:p>
            <a:r>
              <a:rPr lang="en-US" sz="4000" dirty="0"/>
              <a:t>Future  Workplaces</a:t>
            </a:r>
          </a:p>
        </p:txBody>
      </p:sp>
    </p:spTree>
    <p:extLst>
      <p:ext uri="{BB962C8B-B14F-4D97-AF65-F5344CB8AC3E}">
        <p14:creationId xmlns:p14="http://schemas.microsoft.com/office/powerpoint/2010/main" val="11866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192" y="1485900"/>
            <a:ext cx="8023668" cy="699868"/>
          </a:xfrm>
        </p:spPr>
        <p:txBody>
          <a:bodyPr>
            <a:normAutofit/>
          </a:bodyPr>
          <a:lstStyle/>
          <a:p>
            <a:pPr marL="0" indent="0">
              <a:spcAft>
                <a:spcPts val="1800"/>
              </a:spcAft>
              <a:buNone/>
            </a:pPr>
            <a:r>
              <a:rPr lang="en-US" sz="3600" dirty="0">
                <a:solidFill>
                  <a:srgbClr val="CCFFCC"/>
                </a:solidFill>
              </a:rPr>
              <a:t>Most people collaborate using emails</a:t>
            </a:r>
          </a:p>
        </p:txBody>
      </p:sp>
      <p:sp>
        <p:nvSpPr>
          <p:cNvPr id="5" name="Title 69"/>
          <p:cNvSpPr>
            <a:spLocks noGrp="1"/>
          </p:cNvSpPr>
          <p:nvPr>
            <p:ph type="title"/>
          </p:nvPr>
        </p:nvSpPr>
        <p:spPr>
          <a:xfrm>
            <a:off x="354157" y="321468"/>
            <a:ext cx="5825294"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Today’s Workplaces</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4" name="Picture 3" descr="workplac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50" y="2515465"/>
            <a:ext cx="7047100" cy="3963994"/>
          </a:xfrm>
          <a:prstGeom prst="rect">
            <a:avLst/>
          </a:prstGeom>
        </p:spPr>
      </p:pic>
      <p:pic>
        <p:nvPicPr>
          <p:cNvPr id="1026" name="Picture 2" descr="Image result for emai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3842" y="4364476"/>
            <a:ext cx="379402" cy="2693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Image result for email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29821">
            <a:off x="6783352" y="4355040"/>
            <a:ext cx="365518" cy="2595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250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068" y="870261"/>
            <a:ext cx="7763192" cy="699868"/>
          </a:xfrm>
        </p:spPr>
        <p:txBody>
          <a:bodyPr>
            <a:normAutofit/>
          </a:bodyPr>
          <a:lstStyle/>
          <a:p>
            <a:pPr marL="0" indent="0">
              <a:spcAft>
                <a:spcPts val="1800"/>
              </a:spcAft>
              <a:buNone/>
            </a:pPr>
            <a:r>
              <a:rPr lang="en-US" sz="3600" dirty="0">
                <a:solidFill>
                  <a:srgbClr val="CCFFCC"/>
                </a:solidFill>
              </a:rPr>
              <a:t>Human-Things Teaming</a:t>
            </a:r>
          </a:p>
        </p:txBody>
      </p:sp>
      <p:sp>
        <p:nvSpPr>
          <p:cNvPr id="5" name="Title 69"/>
          <p:cNvSpPr>
            <a:spLocks noGrp="1"/>
          </p:cNvSpPr>
          <p:nvPr>
            <p:ph type="title"/>
          </p:nvPr>
        </p:nvSpPr>
        <p:spPr>
          <a:xfrm>
            <a:off x="354156" y="321468"/>
            <a:ext cx="5826149"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Future Workplace</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839624" y="1845764"/>
            <a:ext cx="5630122" cy="4528167"/>
          </a:xfrm>
          <a:prstGeom prst="rect">
            <a:avLst/>
          </a:prstGeom>
        </p:spPr>
      </p:pic>
    </p:spTree>
    <p:extLst>
      <p:ext uri="{BB962C8B-B14F-4D97-AF65-F5344CB8AC3E}">
        <p14:creationId xmlns:p14="http://schemas.microsoft.com/office/powerpoint/2010/main" val="384018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verloa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624"/>
            <a:ext cx="9143999" cy="5578375"/>
          </a:xfrm>
          <a:prstGeom prst="rect">
            <a:avLst/>
          </a:prstGeom>
        </p:spPr>
      </p:pic>
      <p:sp>
        <p:nvSpPr>
          <p:cNvPr id="2" name="Title 1"/>
          <p:cNvSpPr>
            <a:spLocks noGrp="1"/>
          </p:cNvSpPr>
          <p:nvPr>
            <p:ph type="title"/>
          </p:nvPr>
        </p:nvSpPr>
        <p:spPr>
          <a:xfrm>
            <a:off x="593857" y="77169"/>
            <a:ext cx="7886700" cy="1092332"/>
          </a:xfrm>
        </p:spPr>
        <p:txBody>
          <a:bodyPr>
            <a:normAutofit/>
          </a:bodyPr>
          <a:lstStyle/>
          <a:p>
            <a:r>
              <a:rPr lang="en-US" sz="5400" dirty="0">
                <a:solidFill>
                  <a:srgbClr val="FFE699"/>
                </a:solidFill>
              </a:rPr>
              <a:t>Future Workplaces with </a:t>
            </a:r>
            <a:r>
              <a:rPr lang="en-US" sz="5400" dirty="0" err="1">
                <a:solidFill>
                  <a:srgbClr val="FFE699"/>
                </a:solidFill>
              </a:rPr>
              <a:t>IoT</a:t>
            </a:r>
            <a:endParaRPr lang="en-US" sz="5400" dirty="0">
              <a:solidFill>
                <a:srgbClr val="FFE699"/>
              </a:solidFill>
            </a:endParaRPr>
          </a:p>
        </p:txBody>
      </p:sp>
      <p:pic>
        <p:nvPicPr>
          <p:cNvPr id="3" name="Picture 2" descr="Huma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67" y="1497485"/>
            <a:ext cx="3985634" cy="2242825"/>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Io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5867" y="3960641"/>
            <a:ext cx="2336766" cy="1460479"/>
          </a:xfrm>
          <a:prstGeom prst="rect">
            <a:avLst/>
          </a:prstGeom>
          <a:effectLst>
            <a:glow rad="228600">
              <a:schemeClr val="accent4">
                <a:satMod val="175000"/>
                <a:alpha val="40000"/>
              </a:schemeClr>
            </a:glow>
            <a:softEdge rad="203200"/>
          </a:effectLst>
        </p:spPr>
      </p:pic>
      <p:pic>
        <p:nvPicPr>
          <p:cNvPr id="6" name="Picture 5" descr="control_roo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350" y="1604605"/>
            <a:ext cx="3030562" cy="2021006"/>
          </a:xfrm>
          <a:prstGeom prst="rect">
            <a:avLst/>
          </a:prstGeom>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7"/>
          <p:cNvSpPr/>
          <p:nvPr/>
        </p:nvSpPr>
        <p:spPr>
          <a:xfrm>
            <a:off x="610617" y="5836856"/>
            <a:ext cx="6765644" cy="914400"/>
          </a:xfrm>
          <a:prstGeom prst="rect">
            <a:avLst/>
          </a:prstGeom>
          <a:solidFill>
            <a:schemeClr val="bg2">
              <a:lumMod val="7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76283" y="5835168"/>
            <a:ext cx="6850524" cy="893834"/>
          </a:xfrm>
          <a:prstGeom prst="rect">
            <a:avLst/>
          </a:prstGeom>
          <a:noFill/>
        </p:spPr>
        <p:txBody>
          <a:bodyPr wrap="square">
            <a:spAutoFit/>
          </a:bodyPr>
          <a:lstStyle/>
          <a:p>
            <a:pPr algn="r">
              <a:lnSpc>
                <a:spcPts val="3060"/>
              </a:lnSpc>
            </a:pPr>
            <a:r>
              <a:rPr lang="en-US" sz="3200" dirty="0">
                <a:solidFill>
                  <a:srgbClr val="CCFFCC"/>
                </a:solidFill>
              </a:rPr>
              <a:t>Fusing human and machine intelligence opening up a host of new opportunities</a:t>
            </a:r>
          </a:p>
        </p:txBody>
      </p:sp>
    </p:spTree>
    <p:extLst>
      <p:ext uri="{BB962C8B-B14F-4D97-AF65-F5344CB8AC3E}">
        <p14:creationId xmlns:p14="http://schemas.microsoft.com/office/powerpoint/2010/main" val="13287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3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style.rotation</p:attrName>
                                        </p:attrNameLst>
                                      </p:cBhvr>
                                      <p:tavLst>
                                        <p:tav tm="0">
                                          <p:val>
                                            <p:fltVal val="720"/>
                                          </p:val>
                                        </p:tav>
                                        <p:tav tm="100000">
                                          <p:val>
                                            <p:fltVal val="0"/>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10" y="1438417"/>
            <a:ext cx="8401105" cy="4821936"/>
          </a:xfrm>
          <a:prstGeom prst="rect">
            <a:avLst/>
          </a:prstGeom>
        </p:spPr>
      </p:pic>
      <p:sp>
        <p:nvSpPr>
          <p:cNvPr id="2" name="Title 1"/>
          <p:cNvSpPr>
            <a:spLocks noGrp="1"/>
          </p:cNvSpPr>
          <p:nvPr>
            <p:ph type="title"/>
          </p:nvPr>
        </p:nvSpPr>
        <p:spPr>
          <a:xfrm>
            <a:off x="464299" y="99255"/>
            <a:ext cx="7886700" cy="1092332"/>
          </a:xfrm>
        </p:spPr>
        <p:txBody>
          <a:bodyPr>
            <a:normAutofit/>
          </a:bodyPr>
          <a:lstStyle/>
          <a:p>
            <a:r>
              <a:rPr lang="en-US" sz="5400" dirty="0">
                <a:solidFill>
                  <a:srgbClr val="FFE699"/>
                </a:solidFill>
              </a:rPr>
              <a:t>Collaborating with ‘Things’</a:t>
            </a:r>
          </a:p>
        </p:txBody>
      </p:sp>
      <p:grpSp>
        <p:nvGrpSpPr>
          <p:cNvPr id="6" name="Group 5"/>
          <p:cNvGrpSpPr/>
          <p:nvPr/>
        </p:nvGrpSpPr>
        <p:grpSpPr>
          <a:xfrm>
            <a:off x="4260203" y="3404211"/>
            <a:ext cx="4302496" cy="3032183"/>
            <a:chOff x="3587850" y="2955976"/>
            <a:chExt cx="4302496" cy="3032183"/>
          </a:xfrm>
        </p:grpSpPr>
        <p:grpSp>
          <p:nvGrpSpPr>
            <p:cNvPr id="27" name="Group 26"/>
            <p:cNvGrpSpPr/>
            <p:nvPr/>
          </p:nvGrpSpPr>
          <p:grpSpPr>
            <a:xfrm>
              <a:off x="3587850" y="2955976"/>
              <a:ext cx="4302496" cy="3032183"/>
              <a:chOff x="3923324" y="3201038"/>
              <a:chExt cx="4302496" cy="3032183"/>
            </a:xfrm>
          </p:grpSpPr>
          <p:grpSp>
            <p:nvGrpSpPr>
              <p:cNvPr id="30" name="Group 29"/>
              <p:cNvGrpSpPr/>
              <p:nvPr/>
            </p:nvGrpSpPr>
            <p:grpSpPr>
              <a:xfrm>
                <a:off x="3923324" y="3569939"/>
                <a:ext cx="4302496" cy="2663282"/>
                <a:chOff x="3882381" y="3550294"/>
                <a:chExt cx="4302496" cy="2663282"/>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381" y="3550294"/>
                  <a:ext cx="2157354" cy="2663282"/>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27523" y="3550294"/>
                  <a:ext cx="2157354" cy="2663282"/>
                </a:xfrm>
                <a:prstGeom prst="rect">
                  <a:avLst/>
                </a:prstGeom>
              </p:spPr>
            </p:pic>
          </p:grpSp>
          <p:sp>
            <p:nvSpPr>
              <p:cNvPr id="34" name="Oval Callout 33"/>
              <p:cNvSpPr/>
              <p:nvPr/>
            </p:nvSpPr>
            <p:spPr>
              <a:xfrm>
                <a:off x="4759479" y="3201038"/>
                <a:ext cx="914400" cy="612648"/>
              </a:xfrm>
              <a:prstGeom prst="wedgeEllipseCallout">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35" name="Oval Callout 34"/>
              <p:cNvSpPr/>
              <p:nvPr/>
            </p:nvSpPr>
            <p:spPr>
              <a:xfrm>
                <a:off x="6244955" y="3376445"/>
                <a:ext cx="914400" cy="612648"/>
              </a:xfrm>
              <a:prstGeom prst="wedgeEllipseCallout">
                <a:avLst>
                  <a:gd name="adj1" fmla="val 44092"/>
                  <a:gd name="adj2" fmla="val 46906"/>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40" name="Group 39"/>
            <p:cNvGrpSpPr/>
            <p:nvPr/>
          </p:nvGrpSpPr>
          <p:grpSpPr>
            <a:xfrm>
              <a:off x="5457614" y="3639241"/>
              <a:ext cx="604007" cy="2097348"/>
              <a:chOff x="5905850" y="4102417"/>
              <a:chExt cx="604007" cy="2097348"/>
            </a:xfrm>
          </p:grpSpPr>
          <p:sp>
            <p:nvSpPr>
              <p:cNvPr id="41" name="Oval 40"/>
              <p:cNvSpPr/>
              <p:nvPr/>
            </p:nvSpPr>
            <p:spPr>
              <a:xfrm flipH="1">
                <a:off x="5974359" y="4235970"/>
                <a:ext cx="489318" cy="552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rot="971350" flipH="1">
                <a:off x="6098156" y="4316569"/>
                <a:ext cx="99786" cy="2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p:cNvSpPr/>
              <p:nvPr/>
            </p:nvSpPr>
            <p:spPr>
              <a:xfrm rot="971350" flipH="1">
                <a:off x="6101835" y="4392794"/>
                <a:ext cx="88234" cy="11698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Freeform 43"/>
              <p:cNvSpPr/>
              <p:nvPr/>
            </p:nvSpPr>
            <p:spPr>
              <a:xfrm flipH="1">
                <a:off x="6104991" y="4180497"/>
                <a:ext cx="22141" cy="72960"/>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flipH="1">
                <a:off x="6357400" y="4229137"/>
                <a:ext cx="79708" cy="164158"/>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lowchart: Terminator 8"/>
              <p:cNvSpPr/>
              <p:nvPr/>
            </p:nvSpPr>
            <p:spPr>
              <a:xfrm rot="20418501" flipH="1">
                <a:off x="6017023" y="4102417"/>
                <a:ext cx="148571" cy="7634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Flowchart: Terminator 56"/>
              <p:cNvSpPr/>
              <p:nvPr/>
            </p:nvSpPr>
            <p:spPr>
              <a:xfrm rot="1880617" flipH="1">
                <a:off x="6354379" y="4190427"/>
                <a:ext cx="148571" cy="76344"/>
              </a:xfrm>
              <a:prstGeom prst="flowChartTerminator">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Freeform 48"/>
              <p:cNvSpPr/>
              <p:nvPr/>
            </p:nvSpPr>
            <p:spPr>
              <a:xfrm>
                <a:off x="6258187" y="4804353"/>
                <a:ext cx="42565" cy="469783"/>
              </a:xfrm>
              <a:custGeom>
                <a:avLst/>
                <a:gdLst>
                  <a:gd name="connsiteX0" fmla="*/ 0 w 42565"/>
                  <a:gd name="connsiteY0" fmla="*/ 0 h 469783"/>
                  <a:gd name="connsiteX1" fmla="*/ 8389 w 42565"/>
                  <a:gd name="connsiteY1" fmla="*/ 67112 h 469783"/>
                  <a:gd name="connsiteX2" fmla="*/ 16778 w 42565"/>
                  <a:gd name="connsiteY2" fmla="*/ 100668 h 469783"/>
                  <a:gd name="connsiteX3" fmla="*/ 25167 w 42565"/>
                  <a:gd name="connsiteY3" fmla="*/ 218113 h 469783"/>
                  <a:gd name="connsiteX4" fmla="*/ 41945 w 42565"/>
                  <a:gd name="connsiteY4" fmla="*/ 369115 h 469783"/>
                  <a:gd name="connsiteX5" fmla="*/ 41945 w 42565"/>
                  <a:gd name="connsiteY5" fmla="*/ 469783 h 4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5" h="469783">
                    <a:moveTo>
                      <a:pt x="0" y="0"/>
                    </a:moveTo>
                    <a:cubicBezTo>
                      <a:pt x="2796" y="22371"/>
                      <a:pt x="4683" y="44874"/>
                      <a:pt x="8389" y="67112"/>
                    </a:cubicBezTo>
                    <a:cubicBezTo>
                      <a:pt x="10284" y="78485"/>
                      <a:pt x="15505" y="89209"/>
                      <a:pt x="16778" y="100668"/>
                    </a:cubicBezTo>
                    <a:cubicBezTo>
                      <a:pt x="21112" y="139676"/>
                      <a:pt x="21262" y="179060"/>
                      <a:pt x="25167" y="218113"/>
                    </a:cubicBezTo>
                    <a:cubicBezTo>
                      <a:pt x="38826" y="354704"/>
                      <a:pt x="32669" y="146491"/>
                      <a:pt x="41945" y="369115"/>
                    </a:cubicBezTo>
                    <a:cubicBezTo>
                      <a:pt x="43342" y="402642"/>
                      <a:pt x="41945" y="436227"/>
                      <a:pt x="41945" y="46978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Freeform 49"/>
              <p:cNvSpPr/>
              <p:nvPr/>
            </p:nvSpPr>
            <p:spPr>
              <a:xfrm>
                <a:off x="6300132" y="5419288"/>
                <a:ext cx="209725" cy="721453"/>
              </a:xfrm>
              <a:custGeom>
                <a:avLst/>
                <a:gdLst>
                  <a:gd name="connsiteX0" fmla="*/ 0 w 209725"/>
                  <a:gd name="connsiteY0" fmla="*/ 0 h 721453"/>
                  <a:gd name="connsiteX1" fmla="*/ 8389 w 209725"/>
                  <a:gd name="connsiteY1" fmla="*/ 67112 h 721453"/>
                  <a:gd name="connsiteX2" fmla="*/ 16778 w 209725"/>
                  <a:gd name="connsiteY2" fmla="*/ 125835 h 721453"/>
                  <a:gd name="connsiteX3" fmla="*/ 25167 w 209725"/>
                  <a:gd name="connsiteY3" fmla="*/ 268448 h 721453"/>
                  <a:gd name="connsiteX4" fmla="*/ 41945 w 209725"/>
                  <a:gd name="connsiteY4" fmla="*/ 637563 h 721453"/>
                  <a:gd name="connsiteX5" fmla="*/ 67112 w 209725"/>
                  <a:gd name="connsiteY5" fmla="*/ 645952 h 721453"/>
                  <a:gd name="connsiteX6" fmla="*/ 117446 w 209725"/>
                  <a:gd name="connsiteY6" fmla="*/ 679508 h 721453"/>
                  <a:gd name="connsiteX7" fmla="*/ 142613 w 209725"/>
                  <a:gd name="connsiteY7" fmla="*/ 696286 h 721453"/>
                  <a:gd name="connsiteX8" fmla="*/ 167780 w 209725"/>
                  <a:gd name="connsiteY8" fmla="*/ 704675 h 721453"/>
                  <a:gd name="connsiteX9" fmla="*/ 209725 w 209725"/>
                  <a:gd name="connsiteY9" fmla="*/ 721453 h 7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25" h="721453">
                    <a:moveTo>
                      <a:pt x="0" y="0"/>
                    </a:moveTo>
                    <a:cubicBezTo>
                      <a:pt x="2796" y="22371"/>
                      <a:pt x="5409" y="44765"/>
                      <a:pt x="8389" y="67112"/>
                    </a:cubicBezTo>
                    <a:cubicBezTo>
                      <a:pt x="11002" y="86712"/>
                      <a:pt x="15136" y="106130"/>
                      <a:pt x="16778" y="125835"/>
                    </a:cubicBezTo>
                    <a:cubicBezTo>
                      <a:pt x="20733" y="173290"/>
                      <a:pt x="22828" y="220886"/>
                      <a:pt x="25167" y="268448"/>
                    </a:cubicBezTo>
                    <a:cubicBezTo>
                      <a:pt x="31217" y="391465"/>
                      <a:pt x="28344" y="515151"/>
                      <a:pt x="41945" y="637563"/>
                    </a:cubicBezTo>
                    <a:cubicBezTo>
                      <a:pt x="42922" y="646352"/>
                      <a:pt x="59382" y="641658"/>
                      <a:pt x="67112" y="645952"/>
                    </a:cubicBezTo>
                    <a:cubicBezTo>
                      <a:pt x="84739" y="655745"/>
                      <a:pt x="100668" y="668323"/>
                      <a:pt x="117446" y="679508"/>
                    </a:cubicBezTo>
                    <a:cubicBezTo>
                      <a:pt x="125835" y="685101"/>
                      <a:pt x="133048" y="693098"/>
                      <a:pt x="142613" y="696286"/>
                    </a:cubicBezTo>
                    <a:cubicBezTo>
                      <a:pt x="151002" y="699082"/>
                      <a:pt x="159277" y="702246"/>
                      <a:pt x="167780" y="704675"/>
                    </a:cubicBezTo>
                    <a:cubicBezTo>
                      <a:pt x="207042" y="715893"/>
                      <a:pt x="192542" y="704270"/>
                      <a:pt x="209725" y="7214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Freeform 50"/>
              <p:cNvSpPr/>
              <p:nvPr/>
            </p:nvSpPr>
            <p:spPr>
              <a:xfrm>
                <a:off x="5905850" y="5410899"/>
                <a:ext cx="197209" cy="788866"/>
              </a:xfrm>
              <a:custGeom>
                <a:avLst/>
                <a:gdLst>
                  <a:gd name="connsiteX0" fmla="*/ 159390 w 197209"/>
                  <a:gd name="connsiteY0" fmla="*/ 0 h 788866"/>
                  <a:gd name="connsiteX1" fmla="*/ 184557 w 197209"/>
                  <a:gd name="connsiteY1" fmla="*/ 587229 h 788866"/>
                  <a:gd name="connsiteX2" fmla="*/ 142612 w 197209"/>
                  <a:gd name="connsiteY2" fmla="*/ 679508 h 788866"/>
                  <a:gd name="connsiteX3" fmla="*/ 117445 w 197209"/>
                  <a:gd name="connsiteY3" fmla="*/ 704675 h 788866"/>
                  <a:gd name="connsiteX4" fmla="*/ 100667 w 197209"/>
                  <a:gd name="connsiteY4" fmla="*/ 729842 h 788866"/>
                  <a:gd name="connsiteX5" fmla="*/ 75500 w 197209"/>
                  <a:gd name="connsiteY5" fmla="*/ 738231 h 788866"/>
                  <a:gd name="connsiteX6" fmla="*/ 50333 w 197209"/>
                  <a:gd name="connsiteY6" fmla="*/ 755009 h 788866"/>
                  <a:gd name="connsiteX7" fmla="*/ 8389 w 197209"/>
                  <a:gd name="connsiteY7" fmla="*/ 788565 h 788866"/>
                  <a:gd name="connsiteX8" fmla="*/ 0 w 197209"/>
                  <a:gd name="connsiteY8" fmla="*/ 788565 h 78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9" h="788866">
                    <a:moveTo>
                      <a:pt x="159390" y="0"/>
                    </a:moveTo>
                    <a:cubicBezTo>
                      <a:pt x="209245" y="311596"/>
                      <a:pt x="200894" y="178793"/>
                      <a:pt x="184557" y="587229"/>
                    </a:cubicBezTo>
                    <a:cubicBezTo>
                      <a:pt x="183111" y="623390"/>
                      <a:pt x="168666" y="653454"/>
                      <a:pt x="142612" y="679508"/>
                    </a:cubicBezTo>
                    <a:cubicBezTo>
                      <a:pt x="134223" y="687897"/>
                      <a:pt x="125040" y="695561"/>
                      <a:pt x="117445" y="704675"/>
                    </a:cubicBezTo>
                    <a:cubicBezTo>
                      <a:pt x="110990" y="712420"/>
                      <a:pt x="108540" y="723544"/>
                      <a:pt x="100667" y="729842"/>
                    </a:cubicBezTo>
                    <a:cubicBezTo>
                      <a:pt x="93762" y="735366"/>
                      <a:pt x="83409" y="734276"/>
                      <a:pt x="75500" y="738231"/>
                    </a:cubicBezTo>
                    <a:cubicBezTo>
                      <a:pt x="66482" y="742740"/>
                      <a:pt x="58722" y="749416"/>
                      <a:pt x="50333" y="755009"/>
                    </a:cubicBezTo>
                    <a:cubicBezTo>
                      <a:pt x="31291" y="783574"/>
                      <a:pt x="40805" y="780461"/>
                      <a:pt x="8389" y="788565"/>
                    </a:cubicBezTo>
                    <a:cubicBezTo>
                      <a:pt x="5676" y="789243"/>
                      <a:pt x="2796" y="788565"/>
                      <a:pt x="0" y="78856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Freeform 52"/>
              <p:cNvSpPr/>
              <p:nvPr/>
            </p:nvSpPr>
            <p:spPr>
              <a:xfrm>
                <a:off x="6046631" y="4823138"/>
                <a:ext cx="19318" cy="457200"/>
              </a:xfrm>
              <a:custGeom>
                <a:avLst/>
                <a:gdLst>
                  <a:gd name="connsiteX0" fmla="*/ 12879 w 19318"/>
                  <a:gd name="connsiteY0" fmla="*/ 457200 h 457200"/>
                  <a:gd name="connsiteX1" fmla="*/ 6439 w 19318"/>
                  <a:gd name="connsiteY1" fmla="*/ 231820 h 457200"/>
                  <a:gd name="connsiteX2" fmla="*/ 0 w 19318"/>
                  <a:gd name="connsiteY2" fmla="*/ 154547 h 457200"/>
                  <a:gd name="connsiteX3" fmla="*/ 6439 w 19318"/>
                  <a:gd name="connsiteY3" fmla="*/ 32197 h 457200"/>
                  <a:gd name="connsiteX4" fmla="*/ 19318 w 1931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 h="457200">
                    <a:moveTo>
                      <a:pt x="12879" y="457200"/>
                    </a:moveTo>
                    <a:cubicBezTo>
                      <a:pt x="10732" y="382073"/>
                      <a:pt x="9634" y="306909"/>
                      <a:pt x="6439" y="231820"/>
                    </a:cubicBezTo>
                    <a:cubicBezTo>
                      <a:pt x="5340" y="205996"/>
                      <a:pt x="0" y="180394"/>
                      <a:pt x="0" y="154547"/>
                    </a:cubicBezTo>
                    <a:cubicBezTo>
                      <a:pt x="0" y="113707"/>
                      <a:pt x="2901" y="72883"/>
                      <a:pt x="6439" y="32197"/>
                    </a:cubicBezTo>
                    <a:cubicBezTo>
                      <a:pt x="8489" y="8620"/>
                      <a:pt x="8379" y="10939"/>
                      <a:pt x="1931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4"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974359" y="4641686"/>
                <a:ext cx="213200" cy="292723"/>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56" name="Oval Callout 55"/>
            <p:cNvSpPr/>
            <p:nvPr/>
          </p:nvSpPr>
          <p:spPr>
            <a:xfrm>
              <a:off x="4739246" y="3996806"/>
              <a:ext cx="696158" cy="463748"/>
            </a:xfrm>
            <a:prstGeom prst="wedgeEllipseCallout">
              <a:avLst>
                <a:gd name="adj1" fmla="val 59817"/>
                <a:gd name="adj2" fmla="val -25299"/>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sp>
        <p:nvSpPr>
          <p:cNvPr id="7" name="TextBox 6"/>
          <p:cNvSpPr txBox="1"/>
          <p:nvPr/>
        </p:nvSpPr>
        <p:spPr>
          <a:xfrm>
            <a:off x="4518572" y="1177315"/>
            <a:ext cx="4251673" cy="1203321"/>
          </a:xfrm>
          <a:prstGeom prst="rect">
            <a:avLst/>
          </a:prstGeom>
          <a:noFill/>
        </p:spPr>
        <p:txBody>
          <a:bodyPr wrap="square" rtlCol="0">
            <a:spAutoFit/>
          </a:bodyPr>
          <a:lstStyle/>
          <a:p>
            <a:pPr algn="r">
              <a:lnSpc>
                <a:spcPts val="2860"/>
              </a:lnSpc>
            </a:pPr>
            <a:r>
              <a:rPr lang="en-US" sz="2800" b="1" dirty="0">
                <a:solidFill>
                  <a:srgbClr val="CCFFCC"/>
                </a:solidFill>
              </a:rPr>
              <a:t>Challenge</a:t>
            </a:r>
            <a:r>
              <a:rPr lang="en-US" sz="2800" dirty="0">
                <a:solidFill>
                  <a:srgbClr val="CCFFCC"/>
                </a:solidFill>
              </a:rPr>
              <a:t>: Human teams need to be much more efficient</a:t>
            </a:r>
          </a:p>
        </p:txBody>
      </p:sp>
      <p:pic>
        <p:nvPicPr>
          <p:cNvPr id="26" name="Picture 25" descr="Overload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05" y="4997354"/>
            <a:ext cx="2018930" cy="1518587"/>
          </a:xfrm>
          <a:prstGeom prst="rect">
            <a:avLst/>
          </a:prstGeom>
        </p:spPr>
        <p:style>
          <a:lnRef idx="3">
            <a:schemeClr val="lt1"/>
          </a:lnRef>
          <a:fillRef idx="1">
            <a:schemeClr val="accent5"/>
          </a:fillRef>
          <a:effectRef idx="1">
            <a:schemeClr val="accent5"/>
          </a:effectRef>
          <a:fontRef idx="minor">
            <a:schemeClr val="lt1"/>
          </a:fontRef>
        </p:style>
      </p:pic>
      <p:sp>
        <p:nvSpPr>
          <p:cNvPr id="28" name="Rectangle 27"/>
          <p:cNvSpPr/>
          <p:nvPr/>
        </p:nvSpPr>
        <p:spPr>
          <a:xfrm>
            <a:off x="1133378" y="6020496"/>
            <a:ext cx="3737922" cy="584776"/>
          </a:xfrm>
          <a:prstGeom prst="rect">
            <a:avLst/>
          </a:prstGeom>
          <a:noFill/>
        </p:spPr>
        <p:txBody>
          <a:bodyPr wrap="none" lIns="91440" tIns="45720" rIns="91440" bIns="4572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Information overload</a:t>
            </a:r>
          </a:p>
        </p:txBody>
      </p:sp>
    </p:spTree>
    <p:extLst>
      <p:ext uri="{BB962C8B-B14F-4D97-AF65-F5344CB8AC3E}">
        <p14:creationId xmlns:p14="http://schemas.microsoft.com/office/powerpoint/2010/main" val="20021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rgbClr val="FFE699"/>
                </a:solidFill>
              </a:rPr>
              <a:t>TABLETOP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55" y="1339532"/>
            <a:ext cx="6379817" cy="3590517"/>
          </a:xfrm>
          <a:prstGeom prst="rect">
            <a:avLst/>
          </a:prstGeom>
        </p:spPr>
      </p:pic>
      <p:sp>
        <p:nvSpPr>
          <p:cNvPr id="9" name="TextBox 8"/>
          <p:cNvSpPr txBox="1"/>
          <p:nvPr/>
        </p:nvSpPr>
        <p:spPr>
          <a:xfrm>
            <a:off x="1494423" y="5251474"/>
            <a:ext cx="6950725" cy="1077218"/>
          </a:xfrm>
          <a:prstGeom prst="rect">
            <a:avLst/>
          </a:prstGeom>
          <a:noFill/>
        </p:spPr>
        <p:txBody>
          <a:bodyPr wrap="square" rtlCol="0">
            <a:spAutoFit/>
          </a:bodyPr>
          <a:lstStyle/>
          <a:p>
            <a:r>
              <a:rPr lang="en-US" sz="3200" dirty="0">
                <a:solidFill>
                  <a:prstClr val="white"/>
                </a:solidFill>
              </a:rPr>
              <a:t>A </a:t>
            </a:r>
            <a:r>
              <a:rPr lang="en-US" sz="3200" dirty="0">
                <a:solidFill>
                  <a:srgbClr val="CCFFCC"/>
                </a:solidFill>
              </a:rPr>
              <a:t>Multimedia </a:t>
            </a:r>
            <a:r>
              <a:rPr lang="en-US" sz="3200" dirty="0">
                <a:solidFill>
                  <a:prstClr val="white"/>
                </a:solidFill>
              </a:rPr>
              <a:t>virtual meeting room for time critical  decision making</a:t>
            </a:r>
          </a:p>
        </p:txBody>
      </p:sp>
      <p:sp>
        <p:nvSpPr>
          <p:cNvPr id="3" name="Rounded Rectangle 2"/>
          <p:cNvSpPr/>
          <p:nvPr/>
        </p:nvSpPr>
        <p:spPr>
          <a:xfrm>
            <a:off x="900150" y="4093988"/>
            <a:ext cx="515983" cy="24819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837945" y="6324418"/>
            <a:ext cx="184666"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1945038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chemeClr val="accent4">
                    <a:lumMod val="40000"/>
                    <a:lumOff val="60000"/>
                  </a:schemeClr>
                </a:solidFill>
              </a:rPr>
              <a:t>Sharing Desktop Objects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962" y="1339532"/>
            <a:ext cx="6379817" cy="3590517"/>
          </a:xfrm>
          <a:prstGeom prst="rect">
            <a:avLst/>
          </a:prstGeom>
        </p:spPr>
      </p:pic>
      <p:sp>
        <p:nvSpPr>
          <p:cNvPr id="11" name="Oval Callout 10"/>
          <p:cNvSpPr/>
          <p:nvPr/>
        </p:nvSpPr>
        <p:spPr>
          <a:xfrm>
            <a:off x="6804742" y="3797249"/>
            <a:ext cx="1950720" cy="979340"/>
          </a:xfrm>
          <a:prstGeom prst="wedgeEllipseCallout">
            <a:avLst>
              <a:gd name="adj1" fmla="val -55218"/>
              <a:gd name="adj2" fmla="val -40725"/>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400"/>
              </a:lnSpc>
            </a:pPr>
            <a:r>
              <a:rPr lang="en-US" sz="2400" dirty="0">
                <a:solidFill>
                  <a:prstClr val="white"/>
                </a:solidFill>
              </a:rPr>
              <a:t>Desktop</a:t>
            </a:r>
          </a:p>
          <a:p>
            <a:pPr algn="ctr">
              <a:lnSpc>
                <a:spcPts val="2400"/>
              </a:lnSpc>
            </a:pPr>
            <a:r>
              <a:rPr lang="en-US" sz="2000" dirty="0">
                <a:solidFill>
                  <a:prstClr val="white"/>
                </a:solidFill>
              </a:rPr>
              <a:t>Private space</a:t>
            </a:r>
          </a:p>
        </p:txBody>
      </p:sp>
      <p:sp>
        <p:nvSpPr>
          <p:cNvPr id="14" name="Oval Callout 13"/>
          <p:cNvSpPr/>
          <p:nvPr/>
        </p:nvSpPr>
        <p:spPr>
          <a:xfrm>
            <a:off x="6357832" y="830580"/>
            <a:ext cx="1978448" cy="1094822"/>
          </a:xfrm>
          <a:prstGeom prst="wedgeEllipseCallout">
            <a:avLst>
              <a:gd name="adj1" fmla="val -65561"/>
              <a:gd name="adj2" fmla="val 78518"/>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2400" dirty="0">
                <a:solidFill>
                  <a:prstClr val="white"/>
                </a:solidFill>
              </a:rPr>
              <a:t>Tabletop</a:t>
            </a:r>
          </a:p>
          <a:p>
            <a:pPr algn="ctr">
              <a:lnSpc>
                <a:spcPts val="1900"/>
              </a:lnSpc>
            </a:pPr>
            <a:r>
              <a:rPr lang="en-US" sz="2000" dirty="0">
                <a:solidFill>
                  <a:prstClr val="white"/>
                </a:solidFill>
              </a:rPr>
              <a:t>Collaboration space</a:t>
            </a:r>
          </a:p>
        </p:txBody>
      </p:sp>
      <p:sp>
        <p:nvSpPr>
          <p:cNvPr id="7" name="Rounded Rectangle 6"/>
          <p:cNvSpPr/>
          <p:nvPr/>
        </p:nvSpPr>
        <p:spPr>
          <a:xfrm>
            <a:off x="834685" y="4093988"/>
            <a:ext cx="515983" cy="24819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08432" y="5081345"/>
            <a:ext cx="8003142" cy="1400383"/>
          </a:xfrm>
          <a:prstGeom prst="rect">
            <a:avLst/>
          </a:prstGeom>
          <a:noFill/>
        </p:spPr>
        <p:txBody>
          <a:bodyPr wrap="square" rtlCol="0">
            <a:spAutoFit/>
          </a:bodyPr>
          <a:lstStyle/>
          <a:p>
            <a:pPr>
              <a:lnSpc>
                <a:spcPts val="3400"/>
              </a:lnSpc>
            </a:pPr>
            <a:r>
              <a:rPr lang="en-US" sz="3000" dirty="0">
                <a:solidFill>
                  <a:prstClr val="white"/>
                </a:solidFill>
              </a:rPr>
              <a:t>Seamless interoperability of </a:t>
            </a:r>
            <a:r>
              <a:rPr lang="en-US" sz="3000" b="1" dirty="0">
                <a:solidFill>
                  <a:srgbClr val="CCFFCC"/>
                </a:solidFill>
              </a:rPr>
              <a:t>Tabletop</a:t>
            </a:r>
            <a:r>
              <a:rPr lang="en-US" sz="3000" dirty="0">
                <a:solidFill>
                  <a:prstClr val="white"/>
                </a:solidFill>
              </a:rPr>
              <a:t> and </a:t>
            </a:r>
            <a:r>
              <a:rPr lang="en-US" sz="3000" b="1" dirty="0">
                <a:solidFill>
                  <a:srgbClr val="CCFFCC"/>
                </a:solidFill>
              </a:rPr>
              <a:t>Windows Desktop </a:t>
            </a:r>
            <a:r>
              <a:rPr lang="en-US" sz="3000" dirty="0">
                <a:solidFill>
                  <a:prstClr val="white"/>
                </a:solidFill>
              </a:rPr>
              <a:t>enables fast access and sharing of private and Internet information in meetings</a:t>
            </a:r>
          </a:p>
        </p:txBody>
      </p:sp>
      <p:pic>
        <p:nvPicPr>
          <p:cNvPr id="1026" name="Picture 2" descr="ãgoogle browser iconã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106" y="2391703"/>
            <a:ext cx="304636" cy="304636"/>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6995160" y="2320538"/>
            <a:ext cx="1859242" cy="979340"/>
          </a:xfrm>
          <a:prstGeom prst="wedgeEllipseCallout">
            <a:avLst>
              <a:gd name="adj1" fmla="val -60136"/>
              <a:gd name="adj2" fmla="val -23607"/>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400"/>
              </a:lnSpc>
            </a:pPr>
            <a:r>
              <a:rPr lang="en-US" sz="2400" dirty="0">
                <a:solidFill>
                  <a:prstClr val="white"/>
                </a:solidFill>
              </a:rPr>
              <a:t>Browser</a:t>
            </a:r>
          </a:p>
          <a:p>
            <a:pPr algn="ctr">
              <a:lnSpc>
                <a:spcPts val="2400"/>
              </a:lnSpc>
            </a:pPr>
            <a:r>
              <a:rPr lang="en-US" sz="2000" dirty="0">
                <a:solidFill>
                  <a:prstClr val="white"/>
                </a:solidFill>
              </a:rPr>
              <a:t>The “world”</a:t>
            </a:r>
          </a:p>
        </p:txBody>
      </p:sp>
    </p:spTree>
    <p:extLst>
      <p:ext uri="{BB962C8B-B14F-4D97-AF65-F5344CB8AC3E}">
        <p14:creationId xmlns:p14="http://schemas.microsoft.com/office/powerpoint/2010/main" val="21544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9" y="1476124"/>
            <a:ext cx="4830938" cy="4830938"/>
          </a:xfrm>
          <a:prstGeom prst="rect">
            <a:avLst/>
          </a:prstGeom>
        </p:spPr>
      </p:pic>
      <p:sp>
        <p:nvSpPr>
          <p:cNvPr id="3" name="TextBox 2"/>
          <p:cNvSpPr txBox="1"/>
          <p:nvPr/>
        </p:nvSpPr>
        <p:spPr>
          <a:xfrm>
            <a:off x="1322969" y="4222594"/>
            <a:ext cx="3761678" cy="584775"/>
          </a:xfrm>
          <a:prstGeom prst="rect">
            <a:avLst/>
          </a:prstGeom>
          <a:noFill/>
        </p:spPr>
        <p:txBody>
          <a:bodyPr wrap="square" rtlCol="0">
            <a:spAutoFit/>
          </a:bodyPr>
          <a:lstStyle/>
          <a:p>
            <a:r>
              <a:rPr lang="en-US" sz="2800" dirty="0">
                <a:solidFill>
                  <a:schemeClr val="bg1"/>
                </a:solidFill>
                <a:latin typeface="Segoe Print" panose="02000600000000000000" pitchFamily="2" charset="0"/>
              </a:rPr>
              <a:t>Traffic </a:t>
            </a:r>
            <a:r>
              <a:rPr lang="en-US" sz="3200" b="1" dirty="0">
                <a:solidFill>
                  <a:schemeClr val="bg1"/>
                </a:solidFill>
                <a:latin typeface="Segoe Print" panose="02000600000000000000" pitchFamily="2" charset="0"/>
              </a:rPr>
              <a:t>congestion</a:t>
            </a:r>
          </a:p>
        </p:txBody>
      </p:sp>
      <p:sp>
        <p:nvSpPr>
          <p:cNvPr id="35" name="TextBox 34"/>
          <p:cNvSpPr txBox="1"/>
          <p:nvPr/>
        </p:nvSpPr>
        <p:spPr>
          <a:xfrm>
            <a:off x="1501229" y="4682231"/>
            <a:ext cx="3761678" cy="523220"/>
          </a:xfrm>
          <a:prstGeom prst="rect">
            <a:avLst/>
          </a:prstGeom>
          <a:noFill/>
        </p:spPr>
        <p:txBody>
          <a:bodyPr wrap="square" rtlCol="0">
            <a:spAutoFit/>
          </a:bodyPr>
          <a:lstStyle/>
          <a:p>
            <a:r>
              <a:rPr lang="en-US" sz="2800" dirty="0">
                <a:solidFill>
                  <a:schemeClr val="bg1"/>
                </a:solidFill>
                <a:latin typeface="Segoe Print" panose="02000600000000000000" pitchFamily="2" charset="0"/>
              </a:rPr>
              <a:t>is bad for networks</a:t>
            </a:r>
          </a:p>
        </p:txBody>
      </p:sp>
      <p:sp>
        <p:nvSpPr>
          <p:cNvPr id="4" name="TextBox 3"/>
          <p:cNvSpPr txBox="1"/>
          <p:nvPr/>
        </p:nvSpPr>
        <p:spPr>
          <a:xfrm>
            <a:off x="6476364" y="2442773"/>
            <a:ext cx="1749797" cy="707886"/>
          </a:xfrm>
          <a:prstGeom prst="rect">
            <a:avLst/>
          </a:prstGeom>
          <a:noFill/>
        </p:spPr>
        <p:txBody>
          <a:bodyPr wrap="square" rtlCol="0">
            <a:spAutoFit/>
          </a:bodyPr>
          <a:lstStyle/>
          <a:p>
            <a:r>
              <a:rPr lang="en-US" sz="4000" dirty="0"/>
              <a:t>today ?</a:t>
            </a:r>
          </a:p>
        </p:txBody>
      </p:sp>
      <p:sp>
        <p:nvSpPr>
          <p:cNvPr id="36" name="TextBox 35"/>
          <p:cNvSpPr txBox="1"/>
          <p:nvPr/>
        </p:nvSpPr>
        <p:spPr>
          <a:xfrm>
            <a:off x="6251480" y="1359641"/>
            <a:ext cx="2333101" cy="707886"/>
          </a:xfrm>
          <a:prstGeom prst="rect">
            <a:avLst/>
          </a:prstGeom>
          <a:noFill/>
        </p:spPr>
        <p:txBody>
          <a:bodyPr wrap="square" rtlCol="0">
            <a:spAutoFit/>
          </a:bodyPr>
          <a:lstStyle/>
          <a:p>
            <a:r>
              <a:rPr lang="en-US" sz="4000" dirty="0"/>
              <a:t>… Is this</a:t>
            </a:r>
          </a:p>
        </p:txBody>
      </p:sp>
      <p:sp>
        <p:nvSpPr>
          <p:cNvPr id="37" name="TextBox 36"/>
          <p:cNvSpPr txBox="1"/>
          <p:nvPr/>
        </p:nvSpPr>
        <p:spPr>
          <a:xfrm>
            <a:off x="6393280" y="1901207"/>
            <a:ext cx="2121505" cy="707886"/>
          </a:xfrm>
          <a:prstGeom prst="rect">
            <a:avLst/>
          </a:prstGeom>
          <a:noFill/>
        </p:spPr>
        <p:txBody>
          <a:bodyPr wrap="square" rtlCol="0">
            <a:spAutoFit/>
          </a:bodyPr>
          <a:lstStyle/>
          <a:p>
            <a:r>
              <a:rPr lang="en-US" sz="4000" dirty="0"/>
              <a:t>still true</a:t>
            </a:r>
          </a:p>
        </p:txBody>
      </p:sp>
      <p:sp>
        <p:nvSpPr>
          <p:cNvPr id="9" name="Down Arrow 8"/>
          <p:cNvSpPr/>
          <p:nvPr/>
        </p:nvSpPr>
        <p:spPr>
          <a:xfrm rot="2859836">
            <a:off x="5220313" y="2482189"/>
            <a:ext cx="484632" cy="2076429"/>
          </a:xfrm>
          <a:prstGeom prst="downArrow">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474443" y="200358"/>
            <a:ext cx="6677206"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Conventional Wisdom</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 name="TextBox 1"/>
          <p:cNvSpPr txBox="1"/>
          <p:nvPr/>
        </p:nvSpPr>
        <p:spPr>
          <a:xfrm flipH="1">
            <a:off x="5930898" y="4222594"/>
            <a:ext cx="2978149" cy="1564595"/>
          </a:xfrm>
          <a:prstGeom prst="rect">
            <a:avLst/>
          </a:prstGeom>
          <a:noFill/>
        </p:spPr>
        <p:txBody>
          <a:bodyPr wrap="square" rtlCol="0">
            <a:spAutoFit/>
          </a:bodyPr>
          <a:lstStyle/>
          <a:p>
            <a:r>
              <a:rPr lang="en-US" sz="3200" dirty="0">
                <a:solidFill>
                  <a:schemeClr val="accent2">
                    <a:lumMod val="60000"/>
                    <a:lumOff val="40000"/>
                  </a:schemeClr>
                </a:solidFill>
              </a:rPr>
              <a:t>What if we can turn congestion into advantage ?</a:t>
            </a:r>
          </a:p>
        </p:txBody>
      </p:sp>
    </p:spTree>
    <p:extLst>
      <p:ext uri="{BB962C8B-B14F-4D97-AF65-F5344CB8AC3E}">
        <p14:creationId xmlns:p14="http://schemas.microsoft.com/office/powerpoint/2010/main" val="20714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45" y="365127"/>
            <a:ext cx="8330389" cy="751748"/>
          </a:xfrm>
        </p:spPr>
        <p:txBody>
          <a:bodyPr>
            <a:noAutofit/>
          </a:bodyPr>
          <a:lstStyle/>
          <a:p>
            <a:r>
              <a:rPr lang="en-US" sz="4800" b="1" dirty="0">
                <a:solidFill>
                  <a:schemeClr val="accent4">
                    <a:lumMod val="40000"/>
                    <a:lumOff val="60000"/>
                  </a:schemeClr>
                </a:solidFill>
              </a:rPr>
              <a:t>Sharing the Internet of Things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145" y="2449285"/>
            <a:ext cx="5473519" cy="233445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752" y="4708118"/>
            <a:ext cx="3128554" cy="1760729"/>
          </a:xfrm>
          <a:prstGeom prst="rect">
            <a:avLst/>
          </a:prstGeom>
        </p:spPr>
      </p:pic>
      <p:sp>
        <p:nvSpPr>
          <p:cNvPr id="4" name="Curved Up Arrow 3"/>
          <p:cNvSpPr/>
          <p:nvPr/>
        </p:nvSpPr>
        <p:spPr>
          <a:xfrm rot="1991818">
            <a:off x="3664865" y="4686423"/>
            <a:ext cx="2665782" cy="564880"/>
          </a:xfrm>
          <a:prstGeom prst="curved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urved Up Arrow 10"/>
          <p:cNvSpPr/>
          <p:nvPr/>
        </p:nvSpPr>
        <p:spPr>
          <a:xfrm rot="1991818">
            <a:off x="1821843" y="4748060"/>
            <a:ext cx="4425797" cy="981051"/>
          </a:xfrm>
          <a:prstGeom prst="curvedUp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855957" y="1324336"/>
            <a:ext cx="7860704" cy="553998"/>
          </a:xfrm>
          <a:prstGeom prst="rect">
            <a:avLst/>
          </a:prstGeom>
          <a:noFill/>
        </p:spPr>
        <p:txBody>
          <a:bodyPr wrap="square" rtlCol="0">
            <a:spAutoFit/>
          </a:bodyPr>
          <a:lstStyle/>
          <a:p>
            <a:r>
              <a:rPr lang="en-US" sz="3000" dirty="0">
                <a:solidFill>
                  <a:prstClr val="white"/>
                </a:solidFill>
              </a:rPr>
              <a:t>Users can co-operate on ‘things’ during a meeting </a:t>
            </a:r>
          </a:p>
        </p:txBody>
      </p:sp>
      <p:sp>
        <p:nvSpPr>
          <p:cNvPr id="13" name="Rounded Rectangle 12"/>
          <p:cNvSpPr/>
          <p:nvPr/>
        </p:nvSpPr>
        <p:spPr>
          <a:xfrm>
            <a:off x="536495" y="2503854"/>
            <a:ext cx="252544" cy="22459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30427" y="4902555"/>
            <a:ext cx="3097323" cy="830997"/>
          </a:xfrm>
          <a:prstGeom prst="rect">
            <a:avLst/>
          </a:prstGeom>
          <a:noFill/>
        </p:spPr>
        <p:txBody>
          <a:bodyPr wrap="none" rtlCol="0">
            <a:spAutoFit/>
          </a:bodyPr>
          <a:lstStyle/>
          <a:p>
            <a:r>
              <a:rPr lang="en-US" sz="2800" dirty="0">
                <a:solidFill>
                  <a:prstClr val="white"/>
                </a:solidFill>
              </a:rPr>
              <a:t>My </a:t>
            </a:r>
            <a:r>
              <a:rPr lang="en-US" sz="2800" dirty="0" err="1">
                <a:solidFill>
                  <a:prstClr val="white"/>
                </a:solidFill>
              </a:rPr>
              <a:t>IoT</a:t>
            </a:r>
            <a:r>
              <a:rPr lang="en-US" sz="2800" dirty="0">
                <a:solidFill>
                  <a:prstClr val="white"/>
                </a:solidFill>
              </a:rPr>
              <a:t> folder</a:t>
            </a:r>
          </a:p>
          <a:p>
            <a:r>
              <a:rPr lang="en-US" sz="2000" dirty="0">
                <a:solidFill>
                  <a:prstClr val="white"/>
                </a:solidFill>
                <a:latin typeface="Bradley Hand ITC" panose="03070402050302030203" pitchFamily="66" charset="0"/>
              </a:rPr>
              <a:t>Containing </a:t>
            </a:r>
            <a:r>
              <a:rPr lang="en-US" sz="2000" dirty="0" err="1">
                <a:solidFill>
                  <a:prstClr val="white"/>
                </a:solidFill>
                <a:latin typeface="Bradley Hand ITC" panose="03070402050302030203" pitchFamily="66" charset="0"/>
              </a:rPr>
              <a:t>IoT</a:t>
            </a:r>
            <a:r>
              <a:rPr lang="en-US" sz="2000" dirty="0">
                <a:solidFill>
                  <a:prstClr val="white"/>
                </a:solidFill>
                <a:latin typeface="Bradley Hand ITC" panose="03070402050302030203" pitchFamily="66" charset="0"/>
              </a:rPr>
              <a:t> bookmarks</a:t>
            </a:r>
          </a:p>
        </p:txBody>
      </p:sp>
      <p:pic>
        <p:nvPicPr>
          <p:cNvPr id="5" name="Picture 4"/>
          <p:cNvPicPr>
            <a:picLocks noChangeAspect="1"/>
          </p:cNvPicPr>
          <p:nvPr/>
        </p:nvPicPr>
        <p:blipFill>
          <a:blip r:embed="rId4"/>
          <a:stretch>
            <a:fillRect/>
          </a:stretch>
        </p:blipFill>
        <p:spPr>
          <a:xfrm rot="2351497">
            <a:off x="1782854" y="3802504"/>
            <a:ext cx="914061" cy="914061"/>
          </a:xfrm>
          <a:prstGeom prst="rect">
            <a:avLst/>
          </a:prstGeom>
        </p:spPr>
      </p:pic>
    </p:spTree>
    <p:extLst>
      <p:ext uri="{BB962C8B-B14F-4D97-AF65-F5344CB8AC3E}">
        <p14:creationId xmlns:p14="http://schemas.microsoft.com/office/powerpoint/2010/main" val="40885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37" presetClass="path" presetSubtype="0" accel="50000" decel="50000" fill="hold" nodeType="withEffect">
                                  <p:stCondLst>
                                    <p:cond delay="0"/>
                                  </p:stCondLst>
                                  <p:childTnLst>
                                    <p:animMotion origin="layout" path="M 4.72222E-6 -0.00046 L 0.0592 0.11528 C 0.071 0.13936 0.09392 0.16968 0.12066 0.1963 C 0.15052 0.22616 0.17708 0.24607 0.19791 0.2544 L 0.29895 0.3 " pathEditMode="relative" rAng="2220000" ptsTypes="AAAAA">
                                      <p:cBhvr>
                                        <p:cTn id="12" dur="1000" fill="hold"/>
                                        <p:tgtEl>
                                          <p:spTgt spid="5"/>
                                        </p:tgtEl>
                                        <p:attrNameLst>
                                          <p:attrName>ppt_x</p:attrName>
                                          <p:attrName>ppt_y</p:attrName>
                                        </p:attrNameLst>
                                      </p:cBhvr>
                                      <p:rCtr x="13594" y="17431"/>
                                    </p:animMotion>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1196" y="226068"/>
            <a:ext cx="1711578" cy="1937469"/>
          </a:xfrm>
          <a:prstGeom prst="rect">
            <a:avLst/>
          </a:prstGeom>
        </p:spPr>
      </p:pic>
      <p:sp>
        <p:nvSpPr>
          <p:cNvPr id="57" name="Rounded Rectangle 56"/>
          <p:cNvSpPr/>
          <p:nvPr/>
        </p:nvSpPr>
        <p:spPr>
          <a:xfrm>
            <a:off x="2694634" y="5078204"/>
            <a:ext cx="1091525" cy="730966"/>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6" name="Rounded Rectangle 55"/>
          <p:cNvSpPr/>
          <p:nvPr/>
        </p:nvSpPr>
        <p:spPr>
          <a:xfrm>
            <a:off x="1404395" y="5078204"/>
            <a:ext cx="1091525" cy="730966"/>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227" y="6001783"/>
            <a:ext cx="468006" cy="457201"/>
          </a:xfrm>
          <a:prstGeom prst="rect">
            <a:avLst/>
          </a:prstGeom>
        </p:spPr>
      </p:pic>
      <p:grpSp>
        <p:nvGrpSpPr>
          <p:cNvPr id="10" name="Group 9"/>
          <p:cNvGrpSpPr/>
          <p:nvPr/>
        </p:nvGrpSpPr>
        <p:grpSpPr>
          <a:xfrm>
            <a:off x="1685498" y="6001965"/>
            <a:ext cx="422563" cy="408709"/>
            <a:chOff x="4897582" y="3713017"/>
            <a:chExt cx="422563" cy="408709"/>
          </a:xfrm>
          <a:solidFill>
            <a:schemeClr val="accent4">
              <a:lumMod val="40000"/>
              <a:lumOff val="60000"/>
            </a:schemeClr>
          </a:solidFill>
        </p:grpSpPr>
        <p:sp>
          <p:nvSpPr>
            <p:cNvPr id="35" name="Oval 34"/>
            <p:cNvSpPr/>
            <p:nvPr/>
          </p:nvSpPr>
          <p:spPr>
            <a:xfrm>
              <a:off x="4897582" y="3713017"/>
              <a:ext cx="422563" cy="408709"/>
            </a:xfrm>
            <a:prstGeom prst="ellipse">
              <a:avLst/>
            </a:prstGeom>
            <a:grpFill/>
            <a:ln w="28575">
              <a:solidFill>
                <a:schemeClr val="tx1"/>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6"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13" name="Oval 12"/>
          <p:cNvSpPr/>
          <p:nvPr/>
        </p:nvSpPr>
        <p:spPr>
          <a:xfrm>
            <a:off x="1535247" y="5218324"/>
            <a:ext cx="444500" cy="4572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4" name="Oval 13"/>
          <p:cNvSpPr/>
          <p:nvPr/>
        </p:nvSpPr>
        <p:spPr>
          <a:xfrm>
            <a:off x="1725747" y="5218324"/>
            <a:ext cx="444500" cy="457200"/>
          </a:xfrm>
          <a:prstGeom prst="ellipse">
            <a:avLst/>
          </a:prstGeom>
          <a:solidFill>
            <a:srgbClr val="10A21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5" name="Oval 14"/>
          <p:cNvSpPr/>
          <p:nvPr/>
        </p:nvSpPr>
        <p:spPr>
          <a:xfrm>
            <a:off x="1928947" y="5231024"/>
            <a:ext cx="444500" cy="457200"/>
          </a:xfrm>
          <a:prstGeom prst="ellipse">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6" name="Straight Connector 15"/>
          <p:cNvCxnSpPr>
            <a:stCxn id="13" idx="4"/>
          </p:cNvCxnSpPr>
          <p:nvPr/>
        </p:nvCxnSpPr>
        <p:spPr>
          <a:xfrm>
            <a:off x="1757497" y="5675524"/>
            <a:ext cx="126324"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4"/>
          </p:cNvCxnSpPr>
          <p:nvPr/>
        </p:nvCxnSpPr>
        <p:spPr>
          <a:xfrm flipH="1">
            <a:off x="1883821" y="5675524"/>
            <a:ext cx="64176"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896780" y="568822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846697" y="5239784"/>
            <a:ext cx="444500" cy="457200"/>
          </a:xfrm>
          <a:prstGeom prst="ellipse">
            <a:avLst/>
          </a:prstGeom>
          <a:solidFill>
            <a:srgbClr val="10A21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20" name="Oval 19"/>
          <p:cNvSpPr/>
          <p:nvPr/>
        </p:nvSpPr>
        <p:spPr>
          <a:xfrm>
            <a:off x="3037197" y="5239784"/>
            <a:ext cx="444500" cy="4572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21" name="Oval 20"/>
          <p:cNvSpPr/>
          <p:nvPr/>
        </p:nvSpPr>
        <p:spPr>
          <a:xfrm>
            <a:off x="3240397" y="5252484"/>
            <a:ext cx="444500" cy="457200"/>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2" name="Straight Connector 21"/>
          <p:cNvCxnSpPr>
            <a:stCxn id="19" idx="4"/>
            <a:endCxn id="9" idx="0"/>
          </p:cNvCxnSpPr>
          <p:nvPr/>
        </p:nvCxnSpPr>
        <p:spPr>
          <a:xfrm>
            <a:off x="3068947" y="5696984"/>
            <a:ext cx="126324"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0" idx="4"/>
            <a:endCxn id="9" idx="0"/>
          </p:cNvCxnSpPr>
          <p:nvPr/>
        </p:nvCxnSpPr>
        <p:spPr>
          <a:xfrm flipH="1">
            <a:off x="3195271" y="5696984"/>
            <a:ext cx="64176"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95271" y="570968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5"/>
          <a:stretch>
            <a:fillRect/>
          </a:stretch>
        </p:blipFill>
        <p:spPr>
          <a:xfrm>
            <a:off x="5964599" y="4631161"/>
            <a:ext cx="2642472" cy="1963212"/>
          </a:xfrm>
          <a:prstGeom prst="rect">
            <a:avLst/>
          </a:prstGeom>
          <a:effectLst>
            <a:glow rad="228600">
              <a:schemeClr val="accent4">
                <a:satMod val="175000"/>
                <a:alpha val="40000"/>
              </a:schemeClr>
            </a:glow>
          </a:effectLst>
        </p:spPr>
      </p:pic>
      <p:pic>
        <p:nvPicPr>
          <p:cNvPr id="41" name="Picture 40"/>
          <p:cNvPicPr>
            <a:picLocks noChangeAspect="1"/>
          </p:cNvPicPr>
          <p:nvPr/>
        </p:nvPicPr>
        <p:blipFill>
          <a:blip r:embed="rId6"/>
          <a:stretch>
            <a:fillRect/>
          </a:stretch>
        </p:blipFill>
        <p:spPr>
          <a:xfrm>
            <a:off x="7141343" y="3999861"/>
            <a:ext cx="1039394" cy="1039394"/>
          </a:xfrm>
          <a:prstGeom prst="rect">
            <a:avLst/>
          </a:prstGeom>
        </p:spPr>
      </p:pic>
      <p:pic>
        <p:nvPicPr>
          <p:cNvPr id="45" name="Picture 44"/>
          <p:cNvPicPr>
            <a:picLocks noChangeAspect="1"/>
          </p:cNvPicPr>
          <p:nvPr/>
        </p:nvPicPr>
        <p:blipFill>
          <a:blip r:embed="rId7"/>
          <a:stretch>
            <a:fillRect/>
          </a:stretch>
        </p:blipFill>
        <p:spPr>
          <a:xfrm>
            <a:off x="5721919" y="2908843"/>
            <a:ext cx="1094812" cy="1054535"/>
          </a:xfrm>
          <a:prstGeom prst="rect">
            <a:avLst/>
          </a:prstGeom>
        </p:spPr>
      </p:pic>
      <p:pic>
        <p:nvPicPr>
          <p:cNvPr id="48" name="Picture 47"/>
          <p:cNvPicPr>
            <a:picLocks noChangeAspect="1"/>
          </p:cNvPicPr>
          <p:nvPr/>
        </p:nvPicPr>
        <p:blipFill>
          <a:blip r:embed="rId8"/>
          <a:stretch>
            <a:fillRect/>
          </a:stretch>
        </p:blipFill>
        <p:spPr>
          <a:xfrm>
            <a:off x="6178687" y="5803092"/>
            <a:ext cx="195780" cy="754800"/>
          </a:xfrm>
          <a:prstGeom prst="rect">
            <a:avLst/>
          </a:prstGeom>
        </p:spPr>
      </p:pic>
      <p:grpSp>
        <p:nvGrpSpPr>
          <p:cNvPr id="11" name="Group 10"/>
          <p:cNvGrpSpPr/>
          <p:nvPr/>
        </p:nvGrpSpPr>
        <p:grpSpPr>
          <a:xfrm>
            <a:off x="3464706" y="6053390"/>
            <a:ext cx="2660313" cy="577194"/>
            <a:chOff x="3377246" y="6124949"/>
            <a:chExt cx="2660313" cy="577194"/>
          </a:xfrm>
        </p:grpSpPr>
        <p:sp>
          <p:nvSpPr>
            <p:cNvPr id="44" name="Right Arrow 43"/>
            <p:cNvSpPr/>
            <p:nvPr/>
          </p:nvSpPr>
          <p:spPr>
            <a:xfrm rot="10800000">
              <a:off x="3377246" y="6124949"/>
              <a:ext cx="2660313" cy="326838"/>
            </a:xfrm>
            <a:prstGeom prst="rightArrow">
              <a:avLst/>
            </a:prstGeom>
            <a:solidFill>
              <a:srgbClr val="FF6D6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3817018" y="6332811"/>
              <a:ext cx="1780768" cy="369332"/>
            </a:xfrm>
            <a:prstGeom prst="rect">
              <a:avLst/>
            </a:prstGeom>
            <a:noFill/>
          </p:spPr>
          <p:txBody>
            <a:bodyPr wrap="none" rtlCol="0">
              <a:spAutoFit/>
            </a:bodyPr>
            <a:lstStyle/>
            <a:p>
              <a:r>
                <a:rPr lang="en-US" dirty="0"/>
                <a:t>New observation</a:t>
              </a:r>
            </a:p>
          </p:txBody>
        </p:sp>
      </p:grpSp>
      <p:sp>
        <p:nvSpPr>
          <p:cNvPr id="54" name="Rounded Rectangle 53"/>
          <p:cNvSpPr/>
          <p:nvPr/>
        </p:nvSpPr>
        <p:spPr>
          <a:xfrm>
            <a:off x="1153523" y="2545552"/>
            <a:ext cx="2801392" cy="759030"/>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IoT Applications</a:t>
            </a:r>
          </a:p>
        </p:txBody>
      </p:sp>
      <p:sp>
        <p:nvSpPr>
          <p:cNvPr id="55" name="Cloud 54"/>
          <p:cNvSpPr/>
          <p:nvPr/>
        </p:nvSpPr>
        <p:spPr>
          <a:xfrm>
            <a:off x="1124139" y="3628842"/>
            <a:ext cx="2891153" cy="1151541"/>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Network</a:t>
            </a:r>
          </a:p>
        </p:txBody>
      </p:sp>
      <p:pic>
        <p:nvPicPr>
          <p:cNvPr id="58" name="Picture 57"/>
          <p:cNvPicPr>
            <a:picLocks noChangeAspect="1"/>
          </p:cNvPicPr>
          <p:nvPr/>
        </p:nvPicPr>
        <p:blipFill>
          <a:blip r:embed="rId6"/>
          <a:stretch>
            <a:fillRect/>
          </a:stretch>
        </p:blipFill>
        <p:spPr>
          <a:xfrm>
            <a:off x="5646993" y="4033346"/>
            <a:ext cx="1039394" cy="1039394"/>
          </a:xfrm>
          <a:prstGeom prst="rect">
            <a:avLst/>
          </a:prstGeom>
        </p:spPr>
      </p:pic>
      <p:sp>
        <p:nvSpPr>
          <p:cNvPr id="59" name="Up Arrow 58"/>
          <p:cNvSpPr/>
          <p:nvPr/>
        </p:nvSpPr>
        <p:spPr>
          <a:xfrm>
            <a:off x="1695333" y="4542110"/>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2987732" y="4541214"/>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Up Arrow 60"/>
          <p:cNvSpPr/>
          <p:nvPr/>
        </p:nvSpPr>
        <p:spPr>
          <a:xfrm>
            <a:off x="2249358" y="3170476"/>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omputer us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4467" y="446318"/>
            <a:ext cx="1784084" cy="19427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56412" y="2379462"/>
            <a:ext cx="2861816" cy="575794"/>
            <a:chOff x="3768952" y="2451021"/>
            <a:chExt cx="2861816" cy="575794"/>
          </a:xfrm>
        </p:grpSpPr>
        <p:sp>
          <p:nvSpPr>
            <p:cNvPr id="47" name="TextBox 46"/>
            <p:cNvSpPr txBox="1"/>
            <p:nvPr/>
          </p:nvSpPr>
          <p:spPr>
            <a:xfrm rot="20743572">
              <a:off x="4372713" y="2626705"/>
              <a:ext cx="2047997" cy="400110"/>
            </a:xfrm>
            <a:prstGeom prst="rect">
              <a:avLst/>
            </a:prstGeom>
            <a:noFill/>
          </p:spPr>
          <p:txBody>
            <a:bodyPr wrap="none" rtlCol="0">
              <a:spAutoFit/>
            </a:bodyPr>
            <a:lstStyle/>
            <a:p>
              <a:r>
                <a:rPr lang="en-US" sz="2000" dirty="0"/>
                <a:t>Event Notification</a:t>
              </a:r>
            </a:p>
          </p:txBody>
        </p:sp>
        <p:sp>
          <p:nvSpPr>
            <p:cNvPr id="66" name="Right Arrow 65"/>
            <p:cNvSpPr/>
            <p:nvPr/>
          </p:nvSpPr>
          <p:spPr>
            <a:xfrm rot="20775286">
              <a:off x="3768952" y="2451021"/>
              <a:ext cx="2861816" cy="326168"/>
            </a:xfrm>
            <a:prstGeom prst="rightArrow">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rot="355685">
            <a:off x="3657734" y="3385832"/>
            <a:ext cx="2302612" cy="547450"/>
            <a:chOff x="3619490" y="3333670"/>
            <a:chExt cx="2672599" cy="547450"/>
          </a:xfrm>
        </p:grpSpPr>
        <p:sp>
          <p:nvSpPr>
            <p:cNvPr id="62" name="Right Arrow 61"/>
            <p:cNvSpPr/>
            <p:nvPr/>
          </p:nvSpPr>
          <p:spPr>
            <a:xfrm rot="1400584">
              <a:off x="3619490" y="3554952"/>
              <a:ext cx="2672599" cy="326168"/>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rot="1396733">
              <a:off x="4609780" y="3333670"/>
              <a:ext cx="1258678" cy="400110"/>
            </a:xfrm>
            <a:prstGeom prst="rect">
              <a:avLst/>
            </a:prstGeom>
            <a:noFill/>
          </p:spPr>
          <p:txBody>
            <a:bodyPr wrap="none" rtlCol="0">
              <a:spAutoFit/>
            </a:bodyPr>
            <a:lstStyle/>
            <a:p>
              <a:r>
                <a:rPr lang="en-US" sz="2000" dirty="0"/>
                <a:t>Command</a:t>
              </a:r>
            </a:p>
          </p:txBody>
        </p:sp>
      </p:grpSp>
      <p:sp>
        <p:nvSpPr>
          <p:cNvPr id="69" name="TextBox 68"/>
          <p:cNvSpPr txBox="1"/>
          <p:nvPr/>
        </p:nvSpPr>
        <p:spPr>
          <a:xfrm>
            <a:off x="869402" y="1737201"/>
            <a:ext cx="1541111" cy="579646"/>
          </a:xfrm>
          <a:prstGeom prst="rect">
            <a:avLst/>
          </a:prstGeom>
          <a:noFill/>
        </p:spPr>
        <p:txBody>
          <a:bodyPr wrap="square" rtlCol="0">
            <a:spAutoFit/>
          </a:bodyPr>
          <a:lstStyle/>
          <a:p>
            <a:pPr>
              <a:lnSpc>
                <a:spcPts val="1900"/>
              </a:lnSpc>
            </a:pPr>
            <a:r>
              <a:rPr lang="en-US" sz="2000" dirty="0"/>
              <a:t>Domain expert</a:t>
            </a:r>
          </a:p>
        </p:txBody>
      </p:sp>
      <p:sp>
        <p:nvSpPr>
          <p:cNvPr id="70" name="TextBox 69"/>
          <p:cNvSpPr txBox="1"/>
          <p:nvPr/>
        </p:nvSpPr>
        <p:spPr>
          <a:xfrm>
            <a:off x="7475543" y="873349"/>
            <a:ext cx="1131528" cy="400110"/>
          </a:xfrm>
          <a:prstGeom prst="rect">
            <a:avLst/>
          </a:prstGeom>
          <a:noFill/>
        </p:spPr>
        <p:txBody>
          <a:bodyPr wrap="none" rtlCol="0">
            <a:spAutoFit/>
          </a:bodyPr>
          <a:lstStyle/>
          <a:p>
            <a:r>
              <a:rPr lang="en-US" sz="2000" dirty="0"/>
              <a:t>Operator</a:t>
            </a:r>
          </a:p>
        </p:txBody>
      </p:sp>
      <p:sp>
        <p:nvSpPr>
          <p:cNvPr id="65" name="TextBox 64"/>
          <p:cNvSpPr txBox="1"/>
          <p:nvPr/>
        </p:nvSpPr>
        <p:spPr>
          <a:xfrm>
            <a:off x="5445397" y="3085161"/>
            <a:ext cx="1599076" cy="646331"/>
          </a:xfrm>
          <a:prstGeom prst="rect">
            <a:avLst/>
          </a:prstGeom>
          <a:noFill/>
        </p:spPr>
        <p:txBody>
          <a:bodyPr wrap="square" rtlCol="0">
            <a:spAutoFit/>
          </a:bodyPr>
          <a:lstStyle/>
          <a:p>
            <a:pPr algn="ctr"/>
            <a:r>
              <a:rPr lang="en-US" b="1" dirty="0"/>
              <a:t>Human-Things</a:t>
            </a:r>
          </a:p>
          <a:p>
            <a:pPr algn="ctr"/>
            <a:r>
              <a:rPr lang="en-US" b="1" dirty="0"/>
              <a:t>collaboration</a:t>
            </a:r>
          </a:p>
        </p:txBody>
      </p:sp>
      <p:grpSp>
        <p:nvGrpSpPr>
          <p:cNvPr id="7" name="Group 6"/>
          <p:cNvGrpSpPr/>
          <p:nvPr/>
        </p:nvGrpSpPr>
        <p:grpSpPr>
          <a:xfrm>
            <a:off x="2611103" y="26452"/>
            <a:ext cx="3893295" cy="2083946"/>
            <a:chOff x="2523643" y="98011"/>
            <a:chExt cx="3893295" cy="2083946"/>
          </a:xfrm>
        </p:grpSpPr>
        <p:grpSp>
          <p:nvGrpSpPr>
            <p:cNvPr id="64" name="Group 63"/>
            <p:cNvGrpSpPr/>
            <p:nvPr/>
          </p:nvGrpSpPr>
          <p:grpSpPr>
            <a:xfrm>
              <a:off x="2523643" y="482112"/>
              <a:ext cx="3893295" cy="1699845"/>
              <a:chOff x="2724072" y="216568"/>
              <a:chExt cx="3893295" cy="1699845"/>
            </a:xfrm>
          </p:grpSpPr>
          <p:sp>
            <p:nvSpPr>
              <p:cNvPr id="63" name="Left-Right Arrow Callout 62"/>
              <p:cNvSpPr/>
              <p:nvPr/>
            </p:nvSpPr>
            <p:spPr>
              <a:xfrm>
                <a:off x="2724072" y="216568"/>
                <a:ext cx="3893295" cy="1699845"/>
              </a:xfrm>
              <a:prstGeom prst="leftRightArrowCallout">
                <a:avLst>
                  <a:gd name="adj1" fmla="val 15156"/>
                  <a:gd name="adj2" fmla="val 15560"/>
                  <a:gd name="adj3" fmla="val 17845"/>
                  <a:gd name="adj4" fmla="val 73957"/>
                </a:avLst>
              </a:prstGeom>
              <a:solidFill>
                <a:srgbClr val="D1B2E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3983" y="302713"/>
                <a:ext cx="2696404" cy="1517517"/>
              </a:xfrm>
              <a:prstGeom prst="rect">
                <a:avLst/>
              </a:prstGeom>
            </p:spPr>
          </p:pic>
        </p:grpSp>
        <p:sp>
          <p:nvSpPr>
            <p:cNvPr id="72" name="TextBox 71"/>
            <p:cNvSpPr txBox="1"/>
            <p:nvPr/>
          </p:nvSpPr>
          <p:spPr>
            <a:xfrm>
              <a:off x="3501118" y="98011"/>
              <a:ext cx="2537666" cy="400110"/>
            </a:xfrm>
            <a:prstGeom prst="rect">
              <a:avLst/>
            </a:prstGeom>
            <a:noFill/>
          </p:spPr>
          <p:txBody>
            <a:bodyPr wrap="square" rtlCol="0">
              <a:spAutoFit/>
            </a:bodyPr>
            <a:lstStyle/>
            <a:p>
              <a:r>
                <a:rPr lang="en-US" sz="2000" dirty="0"/>
                <a:t>Tabletop collaboration</a:t>
              </a:r>
            </a:p>
          </p:txBody>
        </p:sp>
      </p:grpSp>
      <p:sp>
        <p:nvSpPr>
          <p:cNvPr id="2" name="TextBox 1"/>
          <p:cNvSpPr txBox="1"/>
          <p:nvPr/>
        </p:nvSpPr>
        <p:spPr>
          <a:xfrm>
            <a:off x="652802" y="5026141"/>
            <a:ext cx="757646" cy="502702"/>
          </a:xfrm>
          <a:prstGeom prst="rect">
            <a:avLst/>
          </a:prstGeom>
          <a:noFill/>
        </p:spPr>
        <p:txBody>
          <a:bodyPr wrap="square" rtlCol="0">
            <a:spAutoFit/>
          </a:bodyPr>
          <a:lstStyle/>
          <a:p>
            <a:pPr>
              <a:lnSpc>
                <a:spcPts val="1600"/>
              </a:lnSpc>
            </a:pPr>
            <a:r>
              <a:rPr lang="en-US" sz="1600" dirty="0"/>
              <a:t>Thing Server</a:t>
            </a:r>
          </a:p>
        </p:txBody>
      </p:sp>
      <p:grpSp>
        <p:nvGrpSpPr>
          <p:cNvPr id="8" name="Group 7"/>
          <p:cNvGrpSpPr/>
          <p:nvPr/>
        </p:nvGrpSpPr>
        <p:grpSpPr>
          <a:xfrm>
            <a:off x="7042997" y="2309032"/>
            <a:ext cx="611210" cy="1672866"/>
            <a:chOff x="6955537" y="2380591"/>
            <a:chExt cx="611210" cy="1672866"/>
          </a:xfrm>
        </p:grpSpPr>
        <p:sp>
          <p:nvSpPr>
            <p:cNvPr id="68" name="TextBox 67"/>
            <p:cNvSpPr txBox="1"/>
            <p:nvPr/>
          </p:nvSpPr>
          <p:spPr>
            <a:xfrm rot="4643343">
              <a:off x="6737353" y="2891878"/>
              <a:ext cx="1258678" cy="400110"/>
            </a:xfrm>
            <a:prstGeom prst="rect">
              <a:avLst/>
            </a:prstGeom>
            <a:noFill/>
          </p:spPr>
          <p:txBody>
            <a:bodyPr wrap="none" rtlCol="0">
              <a:spAutoFit/>
            </a:bodyPr>
            <a:lstStyle/>
            <a:p>
              <a:r>
                <a:rPr lang="en-US" sz="2000" dirty="0"/>
                <a:t>Command</a:t>
              </a:r>
            </a:p>
          </p:txBody>
        </p:sp>
        <p:sp>
          <p:nvSpPr>
            <p:cNvPr id="42" name="Right Arrow 41"/>
            <p:cNvSpPr/>
            <p:nvPr/>
          </p:nvSpPr>
          <p:spPr>
            <a:xfrm rot="4660711">
              <a:off x="6293569" y="3042559"/>
              <a:ext cx="1672866" cy="348929"/>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rot="16200000">
            <a:off x="-2860728" y="3195447"/>
            <a:ext cx="6445364" cy="425758"/>
          </a:xfrm>
          <a:prstGeom prst="rect">
            <a:avLst/>
          </a:prstGeom>
          <a:noFill/>
        </p:spPr>
        <p:txBody>
          <a:bodyPr wrap="square" rtlCol="0">
            <a:spAutoFit/>
          </a:bodyPr>
          <a:lstStyle/>
          <a:p>
            <a:pPr>
              <a:lnSpc>
                <a:spcPts val="2600"/>
              </a:lnSpc>
            </a:pPr>
            <a:r>
              <a:rPr lang="en-US" sz="2400" b="1" dirty="0">
                <a:solidFill>
                  <a:schemeClr val="accent4">
                    <a:lumMod val="60000"/>
                    <a:lumOff val="40000"/>
                  </a:schemeClr>
                </a:solidFill>
              </a:rPr>
              <a:t>Future Workplace with human-machine teaming</a:t>
            </a: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52342">
            <a:off x="6770032" y="922855"/>
            <a:ext cx="521314" cy="337117"/>
          </a:xfrm>
          <a:prstGeom prst="rect">
            <a:avLst/>
          </a:prstGeom>
        </p:spPr>
      </p:pic>
    </p:spTree>
    <p:extLst>
      <p:ext uri="{BB962C8B-B14F-4D97-AF65-F5344CB8AC3E}">
        <p14:creationId xmlns:p14="http://schemas.microsoft.com/office/powerpoint/2010/main" val="17623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dissolve">
                                      <p:cBhvr>
                                        <p:cTn id="19" dur="500"/>
                                        <p:tgtEl>
                                          <p:spTgt spid="5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7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childTnLst>
                                </p:cTn>
                              </p:par>
                              <p:par>
                                <p:cTn id="48" presetID="21" presetClass="entr" presetSubtype="1"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heel(1)">
                                      <p:cBhvr>
                                        <p:cTn id="50"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chemeClr val="accent4">
                    <a:lumMod val="40000"/>
                    <a:lumOff val="60000"/>
                  </a:schemeClr>
                </a:solidFill>
              </a:rPr>
              <a:t>Collaboration Management </a:t>
            </a:r>
          </a:p>
        </p:txBody>
      </p:sp>
      <p:sp>
        <p:nvSpPr>
          <p:cNvPr id="9" name="TextBox 8"/>
          <p:cNvSpPr txBox="1"/>
          <p:nvPr/>
        </p:nvSpPr>
        <p:spPr>
          <a:xfrm>
            <a:off x="1905214" y="5853564"/>
            <a:ext cx="5845992" cy="532624"/>
          </a:xfrm>
          <a:prstGeom prst="rect">
            <a:avLst/>
          </a:prstGeom>
          <a:noFill/>
        </p:spPr>
        <p:txBody>
          <a:bodyPr wrap="square" rtlCol="0">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Calibri"/>
                <a:ea typeface="+mn-ea"/>
                <a:cs typeface="+mn-cs"/>
              </a:rPr>
              <a:t>Supporting large-team collaboration  </a:t>
            </a:r>
          </a:p>
        </p:txBody>
      </p:sp>
      <p:sp>
        <p:nvSpPr>
          <p:cNvPr id="3" name="Rounded Rectangle 2"/>
          <p:cNvSpPr/>
          <p:nvPr/>
        </p:nvSpPr>
        <p:spPr>
          <a:xfrm>
            <a:off x="4043417" y="2404394"/>
            <a:ext cx="1567543" cy="5812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Tabletop 1</a:t>
            </a:r>
          </a:p>
        </p:txBody>
      </p:sp>
      <p:sp>
        <p:nvSpPr>
          <p:cNvPr id="4" name="Oval 3"/>
          <p:cNvSpPr/>
          <p:nvPr/>
        </p:nvSpPr>
        <p:spPr>
          <a:xfrm>
            <a:off x="4422239" y="2796043"/>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685674" y="2796043"/>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4949109" y="2796043"/>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5212544" y="2796042"/>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4"/>
          <p:cNvSpPr/>
          <p:nvPr/>
        </p:nvSpPr>
        <p:spPr>
          <a:xfrm>
            <a:off x="2893885" y="3522650"/>
            <a:ext cx="1567543" cy="5812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Tabletop 2</a:t>
            </a:r>
          </a:p>
        </p:txBody>
      </p:sp>
      <p:sp>
        <p:nvSpPr>
          <p:cNvPr id="16" name="Oval 15"/>
          <p:cNvSpPr/>
          <p:nvPr/>
        </p:nvSpPr>
        <p:spPr>
          <a:xfrm>
            <a:off x="3272707" y="3914299"/>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3536142" y="3914299"/>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3799577" y="3914299"/>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063012" y="391429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9"/>
          <p:cNvSpPr/>
          <p:nvPr/>
        </p:nvSpPr>
        <p:spPr>
          <a:xfrm>
            <a:off x="5212544" y="3522650"/>
            <a:ext cx="1567543" cy="5812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Tabletop 3</a:t>
            </a:r>
          </a:p>
        </p:txBody>
      </p:sp>
      <p:sp>
        <p:nvSpPr>
          <p:cNvPr id="21" name="Oval 20"/>
          <p:cNvSpPr/>
          <p:nvPr/>
        </p:nvSpPr>
        <p:spPr>
          <a:xfrm>
            <a:off x="5706753" y="391429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5970188" y="391429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233623" y="391429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24"/>
          <p:cNvSpPr/>
          <p:nvPr/>
        </p:nvSpPr>
        <p:spPr>
          <a:xfrm>
            <a:off x="1393834" y="4696569"/>
            <a:ext cx="1567543" cy="5812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Tabletop 4</a:t>
            </a:r>
          </a:p>
        </p:txBody>
      </p:sp>
      <p:sp>
        <p:nvSpPr>
          <p:cNvPr id="26" name="Oval 25"/>
          <p:cNvSpPr/>
          <p:nvPr/>
        </p:nvSpPr>
        <p:spPr>
          <a:xfrm>
            <a:off x="1772656" y="508821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2036091" y="508821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2299526" y="508821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2562961" y="5088217"/>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29"/>
          <p:cNvSpPr/>
          <p:nvPr/>
        </p:nvSpPr>
        <p:spPr>
          <a:xfrm>
            <a:off x="3390273" y="4696569"/>
            <a:ext cx="1567543" cy="5812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Tabletop 5</a:t>
            </a:r>
          </a:p>
        </p:txBody>
      </p:sp>
      <p:sp>
        <p:nvSpPr>
          <p:cNvPr id="31" name="Oval 30"/>
          <p:cNvSpPr/>
          <p:nvPr/>
        </p:nvSpPr>
        <p:spPr>
          <a:xfrm>
            <a:off x="3769095" y="508821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p:cNvSpPr/>
          <p:nvPr/>
        </p:nvSpPr>
        <p:spPr>
          <a:xfrm>
            <a:off x="4032530" y="508821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p:cNvSpPr/>
          <p:nvPr/>
        </p:nvSpPr>
        <p:spPr>
          <a:xfrm>
            <a:off x="4295965" y="5088218"/>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4559400" y="5088217"/>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0" name="Straight Connector 39"/>
          <p:cNvCxnSpPr>
            <a:endCxn id="21" idx="1"/>
          </p:cNvCxnSpPr>
          <p:nvPr/>
        </p:nvCxnSpPr>
        <p:spPr>
          <a:xfrm>
            <a:off x="5003535" y="2858327"/>
            <a:ext cx="720435" cy="1074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29" idx="7"/>
          </p:cNvCxnSpPr>
          <p:nvPr/>
        </p:nvCxnSpPr>
        <p:spPr>
          <a:xfrm flipH="1">
            <a:off x="2663310" y="3971009"/>
            <a:ext cx="666549" cy="11353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2" idx="1"/>
          </p:cNvCxnSpPr>
          <p:nvPr/>
        </p:nvCxnSpPr>
        <p:spPr>
          <a:xfrm>
            <a:off x="3851833" y="3969817"/>
            <a:ext cx="197914" cy="11365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5708932" y="4652223"/>
            <a:ext cx="1567543" cy="58129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Tabletop 6</a:t>
            </a:r>
          </a:p>
        </p:txBody>
      </p:sp>
      <p:sp>
        <p:nvSpPr>
          <p:cNvPr id="36" name="Oval 35"/>
          <p:cNvSpPr/>
          <p:nvPr/>
        </p:nvSpPr>
        <p:spPr>
          <a:xfrm>
            <a:off x="6087754" y="5043872"/>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p:cNvSpPr/>
          <p:nvPr/>
        </p:nvSpPr>
        <p:spPr>
          <a:xfrm>
            <a:off x="6351189" y="5043872"/>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p:cNvSpPr/>
          <p:nvPr/>
        </p:nvSpPr>
        <p:spPr>
          <a:xfrm>
            <a:off x="6614624" y="5043872"/>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p:cNvSpPr/>
          <p:nvPr/>
        </p:nvSpPr>
        <p:spPr>
          <a:xfrm>
            <a:off x="6878059" y="5043871"/>
            <a:ext cx="117566" cy="124097"/>
          </a:xfrm>
          <a:prstGeom prst="ellipse">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Oval Callout 56"/>
          <p:cNvSpPr/>
          <p:nvPr/>
        </p:nvSpPr>
        <p:spPr>
          <a:xfrm>
            <a:off x="329733" y="1723997"/>
            <a:ext cx="3370611" cy="1480567"/>
          </a:xfrm>
          <a:prstGeom prst="wedgeEllipseCallout">
            <a:avLst>
              <a:gd name="adj1" fmla="val 67306"/>
              <a:gd name="adj2" fmla="val 58122"/>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137160" rIns="0" bIns="0" rtlCol="0" anchor="ctr" anchorCtr="1"/>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Leader of Tabletop 2 also participates in Tabletop 1</a:t>
            </a:r>
          </a:p>
        </p:txBody>
      </p:sp>
      <p:cxnSp>
        <p:nvCxnSpPr>
          <p:cNvPr id="7" name="Straight Connector 6"/>
          <p:cNvCxnSpPr/>
          <p:nvPr/>
        </p:nvCxnSpPr>
        <p:spPr>
          <a:xfrm flipH="1">
            <a:off x="4128327" y="2868045"/>
            <a:ext cx="359226" cy="10562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37" idx="0"/>
          </p:cNvCxnSpPr>
          <p:nvPr/>
        </p:nvCxnSpPr>
        <p:spPr>
          <a:xfrm>
            <a:off x="6027879" y="3980895"/>
            <a:ext cx="382093" cy="10629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Curved Up Arrow 79"/>
          <p:cNvSpPr/>
          <p:nvPr/>
        </p:nvSpPr>
        <p:spPr>
          <a:xfrm rot="21425251">
            <a:off x="4487552" y="2943881"/>
            <a:ext cx="843724" cy="294151"/>
          </a:xfrm>
          <a:prstGeom prst="curvedUp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Curved Up Arrow 80"/>
          <p:cNvSpPr/>
          <p:nvPr/>
        </p:nvSpPr>
        <p:spPr>
          <a:xfrm rot="21425251">
            <a:off x="3328593" y="4043289"/>
            <a:ext cx="878304" cy="294151"/>
          </a:xfrm>
          <a:prstGeom prst="curvedUp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Curved Up Arrow 81"/>
          <p:cNvSpPr/>
          <p:nvPr/>
        </p:nvSpPr>
        <p:spPr>
          <a:xfrm>
            <a:off x="1795433" y="5233520"/>
            <a:ext cx="885094" cy="294151"/>
          </a:xfrm>
          <a:prstGeom prst="curvedUp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TextBox 83"/>
          <p:cNvSpPr txBox="1"/>
          <p:nvPr/>
        </p:nvSpPr>
        <p:spPr>
          <a:xfrm>
            <a:off x="1660277" y="5460071"/>
            <a:ext cx="11055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Reporting</a:t>
            </a:r>
          </a:p>
        </p:txBody>
      </p:sp>
      <p:grpSp>
        <p:nvGrpSpPr>
          <p:cNvPr id="6" name="Group 5"/>
          <p:cNvGrpSpPr/>
          <p:nvPr/>
        </p:nvGrpSpPr>
        <p:grpSpPr>
          <a:xfrm>
            <a:off x="6186941" y="1417265"/>
            <a:ext cx="1087358" cy="1094745"/>
            <a:chOff x="6147662" y="1443454"/>
            <a:chExt cx="1087358" cy="1094745"/>
          </a:xfrm>
        </p:grpSpPr>
        <p:grpSp>
          <p:nvGrpSpPr>
            <p:cNvPr id="62" name="Group 61"/>
            <p:cNvGrpSpPr/>
            <p:nvPr/>
          </p:nvGrpSpPr>
          <p:grpSpPr>
            <a:xfrm>
              <a:off x="6147662" y="1443454"/>
              <a:ext cx="1087358" cy="1094745"/>
              <a:chOff x="7189905" y="1050856"/>
              <a:chExt cx="1087358" cy="1094745"/>
            </a:xfrm>
          </p:grpSpPr>
          <p:sp>
            <p:nvSpPr>
              <p:cNvPr id="58" name="Rounded Rectangular Callout 57"/>
              <p:cNvSpPr/>
              <p:nvPr/>
            </p:nvSpPr>
            <p:spPr>
              <a:xfrm>
                <a:off x="7189905" y="1050856"/>
                <a:ext cx="1087358" cy="1089396"/>
              </a:xfrm>
              <a:prstGeom prst="wedgeRoundRectCallout">
                <a:avLst>
                  <a:gd name="adj1" fmla="val -130915"/>
                  <a:gd name="adj2" fmla="val 79535"/>
                  <a:gd name="adj3" fmla="val 16667"/>
                </a:avLst>
              </a:prstGeom>
              <a:solidFill>
                <a:schemeClr val="accent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p:cNvSpPr txBox="1"/>
              <p:nvPr/>
            </p:nvSpPr>
            <p:spPr>
              <a:xfrm>
                <a:off x="7280496" y="1868602"/>
                <a:ext cx="8824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Top Leader</a:t>
                </a: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0199" y="1482003"/>
              <a:ext cx="850180" cy="850180"/>
            </a:xfrm>
            <a:prstGeom prst="rect">
              <a:avLst/>
            </a:prstGeom>
          </p:spPr>
        </p:pic>
      </p:grpSp>
      <p:sp>
        <p:nvSpPr>
          <p:cNvPr id="51" name="Rounded Rectangular Callout 50"/>
          <p:cNvSpPr/>
          <p:nvPr/>
        </p:nvSpPr>
        <p:spPr>
          <a:xfrm>
            <a:off x="6153129" y="2711073"/>
            <a:ext cx="1246521" cy="569297"/>
          </a:xfrm>
          <a:prstGeom prst="wedgeRoundRectCallout">
            <a:avLst>
              <a:gd name="adj1" fmla="val -78979"/>
              <a:gd name="adj2" fmla="val 168553"/>
              <a:gd name="adj3" fmla="val 16667"/>
            </a:avLst>
          </a:prstGeom>
          <a:solidFill>
            <a:schemeClr val="accent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Middle-level leader</a:t>
            </a:r>
          </a:p>
        </p:txBody>
      </p:sp>
      <p:sp>
        <p:nvSpPr>
          <p:cNvPr id="54" name="Rounded Rectangular Callout 53"/>
          <p:cNvSpPr/>
          <p:nvPr/>
        </p:nvSpPr>
        <p:spPr>
          <a:xfrm>
            <a:off x="6846385" y="4002425"/>
            <a:ext cx="1246521" cy="569297"/>
          </a:xfrm>
          <a:prstGeom prst="wedgeRoundRectCallout">
            <a:avLst>
              <a:gd name="adj1" fmla="val -81592"/>
              <a:gd name="adj2" fmla="val 138619"/>
              <a:gd name="adj3" fmla="val 16667"/>
            </a:avLst>
          </a:prstGeom>
          <a:solidFill>
            <a:schemeClr val="accent6"/>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First-level leader</a:t>
            </a:r>
          </a:p>
        </p:txBody>
      </p:sp>
      <p:sp>
        <p:nvSpPr>
          <p:cNvPr id="8" name="Date Placeholder 7">
            <a:extLst>
              <a:ext uri="{FF2B5EF4-FFF2-40B4-BE49-F238E27FC236}">
                <a16:creationId xmlns:a16="http://schemas.microsoft.com/office/drawing/2014/main" id="{A1E9DC77-A142-414C-8300-079A8B67F7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868811-5BCA-4DDD-852D-65B66316F873}" type="datetime1">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2/25/2020</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11" name="Slide Number Placeholder 10">
            <a:extLst>
              <a:ext uri="{FF2B5EF4-FFF2-40B4-BE49-F238E27FC236}">
                <a16:creationId xmlns:a16="http://schemas.microsoft.com/office/drawing/2014/main" id="{38315809-1FFA-4166-A830-EE0A63C71D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01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wipe(left)">
                                      <p:cBhvr>
                                        <p:cTn id="11" dur="500"/>
                                        <p:tgtEl>
                                          <p:spTgt spid="8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left)">
                                      <p:cBhvr>
                                        <p:cTn id="15" dur="500"/>
                                        <p:tgtEl>
                                          <p:spTgt spid="8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9"/>
          <p:cNvSpPr>
            <a:spLocks noGrp="1"/>
          </p:cNvSpPr>
          <p:nvPr>
            <p:ph type="title"/>
          </p:nvPr>
        </p:nvSpPr>
        <p:spPr>
          <a:xfrm>
            <a:off x="446282" y="279334"/>
            <a:ext cx="3204967" cy="938719"/>
          </a:xfrm>
          <a:prstGeom prst="rect">
            <a:avLst/>
          </a:prstGeom>
          <a:noFill/>
        </p:spPr>
        <p:txBody>
          <a:bodyPr wrap="square" lIns="91440" tIns="45720" rIns="91440" bIns="45720">
            <a:spAutoFit/>
          </a:bodyPr>
          <a:lstStyle/>
          <a:p>
            <a:pPr algn="ctr"/>
            <a:r>
              <a:rPr lang="en-US" sz="60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Tabletop</a:t>
            </a:r>
            <a:endParaRPr lang="en-US" sz="60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3" name="Tabletop.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688" y="1473546"/>
            <a:ext cx="8994283" cy="5059169"/>
          </a:xfrm>
        </p:spPr>
      </p:pic>
      <p:pic>
        <p:nvPicPr>
          <p:cNvPr id="4" name="Picture 3"/>
          <p:cNvPicPr>
            <a:picLocks noChangeAspect="1"/>
          </p:cNvPicPr>
          <p:nvPr/>
        </p:nvPicPr>
        <p:blipFill>
          <a:blip r:embed="rId6"/>
          <a:stretch>
            <a:fillRect/>
          </a:stretch>
        </p:blipFill>
        <p:spPr>
          <a:xfrm>
            <a:off x="7738874" y="148101"/>
            <a:ext cx="1211225" cy="1201187"/>
          </a:xfrm>
          <a:prstGeom prst="rect">
            <a:avLst/>
          </a:prstGeom>
        </p:spPr>
      </p:pic>
    </p:spTree>
    <p:extLst>
      <p:ext uri="{BB962C8B-B14F-4D97-AF65-F5344CB8AC3E}">
        <p14:creationId xmlns:p14="http://schemas.microsoft.com/office/powerpoint/2010/main" val="297353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442" y="207962"/>
            <a:ext cx="2863476" cy="923330"/>
          </a:xfrm>
          <a:prstGeom prst="rect">
            <a:avLst/>
          </a:prstGeom>
          <a:noFill/>
        </p:spPr>
        <p:txBody>
          <a:bodyPr wrap="none" lIns="91440" tIns="45720" rIns="91440" bIns="45720">
            <a:spAutoFit/>
          </a:bodyPr>
          <a:lstStyle/>
          <a:p>
            <a:r>
              <a:rPr lang="en-US" sz="5400" dirty="0">
                <a:ln w="0"/>
                <a:solidFill>
                  <a:schemeClr val="accent4">
                    <a:lumMod val="40000"/>
                    <a:lumOff val="60000"/>
                  </a:schemeClr>
                </a:solidFill>
                <a:effectLst>
                  <a:reflection blurRad="6350" stA="53000" endA="300" endPos="35500" dir="5400000" sy="-90000" algn="bl" rotWithShape="0"/>
                </a:effectLst>
              </a:rPr>
              <a:t>Summary</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321D9DF7-A7BE-46E3-898F-4EC0FF04C1B9}" type="slidenum">
              <a:rPr lang="en-US" smtClean="0"/>
              <a:t>74</a:t>
            </a:fld>
            <a:endParaRPr lang="en-US" dirty="0"/>
          </a:p>
        </p:txBody>
      </p:sp>
      <p:grpSp>
        <p:nvGrpSpPr>
          <p:cNvPr id="9" name="Group 8"/>
          <p:cNvGrpSpPr/>
          <p:nvPr/>
        </p:nvGrpSpPr>
        <p:grpSpPr>
          <a:xfrm>
            <a:off x="707653" y="1621932"/>
            <a:ext cx="7660046" cy="1246495"/>
            <a:chOff x="707653" y="1754925"/>
            <a:chExt cx="7660046" cy="1246495"/>
          </a:xfrm>
        </p:grpSpPr>
        <p:sp>
          <p:nvSpPr>
            <p:cNvPr id="2" name="TextBox 1"/>
            <p:cNvSpPr txBox="1"/>
            <p:nvPr/>
          </p:nvSpPr>
          <p:spPr>
            <a:xfrm>
              <a:off x="741979" y="1754925"/>
              <a:ext cx="7625720" cy="1246495"/>
            </a:xfrm>
            <a:prstGeom prst="rect">
              <a:avLst/>
            </a:prstGeom>
            <a:noFill/>
          </p:spPr>
          <p:txBody>
            <a:bodyPr wrap="square" rtlCol="0">
              <a:spAutoFit/>
            </a:bodyPr>
            <a:lstStyle/>
            <a:p>
              <a:pPr marL="742950" indent="-742950">
                <a:lnSpc>
                  <a:spcPts val="4500"/>
                </a:lnSpc>
                <a:buAutoNum type="arabicPeriod"/>
              </a:pPr>
              <a:r>
                <a:rPr lang="en-US" sz="4000" dirty="0"/>
                <a:t>DON</a:t>
              </a:r>
              <a:r>
                <a:rPr lang="en-US" sz="4000" dirty="0">
                  <a:solidFill>
                    <a:srgbClr val="CCFFCC"/>
                  </a:solidFill>
                </a:rPr>
                <a:t> -  Turning Traffic Congestion into Advantage</a:t>
              </a:r>
            </a:p>
          </p:txBody>
        </p:sp>
        <p:sp>
          <p:nvSpPr>
            <p:cNvPr id="3" name="Oval 2"/>
            <p:cNvSpPr/>
            <p:nvPr/>
          </p:nvSpPr>
          <p:spPr>
            <a:xfrm>
              <a:off x="707653" y="1878403"/>
              <a:ext cx="654288" cy="593707"/>
            </a:xfrm>
            <a:prstGeom prst="ellipse">
              <a:avLst/>
            </a:prstGeom>
            <a:solidFill>
              <a:srgbClr val="CCFFCC"/>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chemeClr val="bg1"/>
                  </a:solidFill>
                </a:rPr>
                <a:t>1</a:t>
              </a:r>
            </a:p>
          </p:txBody>
        </p:sp>
      </p:grpSp>
      <p:grpSp>
        <p:nvGrpSpPr>
          <p:cNvPr id="7" name="Group 6"/>
          <p:cNvGrpSpPr/>
          <p:nvPr/>
        </p:nvGrpSpPr>
        <p:grpSpPr>
          <a:xfrm>
            <a:off x="1438473" y="3119292"/>
            <a:ext cx="7205925" cy="1823576"/>
            <a:chOff x="558336" y="3933835"/>
            <a:chExt cx="7205925" cy="1823576"/>
          </a:xfrm>
        </p:grpSpPr>
        <p:sp>
          <p:nvSpPr>
            <p:cNvPr id="6" name="TextBox 5"/>
            <p:cNvSpPr txBox="1"/>
            <p:nvPr/>
          </p:nvSpPr>
          <p:spPr>
            <a:xfrm>
              <a:off x="638680" y="3933835"/>
              <a:ext cx="7125581" cy="1823576"/>
            </a:xfrm>
            <a:prstGeom prst="rect">
              <a:avLst/>
            </a:prstGeom>
            <a:noFill/>
          </p:spPr>
          <p:txBody>
            <a:bodyPr wrap="square" rtlCol="0">
              <a:spAutoFit/>
            </a:bodyPr>
            <a:lstStyle/>
            <a:p>
              <a:pPr marL="573088" indent="-573088">
                <a:lnSpc>
                  <a:spcPts val="4500"/>
                </a:lnSpc>
              </a:pPr>
              <a:r>
                <a:rPr lang="en-US" sz="4000" dirty="0">
                  <a:solidFill>
                    <a:srgbClr val="CCFFCC"/>
                  </a:solidFill>
                </a:rPr>
                <a:t>2.</a:t>
              </a:r>
              <a:r>
                <a:rPr lang="en-US" sz="4000" dirty="0">
                  <a:solidFill>
                    <a:srgbClr val="D6DCE5"/>
                  </a:solidFill>
                </a:rPr>
                <a:t>  </a:t>
              </a:r>
              <a:r>
                <a:rPr lang="en-US" sz="4000" dirty="0"/>
                <a:t>ThingStore</a:t>
              </a:r>
              <a:r>
                <a:rPr lang="en-US" sz="4000" dirty="0">
                  <a:solidFill>
                    <a:srgbClr val="C1C1FF"/>
                  </a:solidFill>
                </a:rPr>
                <a:t> -  An ecosystem for IoT Development and Deployment</a:t>
              </a:r>
            </a:p>
          </p:txBody>
        </p:sp>
        <p:sp>
          <p:nvSpPr>
            <p:cNvPr id="8" name="Oval 7"/>
            <p:cNvSpPr/>
            <p:nvPr/>
          </p:nvSpPr>
          <p:spPr>
            <a:xfrm>
              <a:off x="558336" y="3987876"/>
              <a:ext cx="654288" cy="593707"/>
            </a:xfrm>
            <a:prstGeom prst="ellipse">
              <a:avLst/>
            </a:prstGeom>
            <a:solidFill>
              <a:srgbClr val="9999FF"/>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rgbClr val="000000"/>
                  </a:solidFill>
                </a:rPr>
                <a:t>2</a:t>
              </a:r>
            </a:p>
          </p:txBody>
        </p:sp>
      </p:grpSp>
      <p:grpSp>
        <p:nvGrpSpPr>
          <p:cNvPr id="10" name="Group 9"/>
          <p:cNvGrpSpPr/>
          <p:nvPr/>
        </p:nvGrpSpPr>
        <p:grpSpPr>
          <a:xfrm>
            <a:off x="911763" y="5111384"/>
            <a:ext cx="7905664" cy="1246495"/>
            <a:chOff x="746275" y="1539933"/>
            <a:chExt cx="7801619" cy="1139753"/>
          </a:xfrm>
        </p:grpSpPr>
        <p:sp>
          <p:nvSpPr>
            <p:cNvPr id="11" name="TextBox 10"/>
            <p:cNvSpPr txBox="1"/>
            <p:nvPr/>
          </p:nvSpPr>
          <p:spPr>
            <a:xfrm>
              <a:off x="746275" y="1539933"/>
              <a:ext cx="7801619" cy="1139753"/>
            </a:xfrm>
            <a:prstGeom prst="rect">
              <a:avLst/>
            </a:prstGeom>
            <a:noFill/>
          </p:spPr>
          <p:txBody>
            <a:bodyPr wrap="square" rtlCol="0">
              <a:spAutoFit/>
            </a:bodyPr>
            <a:lstStyle/>
            <a:p>
              <a:pPr marL="742950" indent="-742950">
                <a:lnSpc>
                  <a:spcPts val="4500"/>
                </a:lnSpc>
                <a:buAutoNum type="arabicPeriod"/>
              </a:pPr>
              <a:r>
                <a:rPr lang="en-US" sz="4000" dirty="0"/>
                <a:t>Tabletop</a:t>
              </a:r>
              <a:r>
                <a:rPr lang="en-US" sz="4000" dirty="0">
                  <a:solidFill>
                    <a:schemeClr val="accent2">
                      <a:lumMod val="60000"/>
                      <a:lumOff val="40000"/>
                    </a:schemeClr>
                  </a:solidFill>
                </a:rPr>
                <a:t> -  Collaboration in Future IoT Workplaces</a:t>
              </a:r>
            </a:p>
          </p:txBody>
        </p:sp>
        <p:sp>
          <p:nvSpPr>
            <p:cNvPr id="12" name="Oval 11"/>
            <p:cNvSpPr/>
            <p:nvPr/>
          </p:nvSpPr>
          <p:spPr>
            <a:xfrm>
              <a:off x="746275" y="1609352"/>
              <a:ext cx="654288" cy="593707"/>
            </a:xfrm>
            <a:prstGeom prst="ellipse">
              <a:avLst/>
            </a:prstGeom>
            <a:solidFill>
              <a:schemeClr val="accent2">
                <a:lumMod val="60000"/>
                <a:lumOff val="40000"/>
              </a:schemeClr>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chemeClr val="bg1"/>
                  </a:solidFill>
                </a:rPr>
                <a:t>3</a:t>
              </a:r>
            </a:p>
          </p:txBody>
        </p:sp>
      </p:grpSp>
    </p:spTree>
    <p:extLst>
      <p:ext uri="{BB962C8B-B14F-4D97-AF65-F5344CB8AC3E}">
        <p14:creationId xmlns:p14="http://schemas.microsoft.com/office/powerpoint/2010/main" val="24150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933" y="216396"/>
            <a:ext cx="6788718" cy="830997"/>
          </a:xfrm>
          <a:prstGeom prst="rect">
            <a:avLst/>
          </a:prstGeom>
          <a:noFill/>
        </p:spPr>
        <p:txBody>
          <a:bodyPr wrap="none" lIns="91440" tIns="45720" rIns="91440" bIns="45720">
            <a:spAutoFit/>
          </a:bodyPr>
          <a:lstStyle/>
          <a:p>
            <a:r>
              <a:rPr lang="en-US" sz="4800" dirty="0">
                <a:ln w="0"/>
                <a:solidFill>
                  <a:schemeClr val="accent4">
                    <a:lumMod val="40000"/>
                    <a:lumOff val="60000"/>
                  </a:schemeClr>
                </a:solidFill>
                <a:effectLst>
                  <a:reflection blurRad="6350" stA="53000" endA="300" endPos="35500" dir="5400000" sy="-90000" algn="bl" rotWithShape="0"/>
                </a:effectLst>
              </a:rPr>
              <a:t>Some Related Publications</a:t>
            </a:r>
          </a:p>
        </p:txBody>
      </p:sp>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75</a:t>
            </a:fld>
            <a:endParaRPr lang="en-US">
              <a:solidFill>
                <a:prstClr val="white">
                  <a:tint val="75000"/>
                </a:prstClr>
              </a:solidFill>
            </a:endParaRPr>
          </a:p>
        </p:txBody>
      </p:sp>
      <p:pic>
        <p:nvPicPr>
          <p:cNvPr id="23" name="Picture 22"/>
          <p:cNvPicPr>
            <a:picLocks noChangeAspect="1"/>
          </p:cNvPicPr>
          <p:nvPr/>
        </p:nvPicPr>
        <p:blipFill>
          <a:blip r:embed="rId2"/>
          <a:stretch>
            <a:fillRect/>
          </a:stretch>
        </p:blipFill>
        <p:spPr>
          <a:xfrm>
            <a:off x="7791838" y="111541"/>
            <a:ext cx="1190773" cy="1180905"/>
          </a:xfrm>
          <a:prstGeom prst="rect">
            <a:avLst/>
          </a:prstGeom>
        </p:spPr>
      </p:pic>
      <p:sp>
        <p:nvSpPr>
          <p:cNvPr id="3" name="Rectangle 2"/>
          <p:cNvSpPr/>
          <p:nvPr/>
        </p:nvSpPr>
        <p:spPr>
          <a:xfrm>
            <a:off x="729536" y="4199358"/>
            <a:ext cx="7983658" cy="738664"/>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Trevor Ballard, Kien A. Hua, Kai Li, </a:t>
            </a:r>
            <a:r>
              <a:rPr lang="en-US" sz="1400" dirty="0" err="1"/>
              <a:t>Sansiri</a:t>
            </a:r>
            <a:r>
              <a:rPr lang="en-US" sz="1400" dirty="0"/>
              <a:t> </a:t>
            </a:r>
            <a:r>
              <a:rPr lang="en-US" sz="1400" dirty="0" err="1"/>
              <a:t>Tarnpradab</a:t>
            </a:r>
            <a:r>
              <a:rPr lang="en-US" sz="1400" dirty="0"/>
              <a:t>, and Jun Ye, “COMMIT:  A Multimedia Collaboration System for Future Workplaces with the Internet of Things,” in </a:t>
            </a:r>
            <a:r>
              <a:rPr lang="en-US" sz="1400" i="1" dirty="0"/>
              <a:t>Proc. ACM International Conference on Multimedia Systems</a:t>
            </a:r>
            <a:r>
              <a:rPr lang="en-US" sz="1400" dirty="0"/>
              <a:t>, Taipei, June 20-23, 2017. </a:t>
            </a:r>
          </a:p>
        </p:txBody>
      </p:sp>
      <p:sp>
        <p:nvSpPr>
          <p:cNvPr id="6" name="Rectangle 5"/>
          <p:cNvSpPr/>
          <p:nvPr/>
        </p:nvSpPr>
        <p:spPr>
          <a:xfrm>
            <a:off x="729537" y="3525450"/>
            <a:ext cx="7983658" cy="523220"/>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and Kien A. Hua, “ThingStore -  An Internet of Things Management System,” in </a:t>
            </a:r>
            <a:r>
              <a:rPr lang="en-US" sz="1400" i="1" dirty="0"/>
              <a:t>Proc. of IEEE Int’l Conference on Multimedia Big Data</a:t>
            </a:r>
            <a:r>
              <a:rPr lang="en-US" sz="1400" dirty="0"/>
              <a:t>, Laguna Hills, California, April 19-21, 2017. </a:t>
            </a:r>
          </a:p>
        </p:txBody>
      </p:sp>
      <p:sp>
        <p:nvSpPr>
          <p:cNvPr id="7" name="Rectangle 6"/>
          <p:cNvSpPr/>
          <p:nvPr/>
        </p:nvSpPr>
        <p:spPr>
          <a:xfrm>
            <a:off x="729537" y="2773068"/>
            <a:ext cx="7983657" cy="738664"/>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Kien A. Hua, and Kai Li, “ThingStore:  A Platform for Internet-of-Things Application Development and Deployment,” in </a:t>
            </a:r>
            <a:r>
              <a:rPr lang="en-US" sz="1400" i="1" dirty="0"/>
              <a:t>Proc. of 9th ACM International Conference on Distributed Event-based Systems</a:t>
            </a:r>
            <a:r>
              <a:rPr lang="en-US" sz="1400" dirty="0"/>
              <a:t>, Oslo, Norway, June 29 – July 3, 2015.</a:t>
            </a:r>
          </a:p>
        </p:txBody>
      </p:sp>
      <p:sp>
        <p:nvSpPr>
          <p:cNvPr id="8" name="Rectangle 7"/>
          <p:cNvSpPr/>
          <p:nvPr/>
        </p:nvSpPr>
        <p:spPr>
          <a:xfrm>
            <a:off x="729538" y="1546454"/>
            <a:ext cx="6895892" cy="523220"/>
          </a:xfrm>
          <a:prstGeom prst="rect">
            <a:avLst/>
          </a:prstGeom>
        </p:spPr>
        <p:txBody>
          <a:bodyPr wrap="square">
            <a:spAutoFit/>
          </a:bodyPr>
          <a:lstStyle/>
          <a:p>
            <a:r>
              <a:rPr lang="en-US" sz="1400" dirty="0"/>
              <a:t>Kien A. Hua, Ning Jiang, Jason </a:t>
            </a:r>
            <a:r>
              <a:rPr lang="en-US" sz="1400" dirty="0" err="1"/>
              <a:t>Kuhns</a:t>
            </a:r>
            <a:r>
              <a:rPr lang="en-US" sz="1400" dirty="0"/>
              <a:t>, </a:t>
            </a:r>
            <a:r>
              <a:rPr lang="en-US" sz="1400" dirty="0" err="1"/>
              <a:t>Vaithiyanathan</a:t>
            </a:r>
            <a:r>
              <a:rPr lang="en-US" sz="1400" dirty="0"/>
              <a:t> </a:t>
            </a:r>
            <a:r>
              <a:rPr lang="en-US" sz="1400" dirty="0" err="1"/>
              <a:t>Sundaram</a:t>
            </a:r>
            <a:r>
              <a:rPr lang="en-US" sz="1400" dirty="0"/>
              <a:t>, and Cliff Zou, “Redundancy Control through Traffic Deduplication,” in </a:t>
            </a:r>
            <a:r>
              <a:rPr lang="en-US" sz="1400" i="1" dirty="0"/>
              <a:t>Proc. of </a:t>
            </a:r>
            <a:r>
              <a:rPr lang="en-US" sz="1400" i="1" dirty="0" err="1"/>
              <a:t>Infocom</a:t>
            </a:r>
            <a:r>
              <a:rPr lang="en-US" sz="1400" i="1" dirty="0"/>
              <a:t> 2015</a:t>
            </a:r>
            <a:r>
              <a:rPr lang="en-US" sz="1400" dirty="0"/>
              <a:t>, April 26 – May 1, 2015.</a:t>
            </a:r>
          </a:p>
        </p:txBody>
      </p:sp>
      <p:sp>
        <p:nvSpPr>
          <p:cNvPr id="14" name="TextBox 13"/>
          <p:cNvSpPr txBox="1"/>
          <p:nvPr/>
        </p:nvSpPr>
        <p:spPr>
          <a:xfrm rot="16200000">
            <a:off x="202632" y="1866881"/>
            <a:ext cx="628698" cy="369332"/>
          </a:xfrm>
          <a:prstGeom prst="rect">
            <a:avLst/>
          </a:prstGeom>
          <a:noFill/>
        </p:spPr>
        <p:txBody>
          <a:bodyPr wrap="none" rtlCol="0">
            <a:spAutoFit/>
          </a:bodyPr>
          <a:lstStyle/>
          <a:p>
            <a:r>
              <a:rPr lang="en-US" dirty="0">
                <a:solidFill>
                  <a:srgbClr val="FFFF00"/>
                </a:solidFill>
              </a:rPr>
              <a:t>DON</a:t>
            </a:r>
          </a:p>
        </p:txBody>
      </p:sp>
      <p:sp>
        <p:nvSpPr>
          <p:cNvPr id="15" name="TextBox 14"/>
          <p:cNvSpPr txBox="1"/>
          <p:nvPr/>
        </p:nvSpPr>
        <p:spPr>
          <a:xfrm rot="16200000">
            <a:off x="-81677" y="3255921"/>
            <a:ext cx="1197315" cy="369332"/>
          </a:xfrm>
          <a:prstGeom prst="rect">
            <a:avLst/>
          </a:prstGeom>
          <a:noFill/>
        </p:spPr>
        <p:txBody>
          <a:bodyPr wrap="none" rtlCol="0">
            <a:spAutoFit/>
          </a:bodyPr>
          <a:lstStyle/>
          <a:p>
            <a:r>
              <a:rPr lang="en-US" dirty="0">
                <a:solidFill>
                  <a:srgbClr val="FFFF00"/>
                </a:solidFill>
              </a:rPr>
              <a:t>ThingStore</a:t>
            </a:r>
          </a:p>
        </p:txBody>
      </p:sp>
      <p:sp>
        <p:nvSpPr>
          <p:cNvPr id="16" name="TextBox 15"/>
          <p:cNvSpPr txBox="1"/>
          <p:nvPr/>
        </p:nvSpPr>
        <p:spPr>
          <a:xfrm rot="16200000">
            <a:off x="18606" y="4776518"/>
            <a:ext cx="996748" cy="369332"/>
          </a:xfrm>
          <a:prstGeom prst="rect">
            <a:avLst/>
          </a:prstGeom>
          <a:noFill/>
        </p:spPr>
        <p:txBody>
          <a:bodyPr wrap="none" rtlCol="0">
            <a:spAutoFit/>
          </a:bodyPr>
          <a:lstStyle/>
          <a:p>
            <a:r>
              <a:rPr lang="en-US" dirty="0">
                <a:solidFill>
                  <a:srgbClr val="FFFF00"/>
                </a:solidFill>
              </a:rPr>
              <a:t>Tabletop</a:t>
            </a:r>
          </a:p>
        </p:txBody>
      </p:sp>
      <p:sp>
        <p:nvSpPr>
          <p:cNvPr id="2" name="Rectangle 1"/>
          <p:cNvSpPr/>
          <p:nvPr/>
        </p:nvSpPr>
        <p:spPr>
          <a:xfrm>
            <a:off x="704369" y="4961184"/>
            <a:ext cx="8090255" cy="738664"/>
          </a:xfrm>
          <a:prstGeom prst="rect">
            <a:avLst/>
          </a:prstGeom>
        </p:spPr>
        <p:txBody>
          <a:bodyPr wrap="square">
            <a:spAutoFit/>
          </a:bodyPr>
          <a:lstStyle/>
          <a:p>
            <a:pPr marR="0" lvl="0" algn="just">
              <a:spcBef>
                <a:spcPts val="0"/>
              </a:spcBef>
              <a:spcAft>
                <a:spcPts val="400"/>
              </a:spcAft>
              <a:tabLst>
                <a:tab pos="571500" algn="l"/>
              </a:tabLst>
            </a:pPr>
            <a:r>
              <a:rPr lang="en-US" sz="1400" dirty="0" err="1">
                <a:ea typeface="PMingLiU"/>
              </a:rPr>
              <a:t>Kutalmis</a:t>
            </a:r>
            <a:r>
              <a:rPr lang="en-US" sz="1400" dirty="0">
                <a:ea typeface="PMingLiU"/>
              </a:rPr>
              <a:t> </a:t>
            </a:r>
            <a:r>
              <a:rPr lang="en-US" sz="1400" dirty="0" err="1">
                <a:ea typeface="PMingLiU"/>
              </a:rPr>
              <a:t>Akpinar</a:t>
            </a:r>
            <a:r>
              <a:rPr lang="en-US" sz="1400" dirty="0">
                <a:ea typeface="PMingLiU"/>
              </a:rPr>
              <a:t>, </a:t>
            </a:r>
            <a:r>
              <a:rPr lang="en-US" sz="1400" dirty="0" err="1">
                <a:ea typeface="PMingLiU"/>
              </a:rPr>
              <a:t>Fereshteh</a:t>
            </a:r>
            <a:r>
              <a:rPr lang="en-US" sz="1400" dirty="0">
                <a:ea typeface="PMingLiU"/>
              </a:rPr>
              <a:t> </a:t>
            </a:r>
            <a:r>
              <a:rPr lang="en-US" sz="1400" dirty="0" err="1">
                <a:ea typeface="PMingLiU"/>
              </a:rPr>
              <a:t>Jafariakinabad</a:t>
            </a:r>
            <a:r>
              <a:rPr lang="en-US" sz="1400" dirty="0">
                <a:ea typeface="PMingLiU"/>
              </a:rPr>
              <a:t>, Kien A. Hua, Omar </a:t>
            </a:r>
            <a:r>
              <a:rPr lang="en-US" sz="1400" dirty="0" err="1">
                <a:ea typeface="PMingLiU"/>
              </a:rPr>
              <a:t>Nakhila</a:t>
            </a:r>
            <a:r>
              <a:rPr lang="en-US" sz="1400" dirty="0">
                <a:ea typeface="PMingLiU"/>
              </a:rPr>
              <a:t>, Jun Ye, and Cliff Zou, “Fault-Tolerant Network-Server Architecture for Time-Critical Web Applications,” in </a:t>
            </a:r>
            <a:r>
              <a:rPr lang="en-US" sz="1400" i="1" dirty="0">
                <a:ea typeface="PMingLiU"/>
              </a:rPr>
              <a:t>Proceedings of IEEE International Conference on Dependable, Autonomic and Secure Computing</a:t>
            </a:r>
            <a:r>
              <a:rPr lang="en-US" sz="1400" dirty="0">
                <a:ea typeface="PMingLiU"/>
              </a:rPr>
              <a:t>, Orlando, November 6-10, 2017.</a:t>
            </a:r>
            <a:endParaRPr lang="en-US" sz="1400" dirty="0">
              <a:effectLst/>
              <a:ea typeface="PMingLiU"/>
            </a:endParaRPr>
          </a:p>
        </p:txBody>
      </p:sp>
      <p:sp>
        <p:nvSpPr>
          <p:cNvPr id="11" name="Rectangle 10"/>
          <p:cNvSpPr/>
          <p:nvPr/>
        </p:nvSpPr>
        <p:spPr>
          <a:xfrm>
            <a:off x="729537" y="2080528"/>
            <a:ext cx="7720436" cy="523220"/>
          </a:xfrm>
          <a:prstGeom prst="rect">
            <a:avLst/>
          </a:prstGeom>
        </p:spPr>
        <p:txBody>
          <a:bodyPr wrap="square">
            <a:spAutoFit/>
          </a:bodyPr>
          <a:lstStyle/>
          <a:p>
            <a:r>
              <a:rPr lang="en-US" sz="1400" dirty="0" err="1">
                <a:ea typeface="PMingLiU"/>
              </a:rPr>
              <a:t>Kutalmis</a:t>
            </a:r>
            <a:r>
              <a:rPr lang="en-US" sz="1400" dirty="0">
                <a:ea typeface="PMingLiU"/>
              </a:rPr>
              <a:t> </a:t>
            </a:r>
            <a:r>
              <a:rPr lang="en-US" sz="1400" dirty="0" err="1">
                <a:ea typeface="PMingLiU"/>
              </a:rPr>
              <a:t>Akpinar</a:t>
            </a:r>
            <a:r>
              <a:rPr lang="en-US" sz="1400" dirty="0">
                <a:ea typeface="PMingLiU"/>
              </a:rPr>
              <a:t> and Kien A. Hua, “Deduplication Overlay Network,” in </a:t>
            </a:r>
            <a:r>
              <a:rPr lang="en-US" sz="1400" i="1" dirty="0">
                <a:ea typeface="PMingLiU"/>
              </a:rPr>
              <a:t>Proceedings of IEEE International Symposium on Network Computing and Applications</a:t>
            </a:r>
            <a:r>
              <a:rPr lang="en-US" sz="1400" dirty="0">
                <a:ea typeface="PMingLiU"/>
              </a:rPr>
              <a:t>, Cambridge, October 30 – November 1, 2017.</a:t>
            </a:r>
            <a:endParaRPr lang="en-US" sz="1400" dirty="0"/>
          </a:p>
        </p:txBody>
      </p:sp>
    </p:spTree>
    <p:extLst>
      <p:ext uri="{BB962C8B-B14F-4D97-AF65-F5344CB8AC3E}">
        <p14:creationId xmlns:p14="http://schemas.microsoft.com/office/powerpoint/2010/main" val="351267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1D1B1-646B-4A8E-ACCB-A6E824E1DD8E}"/>
              </a:ext>
            </a:extLst>
          </p:cNvPr>
          <p:cNvSpPr>
            <a:spLocks noGrp="1"/>
          </p:cNvSpPr>
          <p:nvPr>
            <p:ph type="title"/>
          </p:nvPr>
        </p:nvSpPr>
        <p:spPr>
          <a:xfrm>
            <a:off x="628650" y="365127"/>
            <a:ext cx="7886700" cy="566366"/>
          </a:xfrm>
        </p:spPr>
        <p:txBody>
          <a:bodyPr>
            <a:noAutofit/>
          </a:bodyPr>
          <a:lstStyle/>
          <a:p>
            <a:r>
              <a:rPr lang="en-US" sz="4000" b="1" dirty="0">
                <a:solidFill>
                  <a:schemeClr val="accent4">
                    <a:lumMod val="40000"/>
                    <a:lumOff val="60000"/>
                  </a:schemeClr>
                </a:solidFill>
              </a:rPr>
              <a:t>Communication Patterns Change …</a:t>
            </a:r>
          </a:p>
        </p:txBody>
      </p:sp>
      <p:sp>
        <p:nvSpPr>
          <p:cNvPr id="4" name="Slide Number Placeholder 3">
            <a:extLst>
              <a:ext uri="{FF2B5EF4-FFF2-40B4-BE49-F238E27FC236}">
                <a16:creationId xmlns:a16="http://schemas.microsoft.com/office/drawing/2014/main" id="{33B18B75-EC7E-482C-AFA3-1A686563FD28}"/>
              </a:ext>
            </a:extLst>
          </p:cNvPr>
          <p:cNvSpPr>
            <a:spLocks noGrp="1"/>
          </p:cNvSpPr>
          <p:nvPr>
            <p:ph type="sldNum" sz="quarter" idx="12"/>
          </p:nvPr>
        </p:nvSpPr>
        <p:spPr/>
        <p:txBody>
          <a:bodyPr/>
          <a:lstStyle/>
          <a:p>
            <a:fld id="{321D9DF7-A7BE-46E3-898F-4EC0FF04C1B9}" type="slidenum">
              <a:rPr lang="en-US" smtClean="0"/>
              <a:t>8</a:t>
            </a:fld>
            <a:endParaRPr lang="en-US"/>
          </a:p>
        </p:txBody>
      </p:sp>
      <p:grpSp>
        <p:nvGrpSpPr>
          <p:cNvPr id="86" name="Group 85">
            <a:extLst>
              <a:ext uri="{FF2B5EF4-FFF2-40B4-BE49-F238E27FC236}">
                <a16:creationId xmlns:a16="http://schemas.microsoft.com/office/drawing/2014/main" id="{B1403A2F-BBD4-4486-B089-B5982600CA42}"/>
              </a:ext>
            </a:extLst>
          </p:cNvPr>
          <p:cNvGrpSpPr/>
          <p:nvPr/>
        </p:nvGrpSpPr>
        <p:grpSpPr>
          <a:xfrm>
            <a:off x="481616" y="1569031"/>
            <a:ext cx="3744871" cy="4219580"/>
            <a:chOff x="609806" y="1569031"/>
            <a:chExt cx="3744871" cy="4219580"/>
          </a:xfrm>
        </p:grpSpPr>
        <p:pic>
          <p:nvPicPr>
            <p:cNvPr id="5" name="Picture 2" descr="http://doityourselflettering.com/t/0541.gif">
              <a:extLst>
                <a:ext uri="{FF2B5EF4-FFF2-40B4-BE49-F238E27FC236}">
                  <a16:creationId xmlns:a16="http://schemas.microsoft.com/office/drawing/2014/main" id="{FDD03C8C-609A-468D-920C-8D3BFB49AD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397" y="2971305"/>
              <a:ext cx="1693553" cy="43447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4" descr="Communication wlm green icon">
              <a:extLst>
                <a:ext uri="{FF2B5EF4-FFF2-40B4-BE49-F238E27FC236}">
                  <a16:creationId xmlns:a16="http://schemas.microsoft.com/office/drawing/2014/main" id="{BEB85746-4A1A-4DD8-AF9A-3B7DB4BCD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702" y="1569031"/>
              <a:ext cx="479776" cy="4797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4" descr="Communication wlm green icon">
              <a:extLst>
                <a:ext uri="{FF2B5EF4-FFF2-40B4-BE49-F238E27FC236}">
                  <a16:creationId xmlns:a16="http://schemas.microsoft.com/office/drawing/2014/main" id="{6090E5BD-63F1-46ED-8E42-128F8D233C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589" y="1889486"/>
              <a:ext cx="479777" cy="47977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4" descr="Communication wlm green icon">
              <a:extLst>
                <a:ext uri="{FF2B5EF4-FFF2-40B4-BE49-F238E27FC236}">
                  <a16:creationId xmlns:a16="http://schemas.microsoft.com/office/drawing/2014/main" id="{53A1B25D-5F34-4E8C-B1FC-8092CB082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682" y="2646060"/>
              <a:ext cx="457202" cy="45720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4" descr="Communication wlm green icon">
              <a:extLst>
                <a:ext uri="{FF2B5EF4-FFF2-40B4-BE49-F238E27FC236}">
                  <a16:creationId xmlns:a16="http://schemas.microsoft.com/office/drawing/2014/main" id="{44025422-15B5-468F-BF99-8656DF2943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771" y="3598076"/>
              <a:ext cx="484210" cy="48421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4" descr="Communication wlm green icon">
              <a:extLst>
                <a:ext uri="{FF2B5EF4-FFF2-40B4-BE49-F238E27FC236}">
                  <a16:creationId xmlns:a16="http://schemas.microsoft.com/office/drawing/2014/main" id="{F60C82FF-C450-474C-B83A-8346F2CEF6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7865" y="4301434"/>
              <a:ext cx="457827" cy="45782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Communication wlm green icon">
              <a:extLst>
                <a:ext uri="{FF2B5EF4-FFF2-40B4-BE49-F238E27FC236}">
                  <a16:creationId xmlns:a16="http://schemas.microsoft.com/office/drawing/2014/main" id="{0DCCA9A9-026D-40E6-864E-E56E7BF752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771" y="1765624"/>
              <a:ext cx="472966" cy="47296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4" descr="Communication wlm green icon">
              <a:extLst>
                <a:ext uri="{FF2B5EF4-FFF2-40B4-BE49-F238E27FC236}">
                  <a16:creationId xmlns:a16="http://schemas.microsoft.com/office/drawing/2014/main" id="{1F3A9685-62C0-4493-8903-93ADA85B2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06" y="2655893"/>
              <a:ext cx="437536" cy="43753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descr="Communication wlm green icon">
              <a:extLst>
                <a:ext uri="{FF2B5EF4-FFF2-40B4-BE49-F238E27FC236}">
                  <a16:creationId xmlns:a16="http://schemas.microsoft.com/office/drawing/2014/main" id="{DEA7005E-5145-4A16-A16C-5531DAAE7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210" y="3539893"/>
              <a:ext cx="472966" cy="47296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4" descr="Communication wlm green icon">
              <a:extLst>
                <a:ext uri="{FF2B5EF4-FFF2-40B4-BE49-F238E27FC236}">
                  <a16:creationId xmlns:a16="http://schemas.microsoft.com/office/drawing/2014/main" id="{0DD87E5A-7DA8-4F05-BC33-F7B5871F3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825" y="4286103"/>
              <a:ext cx="467743" cy="46774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Curved Right Arrow 3">
              <a:extLst>
                <a:ext uri="{FF2B5EF4-FFF2-40B4-BE49-F238E27FC236}">
                  <a16:creationId xmlns:a16="http://schemas.microsoft.com/office/drawing/2014/main" id="{00EDA0B6-D9A1-4513-965C-60B5F6928C9B}"/>
                </a:ext>
              </a:extLst>
            </p:cNvPr>
            <p:cNvSpPr/>
            <p:nvPr/>
          </p:nvSpPr>
          <p:spPr>
            <a:xfrm rot="17298529">
              <a:off x="1976476" y="1697706"/>
              <a:ext cx="1073753" cy="2991333"/>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Curved Right Arrow 20">
              <a:extLst>
                <a:ext uri="{FF2B5EF4-FFF2-40B4-BE49-F238E27FC236}">
                  <a16:creationId xmlns:a16="http://schemas.microsoft.com/office/drawing/2014/main" id="{4C829123-2E31-47AC-9D6B-D6C7A6BB1E33}"/>
                </a:ext>
              </a:extLst>
            </p:cNvPr>
            <p:cNvSpPr/>
            <p:nvPr/>
          </p:nvSpPr>
          <p:spPr>
            <a:xfrm rot="2056685" flipH="1" flipV="1">
              <a:off x="1853204" y="1733202"/>
              <a:ext cx="711176" cy="2649786"/>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Curved Right Arrow 21">
              <a:extLst>
                <a:ext uri="{FF2B5EF4-FFF2-40B4-BE49-F238E27FC236}">
                  <a16:creationId xmlns:a16="http://schemas.microsoft.com/office/drawing/2014/main" id="{F445EA6C-8517-49BC-84D8-0472D262C186}"/>
                </a:ext>
              </a:extLst>
            </p:cNvPr>
            <p:cNvSpPr/>
            <p:nvPr/>
          </p:nvSpPr>
          <p:spPr>
            <a:xfrm rot="602361">
              <a:off x="2315658" y="2102868"/>
              <a:ext cx="587299" cy="2384542"/>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8" descr="Communication skype icon">
              <a:extLst>
                <a:ext uri="{FF2B5EF4-FFF2-40B4-BE49-F238E27FC236}">
                  <a16:creationId xmlns:a16="http://schemas.microsoft.com/office/drawing/2014/main" id="{6A48C434-D5FE-4B7E-B86F-45886C56F9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3116" y="3539893"/>
              <a:ext cx="501316" cy="501316"/>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Curved Right Arrow 3">
              <a:extLst>
                <a:ext uri="{FF2B5EF4-FFF2-40B4-BE49-F238E27FC236}">
                  <a16:creationId xmlns:a16="http://schemas.microsoft.com/office/drawing/2014/main" id="{8690E59F-5672-4346-9908-6BF6FB7C3049}"/>
                </a:ext>
              </a:extLst>
            </p:cNvPr>
            <p:cNvSpPr/>
            <p:nvPr/>
          </p:nvSpPr>
          <p:spPr>
            <a:xfrm rot="6523618">
              <a:off x="2077368" y="1324084"/>
              <a:ext cx="617834" cy="3138977"/>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0" descr="Communication gmail icon">
              <a:extLst>
                <a:ext uri="{FF2B5EF4-FFF2-40B4-BE49-F238E27FC236}">
                  <a16:creationId xmlns:a16="http://schemas.microsoft.com/office/drawing/2014/main" id="{C42A70C5-B5A9-400B-9A86-CC0AEDAF72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1547" y="2213827"/>
              <a:ext cx="457202" cy="457202"/>
            </a:xfrm>
            <a:prstGeom prst="rect">
              <a:avLst/>
            </a:prstGeom>
            <a:noFill/>
            <a:extLst>
              <a:ext uri="{909E8E84-426E-40dd-AFC4-6F175D3DCCD1}">
                <a14:hiddenFill xmlns:a14="http://schemas.microsoft.com/office/drawing/2010/main" xmlns="">
                  <a:solidFill>
                    <a:srgbClr val="FFFFFF"/>
                  </a:solidFill>
                </a14:hiddenFill>
              </a:ext>
            </a:extLst>
          </p:spPr>
        </p:pic>
        <p:sp>
          <p:nvSpPr>
            <p:cNvPr id="82" name="TextBox 81">
              <a:extLst>
                <a:ext uri="{FF2B5EF4-FFF2-40B4-BE49-F238E27FC236}">
                  <a16:creationId xmlns:a16="http://schemas.microsoft.com/office/drawing/2014/main" id="{D646FD38-C165-4C1E-9B78-2ADC81584687}"/>
                </a:ext>
              </a:extLst>
            </p:cNvPr>
            <p:cNvSpPr txBox="1"/>
            <p:nvPr/>
          </p:nvSpPr>
          <p:spPr>
            <a:xfrm>
              <a:off x="609806" y="4930396"/>
              <a:ext cx="3744871" cy="400110"/>
            </a:xfrm>
            <a:prstGeom prst="rect">
              <a:avLst/>
            </a:prstGeom>
            <a:noFill/>
          </p:spPr>
          <p:txBody>
            <a:bodyPr wrap="none" rtlCol="0">
              <a:spAutoFit/>
            </a:bodyPr>
            <a:lstStyle/>
            <a:p>
              <a:r>
                <a:rPr lang="en-US" sz="2000" b="1" dirty="0">
                  <a:solidFill>
                    <a:srgbClr val="FFFF00"/>
                  </a:solidFill>
                </a:rPr>
                <a:t>PAST</a:t>
              </a:r>
              <a:r>
                <a:rPr lang="en-US" sz="2000" dirty="0"/>
                <a:t>:  One-to-one communication</a:t>
              </a:r>
            </a:p>
          </p:txBody>
        </p:sp>
        <p:sp>
          <p:nvSpPr>
            <p:cNvPr id="83" name="TextBox 82">
              <a:extLst>
                <a:ext uri="{FF2B5EF4-FFF2-40B4-BE49-F238E27FC236}">
                  <a16:creationId xmlns:a16="http://schemas.microsoft.com/office/drawing/2014/main" id="{BC562C26-883A-4C3E-8AAF-A8D5D8B76EA6}"/>
                </a:ext>
              </a:extLst>
            </p:cNvPr>
            <p:cNvSpPr txBox="1"/>
            <p:nvPr/>
          </p:nvSpPr>
          <p:spPr>
            <a:xfrm>
              <a:off x="1278063" y="5265391"/>
              <a:ext cx="3066289" cy="523220"/>
            </a:xfrm>
            <a:prstGeom prst="rect">
              <a:avLst/>
            </a:prstGeom>
            <a:noFill/>
          </p:spPr>
          <p:txBody>
            <a:bodyPr wrap="none" rtlCol="0">
              <a:spAutoFit/>
            </a:bodyPr>
            <a:lstStyle/>
            <a:p>
              <a:r>
                <a:rPr lang="en-US" sz="2800" dirty="0"/>
                <a:t>Congestion is bad !!</a:t>
              </a:r>
            </a:p>
          </p:txBody>
        </p:sp>
      </p:grpSp>
      <p:grpSp>
        <p:nvGrpSpPr>
          <p:cNvPr id="87" name="Group 86">
            <a:extLst>
              <a:ext uri="{FF2B5EF4-FFF2-40B4-BE49-F238E27FC236}">
                <a16:creationId xmlns:a16="http://schemas.microsoft.com/office/drawing/2014/main" id="{18D21577-2FCD-45F0-A3E5-76FC5F317BA0}"/>
              </a:ext>
            </a:extLst>
          </p:cNvPr>
          <p:cNvGrpSpPr/>
          <p:nvPr/>
        </p:nvGrpSpPr>
        <p:grpSpPr>
          <a:xfrm>
            <a:off x="4631317" y="1457830"/>
            <a:ext cx="4209479" cy="4315302"/>
            <a:chOff x="4674047" y="1449284"/>
            <a:chExt cx="4209479" cy="4315302"/>
          </a:xfrm>
        </p:grpSpPr>
        <p:pic>
          <p:nvPicPr>
            <p:cNvPr id="24" name="Picture 2" descr="http://doityourselflettering.com/t/0541.gif">
              <a:extLst>
                <a:ext uri="{FF2B5EF4-FFF2-40B4-BE49-F238E27FC236}">
                  <a16:creationId xmlns:a16="http://schemas.microsoft.com/office/drawing/2014/main" id="{DE5967D3-B2F6-45D8-A2EC-93E4B3D96D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045" y="2893317"/>
              <a:ext cx="1693553" cy="434472"/>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14" descr="Communication wlm green icon">
              <a:extLst>
                <a:ext uri="{FF2B5EF4-FFF2-40B4-BE49-F238E27FC236}">
                  <a16:creationId xmlns:a16="http://schemas.microsoft.com/office/drawing/2014/main" id="{8D1AC560-6659-4A70-8D82-2A65F3DFB6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3563" y="1688206"/>
              <a:ext cx="479776" cy="47977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14" descr="Communication wlm green icon">
              <a:extLst>
                <a:ext uri="{FF2B5EF4-FFF2-40B4-BE49-F238E27FC236}">
                  <a16:creationId xmlns:a16="http://schemas.microsoft.com/office/drawing/2014/main" id="{55F09A0D-4A0C-44AF-9882-A3B0428E81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543" y="2765235"/>
              <a:ext cx="457202" cy="457202"/>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14" descr="Communication wlm green icon">
              <a:extLst>
                <a:ext uri="{FF2B5EF4-FFF2-40B4-BE49-F238E27FC236}">
                  <a16:creationId xmlns:a16="http://schemas.microsoft.com/office/drawing/2014/main" id="{B3BE50C9-0079-46DD-B342-54568E4D9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9632" y="3717251"/>
              <a:ext cx="484210" cy="48421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14" descr="Communication wlm green icon">
              <a:extLst>
                <a:ext uri="{FF2B5EF4-FFF2-40B4-BE49-F238E27FC236}">
                  <a16:creationId xmlns:a16="http://schemas.microsoft.com/office/drawing/2014/main" id="{F2C8733F-811B-42FD-B6B5-B0DECCE14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726" y="4420609"/>
              <a:ext cx="457827" cy="45782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descr="Communication wlm green icon">
              <a:extLst>
                <a:ext uri="{FF2B5EF4-FFF2-40B4-BE49-F238E27FC236}">
                  <a16:creationId xmlns:a16="http://schemas.microsoft.com/office/drawing/2014/main" id="{887C91B6-D11C-4D7B-BC44-AF2C837170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632" y="1884799"/>
              <a:ext cx="472966" cy="472966"/>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14" descr="Communication wlm green icon">
              <a:extLst>
                <a:ext uri="{FF2B5EF4-FFF2-40B4-BE49-F238E27FC236}">
                  <a16:creationId xmlns:a16="http://schemas.microsoft.com/office/drawing/2014/main" id="{FAACAA04-C119-433B-A9E2-B0B87AD8A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667" y="2775068"/>
              <a:ext cx="437536" cy="437536"/>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31" descr="Communication wlm green icon">
              <a:extLst>
                <a:ext uri="{FF2B5EF4-FFF2-40B4-BE49-F238E27FC236}">
                  <a16:creationId xmlns:a16="http://schemas.microsoft.com/office/drawing/2014/main" id="{70CE42A1-2161-4AB8-BD21-9B8ED6886F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071" y="3659068"/>
              <a:ext cx="472966" cy="472966"/>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14" descr="Communication wlm green icon">
              <a:extLst>
                <a:ext uri="{FF2B5EF4-FFF2-40B4-BE49-F238E27FC236}">
                  <a16:creationId xmlns:a16="http://schemas.microsoft.com/office/drawing/2014/main" id="{260DD5F3-4EFF-4DEE-912E-657EBF9292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686" y="4405278"/>
              <a:ext cx="467743" cy="46774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16" descr="Server icon">
              <a:extLst>
                <a:ext uri="{FF2B5EF4-FFF2-40B4-BE49-F238E27FC236}">
                  <a16:creationId xmlns:a16="http://schemas.microsoft.com/office/drawing/2014/main" id="{56E4A8CB-A0C6-43E1-813D-A108E7B15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6708" y="1449284"/>
              <a:ext cx="1137702" cy="113770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6" name="Straight Arrow Connector 55">
              <a:extLst>
                <a:ext uri="{FF2B5EF4-FFF2-40B4-BE49-F238E27FC236}">
                  <a16:creationId xmlns:a16="http://schemas.microsoft.com/office/drawing/2014/main" id="{85604415-DD0B-4CE4-8C5B-115BB4CCDD62}"/>
                </a:ext>
              </a:extLst>
            </p:cNvPr>
            <p:cNvCxnSpPr>
              <a:cxnSpLocks/>
            </p:cNvCxnSpPr>
            <p:nvPr/>
          </p:nvCxnSpPr>
          <p:spPr>
            <a:xfrm flipH="1" flipV="1">
              <a:off x="6840209" y="2016213"/>
              <a:ext cx="503411" cy="617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273B93-E74B-416F-8FD7-A6D17F4EDF53}"/>
                </a:ext>
              </a:extLst>
            </p:cNvPr>
            <p:cNvCxnSpPr>
              <a:cxnSpLocks/>
            </p:cNvCxnSpPr>
            <p:nvPr/>
          </p:nvCxnSpPr>
          <p:spPr>
            <a:xfrm flipH="1">
              <a:off x="5883080" y="2176255"/>
              <a:ext cx="1484430" cy="45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AD44AD4-68BB-45BD-8323-74B78D1F4904}"/>
                </a:ext>
              </a:extLst>
            </p:cNvPr>
            <p:cNvCxnSpPr>
              <a:cxnSpLocks/>
            </p:cNvCxnSpPr>
            <p:nvPr/>
          </p:nvCxnSpPr>
          <p:spPr>
            <a:xfrm flipH="1">
              <a:off x="5284874" y="2208666"/>
              <a:ext cx="2156256" cy="790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A572502-D813-4AD7-A377-D3F939B8DAE2}"/>
                </a:ext>
              </a:extLst>
            </p:cNvPr>
            <p:cNvCxnSpPr>
              <a:cxnSpLocks/>
            </p:cNvCxnSpPr>
            <p:nvPr/>
          </p:nvCxnSpPr>
          <p:spPr>
            <a:xfrm flipH="1">
              <a:off x="5430152" y="2243223"/>
              <a:ext cx="2045534" cy="1627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7550CCA-0175-43E9-ADFB-A0E8FEA6D1C6}"/>
                </a:ext>
              </a:extLst>
            </p:cNvPr>
            <p:cNvCxnSpPr>
              <a:cxnSpLocks/>
            </p:cNvCxnSpPr>
            <p:nvPr/>
          </p:nvCxnSpPr>
          <p:spPr>
            <a:xfrm flipH="1">
              <a:off x="6182182" y="2299821"/>
              <a:ext cx="1333011" cy="21604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F45D1F6-0F84-43F8-8D09-FA6DE3F54C39}"/>
                </a:ext>
              </a:extLst>
            </p:cNvPr>
            <p:cNvCxnSpPr>
              <a:cxnSpLocks/>
            </p:cNvCxnSpPr>
            <p:nvPr/>
          </p:nvCxnSpPr>
          <p:spPr>
            <a:xfrm flipH="1">
              <a:off x="7156403" y="2358218"/>
              <a:ext cx="400095" cy="2161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177F57F-7119-4027-B7DD-5B6C4A8518E5}"/>
                </a:ext>
              </a:extLst>
            </p:cNvPr>
            <p:cNvCxnSpPr>
              <a:cxnSpLocks/>
            </p:cNvCxnSpPr>
            <p:nvPr/>
          </p:nvCxnSpPr>
          <p:spPr>
            <a:xfrm>
              <a:off x="7617443" y="2408046"/>
              <a:ext cx="179895" cy="14796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04210F-B459-4C27-83FB-D90D67ADB0BE}"/>
                </a:ext>
              </a:extLst>
            </p:cNvPr>
            <p:cNvCxnSpPr>
              <a:cxnSpLocks/>
            </p:cNvCxnSpPr>
            <p:nvPr/>
          </p:nvCxnSpPr>
          <p:spPr>
            <a:xfrm>
              <a:off x="7732494" y="2491593"/>
              <a:ext cx="218668" cy="4390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7" name="Picture 18" descr="Netflix icon">
              <a:extLst>
                <a:ext uri="{FF2B5EF4-FFF2-40B4-BE49-F238E27FC236}">
                  <a16:creationId xmlns:a16="http://schemas.microsoft.com/office/drawing/2014/main" id="{13242668-4E4B-4D56-A78B-62F4C6945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3043" y="1677379"/>
              <a:ext cx="587261" cy="587263"/>
            </a:xfrm>
            <a:prstGeom prst="rect">
              <a:avLst/>
            </a:prstGeom>
            <a:noFill/>
            <a:scene3d>
              <a:camera prst="isometricLeftDown"/>
              <a:lightRig rig="threePt" dir="t"/>
            </a:scene3d>
            <a:extLst>
              <a:ext uri="{909E8E84-426E-40dd-AFC4-6F175D3DCCD1}">
                <a14:hiddenFill xmlns:a14="http://schemas.microsoft.com/office/drawing/2010/main" xmlns="">
                  <a:solidFill>
                    <a:srgbClr val="FFFFFF"/>
                  </a:solidFill>
                </a14:hiddenFill>
              </a:ext>
            </a:extLst>
          </p:spPr>
        </p:pic>
        <p:sp>
          <p:nvSpPr>
            <p:cNvPr id="84" name="TextBox 83">
              <a:extLst>
                <a:ext uri="{FF2B5EF4-FFF2-40B4-BE49-F238E27FC236}">
                  <a16:creationId xmlns:a16="http://schemas.microsoft.com/office/drawing/2014/main" id="{E17B5613-4119-4F22-B0CF-346F0802D3CE}"/>
                </a:ext>
              </a:extLst>
            </p:cNvPr>
            <p:cNvSpPr txBox="1"/>
            <p:nvPr/>
          </p:nvSpPr>
          <p:spPr>
            <a:xfrm>
              <a:off x="4674047" y="4950038"/>
              <a:ext cx="4149341" cy="400110"/>
            </a:xfrm>
            <a:prstGeom prst="rect">
              <a:avLst/>
            </a:prstGeom>
            <a:noFill/>
          </p:spPr>
          <p:txBody>
            <a:bodyPr wrap="none" rtlCol="0">
              <a:spAutoFit/>
            </a:bodyPr>
            <a:lstStyle/>
            <a:p>
              <a:r>
                <a:rPr lang="en-US" sz="2000" b="1" dirty="0">
                  <a:solidFill>
                    <a:srgbClr val="FFFF00"/>
                  </a:solidFill>
                </a:rPr>
                <a:t>TODAY</a:t>
              </a:r>
              <a:r>
                <a:rPr lang="en-US" sz="2000" dirty="0"/>
                <a:t>:  One-to-many communication</a:t>
              </a:r>
            </a:p>
          </p:txBody>
        </p:sp>
        <p:sp>
          <p:nvSpPr>
            <p:cNvPr id="85" name="TextBox 84">
              <a:extLst>
                <a:ext uri="{FF2B5EF4-FFF2-40B4-BE49-F238E27FC236}">
                  <a16:creationId xmlns:a16="http://schemas.microsoft.com/office/drawing/2014/main" id="{4F749EBC-46C5-4B3C-B5A1-9F6056927779}"/>
                </a:ext>
              </a:extLst>
            </p:cNvPr>
            <p:cNvSpPr txBox="1"/>
            <p:nvPr/>
          </p:nvSpPr>
          <p:spPr>
            <a:xfrm>
              <a:off x="5300301" y="5241366"/>
              <a:ext cx="3583225" cy="523220"/>
            </a:xfrm>
            <a:prstGeom prst="rect">
              <a:avLst/>
            </a:prstGeom>
            <a:noFill/>
          </p:spPr>
          <p:txBody>
            <a:bodyPr wrap="none" rtlCol="0">
              <a:spAutoFit/>
            </a:bodyPr>
            <a:lstStyle/>
            <a:p>
              <a:r>
                <a:rPr lang="en-US" sz="2800" dirty="0"/>
                <a:t>Congestion is still bad ?</a:t>
              </a:r>
            </a:p>
          </p:txBody>
        </p:sp>
      </p:grpSp>
    </p:spTree>
    <p:extLst>
      <p:ext uri="{BB962C8B-B14F-4D97-AF65-F5344CB8AC3E}">
        <p14:creationId xmlns:p14="http://schemas.microsoft.com/office/powerpoint/2010/main" val="199956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48061" y="351203"/>
            <a:ext cx="7643645"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Video Traffic Is Different</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TextBox 3"/>
          <p:cNvSpPr txBox="1"/>
          <p:nvPr/>
        </p:nvSpPr>
        <p:spPr>
          <a:xfrm>
            <a:off x="1418116" y="3360366"/>
            <a:ext cx="7192484" cy="1323439"/>
          </a:xfrm>
          <a:prstGeom prst="rect">
            <a:avLst/>
          </a:prstGeom>
          <a:noFill/>
        </p:spPr>
        <p:txBody>
          <a:bodyPr wrap="square" rtlCol="0">
            <a:spAutoFit/>
          </a:bodyPr>
          <a:lstStyle/>
          <a:p>
            <a:r>
              <a:rPr lang="en-US" sz="4000" dirty="0"/>
              <a:t>Just 5% of the videos account for 95% of total views at YouTube  </a:t>
            </a:r>
          </a:p>
        </p:txBody>
      </p:sp>
      <p:sp>
        <p:nvSpPr>
          <p:cNvPr id="36" name="TextBox 35"/>
          <p:cNvSpPr txBox="1"/>
          <p:nvPr/>
        </p:nvSpPr>
        <p:spPr>
          <a:xfrm>
            <a:off x="801472" y="1676783"/>
            <a:ext cx="7076087" cy="1323439"/>
          </a:xfrm>
          <a:prstGeom prst="rect">
            <a:avLst/>
          </a:prstGeom>
          <a:noFill/>
        </p:spPr>
        <p:txBody>
          <a:bodyPr wrap="square" rtlCol="0">
            <a:spAutoFit/>
          </a:bodyPr>
          <a:lstStyle/>
          <a:p>
            <a:r>
              <a:rPr lang="en-US" sz="4000" dirty="0"/>
              <a:t>80:20 rule also applies to video streaming </a:t>
            </a:r>
          </a:p>
        </p:txBody>
      </p:sp>
      <p:sp>
        <p:nvSpPr>
          <p:cNvPr id="5" name="TextBox 4"/>
          <p:cNvSpPr txBox="1"/>
          <p:nvPr/>
        </p:nvSpPr>
        <p:spPr>
          <a:xfrm>
            <a:off x="1381076" y="4913021"/>
            <a:ext cx="7229524" cy="1323439"/>
          </a:xfrm>
          <a:prstGeom prst="rect">
            <a:avLst/>
          </a:prstGeom>
          <a:noFill/>
        </p:spPr>
        <p:txBody>
          <a:bodyPr wrap="square" rtlCol="0">
            <a:spAutoFit/>
          </a:bodyPr>
          <a:lstStyle/>
          <a:p>
            <a:r>
              <a:rPr lang="en-US" sz="4000" dirty="0"/>
              <a:t>Majority of people watch the new movie releases  </a:t>
            </a:r>
          </a:p>
        </p:txBody>
      </p:sp>
      <p:sp>
        <p:nvSpPr>
          <p:cNvPr id="6" name="TextBox 5">
            <a:extLst>
              <a:ext uri="{FF2B5EF4-FFF2-40B4-BE49-F238E27FC236}">
                <a16:creationId xmlns:a16="http://schemas.microsoft.com/office/drawing/2014/main" id="{D49D5843-A250-4966-9D00-14C895D0EF10}"/>
              </a:ext>
            </a:extLst>
          </p:cNvPr>
          <p:cNvSpPr txBox="1"/>
          <p:nvPr/>
        </p:nvSpPr>
        <p:spPr>
          <a:xfrm>
            <a:off x="3676277" y="992940"/>
            <a:ext cx="3956724" cy="461665"/>
          </a:xfrm>
          <a:prstGeom prst="rect">
            <a:avLst/>
          </a:prstGeom>
          <a:noFill/>
        </p:spPr>
        <p:txBody>
          <a:bodyPr wrap="none" rtlCol="0">
            <a:spAutoFit/>
          </a:bodyPr>
          <a:lstStyle/>
          <a:p>
            <a:r>
              <a:rPr lang="en-US" sz="2400" dirty="0">
                <a:solidFill>
                  <a:srgbClr val="FFFF00"/>
                </a:solidFill>
              </a:rPr>
              <a:t>One-to-MANY communication</a:t>
            </a:r>
          </a:p>
        </p:txBody>
      </p:sp>
    </p:spTree>
    <p:extLst>
      <p:ext uri="{BB962C8B-B14F-4D97-AF65-F5344CB8AC3E}">
        <p14:creationId xmlns:p14="http://schemas.microsoft.com/office/powerpoint/2010/main" val="652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5_HDOfficeLightV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WindowsPhoneIcons.Add" Revision="1" Stencil="System.Storyboarding.WindowsPhoneIcons" StencilVersion="0.1"/>
</Control>
</file>

<file path=customXml/itemProps1.xml><?xml version="1.0" encoding="utf-8"?>
<ds:datastoreItem xmlns:ds="http://schemas.openxmlformats.org/officeDocument/2006/customXml" ds:itemID="{646A298B-FEAE-42C2-B8B7-731399C46227}">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TM02900688[[fn=Facet]]</Template>
  <TotalTime>9523</TotalTime>
  <Words>3025</Words>
  <Application>Microsoft Office PowerPoint</Application>
  <PresentationFormat>On-screen Show (4:3)</PresentationFormat>
  <Paragraphs>940</Paragraphs>
  <Slides>75</Slides>
  <Notes>59</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75</vt:i4>
      </vt:variant>
    </vt:vector>
  </HeadingPairs>
  <TitlesOfParts>
    <vt:vector size="93" baseType="lpstr">
      <vt:lpstr>Apple Chancery</vt:lpstr>
      <vt:lpstr>Arial</vt:lpstr>
      <vt:lpstr>Arial Rounded MT Bold</vt:lpstr>
      <vt:lpstr>Avenir Black Oblique</vt:lpstr>
      <vt:lpstr>Bradley Hand Bold</vt:lpstr>
      <vt:lpstr>Bradley Hand ITC</vt:lpstr>
      <vt:lpstr>Calibri</vt:lpstr>
      <vt:lpstr>Calibri Light</vt:lpstr>
      <vt:lpstr>Cambria Math</vt:lpstr>
      <vt:lpstr>Century Gothic</vt:lpstr>
      <vt:lpstr>Comic Sans MS</vt:lpstr>
      <vt:lpstr>Forte</vt:lpstr>
      <vt:lpstr>Segoe Print</vt:lpstr>
      <vt:lpstr>Wingdings 2</vt:lpstr>
      <vt:lpstr>HDOfficeLightV0</vt:lpstr>
      <vt:lpstr>5_HDOfficeLightV0</vt:lpstr>
      <vt:lpstr>Office Theme</vt:lpstr>
      <vt:lpstr>1_Office Theme</vt:lpstr>
      <vt:lpstr>Internet of Things A New Frontier of Multimedia Research</vt:lpstr>
      <vt:lpstr>Three Topics</vt:lpstr>
      <vt:lpstr>Three Topics</vt:lpstr>
      <vt:lpstr>PowerPoint Presentation</vt:lpstr>
      <vt:lpstr>PowerPoint Presentation</vt:lpstr>
      <vt:lpstr>PowerPoint Presentation</vt:lpstr>
      <vt:lpstr>PowerPoint Presentation</vt:lpstr>
      <vt:lpstr>Communication Patterns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Deduplication Overlay Network</vt:lpstr>
      <vt:lpstr>DON Experiment</vt:lpstr>
      <vt:lpstr>A Wireless Setup</vt:lpstr>
      <vt:lpstr>Video Stream Performance</vt:lpstr>
      <vt:lpstr>Stress Test on Network Links</vt:lpstr>
      <vt:lpstr>PowerPoint Presentation</vt:lpstr>
      <vt:lpstr>PowerPoint Presentation</vt:lpstr>
      <vt:lpstr>PowerPoint Presentation</vt:lpstr>
      <vt:lpstr>PowerPoint Presentation</vt:lpstr>
      <vt:lpstr>PowerPoint Presentation</vt:lpstr>
      <vt:lpstr>Today’s Internet Users</vt:lpstr>
      <vt:lpstr>PowerPoint Presentation</vt:lpstr>
      <vt:lpstr>PowerPoint Presentation</vt:lpstr>
      <vt:lpstr>PowerPoint Presentation</vt:lpstr>
      <vt:lpstr>Big Data and Cloud Computing</vt:lpstr>
      <vt:lpstr>IoT Is a Different Kind of Big Data</vt:lpstr>
      <vt:lpstr>IoT Is a Different Kind of Big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Query Optimization Computation Sharing: Merging Queries</vt:lpstr>
      <vt:lpstr>Computation Sharing</vt:lpstr>
      <vt:lpstr>Query Optimization</vt:lpstr>
      <vt:lpstr>PowerPoint Presentation</vt:lpstr>
      <vt:lpstr>PowerPoint Presentation</vt:lpstr>
      <vt:lpstr>PowerPoint Presentation</vt:lpstr>
      <vt:lpstr>Today’s Workplaces</vt:lpstr>
      <vt:lpstr>Future Workplace</vt:lpstr>
      <vt:lpstr>Future Workplaces with IoT</vt:lpstr>
      <vt:lpstr>Collaborating with ‘Things’</vt:lpstr>
      <vt:lpstr>TABLETOP  </vt:lpstr>
      <vt:lpstr>Sharing Desktop Objects </vt:lpstr>
      <vt:lpstr>Sharing the Internet of Things</vt:lpstr>
      <vt:lpstr>PowerPoint Presentation</vt:lpstr>
      <vt:lpstr>Collaboration Management </vt:lpstr>
      <vt:lpstr>Tabletop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Kutalmis</dc:creator>
  <cp:lastModifiedBy>Kien</cp:lastModifiedBy>
  <cp:revision>1060</cp:revision>
  <dcterms:created xsi:type="dcterms:W3CDTF">2015-05-21T15:58:25Z</dcterms:created>
  <dcterms:modified xsi:type="dcterms:W3CDTF">2020-02-25T06:08:37Z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