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2.xml" ContentType="application/vnd.openxmlformats-officedocument.themeOverr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theme/themeOverride4.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9" r:id="rId3"/>
    <p:sldId id="288" r:id="rId4"/>
    <p:sldId id="257" r:id="rId5"/>
    <p:sldId id="302" r:id="rId6"/>
    <p:sldId id="262" r:id="rId7"/>
    <p:sldId id="263" r:id="rId8"/>
    <p:sldId id="264" r:id="rId9"/>
    <p:sldId id="265" r:id="rId10"/>
    <p:sldId id="266" r:id="rId11"/>
    <p:sldId id="290" r:id="rId12"/>
    <p:sldId id="270" r:id="rId13"/>
    <p:sldId id="294" r:id="rId14"/>
    <p:sldId id="292" r:id="rId15"/>
    <p:sldId id="269" r:id="rId16"/>
    <p:sldId id="273" r:id="rId17"/>
    <p:sldId id="295" r:id="rId18"/>
    <p:sldId id="274" r:id="rId19"/>
    <p:sldId id="272" r:id="rId20"/>
    <p:sldId id="300" r:id="rId21"/>
    <p:sldId id="304" r:id="rId22"/>
    <p:sldId id="289" r:id="rId23"/>
    <p:sldId id="277" r:id="rId24"/>
    <p:sldId id="298" r:id="rId25"/>
    <p:sldId id="299" r:id="rId26"/>
    <p:sldId id="279" r:id="rId27"/>
    <p:sldId id="276" r:id="rId28"/>
    <p:sldId id="284" r:id="rId29"/>
    <p:sldId id="283" r:id="rId30"/>
    <p:sldId id="301" r:id="rId31"/>
    <p:sldId id="303" r:id="rId32"/>
    <p:sldId id="282" r:id="rId33"/>
    <p:sldId id="285" r:id="rId34"/>
    <p:sldId id="286" r:id="rId35"/>
    <p:sldId id="287"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B8EA"/>
    <a:srgbClr val="75DBFF"/>
    <a:srgbClr val="00EA6A"/>
    <a:srgbClr val="FA7C54"/>
    <a:srgbClr val="61FFA8"/>
    <a:srgbClr val="FFD54F"/>
    <a:srgbClr val="FF3300"/>
    <a:srgbClr val="F12DBE"/>
    <a:srgbClr val="F74007"/>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59" autoAdjust="0"/>
  </p:normalViewPr>
  <p:slideViewPr>
    <p:cSldViewPr>
      <p:cViewPr varScale="1">
        <p:scale>
          <a:sx n="125" d="100"/>
          <a:sy n="125" d="100"/>
        </p:scale>
        <p:origin x="66" y="8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84C90-6ACB-4697-83DA-93EB7C643230}" type="datetimeFigureOut">
              <a:rPr lang="en-US" smtClean="0"/>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FB314-569E-4EB2-A0F4-944A47F8248B}" type="slidenum">
              <a:rPr lang="en-US" smtClean="0"/>
              <a:t>‹#›</a:t>
            </a:fld>
            <a:endParaRPr lang="en-US"/>
          </a:p>
        </p:txBody>
      </p:sp>
    </p:spTree>
    <p:extLst>
      <p:ext uri="{BB962C8B-B14F-4D97-AF65-F5344CB8AC3E}">
        <p14:creationId xmlns:p14="http://schemas.microsoft.com/office/powerpoint/2010/main" val="3421286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1</a:t>
            </a:fld>
            <a:endParaRPr lang="en-US"/>
          </a:p>
        </p:txBody>
      </p:sp>
    </p:spTree>
    <p:extLst>
      <p:ext uri="{BB962C8B-B14F-4D97-AF65-F5344CB8AC3E}">
        <p14:creationId xmlns:p14="http://schemas.microsoft.com/office/powerpoint/2010/main" val="140179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10</a:t>
            </a:fld>
            <a:endParaRPr lang="en-US"/>
          </a:p>
        </p:txBody>
      </p:sp>
    </p:spTree>
    <p:extLst>
      <p:ext uri="{BB962C8B-B14F-4D97-AF65-F5344CB8AC3E}">
        <p14:creationId xmlns:p14="http://schemas.microsoft.com/office/powerpoint/2010/main" val="3474430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11</a:t>
            </a:fld>
            <a:endParaRPr lang="en-US"/>
          </a:p>
        </p:txBody>
      </p:sp>
    </p:spTree>
    <p:extLst>
      <p:ext uri="{BB962C8B-B14F-4D97-AF65-F5344CB8AC3E}">
        <p14:creationId xmlns:p14="http://schemas.microsoft.com/office/powerpoint/2010/main" val="335662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12</a:t>
            </a:fld>
            <a:endParaRPr lang="en-US"/>
          </a:p>
        </p:txBody>
      </p:sp>
    </p:spTree>
    <p:extLst>
      <p:ext uri="{BB962C8B-B14F-4D97-AF65-F5344CB8AC3E}">
        <p14:creationId xmlns:p14="http://schemas.microsoft.com/office/powerpoint/2010/main" val="416360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13</a:t>
            </a:fld>
            <a:endParaRPr lang="en-US"/>
          </a:p>
        </p:txBody>
      </p:sp>
    </p:spTree>
    <p:extLst>
      <p:ext uri="{BB962C8B-B14F-4D97-AF65-F5344CB8AC3E}">
        <p14:creationId xmlns:p14="http://schemas.microsoft.com/office/powerpoint/2010/main" val="3474430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14</a:t>
            </a:fld>
            <a:endParaRPr lang="en-US"/>
          </a:p>
        </p:txBody>
      </p:sp>
    </p:spTree>
    <p:extLst>
      <p:ext uri="{BB962C8B-B14F-4D97-AF65-F5344CB8AC3E}">
        <p14:creationId xmlns:p14="http://schemas.microsoft.com/office/powerpoint/2010/main" val="416360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15</a:t>
            </a:fld>
            <a:endParaRPr lang="en-US"/>
          </a:p>
        </p:txBody>
      </p:sp>
    </p:spTree>
    <p:extLst>
      <p:ext uri="{BB962C8B-B14F-4D97-AF65-F5344CB8AC3E}">
        <p14:creationId xmlns:p14="http://schemas.microsoft.com/office/powerpoint/2010/main" val="4044535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16</a:t>
            </a:fld>
            <a:endParaRPr lang="en-US"/>
          </a:p>
        </p:txBody>
      </p:sp>
    </p:spTree>
    <p:extLst>
      <p:ext uri="{BB962C8B-B14F-4D97-AF65-F5344CB8AC3E}">
        <p14:creationId xmlns:p14="http://schemas.microsoft.com/office/powerpoint/2010/main" val="2277682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17</a:t>
            </a:fld>
            <a:endParaRPr lang="en-US"/>
          </a:p>
        </p:txBody>
      </p:sp>
    </p:spTree>
    <p:extLst>
      <p:ext uri="{BB962C8B-B14F-4D97-AF65-F5344CB8AC3E}">
        <p14:creationId xmlns:p14="http://schemas.microsoft.com/office/powerpoint/2010/main" val="2240095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18</a:t>
            </a:fld>
            <a:endParaRPr lang="en-US"/>
          </a:p>
        </p:txBody>
      </p:sp>
    </p:spTree>
    <p:extLst>
      <p:ext uri="{BB962C8B-B14F-4D97-AF65-F5344CB8AC3E}">
        <p14:creationId xmlns:p14="http://schemas.microsoft.com/office/powerpoint/2010/main" val="3038490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MTNs</a:t>
            </a:r>
            <a:r>
              <a:rPr lang="en-US" baseline="0" dirty="0"/>
              <a:t> set a random timer in the beginning, the MRN whose timer expires first will be the first to start out, and at the same time send out a TIMEOUT message.  Other MRNs will cancel their timer upon receipt of this message.</a:t>
            </a:r>
          </a:p>
          <a:p>
            <a:pPr marL="171450" indent="-171450">
              <a:buFont typeface="Arial" pitchFamily="34" charset="0"/>
              <a:buChar char="•"/>
            </a:pPr>
            <a:r>
              <a:rPr lang="en-US" baseline="0" dirty="0"/>
              <a:t>The other three target areas will be explored by other MRNs upon their receipt of the NOTICE message from the MRN that claimed the bottom-left region. </a:t>
            </a:r>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19</a:t>
            </a:fld>
            <a:endParaRPr lang="en-US"/>
          </a:p>
        </p:txBody>
      </p:sp>
    </p:spTree>
    <p:extLst>
      <p:ext uri="{BB962C8B-B14F-4D97-AF65-F5344CB8AC3E}">
        <p14:creationId xmlns:p14="http://schemas.microsoft.com/office/powerpoint/2010/main" val="394901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2</a:t>
            </a:fld>
            <a:endParaRPr lang="en-US"/>
          </a:p>
        </p:txBody>
      </p:sp>
    </p:spTree>
    <p:extLst>
      <p:ext uri="{BB962C8B-B14F-4D97-AF65-F5344CB8AC3E}">
        <p14:creationId xmlns:p14="http://schemas.microsoft.com/office/powerpoint/2010/main" val="949101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20</a:t>
            </a:fld>
            <a:endParaRPr lang="en-US"/>
          </a:p>
        </p:txBody>
      </p:sp>
    </p:spTree>
    <p:extLst>
      <p:ext uri="{BB962C8B-B14F-4D97-AF65-F5344CB8AC3E}">
        <p14:creationId xmlns:p14="http://schemas.microsoft.com/office/powerpoint/2010/main" val="563431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21</a:t>
            </a:fld>
            <a:endParaRPr lang="en-US"/>
          </a:p>
        </p:txBody>
      </p:sp>
    </p:spTree>
    <p:extLst>
      <p:ext uri="{BB962C8B-B14F-4D97-AF65-F5344CB8AC3E}">
        <p14:creationId xmlns:p14="http://schemas.microsoft.com/office/powerpoint/2010/main" val="62760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22</a:t>
            </a:fld>
            <a:endParaRPr lang="en-US"/>
          </a:p>
        </p:txBody>
      </p:sp>
    </p:spTree>
    <p:extLst>
      <p:ext uri="{BB962C8B-B14F-4D97-AF65-F5344CB8AC3E}">
        <p14:creationId xmlns:p14="http://schemas.microsoft.com/office/powerpoint/2010/main" val="925279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23</a:t>
            </a:fld>
            <a:endParaRPr lang="en-US"/>
          </a:p>
        </p:txBody>
      </p:sp>
    </p:spTree>
    <p:extLst>
      <p:ext uri="{BB962C8B-B14F-4D97-AF65-F5344CB8AC3E}">
        <p14:creationId xmlns:p14="http://schemas.microsoft.com/office/powerpoint/2010/main" val="1232402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24</a:t>
            </a:fld>
            <a:endParaRPr lang="en-US"/>
          </a:p>
        </p:txBody>
      </p:sp>
    </p:spTree>
    <p:extLst>
      <p:ext uri="{BB962C8B-B14F-4D97-AF65-F5344CB8AC3E}">
        <p14:creationId xmlns:p14="http://schemas.microsoft.com/office/powerpoint/2010/main" val="1232402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25</a:t>
            </a:fld>
            <a:endParaRPr lang="en-US"/>
          </a:p>
        </p:txBody>
      </p:sp>
    </p:spTree>
    <p:extLst>
      <p:ext uri="{BB962C8B-B14F-4D97-AF65-F5344CB8AC3E}">
        <p14:creationId xmlns:p14="http://schemas.microsoft.com/office/powerpoint/2010/main" val="1232402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26</a:t>
            </a:fld>
            <a:endParaRPr lang="en-US"/>
          </a:p>
        </p:txBody>
      </p:sp>
    </p:spTree>
    <p:extLst>
      <p:ext uri="{BB962C8B-B14F-4D97-AF65-F5344CB8AC3E}">
        <p14:creationId xmlns:p14="http://schemas.microsoft.com/office/powerpoint/2010/main" val="563431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27</a:t>
            </a:fld>
            <a:endParaRPr lang="en-US"/>
          </a:p>
        </p:txBody>
      </p:sp>
    </p:spTree>
    <p:extLst>
      <p:ext uri="{BB962C8B-B14F-4D97-AF65-F5344CB8AC3E}">
        <p14:creationId xmlns:p14="http://schemas.microsoft.com/office/powerpoint/2010/main" val="367963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28</a:t>
            </a:fld>
            <a:endParaRPr lang="en-US"/>
          </a:p>
        </p:txBody>
      </p:sp>
    </p:spTree>
    <p:extLst>
      <p:ext uri="{BB962C8B-B14F-4D97-AF65-F5344CB8AC3E}">
        <p14:creationId xmlns:p14="http://schemas.microsoft.com/office/powerpoint/2010/main" val="4235336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29</a:t>
            </a:fld>
            <a:endParaRPr lang="en-US"/>
          </a:p>
        </p:txBody>
      </p:sp>
    </p:spTree>
    <p:extLst>
      <p:ext uri="{BB962C8B-B14F-4D97-AF65-F5344CB8AC3E}">
        <p14:creationId xmlns:p14="http://schemas.microsoft.com/office/powerpoint/2010/main" val="275805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3</a:t>
            </a:fld>
            <a:endParaRPr lang="en-US"/>
          </a:p>
        </p:txBody>
      </p:sp>
    </p:spTree>
    <p:extLst>
      <p:ext uri="{BB962C8B-B14F-4D97-AF65-F5344CB8AC3E}">
        <p14:creationId xmlns:p14="http://schemas.microsoft.com/office/powerpoint/2010/main" val="3213447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30</a:t>
            </a:fld>
            <a:endParaRPr lang="en-US"/>
          </a:p>
        </p:txBody>
      </p:sp>
    </p:spTree>
    <p:extLst>
      <p:ext uri="{BB962C8B-B14F-4D97-AF65-F5344CB8AC3E}">
        <p14:creationId xmlns:p14="http://schemas.microsoft.com/office/powerpoint/2010/main" val="3113440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31</a:t>
            </a:fld>
            <a:endParaRPr lang="en-US"/>
          </a:p>
        </p:txBody>
      </p:sp>
    </p:spTree>
    <p:extLst>
      <p:ext uri="{BB962C8B-B14F-4D97-AF65-F5344CB8AC3E}">
        <p14:creationId xmlns:p14="http://schemas.microsoft.com/office/powerpoint/2010/main" val="2230246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ASC Deployment: 50 sensors per MRN.  Add more MRNs for more sensors.  When the number of sensors is very low, only a small number of MRNs is needed.  However, they have a larger service area resulting in less than optimal performance (lower delivery ratio).</a:t>
            </a:r>
          </a:p>
          <a:p>
            <a:r>
              <a:rPr lang="en-US" dirty="0"/>
              <a:t>ASC:  Increasing in the number of MRNs reduce the service area for each node.  This helps to reduce </a:t>
            </a:r>
            <a:r>
              <a:rPr lang="en-US"/>
              <a:t>the latency.</a:t>
            </a:r>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32</a:t>
            </a:fld>
            <a:endParaRPr lang="en-US"/>
          </a:p>
        </p:txBody>
      </p:sp>
    </p:spTree>
    <p:extLst>
      <p:ext uri="{BB962C8B-B14F-4D97-AF65-F5344CB8AC3E}">
        <p14:creationId xmlns:p14="http://schemas.microsoft.com/office/powerpoint/2010/main" val="1804635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11 MRNs for both 20 and 30 load factors.  This is due to</a:t>
            </a:r>
            <a:r>
              <a:rPr lang="en-US" baseline="0" dirty="0"/>
              <a:t> rectangular shape of each monitoring </a:t>
            </a:r>
            <a:r>
              <a:rPr lang="en-US" baseline="0" dirty="0" err="1"/>
              <a:t>subregion</a:t>
            </a:r>
            <a:r>
              <a:rPr lang="en-US" baseline="0" dirty="0"/>
              <a:t>.   A </a:t>
            </a:r>
            <a:r>
              <a:rPr lang="en-US" baseline="0" dirty="0" err="1"/>
              <a:t>subregion</a:t>
            </a:r>
            <a:r>
              <a:rPr lang="en-US" baseline="0" dirty="0"/>
              <a:t> might have slightly more sensors than the specified load factor if the MRN has found “enough” sensors before it reaches the end of the current row or column of the rectangular monitoring region.</a:t>
            </a:r>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33</a:t>
            </a:fld>
            <a:endParaRPr lang="en-US"/>
          </a:p>
        </p:txBody>
      </p:sp>
    </p:spTree>
    <p:extLst>
      <p:ext uri="{BB962C8B-B14F-4D97-AF65-F5344CB8AC3E}">
        <p14:creationId xmlns:p14="http://schemas.microsoft.com/office/powerpoint/2010/main" val="4168953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34</a:t>
            </a:fld>
            <a:endParaRPr lang="en-US"/>
          </a:p>
        </p:txBody>
      </p:sp>
    </p:spTree>
    <p:extLst>
      <p:ext uri="{BB962C8B-B14F-4D97-AF65-F5344CB8AC3E}">
        <p14:creationId xmlns:p14="http://schemas.microsoft.com/office/powerpoint/2010/main" val="4099870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35</a:t>
            </a:fld>
            <a:endParaRPr lang="en-US"/>
          </a:p>
        </p:txBody>
      </p:sp>
    </p:spTree>
    <p:extLst>
      <p:ext uri="{BB962C8B-B14F-4D97-AF65-F5344CB8AC3E}">
        <p14:creationId xmlns:p14="http://schemas.microsoft.com/office/powerpoint/2010/main" val="1084545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4</a:t>
            </a:fld>
            <a:endParaRPr lang="en-US"/>
          </a:p>
        </p:txBody>
      </p:sp>
    </p:spTree>
    <p:extLst>
      <p:ext uri="{BB962C8B-B14F-4D97-AF65-F5344CB8AC3E}">
        <p14:creationId xmlns:p14="http://schemas.microsoft.com/office/powerpoint/2010/main" val="3810087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Sensors</a:t>
            </a:r>
            <a:r>
              <a:rPr lang="en-US" baseline="0" dirty="0"/>
              <a:t> assume dual roles:  data source and data forwarder</a:t>
            </a:r>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5</a:t>
            </a:fld>
            <a:endParaRPr lang="en-US"/>
          </a:p>
        </p:txBody>
      </p:sp>
    </p:spTree>
    <p:extLst>
      <p:ext uri="{BB962C8B-B14F-4D97-AF65-F5344CB8AC3E}">
        <p14:creationId xmlns:p14="http://schemas.microsoft.com/office/powerpoint/2010/main" val="3810087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6</a:t>
            </a:fld>
            <a:endParaRPr lang="en-US"/>
          </a:p>
        </p:txBody>
      </p:sp>
    </p:spTree>
    <p:extLst>
      <p:ext uri="{BB962C8B-B14F-4D97-AF65-F5344CB8AC3E}">
        <p14:creationId xmlns:p14="http://schemas.microsoft.com/office/powerpoint/2010/main" val="187587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3FB314-569E-4EB2-A0F4-944A47F8248B}" type="slidenum">
              <a:rPr lang="en-US" smtClean="0"/>
              <a:t>7</a:t>
            </a:fld>
            <a:endParaRPr lang="en-US"/>
          </a:p>
        </p:txBody>
      </p:sp>
    </p:spTree>
    <p:extLst>
      <p:ext uri="{BB962C8B-B14F-4D97-AF65-F5344CB8AC3E}">
        <p14:creationId xmlns:p14="http://schemas.microsoft.com/office/powerpoint/2010/main" val="1252252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8</a:t>
            </a:fld>
            <a:endParaRPr lang="en-US"/>
          </a:p>
        </p:txBody>
      </p:sp>
    </p:spTree>
    <p:extLst>
      <p:ext uri="{BB962C8B-B14F-4D97-AF65-F5344CB8AC3E}">
        <p14:creationId xmlns:p14="http://schemas.microsoft.com/office/powerpoint/2010/main" val="69345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3FB314-569E-4EB2-A0F4-944A47F8248B}" type="slidenum">
              <a:rPr lang="en-US" smtClean="0"/>
              <a:t>9</a:t>
            </a:fld>
            <a:endParaRPr lang="en-US"/>
          </a:p>
        </p:txBody>
      </p:sp>
    </p:spTree>
    <p:extLst>
      <p:ext uri="{BB962C8B-B14F-4D97-AF65-F5344CB8AC3E}">
        <p14:creationId xmlns:p14="http://schemas.microsoft.com/office/powerpoint/2010/main" val="120931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CN" altLang="en-US"/>
              <a:t>单击此处编辑母版标题样式</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a:t>单击此处编辑母版副标题样式</a:t>
            </a:r>
            <a:endParaRPr kumimoji="0" lang="en-US"/>
          </a:p>
        </p:txBody>
      </p:sp>
      <p:sp>
        <p:nvSpPr>
          <p:cNvPr id="30" name="Date Placeholder 29"/>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19" name="Footer Placeholder 18"/>
          <p:cNvSpPr>
            <a:spLocks noGrp="1"/>
          </p:cNvSpPr>
          <p:nvPr>
            <p:ph type="ftr" sz="quarter" idx="11"/>
          </p:nvPr>
        </p:nvSpPr>
        <p:spPr/>
        <p:txBody>
          <a:bodyPr/>
          <a:lstStyle/>
          <a:p>
            <a:endParaRPr lang="zh-CN" altLang="en-US"/>
          </a:p>
        </p:txBody>
      </p:sp>
      <p:sp>
        <p:nvSpPr>
          <p:cNvPr id="27" name="Slide Number Placeholder 2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zh-CN" altLang="en-US"/>
              <a:t>单击此处编辑母版标题样式</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zh-CN" altLang="en-US"/>
              <a:t>单击此处编辑母版标题样式</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3"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t>2020/4/7</a:t>
            </a:fld>
            <a:endParaRPr lang="zh-CN" altLang="en-US"/>
          </a:p>
        </p:txBody>
      </p:sp>
      <p:sp>
        <p:nvSpPr>
          <p:cNvPr id="4" name="Rectangle 5"/>
          <p:cNvSpPr>
            <a:spLocks noGrp="1" noChangeArrowheads="1"/>
          </p:cNvSpPr>
          <p:nvPr>
            <p:ph type="ftr" sz="quarter" idx="11"/>
          </p:nvPr>
        </p:nvSpPr>
        <p:spPr>
          <a:ln/>
        </p:spPr>
        <p:txBody>
          <a:bodyPr/>
          <a:lstStyle>
            <a:lvl1pPr>
              <a:defRPr/>
            </a:lvl1pPr>
          </a:lstStyle>
          <a:p>
            <a:endParaRPr lang="zh-CN" altLang="en-US"/>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zh-CN" altLang="en-US"/>
              <a:t>单击此处编辑母版标题样式</a:t>
            </a:r>
            <a:endParaRPr kumimoji="0" lang="en-US"/>
          </a:p>
        </p:txBody>
      </p:sp>
      <p:sp>
        <p:nvSpPr>
          <p:cNvPr id="3" name="Content Placeholder 2"/>
          <p:cNvSpPr>
            <a:spLocks noGrp="1"/>
          </p:cNvSpPr>
          <p:nvPr>
            <p:ph idx="1"/>
          </p:nvPr>
        </p:nvSpPr>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Date Placeholder 3"/>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zh-CN" altLang="en-US"/>
              <a:t>单击此处编辑母版标题样式</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a:t>单击此处编辑母版文本样式</a:t>
            </a:r>
          </a:p>
        </p:txBody>
      </p:sp>
      <p:sp>
        <p:nvSpPr>
          <p:cNvPr id="4" name="Date Placeholder 3"/>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zh-CN" altLang="en-US"/>
              <a:t>单击此处编辑母版标题样式</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zh-CN" altLang="en-US"/>
              <a:t>单击此处编辑母版标题样式</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a:t>单击此处编辑母版文本样式</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zh-CN" altLang="en-US"/>
              <a:t>单击此处编辑母版标题样式</a:t>
            </a:r>
            <a:endParaRPr kumimoji="0" lang="en-US"/>
          </a:p>
        </p:txBody>
      </p:sp>
      <p:sp>
        <p:nvSpPr>
          <p:cNvPr id="7" name="Date Placeholder 6"/>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8" name="Slide Number Placeholder 7"/>
          <p:cNvSpPr>
            <a:spLocks noGrp="1"/>
          </p:cNvSpPr>
          <p:nvPr>
            <p:ph type="sldNum" sz="quarter" idx="11"/>
          </p:nvPr>
        </p:nvSpPr>
        <p:spPr/>
        <p:txBody>
          <a:bodyPr/>
          <a:lstStyle/>
          <a:p>
            <a:fld id="{0C913308-F349-4B6D-A68A-DD1791B4A57B}" type="slidenum">
              <a:rPr lang="zh-CN" altLang="en-US" smtClean="0"/>
              <a:t>‹#›</a:t>
            </a:fld>
            <a:endParaRPr lang="zh-CN" altLang="en-US"/>
          </a:p>
        </p:txBody>
      </p:sp>
      <p:sp>
        <p:nvSpPr>
          <p:cNvPr id="9" name="Footer Placeholder 8"/>
          <p:cNvSpPr>
            <a:spLocks noGrp="1"/>
          </p:cNvSpPr>
          <p:nvPr>
            <p:ph type="ftr" sz="quarter" idx="12"/>
          </p:nvPr>
        </p:nvSpPr>
        <p:spPr/>
        <p:txBody>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zh-CN" altLang="en-US"/>
              <a:t>单击此处编辑母版标题样式</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a:t>单击此处编辑母版文本样式</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5" name="Date Placeholder 4"/>
          <p:cNvSpPr>
            <a:spLocks noGrp="1"/>
          </p:cNvSpPr>
          <p:nvPr>
            <p:ph type="dt" sz="half" idx="10"/>
          </p:nvPr>
        </p:nvSpPr>
        <p:spPr/>
        <p:txBody>
          <a:bodyPr/>
          <a:lstStyle/>
          <a:p>
            <a:fld id="{530820CF-B880-4189-942D-D702A7CBA730}" type="datetimeFigureOut">
              <a:rPr lang="zh-CN" altLang="en-US" smtClean="0"/>
              <a:t>2020/4/7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a:xfrm>
            <a:off x="8156448" y="6422064"/>
            <a:ext cx="7620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zh-CN" altLang="en-US"/>
              <a:t>单击此处编辑母版标题样式</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zh-CN" altLang="en-US"/>
              <a:t>单击图标添加图片</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CN" altLang="en-US"/>
              <a:t>单击此处编辑母版文本样式</a:t>
            </a:r>
          </a:p>
        </p:txBody>
      </p:sp>
      <p:sp>
        <p:nvSpPr>
          <p:cNvPr id="5" name="Date Placeholder 4"/>
          <p:cNvSpPr>
            <a:spLocks noGrp="1"/>
          </p:cNvSpPr>
          <p:nvPr>
            <p:ph type="dt" sz="half" idx="10"/>
          </p:nvPr>
        </p:nvSpPr>
        <p:spPr>
          <a:xfrm>
            <a:off x="457200" y="6422064"/>
            <a:ext cx="2133600" cy="365125"/>
          </a:xfrm>
        </p:spPr>
        <p:txBody>
          <a:bodyPr/>
          <a:lstStyle/>
          <a:p>
            <a:fld id="{530820CF-B880-4189-942D-D702A7CBA730}" type="datetimeFigureOut">
              <a:rPr lang="zh-CN" altLang="en-US" smtClean="0"/>
              <a:t>2020/4/7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zh-CN" altLang="en-US"/>
              <a:t>单击此处编辑母版标题样式</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zh-CN" altLang="en-US"/>
              <a:t>单击此处编辑母版文本样式</a:t>
            </a:r>
          </a:p>
          <a:p>
            <a:pPr lvl="1" eaLnBrk="1" latinLnBrk="0" hangingPunct="1"/>
            <a:r>
              <a:rPr kumimoji="0" lang="zh-CN" altLang="en-US"/>
              <a:t>第二级</a:t>
            </a:r>
          </a:p>
          <a:p>
            <a:pPr lvl="2" eaLnBrk="1" latinLnBrk="0" hangingPunct="1"/>
            <a:r>
              <a:rPr kumimoji="0" lang="zh-CN" altLang="en-US"/>
              <a:t>第三级</a:t>
            </a:r>
          </a:p>
          <a:p>
            <a:pPr lvl="3" eaLnBrk="1" latinLnBrk="0" hangingPunct="1"/>
            <a:r>
              <a:rPr kumimoji="0" lang="zh-CN" altLang="en-US"/>
              <a:t>第四级</a:t>
            </a:r>
          </a:p>
          <a:p>
            <a:pPr lvl="4" eaLnBrk="1" latinLnBrk="0" hangingPunct="1"/>
            <a:r>
              <a:rPr kumimoji="0" lang="zh-CN" altLang="en-US"/>
              <a:t>第五级</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30820CF-B880-4189-942D-D702A7CBA730}" type="datetimeFigureOut">
              <a:rPr lang="zh-CN" altLang="en-US" smtClean="0"/>
              <a:t>2020/4/7</a:t>
            </a:fld>
            <a:endParaRPr lang="zh-CN" alt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zh-CN" alt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C913308-F349-4B6D-A68A-DD1791B4A57B}" type="slidenum">
              <a:rPr lang="zh-CN" altLang="en-US" smtClean="0"/>
              <a:t>‹#›</a:t>
            </a:fld>
            <a:endParaRPr lang="zh-CN" alt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3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0.png"/><Relationship Id="rId4" Type="http://schemas.openxmlformats.org/officeDocument/2006/relationships/image" Target="../media/image200.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6.wdp"/><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8.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1295400" y="4648200"/>
            <a:ext cx="6480048" cy="1143000"/>
          </a:xfrm>
        </p:spPr>
        <p:txBody>
          <a:bodyPr>
            <a:normAutofit lnSpcReduction="10000"/>
          </a:bodyPr>
          <a:lstStyle/>
          <a:p>
            <a:pPr algn="ctr">
              <a:spcAft>
                <a:spcPts val="1200"/>
              </a:spcAft>
            </a:pPr>
            <a:r>
              <a:rPr lang="de-DE" i="1" dirty="0"/>
              <a:t>Kien A. Hua</a:t>
            </a:r>
            <a:endParaRPr lang="de-DE" dirty="0"/>
          </a:p>
          <a:p>
            <a:pPr algn="ctr"/>
            <a:r>
              <a:rPr lang="de-DE" dirty="0"/>
              <a:t>Department of Computer Science</a:t>
            </a:r>
          </a:p>
          <a:p>
            <a:pPr algn="ctr"/>
            <a:r>
              <a:rPr lang="de-DE" dirty="0"/>
              <a:t>University of Central Florida</a:t>
            </a:r>
            <a:endParaRPr lang="en-US" dirty="0"/>
          </a:p>
        </p:txBody>
      </p:sp>
      <p:sp>
        <p:nvSpPr>
          <p:cNvPr id="5" name="Rectangle 4"/>
          <p:cNvSpPr/>
          <p:nvPr/>
        </p:nvSpPr>
        <p:spPr>
          <a:xfrm>
            <a:off x="800100" y="1486456"/>
            <a:ext cx="7543800" cy="120032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solidFill>
                  <a:srgbClr val="FF0000"/>
                </a:solidFill>
                <a:effectLst>
                  <a:outerShdw blurRad="76200" dist="50800" dir="5400000" algn="tl" rotWithShape="0">
                    <a:srgbClr val="000000">
                      <a:alpha val="65000"/>
                    </a:srgbClr>
                  </a:outerShdw>
                </a:effectLst>
              </a:rPr>
              <a:t>Mobile Data Collection Networks for Wireless Sensor Networks</a:t>
            </a:r>
            <a:endParaRPr lang="en-US" sz="3600" b="1" spc="50" dirty="0">
              <a:ln w="11430"/>
              <a:solidFill>
                <a:srgbClr val="92D050"/>
              </a:solidFill>
              <a:effectLst>
                <a:outerShdw blurRad="76200" dist="50800" dir="5400000" algn="tl" rotWithShape="0">
                  <a:srgbClr val="000000">
                    <a:alpha val="65000"/>
                  </a:srgbClr>
                </a:outerShdw>
              </a:effectLst>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409950"/>
            <a:ext cx="7048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56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CFAFE7"/>
                </a:solidFill>
                <a:ea typeface="宋体" pitchFamily="2" charset="-122"/>
              </a:rPr>
              <a:t>Mobile Messenger Approach</a:t>
            </a:r>
          </a:p>
        </p:txBody>
      </p:sp>
      <p:sp>
        <p:nvSpPr>
          <p:cNvPr id="3" name="Content Placeholder 2"/>
          <p:cNvSpPr>
            <a:spLocks noGrp="1"/>
          </p:cNvSpPr>
          <p:nvPr>
            <p:ph idx="1"/>
          </p:nvPr>
        </p:nvSpPr>
        <p:spPr>
          <a:xfrm>
            <a:off x="323528" y="1340768"/>
            <a:ext cx="8568952" cy="5328592"/>
          </a:xfrm>
        </p:spPr>
        <p:txBody>
          <a:bodyPr>
            <a:normAutofit fontScale="92500"/>
          </a:bodyPr>
          <a:lstStyle/>
          <a:p>
            <a:r>
              <a:rPr lang="en-US" dirty="0">
                <a:solidFill>
                  <a:srgbClr val="61FFA8"/>
                </a:solidFill>
              </a:rPr>
              <a:t>Advantages </a:t>
            </a:r>
          </a:p>
          <a:p>
            <a:pPr lvl="1"/>
            <a:r>
              <a:rPr lang="en-US" dirty="0"/>
              <a:t>Sensors transmit data in a single hop, and do not forward data for other sensors</a:t>
            </a:r>
          </a:p>
          <a:p>
            <a:pPr marL="1257300" lvl="2" indent="-457200">
              <a:buSzPct val="110000"/>
              <a:buFont typeface="Arial" pitchFamily="34" charset="0"/>
              <a:buChar char="→"/>
            </a:pPr>
            <a:r>
              <a:rPr lang="en-US" dirty="0"/>
              <a:t>Less communication overhead w.r.t. routing </a:t>
            </a:r>
          </a:p>
          <a:p>
            <a:pPr marL="1257300" lvl="2" indent="-457200">
              <a:spcAft>
                <a:spcPts val="600"/>
              </a:spcAft>
              <a:buSzPct val="110000"/>
              <a:buFont typeface="Arial" pitchFamily="34" charset="0"/>
              <a:buChar char="→"/>
            </a:pPr>
            <a:r>
              <a:rPr lang="en-US" dirty="0"/>
              <a:t>Energy consumption at each sensor greatly reduced</a:t>
            </a:r>
          </a:p>
          <a:p>
            <a:r>
              <a:rPr lang="en-US" dirty="0">
                <a:solidFill>
                  <a:srgbClr val="61FFA8"/>
                </a:solidFill>
              </a:rPr>
              <a:t>Limitations</a:t>
            </a:r>
          </a:p>
          <a:p>
            <a:pPr lvl="1"/>
            <a:r>
              <a:rPr lang="en-US" dirty="0"/>
              <a:t>Sensors have to wait for the messenger to approach, resulting in long or unpredictable latency</a:t>
            </a:r>
          </a:p>
          <a:p>
            <a:pPr lvl="1"/>
            <a:r>
              <a:rPr lang="en-US" dirty="0"/>
              <a:t>long waits may cause sensor buffer overflows, reducing data delivery ratio</a:t>
            </a:r>
          </a:p>
          <a:p>
            <a:pPr lvl="1"/>
            <a:r>
              <a:rPr lang="en-US" dirty="0"/>
              <a:t>Adding mobile messengers reduces average wait time; however they quickly increase the cost of the system</a:t>
            </a:r>
          </a:p>
        </p:txBody>
      </p:sp>
    </p:spTree>
    <p:extLst>
      <p:ext uri="{BB962C8B-B14F-4D97-AF65-F5344CB8AC3E}">
        <p14:creationId xmlns:p14="http://schemas.microsoft.com/office/powerpoint/2010/main" val="32857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49" y="274638"/>
            <a:ext cx="8326116" cy="1143000"/>
          </a:xfrm>
        </p:spPr>
        <p:txBody>
          <a:bodyPr>
            <a:noAutofit/>
          </a:bodyPr>
          <a:lstStyle/>
          <a:p>
            <a:r>
              <a:rPr lang="en-US" sz="4000" dirty="0">
                <a:solidFill>
                  <a:srgbClr val="CFAFE7"/>
                </a:solidFill>
                <a:ea typeface="宋体" pitchFamily="2" charset="-122"/>
              </a:rPr>
              <a:t>Another Data Collection Paradigm</a:t>
            </a:r>
          </a:p>
        </p:txBody>
      </p:sp>
      <p:sp>
        <p:nvSpPr>
          <p:cNvPr id="3" name="Content Placeholder 2"/>
          <p:cNvSpPr>
            <a:spLocks noGrp="1"/>
          </p:cNvSpPr>
          <p:nvPr>
            <p:ph idx="1"/>
          </p:nvPr>
        </p:nvSpPr>
        <p:spPr>
          <a:xfrm>
            <a:off x="704800" y="1462897"/>
            <a:ext cx="7467600" cy="669959"/>
          </a:xfrm>
        </p:spPr>
        <p:txBody>
          <a:bodyPr/>
          <a:lstStyle/>
          <a:p>
            <a:pPr marL="36576" indent="0">
              <a:buNone/>
            </a:pPr>
            <a:r>
              <a:rPr lang="en-US" dirty="0" err="1"/>
              <a:t>MDCNet</a:t>
            </a:r>
            <a:r>
              <a:rPr lang="en-US" dirty="0"/>
              <a:t> -  </a:t>
            </a:r>
            <a:r>
              <a:rPr lang="en-US" u="sng" dirty="0"/>
              <a:t>M</a:t>
            </a:r>
            <a:r>
              <a:rPr lang="en-US" dirty="0">
                <a:solidFill>
                  <a:srgbClr val="00B0F0"/>
                </a:solidFill>
              </a:rPr>
              <a:t>obile</a:t>
            </a:r>
            <a:r>
              <a:rPr lang="en-US" dirty="0"/>
              <a:t> </a:t>
            </a:r>
            <a:r>
              <a:rPr lang="en-US" u="sng" dirty="0"/>
              <a:t>D</a:t>
            </a:r>
            <a:r>
              <a:rPr lang="en-US" dirty="0">
                <a:solidFill>
                  <a:srgbClr val="00B0F0"/>
                </a:solidFill>
              </a:rPr>
              <a:t>ata</a:t>
            </a:r>
            <a:r>
              <a:rPr lang="en-US" dirty="0"/>
              <a:t> </a:t>
            </a:r>
            <a:r>
              <a:rPr lang="en-US" u="sng" dirty="0"/>
              <a:t>C</a:t>
            </a:r>
            <a:r>
              <a:rPr lang="en-US" dirty="0">
                <a:solidFill>
                  <a:srgbClr val="00B0F0"/>
                </a:solidFill>
              </a:rPr>
              <a:t>ollection</a:t>
            </a:r>
            <a:r>
              <a:rPr lang="en-US" dirty="0"/>
              <a:t> </a:t>
            </a:r>
            <a:r>
              <a:rPr lang="en-US" u="sng" dirty="0">
                <a:solidFill>
                  <a:srgbClr val="00B0F0"/>
                </a:solidFill>
              </a:rPr>
              <a:t>Net</a:t>
            </a:r>
            <a:r>
              <a:rPr lang="en-US" dirty="0">
                <a:solidFill>
                  <a:srgbClr val="00B0F0"/>
                </a:solidFill>
              </a:rPr>
              <a:t>work</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3206256"/>
            <a:ext cx="8182760" cy="3175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ular Callout 7"/>
          <p:cNvSpPr/>
          <p:nvPr/>
        </p:nvSpPr>
        <p:spPr>
          <a:xfrm>
            <a:off x="7164288" y="5150472"/>
            <a:ext cx="1800201" cy="1374872"/>
          </a:xfrm>
          <a:prstGeom prst="wedgeRoundRectCallout">
            <a:avLst>
              <a:gd name="adj1" fmla="val -69433"/>
              <a:gd name="adj2" fmla="val -29027"/>
              <a:gd name="adj3" fmla="val 16667"/>
            </a:avLst>
          </a:prstGeom>
          <a:solidFill>
            <a:srgbClr val="E0422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FF00"/>
                </a:solidFill>
              </a:rPr>
              <a:t>Mobile Relay Node</a:t>
            </a:r>
            <a:r>
              <a:rPr lang="en-US" sz="1600" dirty="0"/>
              <a:t>: service load adjusted to achieve desired performance</a:t>
            </a:r>
          </a:p>
        </p:txBody>
      </p:sp>
      <p:sp>
        <p:nvSpPr>
          <p:cNvPr id="7" name="Rounded Rectangular Callout 6"/>
          <p:cNvSpPr/>
          <p:nvPr/>
        </p:nvSpPr>
        <p:spPr>
          <a:xfrm>
            <a:off x="368723" y="2774208"/>
            <a:ext cx="2187054" cy="1080120"/>
          </a:xfrm>
          <a:prstGeom prst="wedgeRoundRectCallout">
            <a:avLst>
              <a:gd name="adj1" fmla="val 32801"/>
              <a:gd name="adj2" fmla="val 78549"/>
              <a:gd name="adj3" fmla="val 16667"/>
            </a:avLst>
          </a:prstGeom>
          <a:solidFill>
            <a:srgbClr val="E0422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dirty="0">
                <a:solidFill>
                  <a:srgbClr val="FFFF00"/>
                </a:solidFill>
              </a:rPr>
              <a:t>Sensor</a:t>
            </a:r>
            <a:r>
              <a:rPr lang="en-US" dirty="0"/>
              <a:t>: one-hop communications → energy efficient</a:t>
            </a:r>
          </a:p>
        </p:txBody>
      </p:sp>
      <p:sp>
        <p:nvSpPr>
          <p:cNvPr id="9" name="Rounded Rectangular Callout 8"/>
          <p:cNvSpPr/>
          <p:nvPr/>
        </p:nvSpPr>
        <p:spPr>
          <a:xfrm>
            <a:off x="5913338" y="2420888"/>
            <a:ext cx="2259061" cy="1296144"/>
          </a:xfrm>
          <a:prstGeom prst="wedgeRoundRectCallout">
            <a:avLst>
              <a:gd name="adj1" fmla="val -21895"/>
              <a:gd name="adj2" fmla="val 105387"/>
              <a:gd name="adj3" fmla="val 16667"/>
            </a:avLst>
          </a:prstGeom>
          <a:solidFill>
            <a:srgbClr val="E0422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dirty="0">
                <a:solidFill>
                  <a:srgbClr val="FFFF00"/>
                </a:solidFill>
              </a:rPr>
              <a:t>Electronic data transmission </a:t>
            </a:r>
            <a:r>
              <a:rPr lang="en-US" dirty="0"/>
              <a:t>→ low latency, high data delivery ratio</a:t>
            </a:r>
          </a:p>
        </p:txBody>
      </p:sp>
      <p:sp>
        <p:nvSpPr>
          <p:cNvPr id="10" name="Oval 9"/>
          <p:cNvSpPr/>
          <p:nvPr/>
        </p:nvSpPr>
        <p:spPr>
          <a:xfrm>
            <a:off x="7956376" y="2276872"/>
            <a:ext cx="576064" cy="55436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11" name="Oval 10"/>
          <p:cNvSpPr/>
          <p:nvPr/>
        </p:nvSpPr>
        <p:spPr>
          <a:xfrm>
            <a:off x="2411760" y="2545871"/>
            <a:ext cx="576064" cy="55436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12" name="Oval 11"/>
          <p:cNvSpPr/>
          <p:nvPr/>
        </p:nvSpPr>
        <p:spPr>
          <a:xfrm>
            <a:off x="6754836" y="6165304"/>
            <a:ext cx="576064" cy="554360"/>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Tree>
    <p:extLst>
      <p:ext uri="{BB962C8B-B14F-4D97-AF65-F5344CB8AC3E}">
        <p14:creationId xmlns:p14="http://schemas.microsoft.com/office/powerpoint/2010/main" val="235822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4546848" cy="5400600"/>
          </a:xfrm>
        </p:spPr>
        <p:txBody>
          <a:bodyPr>
            <a:normAutofit lnSpcReduction="10000"/>
          </a:bodyPr>
          <a:lstStyle/>
          <a:p>
            <a:pPr marL="36576" indent="0">
              <a:spcAft>
                <a:spcPts val="600"/>
              </a:spcAft>
              <a:buNone/>
            </a:pPr>
            <a:r>
              <a:rPr lang="en-US" sz="2800" dirty="0"/>
              <a:t>Approach:  </a:t>
            </a:r>
            <a:r>
              <a:rPr lang="en-US" sz="2800" dirty="0" err="1"/>
              <a:t>MDCNet</a:t>
            </a:r>
            <a:r>
              <a:rPr lang="en-US" sz="2800" dirty="0"/>
              <a:t> is a wireless mesh network with virtual mesh nodes</a:t>
            </a:r>
          </a:p>
          <a:p>
            <a:pPr marL="515938" lvl="1" indent="-287338">
              <a:spcAft>
                <a:spcPts val="600"/>
              </a:spcAft>
            </a:pPr>
            <a:r>
              <a:rPr lang="en-US" sz="2400" dirty="0"/>
              <a:t>Sensors are clustered into groups, each serviced by a virtual mesh node</a:t>
            </a:r>
          </a:p>
          <a:p>
            <a:pPr marL="515938" lvl="1" indent="-287338">
              <a:spcAft>
                <a:spcPts val="600"/>
              </a:spcAft>
            </a:pPr>
            <a:r>
              <a:rPr lang="en-US" sz="2400" dirty="0"/>
              <a:t>Sensors communicate with their designated virtual mesh node through single-hop communications</a:t>
            </a:r>
          </a:p>
          <a:p>
            <a:pPr marL="515938" lvl="1" indent="-287338"/>
            <a:r>
              <a:rPr lang="en-US" sz="2400" dirty="0"/>
              <a:t>Through the mesh nodes, sensors can upload data and electronically transmit them towards the sink(s)</a:t>
            </a:r>
          </a:p>
          <a:p>
            <a:pPr lvl="1"/>
            <a:endParaRPr lang="en-US" dirty="0"/>
          </a:p>
        </p:txBody>
      </p:sp>
      <p:sp>
        <p:nvSpPr>
          <p:cNvPr id="4" name="Title 1"/>
          <p:cNvSpPr>
            <a:spLocks noGrp="1"/>
          </p:cNvSpPr>
          <p:nvPr>
            <p:ph type="title"/>
          </p:nvPr>
        </p:nvSpPr>
        <p:spPr>
          <a:xfrm>
            <a:off x="323528" y="274638"/>
            <a:ext cx="8424936" cy="1143000"/>
          </a:xfrm>
        </p:spPr>
        <p:txBody>
          <a:bodyPr>
            <a:noAutofit/>
          </a:bodyPr>
          <a:lstStyle/>
          <a:p>
            <a:r>
              <a:rPr lang="en-US" sz="4000" dirty="0" err="1">
                <a:solidFill>
                  <a:srgbClr val="CFAFE7"/>
                </a:solidFill>
                <a:ea typeface="宋体" pitchFamily="2" charset="-122"/>
              </a:rPr>
              <a:t>MDCNet</a:t>
            </a:r>
            <a:r>
              <a:rPr lang="en-US" sz="4000" dirty="0">
                <a:solidFill>
                  <a:srgbClr val="CFAFE7"/>
                </a:solidFill>
                <a:ea typeface="宋体" pitchFamily="2" charset="-122"/>
              </a:rPr>
              <a:t> – Approach</a:t>
            </a:r>
          </a:p>
        </p:txBody>
      </p:sp>
      <p:pic>
        <p:nvPicPr>
          <p:cNvPr id="23"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772816"/>
            <a:ext cx="3943965" cy="153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p:nvSpPr>
        <p:spPr>
          <a:xfrm>
            <a:off x="4932040" y="3933056"/>
            <a:ext cx="3744416" cy="2232248"/>
          </a:xfrm>
          <a:prstGeom prst="rect">
            <a:avLst/>
          </a:prstGeom>
          <a:solidFill>
            <a:srgbClr val="FFD54F"/>
          </a:solidFill>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dirty="0">
                <a:solidFill>
                  <a:schemeClr val="bg1"/>
                </a:solidFill>
              </a:rPr>
              <a:t>What is a virtual mesh node ?</a:t>
            </a:r>
          </a:p>
          <a:p>
            <a:pPr algn="just"/>
            <a:endParaRPr lang="en-US" dirty="0">
              <a:solidFill>
                <a:schemeClr val="bg1"/>
              </a:solidFill>
            </a:endParaRPr>
          </a:p>
        </p:txBody>
      </p:sp>
      <p:sp>
        <p:nvSpPr>
          <p:cNvPr id="33" name="Rectangle 32"/>
          <p:cNvSpPr/>
          <p:nvPr/>
        </p:nvSpPr>
        <p:spPr>
          <a:xfrm>
            <a:off x="5457800" y="5157192"/>
            <a:ext cx="144016" cy="133164"/>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058472" y="4581128"/>
            <a:ext cx="144016" cy="133164"/>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ular Callout 38"/>
          <p:cNvSpPr/>
          <p:nvPr/>
        </p:nvSpPr>
        <p:spPr>
          <a:xfrm>
            <a:off x="6444208" y="5435565"/>
            <a:ext cx="1584176" cy="585723"/>
          </a:xfrm>
          <a:prstGeom prst="wedgeRoundRectCallout">
            <a:avLst>
              <a:gd name="adj1" fmla="val -25471"/>
              <a:gd name="adj2" fmla="val -113687"/>
              <a:gd name="adj3" fmla="val 16667"/>
            </a:avLst>
          </a:prstGeom>
          <a:solidFill>
            <a:srgbClr val="F12DB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en-US" sz="1200" dirty="0">
                <a:solidFill>
                  <a:schemeClr val="tx1"/>
                </a:solidFill>
              </a:rPr>
              <a:t>Connected only when data transmission is needed</a:t>
            </a:r>
          </a:p>
        </p:txBody>
      </p:sp>
      <p:grpSp>
        <p:nvGrpSpPr>
          <p:cNvPr id="76" name="Group 75"/>
          <p:cNvGrpSpPr/>
          <p:nvPr/>
        </p:nvGrpSpPr>
        <p:grpSpPr>
          <a:xfrm>
            <a:off x="7330008" y="4437112"/>
            <a:ext cx="914400" cy="914400"/>
            <a:chOff x="7330008" y="4437112"/>
            <a:chExt cx="914400" cy="914400"/>
          </a:xfrm>
        </p:grpSpPr>
        <p:sp>
          <p:nvSpPr>
            <p:cNvPr id="36" name="Rectangle 35"/>
            <p:cNvSpPr/>
            <p:nvPr/>
          </p:nvSpPr>
          <p:spPr>
            <a:xfrm>
              <a:off x="7330008" y="4437112"/>
              <a:ext cx="914400" cy="914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546032" y="45091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7698432" y="46615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7474024" y="471084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7618040" y="48139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7906072" y="46220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8058472" y="47744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7834064" y="482379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978080" y="49268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474024" y="49268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626424" y="50792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7402016" y="512859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546032" y="52316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7834064" y="4998876"/>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986464" y="5151276"/>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762056" y="520060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122096" y="507088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8122096" y="456682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812360" y="45091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5385792" y="4437112"/>
            <a:ext cx="914400" cy="914400"/>
            <a:chOff x="5385792" y="4437112"/>
            <a:chExt cx="914400" cy="914400"/>
          </a:xfrm>
        </p:grpSpPr>
        <p:sp>
          <p:nvSpPr>
            <p:cNvPr id="34" name="Rectangle 33"/>
            <p:cNvSpPr/>
            <p:nvPr/>
          </p:nvSpPr>
          <p:spPr>
            <a:xfrm>
              <a:off x="5385792" y="4437112"/>
              <a:ext cx="914400" cy="914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601816" y="45091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754216" y="46615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529808" y="471084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673824" y="48139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5961856" y="46220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114256" y="47744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889848" y="482379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6033864" y="49268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529808" y="49268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682208" y="50792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5457800" y="512859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601816" y="52316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889848" y="4998876"/>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042248" y="5151276"/>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817840" y="520060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177880" y="507088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177880" y="456682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745832" y="494116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Left-Right Arrow 36"/>
          <p:cNvSpPr/>
          <p:nvPr/>
        </p:nvSpPr>
        <p:spPr>
          <a:xfrm>
            <a:off x="6207568" y="4559424"/>
            <a:ext cx="1216152" cy="597768"/>
          </a:xfrm>
          <a:prstGeom prst="left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sz="1100" dirty="0"/>
              <a:t>Intermittent connection</a:t>
            </a:r>
          </a:p>
        </p:txBody>
      </p:sp>
      <p:sp>
        <p:nvSpPr>
          <p:cNvPr id="38" name="Oval Callout 37"/>
          <p:cNvSpPr/>
          <p:nvPr/>
        </p:nvSpPr>
        <p:spPr>
          <a:xfrm>
            <a:off x="5097760" y="5517232"/>
            <a:ext cx="1101864" cy="432048"/>
          </a:xfrm>
          <a:prstGeom prst="wedgeEllipseCallout">
            <a:avLst>
              <a:gd name="adj1" fmla="val 10094"/>
              <a:gd name="adj2" fmla="val -99462"/>
            </a:avLst>
          </a:prstGeom>
          <a:solidFill>
            <a:srgbClr val="F12DB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en-US" sz="1200" dirty="0">
                <a:solidFill>
                  <a:schemeClr val="tx1"/>
                </a:solidFill>
              </a:rPr>
              <a:t>Virtual mesh node</a:t>
            </a:r>
          </a:p>
        </p:txBody>
      </p:sp>
    </p:spTree>
    <p:extLst>
      <p:ext uri="{BB962C8B-B14F-4D97-AF65-F5344CB8AC3E}">
        <p14:creationId xmlns:p14="http://schemas.microsoft.com/office/powerpoint/2010/main" val="6333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dissolv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par>
                                <p:cTn id="28" presetID="9" presetClass="entr" presetSubtype="0" fill="hold" grpId="1"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dissolve">
                                      <p:cBhvr>
                                        <p:cTn id="30" dur="500"/>
                                        <p:tgtEl>
                                          <p:spTgt spid="33"/>
                                        </p:tgtEl>
                                      </p:cBhvr>
                                    </p:animEffect>
                                  </p:childTnLst>
                                </p:cTn>
                              </p:par>
                            </p:childTnLst>
                          </p:cTn>
                        </p:par>
                        <p:par>
                          <p:cTn id="31" fill="hold">
                            <p:stCondLst>
                              <p:cond delay="500"/>
                            </p:stCondLst>
                            <p:childTnLst>
                              <p:par>
                                <p:cTn id="32" presetID="21" presetClass="path" presetSubtype="0" repeatCount="indefinite" fill="hold" grpId="0" nodeType="afterEffect">
                                  <p:stCondLst>
                                    <p:cond delay="0"/>
                                  </p:stCondLst>
                                  <p:childTnLst>
                                    <p:animMotion origin="layout" path="M 0.0302 -0.08148 C 0.03229 -0.07847 0.03385 -0.07639 0.03541 -0.07361 C 0.03715 -0.07639 0.03854 -0.07847 0.04062 -0.08148 C 0.05277 -0.09746 0.06718 -0.10417 0.07309 -0.09699 C 0.07882 -0.08912 0.07361 -0.06991 0.06128 -0.05371 C 0.05937 -0.05139 0.05764 -0.04908 0.05555 -0.04676 C 0.05764 -0.04491 0.05937 -0.04259 0.06128 -0.03982 C 0.07361 -0.02384 0.07882 -0.0044 0.07309 0.00301 C 0.06718 0.01088 0.05277 0.0037 0.04062 -0.01227 C 0.03854 -0.01505 0.03715 -0.01736 0.03541 -0.02014 C 0.03385 -0.01736 0.03229 -0.01505 0.0302 -0.01227 C 0.01805 0.0037 0.00347 0.01088 -0.00243 0.00301 C -0.00782 -0.0044 -0.00278 -0.02384 0.00937 -0.03982 C 0.01145 -0.04259 0.01319 -0.04491 0.01527 -0.04676 C 0.01319 -0.04908 0.01145 -0.05139 0.00937 -0.05371 C -0.00278 -0.06991 -0.00782 -0.08912 -0.00243 -0.09699 C 0.00347 -0.10417 0.01805 -0.09746 0.0302 -0.08148 Z " pathEditMode="relative" rAng="0" ptsTypes="fffffffffffffffff">
                                      <p:cBhvr>
                                        <p:cTn id="33" dur="3000" fill="hold"/>
                                        <p:tgtEl>
                                          <p:spTgt spid="33"/>
                                        </p:tgtEl>
                                        <p:attrNameLst>
                                          <p:attrName>ppt_x</p:attrName>
                                          <p:attrName>ppt_y</p:attrName>
                                        </p:attrNameLst>
                                      </p:cBhvr>
                                      <p:rCtr x="521" y="3472"/>
                                    </p:animMotion>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down)">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dissolve">
                                      <p:cBhvr>
                                        <p:cTn id="42" dur="500"/>
                                        <p:tgtEl>
                                          <p:spTgt spid="76"/>
                                        </p:tgtEl>
                                      </p:cBhvr>
                                    </p:animEffect>
                                  </p:childTnLst>
                                </p:cTn>
                              </p:par>
                              <p:par>
                                <p:cTn id="43" presetID="9" presetClass="entr" presetSubtype="0" fill="hold" grpId="1"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dissolve">
                                      <p:cBhvr>
                                        <p:cTn id="45" dur="500"/>
                                        <p:tgtEl>
                                          <p:spTgt spid="35"/>
                                        </p:tgtEl>
                                      </p:cBhvr>
                                    </p:animEffect>
                                  </p:childTnLst>
                                </p:cTn>
                              </p:par>
                              <p:par>
                                <p:cTn id="46" presetID="21" presetClass="path" presetSubtype="0" repeatCount="indefinite" fill="hold" grpId="0" nodeType="withEffect">
                                  <p:stCondLst>
                                    <p:cond delay="0"/>
                                  </p:stCondLst>
                                  <p:childTnLst>
                                    <p:animMotion origin="layout" path="M -0.03368 0.07106 C -0.03559 0.06805 -0.03715 0.06597 -0.03871 0.06296 C -0.04027 0.06597 -0.04166 0.06805 -0.04357 0.07106 C -0.05538 0.08703 -0.06928 0.09398 -0.07499 0.08634 C -0.08038 0.0787 -0.07552 0.05925 -0.06354 0.04305 C -0.0618 0.04074 -0.06007 0.03842 -0.05798 0.03611 C -0.06007 0.03425 -0.0618 0.03194 -0.06354 0.02916 C -0.07552 0.01296 -0.08038 -0.00649 -0.07499 -0.01389 C -0.06928 -0.02153 -0.05538 -0.01436 -0.04357 0.00138 C -0.04166 0.00416 -0.04027 0.00648 -0.03871 0.00949 C -0.03715 0.00648 -0.03559 0.00416 -0.03368 0.00138 C -0.02187 -0.01436 -0.00781 -0.02153 -0.00208 -0.01389 C 0.00313 -0.00649 -0.00173 0.01296 -0.01354 0.02916 C -0.01545 0.03194 -0.01718 0.03425 -0.01927 0.03611 C -0.01718 0.03842 -0.01545 0.04074 -0.01354 0.04305 C -0.00173 0.05925 0.00313 0.0787 -0.00208 0.08634 C -0.00781 0.09398 -0.02187 0.08703 -0.03368 0.07106 Z " pathEditMode="relative" rAng="0" ptsTypes="fffffffffffffffff">
                                      <p:cBhvr>
                                        <p:cTn id="47" dur="3000" fill="hold"/>
                                        <p:tgtEl>
                                          <p:spTgt spid="35"/>
                                        </p:tgtEl>
                                        <p:attrNameLst>
                                          <p:attrName>ppt_x</p:attrName>
                                          <p:attrName>ppt_y</p:attrName>
                                        </p:attrNameLst>
                                      </p:cBhvr>
                                      <p:rCtr x="-503" y="-3495"/>
                                    </p:animMotion>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arn(outVertical)">
                                      <p:cBhvr>
                                        <p:cTn id="52" dur="500"/>
                                        <p:tgtEl>
                                          <p:spTgt spid="37"/>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3" grpId="1" animBg="1"/>
      <p:bldP spid="35" grpId="0" animBg="1"/>
      <p:bldP spid="35" grpId="1" animBg="1"/>
      <p:bldP spid="39"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CFAFE7"/>
                </a:solidFill>
                <a:ea typeface="宋体" pitchFamily="2" charset="-122"/>
              </a:rPr>
              <a:t>Mobile Mesh Nodes (Relay Nodes)</a:t>
            </a:r>
          </a:p>
        </p:txBody>
      </p:sp>
      <p:grpSp>
        <p:nvGrpSpPr>
          <p:cNvPr id="6" name="Group 5"/>
          <p:cNvGrpSpPr/>
          <p:nvPr/>
        </p:nvGrpSpPr>
        <p:grpSpPr>
          <a:xfrm>
            <a:off x="899591" y="2319650"/>
            <a:ext cx="2808313" cy="2189470"/>
            <a:chOff x="899591" y="2319650"/>
            <a:chExt cx="2808313" cy="2189470"/>
          </a:xfrm>
        </p:grpSpPr>
        <p:pic>
          <p:nvPicPr>
            <p:cNvPr id="1026" name="Picture 2" descr="RobotC-Public-Beta-on-Ardui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98" y="2926818"/>
              <a:ext cx="2728107" cy="15823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1" y="2319650"/>
              <a:ext cx="2808313" cy="605294"/>
            </a:xfrm>
            <a:prstGeom prst="rect">
              <a:avLst/>
            </a:prstGeom>
            <a:noFill/>
          </p:spPr>
          <p:txBody>
            <a:bodyPr wrap="square" rtlCol="0">
              <a:spAutoFit/>
            </a:bodyPr>
            <a:lstStyle/>
            <a:p>
              <a:pPr>
                <a:lnSpc>
                  <a:spcPts val="2000"/>
                </a:lnSpc>
              </a:pPr>
              <a:r>
                <a:rPr lang="en-US" dirty="0">
                  <a:solidFill>
                    <a:srgbClr val="FFC000"/>
                  </a:solidFill>
                </a:rPr>
                <a:t>Land-based:</a:t>
              </a:r>
            </a:p>
            <a:p>
              <a:pPr>
                <a:lnSpc>
                  <a:spcPts val="2000"/>
                </a:lnSpc>
              </a:pPr>
              <a:r>
                <a:rPr lang="en-US" dirty="0">
                  <a:solidFill>
                    <a:srgbClr val="61FFA8"/>
                  </a:solidFill>
                </a:rPr>
                <a:t>mini autonomous vehicle</a:t>
              </a:r>
            </a:p>
          </p:txBody>
        </p:sp>
      </p:grpSp>
      <p:grpSp>
        <p:nvGrpSpPr>
          <p:cNvPr id="8" name="Group 7"/>
          <p:cNvGrpSpPr/>
          <p:nvPr/>
        </p:nvGrpSpPr>
        <p:grpSpPr>
          <a:xfrm>
            <a:off x="5148064" y="1628800"/>
            <a:ext cx="2520280" cy="2100651"/>
            <a:chOff x="5148064" y="1628800"/>
            <a:chExt cx="2520280" cy="2100651"/>
          </a:xfrm>
        </p:grpSpPr>
        <p:pic>
          <p:nvPicPr>
            <p:cNvPr id="1028" name="Picture 4" descr="http://bestrcguide.com/wp-content/uploads/2012/01/AR-Drone-RC-Quadricopt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1628800"/>
              <a:ext cx="2376264" cy="17381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48064" y="3360119"/>
              <a:ext cx="2520280" cy="369332"/>
            </a:xfrm>
            <a:prstGeom prst="rect">
              <a:avLst/>
            </a:prstGeom>
            <a:noFill/>
          </p:spPr>
          <p:txBody>
            <a:bodyPr wrap="square" rtlCol="0">
              <a:spAutoFit/>
            </a:bodyPr>
            <a:lstStyle/>
            <a:p>
              <a:r>
                <a:rPr lang="en-US" dirty="0">
                  <a:solidFill>
                    <a:srgbClr val="FFC000"/>
                  </a:solidFill>
                </a:rPr>
                <a:t>Airborne:  </a:t>
              </a:r>
              <a:r>
                <a:rPr lang="en-US" dirty="0" err="1">
                  <a:solidFill>
                    <a:srgbClr val="61FFA8"/>
                  </a:solidFill>
                </a:rPr>
                <a:t>quadricopter</a:t>
              </a:r>
              <a:endParaRPr lang="en-US" dirty="0">
                <a:solidFill>
                  <a:srgbClr val="61FFA8"/>
                </a:solidFill>
              </a:endParaRPr>
            </a:p>
          </p:txBody>
        </p:sp>
      </p:grpSp>
      <p:grpSp>
        <p:nvGrpSpPr>
          <p:cNvPr id="9" name="Group 8"/>
          <p:cNvGrpSpPr/>
          <p:nvPr/>
        </p:nvGrpSpPr>
        <p:grpSpPr>
          <a:xfrm>
            <a:off x="2611906" y="4254981"/>
            <a:ext cx="4791298" cy="2054339"/>
            <a:chOff x="2611906" y="4254981"/>
            <a:chExt cx="4791298" cy="2054339"/>
          </a:xfrm>
        </p:grpSpPr>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254981"/>
              <a:ext cx="3047228" cy="2054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11906" y="5191065"/>
              <a:ext cx="1744070" cy="1118255"/>
            </a:xfrm>
            <a:prstGeom prst="rect">
              <a:avLst/>
            </a:prstGeom>
            <a:noFill/>
          </p:spPr>
          <p:txBody>
            <a:bodyPr wrap="square" rtlCol="0">
              <a:spAutoFit/>
            </a:bodyPr>
            <a:lstStyle/>
            <a:p>
              <a:pPr>
                <a:lnSpc>
                  <a:spcPts val="2000"/>
                </a:lnSpc>
              </a:pPr>
              <a:r>
                <a:rPr lang="en-US" dirty="0">
                  <a:solidFill>
                    <a:srgbClr val="FFC000"/>
                  </a:solidFill>
                </a:rPr>
                <a:t>Underwater:</a:t>
              </a:r>
            </a:p>
            <a:p>
              <a:pPr>
                <a:lnSpc>
                  <a:spcPts val="2000"/>
                </a:lnSpc>
              </a:pPr>
              <a:r>
                <a:rPr lang="en-US" dirty="0">
                  <a:solidFill>
                    <a:srgbClr val="61FFA8"/>
                  </a:solidFill>
                </a:rPr>
                <a:t>mini communication satellite</a:t>
              </a:r>
            </a:p>
          </p:txBody>
        </p:sp>
      </p:grpSp>
    </p:spTree>
    <p:extLst>
      <p:ext uri="{BB962C8B-B14F-4D97-AF65-F5344CB8AC3E}">
        <p14:creationId xmlns:p14="http://schemas.microsoft.com/office/powerpoint/2010/main" val="97946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4000" dirty="0" err="1">
                <a:solidFill>
                  <a:srgbClr val="CFAFE7"/>
                </a:solidFill>
                <a:ea typeface="宋体" pitchFamily="2" charset="-122"/>
              </a:rPr>
              <a:t>MDCNet</a:t>
            </a:r>
            <a:r>
              <a:rPr lang="en-US" sz="4000" dirty="0">
                <a:solidFill>
                  <a:srgbClr val="CFAFE7"/>
                </a:solidFill>
                <a:ea typeface="宋体" pitchFamily="2" charset="-122"/>
              </a:rPr>
              <a:t> – Challenges</a:t>
            </a:r>
          </a:p>
        </p:txBody>
      </p:sp>
      <p:sp>
        <p:nvSpPr>
          <p:cNvPr id="5" name="Content Placeholder 4"/>
          <p:cNvSpPr>
            <a:spLocks noGrp="1"/>
          </p:cNvSpPr>
          <p:nvPr>
            <p:ph idx="1"/>
          </p:nvPr>
        </p:nvSpPr>
        <p:spPr>
          <a:xfrm>
            <a:off x="457200" y="4221088"/>
            <a:ext cx="8147248" cy="2304256"/>
          </a:xfrm>
        </p:spPr>
        <p:txBody>
          <a:bodyPr/>
          <a:lstStyle/>
          <a:p>
            <a:pPr>
              <a:spcAft>
                <a:spcPts val="600"/>
              </a:spcAft>
            </a:pPr>
            <a:r>
              <a:rPr lang="en-US" dirty="0" err="1"/>
              <a:t>MDCNet</a:t>
            </a:r>
            <a:r>
              <a:rPr lang="en-US" dirty="0"/>
              <a:t> (i.e., the virtual mesh nodes) must be self-deployed</a:t>
            </a:r>
          </a:p>
          <a:p>
            <a:pPr>
              <a:spcAft>
                <a:spcPts val="600"/>
              </a:spcAft>
            </a:pPr>
            <a:r>
              <a:rPr lang="en-US" dirty="0"/>
              <a:t>Need a data collection protocol</a:t>
            </a:r>
          </a:p>
          <a:p>
            <a:r>
              <a:rPr lang="en-US" dirty="0"/>
              <a:t>Need a data forwarding protocol</a:t>
            </a:r>
          </a:p>
        </p:txBody>
      </p:sp>
      <p:sp>
        <p:nvSpPr>
          <p:cNvPr id="13" name="Rectangle 12"/>
          <p:cNvSpPr/>
          <p:nvPr/>
        </p:nvSpPr>
        <p:spPr>
          <a:xfrm>
            <a:off x="4932040" y="1628800"/>
            <a:ext cx="3744416" cy="2232248"/>
          </a:xfrm>
          <a:prstGeom prst="rect">
            <a:avLst/>
          </a:prstGeom>
          <a:solidFill>
            <a:srgbClr val="FFD54F"/>
          </a:solidFill>
          <a:effectLst>
            <a:glow rad="101600">
              <a:schemeClr val="accent3">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r>
              <a:rPr lang="en-US" dirty="0">
                <a:solidFill>
                  <a:schemeClr val="bg1"/>
                </a:solidFill>
              </a:rPr>
              <a:t>What is a virtual mesh node ?</a:t>
            </a:r>
          </a:p>
          <a:p>
            <a:pPr algn="just"/>
            <a:endParaRPr lang="en-US" dirty="0">
              <a:solidFill>
                <a:schemeClr val="bg1"/>
              </a:solidFill>
            </a:endParaRPr>
          </a:p>
        </p:txBody>
      </p:sp>
      <p:sp>
        <p:nvSpPr>
          <p:cNvPr id="14" name="Rectangle 13"/>
          <p:cNvSpPr/>
          <p:nvPr/>
        </p:nvSpPr>
        <p:spPr>
          <a:xfrm>
            <a:off x="5457800" y="2852936"/>
            <a:ext cx="144016" cy="133164"/>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85792" y="2132856"/>
            <a:ext cx="914400" cy="914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073099" y="2285829"/>
            <a:ext cx="144016" cy="133164"/>
          </a:xfrm>
          <a:prstGeom prst="rect">
            <a:avLst/>
          </a:prstGeom>
          <a:solidFill>
            <a:srgbClr val="FF0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30008" y="2132856"/>
            <a:ext cx="914400" cy="914400"/>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6207568" y="2255168"/>
            <a:ext cx="1216152" cy="597768"/>
          </a:xfrm>
          <a:prstGeom prst="leftRight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100"/>
              </a:lnSpc>
            </a:pPr>
            <a:r>
              <a:rPr lang="en-US" sz="1100" dirty="0"/>
              <a:t>Intermittent connection</a:t>
            </a:r>
          </a:p>
        </p:txBody>
      </p:sp>
      <p:sp>
        <p:nvSpPr>
          <p:cNvPr id="19" name="Oval Callout 18"/>
          <p:cNvSpPr/>
          <p:nvPr/>
        </p:nvSpPr>
        <p:spPr>
          <a:xfrm>
            <a:off x="5097760" y="3212976"/>
            <a:ext cx="1101864" cy="432048"/>
          </a:xfrm>
          <a:prstGeom prst="wedgeEllipseCallout">
            <a:avLst>
              <a:gd name="adj1" fmla="val 10094"/>
              <a:gd name="adj2" fmla="val -102075"/>
            </a:avLst>
          </a:prstGeom>
          <a:solidFill>
            <a:srgbClr val="F12DB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en-US" sz="1200" dirty="0">
                <a:solidFill>
                  <a:schemeClr val="tx1"/>
                </a:solidFill>
              </a:rPr>
              <a:t>Virtual mesh node</a:t>
            </a:r>
          </a:p>
        </p:txBody>
      </p:sp>
      <p:sp>
        <p:nvSpPr>
          <p:cNvPr id="20" name="Rounded Rectangular Callout 19"/>
          <p:cNvSpPr/>
          <p:nvPr/>
        </p:nvSpPr>
        <p:spPr>
          <a:xfrm>
            <a:off x="6444208" y="3131309"/>
            <a:ext cx="1584176" cy="585723"/>
          </a:xfrm>
          <a:prstGeom prst="wedgeRoundRectCallout">
            <a:avLst>
              <a:gd name="adj1" fmla="val -25471"/>
              <a:gd name="adj2" fmla="val -113687"/>
              <a:gd name="adj3" fmla="val 16667"/>
            </a:avLst>
          </a:prstGeom>
          <a:solidFill>
            <a:srgbClr val="F12DB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200"/>
              </a:lnSpc>
            </a:pPr>
            <a:r>
              <a:rPr lang="en-US" sz="1200" dirty="0">
                <a:solidFill>
                  <a:schemeClr val="tx1"/>
                </a:solidFill>
              </a:rPr>
              <a:t>Connected only when data transmission is needed</a:t>
            </a:r>
          </a:p>
        </p:txBody>
      </p:sp>
      <p:pic>
        <p:nvPicPr>
          <p:cNvPr id="1026" name="Picture 2" descr="C:\Users\Kien\Downloads\MC9004393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5229200"/>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988840"/>
            <a:ext cx="4129543" cy="160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5601816" y="220486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754216" y="235726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529808" y="240658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673824" y="250966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961856" y="23178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114256" y="24702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889848" y="2519536"/>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033864" y="26226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529808" y="26226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682208" y="27750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57800" y="2824336"/>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601816" y="29274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889848" y="26946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042248" y="28470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817840" y="289634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7880" y="276662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177880" y="226257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546032" y="220486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698432" y="235726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474024" y="240658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618040" y="250966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906072" y="23178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8058472" y="24702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34064" y="2519536"/>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7978080" y="26226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474024" y="26226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7626424" y="27750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7402016" y="2824336"/>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7546032" y="29274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834064" y="26946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7986464" y="2847020"/>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762056" y="289634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8122096" y="2766628"/>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8122096" y="226257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812360" y="2204864"/>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745832" y="2636912"/>
            <a:ext cx="50304" cy="72008"/>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56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path" presetSubtype="0" repeatCount="indefinite" fill="hold" grpId="0" nodeType="afterEffect">
                                  <p:stCondLst>
                                    <p:cond delay="0"/>
                                  </p:stCondLst>
                                  <p:childTnLst>
                                    <p:animMotion origin="layout" path="M 0.0302 -0.08148 C 0.03229 -0.07847 0.03385 -0.07639 0.03541 -0.07361 C 0.03715 -0.07639 0.03854 -0.07847 0.04062 -0.08148 C 0.05277 -0.09746 0.06718 -0.10417 0.07309 -0.09699 C 0.07882 -0.08912 0.07361 -0.06991 0.06128 -0.05371 C 0.05937 -0.05139 0.05764 -0.04908 0.05555 -0.04676 C 0.05764 -0.04491 0.05937 -0.04259 0.06128 -0.03982 C 0.07361 -0.02384 0.07882 -0.0044 0.07309 0.00301 C 0.06718 0.01088 0.05277 0.0037 0.04062 -0.01227 C 0.03854 -0.01505 0.03715 -0.01736 0.03541 -0.02014 C 0.03385 -0.01736 0.03229 -0.01505 0.0302 -0.01227 C 0.01805 0.0037 0.00347 0.01088 -0.00243 0.00301 C -0.00782 -0.0044 -0.00278 -0.02384 0.00937 -0.03982 C 0.01145 -0.04259 0.01319 -0.04491 0.01527 -0.04676 C 0.01319 -0.04908 0.01145 -0.05139 0.00937 -0.05371 C -0.00278 -0.06991 -0.00782 -0.08912 -0.00243 -0.09699 C 0.00347 -0.10417 0.01805 -0.09746 0.0302 -0.08148 Z " pathEditMode="relative" rAng="0" ptsTypes="fffffffffffffffff">
                                      <p:cBhvr>
                                        <p:cTn id="6" dur="3000" fill="hold"/>
                                        <p:tgtEl>
                                          <p:spTgt spid="14"/>
                                        </p:tgtEl>
                                        <p:attrNameLst>
                                          <p:attrName>ppt_x</p:attrName>
                                          <p:attrName>ppt_y</p:attrName>
                                        </p:attrNameLst>
                                      </p:cBhvr>
                                      <p:rCtr x="521" y="3472"/>
                                    </p:animMotion>
                                  </p:childTnLst>
                                </p:cTn>
                              </p:par>
                              <p:par>
                                <p:cTn id="7" presetID="21" presetClass="path" presetSubtype="0" repeatCount="indefinite" fill="hold" grpId="0" nodeType="withEffect">
                                  <p:stCondLst>
                                    <p:cond delay="0"/>
                                  </p:stCondLst>
                                  <p:childTnLst>
                                    <p:animMotion origin="layout" path="M -0.03368 0.07106 C -0.03559 0.06805 -0.03715 0.06597 -0.03871 0.06296 C -0.04027 0.06597 -0.04166 0.06805 -0.04357 0.07106 C -0.05538 0.08703 -0.06928 0.09398 -0.07499 0.08634 C -0.08038 0.0787 -0.07552 0.05925 -0.06354 0.04305 C -0.0618 0.04074 -0.06007 0.03842 -0.05798 0.03611 C -0.06007 0.03425 -0.0618 0.03194 -0.06354 0.02916 C -0.07552 0.01296 -0.08038 -0.00649 -0.07499 -0.01389 C -0.06928 -0.02153 -0.05538 -0.01436 -0.04357 0.00138 C -0.04166 0.00416 -0.04027 0.00648 -0.03871 0.00949 C -0.03715 0.00648 -0.03559 0.00416 -0.03368 0.00138 C -0.02187 -0.01436 -0.00781 -0.02153 -0.00208 -0.01389 C 0.00313 -0.00649 -0.00173 0.01296 -0.01354 0.02916 C -0.01545 0.03194 -0.01718 0.03425 -0.01927 0.03611 C -0.01718 0.03842 -0.01545 0.04074 -0.01354 0.04305 C -0.00173 0.05925 0.00313 0.0787 -0.00208 0.08634 C -0.00781 0.09398 -0.02187 0.08703 -0.03368 0.07106 Z " pathEditMode="relative" rAng="0" ptsTypes="fffffffffffffffff">
                                      <p:cBhvr>
                                        <p:cTn id="8" dur="3000" fill="hold"/>
                                        <p:tgtEl>
                                          <p:spTgt spid="16"/>
                                        </p:tgtEl>
                                        <p:attrNameLst>
                                          <p:attrName>ppt_x</p:attrName>
                                          <p:attrName>ppt_y</p:attrName>
                                        </p:attrNameLst>
                                      </p:cBhvr>
                                      <p:rCtr x="-503" y="-3495"/>
                                    </p:animMotion>
                                  </p:childTnLst>
                                </p:cTn>
                              </p:par>
                              <p:par>
                                <p:cTn id="9" presetID="2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 name="Title 1"/>
          <p:cNvSpPr>
            <a:spLocks noGrp="1"/>
          </p:cNvSpPr>
          <p:nvPr>
            <p:ph type="title"/>
          </p:nvPr>
        </p:nvSpPr>
        <p:spPr>
          <a:xfrm>
            <a:off x="323528" y="274638"/>
            <a:ext cx="8352928" cy="1143000"/>
          </a:xfrm>
        </p:spPr>
        <p:txBody>
          <a:bodyPr>
            <a:noAutofit/>
          </a:bodyPr>
          <a:lstStyle/>
          <a:p>
            <a:r>
              <a:rPr lang="en-US" sz="4000" dirty="0" err="1">
                <a:solidFill>
                  <a:srgbClr val="CFAFE7"/>
                </a:solidFill>
                <a:ea typeface="宋体" pitchFamily="2" charset="-122"/>
              </a:rPr>
              <a:t>MDCNet</a:t>
            </a:r>
            <a:r>
              <a:rPr lang="en-US" sz="4000" dirty="0">
                <a:solidFill>
                  <a:srgbClr val="CFAFE7"/>
                </a:solidFill>
                <a:ea typeface="宋体" pitchFamily="2" charset="-122"/>
              </a:rPr>
              <a:t> – Design Considerations</a:t>
            </a:r>
          </a:p>
        </p:txBody>
      </p:sp>
      <p:sp>
        <p:nvSpPr>
          <p:cNvPr id="3" name="Content Placeholder 2"/>
          <p:cNvSpPr>
            <a:spLocks noGrp="1"/>
          </p:cNvSpPr>
          <p:nvPr>
            <p:ph idx="1"/>
          </p:nvPr>
        </p:nvSpPr>
        <p:spPr>
          <a:xfrm>
            <a:off x="457200" y="1600200"/>
            <a:ext cx="8003232" cy="4709120"/>
          </a:xfrm>
        </p:spPr>
        <p:txBody>
          <a:bodyPr>
            <a:normAutofit/>
          </a:bodyPr>
          <a:lstStyle/>
          <a:p>
            <a:pPr>
              <a:spcAft>
                <a:spcPts val="1200"/>
              </a:spcAft>
            </a:pPr>
            <a:r>
              <a:rPr lang="en-US" dirty="0"/>
              <a:t>Each MRN should serve about the same number of sensors to reduce sensor contention</a:t>
            </a:r>
          </a:p>
          <a:p>
            <a:pPr>
              <a:spcAft>
                <a:spcPts val="1200"/>
              </a:spcAft>
            </a:pPr>
            <a:r>
              <a:rPr lang="en-US" dirty="0"/>
              <a:t>Sensor’s data should be collected in a timely manner to avoid data loss caused by sensor buffer overflows</a:t>
            </a:r>
          </a:p>
          <a:p>
            <a:r>
              <a:rPr lang="en-US" dirty="0"/>
              <a:t>Data relay among MRNs should conform to a reliable protocol to guarantee safe arrival at the sink</a:t>
            </a:r>
          </a:p>
        </p:txBody>
      </p:sp>
    </p:spTree>
    <p:extLst>
      <p:ext uri="{BB962C8B-B14F-4D97-AF65-F5344CB8AC3E}">
        <p14:creationId xmlns:p14="http://schemas.microsoft.com/office/powerpoint/2010/main" val="159213720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2132856"/>
            <a:ext cx="8064896" cy="4104456"/>
          </a:xfrm>
        </p:spPr>
        <p:txBody>
          <a:bodyPr>
            <a:normAutofit/>
          </a:bodyPr>
          <a:lstStyle/>
          <a:p>
            <a:pPr marL="457200" indent="-420688">
              <a:spcAft>
                <a:spcPts val="2400"/>
              </a:spcAft>
              <a:buClr>
                <a:srgbClr val="6EA0B0"/>
              </a:buClr>
            </a:pPr>
            <a:r>
              <a:rPr lang="en-US" altLang="zh-CN" sz="3600" dirty="0">
                <a:solidFill>
                  <a:srgbClr val="FFC000"/>
                </a:solidFill>
              </a:rPr>
              <a:t>Deterministic Area Partitioning (DAP) Scheme</a:t>
            </a:r>
          </a:p>
          <a:p>
            <a:pPr marL="457200" indent="-420688">
              <a:spcAft>
                <a:spcPts val="1800"/>
              </a:spcAft>
              <a:buClr>
                <a:srgbClr val="6EA0B0"/>
              </a:buClr>
            </a:pPr>
            <a:r>
              <a:rPr lang="en-US" altLang="zh-CN" sz="3600" dirty="0">
                <a:solidFill>
                  <a:srgbClr val="FFC000"/>
                </a:solidFill>
              </a:rPr>
              <a:t>Adaptive Search &amp; Conquer (ASC) Scheme</a:t>
            </a:r>
          </a:p>
        </p:txBody>
      </p:sp>
      <p:sp>
        <p:nvSpPr>
          <p:cNvPr id="4" name="Title 1"/>
          <p:cNvSpPr>
            <a:spLocks noGrp="1"/>
          </p:cNvSpPr>
          <p:nvPr>
            <p:ph type="title"/>
          </p:nvPr>
        </p:nvSpPr>
        <p:spPr>
          <a:xfrm>
            <a:off x="251520" y="260648"/>
            <a:ext cx="8496944" cy="1143000"/>
          </a:xfrm>
        </p:spPr>
        <p:txBody>
          <a:bodyPr>
            <a:noAutofit/>
          </a:bodyPr>
          <a:lstStyle/>
          <a:p>
            <a:r>
              <a:rPr lang="en-US" sz="4200" dirty="0" err="1">
                <a:solidFill>
                  <a:srgbClr val="CFAFE7"/>
                </a:solidFill>
                <a:ea typeface="宋体" pitchFamily="2" charset="-122"/>
              </a:rPr>
              <a:t>MDCNet</a:t>
            </a:r>
            <a:r>
              <a:rPr lang="en-US" sz="4200" dirty="0">
                <a:solidFill>
                  <a:srgbClr val="CFAFE7"/>
                </a:solidFill>
                <a:ea typeface="宋体" pitchFamily="2" charset="-122"/>
              </a:rPr>
              <a:t> Self-deployment Techniques</a:t>
            </a:r>
          </a:p>
        </p:txBody>
      </p:sp>
    </p:spTree>
    <p:extLst>
      <p:ext uri="{BB962C8B-B14F-4D97-AF65-F5344CB8AC3E}">
        <p14:creationId xmlns:p14="http://schemas.microsoft.com/office/powerpoint/2010/main" val="256308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88" y="260648"/>
            <a:ext cx="7233456" cy="1143000"/>
          </a:xfrm>
        </p:spPr>
        <p:txBody>
          <a:bodyPr>
            <a:noAutofit/>
          </a:bodyPr>
          <a:lstStyle/>
          <a:p>
            <a:r>
              <a:rPr lang="en-US" sz="4000" dirty="0">
                <a:solidFill>
                  <a:srgbClr val="CFAFE7"/>
                </a:solidFill>
                <a:ea typeface="宋体" pitchFamily="2" charset="-122"/>
              </a:rPr>
              <a:t>Self-Deployment:  DAP Scheme</a:t>
            </a:r>
          </a:p>
        </p:txBody>
      </p:sp>
      <p:sp>
        <p:nvSpPr>
          <p:cNvPr id="178" name="矩形 3"/>
          <p:cNvSpPr>
            <a:spLocks noChangeAspect="1"/>
          </p:cNvSpPr>
          <p:nvPr/>
        </p:nvSpPr>
        <p:spPr>
          <a:xfrm>
            <a:off x="647239" y="1677808"/>
            <a:ext cx="4720339" cy="431998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宋体"/>
              <a:cs typeface="+mn-cs"/>
            </a:endParaRPr>
          </a:p>
        </p:txBody>
      </p:sp>
      <p:cxnSp>
        <p:nvCxnSpPr>
          <p:cNvPr id="179" name="直接连接符 5"/>
          <p:cNvCxnSpPr>
            <a:cxnSpLocks noChangeAspect="1"/>
            <a:stCxn id="178" idx="1"/>
            <a:endCxn id="178" idx="3"/>
          </p:cNvCxnSpPr>
          <p:nvPr/>
        </p:nvCxnSpPr>
        <p:spPr>
          <a:xfrm>
            <a:off x="647239" y="3837798"/>
            <a:ext cx="4720339" cy="0"/>
          </a:xfrm>
          <a:prstGeom prst="line">
            <a:avLst/>
          </a:prstGeom>
          <a:noFill/>
          <a:ln w="19050" cap="flat" cmpd="sng" algn="ctr">
            <a:solidFill>
              <a:srgbClr val="7030A0"/>
            </a:solidFill>
            <a:prstDash val="lgDash"/>
          </a:ln>
          <a:effectLst/>
        </p:spPr>
      </p:cxnSp>
      <p:cxnSp>
        <p:nvCxnSpPr>
          <p:cNvPr id="180" name="直接连接符 7"/>
          <p:cNvCxnSpPr>
            <a:cxnSpLocks noChangeAspect="1"/>
          </p:cNvCxnSpPr>
          <p:nvPr/>
        </p:nvCxnSpPr>
        <p:spPr>
          <a:xfrm>
            <a:off x="2988725" y="1677808"/>
            <a:ext cx="0" cy="4319980"/>
          </a:xfrm>
          <a:prstGeom prst="line">
            <a:avLst/>
          </a:prstGeom>
          <a:noFill/>
          <a:ln w="19050" cap="flat" cmpd="sng" algn="ctr">
            <a:solidFill>
              <a:srgbClr val="7030A0"/>
            </a:solidFill>
            <a:prstDash val="lgDash"/>
          </a:ln>
          <a:effectLst/>
        </p:spPr>
      </p:cxnSp>
      <p:grpSp>
        <p:nvGrpSpPr>
          <p:cNvPr id="5" name="Group 4"/>
          <p:cNvGrpSpPr/>
          <p:nvPr/>
        </p:nvGrpSpPr>
        <p:grpSpPr>
          <a:xfrm>
            <a:off x="843317" y="1845539"/>
            <a:ext cx="4297185" cy="1816644"/>
            <a:chOff x="663805" y="1845539"/>
            <a:chExt cx="4297185" cy="1816644"/>
          </a:xfrm>
        </p:grpSpPr>
        <p:cxnSp>
          <p:nvCxnSpPr>
            <p:cNvPr id="181" name="直接连接符 21"/>
            <p:cNvCxnSpPr>
              <a:cxnSpLocks noChangeAspect="1"/>
            </p:cNvCxnSpPr>
            <p:nvPr/>
          </p:nvCxnSpPr>
          <p:spPr>
            <a:xfrm flipV="1">
              <a:off x="663805" y="1861417"/>
              <a:ext cx="0" cy="1796344"/>
            </a:xfrm>
            <a:prstGeom prst="line">
              <a:avLst/>
            </a:prstGeom>
            <a:noFill/>
            <a:ln w="28575" cap="flat" cmpd="sng" algn="ctr">
              <a:solidFill>
                <a:srgbClr val="F79646">
                  <a:lumMod val="75000"/>
                </a:srgbClr>
              </a:solidFill>
              <a:prstDash val="dash"/>
            </a:ln>
            <a:effectLst/>
          </p:spPr>
        </p:cxnSp>
        <p:cxnSp>
          <p:nvCxnSpPr>
            <p:cNvPr id="185" name="直接连接符 451"/>
            <p:cNvCxnSpPr>
              <a:cxnSpLocks noChangeAspect="1"/>
            </p:cNvCxnSpPr>
            <p:nvPr/>
          </p:nvCxnSpPr>
          <p:spPr>
            <a:xfrm flipV="1">
              <a:off x="1053849" y="3646020"/>
              <a:ext cx="390043" cy="2141"/>
            </a:xfrm>
            <a:prstGeom prst="line">
              <a:avLst/>
            </a:prstGeom>
            <a:noFill/>
            <a:ln w="28575" cap="flat" cmpd="sng" algn="ctr">
              <a:solidFill>
                <a:srgbClr val="F79646">
                  <a:lumMod val="75000"/>
                </a:srgbClr>
              </a:solidFill>
              <a:prstDash val="dash"/>
            </a:ln>
            <a:effectLst/>
          </p:spPr>
        </p:cxnSp>
        <p:cxnSp>
          <p:nvCxnSpPr>
            <p:cNvPr id="186" name="直接连接符 467"/>
            <p:cNvCxnSpPr>
              <a:cxnSpLocks noChangeAspect="1"/>
            </p:cNvCxnSpPr>
            <p:nvPr/>
          </p:nvCxnSpPr>
          <p:spPr>
            <a:xfrm flipV="1">
              <a:off x="1053848" y="1852339"/>
              <a:ext cx="0" cy="1796344"/>
            </a:xfrm>
            <a:prstGeom prst="line">
              <a:avLst/>
            </a:prstGeom>
            <a:noFill/>
            <a:ln w="28575" cap="flat" cmpd="sng" algn="ctr">
              <a:solidFill>
                <a:srgbClr val="F79646">
                  <a:lumMod val="75000"/>
                </a:srgbClr>
              </a:solidFill>
              <a:prstDash val="dash"/>
            </a:ln>
            <a:effectLst/>
          </p:spPr>
        </p:cxnSp>
        <p:cxnSp>
          <p:nvCxnSpPr>
            <p:cNvPr id="187" name="直接连接符 468"/>
            <p:cNvCxnSpPr>
              <a:cxnSpLocks noChangeAspect="1"/>
            </p:cNvCxnSpPr>
            <p:nvPr/>
          </p:nvCxnSpPr>
          <p:spPr>
            <a:xfrm flipV="1">
              <a:off x="1443892" y="1856761"/>
              <a:ext cx="0" cy="1796344"/>
            </a:xfrm>
            <a:prstGeom prst="line">
              <a:avLst/>
            </a:prstGeom>
            <a:noFill/>
            <a:ln w="28575" cap="flat" cmpd="sng" algn="ctr">
              <a:solidFill>
                <a:srgbClr val="F79646">
                  <a:lumMod val="75000"/>
                </a:srgbClr>
              </a:solidFill>
              <a:prstDash val="dash"/>
            </a:ln>
            <a:effectLst/>
          </p:spPr>
        </p:cxnSp>
        <p:cxnSp>
          <p:nvCxnSpPr>
            <p:cNvPr id="188" name="直接连接符 469"/>
            <p:cNvCxnSpPr>
              <a:cxnSpLocks noChangeAspect="1"/>
            </p:cNvCxnSpPr>
            <p:nvPr/>
          </p:nvCxnSpPr>
          <p:spPr>
            <a:xfrm flipV="1">
              <a:off x="1443893" y="1845539"/>
              <a:ext cx="390043" cy="2141"/>
            </a:xfrm>
            <a:prstGeom prst="line">
              <a:avLst/>
            </a:prstGeom>
            <a:noFill/>
            <a:ln w="28575" cap="flat" cmpd="sng" algn="ctr">
              <a:solidFill>
                <a:srgbClr val="F79646">
                  <a:lumMod val="75000"/>
                </a:srgbClr>
              </a:solidFill>
              <a:prstDash val="dash"/>
            </a:ln>
            <a:effectLst/>
          </p:spPr>
        </p:cxnSp>
        <p:cxnSp>
          <p:nvCxnSpPr>
            <p:cNvPr id="189" name="直接连接符 470"/>
            <p:cNvCxnSpPr>
              <a:cxnSpLocks noChangeAspect="1"/>
            </p:cNvCxnSpPr>
            <p:nvPr/>
          </p:nvCxnSpPr>
          <p:spPr>
            <a:xfrm flipV="1">
              <a:off x="1833935" y="1847683"/>
              <a:ext cx="0" cy="1796344"/>
            </a:xfrm>
            <a:prstGeom prst="line">
              <a:avLst/>
            </a:prstGeom>
            <a:noFill/>
            <a:ln w="28575" cap="flat" cmpd="sng" algn="ctr">
              <a:solidFill>
                <a:srgbClr val="F79646">
                  <a:lumMod val="75000"/>
                </a:srgbClr>
              </a:solidFill>
              <a:prstDash val="dash"/>
            </a:ln>
            <a:effectLst/>
          </p:spPr>
        </p:cxnSp>
        <p:cxnSp>
          <p:nvCxnSpPr>
            <p:cNvPr id="190" name="直接连接符 471"/>
            <p:cNvCxnSpPr>
              <a:cxnSpLocks noChangeAspect="1"/>
            </p:cNvCxnSpPr>
            <p:nvPr/>
          </p:nvCxnSpPr>
          <p:spPr>
            <a:xfrm flipV="1">
              <a:off x="2230685" y="1866639"/>
              <a:ext cx="0" cy="1779384"/>
            </a:xfrm>
            <a:prstGeom prst="line">
              <a:avLst/>
            </a:prstGeom>
            <a:noFill/>
            <a:ln w="28575" cap="flat" cmpd="sng" algn="ctr">
              <a:solidFill>
                <a:srgbClr val="F79646">
                  <a:lumMod val="75000"/>
                </a:srgbClr>
              </a:solidFill>
              <a:prstDash val="dash"/>
            </a:ln>
            <a:effectLst/>
          </p:spPr>
        </p:cxnSp>
        <p:cxnSp>
          <p:nvCxnSpPr>
            <p:cNvPr id="191" name="直接连接符 472"/>
            <p:cNvCxnSpPr>
              <a:cxnSpLocks noChangeAspect="1"/>
            </p:cNvCxnSpPr>
            <p:nvPr/>
          </p:nvCxnSpPr>
          <p:spPr>
            <a:xfrm flipV="1">
              <a:off x="2230686" y="1855417"/>
              <a:ext cx="390043" cy="2141"/>
            </a:xfrm>
            <a:prstGeom prst="line">
              <a:avLst/>
            </a:prstGeom>
            <a:noFill/>
            <a:ln w="28575" cap="flat" cmpd="sng" algn="ctr">
              <a:solidFill>
                <a:srgbClr val="F79646">
                  <a:lumMod val="75000"/>
                </a:srgbClr>
              </a:solidFill>
              <a:prstDash val="dash"/>
            </a:ln>
            <a:effectLst/>
          </p:spPr>
        </p:cxnSp>
        <p:cxnSp>
          <p:nvCxnSpPr>
            <p:cNvPr id="192" name="直接连接符 473"/>
            <p:cNvCxnSpPr>
              <a:cxnSpLocks noChangeAspect="1"/>
            </p:cNvCxnSpPr>
            <p:nvPr/>
          </p:nvCxnSpPr>
          <p:spPr>
            <a:xfrm flipV="1">
              <a:off x="2620729" y="1857560"/>
              <a:ext cx="0" cy="1796344"/>
            </a:xfrm>
            <a:prstGeom prst="line">
              <a:avLst/>
            </a:prstGeom>
            <a:noFill/>
            <a:ln w="28575" cap="flat" cmpd="sng" algn="ctr">
              <a:solidFill>
                <a:srgbClr val="F79646">
                  <a:lumMod val="75000"/>
                </a:srgbClr>
              </a:solidFill>
              <a:prstDash val="dash"/>
            </a:ln>
            <a:effectLst/>
          </p:spPr>
        </p:cxnSp>
        <p:cxnSp>
          <p:nvCxnSpPr>
            <p:cNvPr id="193" name="直接连接符 474"/>
            <p:cNvCxnSpPr>
              <a:cxnSpLocks noChangeAspect="1"/>
            </p:cNvCxnSpPr>
            <p:nvPr/>
          </p:nvCxnSpPr>
          <p:spPr>
            <a:xfrm flipV="1">
              <a:off x="1833937" y="3641882"/>
              <a:ext cx="390043" cy="2141"/>
            </a:xfrm>
            <a:prstGeom prst="line">
              <a:avLst/>
            </a:prstGeom>
            <a:noFill/>
            <a:ln w="28575" cap="flat" cmpd="sng" algn="ctr">
              <a:solidFill>
                <a:srgbClr val="F79646">
                  <a:lumMod val="75000"/>
                </a:srgbClr>
              </a:solidFill>
              <a:prstDash val="dash"/>
            </a:ln>
            <a:effectLst/>
          </p:spPr>
        </p:cxnSp>
        <p:cxnSp>
          <p:nvCxnSpPr>
            <p:cNvPr id="194" name="直接连接符 476"/>
            <p:cNvCxnSpPr>
              <a:cxnSpLocks noChangeAspect="1"/>
            </p:cNvCxnSpPr>
            <p:nvPr/>
          </p:nvCxnSpPr>
          <p:spPr>
            <a:xfrm flipV="1">
              <a:off x="663807" y="1855417"/>
              <a:ext cx="390043" cy="2141"/>
            </a:xfrm>
            <a:prstGeom prst="line">
              <a:avLst/>
            </a:prstGeom>
            <a:noFill/>
            <a:ln w="28575" cap="flat" cmpd="sng" algn="ctr">
              <a:solidFill>
                <a:srgbClr val="F79646">
                  <a:lumMod val="75000"/>
                </a:srgbClr>
              </a:solidFill>
              <a:prstDash val="dash"/>
            </a:ln>
            <a:effectLst/>
          </p:spPr>
        </p:cxnSp>
        <p:cxnSp>
          <p:nvCxnSpPr>
            <p:cNvPr id="195" name="直接连接符 477"/>
            <p:cNvCxnSpPr>
              <a:cxnSpLocks noChangeAspect="1"/>
            </p:cNvCxnSpPr>
            <p:nvPr/>
          </p:nvCxnSpPr>
          <p:spPr>
            <a:xfrm flipV="1">
              <a:off x="3004065" y="1865839"/>
              <a:ext cx="0" cy="1796344"/>
            </a:xfrm>
            <a:prstGeom prst="line">
              <a:avLst/>
            </a:prstGeom>
            <a:noFill/>
            <a:ln w="28575" cap="flat" cmpd="sng" algn="ctr">
              <a:solidFill>
                <a:srgbClr val="F79646">
                  <a:lumMod val="75000"/>
                </a:srgbClr>
              </a:solidFill>
              <a:prstDash val="dash"/>
            </a:ln>
            <a:effectLst/>
          </p:spPr>
        </p:cxnSp>
        <p:cxnSp>
          <p:nvCxnSpPr>
            <p:cNvPr id="196" name="直接连接符 478"/>
            <p:cNvCxnSpPr>
              <a:cxnSpLocks noChangeAspect="1"/>
            </p:cNvCxnSpPr>
            <p:nvPr/>
          </p:nvCxnSpPr>
          <p:spPr>
            <a:xfrm flipV="1">
              <a:off x="3394110" y="3650442"/>
              <a:ext cx="390043" cy="2141"/>
            </a:xfrm>
            <a:prstGeom prst="line">
              <a:avLst/>
            </a:prstGeom>
            <a:noFill/>
            <a:ln w="28575" cap="flat" cmpd="sng" algn="ctr">
              <a:solidFill>
                <a:srgbClr val="F79646">
                  <a:lumMod val="75000"/>
                </a:srgbClr>
              </a:solidFill>
              <a:prstDash val="dash"/>
            </a:ln>
            <a:effectLst/>
          </p:spPr>
        </p:cxnSp>
        <p:cxnSp>
          <p:nvCxnSpPr>
            <p:cNvPr id="197" name="直接连接符 479"/>
            <p:cNvCxnSpPr>
              <a:cxnSpLocks noChangeAspect="1"/>
            </p:cNvCxnSpPr>
            <p:nvPr/>
          </p:nvCxnSpPr>
          <p:spPr>
            <a:xfrm flipV="1">
              <a:off x="3394108" y="1856761"/>
              <a:ext cx="0" cy="1796344"/>
            </a:xfrm>
            <a:prstGeom prst="line">
              <a:avLst/>
            </a:prstGeom>
            <a:noFill/>
            <a:ln w="28575" cap="flat" cmpd="sng" algn="ctr">
              <a:solidFill>
                <a:srgbClr val="F79646">
                  <a:lumMod val="75000"/>
                </a:srgbClr>
              </a:solidFill>
              <a:prstDash val="dash"/>
            </a:ln>
            <a:effectLst/>
          </p:spPr>
        </p:cxnSp>
        <p:cxnSp>
          <p:nvCxnSpPr>
            <p:cNvPr id="198" name="直接连接符 480"/>
            <p:cNvCxnSpPr>
              <a:cxnSpLocks noChangeAspect="1"/>
            </p:cNvCxnSpPr>
            <p:nvPr/>
          </p:nvCxnSpPr>
          <p:spPr>
            <a:xfrm flipV="1">
              <a:off x="3784152" y="1861183"/>
              <a:ext cx="0" cy="1796344"/>
            </a:xfrm>
            <a:prstGeom prst="line">
              <a:avLst/>
            </a:prstGeom>
            <a:noFill/>
            <a:ln w="28575" cap="flat" cmpd="sng" algn="ctr">
              <a:solidFill>
                <a:srgbClr val="F79646">
                  <a:lumMod val="75000"/>
                </a:srgbClr>
              </a:solidFill>
              <a:prstDash val="dash"/>
            </a:ln>
            <a:effectLst/>
          </p:spPr>
        </p:cxnSp>
        <p:cxnSp>
          <p:nvCxnSpPr>
            <p:cNvPr id="199" name="直接连接符 481"/>
            <p:cNvCxnSpPr>
              <a:cxnSpLocks noChangeAspect="1"/>
            </p:cNvCxnSpPr>
            <p:nvPr/>
          </p:nvCxnSpPr>
          <p:spPr>
            <a:xfrm flipV="1">
              <a:off x="3784153" y="1849961"/>
              <a:ext cx="390043" cy="2141"/>
            </a:xfrm>
            <a:prstGeom prst="line">
              <a:avLst/>
            </a:prstGeom>
            <a:noFill/>
            <a:ln w="28575" cap="flat" cmpd="sng" algn="ctr">
              <a:solidFill>
                <a:srgbClr val="F79646">
                  <a:lumMod val="75000"/>
                </a:srgbClr>
              </a:solidFill>
              <a:prstDash val="dash"/>
            </a:ln>
            <a:effectLst/>
          </p:spPr>
        </p:cxnSp>
        <p:cxnSp>
          <p:nvCxnSpPr>
            <p:cNvPr id="200" name="直接连接符 482"/>
            <p:cNvCxnSpPr>
              <a:cxnSpLocks noChangeAspect="1"/>
            </p:cNvCxnSpPr>
            <p:nvPr/>
          </p:nvCxnSpPr>
          <p:spPr>
            <a:xfrm flipV="1">
              <a:off x="4174195" y="1852105"/>
              <a:ext cx="0" cy="1796344"/>
            </a:xfrm>
            <a:prstGeom prst="line">
              <a:avLst/>
            </a:prstGeom>
            <a:noFill/>
            <a:ln w="28575" cap="flat" cmpd="sng" algn="ctr">
              <a:solidFill>
                <a:srgbClr val="F79646">
                  <a:lumMod val="75000"/>
                </a:srgbClr>
              </a:solidFill>
              <a:prstDash val="dash"/>
            </a:ln>
            <a:effectLst/>
          </p:spPr>
        </p:cxnSp>
        <p:cxnSp>
          <p:nvCxnSpPr>
            <p:cNvPr id="201" name="直接连接符 483"/>
            <p:cNvCxnSpPr>
              <a:cxnSpLocks noChangeAspect="1"/>
            </p:cNvCxnSpPr>
            <p:nvPr/>
          </p:nvCxnSpPr>
          <p:spPr>
            <a:xfrm flipV="1">
              <a:off x="4570945" y="1871061"/>
              <a:ext cx="0" cy="1779384"/>
            </a:xfrm>
            <a:prstGeom prst="line">
              <a:avLst/>
            </a:prstGeom>
            <a:noFill/>
            <a:ln w="28575" cap="flat" cmpd="sng" algn="ctr">
              <a:solidFill>
                <a:srgbClr val="F79646">
                  <a:lumMod val="75000"/>
                </a:srgbClr>
              </a:solidFill>
              <a:prstDash val="dash"/>
            </a:ln>
            <a:effectLst/>
          </p:spPr>
        </p:cxnSp>
        <p:cxnSp>
          <p:nvCxnSpPr>
            <p:cNvPr id="202" name="直接连接符 484"/>
            <p:cNvCxnSpPr>
              <a:cxnSpLocks noChangeAspect="1"/>
            </p:cNvCxnSpPr>
            <p:nvPr/>
          </p:nvCxnSpPr>
          <p:spPr>
            <a:xfrm flipV="1">
              <a:off x="4570947" y="1859839"/>
              <a:ext cx="390043" cy="2141"/>
            </a:xfrm>
            <a:prstGeom prst="line">
              <a:avLst/>
            </a:prstGeom>
            <a:noFill/>
            <a:ln w="28575" cap="flat" cmpd="sng" algn="ctr">
              <a:solidFill>
                <a:srgbClr val="F79646">
                  <a:lumMod val="75000"/>
                </a:srgbClr>
              </a:solidFill>
              <a:prstDash val="dash"/>
            </a:ln>
            <a:effectLst/>
          </p:spPr>
        </p:cxnSp>
        <p:cxnSp>
          <p:nvCxnSpPr>
            <p:cNvPr id="203" name="直接连接符 485"/>
            <p:cNvCxnSpPr>
              <a:cxnSpLocks noChangeAspect="1"/>
            </p:cNvCxnSpPr>
            <p:nvPr/>
          </p:nvCxnSpPr>
          <p:spPr>
            <a:xfrm flipV="1">
              <a:off x="4960989" y="1861982"/>
              <a:ext cx="0" cy="1796344"/>
            </a:xfrm>
            <a:prstGeom prst="line">
              <a:avLst/>
            </a:prstGeom>
            <a:noFill/>
            <a:ln w="28575" cap="flat" cmpd="sng" algn="ctr">
              <a:solidFill>
                <a:srgbClr val="F79646">
                  <a:lumMod val="75000"/>
                </a:srgbClr>
              </a:solidFill>
              <a:prstDash val="dash"/>
            </a:ln>
            <a:effectLst/>
          </p:spPr>
        </p:cxnSp>
        <p:cxnSp>
          <p:nvCxnSpPr>
            <p:cNvPr id="204" name="直接连接符 486"/>
            <p:cNvCxnSpPr>
              <a:cxnSpLocks noChangeAspect="1"/>
            </p:cNvCxnSpPr>
            <p:nvPr/>
          </p:nvCxnSpPr>
          <p:spPr>
            <a:xfrm flipV="1">
              <a:off x="4174198" y="3646304"/>
              <a:ext cx="390043" cy="2141"/>
            </a:xfrm>
            <a:prstGeom prst="line">
              <a:avLst/>
            </a:prstGeom>
            <a:noFill/>
            <a:ln w="28575" cap="flat" cmpd="sng" algn="ctr">
              <a:solidFill>
                <a:srgbClr val="F79646">
                  <a:lumMod val="75000"/>
                </a:srgbClr>
              </a:solidFill>
              <a:prstDash val="dash"/>
            </a:ln>
            <a:effectLst/>
          </p:spPr>
        </p:cxnSp>
        <p:cxnSp>
          <p:nvCxnSpPr>
            <p:cNvPr id="205" name="直接连接符 487"/>
            <p:cNvCxnSpPr>
              <a:cxnSpLocks noChangeAspect="1"/>
            </p:cNvCxnSpPr>
            <p:nvPr/>
          </p:nvCxnSpPr>
          <p:spPr>
            <a:xfrm flipV="1">
              <a:off x="3004067" y="1859839"/>
              <a:ext cx="390043" cy="2141"/>
            </a:xfrm>
            <a:prstGeom prst="line">
              <a:avLst/>
            </a:prstGeom>
            <a:noFill/>
            <a:ln w="28575" cap="flat" cmpd="sng" algn="ctr">
              <a:solidFill>
                <a:srgbClr val="F79646">
                  <a:lumMod val="75000"/>
                </a:srgbClr>
              </a:solidFill>
              <a:prstDash val="dash"/>
            </a:ln>
            <a:effectLst/>
          </p:spPr>
        </p:cxnSp>
      </p:grpSp>
      <p:grpSp>
        <p:nvGrpSpPr>
          <p:cNvPr id="6" name="Group 5"/>
          <p:cNvGrpSpPr/>
          <p:nvPr/>
        </p:nvGrpSpPr>
        <p:grpSpPr>
          <a:xfrm>
            <a:off x="837809" y="3995010"/>
            <a:ext cx="4297184" cy="1816642"/>
            <a:chOff x="658297" y="3995010"/>
            <a:chExt cx="4297184" cy="1816642"/>
          </a:xfrm>
        </p:grpSpPr>
        <p:cxnSp>
          <p:nvCxnSpPr>
            <p:cNvPr id="206" name="直接连接符 499"/>
            <p:cNvCxnSpPr>
              <a:cxnSpLocks noChangeAspect="1"/>
            </p:cNvCxnSpPr>
            <p:nvPr/>
          </p:nvCxnSpPr>
          <p:spPr>
            <a:xfrm flipV="1">
              <a:off x="658297" y="4010886"/>
              <a:ext cx="0" cy="1796344"/>
            </a:xfrm>
            <a:prstGeom prst="line">
              <a:avLst/>
            </a:prstGeom>
            <a:noFill/>
            <a:ln w="28575" cap="flat" cmpd="sng" algn="ctr">
              <a:solidFill>
                <a:srgbClr val="F79646">
                  <a:lumMod val="75000"/>
                </a:srgbClr>
              </a:solidFill>
              <a:prstDash val="dash"/>
            </a:ln>
            <a:effectLst/>
          </p:spPr>
        </p:cxnSp>
        <p:cxnSp>
          <p:nvCxnSpPr>
            <p:cNvPr id="207" name="直接连接符 500"/>
            <p:cNvCxnSpPr>
              <a:cxnSpLocks noChangeAspect="1"/>
            </p:cNvCxnSpPr>
            <p:nvPr/>
          </p:nvCxnSpPr>
          <p:spPr>
            <a:xfrm flipV="1">
              <a:off x="1048343" y="5795491"/>
              <a:ext cx="390043" cy="2141"/>
            </a:xfrm>
            <a:prstGeom prst="line">
              <a:avLst/>
            </a:prstGeom>
            <a:noFill/>
            <a:ln w="28575" cap="flat" cmpd="sng" algn="ctr">
              <a:solidFill>
                <a:srgbClr val="F79646">
                  <a:lumMod val="75000"/>
                </a:srgbClr>
              </a:solidFill>
              <a:prstDash val="dash"/>
            </a:ln>
            <a:effectLst/>
          </p:spPr>
        </p:cxnSp>
        <p:cxnSp>
          <p:nvCxnSpPr>
            <p:cNvPr id="208" name="直接连接符 501"/>
            <p:cNvCxnSpPr>
              <a:cxnSpLocks noChangeAspect="1"/>
            </p:cNvCxnSpPr>
            <p:nvPr/>
          </p:nvCxnSpPr>
          <p:spPr>
            <a:xfrm flipV="1">
              <a:off x="1048341" y="4001808"/>
              <a:ext cx="0" cy="1796344"/>
            </a:xfrm>
            <a:prstGeom prst="line">
              <a:avLst/>
            </a:prstGeom>
            <a:noFill/>
            <a:ln w="28575" cap="flat" cmpd="sng" algn="ctr">
              <a:solidFill>
                <a:srgbClr val="F79646">
                  <a:lumMod val="75000"/>
                </a:srgbClr>
              </a:solidFill>
              <a:prstDash val="dash"/>
            </a:ln>
            <a:effectLst/>
          </p:spPr>
        </p:cxnSp>
        <p:cxnSp>
          <p:nvCxnSpPr>
            <p:cNvPr id="209" name="直接连接符 502"/>
            <p:cNvCxnSpPr>
              <a:cxnSpLocks noChangeAspect="1"/>
            </p:cNvCxnSpPr>
            <p:nvPr/>
          </p:nvCxnSpPr>
          <p:spPr>
            <a:xfrm flipV="1">
              <a:off x="1438384" y="4006230"/>
              <a:ext cx="0" cy="1796344"/>
            </a:xfrm>
            <a:prstGeom prst="line">
              <a:avLst/>
            </a:prstGeom>
            <a:noFill/>
            <a:ln w="28575" cap="flat" cmpd="sng" algn="ctr">
              <a:solidFill>
                <a:srgbClr val="F79646">
                  <a:lumMod val="75000"/>
                </a:srgbClr>
              </a:solidFill>
              <a:prstDash val="dash"/>
            </a:ln>
            <a:effectLst/>
          </p:spPr>
        </p:cxnSp>
        <p:cxnSp>
          <p:nvCxnSpPr>
            <p:cNvPr id="210" name="直接连接符 503"/>
            <p:cNvCxnSpPr>
              <a:cxnSpLocks noChangeAspect="1"/>
            </p:cNvCxnSpPr>
            <p:nvPr/>
          </p:nvCxnSpPr>
          <p:spPr>
            <a:xfrm flipV="1">
              <a:off x="1438384" y="3995010"/>
              <a:ext cx="390043" cy="2141"/>
            </a:xfrm>
            <a:prstGeom prst="line">
              <a:avLst/>
            </a:prstGeom>
            <a:noFill/>
            <a:ln w="28575" cap="flat" cmpd="sng" algn="ctr">
              <a:solidFill>
                <a:srgbClr val="F79646">
                  <a:lumMod val="75000"/>
                </a:srgbClr>
              </a:solidFill>
              <a:prstDash val="dash"/>
            </a:ln>
            <a:effectLst/>
          </p:spPr>
        </p:cxnSp>
        <p:cxnSp>
          <p:nvCxnSpPr>
            <p:cNvPr id="211" name="直接连接符 504"/>
            <p:cNvCxnSpPr>
              <a:cxnSpLocks noChangeAspect="1"/>
            </p:cNvCxnSpPr>
            <p:nvPr/>
          </p:nvCxnSpPr>
          <p:spPr>
            <a:xfrm flipV="1">
              <a:off x="1828427" y="3997152"/>
              <a:ext cx="0" cy="1796344"/>
            </a:xfrm>
            <a:prstGeom prst="line">
              <a:avLst/>
            </a:prstGeom>
            <a:noFill/>
            <a:ln w="28575" cap="flat" cmpd="sng" algn="ctr">
              <a:solidFill>
                <a:srgbClr val="F79646">
                  <a:lumMod val="75000"/>
                </a:srgbClr>
              </a:solidFill>
              <a:prstDash val="dash"/>
            </a:ln>
            <a:effectLst/>
          </p:spPr>
        </p:cxnSp>
        <p:cxnSp>
          <p:nvCxnSpPr>
            <p:cNvPr id="212" name="直接连接符 505"/>
            <p:cNvCxnSpPr>
              <a:cxnSpLocks noChangeAspect="1"/>
            </p:cNvCxnSpPr>
            <p:nvPr/>
          </p:nvCxnSpPr>
          <p:spPr>
            <a:xfrm flipV="1">
              <a:off x="2225177" y="4016109"/>
              <a:ext cx="0" cy="1779384"/>
            </a:xfrm>
            <a:prstGeom prst="line">
              <a:avLst/>
            </a:prstGeom>
            <a:noFill/>
            <a:ln w="28575" cap="flat" cmpd="sng" algn="ctr">
              <a:solidFill>
                <a:srgbClr val="F79646">
                  <a:lumMod val="75000"/>
                </a:srgbClr>
              </a:solidFill>
              <a:prstDash val="dash"/>
            </a:ln>
            <a:effectLst/>
          </p:spPr>
        </p:cxnSp>
        <p:cxnSp>
          <p:nvCxnSpPr>
            <p:cNvPr id="213" name="直接连接符 506"/>
            <p:cNvCxnSpPr>
              <a:cxnSpLocks noChangeAspect="1"/>
            </p:cNvCxnSpPr>
            <p:nvPr/>
          </p:nvCxnSpPr>
          <p:spPr>
            <a:xfrm flipV="1">
              <a:off x="2225178" y="4004886"/>
              <a:ext cx="390043" cy="2141"/>
            </a:xfrm>
            <a:prstGeom prst="line">
              <a:avLst/>
            </a:prstGeom>
            <a:noFill/>
            <a:ln w="28575" cap="flat" cmpd="sng" algn="ctr">
              <a:solidFill>
                <a:srgbClr val="F79646">
                  <a:lumMod val="75000"/>
                </a:srgbClr>
              </a:solidFill>
              <a:prstDash val="dash"/>
            </a:ln>
            <a:effectLst/>
          </p:spPr>
        </p:cxnSp>
        <p:cxnSp>
          <p:nvCxnSpPr>
            <p:cNvPr id="214" name="直接连接符 507"/>
            <p:cNvCxnSpPr>
              <a:cxnSpLocks noChangeAspect="1"/>
            </p:cNvCxnSpPr>
            <p:nvPr/>
          </p:nvCxnSpPr>
          <p:spPr>
            <a:xfrm flipV="1">
              <a:off x="2615221" y="4007030"/>
              <a:ext cx="0" cy="1796344"/>
            </a:xfrm>
            <a:prstGeom prst="line">
              <a:avLst/>
            </a:prstGeom>
            <a:noFill/>
            <a:ln w="28575" cap="flat" cmpd="sng" algn="ctr">
              <a:solidFill>
                <a:srgbClr val="F79646">
                  <a:lumMod val="75000"/>
                </a:srgbClr>
              </a:solidFill>
              <a:prstDash val="dash"/>
            </a:ln>
            <a:effectLst/>
          </p:spPr>
        </p:cxnSp>
        <p:cxnSp>
          <p:nvCxnSpPr>
            <p:cNvPr id="215" name="直接连接符 508"/>
            <p:cNvCxnSpPr>
              <a:cxnSpLocks noChangeAspect="1"/>
            </p:cNvCxnSpPr>
            <p:nvPr/>
          </p:nvCxnSpPr>
          <p:spPr>
            <a:xfrm flipV="1">
              <a:off x="1828429" y="5791353"/>
              <a:ext cx="390043" cy="2141"/>
            </a:xfrm>
            <a:prstGeom prst="line">
              <a:avLst/>
            </a:prstGeom>
            <a:noFill/>
            <a:ln w="28575" cap="flat" cmpd="sng" algn="ctr">
              <a:solidFill>
                <a:srgbClr val="F79646">
                  <a:lumMod val="75000"/>
                </a:srgbClr>
              </a:solidFill>
              <a:prstDash val="dash"/>
            </a:ln>
            <a:effectLst/>
          </p:spPr>
        </p:cxnSp>
        <p:cxnSp>
          <p:nvCxnSpPr>
            <p:cNvPr id="216" name="直接连接符 509"/>
            <p:cNvCxnSpPr>
              <a:cxnSpLocks noChangeAspect="1"/>
            </p:cNvCxnSpPr>
            <p:nvPr/>
          </p:nvCxnSpPr>
          <p:spPr>
            <a:xfrm flipV="1">
              <a:off x="658298" y="4004886"/>
              <a:ext cx="390043" cy="2141"/>
            </a:xfrm>
            <a:prstGeom prst="line">
              <a:avLst/>
            </a:prstGeom>
            <a:noFill/>
            <a:ln w="28575" cap="flat" cmpd="sng" algn="ctr">
              <a:solidFill>
                <a:srgbClr val="F79646">
                  <a:lumMod val="75000"/>
                </a:srgbClr>
              </a:solidFill>
              <a:prstDash val="dash"/>
            </a:ln>
            <a:effectLst/>
          </p:spPr>
        </p:cxnSp>
        <p:cxnSp>
          <p:nvCxnSpPr>
            <p:cNvPr id="217" name="直接连接符 510"/>
            <p:cNvCxnSpPr>
              <a:cxnSpLocks noChangeAspect="1"/>
            </p:cNvCxnSpPr>
            <p:nvPr/>
          </p:nvCxnSpPr>
          <p:spPr>
            <a:xfrm flipV="1">
              <a:off x="2998557" y="4015308"/>
              <a:ext cx="0" cy="1796344"/>
            </a:xfrm>
            <a:prstGeom prst="line">
              <a:avLst/>
            </a:prstGeom>
            <a:noFill/>
            <a:ln w="28575" cap="flat" cmpd="sng" algn="ctr">
              <a:solidFill>
                <a:srgbClr val="F79646">
                  <a:lumMod val="75000"/>
                </a:srgbClr>
              </a:solidFill>
              <a:prstDash val="dash"/>
            </a:ln>
            <a:effectLst/>
          </p:spPr>
        </p:cxnSp>
        <p:cxnSp>
          <p:nvCxnSpPr>
            <p:cNvPr id="218" name="直接连接符 511"/>
            <p:cNvCxnSpPr>
              <a:cxnSpLocks noChangeAspect="1"/>
            </p:cNvCxnSpPr>
            <p:nvPr/>
          </p:nvCxnSpPr>
          <p:spPr>
            <a:xfrm flipV="1">
              <a:off x="3388603" y="5799913"/>
              <a:ext cx="390043" cy="2141"/>
            </a:xfrm>
            <a:prstGeom prst="line">
              <a:avLst/>
            </a:prstGeom>
            <a:noFill/>
            <a:ln w="28575" cap="flat" cmpd="sng" algn="ctr">
              <a:solidFill>
                <a:srgbClr val="F79646">
                  <a:lumMod val="75000"/>
                </a:srgbClr>
              </a:solidFill>
              <a:prstDash val="dash"/>
            </a:ln>
            <a:effectLst/>
          </p:spPr>
        </p:cxnSp>
        <p:cxnSp>
          <p:nvCxnSpPr>
            <p:cNvPr id="219" name="直接连接符 512"/>
            <p:cNvCxnSpPr>
              <a:cxnSpLocks noChangeAspect="1"/>
            </p:cNvCxnSpPr>
            <p:nvPr/>
          </p:nvCxnSpPr>
          <p:spPr>
            <a:xfrm flipV="1">
              <a:off x="3388601" y="4006230"/>
              <a:ext cx="0" cy="1796344"/>
            </a:xfrm>
            <a:prstGeom prst="line">
              <a:avLst/>
            </a:prstGeom>
            <a:noFill/>
            <a:ln w="28575" cap="flat" cmpd="sng" algn="ctr">
              <a:solidFill>
                <a:srgbClr val="F79646">
                  <a:lumMod val="75000"/>
                </a:srgbClr>
              </a:solidFill>
              <a:prstDash val="dash"/>
            </a:ln>
            <a:effectLst/>
          </p:spPr>
        </p:cxnSp>
        <p:cxnSp>
          <p:nvCxnSpPr>
            <p:cNvPr id="220" name="直接连接符 513"/>
            <p:cNvCxnSpPr>
              <a:cxnSpLocks noChangeAspect="1"/>
            </p:cNvCxnSpPr>
            <p:nvPr/>
          </p:nvCxnSpPr>
          <p:spPr>
            <a:xfrm flipV="1">
              <a:off x="3778644" y="4010652"/>
              <a:ext cx="0" cy="1796344"/>
            </a:xfrm>
            <a:prstGeom prst="line">
              <a:avLst/>
            </a:prstGeom>
            <a:noFill/>
            <a:ln w="28575" cap="flat" cmpd="sng" algn="ctr">
              <a:solidFill>
                <a:srgbClr val="F79646">
                  <a:lumMod val="75000"/>
                </a:srgbClr>
              </a:solidFill>
              <a:prstDash val="dash"/>
            </a:ln>
            <a:effectLst/>
          </p:spPr>
        </p:cxnSp>
        <p:cxnSp>
          <p:nvCxnSpPr>
            <p:cNvPr id="221" name="直接连接符 514"/>
            <p:cNvCxnSpPr>
              <a:cxnSpLocks noChangeAspect="1"/>
            </p:cNvCxnSpPr>
            <p:nvPr/>
          </p:nvCxnSpPr>
          <p:spPr>
            <a:xfrm flipV="1">
              <a:off x="3778644" y="3999432"/>
              <a:ext cx="390043" cy="2141"/>
            </a:xfrm>
            <a:prstGeom prst="line">
              <a:avLst/>
            </a:prstGeom>
            <a:noFill/>
            <a:ln w="28575" cap="flat" cmpd="sng" algn="ctr">
              <a:solidFill>
                <a:srgbClr val="F79646">
                  <a:lumMod val="75000"/>
                </a:srgbClr>
              </a:solidFill>
              <a:prstDash val="dash"/>
            </a:ln>
            <a:effectLst/>
          </p:spPr>
        </p:cxnSp>
        <p:cxnSp>
          <p:nvCxnSpPr>
            <p:cNvPr id="222" name="直接连接符 515"/>
            <p:cNvCxnSpPr>
              <a:cxnSpLocks noChangeAspect="1"/>
            </p:cNvCxnSpPr>
            <p:nvPr/>
          </p:nvCxnSpPr>
          <p:spPr>
            <a:xfrm flipV="1">
              <a:off x="4168687" y="4001574"/>
              <a:ext cx="0" cy="1796344"/>
            </a:xfrm>
            <a:prstGeom prst="line">
              <a:avLst/>
            </a:prstGeom>
            <a:noFill/>
            <a:ln w="28575" cap="flat" cmpd="sng" algn="ctr">
              <a:solidFill>
                <a:srgbClr val="F79646">
                  <a:lumMod val="75000"/>
                </a:srgbClr>
              </a:solidFill>
              <a:prstDash val="dash"/>
            </a:ln>
            <a:effectLst/>
          </p:spPr>
        </p:cxnSp>
        <p:cxnSp>
          <p:nvCxnSpPr>
            <p:cNvPr id="223" name="直接连接符 516"/>
            <p:cNvCxnSpPr>
              <a:cxnSpLocks noChangeAspect="1"/>
            </p:cNvCxnSpPr>
            <p:nvPr/>
          </p:nvCxnSpPr>
          <p:spPr>
            <a:xfrm flipV="1">
              <a:off x="4565437" y="4020531"/>
              <a:ext cx="0" cy="1779384"/>
            </a:xfrm>
            <a:prstGeom prst="line">
              <a:avLst/>
            </a:prstGeom>
            <a:noFill/>
            <a:ln w="28575" cap="flat" cmpd="sng" algn="ctr">
              <a:solidFill>
                <a:srgbClr val="F79646">
                  <a:lumMod val="75000"/>
                </a:srgbClr>
              </a:solidFill>
              <a:prstDash val="dash"/>
            </a:ln>
            <a:effectLst/>
          </p:spPr>
        </p:cxnSp>
        <p:cxnSp>
          <p:nvCxnSpPr>
            <p:cNvPr id="224" name="直接连接符 517"/>
            <p:cNvCxnSpPr>
              <a:cxnSpLocks noChangeAspect="1"/>
            </p:cNvCxnSpPr>
            <p:nvPr/>
          </p:nvCxnSpPr>
          <p:spPr>
            <a:xfrm flipV="1">
              <a:off x="4565438" y="4009308"/>
              <a:ext cx="390043" cy="2141"/>
            </a:xfrm>
            <a:prstGeom prst="line">
              <a:avLst/>
            </a:prstGeom>
            <a:noFill/>
            <a:ln w="28575" cap="flat" cmpd="sng" algn="ctr">
              <a:solidFill>
                <a:srgbClr val="F79646">
                  <a:lumMod val="75000"/>
                </a:srgbClr>
              </a:solidFill>
              <a:prstDash val="dash"/>
            </a:ln>
            <a:effectLst/>
          </p:spPr>
        </p:cxnSp>
        <p:cxnSp>
          <p:nvCxnSpPr>
            <p:cNvPr id="225" name="直接连接符 518"/>
            <p:cNvCxnSpPr>
              <a:cxnSpLocks noChangeAspect="1"/>
            </p:cNvCxnSpPr>
            <p:nvPr/>
          </p:nvCxnSpPr>
          <p:spPr>
            <a:xfrm flipV="1">
              <a:off x="4955481" y="4011452"/>
              <a:ext cx="0" cy="1796344"/>
            </a:xfrm>
            <a:prstGeom prst="line">
              <a:avLst/>
            </a:prstGeom>
            <a:noFill/>
            <a:ln w="28575" cap="flat" cmpd="sng" algn="ctr">
              <a:solidFill>
                <a:srgbClr val="F79646">
                  <a:lumMod val="75000"/>
                </a:srgbClr>
              </a:solidFill>
              <a:prstDash val="dash"/>
            </a:ln>
            <a:effectLst/>
          </p:spPr>
        </p:cxnSp>
        <p:cxnSp>
          <p:nvCxnSpPr>
            <p:cNvPr id="226" name="直接连接符 519"/>
            <p:cNvCxnSpPr>
              <a:cxnSpLocks noChangeAspect="1"/>
            </p:cNvCxnSpPr>
            <p:nvPr/>
          </p:nvCxnSpPr>
          <p:spPr>
            <a:xfrm flipV="1">
              <a:off x="4168688" y="5795775"/>
              <a:ext cx="390043" cy="2141"/>
            </a:xfrm>
            <a:prstGeom prst="line">
              <a:avLst/>
            </a:prstGeom>
            <a:noFill/>
            <a:ln w="28575" cap="flat" cmpd="sng" algn="ctr">
              <a:solidFill>
                <a:srgbClr val="F79646">
                  <a:lumMod val="75000"/>
                </a:srgbClr>
              </a:solidFill>
              <a:prstDash val="dash"/>
            </a:ln>
            <a:effectLst/>
          </p:spPr>
        </p:cxnSp>
        <p:cxnSp>
          <p:nvCxnSpPr>
            <p:cNvPr id="227" name="直接连接符 520"/>
            <p:cNvCxnSpPr>
              <a:cxnSpLocks noChangeAspect="1"/>
            </p:cNvCxnSpPr>
            <p:nvPr/>
          </p:nvCxnSpPr>
          <p:spPr>
            <a:xfrm flipV="1">
              <a:off x="2998558" y="4009308"/>
              <a:ext cx="390043" cy="2141"/>
            </a:xfrm>
            <a:prstGeom prst="line">
              <a:avLst/>
            </a:prstGeom>
            <a:noFill/>
            <a:ln w="28575" cap="flat" cmpd="sng" algn="ctr">
              <a:solidFill>
                <a:srgbClr val="F79646">
                  <a:lumMod val="75000"/>
                </a:srgbClr>
              </a:solidFill>
              <a:prstDash val="dash"/>
            </a:ln>
            <a:effectLst/>
          </p:spPr>
        </p:cxnSp>
      </p:grpSp>
      <p:sp>
        <p:nvSpPr>
          <p:cNvPr id="235" name="流程图: 联系 159"/>
          <p:cNvSpPr>
            <a:spLocks noChangeAspect="1"/>
          </p:cNvSpPr>
          <p:nvPr/>
        </p:nvSpPr>
        <p:spPr>
          <a:xfrm>
            <a:off x="719494" y="3522098"/>
            <a:ext cx="247650" cy="228600"/>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36" name="流程图: 联系 159"/>
          <p:cNvSpPr>
            <a:spLocks noChangeAspect="1"/>
          </p:cNvSpPr>
          <p:nvPr/>
        </p:nvSpPr>
        <p:spPr>
          <a:xfrm>
            <a:off x="713984" y="5687754"/>
            <a:ext cx="247650" cy="228600"/>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37" name="流程图: 联系 159"/>
          <p:cNvSpPr>
            <a:spLocks noChangeAspect="1"/>
          </p:cNvSpPr>
          <p:nvPr/>
        </p:nvSpPr>
        <p:spPr>
          <a:xfrm>
            <a:off x="3059754" y="3532004"/>
            <a:ext cx="247650" cy="228600"/>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algn="ctr"/>
            <a:endParaRPr lang="zh-CN" altLang="en-US" kern="0">
              <a:solidFill>
                <a:sysClr val="window" lastClr="FFFFFF"/>
              </a:solidFill>
              <a:latin typeface="Calibri"/>
              <a:ea typeface="宋体"/>
            </a:endParaRPr>
          </a:p>
        </p:txBody>
      </p:sp>
      <p:sp>
        <p:nvSpPr>
          <p:cNvPr id="238" name="流程图: 联系 159"/>
          <p:cNvSpPr>
            <a:spLocks noChangeAspect="1"/>
          </p:cNvSpPr>
          <p:nvPr/>
        </p:nvSpPr>
        <p:spPr>
          <a:xfrm>
            <a:off x="3054244" y="5697352"/>
            <a:ext cx="247650" cy="228600"/>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65" name="Content Placeholder 2"/>
          <p:cNvSpPr>
            <a:spLocks noGrp="1"/>
          </p:cNvSpPr>
          <p:nvPr>
            <p:ph idx="1"/>
          </p:nvPr>
        </p:nvSpPr>
        <p:spPr>
          <a:xfrm>
            <a:off x="5436096" y="1628800"/>
            <a:ext cx="3600400" cy="5040560"/>
          </a:xfrm>
        </p:spPr>
        <p:txBody>
          <a:bodyPr>
            <a:normAutofit lnSpcReduction="10000"/>
          </a:bodyPr>
          <a:lstStyle/>
          <a:p>
            <a:pPr marL="419100" indent="-301625">
              <a:spcAft>
                <a:spcPts val="600"/>
              </a:spcAft>
            </a:pPr>
            <a:r>
              <a:rPr lang="en-US" sz="2400" dirty="0">
                <a:solidFill>
                  <a:srgbClr val="FFC000"/>
                </a:solidFill>
              </a:rPr>
              <a:t>Assumption</a:t>
            </a:r>
          </a:p>
          <a:p>
            <a:pPr lvl="1">
              <a:spcAft>
                <a:spcPts val="600"/>
              </a:spcAft>
            </a:pPr>
            <a:r>
              <a:rPr lang="en-US" sz="2000" dirty="0"/>
              <a:t>Sensors are uniformly distributed over the sensing field</a:t>
            </a:r>
          </a:p>
          <a:p>
            <a:pPr marL="419100" indent="-301625">
              <a:spcAft>
                <a:spcPts val="600"/>
              </a:spcAft>
            </a:pPr>
            <a:r>
              <a:rPr lang="en-US" sz="2400" dirty="0">
                <a:solidFill>
                  <a:srgbClr val="FFC000"/>
                </a:solidFill>
              </a:rPr>
              <a:t>Deployment strategy</a:t>
            </a:r>
          </a:p>
          <a:p>
            <a:pPr lvl="1">
              <a:spcAft>
                <a:spcPts val="600"/>
              </a:spcAft>
            </a:pPr>
            <a:r>
              <a:rPr lang="en-US" sz="2000" dirty="0"/>
              <a:t>Evenly divide the region into equal partitions</a:t>
            </a:r>
          </a:p>
          <a:p>
            <a:pPr lvl="1">
              <a:spcAft>
                <a:spcPts val="600"/>
              </a:spcAft>
            </a:pPr>
            <a:r>
              <a:rPr lang="en-US" sz="2000" dirty="0"/>
              <a:t>Associate each partition with a mobile relay node</a:t>
            </a:r>
          </a:p>
          <a:p>
            <a:pPr lvl="1"/>
            <a:r>
              <a:rPr lang="en-US" sz="2000" dirty="0"/>
              <a:t>MRN moves back and forth in a snake-like pattern to collect data from sensors</a:t>
            </a:r>
          </a:p>
        </p:txBody>
      </p:sp>
      <p:grpSp>
        <p:nvGrpSpPr>
          <p:cNvPr id="4" name="Group 3"/>
          <p:cNvGrpSpPr/>
          <p:nvPr/>
        </p:nvGrpSpPr>
        <p:grpSpPr>
          <a:xfrm>
            <a:off x="179512" y="1655564"/>
            <a:ext cx="2225180" cy="2179993"/>
            <a:chOff x="0" y="1655564"/>
            <a:chExt cx="2225180" cy="2179993"/>
          </a:xfrm>
        </p:grpSpPr>
        <p:cxnSp>
          <p:nvCxnSpPr>
            <p:cNvPr id="228" name="直接箭头连接符 526"/>
            <p:cNvCxnSpPr>
              <a:cxnSpLocks noChangeAspect="1"/>
            </p:cNvCxnSpPr>
            <p:nvPr/>
          </p:nvCxnSpPr>
          <p:spPr>
            <a:xfrm>
              <a:off x="467727" y="2181806"/>
              <a:ext cx="200530" cy="0"/>
            </a:xfrm>
            <a:prstGeom prst="straightConnector1">
              <a:avLst/>
            </a:prstGeom>
            <a:ln>
              <a:solidFill>
                <a:srgbClr val="7030A0"/>
              </a:solidFill>
              <a:headEnd type="arrow" w="sm" len="sm"/>
              <a:tailEnd type="arrow" w="sm" len="s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39" name="Rectangle 238"/>
                <p:cNvSpPr/>
                <p:nvPr/>
              </p:nvSpPr>
              <p:spPr>
                <a:xfrm>
                  <a:off x="224961" y="1655564"/>
                  <a:ext cx="319904"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i="1" kern="0" smtClean="0">
                            <a:solidFill>
                              <a:srgbClr val="FFFF00"/>
                            </a:solidFill>
                            <a:latin typeface="Cambria Math"/>
                          </a:rPr>
                          <m:t>𝑅</m:t>
                        </m:r>
                      </m:oMath>
                    </m:oMathPara>
                  </a14:m>
                  <a:endParaRPr lang="en-US" sz="1200" i="1" kern="0" dirty="0">
                    <a:solidFill>
                      <a:srgbClr val="FFFF00"/>
                    </a:solidFill>
                    <a:latin typeface="Cambria Math"/>
                  </a:endParaRPr>
                </a:p>
              </p:txBody>
            </p:sp>
          </mc:Choice>
          <mc:Fallback xmlns="">
            <p:sp>
              <p:nvSpPr>
                <p:cNvPr id="239" name="Rectangle 238"/>
                <p:cNvSpPr>
                  <a:spLocks noRot="1" noChangeAspect="1" noMove="1" noResize="1" noEditPoints="1" noAdjustHandles="1" noChangeArrowheads="1" noChangeShapeType="1" noTextEdit="1"/>
                </p:cNvSpPr>
                <p:nvPr/>
              </p:nvSpPr>
              <p:spPr>
                <a:xfrm>
                  <a:off x="224961" y="1655564"/>
                  <a:ext cx="319904" cy="276999"/>
                </a:xfrm>
                <a:prstGeom prst="rect">
                  <a:avLst/>
                </a:prstGeom>
                <a:blipFill rotWithShape="1">
                  <a:blip r:embed="rId4"/>
                  <a:stretch>
                    <a:fillRect/>
                  </a:stretch>
                </a:blipFill>
              </p:spPr>
              <p:txBody>
                <a:bodyPr/>
                <a:lstStyle/>
                <a:p>
                  <a:r>
                    <a:rPr lang="en-US">
                      <a:noFill/>
                    </a:rPr>
                    <a:t> </a:t>
                  </a:r>
                </a:p>
              </p:txBody>
            </p:sp>
          </mc:Fallback>
        </mc:AlternateContent>
        <p:grpSp>
          <p:nvGrpSpPr>
            <p:cNvPr id="3" name="Group 2"/>
            <p:cNvGrpSpPr/>
            <p:nvPr/>
          </p:nvGrpSpPr>
          <p:grpSpPr>
            <a:xfrm>
              <a:off x="0" y="1674723"/>
              <a:ext cx="2225180" cy="2160834"/>
              <a:chOff x="0" y="1674723"/>
              <a:chExt cx="2225180" cy="2160834"/>
            </a:xfrm>
          </p:grpSpPr>
          <p:cxnSp>
            <p:nvCxnSpPr>
              <p:cNvPr id="182" name="直接箭头连接符 146"/>
              <p:cNvCxnSpPr>
                <a:cxnSpLocks noChangeAspect="1"/>
              </p:cNvCxnSpPr>
              <p:nvPr/>
            </p:nvCxnSpPr>
            <p:spPr>
              <a:xfrm>
                <a:off x="467725" y="1677811"/>
                <a:ext cx="196080" cy="182030"/>
              </a:xfrm>
              <a:prstGeom prst="straightConnector1">
                <a:avLst/>
              </a:prstGeom>
              <a:ln>
                <a:solidFill>
                  <a:srgbClr val="7030A0"/>
                </a:solidFill>
                <a:headEnd type="arrow" w="sm" len="sm"/>
                <a:tailEnd type="arrow" w="sm" len="sm"/>
              </a:ln>
            </p:spPr>
            <p:style>
              <a:lnRef idx="1">
                <a:schemeClr val="accent4"/>
              </a:lnRef>
              <a:fillRef idx="0">
                <a:schemeClr val="accent4"/>
              </a:fillRef>
              <a:effectRef idx="0">
                <a:schemeClr val="accent4"/>
              </a:effectRef>
              <a:fontRef idx="minor">
                <a:schemeClr val="tx1"/>
              </a:fontRef>
            </p:style>
          </p:cxnSp>
          <p:cxnSp>
            <p:nvCxnSpPr>
              <p:cNvPr id="183" name="直接箭头连接符 160"/>
              <p:cNvCxnSpPr>
                <a:cxnSpLocks noChangeAspect="1"/>
              </p:cNvCxnSpPr>
              <p:nvPr/>
            </p:nvCxnSpPr>
            <p:spPr>
              <a:xfrm>
                <a:off x="1835137" y="2864575"/>
                <a:ext cx="390043" cy="0"/>
              </a:xfrm>
              <a:prstGeom prst="straightConnector1">
                <a:avLst/>
              </a:prstGeom>
              <a:ln>
                <a:solidFill>
                  <a:srgbClr val="7030A0"/>
                </a:solidFill>
                <a:headEnd type="arrow" w="sm" len="sm"/>
                <a:tailEnd type="arrow" w="sm" len="sm"/>
              </a:ln>
            </p:spPr>
            <p:style>
              <a:lnRef idx="1">
                <a:schemeClr val="accent4"/>
              </a:lnRef>
              <a:fillRef idx="0">
                <a:schemeClr val="accent4"/>
              </a:fillRef>
              <a:effectRef idx="0">
                <a:schemeClr val="accent4"/>
              </a:effectRef>
              <a:fontRef idx="minor">
                <a:schemeClr val="tx1"/>
              </a:fontRef>
            </p:style>
          </p:cxnSp>
          <p:cxnSp>
            <p:nvCxnSpPr>
              <p:cNvPr id="229" name="直接箭头连接符 528"/>
              <p:cNvCxnSpPr>
                <a:cxnSpLocks noChangeAspect="1"/>
              </p:cNvCxnSpPr>
              <p:nvPr/>
            </p:nvCxnSpPr>
            <p:spPr>
              <a:xfrm rot="5400000">
                <a:off x="942789" y="1767281"/>
                <a:ext cx="185115" cy="0"/>
              </a:xfrm>
              <a:prstGeom prst="straightConnector1">
                <a:avLst/>
              </a:prstGeom>
              <a:ln>
                <a:solidFill>
                  <a:srgbClr val="7030A0"/>
                </a:solidFill>
                <a:headEnd type="arrow" w="sm" len="sm"/>
                <a:tailEnd type="arrow" w="sm" len="s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30" name="矩形 1038"/>
                  <p:cNvSpPr>
                    <a:spLocks noChangeAspect="1"/>
                  </p:cNvSpPr>
                  <p:nvPr/>
                </p:nvSpPr>
                <p:spPr>
                  <a:xfrm>
                    <a:off x="0" y="2467820"/>
                    <a:ext cx="325993" cy="428647"/>
                  </a:xfrm>
                  <a:prstGeom prst="rect">
                    <a:avLst/>
                  </a:prstGeom>
                </p:spPr>
                <p:txBody>
                  <a:bodyPr wrap="none" lIns="47882" tIns="23941" rIns="47882" bIns="23941">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zh-CN" sz="1200" i="1" kern="0" smtClean="0">
                                  <a:solidFill>
                                    <a:srgbClr val="FFFF00"/>
                                  </a:solidFill>
                                  <a:latin typeface="Cambria Math" panose="02040503050406030204" pitchFamily="18" charset="0"/>
                                </a:rPr>
                              </m:ctrlPr>
                            </m:fPr>
                            <m:num>
                              <m:r>
                                <a:rPr lang="en-US" altLang="zh-CN" sz="1200" i="1" kern="0">
                                  <a:solidFill>
                                    <a:srgbClr val="FFFF00"/>
                                  </a:solidFill>
                                  <a:latin typeface="Cambria Math"/>
                                </a:rPr>
                                <m:t>𝑅</m:t>
                              </m:r>
                            </m:num>
                            <m:den>
                              <m:rad>
                                <m:radPr>
                                  <m:degHide m:val="on"/>
                                  <m:ctrlPr>
                                    <a:rPr lang="en-US" altLang="zh-CN" sz="1200" i="1" kern="0">
                                      <a:solidFill>
                                        <a:srgbClr val="FFFF00"/>
                                      </a:solidFill>
                                      <a:latin typeface="Cambria Math" panose="02040503050406030204" pitchFamily="18" charset="0"/>
                                    </a:rPr>
                                  </m:ctrlPr>
                                </m:radPr>
                                <m:deg/>
                                <m:e>
                                  <m:r>
                                    <a:rPr lang="en-US" altLang="zh-CN" sz="1200" i="1" kern="0">
                                      <a:solidFill>
                                        <a:srgbClr val="FFFF00"/>
                                      </a:solidFill>
                                      <a:latin typeface="Cambria Math"/>
                                    </a:rPr>
                                    <m:t>2</m:t>
                                  </m:r>
                                </m:e>
                              </m:rad>
                            </m:den>
                          </m:f>
                        </m:oMath>
                      </m:oMathPara>
                    </a14:m>
                    <a:endParaRPr lang="zh-CN" altLang="en-US" sz="1200" i="1" kern="0" dirty="0">
                      <a:solidFill>
                        <a:srgbClr val="FF0000"/>
                      </a:solidFill>
                      <a:latin typeface="Cambria Math"/>
                    </a:endParaRPr>
                  </a:p>
                </p:txBody>
              </p:sp>
            </mc:Choice>
            <mc:Fallback xmlns="">
              <p:sp>
                <p:nvSpPr>
                  <p:cNvPr id="230" name="矩形 1038"/>
                  <p:cNvSpPr>
                    <a:spLocks noRot="1" noChangeAspect="1" noMove="1" noResize="1" noEditPoints="1" noAdjustHandles="1" noChangeArrowheads="1" noChangeShapeType="1" noTextEdit="1"/>
                  </p:cNvSpPr>
                  <p:nvPr/>
                </p:nvSpPr>
                <p:spPr>
                  <a:xfrm>
                    <a:off x="0" y="2467820"/>
                    <a:ext cx="325993" cy="428647"/>
                  </a:xfrm>
                  <a:prstGeom prst="rect">
                    <a:avLst/>
                  </a:prstGeom>
                  <a:blipFill rotWithShape="1">
                    <a:blip r:embed="rId3"/>
                    <a:stretch>
                      <a:fillRect b="-2857"/>
                    </a:stretch>
                  </a:blipFill>
                </p:spPr>
                <p:txBody>
                  <a:bodyPr/>
                  <a:lstStyle/>
                  <a:p>
                    <a:r>
                      <a:rPr lang="en-US">
                        <a:noFill/>
                      </a:rPr>
                      <a:t> </a:t>
                    </a:r>
                  </a:p>
                </p:txBody>
              </p:sp>
            </mc:Fallback>
          </mc:AlternateContent>
          <p:cxnSp>
            <p:nvCxnSpPr>
              <p:cNvPr id="233" name="直接箭头连接符 549"/>
              <p:cNvCxnSpPr>
                <a:cxnSpLocks noChangeAspect="1"/>
              </p:cNvCxnSpPr>
              <p:nvPr/>
            </p:nvCxnSpPr>
            <p:spPr>
              <a:xfrm rot="5400000">
                <a:off x="1078760" y="3743000"/>
                <a:ext cx="185115" cy="0"/>
              </a:xfrm>
              <a:prstGeom prst="straightConnector1">
                <a:avLst/>
              </a:prstGeom>
              <a:ln>
                <a:solidFill>
                  <a:srgbClr val="FF0000"/>
                </a:solidFill>
                <a:headEnd type="arrow" w="sm" len="sm"/>
                <a:tailEnd type="arrow" w="sm" len="s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xmlns:a14="http://schemas.microsoft.com/office/drawing/2010/main">
            <mc:Choice Requires="a14">
              <p:sp>
                <p:nvSpPr>
                  <p:cNvPr id="240" name="Rectangle 239"/>
                  <p:cNvSpPr/>
                  <p:nvPr/>
                </p:nvSpPr>
                <p:spPr>
                  <a:xfrm>
                    <a:off x="1857029" y="2634111"/>
                    <a:ext cx="319904"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200" b="0" i="1" kern="0" smtClean="0">
                              <a:solidFill>
                                <a:srgbClr val="FF0000"/>
                              </a:solidFill>
                              <a:latin typeface="Cambria Math"/>
                            </a:rPr>
                            <m:t>2</m:t>
                          </m:r>
                          <m:r>
                            <a:rPr lang="en-US" altLang="zh-CN" sz="1200" i="1" kern="0">
                              <a:solidFill>
                                <a:srgbClr val="FF0000"/>
                              </a:solidFill>
                              <a:latin typeface="Cambria Math"/>
                            </a:rPr>
                            <m:t>𝑅</m:t>
                          </m:r>
                        </m:oMath>
                      </m:oMathPara>
                    </a14:m>
                    <a:endParaRPr lang="en-US" sz="1200" dirty="0">
                      <a:solidFill>
                        <a:srgbClr val="FF0000"/>
                      </a:solidFill>
                    </a:endParaRPr>
                  </a:p>
                </p:txBody>
              </p:sp>
            </mc:Choice>
            <mc:Fallback xmlns="">
              <p:sp>
                <p:nvSpPr>
                  <p:cNvPr id="240" name="Rectangle 239"/>
                  <p:cNvSpPr>
                    <a:spLocks noRot="1" noChangeAspect="1" noMove="1" noResize="1" noEditPoints="1" noAdjustHandles="1" noChangeArrowheads="1" noChangeShapeType="1" noTextEdit="1"/>
                  </p:cNvSpPr>
                  <p:nvPr/>
                </p:nvSpPr>
                <p:spPr>
                  <a:xfrm>
                    <a:off x="1857029" y="2634111"/>
                    <a:ext cx="319904" cy="276999"/>
                  </a:xfrm>
                  <a:prstGeom prst="rect">
                    <a:avLst/>
                  </a:prstGeom>
                  <a:blipFill rotWithShape="1">
                    <a:blip r:embed="rId5"/>
                    <a:stretch>
                      <a:fillRect r="-3846"/>
                    </a:stretch>
                  </a:blipFill>
                </p:spPr>
                <p:txBody>
                  <a:bodyPr/>
                  <a:lstStyle/>
                  <a:p>
                    <a:r>
                      <a:rPr lang="en-US">
                        <a:noFill/>
                      </a:rPr>
                      <a:t> </a:t>
                    </a:r>
                  </a:p>
                </p:txBody>
              </p:sp>
            </mc:Fallback>
          </mc:AlternateContent>
          <p:cxnSp>
            <p:nvCxnSpPr>
              <p:cNvPr id="12" name="Straight Arrow Connector 11"/>
              <p:cNvCxnSpPr>
                <a:stCxn id="230" idx="3"/>
              </p:cNvCxnSpPr>
              <p:nvPr/>
            </p:nvCxnSpPr>
            <p:spPr>
              <a:xfrm flipV="1">
                <a:off x="325993" y="1767281"/>
                <a:ext cx="709353" cy="9148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230" idx="3"/>
              </p:cNvCxnSpPr>
              <p:nvPr/>
            </p:nvCxnSpPr>
            <p:spPr>
              <a:xfrm flipV="1">
                <a:off x="325993" y="2181806"/>
                <a:ext cx="241999" cy="500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230" idx="3"/>
              </p:cNvCxnSpPr>
              <p:nvPr/>
            </p:nvCxnSpPr>
            <p:spPr>
              <a:xfrm>
                <a:off x="325993" y="2682144"/>
                <a:ext cx="845324" cy="1060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sp>
        <p:nvSpPr>
          <p:cNvPr id="7" name="TextBox 6">
            <a:extLst>
              <a:ext uri="{FF2B5EF4-FFF2-40B4-BE49-F238E27FC236}">
                <a16:creationId xmlns:a16="http://schemas.microsoft.com/office/drawing/2014/main" id="{AF7482A9-960F-4D6F-BC10-F85D3C5E64C5}"/>
              </a:ext>
            </a:extLst>
          </p:cNvPr>
          <p:cNvSpPr txBox="1"/>
          <p:nvPr/>
        </p:nvSpPr>
        <p:spPr>
          <a:xfrm>
            <a:off x="596682" y="6004897"/>
            <a:ext cx="3698448" cy="369332"/>
          </a:xfrm>
          <a:prstGeom prst="rect">
            <a:avLst/>
          </a:prstGeom>
          <a:noFill/>
        </p:spPr>
        <p:txBody>
          <a:bodyPr wrap="none" rtlCol="0">
            <a:spAutoFit/>
          </a:bodyPr>
          <a:lstStyle/>
          <a:p>
            <a:r>
              <a:rPr lang="en-US" i="1" dirty="0"/>
              <a:t>R</a:t>
            </a:r>
            <a:r>
              <a:rPr lang="en-US" dirty="0"/>
              <a:t>:  Wireless communication range</a:t>
            </a:r>
          </a:p>
        </p:txBody>
      </p:sp>
    </p:spTree>
    <p:extLst>
      <p:ext uri="{BB962C8B-B14F-4D97-AF65-F5344CB8AC3E}">
        <p14:creationId xmlns:p14="http://schemas.microsoft.com/office/powerpoint/2010/main" val="7935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wipe(down)">
                                      <p:cBhvr>
                                        <p:cTn id="7" dur="500"/>
                                        <p:tgtEl>
                                          <p:spTgt spid="6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5">
                                            <p:txEl>
                                              <p:pRg st="1" end="1"/>
                                            </p:txEl>
                                          </p:spTgt>
                                        </p:tgtEl>
                                        <p:attrNameLst>
                                          <p:attrName>style.visibility</p:attrName>
                                        </p:attrNameLst>
                                      </p:cBhvr>
                                      <p:to>
                                        <p:strVal val="visible"/>
                                      </p:to>
                                    </p:set>
                                    <p:animEffect transition="in" filter="wipe(down)">
                                      <p:cBhvr>
                                        <p:cTn id="10" dur="500"/>
                                        <p:tgtEl>
                                          <p:spTgt spid="6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8"/>
                                        </p:tgtEl>
                                        <p:attrNameLst>
                                          <p:attrName>style.visibility</p:attrName>
                                        </p:attrNameLst>
                                      </p:cBhvr>
                                      <p:to>
                                        <p:strVal val="visible"/>
                                      </p:to>
                                    </p:set>
                                    <p:animEffect transition="in" filter="dissolve">
                                      <p:cBhvr>
                                        <p:cTn id="15" dur="500"/>
                                        <p:tgtEl>
                                          <p:spTgt spid="178"/>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65">
                                            <p:txEl>
                                              <p:pRg st="2" end="2"/>
                                            </p:txEl>
                                          </p:spTgt>
                                        </p:tgtEl>
                                        <p:attrNameLst>
                                          <p:attrName>style.visibility</p:attrName>
                                        </p:attrNameLst>
                                      </p:cBhvr>
                                      <p:to>
                                        <p:strVal val="visible"/>
                                      </p:to>
                                    </p:set>
                                    <p:animEffect transition="in" filter="wipe(down)">
                                      <p:cBhvr>
                                        <p:cTn id="19" dur="500"/>
                                        <p:tgtEl>
                                          <p:spTgt spid="65">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5">
                                            <p:txEl>
                                              <p:pRg st="3" end="3"/>
                                            </p:txEl>
                                          </p:spTgt>
                                        </p:tgtEl>
                                        <p:attrNameLst>
                                          <p:attrName>style.visibility</p:attrName>
                                        </p:attrNameLst>
                                      </p:cBhvr>
                                      <p:to>
                                        <p:strVal val="visible"/>
                                      </p:to>
                                    </p:set>
                                    <p:animEffect transition="in" filter="wipe(down)">
                                      <p:cBhvr>
                                        <p:cTn id="22" dur="500"/>
                                        <p:tgtEl>
                                          <p:spTgt spid="65">
                                            <p:txEl>
                                              <p:pRg st="3" end="3"/>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79"/>
                                        </p:tgtEl>
                                        <p:attrNameLst>
                                          <p:attrName>style.visibility</p:attrName>
                                        </p:attrNameLst>
                                      </p:cBhvr>
                                      <p:to>
                                        <p:strVal val="visible"/>
                                      </p:to>
                                    </p:set>
                                    <p:animEffect transition="in" filter="wipe(left)">
                                      <p:cBhvr>
                                        <p:cTn id="26" dur="500"/>
                                        <p:tgtEl>
                                          <p:spTgt spid="179"/>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180"/>
                                        </p:tgtEl>
                                        <p:attrNameLst>
                                          <p:attrName>style.visibility</p:attrName>
                                        </p:attrNameLst>
                                      </p:cBhvr>
                                      <p:to>
                                        <p:strVal val="visible"/>
                                      </p:to>
                                    </p:set>
                                    <p:animEffect transition="in" filter="wipe(up)">
                                      <p:cBhvr>
                                        <p:cTn id="30" dur="500"/>
                                        <p:tgtEl>
                                          <p:spTgt spid="18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5">
                                            <p:txEl>
                                              <p:pRg st="4" end="4"/>
                                            </p:txEl>
                                          </p:spTgt>
                                        </p:tgtEl>
                                        <p:attrNameLst>
                                          <p:attrName>style.visibility</p:attrName>
                                        </p:attrNameLst>
                                      </p:cBhvr>
                                      <p:to>
                                        <p:strVal val="visible"/>
                                      </p:to>
                                    </p:set>
                                    <p:animEffect transition="in" filter="wipe(down)">
                                      <p:cBhvr>
                                        <p:cTn id="35" dur="500"/>
                                        <p:tgtEl>
                                          <p:spTgt spid="65">
                                            <p:txEl>
                                              <p:pRg st="4" end="4"/>
                                            </p:txEl>
                                          </p:spTgt>
                                        </p:tgtEl>
                                      </p:cBhvr>
                                    </p:animEffect>
                                  </p:childTnLst>
                                </p:cTn>
                              </p:par>
                            </p:childTnLst>
                          </p:cTn>
                        </p:par>
                        <p:par>
                          <p:cTn id="36" fill="hold">
                            <p:stCondLst>
                              <p:cond delay="500"/>
                            </p:stCondLst>
                            <p:childTnLst>
                              <p:par>
                                <p:cTn id="37" presetID="9" presetClass="entr" presetSubtype="0" fill="hold" grpId="1" nodeType="afterEffect">
                                  <p:stCondLst>
                                    <p:cond delay="0"/>
                                  </p:stCondLst>
                                  <p:childTnLst>
                                    <p:set>
                                      <p:cBhvr>
                                        <p:cTn id="38" dur="1" fill="hold">
                                          <p:stCondLst>
                                            <p:cond delay="0"/>
                                          </p:stCondLst>
                                        </p:cTn>
                                        <p:tgtEl>
                                          <p:spTgt spid="235"/>
                                        </p:tgtEl>
                                        <p:attrNameLst>
                                          <p:attrName>style.visibility</p:attrName>
                                        </p:attrNameLst>
                                      </p:cBhvr>
                                      <p:to>
                                        <p:strVal val="visible"/>
                                      </p:to>
                                    </p:set>
                                    <p:animEffect transition="in" filter="dissolve">
                                      <p:cBhvr>
                                        <p:cTn id="39" dur="500"/>
                                        <p:tgtEl>
                                          <p:spTgt spid="235"/>
                                        </p:tgtEl>
                                      </p:cBhvr>
                                    </p:animEffect>
                                  </p:childTnLst>
                                </p:cTn>
                              </p:par>
                              <p:par>
                                <p:cTn id="40" presetID="9" presetClass="entr" presetSubtype="0" fill="hold" grpId="1" nodeType="withEffect">
                                  <p:stCondLst>
                                    <p:cond delay="0"/>
                                  </p:stCondLst>
                                  <p:childTnLst>
                                    <p:set>
                                      <p:cBhvr>
                                        <p:cTn id="41" dur="1" fill="hold">
                                          <p:stCondLst>
                                            <p:cond delay="0"/>
                                          </p:stCondLst>
                                        </p:cTn>
                                        <p:tgtEl>
                                          <p:spTgt spid="237"/>
                                        </p:tgtEl>
                                        <p:attrNameLst>
                                          <p:attrName>style.visibility</p:attrName>
                                        </p:attrNameLst>
                                      </p:cBhvr>
                                      <p:to>
                                        <p:strVal val="visible"/>
                                      </p:to>
                                    </p:set>
                                    <p:animEffect transition="in" filter="dissolve">
                                      <p:cBhvr>
                                        <p:cTn id="42" dur="500"/>
                                        <p:tgtEl>
                                          <p:spTgt spid="237"/>
                                        </p:tgtEl>
                                      </p:cBhvr>
                                    </p:animEffect>
                                  </p:childTnLst>
                                </p:cTn>
                              </p:par>
                              <p:par>
                                <p:cTn id="43" presetID="9" presetClass="entr" presetSubtype="0" fill="hold" grpId="1" nodeType="withEffect">
                                  <p:stCondLst>
                                    <p:cond delay="0"/>
                                  </p:stCondLst>
                                  <p:childTnLst>
                                    <p:set>
                                      <p:cBhvr>
                                        <p:cTn id="44" dur="1" fill="hold">
                                          <p:stCondLst>
                                            <p:cond delay="0"/>
                                          </p:stCondLst>
                                        </p:cTn>
                                        <p:tgtEl>
                                          <p:spTgt spid="236"/>
                                        </p:tgtEl>
                                        <p:attrNameLst>
                                          <p:attrName>style.visibility</p:attrName>
                                        </p:attrNameLst>
                                      </p:cBhvr>
                                      <p:to>
                                        <p:strVal val="visible"/>
                                      </p:to>
                                    </p:set>
                                    <p:animEffect transition="in" filter="dissolve">
                                      <p:cBhvr>
                                        <p:cTn id="45" dur="500"/>
                                        <p:tgtEl>
                                          <p:spTgt spid="236"/>
                                        </p:tgtEl>
                                      </p:cBhvr>
                                    </p:animEffect>
                                  </p:childTnLst>
                                </p:cTn>
                              </p:par>
                              <p:par>
                                <p:cTn id="46" presetID="9" presetClass="entr" presetSubtype="0" fill="hold" grpId="1" nodeType="withEffect">
                                  <p:stCondLst>
                                    <p:cond delay="0"/>
                                  </p:stCondLst>
                                  <p:childTnLst>
                                    <p:set>
                                      <p:cBhvr>
                                        <p:cTn id="47" dur="1" fill="hold">
                                          <p:stCondLst>
                                            <p:cond delay="0"/>
                                          </p:stCondLst>
                                        </p:cTn>
                                        <p:tgtEl>
                                          <p:spTgt spid="238"/>
                                        </p:tgtEl>
                                        <p:attrNameLst>
                                          <p:attrName>style.visibility</p:attrName>
                                        </p:attrNameLst>
                                      </p:cBhvr>
                                      <p:to>
                                        <p:strVal val="visible"/>
                                      </p:to>
                                    </p:set>
                                    <p:animEffect transition="in" filter="dissolve">
                                      <p:cBhvr>
                                        <p:cTn id="48" dur="500"/>
                                        <p:tgtEl>
                                          <p:spTgt spid="23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5">
                                            <p:txEl>
                                              <p:pRg st="5" end="5"/>
                                            </p:txEl>
                                          </p:spTgt>
                                        </p:tgtEl>
                                        <p:attrNameLst>
                                          <p:attrName>style.visibility</p:attrName>
                                        </p:attrNameLst>
                                      </p:cBhvr>
                                      <p:to>
                                        <p:strVal val="visible"/>
                                      </p:to>
                                    </p:set>
                                    <p:animEffect transition="in" filter="wipe(down)">
                                      <p:cBhvr>
                                        <p:cTn id="53" dur="500"/>
                                        <p:tgtEl>
                                          <p:spTgt spid="65">
                                            <p:txEl>
                                              <p:pRg st="5" end="5"/>
                                            </p:txEl>
                                          </p:spTgt>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wipe(left)">
                                      <p:cBhvr>
                                        <p:cTn id="57" dur="500"/>
                                        <p:tgtEl>
                                          <p:spTgt spid="7">
                                            <p:txEl>
                                              <p:pRg st="0" end="0"/>
                                            </p:txEl>
                                          </p:spTgt>
                                        </p:tgtEl>
                                      </p:cBhvr>
                                    </p:animEffect>
                                  </p:childTnLst>
                                </p:cTn>
                              </p:par>
                            </p:childTnLst>
                          </p:cTn>
                        </p:par>
                        <p:par>
                          <p:cTn id="58" fill="hold">
                            <p:stCondLst>
                              <p:cond delay="1000"/>
                            </p:stCondLst>
                            <p:childTnLst>
                              <p:par>
                                <p:cTn id="59" presetID="9"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par>
                                <p:cTn id="62" presetID="9" presetClass="entr" presetSubtype="0" fill="hold"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dissolve">
                                      <p:cBhvr>
                                        <p:cTn id="64" dur="500"/>
                                        <p:tgtEl>
                                          <p:spTgt spid="6"/>
                                        </p:tgtEl>
                                      </p:cBhvr>
                                    </p:animEffect>
                                  </p:childTnLst>
                                </p:cTn>
                              </p:par>
                            </p:childTnLst>
                          </p:cTn>
                        </p:par>
                        <p:par>
                          <p:cTn id="65" fill="hold">
                            <p:stCondLst>
                              <p:cond delay="1500"/>
                            </p:stCondLst>
                            <p:childTnLst>
                              <p:par>
                                <p:cTn id="66" presetID="22" presetClass="entr" presetSubtype="8"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wipe(left)">
                                      <p:cBhvr>
                                        <p:cTn id="68" dur="500"/>
                                        <p:tgtEl>
                                          <p:spTgt spid="4"/>
                                        </p:tgtEl>
                                      </p:cBhvr>
                                    </p:animEffect>
                                  </p:childTnLst>
                                </p:cTn>
                              </p:par>
                            </p:childTnLst>
                          </p:cTn>
                        </p:par>
                        <p:par>
                          <p:cTn id="69" fill="hold">
                            <p:stCondLst>
                              <p:cond delay="2000"/>
                            </p:stCondLst>
                            <p:childTnLst>
                              <p:par>
                                <p:cTn id="70" presetID="0" presetClass="path" presetSubtype="0" autoRev="1" fill="hold" grpId="0" nodeType="afterEffect">
                                  <p:stCondLst>
                                    <p:cond delay="0"/>
                                  </p:stCondLst>
                                  <p:childTnLst>
                                    <p:animMotion origin="layout" path="M 5.55556E-7 0.00116 L 5.55556E-7 -0.01018 L 0.00069 -0.26041 L 0.04358 -0.25949 L 0.04358 -0.00069 L 0.08576 0.00024 L 0.08576 -0.26203 L 0.12865 -0.26203 L 0.12865 0.00116 L 0.17205 0.00024 L 0.17205 -0.26111 L 0.21424 -0.26111 L 0.21424 -0.00069 " pathEditMode="relative" rAng="0" ptsTypes="AAAAAAAAAAAAA">
                                      <p:cBhvr>
                                        <p:cTn id="71" dur="6000" fill="hold"/>
                                        <p:tgtEl>
                                          <p:spTgt spid="235"/>
                                        </p:tgtEl>
                                        <p:attrNameLst>
                                          <p:attrName>ppt_x</p:attrName>
                                          <p:attrName>ppt_y</p:attrName>
                                        </p:attrNameLst>
                                      </p:cBhvr>
                                      <p:rCtr x="10712" y="-13171"/>
                                    </p:animMotion>
                                  </p:childTnLst>
                                </p:cTn>
                              </p:par>
                              <p:par>
                                <p:cTn id="72" presetID="0" presetClass="path" presetSubtype="0" autoRev="1" fill="hold" grpId="0" nodeType="withEffect">
                                  <p:stCondLst>
                                    <p:cond delay="0"/>
                                  </p:stCondLst>
                                  <p:childTnLst>
                                    <p:animMotion origin="layout" path="M -2.22222E-6 -0.00023 L -2.22222E-6 -0.01157 L 0.0007 -0.2618 L 0.04358 -0.26088 L 0.04358 -0.00208 L 0.08577 -0.00115 L 0.08577 -0.26342 L 0.12865 -0.26342 L 0.12865 -0.00023 L 0.17205 -0.00115 L 0.17205 -0.2625 L 0.21424 -0.2625 L 0.21424 -0.00208 " pathEditMode="relative" rAng="0" ptsTypes="AAAAAAAAAAAAA">
                                      <p:cBhvr>
                                        <p:cTn id="73" dur="6000" fill="hold"/>
                                        <p:tgtEl>
                                          <p:spTgt spid="237"/>
                                        </p:tgtEl>
                                        <p:attrNameLst>
                                          <p:attrName>ppt_x</p:attrName>
                                          <p:attrName>ppt_y</p:attrName>
                                        </p:attrNameLst>
                                      </p:cBhvr>
                                      <p:rCtr x="10712" y="-13171"/>
                                    </p:animMotion>
                                  </p:childTnLst>
                                </p:cTn>
                              </p:par>
                              <p:par>
                                <p:cTn id="74" presetID="0" presetClass="path" presetSubtype="0" autoRev="1" fill="hold" grpId="0" nodeType="withEffect">
                                  <p:stCondLst>
                                    <p:cond delay="0"/>
                                  </p:stCondLst>
                                  <p:childTnLst>
                                    <p:animMotion origin="layout" path="M 1.38889E-6 0.00047 L 1.38889E-6 -0.01087 L 0.00069 -0.26111 L 0.04358 -0.26018 L 0.04358 -0.00138 L 0.08576 -0.00046 L 0.08576 -0.26273 L 0.12864 -0.26273 L 0.12864 0.00047 L 0.17205 -0.00046 L 0.17205 -0.2618 L 0.21423 -0.2618 L 0.21423 -0.00138 " pathEditMode="relative" rAng="0" ptsTypes="AAAAAAAAAAAAA">
                                      <p:cBhvr>
                                        <p:cTn id="75" dur="6000" fill="hold"/>
                                        <p:tgtEl>
                                          <p:spTgt spid="236"/>
                                        </p:tgtEl>
                                        <p:attrNameLst>
                                          <p:attrName>ppt_x</p:attrName>
                                          <p:attrName>ppt_y</p:attrName>
                                        </p:attrNameLst>
                                      </p:cBhvr>
                                      <p:rCtr x="10712" y="-13171"/>
                                    </p:animMotion>
                                  </p:childTnLst>
                                </p:cTn>
                              </p:par>
                              <p:par>
                                <p:cTn id="76" presetID="0" presetClass="path" presetSubtype="0" autoRev="1" fill="hold" grpId="0" nodeType="withEffect">
                                  <p:stCondLst>
                                    <p:cond delay="0"/>
                                  </p:stCondLst>
                                  <p:childTnLst>
                                    <p:animMotion origin="layout" path="M -1.38889E-6 -0.00092 L -1.38889E-6 -0.01226 L 0.0007 -0.2625 L 0.04358 -0.26157 L 0.04358 -0.00277 L 0.08577 -0.00185 L 0.08577 -0.26412 L 0.12865 -0.26412 L 0.12865 -0.00092 L 0.17205 -0.00185 L 0.17205 -0.26319 L 0.21424 -0.26319 L 0.21424 -0.00277 " pathEditMode="relative" rAng="0" ptsTypes="AAAAAAAAAAAAA">
                                      <p:cBhvr>
                                        <p:cTn id="77" dur="6000" fill="hold"/>
                                        <p:tgtEl>
                                          <p:spTgt spid="238"/>
                                        </p:tgtEl>
                                        <p:attrNameLst>
                                          <p:attrName>ppt_x</p:attrName>
                                          <p:attrName>ppt_y</p:attrName>
                                        </p:attrNameLst>
                                      </p:cBhvr>
                                      <p:rCtr x="10712" y="-131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animBg="1"/>
      <p:bldP spid="235" grpId="0" animBg="1"/>
      <p:bldP spid="235" grpId="1" animBg="1"/>
      <p:bldP spid="236" grpId="0" animBg="1"/>
      <p:bldP spid="236" grpId="1" animBg="1"/>
      <p:bldP spid="237" grpId="0" animBg="1"/>
      <p:bldP spid="237" grpId="1" animBg="1"/>
      <p:bldP spid="238" grpId="0" animBg="1"/>
      <p:bldP spid="238"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484784"/>
            <a:ext cx="7920880" cy="4968552"/>
          </a:xfrm>
        </p:spPr>
        <p:txBody>
          <a:bodyPr>
            <a:normAutofit/>
          </a:bodyPr>
          <a:lstStyle/>
          <a:p>
            <a:pPr marL="36576" indent="0">
              <a:spcAft>
                <a:spcPts val="1800"/>
              </a:spcAft>
              <a:buNone/>
            </a:pPr>
            <a:r>
              <a:rPr lang="en-US" altLang="zh-CN" sz="3200" dirty="0"/>
              <a:t>Adaptive Search and Conquer (ASC) approach has the following characteristics</a:t>
            </a:r>
          </a:p>
          <a:p>
            <a:pPr>
              <a:spcAft>
                <a:spcPts val="1800"/>
              </a:spcAft>
            </a:pPr>
            <a:r>
              <a:rPr lang="en-US" altLang="zh-CN" dirty="0"/>
              <a:t>It assumes no knowledge of sensor distribution</a:t>
            </a:r>
          </a:p>
          <a:p>
            <a:pPr>
              <a:spcAft>
                <a:spcPts val="1200"/>
              </a:spcAft>
            </a:pPr>
            <a:r>
              <a:rPr lang="en-US" altLang="zh-CN" dirty="0"/>
              <a:t>MRNs cooperatively and incrementally search and conquer different regions until the whole WSN has been covered, i.e., self deployment</a:t>
            </a:r>
            <a:endParaRPr lang="zh-CN" altLang="en-US" dirty="0"/>
          </a:p>
        </p:txBody>
      </p:sp>
      <p:sp>
        <p:nvSpPr>
          <p:cNvPr id="4" name="Title 1"/>
          <p:cNvSpPr>
            <a:spLocks noGrp="1"/>
          </p:cNvSpPr>
          <p:nvPr>
            <p:ph type="title"/>
          </p:nvPr>
        </p:nvSpPr>
        <p:spPr>
          <a:xfrm>
            <a:off x="434888" y="260648"/>
            <a:ext cx="7233456" cy="1143000"/>
          </a:xfrm>
        </p:spPr>
        <p:txBody>
          <a:bodyPr>
            <a:noAutofit/>
          </a:bodyPr>
          <a:lstStyle/>
          <a:p>
            <a:r>
              <a:rPr lang="en-US" sz="4000" dirty="0">
                <a:solidFill>
                  <a:srgbClr val="CFAFE7"/>
                </a:solidFill>
                <a:ea typeface="宋体" pitchFamily="2" charset="-122"/>
              </a:rPr>
              <a:t>Self-Deployment:  ASC Scheme</a:t>
            </a:r>
          </a:p>
        </p:txBody>
      </p:sp>
    </p:spTree>
    <p:extLst>
      <p:ext uri="{BB962C8B-B14F-4D97-AF65-F5344CB8AC3E}">
        <p14:creationId xmlns:p14="http://schemas.microsoft.com/office/powerpoint/2010/main" val="416595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148"/>
          <p:cNvSpPr>
            <a:spLocks noChangeAspect="1"/>
          </p:cNvSpPr>
          <p:nvPr/>
        </p:nvSpPr>
        <p:spPr>
          <a:xfrm>
            <a:off x="1413709" y="1052736"/>
            <a:ext cx="5822587" cy="5019879"/>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headEnd type="none" w="med" len="med"/>
            <a:tailEnd type="triangle" w="lg" len="lg"/>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Calibri"/>
              <a:ea typeface="宋体"/>
              <a:cs typeface="+mn-cs"/>
            </a:endParaRPr>
          </a:p>
        </p:txBody>
      </p:sp>
      <p:cxnSp>
        <p:nvCxnSpPr>
          <p:cNvPr id="57" name="直接连接符 149"/>
          <p:cNvCxnSpPr>
            <a:cxnSpLocks noChangeAspect="1"/>
          </p:cNvCxnSpPr>
          <p:nvPr/>
        </p:nvCxnSpPr>
        <p:spPr>
          <a:xfrm>
            <a:off x="1413709" y="3212722"/>
            <a:ext cx="5822587" cy="0"/>
          </a:xfrm>
          <a:prstGeom prst="line">
            <a:avLst/>
          </a:prstGeom>
          <a:noFill/>
          <a:ln w="19050" cap="flat" cmpd="sng" algn="ctr">
            <a:solidFill>
              <a:sysClr val="windowText" lastClr="000000"/>
            </a:solidFill>
            <a:prstDash val="lgDash"/>
          </a:ln>
          <a:effectLst/>
        </p:spPr>
      </p:cxnSp>
      <p:cxnSp>
        <p:nvCxnSpPr>
          <p:cNvPr id="58" name="直接连接符 150"/>
          <p:cNvCxnSpPr>
            <a:cxnSpLocks noChangeAspect="1"/>
          </p:cNvCxnSpPr>
          <p:nvPr/>
        </p:nvCxnSpPr>
        <p:spPr>
          <a:xfrm>
            <a:off x="4533687" y="1052736"/>
            <a:ext cx="0" cy="5019879"/>
          </a:xfrm>
          <a:prstGeom prst="line">
            <a:avLst/>
          </a:prstGeom>
          <a:noFill/>
          <a:ln w="19050" cap="flat" cmpd="sng" algn="ctr">
            <a:solidFill>
              <a:sysClr val="windowText" lastClr="000000"/>
            </a:solidFill>
            <a:prstDash val="lgDash"/>
          </a:ln>
          <a:effectLst/>
        </p:spPr>
      </p:cxnSp>
      <p:grpSp>
        <p:nvGrpSpPr>
          <p:cNvPr id="7" name="Group 6"/>
          <p:cNvGrpSpPr/>
          <p:nvPr/>
        </p:nvGrpSpPr>
        <p:grpSpPr>
          <a:xfrm>
            <a:off x="1600244" y="3396589"/>
            <a:ext cx="2738978" cy="2517608"/>
            <a:chOff x="1600244" y="3594421"/>
            <a:chExt cx="2738978" cy="2517608"/>
          </a:xfrm>
        </p:grpSpPr>
        <p:cxnSp>
          <p:nvCxnSpPr>
            <p:cNvPr id="68" name="直接箭头连接符 162"/>
            <p:cNvCxnSpPr>
              <a:cxnSpLocks noChangeAspect="1"/>
            </p:cNvCxnSpPr>
            <p:nvPr/>
          </p:nvCxnSpPr>
          <p:spPr>
            <a:xfrm>
              <a:off x="1608743" y="5520789"/>
              <a:ext cx="411644" cy="0"/>
            </a:xfrm>
            <a:prstGeom prst="straightConnector1">
              <a:avLst/>
            </a:prstGeom>
            <a:ln>
              <a:solidFill>
                <a:schemeClr val="bg1"/>
              </a:solidFill>
              <a:headEnd type="arrow" w="sm" len="sm"/>
              <a:tailEnd type="arrow" w="sm" len="sm"/>
            </a:ln>
          </p:spPr>
          <p:style>
            <a:lnRef idx="1">
              <a:schemeClr val="accent4"/>
            </a:lnRef>
            <a:fillRef idx="0">
              <a:schemeClr val="accent4"/>
            </a:fillRef>
            <a:effectRef idx="0">
              <a:schemeClr val="accent4"/>
            </a:effectRef>
            <a:fontRef idx="minor">
              <a:schemeClr val="tx1"/>
            </a:fontRef>
          </p:style>
        </p:cxnSp>
        <mc:AlternateContent xmlns:mc="http://schemas.openxmlformats.org/markup-compatibility/2006">
          <mc:Choice xmlns:a14="http://schemas.microsoft.com/office/drawing/2010/main" Requires="a14">
            <p:sp>
              <p:nvSpPr>
                <p:cNvPr id="69" name="TextBox 68"/>
                <p:cNvSpPr txBox="1">
                  <a:spLocks noChangeAspect="1"/>
                </p:cNvSpPr>
                <p:nvPr/>
              </p:nvSpPr>
              <p:spPr>
                <a:xfrm>
                  <a:off x="1625564" y="5239414"/>
                  <a:ext cx="337941" cy="342931"/>
                </a:xfrm>
                <a:prstGeom prst="rect">
                  <a:avLst/>
                </a:prstGeom>
                <a:noFill/>
              </p:spPr>
              <p:txBody>
                <a:bodyPr wrap="square" lIns="95774" tIns="47887" rIns="95774" bIns="47887" rtlCol="0">
                  <a:spAutoFit/>
                </a:bodyPr>
                <a:lstStyle/>
                <a:p>
                  <a:pPr/>
                  <a14:m>
                    <m:oMathPara xmlns:m="http://schemas.openxmlformats.org/officeDocument/2006/math">
                      <m:oMathParaPr>
                        <m:jc m:val="center"/>
                      </m:oMathParaPr>
                      <m:oMath xmlns:m="http://schemas.openxmlformats.org/officeDocument/2006/math">
                        <m:r>
                          <m:rPr>
                            <m:nor/>
                          </m:rPr>
                          <a:rPr lang="en-US" altLang="zh-CN" sz="1600" dirty="0" smtClean="0">
                            <a:solidFill>
                              <a:schemeClr val="bg1"/>
                            </a:solidFill>
                            <a:latin typeface="Calibri" pitchFamily="34" charset="0"/>
                            <a:cs typeface="Calibri" pitchFamily="34" charset="0"/>
                          </a:rPr>
                          <m:t>2</m:t>
                        </m:r>
                        <m:r>
                          <m:rPr>
                            <m:nor/>
                          </m:rPr>
                          <a:rPr lang="en-US" altLang="zh-CN" sz="1600" i="1" dirty="0" smtClean="0">
                            <a:solidFill>
                              <a:schemeClr val="bg1"/>
                            </a:solidFill>
                            <a:latin typeface="Calibri" pitchFamily="34" charset="0"/>
                            <a:cs typeface="Calibri" pitchFamily="34" charset="0"/>
                          </a:rPr>
                          <m:t>R</m:t>
                        </m:r>
                      </m:oMath>
                    </m:oMathPara>
                  </a14:m>
                  <a:endParaRPr lang="zh-CN" altLang="en-US" sz="1600" i="1" dirty="0">
                    <a:solidFill>
                      <a:schemeClr val="bg1"/>
                    </a:solidFill>
                    <a:latin typeface="Calibri" pitchFamily="34" charset="0"/>
                    <a:cs typeface="Calibri" pitchFamily="34" charset="0"/>
                  </a:endParaRPr>
                </a:p>
              </p:txBody>
            </p:sp>
          </mc:Choice>
          <mc:Fallback>
            <p:sp>
              <p:nvSpPr>
                <p:cNvPr id="69" name="TextBox 68"/>
                <p:cNvSpPr txBox="1">
                  <a:spLocks noRot="1" noChangeAspect="1" noMove="1" noResize="1" noEditPoints="1" noAdjustHandles="1" noChangeArrowheads="1" noChangeShapeType="1" noTextEdit="1"/>
                </p:cNvSpPr>
                <p:nvPr/>
              </p:nvSpPr>
              <p:spPr>
                <a:xfrm>
                  <a:off x="1625564" y="5239414"/>
                  <a:ext cx="337941" cy="342931"/>
                </a:xfrm>
                <a:prstGeom prst="rect">
                  <a:avLst/>
                </a:prstGeom>
                <a:blipFill>
                  <a:blip r:embed="rId3"/>
                  <a:stretch>
                    <a:fillRect r="-10909"/>
                  </a:stretch>
                </a:blipFill>
              </p:spPr>
              <p:txBody>
                <a:bodyPr/>
                <a:lstStyle/>
                <a:p>
                  <a:r>
                    <a:rPr lang="en-US">
                      <a:noFill/>
                    </a:rPr>
                    <a:t> </a:t>
                  </a:r>
                </a:p>
              </p:txBody>
            </p:sp>
          </mc:Fallback>
        </mc:AlternateContent>
        <p:grpSp>
          <p:nvGrpSpPr>
            <p:cNvPr id="3" name="Group 2"/>
            <p:cNvGrpSpPr/>
            <p:nvPr/>
          </p:nvGrpSpPr>
          <p:grpSpPr>
            <a:xfrm>
              <a:off x="1600244" y="3594421"/>
              <a:ext cx="2738978" cy="2517608"/>
              <a:chOff x="1600244" y="3594421"/>
              <a:chExt cx="2738978" cy="2517608"/>
            </a:xfrm>
          </p:grpSpPr>
          <p:cxnSp>
            <p:nvCxnSpPr>
              <p:cNvPr id="59" name="直接连接符 151"/>
              <p:cNvCxnSpPr>
                <a:cxnSpLocks noChangeAspect="1"/>
              </p:cNvCxnSpPr>
              <p:nvPr/>
            </p:nvCxnSpPr>
            <p:spPr>
              <a:xfrm flipV="1">
                <a:off x="1600244" y="5034477"/>
                <a:ext cx="0" cy="1055540"/>
              </a:xfrm>
              <a:prstGeom prst="line">
                <a:avLst/>
              </a:prstGeom>
              <a:noFill/>
              <a:ln w="28575" cap="flat" cmpd="sng" algn="ctr">
                <a:solidFill>
                  <a:srgbClr val="F79646">
                    <a:lumMod val="75000"/>
                  </a:srgbClr>
                </a:solidFill>
                <a:prstDash val="dash"/>
              </a:ln>
              <a:effectLst/>
            </p:spPr>
          </p:cxnSp>
          <p:cxnSp>
            <p:nvCxnSpPr>
              <p:cNvPr id="60" name="直接连接符 152"/>
              <p:cNvCxnSpPr>
                <a:cxnSpLocks noChangeAspect="1"/>
              </p:cNvCxnSpPr>
              <p:nvPr/>
            </p:nvCxnSpPr>
            <p:spPr>
              <a:xfrm>
                <a:off x="1999368" y="5034474"/>
                <a:ext cx="0" cy="1055541"/>
              </a:xfrm>
              <a:prstGeom prst="line">
                <a:avLst/>
              </a:prstGeom>
              <a:noFill/>
              <a:ln w="28575" cap="flat" cmpd="sng" algn="ctr">
                <a:solidFill>
                  <a:srgbClr val="F79646">
                    <a:lumMod val="75000"/>
                  </a:srgbClr>
                </a:solidFill>
                <a:prstDash val="dash"/>
              </a:ln>
              <a:effectLst/>
            </p:spPr>
          </p:cxnSp>
          <p:cxnSp>
            <p:nvCxnSpPr>
              <p:cNvPr id="61" name="直接连接符 153"/>
              <p:cNvCxnSpPr>
                <a:cxnSpLocks noChangeAspect="1"/>
              </p:cNvCxnSpPr>
              <p:nvPr/>
            </p:nvCxnSpPr>
            <p:spPr>
              <a:xfrm flipV="1">
                <a:off x="2385458" y="5025914"/>
                <a:ext cx="0" cy="1072661"/>
              </a:xfrm>
              <a:prstGeom prst="line">
                <a:avLst/>
              </a:prstGeom>
              <a:noFill/>
              <a:ln w="28575" cap="flat" cmpd="sng" algn="ctr">
                <a:solidFill>
                  <a:srgbClr val="F79646">
                    <a:lumMod val="75000"/>
                  </a:srgbClr>
                </a:solidFill>
                <a:prstDash val="dash"/>
              </a:ln>
              <a:effectLst/>
            </p:spPr>
          </p:cxnSp>
          <p:cxnSp>
            <p:nvCxnSpPr>
              <p:cNvPr id="62" name="直接连接符 154"/>
              <p:cNvCxnSpPr>
                <a:cxnSpLocks noChangeAspect="1"/>
              </p:cNvCxnSpPr>
              <p:nvPr/>
            </p:nvCxnSpPr>
            <p:spPr>
              <a:xfrm>
                <a:off x="2779319" y="5032735"/>
                <a:ext cx="0" cy="1065843"/>
              </a:xfrm>
              <a:prstGeom prst="line">
                <a:avLst/>
              </a:prstGeom>
              <a:noFill/>
              <a:ln w="28575" cap="flat" cmpd="sng" algn="ctr">
                <a:solidFill>
                  <a:srgbClr val="F79646">
                    <a:lumMod val="75000"/>
                  </a:srgbClr>
                </a:solidFill>
                <a:prstDash val="dash"/>
              </a:ln>
              <a:effectLst/>
            </p:spPr>
          </p:cxnSp>
          <p:cxnSp>
            <p:nvCxnSpPr>
              <p:cNvPr id="63" name="直接连接符 155"/>
              <p:cNvCxnSpPr>
                <a:cxnSpLocks noChangeAspect="1"/>
              </p:cNvCxnSpPr>
              <p:nvPr/>
            </p:nvCxnSpPr>
            <p:spPr>
              <a:xfrm>
                <a:off x="1600246" y="5026024"/>
                <a:ext cx="390043" cy="0"/>
              </a:xfrm>
              <a:prstGeom prst="line">
                <a:avLst/>
              </a:prstGeom>
              <a:noFill/>
              <a:ln w="28575" cap="flat" cmpd="sng" algn="ctr">
                <a:solidFill>
                  <a:srgbClr val="F79646">
                    <a:lumMod val="75000"/>
                  </a:srgbClr>
                </a:solidFill>
                <a:prstDash val="dash"/>
              </a:ln>
              <a:effectLst/>
            </p:spPr>
          </p:cxnSp>
          <p:cxnSp>
            <p:nvCxnSpPr>
              <p:cNvPr id="64" name="直接连接符 156"/>
              <p:cNvCxnSpPr>
                <a:cxnSpLocks noChangeAspect="1"/>
              </p:cNvCxnSpPr>
              <p:nvPr/>
            </p:nvCxnSpPr>
            <p:spPr>
              <a:xfrm flipV="1">
                <a:off x="3169295" y="4673675"/>
                <a:ext cx="0" cy="1430299"/>
              </a:xfrm>
              <a:prstGeom prst="line">
                <a:avLst/>
              </a:prstGeom>
              <a:noFill/>
              <a:ln w="28575" cap="flat" cmpd="sng" algn="ctr">
                <a:solidFill>
                  <a:srgbClr val="F79646">
                    <a:lumMod val="75000"/>
                  </a:srgbClr>
                </a:solidFill>
                <a:prstDash val="dash"/>
              </a:ln>
              <a:effectLst/>
            </p:spPr>
          </p:cxnSp>
          <p:cxnSp>
            <p:nvCxnSpPr>
              <p:cNvPr id="65" name="直接连接符 157"/>
              <p:cNvCxnSpPr>
                <a:cxnSpLocks noChangeAspect="1"/>
              </p:cNvCxnSpPr>
              <p:nvPr/>
            </p:nvCxnSpPr>
            <p:spPr>
              <a:xfrm>
                <a:off x="1628462" y="4658956"/>
                <a:ext cx="1540834" cy="0"/>
              </a:xfrm>
              <a:prstGeom prst="line">
                <a:avLst/>
              </a:prstGeom>
              <a:noFill/>
              <a:ln w="28575" cap="flat" cmpd="sng" algn="ctr">
                <a:solidFill>
                  <a:srgbClr val="F79646">
                    <a:lumMod val="75000"/>
                  </a:srgbClr>
                </a:solidFill>
                <a:prstDash val="dash"/>
              </a:ln>
              <a:effectLst/>
            </p:spPr>
          </p:cxnSp>
          <p:cxnSp>
            <p:nvCxnSpPr>
              <p:cNvPr id="66" name="直接连接符 160"/>
              <p:cNvCxnSpPr>
                <a:cxnSpLocks noChangeAspect="1"/>
              </p:cNvCxnSpPr>
              <p:nvPr/>
            </p:nvCxnSpPr>
            <p:spPr>
              <a:xfrm>
                <a:off x="3559271" y="4291524"/>
                <a:ext cx="0" cy="1811372"/>
              </a:xfrm>
              <a:prstGeom prst="line">
                <a:avLst/>
              </a:prstGeom>
              <a:noFill/>
              <a:ln w="28575" cap="flat" cmpd="sng" algn="ctr">
                <a:solidFill>
                  <a:srgbClr val="F79646">
                    <a:lumMod val="75000"/>
                  </a:srgbClr>
                </a:solidFill>
                <a:prstDash val="dash"/>
              </a:ln>
              <a:effectLst/>
            </p:spPr>
          </p:cxnSp>
          <p:cxnSp>
            <p:nvCxnSpPr>
              <p:cNvPr id="67" name="直接连接符 161"/>
              <p:cNvCxnSpPr>
                <a:cxnSpLocks noChangeAspect="1"/>
              </p:cNvCxnSpPr>
              <p:nvPr/>
            </p:nvCxnSpPr>
            <p:spPr>
              <a:xfrm>
                <a:off x="1611534" y="4291524"/>
                <a:ext cx="1947738" cy="0"/>
              </a:xfrm>
              <a:prstGeom prst="line">
                <a:avLst/>
              </a:prstGeom>
              <a:noFill/>
              <a:ln w="28575" cap="flat" cmpd="sng" algn="ctr">
                <a:solidFill>
                  <a:srgbClr val="F79646">
                    <a:lumMod val="75000"/>
                  </a:srgbClr>
                </a:solidFill>
                <a:prstDash val="dash"/>
              </a:ln>
              <a:effectLst/>
            </p:spPr>
          </p:cxnSp>
          <p:cxnSp>
            <p:nvCxnSpPr>
              <p:cNvPr id="70" name="直接连接符 166"/>
              <p:cNvCxnSpPr>
                <a:cxnSpLocks noChangeAspect="1"/>
              </p:cNvCxnSpPr>
              <p:nvPr/>
            </p:nvCxnSpPr>
            <p:spPr>
              <a:xfrm>
                <a:off x="1611534" y="3939557"/>
                <a:ext cx="2337781" cy="0"/>
              </a:xfrm>
              <a:prstGeom prst="line">
                <a:avLst/>
              </a:prstGeom>
              <a:noFill/>
              <a:ln w="28575" cap="flat" cmpd="sng" algn="ctr">
                <a:solidFill>
                  <a:srgbClr val="F79646">
                    <a:lumMod val="75000"/>
                  </a:srgbClr>
                </a:solidFill>
                <a:prstDash val="dash"/>
              </a:ln>
              <a:effectLst/>
            </p:spPr>
          </p:cxnSp>
          <p:cxnSp>
            <p:nvCxnSpPr>
              <p:cNvPr id="71" name="直接连接符 167"/>
              <p:cNvCxnSpPr>
                <a:cxnSpLocks noChangeAspect="1"/>
              </p:cNvCxnSpPr>
              <p:nvPr/>
            </p:nvCxnSpPr>
            <p:spPr>
              <a:xfrm flipV="1">
                <a:off x="1600244" y="3612763"/>
                <a:ext cx="0" cy="326114"/>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72" name="直接连接符 168"/>
              <p:cNvCxnSpPr>
                <a:cxnSpLocks noChangeAspect="1"/>
              </p:cNvCxnSpPr>
              <p:nvPr/>
            </p:nvCxnSpPr>
            <p:spPr>
              <a:xfrm>
                <a:off x="1600244" y="3594421"/>
                <a:ext cx="2738978" cy="0"/>
              </a:xfrm>
              <a:prstGeom prst="line">
                <a:avLst/>
              </a:prstGeom>
              <a:noFill/>
              <a:ln w="28575" cap="flat" cmpd="sng" algn="ctr">
                <a:solidFill>
                  <a:srgbClr val="F79646">
                    <a:lumMod val="75000"/>
                  </a:srgbClr>
                </a:solidFill>
                <a:prstDash val="dash"/>
              </a:ln>
              <a:effectLst/>
            </p:spPr>
          </p:cxnSp>
          <p:cxnSp>
            <p:nvCxnSpPr>
              <p:cNvPr id="73" name="直接连接符 172"/>
              <p:cNvCxnSpPr>
                <a:cxnSpLocks noChangeAspect="1"/>
              </p:cNvCxnSpPr>
              <p:nvPr/>
            </p:nvCxnSpPr>
            <p:spPr>
              <a:xfrm flipV="1">
                <a:off x="3949314" y="3918015"/>
                <a:ext cx="0" cy="2172003"/>
              </a:xfrm>
              <a:prstGeom prst="line">
                <a:avLst/>
              </a:prstGeom>
              <a:noFill/>
              <a:ln w="28575" cap="flat" cmpd="sng" algn="ctr">
                <a:solidFill>
                  <a:srgbClr val="F79646">
                    <a:lumMod val="75000"/>
                  </a:srgbClr>
                </a:solidFill>
                <a:prstDash val="dash"/>
              </a:ln>
              <a:effectLst/>
            </p:spPr>
          </p:cxnSp>
          <p:cxnSp>
            <p:nvCxnSpPr>
              <p:cNvPr id="90" name="直接连接符 190"/>
              <p:cNvCxnSpPr>
                <a:cxnSpLocks noChangeAspect="1"/>
              </p:cNvCxnSpPr>
              <p:nvPr/>
            </p:nvCxnSpPr>
            <p:spPr>
              <a:xfrm flipV="1">
                <a:off x="1600244" y="4285904"/>
                <a:ext cx="0" cy="378042"/>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91" name="直接连接符 191"/>
              <p:cNvCxnSpPr>
                <a:cxnSpLocks noChangeAspect="1"/>
              </p:cNvCxnSpPr>
              <p:nvPr/>
            </p:nvCxnSpPr>
            <p:spPr>
              <a:xfrm>
                <a:off x="1999370" y="6103971"/>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92" name="直接连接符 192"/>
              <p:cNvCxnSpPr>
                <a:cxnSpLocks noChangeAspect="1"/>
              </p:cNvCxnSpPr>
              <p:nvPr/>
            </p:nvCxnSpPr>
            <p:spPr>
              <a:xfrm>
                <a:off x="2385459" y="5025914"/>
                <a:ext cx="390043" cy="0"/>
              </a:xfrm>
              <a:prstGeom prst="line">
                <a:avLst/>
              </a:prstGeom>
              <a:noFill/>
              <a:ln w="28575" cap="flat" cmpd="sng" algn="ctr">
                <a:solidFill>
                  <a:srgbClr val="F79646">
                    <a:lumMod val="75000"/>
                  </a:srgbClr>
                </a:solidFill>
                <a:prstDash val="dash"/>
              </a:ln>
              <a:effectLst/>
            </p:spPr>
          </p:cxnSp>
          <p:cxnSp>
            <p:nvCxnSpPr>
              <p:cNvPr id="93" name="直接连接符 193"/>
              <p:cNvCxnSpPr>
                <a:cxnSpLocks noChangeAspect="1"/>
              </p:cNvCxnSpPr>
              <p:nvPr/>
            </p:nvCxnSpPr>
            <p:spPr>
              <a:xfrm>
                <a:off x="2779320" y="6102896"/>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94" name="直接连接符 194"/>
              <p:cNvCxnSpPr>
                <a:cxnSpLocks noChangeAspect="1"/>
              </p:cNvCxnSpPr>
              <p:nvPr/>
            </p:nvCxnSpPr>
            <p:spPr>
              <a:xfrm>
                <a:off x="3559272" y="6098575"/>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95" name="直接连接符 195"/>
              <p:cNvCxnSpPr>
                <a:cxnSpLocks noChangeAspect="1"/>
              </p:cNvCxnSpPr>
              <p:nvPr/>
            </p:nvCxnSpPr>
            <p:spPr>
              <a:xfrm flipV="1">
                <a:off x="4339222" y="3594424"/>
                <a:ext cx="0" cy="2517605"/>
              </a:xfrm>
              <a:prstGeom prst="line">
                <a:avLst/>
              </a:prstGeom>
              <a:noFill/>
              <a:ln w="28575" cap="flat" cmpd="sng" algn="ctr">
                <a:solidFill>
                  <a:srgbClr val="F79646">
                    <a:lumMod val="75000"/>
                  </a:srgbClr>
                </a:solidFill>
                <a:prstDash val="dash"/>
              </a:ln>
              <a:effectLst/>
            </p:spPr>
          </p:cxnSp>
        </p:grpSp>
      </p:grpSp>
      <p:grpSp>
        <p:nvGrpSpPr>
          <p:cNvPr id="8" name="Group 7"/>
          <p:cNvGrpSpPr/>
          <p:nvPr/>
        </p:nvGrpSpPr>
        <p:grpSpPr>
          <a:xfrm>
            <a:off x="251520" y="4466114"/>
            <a:ext cx="2920341" cy="2255959"/>
            <a:chOff x="251520" y="4663946"/>
            <a:chExt cx="2920341" cy="2255959"/>
          </a:xfrm>
        </p:grpSpPr>
        <p:cxnSp>
          <p:nvCxnSpPr>
            <p:cNvPr id="74" name="直接连接符 173"/>
            <p:cNvCxnSpPr>
              <a:cxnSpLocks noChangeAspect="1"/>
            </p:cNvCxnSpPr>
            <p:nvPr/>
          </p:nvCxnSpPr>
          <p:spPr>
            <a:xfrm>
              <a:off x="1600244" y="6112027"/>
              <a:ext cx="0" cy="600564"/>
            </a:xfrm>
            <a:prstGeom prst="line">
              <a:avLst/>
            </a:prstGeom>
            <a:noFill/>
            <a:ln w="19050" cap="flat" cmpd="sng" algn="ctr">
              <a:solidFill>
                <a:schemeClr val="accent1"/>
              </a:solidFill>
              <a:prstDash val="sysDash"/>
            </a:ln>
            <a:effectLst/>
          </p:spPr>
        </p:cxnSp>
        <p:cxnSp>
          <p:nvCxnSpPr>
            <p:cNvPr id="75" name="直接连接符 174"/>
            <p:cNvCxnSpPr>
              <a:cxnSpLocks noChangeAspect="1"/>
            </p:cNvCxnSpPr>
            <p:nvPr/>
          </p:nvCxnSpPr>
          <p:spPr>
            <a:xfrm>
              <a:off x="2779319" y="6107056"/>
              <a:ext cx="0" cy="337525"/>
            </a:xfrm>
            <a:prstGeom prst="line">
              <a:avLst/>
            </a:prstGeom>
            <a:noFill/>
            <a:ln w="19050" cap="flat" cmpd="sng" algn="ctr">
              <a:solidFill>
                <a:schemeClr val="accent1"/>
              </a:solidFill>
              <a:prstDash val="sysDash"/>
            </a:ln>
            <a:effectLst/>
          </p:spPr>
        </p:cxnSp>
        <p:cxnSp>
          <p:nvCxnSpPr>
            <p:cNvPr id="76" name="直接连接符 175"/>
            <p:cNvCxnSpPr>
              <a:cxnSpLocks noChangeAspect="1"/>
            </p:cNvCxnSpPr>
            <p:nvPr/>
          </p:nvCxnSpPr>
          <p:spPr>
            <a:xfrm>
              <a:off x="1219419" y="5032732"/>
              <a:ext cx="380827" cy="0"/>
            </a:xfrm>
            <a:prstGeom prst="line">
              <a:avLst/>
            </a:prstGeom>
            <a:noFill/>
            <a:ln w="19050" cap="flat" cmpd="sng" algn="ctr">
              <a:solidFill>
                <a:schemeClr val="accent1"/>
              </a:solidFill>
              <a:prstDash val="sysDash"/>
            </a:ln>
            <a:effectLst/>
          </p:spPr>
        </p:cxnSp>
        <p:cxnSp>
          <p:nvCxnSpPr>
            <p:cNvPr id="77" name="直接连接符 176"/>
            <p:cNvCxnSpPr>
              <a:cxnSpLocks noChangeAspect="1"/>
            </p:cNvCxnSpPr>
            <p:nvPr/>
          </p:nvCxnSpPr>
          <p:spPr>
            <a:xfrm>
              <a:off x="829442" y="6112026"/>
              <a:ext cx="770802" cy="0"/>
            </a:xfrm>
            <a:prstGeom prst="line">
              <a:avLst/>
            </a:prstGeom>
            <a:noFill/>
            <a:ln w="19050" cap="flat" cmpd="sng" algn="ctr">
              <a:solidFill>
                <a:schemeClr val="accent1"/>
              </a:solidFill>
              <a:prstDash val="sysDash"/>
            </a:ln>
            <a:effectLst/>
          </p:spPr>
        </p:cxnSp>
        <p:cxnSp>
          <p:nvCxnSpPr>
            <p:cNvPr id="78" name="直接箭头连接符 177"/>
            <p:cNvCxnSpPr>
              <a:cxnSpLocks noChangeAspect="1"/>
            </p:cNvCxnSpPr>
            <p:nvPr/>
          </p:nvCxnSpPr>
          <p:spPr>
            <a:xfrm>
              <a:off x="1219417" y="5026027"/>
              <a:ext cx="0" cy="1086002"/>
            </a:xfrm>
            <a:prstGeom prst="straightConnector1">
              <a:avLst/>
            </a:prstGeom>
            <a:noFill/>
            <a:ln w="19050" cap="flat" cmpd="sng" algn="ctr">
              <a:solidFill>
                <a:schemeClr val="accent1"/>
              </a:solidFill>
              <a:prstDash val="solid"/>
              <a:headEnd type="arrow"/>
              <a:tailEnd type="arrow"/>
            </a:ln>
            <a:effectLst/>
          </p:spPr>
        </p:cxnSp>
        <p:cxnSp>
          <p:nvCxnSpPr>
            <p:cNvPr id="79" name="直接箭头连接符 178"/>
            <p:cNvCxnSpPr>
              <a:cxnSpLocks noChangeAspect="1"/>
            </p:cNvCxnSpPr>
            <p:nvPr/>
          </p:nvCxnSpPr>
          <p:spPr>
            <a:xfrm>
              <a:off x="1600244" y="6444579"/>
              <a:ext cx="1180182" cy="0"/>
            </a:xfrm>
            <a:prstGeom prst="straightConnector1">
              <a:avLst/>
            </a:prstGeom>
            <a:noFill/>
            <a:ln w="19050" cap="flat" cmpd="sng" algn="ctr">
              <a:solidFill>
                <a:schemeClr val="accent1"/>
              </a:solidFill>
              <a:prstDash val="solid"/>
              <a:headEnd type="arrow"/>
              <a:tailEnd type="arrow"/>
            </a:ln>
            <a:effectLst/>
          </p:spPr>
        </p:cxnSp>
        <mc:AlternateContent xmlns:mc="http://schemas.openxmlformats.org/markup-compatibility/2006" xmlns:a14="http://schemas.microsoft.com/office/drawing/2010/main">
          <mc:Choice Requires="a14">
            <p:sp>
              <p:nvSpPr>
                <p:cNvPr id="80" name="TextBox 79"/>
                <p:cNvSpPr txBox="1">
                  <a:spLocks noChangeAspect="1"/>
                </p:cNvSpPr>
                <p:nvPr/>
              </p:nvSpPr>
              <p:spPr>
                <a:xfrm>
                  <a:off x="947656" y="5243972"/>
                  <a:ext cx="311976" cy="281375"/>
                </a:xfrm>
                <a:prstGeom prst="rect">
                  <a:avLst/>
                </a:prstGeom>
                <a:noFill/>
              </p:spPr>
              <p:txBody>
                <a:bodyPr wrap="none" lIns="95774" tIns="47887" rIns="95774" bIns="47887" rtlCol="0">
                  <a:spAutoFit/>
                </a:bodyPr>
                <a:lstStyle/>
                <a:p>
                  <a:pPr marR="0" lvl="0" indent="0" fontAlgn="auto">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200" i="1" kern="0" smtClean="0">
                            <a:solidFill>
                              <a:srgbClr val="FFFF00"/>
                            </a:solidFill>
                            <a:latin typeface="Cambria Math"/>
                          </a:rPr>
                          <m:t>𝐿</m:t>
                        </m:r>
                      </m:oMath>
                    </m:oMathPara>
                  </a14:m>
                  <a:endParaRPr lang="zh-CN" altLang="en-US" sz="1200" i="1" kern="0" dirty="0">
                    <a:solidFill>
                      <a:srgbClr val="FFFF00"/>
                    </a:solidFill>
                    <a:latin typeface="Cambria Math"/>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947656" y="5243972"/>
                  <a:ext cx="311976" cy="28137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a:spLocks noChangeAspect="1"/>
                </p:cNvSpPr>
                <p:nvPr/>
              </p:nvSpPr>
              <p:spPr>
                <a:xfrm>
                  <a:off x="2020387" y="6387985"/>
                  <a:ext cx="311976" cy="281375"/>
                </a:xfrm>
                <a:prstGeom prst="rect">
                  <a:avLst/>
                </a:prstGeom>
                <a:noFill/>
              </p:spPr>
              <p:txBody>
                <a:bodyPr wrap="none" lIns="95774" tIns="47887" rIns="95774" bIns="47887" rtlCol="0">
                  <a:spAutoFit/>
                </a:bodyPr>
                <a:lstStyle/>
                <a:p>
                  <a:pPr>
                    <a:defRPr/>
                  </a:pPr>
                  <a14:m>
                    <m:oMathPara xmlns:m="http://schemas.openxmlformats.org/officeDocument/2006/math">
                      <m:oMathParaPr>
                        <m:jc m:val="centerGroup"/>
                      </m:oMathParaPr>
                      <m:oMath xmlns:m="http://schemas.openxmlformats.org/officeDocument/2006/math">
                        <m:r>
                          <a:rPr lang="en-US" altLang="zh-CN" sz="1200" i="1" kern="0" smtClean="0">
                            <a:solidFill>
                              <a:srgbClr val="FFFF00"/>
                            </a:solidFill>
                            <a:latin typeface="Cambria Math"/>
                          </a:rPr>
                          <m:t>𝐿</m:t>
                        </m:r>
                      </m:oMath>
                    </m:oMathPara>
                  </a14:m>
                  <a:endParaRPr lang="zh-CN" altLang="en-US" sz="1200" i="1" kern="0" dirty="0">
                    <a:solidFill>
                      <a:srgbClr val="FFFF00"/>
                    </a:solidFill>
                    <a:latin typeface="Cambria Math"/>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2020387" y="6387985"/>
                  <a:ext cx="311976" cy="281375"/>
                </a:xfrm>
                <a:prstGeom prst="rect">
                  <a:avLst/>
                </a:prstGeom>
                <a:blipFill rotWithShape="1">
                  <a:blip r:embed="rId5"/>
                  <a:stretch>
                    <a:fillRect/>
                  </a:stretch>
                </a:blipFill>
              </p:spPr>
              <p:txBody>
                <a:bodyPr/>
                <a:lstStyle/>
                <a:p>
                  <a:r>
                    <a:rPr lang="en-US">
                      <a:noFill/>
                    </a:rPr>
                    <a:t> </a:t>
                  </a:r>
                </a:p>
              </p:txBody>
            </p:sp>
          </mc:Fallback>
        </mc:AlternateContent>
        <p:cxnSp>
          <p:nvCxnSpPr>
            <p:cNvPr id="85" name="直接连接符 184"/>
            <p:cNvCxnSpPr>
              <a:cxnSpLocks noChangeAspect="1"/>
            </p:cNvCxnSpPr>
            <p:nvPr/>
          </p:nvCxnSpPr>
          <p:spPr>
            <a:xfrm>
              <a:off x="828371" y="4663946"/>
              <a:ext cx="782092" cy="0"/>
            </a:xfrm>
            <a:prstGeom prst="line">
              <a:avLst/>
            </a:prstGeom>
            <a:noFill/>
            <a:ln w="19050" cap="flat" cmpd="sng" algn="ctr">
              <a:solidFill>
                <a:schemeClr val="accent1"/>
              </a:solidFill>
              <a:prstDash val="sysDash"/>
            </a:ln>
            <a:effectLst/>
          </p:spPr>
        </p:cxnSp>
        <p:cxnSp>
          <p:nvCxnSpPr>
            <p:cNvPr id="86" name="直接箭头连接符 185"/>
            <p:cNvCxnSpPr>
              <a:cxnSpLocks noChangeAspect="1"/>
            </p:cNvCxnSpPr>
            <p:nvPr/>
          </p:nvCxnSpPr>
          <p:spPr>
            <a:xfrm>
              <a:off x="829441" y="4673674"/>
              <a:ext cx="0" cy="1438353"/>
            </a:xfrm>
            <a:prstGeom prst="straightConnector1">
              <a:avLst/>
            </a:prstGeom>
            <a:noFill/>
            <a:ln w="19050" cap="flat" cmpd="sng" algn="ctr">
              <a:solidFill>
                <a:schemeClr val="accent1"/>
              </a:solidFill>
              <a:prstDash val="solid"/>
              <a:headEnd type="arrow"/>
              <a:tailEnd type="arrow"/>
            </a:ln>
            <a:effectLst/>
          </p:spPr>
        </p:cxnSp>
        <p:cxnSp>
          <p:nvCxnSpPr>
            <p:cNvPr id="87" name="直接连接符 186"/>
            <p:cNvCxnSpPr>
              <a:cxnSpLocks noChangeAspect="1"/>
            </p:cNvCxnSpPr>
            <p:nvPr/>
          </p:nvCxnSpPr>
          <p:spPr>
            <a:xfrm>
              <a:off x="3171861" y="6112027"/>
              <a:ext cx="0" cy="567247"/>
            </a:xfrm>
            <a:prstGeom prst="line">
              <a:avLst/>
            </a:prstGeom>
            <a:noFill/>
            <a:ln w="19050" cap="flat" cmpd="sng" algn="ctr">
              <a:solidFill>
                <a:schemeClr val="accent1"/>
              </a:solidFill>
              <a:prstDash val="sysDash"/>
            </a:ln>
            <a:effectLst/>
          </p:spPr>
        </p:cxnSp>
        <p:cxnSp>
          <p:nvCxnSpPr>
            <p:cNvPr id="88" name="直接箭头连接符 188"/>
            <p:cNvCxnSpPr>
              <a:cxnSpLocks noChangeAspect="1"/>
            </p:cNvCxnSpPr>
            <p:nvPr/>
          </p:nvCxnSpPr>
          <p:spPr>
            <a:xfrm>
              <a:off x="1600244" y="6679274"/>
              <a:ext cx="1569119" cy="0"/>
            </a:xfrm>
            <a:prstGeom prst="straightConnector1">
              <a:avLst/>
            </a:prstGeom>
            <a:noFill/>
            <a:ln w="19050" cap="flat" cmpd="sng" algn="ctr">
              <a:solidFill>
                <a:schemeClr val="accent1"/>
              </a:solidFill>
              <a:prstDash val="solid"/>
              <a:headEnd type="arrow"/>
              <a:tailEnd type="arrow"/>
            </a:ln>
            <a:effectLst/>
          </p:spPr>
        </p:cxnSp>
        <p:sp>
          <p:nvSpPr>
            <p:cNvPr id="89" name="TextBox 88"/>
            <p:cNvSpPr txBox="1"/>
            <p:nvPr/>
          </p:nvSpPr>
          <p:spPr>
            <a:xfrm>
              <a:off x="251520" y="5239414"/>
              <a:ext cx="616611" cy="281375"/>
            </a:xfrm>
            <a:prstGeom prst="rect">
              <a:avLst/>
            </a:prstGeom>
            <a:noFill/>
          </p:spPr>
          <p:txBody>
            <a:bodyPr wrap="none" lIns="95774" tIns="47887" rIns="95774" bIns="47887" rtlCol="0">
              <a:spAutoFit/>
            </a:bodyPr>
            <a:lstStyle/>
            <a:p>
              <a:pPr>
                <a:defRPr/>
              </a:pPr>
              <a:r>
                <a:rPr lang="en-US" altLang="zh-CN" sz="1200" i="1" kern="0" dirty="0">
                  <a:solidFill>
                    <a:srgbClr val="FFFF00"/>
                  </a:solidFill>
                  <a:latin typeface="Cambria Math"/>
                </a:rPr>
                <a:t>L+</a:t>
              </a:r>
              <a:r>
                <a:rPr lang="en-US" altLang="zh-CN" sz="1200" kern="0" dirty="0">
                  <a:solidFill>
                    <a:srgbClr val="FFFF00"/>
                  </a:solidFill>
                  <a:latin typeface="Cambria Math"/>
                </a:rPr>
                <a:t>2·</a:t>
              </a:r>
              <a:r>
                <a:rPr lang="en-US" altLang="zh-CN" sz="1200" i="1" kern="0" dirty="0">
                  <a:solidFill>
                    <a:srgbClr val="FFFF00"/>
                  </a:solidFill>
                  <a:latin typeface="Cambria Math"/>
                </a:rPr>
                <a:t>R</a:t>
              </a:r>
              <a:endParaRPr lang="zh-CN" altLang="en-US" sz="1200" i="1" kern="0" dirty="0">
                <a:solidFill>
                  <a:srgbClr val="FFFF00"/>
                </a:solidFill>
                <a:latin typeface="Cambria Math"/>
              </a:endParaRPr>
            </a:p>
          </p:txBody>
        </p:sp>
        <p:sp>
          <p:nvSpPr>
            <p:cNvPr id="96" name="TextBox 95"/>
            <p:cNvSpPr txBox="1"/>
            <p:nvPr/>
          </p:nvSpPr>
          <p:spPr>
            <a:xfrm>
              <a:off x="1907725" y="6638530"/>
              <a:ext cx="616611" cy="281375"/>
            </a:xfrm>
            <a:prstGeom prst="rect">
              <a:avLst/>
            </a:prstGeom>
            <a:noFill/>
          </p:spPr>
          <p:txBody>
            <a:bodyPr wrap="none" lIns="95774" tIns="47887" rIns="95774" bIns="47887" rtlCol="0">
              <a:spAutoFit/>
            </a:bodyPr>
            <a:lstStyle/>
            <a:p>
              <a:pPr>
                <a:defRPr/>
              </a:pPr>
              <a:r>
                <a:rPr lang="en-US" altLang="zh-CN" sz="1200" i="1" kern="0" dirty="0">
                  <a:solidFill>
                    <a:srgbClr val="FFFF00"/>
                  </a:solidFill>
                  <a:latin typeface="Cambria Math"/>
                </a:rPr>
                <a:t>L+</a:t>
              </a:r>
              <a:r>
                <a:rPr lang="en-US" altLang="zh-CN" sz="1200" kern="0" dirty="0">
                  <a:solidFill>
                    <a:srgbClr val="FFFF00"/>
                  </a:solidFill>
                  <a:latin typeface="Cambria Math"/>
                </a:rPr>
                <a:t>2·</a:t>
              </a:r>
              <a:r>
                <a:rPr lang="en-US" altLang="zh-CN" sz="1200" i="1" kern="0" dirty="0">
                  <a:solidFill>
                    <a:srgbClr val="FFFF00"/>
                  </a:solidFill>
                  <a:latin typeface="Cambria Math"/>
                </a:rPr>
                <a:t>R</a:t>
              </a:r>
              <a:endParaRPr lang="zh-CN" altLang="en-US" sz="1200" i="1" kern="0" dirty="0">
                <a:solidFill>
                  <a:srgbClr val="FFFF00"/>
                </a:solidFill>
                <a:latin typeface="Cambria Math"/>
              </a:endParaRPr>
            </a:p>
          </p:txBody>
        </p:sp>
      </p:grpSp>
      <p:cxnSp>
        <p:nvCxnSpPr>
          <p:cNvPr id="97" name="直接箭头连接符 203"/>
          <p:cNvCxnSpPr/>
          <p:nvPr/>
        </p:nvCxnSpPr>
        <p:spPr>
          <a:xfrm flipV="1">
            <a:off x="6094112" y="3068960"/>
            <a:ext cx="1513277" cy="1019120"/>
          </a:xfrm>
          <a:prstGeom prst="straightConnector1">
            <a:avLst/>
          </a:prstGeom>
          <a:noFill/>
          <a:ln w="28575" cap="flat" cmpd="sng" algn="ctr">
            <a:solidFill>
              <a:srgbClr val="00B0F0"/>
            </a:solidFill>
            <a:prstDash val="solid"/>
            <a:tailEnd type="arrow"/>
          </a:ln>
          <a:effectLst/>
        </p:spPr>
      </p:cxnSp>
      <p:cxnSp>
        <p:nvCxnSpPr>
          <p:cNvPr id="98" name="直接箭头连接符 204"/>
          <p:cNvCxnSpPr/>
          <p:nvPr/>
        </p:nvCxnSpPr>
        <p:spPr>
          <a:xfrm>
            <a:off x="3375119" y="2495564"/>
            <a:ext cx="4232270" cy="494894"/>
          </a:xfrm>
          <a:prstGeom prst="straightConnector1">
            <a:avLst/>
          </a:prstGeom>
          <a:noFill/>
          <a:ln w="28575" cap="flat" cmpd="sng" algn="ctr">
            <a:solidFill>
              <a:srgbClr val="00B0F0"/>
            </a:solidFill>
            <a:prstDash val="solid"/>
            <a:tailEnd type="arrow"/>
          </a:ln>
          <a:effectLst/>
        </p:spPr>
      </p:cxnSp>
      <p:cxnSp>
        <p:nvCxnSpPr>
          <p:cNvPr id="99" name="直接箭头连接符 205"/>
          <p:cNvCxnSpPr/>
          <p:nvPr/>
        </p:nvCxnSpPr>
        <p:spPr>
          <a:xfrm>
            <a:off x="5977121" y="2276727"/>
            <a:ext cx="1630268" cy="610262"/>
          </a:xfrm>
          <a:prstGeom prst="straightConnector1">
            <a:avLst/>
          </a:prstGeom>
          <a:noFill/>
          <a:ln w="28575" cap="flat" cmpd="sng" algn="ctr">
            <a:solidFill>
              <a:srgbClr val="00B0F0"/>
            </a:solidFill>
            <a:prstDash val="solid"/>
            <a:tailEnd type="arrow"/>
          </a:ln>
          <a:effectLst/>
        </p:spPr>
      </p:cxnSp>
      <p:sp>
        <p:nvSpPr>
          <p:cNvPr id="108" name="流程图: 联系 159"/>
          <p:cNvSpPr>
            <a:spLocks noChangeAspect="1"/>
          </p:cNvSpPr>
          <p:nvPr/>
        </p:nvSpPr>
        <p:spPr>
          <a:xfrm>
            <a:off x="1476421" y="5790764"/>
            <a:ext cx="247650" cy="228600"/>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2" name="TextBox 81"/>
          <p:cNvSpPr txBox="1">
            <a:spLocks noChangeAspect="1"/>
          </p:cNvSpPr>
          <p:nvPr/>
        </p:nvSpPr>
        <p:spPr>
          <a:xfrm>
            <a:off x="2611757" y="1374508"/>
            <a:ext cx="791339" cy="1512481"/>
          </a:xfrm>
          <a:prstGeom prst="rect">
            <a:avLst/>
          </a:prstGeom>
          <a:noFill/>
        </p:spPr>
        <p:txBody>
          <a:bodyPr wrap="none" lIns="95774" tIns="47887" rIns="95774" bIns="47887"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200" b="0" i="1" u="none" strike="noStrike" kern="0" cap="none" spc="0" normalizeH="0" baseline="0" noProof="0" dirty="0">
                <a:ln>
                  <a:noFill/>
                </a:ln>
                <a:solidFill>
                  <a:sysClr val="windowText" lastClr="000000"/>
                </a:solidFill>
                <a:effectLst/>
                <a:uLnTx/>
                <a:uFillTx/>
              </a:rPr>
              <a:t>1</a:t>
            </a:r>
          </a:p>
        </p:txBody>
      </p:sp>
      <p:sp>
        <p:nvSpPr>
          <p:cNvPr id="83" name="TextBox 82"/>
          <p:cNvSpPr txBox="1">
            <a:spLocks noChangeAspect="1"/>
          </p:cNvSpPr>
          <p:nvPr/>
        </p:nvSpPr>
        <p:spPr>
          <a:xfrm>
            <a:off x="5431862" y="1374508"/>
            <a:ext cx="791339" cy="1512481"/>
          </a:xfrm>
          <a:prstGeom prst="rect">
            <a:avLst/>
          </a:prstGeom>
          <a:noFill/>
        </p:spPr>
        <p:txBody>
          <a:bodyPr wrap="none" lIns="95774" tIns="47887" rIns="95774" bIns="47887"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200" b="0" i="1" u="none" strike="noStrike" kern="0" cap="none" spc="0" normalizeH="0" baseline="0" noProof="0" dirty="0">
                <a:ln>
                  <a:noFill/>
                </a:ln>
                <a:solidFill>
                  <a:sysClr val="windowText" lastClr="000000"/>
                </a:solidFill>
                <a:effectLst/>
                <a:uLnTx/>
                <a:uFillTx/>
              </a:rPr>
              <a:t>2</a:t>
            </a:r>
          </a:p>
        </p:txBody>
      </p:sp>
      <p:grpSp>
        <p:nvGrpSpPr>
          <p:cNvPr id="13" name="Group 12"/>
          <p:cNvGrpSpPr/>
          <p:nvPr/>
        </p:nvGrpSpPr>
        <p:grpSpPr>
          <a:xfrm>
            <a:off x="1600244" y="1186347"/>
            <a:ext cx="5492193" cy="1826126"/>
            <a:chOff x="1600244" y="1384179"/>
            <a:chExt cx="5492193" cy="1826126"/>
          </a:xfrm>
        </p:grpSpPr>
        <p:cxnSp>
          <p:nvCxnSpPr>
            <p:cNvPr id="109" name="直接连接符 151"/>
            <p:cNvCxnSpPr>
              <a:cxnSpLocks noChangeAspect="1"/>
            </p:cNvCxnSpPr>
            <p:nvPr/>
          </p:nvCxnSpPr>
          <p:spPr>
            <a:xfrm flipV="1">
              <a:off x="1600244" y="2132752"/>
              <a:ext cx="0" cy="1055540"/>
            </a:xfrm>
            <a:prstGeom prst="line">
              <a:avLst/>
            </a:prstGeom>
            <a:noFill/>
            <a:ln w="28575" cap="flat" cmpd="sng" algn="ctr">
              <a:solidFill>
                <a:srgbClr val="F79646">
                  <a:lumMod val="75000"/>
                </a:srgbClr>
              </a:solidFill>
              <a:prstDash val="dash"/>
            </a:ln>
            <a:effectLst/>
          </p:spPr>
        </p:cxnSp>
        <p:cxnSp>
          <p:nvCxnSpPr>
            <p:cNvPr id="110" name="直接连接符 152"/>
            <p:cNvCxnSpPr>
              <a:cxnSpLocks noChangeAspect="1"/>
            </p:cNvCxnSpPr>
            <p:nvPr/>
          </p:nvCxnSpPr>
          <p:spPr>
            <a:xfrm>
              <a:off x="1999368" y="2132749"/>
              <a:ext cx="0" cy="1055541"/>
            </a:xfrm>
            <a:prstGeom prst="line">
              <a:avLst/>
            </a:prstGeom>
            <a:noFill/>
            <a:ln w="28575" cap="flat" cmpd="sng" algn="ctr">
              <a:solidFill>
                <a:srgbClr val="F79646">
                  <a:lumMod val="75000"/>
                </a:srgbClr>
              </a:solidFill>
              <a:prstDash val="dash"/>
            </a:ln>
            <a:effectLst/>
          </p:spPr>
        </p:cxnSp>
        <p:cxnSp>
          <p:nvCxnSpPr>
            <p:cNvPr id="111" name="直接连接符 153"/>
            <p:cNvCxnSpPr>
              <a:cxnSpLocks noChangeAspect="1"/>
            </p:cNvCxnSpPr>
            <p:nvPr/>
          </p:nvCxnSpPr>
          <p:spPr>
            <a:xfrm flipV="1">
              <a:off x="2385458" y="2124189"/>
              <a:ext cx="0" cy="1072661"/>
            </a:xfrm>
            <a:prstGeom prst="line">
              <a:avLst/>
            </a:prstGeom>
            <a:noFill/>
            <a:ln w="28575" cap="flat" cmpd="sng" algn="ctr">
              <a:solidFill>
                <a:srgbClr val="F79646">
                  <a:lumMod val="75000"/>
                </a:srgbClr>
              </a:solidFill>
              <a:prstDash val="dash"/>
            </a:ln>
            <a:effectLst/>
          </p:spPr>
        </p:cxnSp>
        <p:cxnSp>
          <p:nvCxnSpPr>
            <p:cNvPr id="112" name="直接连接符 154"/>
            <p:cNvCxnSpPr>
              <a:cxnSpLocks noChangeAspect="1"/>
            </p:cNvCxnSpPr>
            <p:nvPr/>
          </p:nvCxnSpPr>
          <p:spPr>
            <a:xfrm>
              <a:off x="2779319" y="2131010"/>
              <a:ext cx="0" cy="1065843"/>
            </a:xfrm>
            <a:prstGeom prst="line">
              <a:avLst/>
            </a:prstGeom>
            <a:noFill/>
            <a:ln w="28575" cap="flat" cmpd="sng" algn="ctr">
              <a:solidFill>
                <a:srgbClr val="F79646">
                  <a:lumMod val="75000"/>
                </a:srgbClr>
              </a:solidFill>
              <a:prstDash val="dash"/>
            </a:ln>
            <a:effectLst/>
          </p:spPr>
        </p:cxnSp>
        <p:cxnSp>
          <p:nvCxnSpPr>
            <p:cNvPr id="113" name="直接连接符 155"/>
            <p:cNvCxnSpPr>
              <a:cxnSpLocks noChangeAspect="1"/>
            </p:cNvCxnSpPr>
            <p:nvPr/>
          </p:nvCxnSpPr>
          <p:spPr>
            <a:xfrm>
              <a:off x="1600246" y="2124299"/>
              <a:ext cx="390043" cy="0"/>
            </a:xfrm>
            <a:prstGeom prst="line">
              <a:avLst/>
            </a:prstGeom>
            <a:noFill/>
            <a:ln w="28575" cap="flat" cmpd="sng" algn="ctr">
              <a:solidFill>
                <a:srgbClr val="F79646">
                  <a:lumMod val="75000"/>
                </a:srgbClr>
              </a:solidFill>
              <a:prstDash val="dash"/>
            </a:ln>
            <a:effectLst/>
          </p:spPr>
        </p:cxnSp>
        <p:cxnSp>
          <p:nvCxnSpPr>
            <p:cNvPr id="114" name="直接连接符 156"/>
            <p:cNvCxnSpPr>
              <a:cxnSpLocks noChangeAspect="1"/>
            </p:cNvCxnSpPr>
            <p:nvPr/>
          </p:nvCxnSpPr>
          <p:spPr>
            <a:xfrm flipV="1">
              <a:off x="3169295" y="1771950"/>
              <a:ext cx="0" cy="1430299"/>
            </a:xfrm>
            <a:prstGeom prst="line">
              <a:avLst/>
            </a:prstGeom>
            <a:noFill/>
            <a:ln w="28575" cap="flat" cmpd="sng" algn="ctr">
              <a:solidFill>
                <a:srgbClr val="F79646">
                  <a:lumMod val="75000"/>
                </a:srgbClr>
              </a:solidFill>
              <a:prstDash val="dash"/>
            </a:ln>
            <a:effectLst/>
          </p:spPr>
        </p:cxnSp>
        <p:cxnSp>
          <p:nvCxnSpPr>
            <p:cNvPr id="115" name="直接连接符 157"/>
            <p:cNvCxnSpPr>
              <a:cxnSpLocks noChangeAspect="1"/>
            </p:cNvCxnSpPr>
            <p:nvPr/>
          </p:nvCxnSpPr>
          <p:spPr>
            <a:xfrm>
              <a:off x="1628462" y="1757231"/>
              <a:ext cx="1540834" cy="0"/>
            </a:xfrm>
            <a:prstGeom prst="line">
              <a:avLst/>
            </a:prstGeom>
            <a:noFill/>
            <a:ln w="28575" cap="flat" cmpd="sng" algn="ctr">
              <a:solidFill>
                <a:srgbClr val="F79646">
                  <a:lumMod val="75000"/>
                </a:srgbClr>
              </a:solidFill>
              <a:prstDash val="dash"/>
            </a:ln>
            <a:effectLst/>
          </p:spPr>
        </p:cxnSp>
        <p:cxnSp>
          <p:nvCxnSpPr>
            <p:cNvPr id="116" name="直接连接符 160"/>
            <p:cNvCxnSpPr>
              <a:cxnSpLocks noChangeAspect="1"/>
            </p:cNvCxnSpPr>
            <p:nvPr/>
          </p:nvCxnSpPr>
          <p:spPr>
            <a:xfrm>
              <a:off x="3559271" y="1389799"/>
              <a:ext cx="0" cy="1811372"/>
            </a:xfrm>
            <a:prstGeom prst="line">
              <a:avLst/>
            </a:prstGeom>
            <a:noFill/>
            <a:ln w="28575" cap="flat" cmpd="sng" algn="ctr">
              <a:solidFill>
                <a:srgbClr val="F79646">
                  <a:lumMod val="75000"/>
                </a:srgbClr>
              </a:solidFill>
              <a:prstDash val="dash"/>
            </a:ln>
            <a:effectLst/>
          </p:spPr>
        </p:cxnSp>
        <p:cxnSp>
          <p:nvCxnSpPr>
            <p:cNvPr id="117" name="直接连接符 161"/>
            <p:cNvCxnSpPr>
              <a:cxnSpLocks noChangeAspect="1"/>
            </p:cNvCxnSpPr>
            <p:nvPr/>
          </p:nvCxnSpPr>
          <p:spPr>
            <a:xfrm>
              <a:off x="1611534" y="1389799"/>
              <a:ext cx="1947738" cy="0"/>
            </a:xfrm>
            <a:prstGeom prst="line">
              <a:avLst/>
            </a:prstGeom>
            <a:noFill/>
            <a:ln w="28575" cap="flat" cmpd="sng" algn="ctr">
              <a:solidFill>
                <a:srgbClr val="F79646">
                  <a:lumMod val="75000"/>
                </a:srgbClr>
              </a:solidFill>
              <a:prstDash val="dash"/>
            </a:ln>
            <a:effectLst/>
          </p:spPr>
        </p:cxnSp>
        <p:cxnSp>
          <p:nvCxnSpPr>
            <p:cNvPr id="121" name="直接连接符 172"/>
            <p:cNvCxnSpPr>
              <a:cxnSpLocks noChangeAspect="1"/>
            </p:cNvCxnSpPr>
            <p:nvPr/>
          </p:nvCxnSpPr>
          <p:spPr>
            <a:xfrm flipV="1">
              <a:off x="3949314" y="1389799"/>
              <a:ext cx="0" cy="1798495"/>
            </a:xfrm>
            <a:prstGeom prst="line">
              <a:avLst/>
            </a:prstGeom>
            <a:noFill/>
            <a:ln w="28575" cap="flat" cmpd="sng" algn="ctr">
              <a:solidFill>
                <a:srgbClr val="F79646">
                  <a:lumMod val="75000"/>
                </a:srgbClr>
              </a:solidFill>
              <a:prstDash val="dash"/>
            </a:ln>
            <a:effectLst/>
          </p:spPr>
        </p:cxnSp>
        <p:cxnSp>
          <p:nvCxnSpPr>
            <p:cNvPr id="122" name="直接连接符 190"/>
            <p:cNvCxnSpPr>
              <a:cxnSpLocks noChangeAspect="1"/>
            </p:cNvCxnSpPr>
            <p:nvPr/>
          </p:nvCxnSpPr>
          <p:spPr>
            <a:xfrm flipV="1">
              <a:off x="1600244" y="1384179"/>
              <a:ext cx="0" cy="378042"/>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23" name="直接连接符 191"/>
            <p:cNvCxnSpPr>
              <a:cxnSpLocks noChangeAspect="1"/>
            </p:cNvCxnSpPr>
            <p:nvPr/>
          </p:nvCxnSpPr>
          <p:spPr>
            <a:xfrm>
              <a:off x="1999370" y="3202246"/>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24" name="直接连接符 192"/>
            <p:cNvCxnSpPr>
              <a:cxnSpLocks noChangeAspect="1"/>
            </p:cNvCxnSpPr>
            <p:nvPr/>
          </p:nvCxnSpPr>
          <p:spPr>
            <a:xfrm>
              <a:off x="2385459" y="2124189"/>
              <a:ext cx="390043" cy="0"/>
            </a:xfrm>
            <a:prstGeom prst="line">
              <a:avLst/>
            </a:prstGeom>
            <a:noFill/>
            <a:ln w="28575" cap="flat" cmpd="sng" algn="ctr">
              <a:solidFill>
                <a:srgbClr val="F79646">
                  <a:lumMod val="75000"/>
                </a:srgbClr>
              </a:solidFill>
              <a:prstDash val="dash"/>
            </a:ln>
            <a:effectLst/>
          </p:spPr>
        </p:cxnSp>
        <p:cxnSp>
          <p:nvCxnSpPr>
            <p:cNvPr id="125" name="直接连接符 193"/>
            <p:cNvCxnSpPr>
              <a:cxnSpLocks noChangeAspect="1"/>
            </p:cNvCxnSpPr>
            <p:nvPr/>
          </p:nvCxnSpPr>
          <p:spPr>
            <a:xfrm>
              <a:off x="2779320" y="3201171"/>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26" name="直接连接符 195"/>
            <p:cNvCxnSpPr>
              <a:cxnSpLocks noChangeAspect="1"/>
            </p:cNvCxnSpPr>
            <p:nvPr/>
          </p:nvCxnSpPr>
          <p:spPr>
            <a:xfrm flipV="1">
              <a:off x="4339222" y="1389799"/>
              <a:ext cx="0" cy="1820506"/>
            </a:xfrm>
            <a:prstGeom prst="line">
              <a:avLst/>
            </a:prstGeom>
            <a:noFill/>
            <a:ln w="28575" cap="flat" cmpd="sng" algn="ctr">
              <a:solidFill>
                <a:srgbClr val="F79646">
                  <a:lumMod val="75000"/>
                </a:srgbClr>
              </a:solidFill>
              <a:prstDash val="dash"/>
            </a:ln>
            <a:effectLst/>
          </p:spPr>
        </p:cxnSp>
        <p:cxnSp>
          <p:nvCxnSpPr>
            <p:cNvPr id="127" name="直接连接符 193"/>
            <p:cNvCxnSpPr>
              <a:cxnSpLocks noChangeAspect="1"/>
            </p:cNvCxnSpPr>
            <p:nvPr/>
          </p:nvCxnSpPr>
          <p:spPr>
            <a:xfrm>
              <a:off x="3580940" y="3195592"/>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28" name="直接连接符 193"/>
            <p:cNvCxnSpPr>
              <a:cxnSpLocks noChangeAspect="1"/>
            </p:cNvCxnSpPr>
            <p:nvPr/>
          </p:nvCxnSpPr>
          <p:spPr>
            <a:xfrm>
              <a:off x="3970983" y="1389799"/>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29" name="直接连接符 151"/>
            <p:cNvCxnSpPr>
              <a:cxnSpLocks noChangeAspect="1"/>
            </p:cNvCxnSpPr>
            <p:nvPr/>
          </p:nvCxnSpPr>
          <p:spPr>
            <a:xfrm flipV="1">
              <a:off x="4721698" y="2132752"/>
              <a:ext cx="0" cy="1055540"/>
            </a:xfrm>
            <a:prstGeom prst="line">
              <a:avLst/>
            </a:prstGeom>
            <a:noFill/>
            <a:ln w="28575" cap="flat" cmpd="sng" algn="ctr">
              <a:solidFill>
                <a:srgbClr val="F79646">
                  <a:lumMod val="75000"/>
                </a:srgbClr>
              </a:solidFill>
              <a:prstDash val="dash"/>
            </a:ln>
            <a:effectLst/>
          </p:spPr>
        </p:cxnSp>
        <p:cxnSp>
          <p:nvCxnSpPr>
            <p:cNvPr id="130" name="直接连接符 152"/>
            <p:cNvCxnSpPr>
              <a:cxnSpLocks noChangeAspect="1"/>
            </p:cNvCxnSpPr>
            <p:nvPr/>
          </p:nvCxnSpPr>
          <p:spPr>
            <a:xfrm>
              <a:off x="5120822" y="2132749"/>
              <a:ext cx="0" cy="1055541"/>
            </a:xfrm>
            <a:prstGeom prst="line">
              <a:avLst/>
            </a:prstGeom>
            <a:noFill/>
            <a:ln w="28575" cap="flat" cmpd="sng" algn="ctr">
              <a:solidFill>
                <a:srgbClr val="F79646">
                  <a:lumMod val="75000"/>
                </a:srgbClr>
              </a:solidFill>
              <a:prstDash val="dash"/>
            </a:ln>
            <a:effectLst/>
          </p:spPr>
        </p:cxnSp>
        <p:cxnSp>
          <p:nvCxnSpPr>
            <p:cNvPr id="131" name="直接连接符 153"/>
            <p:cNvCxnSpPr>
              <a:cxnSpLocks noChangeAspect="1"/>
            </p:cNvCxnSpPr>
            <p:nvPr/>
          </p:nvCxnSpPr>
          <p:spPr>
            <a:xfrm flipV="1">
              <a:off x="5506912" y="2124189"/>
              <a:ext cx="0" cy="1072661"/>
            </a:xfrm>
            <a:prstGeom prst="line">
              <a:avLst/>
            </a:prstGeom>
            <a:noFill/>
            <a:ln w="28575" cap="flat" cmpd="sng" algn="ctr">
              <a:solidFill>
                <a:srgbClr val="F79646">
                  <a:lumMod val="75000"/>
                </a:srgbClr>
              </a:solidFill>
              <a:prstDash val="dash"/>
            </a:ln>
            <a:effectLst/>
          </p:spPr>
        </p:cxnSp>
        <p:cxnSp>
          <p:nvCxnSpPr>
            <p:cNvPr id="132" name="直接连接符 154"/>
            <p:cNvCxnSpPr>
              <a:cxnSpLocks noChangeAspect="1"/>
            </p:cNvCxnSpPr>
            <p:nvPr/>
          </p:nvCxnSpPr>
          <p:spPr>
            <a:xfrm>
              <a:off x="5900773" y="2131010"/>
              <a:ext cx="0" cy="1065843"/>
            </a:xfrm>
            <a:prstGeom prst="line">
              <a:avLst/>
            </a:prstGeom>
            <a:noFill/>
            <a:ln w="28575" cap="flat" cmpd="sng" algn="ctr">
              <a:solidFill>
                <a:srgbClr val="F79646">
                  <a:lumMod val="75000"/>
                </a:srgbClr>
              </a:solidFill>
              <a:prstDash val="dash"/>
            </a:ln>
            <a:effectLst/>
          </p:spPr>
        </p:cxnSp>
        <p:cxnSp>
          <p:nvCxnSpPr>
            <p:cNvPr id="133" name="直接连接符 155"/>
            <p:cNvCxnSpPr>
              <a:cxnSpLocks noChangeAspect="1"/>
            </p:cNvCxnSpPr>
            <p:nvPr/>
          </p:nvCxnSpPr>
          <p:spPr>
            <a:xfrm>
              <a:off x="4721700" y="2124299"/>
              <a:ext cx="390043" cy="0"/>
            </a:xfrm>
            <a:prstGeom prst="line">
              <a:avLst/>
            </a:prstGeom>
            <a:noFill/>
            <a:ln w="28575" cap="flat" cmpd="sng" algn="ctr">
              <a:solidFill>
                <a:srgbClr val="F79646">
                  <a:lumMod val="75000"/>
                </a:srgbClr>
              </a:solidFill>
              <a:prstDash val="dash"/>
            </a:ln>
            <a:effectLst/>
          </p:spPr>
        </p:cxnSp>
        <p:cxnSp>
          <p:nvCxnSpPr>
            <p:cNvPr id="134" name="直接连接符 156"/>
            <p:cNvCxnSpPr>
              <a:cxnSpLocks noChangeAspect="1"/>
            </p:cNvCxnSpPr>
            <p:nvPr/>
          </p:nvCxnSpPr>
          <p:spPr>
            <a:xfrm flipV="1">
              <a:off x="6290749" y="1771950"/>
              <a:ext cx="0" cy="1430299"/>
            </a:xfrm>
            <a:prstGeom prst="line">
              <a:avLst/>
            </a:prstGeom>
            <a:noFill/>
            <a:ln w="28575" cap="flat" cmpd="sng" algn="ctr">
              <a:solidFill>
                <a:srgbClr val="F79646">
                  <a:lumMod val="75000"/>
                </a:srgbClr>
              </a:solidFill>
              <a:prstDash val="dash"/>
            </a:ln>
            <a:effectLst/>
          </p:spPr>
        </p:cxnSp>
        <p:cxnSp>
          <p:nvCxnSpPr>
            <p:cNvPr id="135" name="直接连接符 157"/>
            <p:cNvCxnSpPr>
              <a:cxnSpLocks noChangeAspect="1"/>
            </p:cNvCxnSpPr>
            <p:nvPr/>
          </p:nvCxnSpPr>
          <p:spPr>
            <a:xfrm>
              <a:off x="4749916" y="1757231"/>
              <a:ext cx="1540834" cy="0"/>
            </a:xfrm>
            <a:prstGeom prst="line">
              <a:avLst/>
            </a:prstGeom>
            <a:noFill/>
            <a:ln w="28575" cap="flat" cmpd="sng" algn="ctr">
              <a:solidFill>
                <a:srgbClr val="F79646">
                  <a:lumMod val="75000"/>
                </a:srgbClr>
              </a:solidFill>
              <a:prstDash val="dash"/>
            </a:ln>
            <a:effectLst/>
          </p:spPr>
        </p:cxnSp>
        <p:cxnSp>
          <p:nvCxnSpPr>
            <p:cNvPr id="136" name="直接连接符 160"/>
            <p:cNvCxnSpPr>
              <a:cxnSpLocks noChangeAspect="1"/>
            </p:cNvCxnSpPr>
            <p:nvPr/>
          </p:nvCxnSpPr>
          <p:spPr>
            <a:xfrm>
              <a:off x="6680725" y="1389799"/>
              <a:ext cx="0" cy="1811372"/>
            </a:xfrm>
            <a:prstGeom prst="line">
              <a:avLst/>
            </a:prstGeom>
            <a:noFill/>
            <a:ln w="28575" cap="flat" cmpd="sng" algn="ctr">
              <a:solidFill>
                <a:srgbClr val="F79646">
                  <a:lumMod val="75000"/>
                </a:srgbClr>
              </a:solidFill>
              <a:prstDash val="dash"/>
            </a:ln>
            <a:effectLst/>
          </p:spPr>
        </p:cxnSp>
        <p:cxnSp>
          <p:nvCxnSpPr>
            <p:cNvPr id="137" name="直接连接符 161"/>
            <p:cNvCxnSpPr>
              <a:cxnSpLocks noChangeAspect="1"/>
            </p:cNvCxnSpPr>
            <p:nvPr/>
          </p:nvCxnSpPr>
          <p:spPr>
            <a:xfrm>
              <a:off x="4732988" y="1389799"/>
              <a:ext cx="1947738" cy="0"/>
            </a:xfrm>
            <a:prstGeom prst="line">
              <a:avLst/>
            </a:prstGeom>
            <a:noFill/>
            <a:ln w="28575" cap="flat" cmpd="sng" algn="ctr">
              <a:solidFill>
                <a:srgbClr val="F79646">
                  <a:lumMod val="75000"/>
                </a:srgbClr>
              </a:solidFill>
              <a:prstDash val="dash"/>
            </a:ln>
            <a:effectLst/>
          </p:spPr>
        </p:cxnSp>
        <p:cxnSp>
          <p:nvCxnSpPr>
            <p:cNvPr id="138" name="直接连接符 172"/>
            <p:cNvCxnSpPr>
              <a:cxnSpLocks noChangeAspect="1"/>
            </p:cNvCxnSpPr>
            <p:nvPr/>
          </p:nvCxnSpPr>
          <p:spPr>
            <a:xfrm flipV="1">
              <a:off x="7070768" y="1389799"/>
              <a:ext cx="0" cy="1798495"/>
            </a:xfrm>
            <a:prstGeom prst="line">
              <a:avLst/>
            </a:prstGeom>
            <a:noFill/>
            <a:ln w="28575" cap="flat" cmpd="sng" algn="ctr">
              <a:solidFill>
                <a:srgbClr val="F79646">
                  <a:lumMod val="75000"/>
                </a:srgbClr>
              </a:solidFill>
              <a:prstDash val="dash"/>
            </a:ln>
            <a:effectLst/>
          </p:spPr>
        </p:cxnSp>
        <p:cxnSp>
          <p:nvCxnSpPr>
            <p:cNvPr id="139" name="直接连接符 191"/>
            <p:cNvCxnSpPr>
              <a:cxnSpLocks noChangeAspect="1"/>
            </p:cNvCxnSpPr>
            <p:nvPr/>
          </p:nvCxnSpPr>
          <p:spPr>
            <a:xfrm>
              <a:off x="5120824" y="3202246"/>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40" name="直接连接符 192"/>
            <p:cNvCxnSpPr>
              <a:cxnSpLocks noChangeAspect="1"/>
            </p:cNvCxnSpPr>
            <p:nvPr/>
          </p:nvCxnSpPr>
          <p:spPr>
            <a:xfrm>
              <a:off x="5506913" y="2124189"/>
              <a:ext cx="390043" cy="0"/>
            </a:xfrm>
            <a:prstGeom prst="line">
              <a:avLst/>
            </a:prstGeom>
            <a:noFill/>
            <a:ln w="28575" cap="flat" cmpd="sng" algn="ctr">
              <a:solidFill>
                <a:srgbClr val="F79646">
                  <a:lumMod val="75000"/>
                </a:srgbClr>
              </a:solidFill>
              <a:prstDash val="dash"/>
            </a:ln>
            <a:effectLst/>
          </p:spPr>
        </p:cxnSp>
        <p:cxnSp>
          <p:nvCxnSpPr>
            <p:cNvPr id="141" name="直接连接符 193"/>
            <p:cNvCxnSpPr>
              <a:cxnSpLocks noChangeAspect="1"/>
            </p:cNvCxnSpPr>
            <p:nvPr/>
          </p:nvCxnSpPr>
          <p:spPr>
            <a:xfrm>
              <a:off x="5900774" y="3201171"/>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43" name="直接连接符 193"/>
            <p:cNvCxnSpPr>
              <a:cxnSpLocks noChangeAspect="1"/>
            </p:cNvCxnSpPr>
            <p:nvPr/>
          </p:nvCxnSpPr>
          <p:spPr>
            <a:xfrm>
              <a:off x="6702394" y="3195592"/>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45" name="直接连接符 190"/>
            <p:cNvCxnSpPr>
              <a:cxnSpLocks noChangeAspect="1"/>
            </p:cNvCxnSpPr>
            <p:nvPr/>
          </p:nvCxnSpPr>
          <p:spPr>
            <a:xfrm flipV="1">
              <a:off x="4732988" y="1393908"/>
              <a:ext cx="0" cy="378042"/>
            </a:xfrm>
            <a:prstGeom prst="line">
              <a:avLst/>
            </a:prstGeom>
            <a:noFill/>
            <a:ln w="28575" cap="flat" cmpd="sng" algn="ctr">
              <a:solidFill>
                <a:srgbClr val="F79646">
                  <a:lumMod val="75000"/>
                </a:srgbClr>
              </a:solidFill>
              <a:prstDash val="dash"/>
              <a:headEnd type="none" w="med" len="med"/>
              <a:tailEnd type="triangle" w="med" len="med"/>
            </a:ln>
            <a:effectLst/>
          </p:spPr>
        </p:cxnSp>
      </p:grpSp>
      <p:sp>
        <p:nvSpPr>
          <p:cNvPr id="84" name="TextBox 83"/>
          <p:cNvSpPr txBox="1">
            <a:spLocks noChangeAspect="1"/>
          </p:cNvSpPr>
          <p:nvPr/>
        </p:nvSpPr>
        <p:spPr>
          <a:xfrm>
            <a:off x="5431862" y="3633431"/>
            <a:ext cx="791339" cy="1512481"/>
          </a:xfrm>
          <a:prstGeom prst="rect">
            <a:avLst/>
          </a:prstGeom>
          <a:noFill/>
        </p:spPr>
        <p:txBody>
          <a:bodyPr wrap="none" lIns="95774" tIns="47887" rIns="95774" bIns="47887"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200" b="0" i="1" u="none" strike="noStrike" kern="0" cap="none" spc="0" normalizeH="0" baseline="0" noProof="0" dirty="0">
                <a:ln>
                  <a:noFill/>
                </a:ln>
                <a:solidFill>
                  <a:sysClr val="windowText" lastClr="000000"/>
                </a:solidFill>
                <a:effectLst/>
                <a:uLnTx/>
                <a:uFillTx/>
              </a:rPr>
              <a:t>3</a:t>
            </a:r>
          </a:p>
        </p:txBody>
      </p:sp>
      <p:grpSp>
        <p:nvGrpSpPr>
          <p:cNvPr id="14" name="Group 13"/>
          <p:cNvGrpSpPr/>
          <p:nvPr/>
        </p:nvGrpSpPr>
        <p:grpSpPr>
          <a:xfrm>
            <a:off x="4714962" y="3405146"/>
            <a:ext cx="2377474" cy="2509553"/>
            <a:chOff x="4714962" y="3602978"/>
            <a:chExt cx="2377474" cy="2509553"/>
          </a:xfrm>
        </p:grpSpPr>
        <p:cxnSp>
          <p:nvCxnSpPr>
            <p:cNvPr id="146" name="直接连接符 151"/>
            <p:cNvCxnSpPr>
              <a:cxnSpLocks noChangeAspect="1"/>
            </p:cNvCxnSpPr>
            <p:nvPr/>
          </p:nvCxnSpPr>
          <p:spPr>
            <a:xfrm flipV="1">
              <a:off x="4714962" y="5043034"/>
              <a:ext cx="0" cy="1055540"/>
            </a:xfrm>
            <a:prstGeom prst="line">
              <a:avLst/>
            </a:prstGeom>
            <a:noFill/>
            <a:ln w="28575" cap="flat" cmpd="sng" algn="ctr">
              <a:solidFill>
                <a:srgbClr val="F79646">
                  <a:lumMod val="75000"/>
                </a:srgbClr>
              </a:solidFill>
              <a:prstDash val="dash"/>
            </a:ln>
            <a:effectLst/>
          </p:spPr>
        </p:cxnSp>
        <p:cxnSp>
          <p:nvCxnSpPr>
            <p:cNvPr id="147" name="直接连接符 152"/>
            <p:cNvCxnSpPr>
              <a:cxnSpLocks noChangeAspect="1"/>
            </p:cNvCxnSpPr>
            <p:nvPr/>
          </p:nvCxnSpPr>
          <p:spPr>
            <a:xfrm>
              <a:off x="5114086" y="5043031"/>
              <a:ext cx="0" cy="1055541"/>
            </a:xfrm>
            <a:prstGeom prst="line">
              <a:avLst/>
            </a:prstGeom>
            <a:noFill/>
            <a:ln w="28575" cap="flat" cmpd="sng" algn="ctr">
              <a:solidFill>
                <a:srgbClr val="F79646">
                  <a:lumMod val="75000"/>
                </a:srgbClr>
              </a:solidFill>
              <a:prstDash val="dash"/>
            </a:ln>
            <a:effectLst/>
          </p:spPr>
        </p:cxnSp>
        <p:cxnSp>
          <p:nvCxnSpPr>
            <p:cNvPr id="148" name="直接连接符 153"/>
            <p:cNvCxnSpPr>
              <a:cxnSpLocks noChangeAspect="1"/>
            </p:cNvCxnSpPr>
            <p:nvPr/>
          </p:nvCxnSpPr>
          <p:spPr>
            <a:xfrm flipV="1">
              <a:off x="5500176" y="5034471"/>
              <a:ext cx="0" cy="1072661"/>
            </a:xfrm>
            <a:prstGeom prst="line">
              <a:avLst/>
            </a:prstGeom>
            <a:noFill/>
            <a:ln w="28575" cap="flat" cmpd="sng" algn="ctr">
              <a:solidFill>
                <a:srgbClr val="F79646">
                  <a:lumMod val="75000"/>
                </a:srgbClr>
              </a:solidFill>
              <a:prstDash val="dash"/>
            </a:ln>
            <a:effectLst/>
          </p:spPr>
        </p:cxnSp>
        <p:cxnSp>
          <p:nvCxnSpPr>
            <p:cNvPr id="149" name="直接连接符 154"/>
            <p:cNvCxnSpPr>
              <a:cxnSpLocks noChangeAspect="1"/>
            </p:cNvCxnSpPr>
            <p:nvPr/>
          </p:nvCxnSpPr>
          <p:spPr>
            <a:xfrm>
              <a:off x="5894037" y="5041292"/>
              <a:ext cx="0" cy="1065843"/>
            </a:xfrm>
            <a:prstGeom prst="line">
              <a:avLst/>
            </a:prstGeom>
            <a:noFill/>
            <a:ln w="28575" cap="flat" cmpd="sng" algn="ctr">
              <a:solidFill>
                <a:srgbClr val="F79646">
                  <a:lumMod val="75000"/>
                </a:srgbClr>
              </a:solidFill>
              <a:prstDash val="dash"/>
            </a:ln>
            <a:effectLst/>
          </p:spPr>
        </p:cxnSp>
        <p:cxnSp>
          <p:nvCxnSpPr>
            <p:cNvPr id="150" name="直接连接符 155"/>
            <p:cNvCxnSpPr>
              <a:cxnSpLocks noChangeAspect="1"/>
            </p:cNvCxnSpPr>
            <p:nvPr/>
          </p:nvCxnSpPr>
          <p:spPr>
            <a:xfrm>
              <a:off x="4714964" y="5034581"/>
              <a:ext cx="390043" cy="0"/>
            </a:xfrm>
            <a:prstGeom prst="line">
              <a:avLst/>
            </a:prstGeom>
            <a:noFill/>
            <a:ln w="28575" cap="flat" cmpd="sng" algn="ctr">
              <a:solidFill>
                <a:srgbClr val="F79646">
                  <a:lumMod val="75000"/>
                </a:srgbClr>
              </a:solidFill>
              <a:prstDash val="dash"/>
            </a:ln>
            <a:effectLst/>
          </p:spPr>
        </p:cxnSp>
        <p:cxnSp>
          <p:nvCxnSpPr>
            <p:cNvPr id="151" name="直接连接符 156"/>
            <p:cNvCxnSpPr>
              <a:cxnSpLocks noChangeAspect="1"/>
            </p:cNvCxnSpPr>
            <p:nvPr/>
          </p:nvCxnSpPr>
          <p:spPr>
            <a:xfrm flipV="1">
              <a:off x="6284013" y="4682232"/>
              <a:ext cx="0" cy="1430299"/>
            </a:xfrm>
            <a:prstGeom prst="line">
              <a:avLst/>
            </a:prstGeom>
            <a:noFill/>
            <a:ln w="28575" cap="flat" cmpd="sng" algn="ctr">
              <a:solidFill>
                <a:srgbClr val="F79646">
                  <a:lumMod val="75000"/>
                </a:srgbClr>
              </a:solidFill>
              <a:prstDash val="dash"/>
            </a:ln>
            <a:effectLst/>
          </p:spPr>
        </p:cxnSp>
        <p:cxnSp>
          <p:nvCxnSpPr>
            <p:cNvPr id="152" name="直接连接符 157"/>
            <p:cNvCxnSpPr>
              <a:cxnSpLocks noChangeAspect="1"/>
            </p:cNvCxnSpPr>
            <p:nvPr/>
          </p:nvCxnSpPr>
          <p:spPr>
            <a:xfrm>
              <a:off x="4743180" y="4667513"/>
              <a:ext cx="1540834" cy="0"/>
            </a:xfrm>
            <a:prstGeom prst="line">
              <a:avLst/>
            </a:prstGeom>
            <a:noFill/>
            <a:ln w="28575" cap="flat" cmpd="sng" algn="ctr">
              <a:solidFill>
                <a:srgbClr val="F79646">
                  <a:lumMod val="75000"/>
                </a:srgbClr>
              </a:solidFill>
              <a:prstDash val="dash"/>
            </a:ln>
            <a:effectLst/>
          </p:spPr>
        </p:cxnSp>
        <p:cxnSp>
          <p:nvCxnSpPr>
            <p:cNvPr id="153" name="直接连接符 160"/>
            <p:cNvCxnSpPr>
              <a:cxnSpLocks noChangeAspect="1"/>
            </p:cNvCxnSpPr>
            <p:nvPr/>
          </p:nvCxnSpPr>
          <p:spPr>
            <a:xfrm>
              <a:off x="6673989" y="4300081"/>
              <a:ext cx="0" cy="1811372"/>
            </a:xfrm>
            <a:prstGeom prst="line">
              <a:avLst/>
            </a:prstGeom>
            <a:noFill/>
            <a:ln w="28575" cap="flat" cmpd="sng" algn="ctr">
              <a:solidFill>
                <a:srgbClr val="F79646">
                  <a:lumMod val="75000"/>
                </a:srgbClr>
              </a:solidFill>
              <a:prstDash val="dash"/>
            </a:ln>
            <a:effectLst/>
          </p:spPr>
        </p:cxnSp>
        <p:cxnSp>
          <p:nvCxnSpPr>
            <p:cNvPr id="154" name="直接连接符 161"/>
            <p:cNvCxnSpPr>
              <a:cxnSpLocks noChangeAspect="1"/>
            </p:cNvCxnSpPr>
            <p:nvPr/>
          </p:nvCxnSpPr>
          <p:spPr>
            <a:xfrm>
              <a:off x="4726252" y="4300081"/>
              <a:ext cx="1947738" cy="0"/>
            </a:xfrm>
            <a:prstGeom prst="line">
              <a:avLst/>
            </a:prstGeom>
            <a:noFill/>
            <a:ln w="28575" cap="flat" cmpd="sng" algn="ctr">
              <a:solidFill>
                <a:srgbClr val="F79646">
                  <a:lumMod val="75000"/>
                </a:srgbClr>
              </a:solidFill>
              <a:prstDash val="dash"/>
            </a:ln>
            <a:effectLst/>
          </p:spPr>
        </p:cxnSp>
        <p:cxnSp>
          <p:nvCxnSpPr>
            <p:cNvPr id="155" name="直接连接符 166"/>
            <p:cNvCxnSpPr>
              <a:cxnSpLocks noChangeAspect="1"/>
            </p:cNvCxnSpPr>
            <p:nvPr/>
          </p:nvCxnSpPr>
          <p:spPr>
            <a:xfrm>
              <a:off x="4726252" y="3948114"/>
              <a:ext cx="2337781" cy="0"/>
            </a:xfrm>
            <a:prstGeom prst="line">
              <a:avLst/>
            </a:prstGeom>
            <a:noFill/>
            <a:ln w="28575" cap="flat" cmpd="sng" algn="ctr">
              <a:solidFill>
                <a:srgbClr val="F79646">
                  <a:lumMod val="75000"/>
                </a:srgbClr>
              </a:solidFill>
              <a:prstDash val="dash"/>
            </a:ln>
            <a:effectLst/>
          </p:spPr>
        </p:cxnSp>
        <p:cxnSp>
          <p:nvCxnSpPr>
            <p:cNvPr id="156" name="直接连接符 168"/>
            <p:cNvCxnSpPr>
              <a:cxnSpLocks noChangeAspect="1"/>
            </p:cNvCxnSpPr>
            <p:nvPr/>
          </p:nvCxnSpPr>
          <p:spPr>
            <a:xfrm>
              <a:off x="4714962" y="3602978"/>
              <a:ext cx="2355806" cy="0"/>
            </a:xfrm>
            <a:prstGeom prst="line">
              <a:avLst/>
            </a:prstGeom>
            <a:noFill/>
            <a:ln w="28575" cap="flat" cmpd="sng" algn="ctr">
              <a:solidFill>
                <a:srgbClr val="F79646">
                  <a:lumMod val="75000"/>
                </a:srgbClr>
              </a:solidFill>
              <a:prstDash val="dash"/>
            </a:ln>
            <a:effectLst/>
          </p:spPr>
        </p:cxnSp>
        <p:cxnSp>
          <p:nvCxnSpPr>
            <p:cNvPr id="157" name="直接连接符 172"/>
            <p:cNvCxnSpPr>
              <a:cxnSpLocks noChangeAspect="1"/>
            </p:cNvCxnSpPr>
            <p:nvPr/>
          </p:nvCxnSpPr>
          <p:spPr>
            <a:xfrm flipV="1">
              <a:off x="7064032" y="3926572"/>
              <a:ext cx="0" cy="2172003"/>
            </a:xfrm>
            <a:prstGeom prst="line">
              <a:avLst/>
            </a:prstGeom>
            <a:noFill/>
            <a:ln w="28575" cap="flat" cmpd="sng" algn="ctr">
              <a:solidFill>
                <a:srgbClr val="F79646">
                  <a:lumMod val="75000"/>
                </a:srgbClr>
              </a:solidFill>
              <a:prstDash val="dash"/>
            </a:ln>
            <a:effectLst/>
          </p:spPr>
        </p:cxnSp>
        <p:cxnSp>
          <p:nvCxnSpPr>
            <p:cNvPr id="158" name="直接连接符 191"/>
            <p:cNvCxnSpPr>
              <a:cxnSpLocks noChangeAspect="1"/>
            </p:cNvCxnSpPr>
            <p:nvPr/>
          </p:nvCxnSpPr>
          <p:spPr>
            <a:xfrm>
              <a:off x="5114088" y="6112528"/>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59" name="直接连接符 192"/>
            <p:cNvCxnSpPr>
              <a:cxnSpLocks noChangeAspect="1"/>
            </p:cNvCxnSpPr>
            <p:nvPr/>
          </p:nvCxnSpPr>
          <p:spPr>
            <a:xfrm>
              <a:off x="5500177" y="5034471"/>
              <a:ext cx="390043" cy="0"/>
            </a:xfrm>
            <a:prstGeom prst="line">
              <a:avLst/>
            </a:prstGeom>
            <a:noFill/>
            <a:ln w="28575" cap="flat" cmpd="sng" algn="ctr">
              <a:solidFill>
                <a:srgbClr val="F79646">
                  <a:lumMod val="75000"/>
                </a:srgbClr>
              </a:solidFill>
              <a:prstDash val="dash"/>
            </a:ln>
            <a:effectLst/>
          </p:spPr>
        </p:cxnSp>
        <p:cxnSp>
          <p:nvCxnSpPr>
            <p:cNvPr id="160" name="直接连接符 193"/>
            <p:cNvCxnSpPr>
              <a:cxnSpLocks noChangeAspect="1"/>
            </p:cNvCxnSpPr>
            <p:nvPr/>
          </p:nvCxnSpPr>
          <p:spPr>
            <a:xfrm>
              <a:off x="5894038" y="6111453"/>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62" name="直接连接符 167"/>
            <p:cNvCxnSpPr>
              <a:cxnSpLocks noChangeAspect="1"/>
            </p:cNvCxnSpPr>
            <p:nvPr/>
          </p:nvCxnSpPr>
          <p:spPr>
            <a:xfrm flipV="1">
              <a:off x="4714962" y="3612763"/>
              <a:ext cx="0" cy="326114"/>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63" name="直接连接符 190"/>
            <p:cNvCxnSpPr>
              <a:cxnSpLocks noChangeAspect="1"/>
            </p:cNvCxnSpPr>
            <p:nvPr/>
          </p:nvCxnSpPr>
          <p:spPr>
            <a:xfrm flipV="1">
              <a:off x="4732646" y="4300081"/>
              <a:ext cx="0" cy="378042"/>
            </a:xfrm>
            <a:prstGeom prst="line">
              <a:avLst/>
            </a:prstGeom>
            <a:noFill/>
            <a:ln w="28575" cap="flat" cmpd="sng" algn="ctr">
              <a:solidFill>
                <a:srgbClr val="F79646">
                  <a:lumMod val="75000"/>
                </a:srgbClr>
              </a:solidFill>
              <a:prstDash val="dash"/>
              <a:headEnd type="none" w="med" len="med"/>
              <a:tailEnd type="triangle" w="med" len="med"/>
            </a:ln>
            <a:effectLst/>
          </p:spPr>
        </p:cxnSp>
        <p:cxnSp>
          <p:nvCxnSpPr>
            <p:cNvPr id="164" name="直接连接符 193"/>
            <p:cNvCxnSpPr>
              <a:cxnSpLocks noChangeAspect="1"/>
            </p:cNvCxnSpPr>
            <p:nvPr/>
          </p:nvCxnSpPr>
          <p:spPr>
            <a:xfrm>
              <a:off x="6702393" y="6111453"/>
              <a:ext cx="390043" cy="0"/>
            </a:xfrm>
            <a:prstGeom prst="line">
              <a:avLst/>
            </a:prstGeom>
            <a:noFill/>
            <a:ln w="28575" cap="flat" cmpd="sng" algn="ctr">
              <a:solidFill>
                <a:srgbClr val="F79646">
                  <a:lumMod val="75000"/>
                </a:srgbClr>
              </a:solidFill>
              <a:prstDash val="dash"/>
              <a:headEnd type="none" w="med" len="med"/>
              <a:tailEnd type="triangle" w="med" len="med"/>
            </a:ln>
            <a:effectLst/>
          </p:spPr>
        </p:cxnSp>
      </p:grpSp>
      <p:sp>
        <p:nvSpPr>
          <p:cNvPr id="165" name="流程图: 联系 159"/>
          <p:cNvSpPr>
            <a:spLocks noChangeAspect="1"/>
          </p:cNvSpPr>
          <p:nvPr/>
        </p:nvSpPr>
        <p:spPr>
          <a:xfrm>
            <a:off x="1228771" y="5786440"/>
            <a:ext cx="247650" cy="228600"/>
          </a:xfrm>
          <a:prstGeom prst="flowChartConnector">
            <a:avLst/>
          </a:prstGeom>
          <a:solidFill>
            <a:srgbClr val="00B050"/>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6" name="流程图: 联系 159"/>
          <p:cNvSpPr>
            <a:spLocks noChangeAspect="1"/>
          </p:cNvSpPr>
          <p:nvPr/>
        </p:nvSpPr>
        <p:spPr>
          <a:xfrm>
            <a:off x="1476421" y="6019364"/>
            <a:ext cx="247650" cy="228600"/>
          </a:xfrm>
          <a:prstGeom prst="flowChartConnector">
            <a:avLst/>
          </a:prstGeom>
          <a:solidFill>
            <a:schemeClr val="accent2">
              <a:lumMod val="75000"/>
            </a:scheme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67" name="流程图: 联系 159"/>
          <p:cNvSpPr>
            <a:spLocks noChangeAspect="1"/>
          </p:cNvSpPr>
          <p:nvPr/>
        </p:nvSpPr>
        <p:spPr>
          <a:xfrm>
            <a:off x="1228771" y="6021038"/>
            <a:ext cx="247650" cy="228600"/>
          </a:xfrm>
          <a:prstGeom prst="flowChartConnector">
            <a:avLst/>
          </a:prstGeom>
          <a:solidFill>
            <a:srgbClr val="7030A0"/>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5" name="Rectangle 4"/>
          <p:cNvSpPr/>
          <p:nvPr/>
        </p:nvSpPr>
        <p:spPr>
          <a:xfrm>
            <a:off x="276661" y="118373"/>
            <a:ext cx="7197351" cy="646331"/>
          </a:xfrm>
          <a:prstGeom prst="rect">
            <a:avLst/>
          </a:prstGeom>
        </p:spPr>
        <p:txBody>
          <a:bodyPr wrap="square">
            <a:spAutoFit/>
          </a:bodyPr>
          <a:lstStyle/>
          <a:p>
            <a:r>
              <a:rPr lang="en-US" sz="3600" dirty="0">
                <a:solidFill>
                  <a:srgbClr val="CFAFE7"/>
                </a:solidFill>
                <a:latin typeface="Franklin Gothic Book"/>
                <a:ea typeface="宋体" pitchFamily="2" charset="-122"/>
                <a:cs typeface="+mj-cs"/>
              </a:rPr>
              <a:t>Self-Deployment:  ASC Scheme</a:t>
            </a:r>
            <a:endParaRPr lang="en-US" sz="3600" dirty="0"/>
          </a:p>
        </p:txBody>
      </p:sp>
      <p:sp>
        <p:nvSpPr>
          <p:cNvPr id="17" name="Rounded Rectangular Callout 16"/>
          <p:cNvSpPr/>
          <p:nvPr/>
        </p:nvSpPr>
        <p:spPr>
          <a:xfrm>
            <a:off x="155749" y="2990462"/>
            <a:ext cx="1103883" cy="485719"/>
          </a:xfrm>
          <a:prstGeom prst="wedgeRoundRectCallout">
            <a:avLst>
              <a:gd name="adj1" fmla="val 79605"/>
              <a:gd name="adj2" fmla="val 77650"/>
              <a:gd name="adj3" fmla="val 16667"/>
            </a:avLst>
          </a:prstGeom>
          <a:solidFill>
            <a:srgbClr val="FF0000"/>
          </a:solidFill>
          <a:effectLst/>
        </p:spPr>
        <p:style>
          <a:lnRef idx="0">
            <a:schemeClr val="accent2"/>
          </a:lnRef>
          <a:fillRef idx="3">
            <a:schemeClr val="accent2"/>
          </a:fillRef>
          <a:effectRef idx="3">
            <a:schemeClr val="accent2"/>
          </a:effectRef>
          <a:fontRef idx="minor">
            <a:schemeClr val="lt1"/>
          </a:fontRef>
        </p:style>
        <p:txBody>
          <a:bodyPr rtlCol="0" anchor="ctr"/>
          <a:lstStyle/>
          <a:p>
            <a:pPr lvl="0">
              <a:defRPr/>
            </a:pPr>
            <a:r>
              <a:rPr lang="en-US" altLang="zh-CN" sz="1200" kern="0" dirty="0">
                <a:solidFill>
                  <a:schemeClr val="tx1"/>
                </a:solidFill>
                <a:latin typeface="Calibri" pitchFamily="34" charset="0"/>
                <a:cs typeface="Calibri" pitchFamily="34" charset="0"/>
              </a:rPr>
              <a:t>4</a:t>
            </a:r>
            <a:r>
              <a:rPr lang="en-US" altLang="zh-CN" sz="1200" kern="0" baseline="30000" dirty="0">
                <a:solidFill>
                  <a:schemeClr val="tx1"/>
                </a:solidFill>
                <a:latin typeface="Calibri" pitchFamily="34" charset="0"/>
                <a:cs typeface="Calibri" pitchFamily="34" charset="0"/>
              </a:rPr>
              <a:t>th</a:t>
            </a:r>
            <a:r>
              <a:rPr lang="en-US" altLang="zh-CN" sz="1200" kern="0" dirty="0">
                <a:solidFill>
                  <a:schemeClr val="tx1"/>
                </a:solidFill>
                <a:latin typeface="Calibri" pitchFamily="34" charset="0"/>
                <a:cs typeface="Calibri" pitchFamily="34" charset="0"/>
              </a:rPr>
              <a:t> expansion by 2·</a:t>
            </a:r>
            <a:r>
              <a:rPr lang="en-US" altLang="zh-CN" sz="1200" i="1" kern="0" dirty="0">
                <a:solidFill>
                  <a:schemeClr val="tx1"/>
                </a:solidFill>
                <a:latin typeface="Calibri" pitchFamily="34" charset="0"/>
                <a:cs typeface="Calibri" pitchFamily="34" charset="0"/>
              </a:rPr>
              <a:t>R</a:t>
            </a:r>
            <a:endParaRPr lang="zh-CN" altLang="en-US" sz="1200" i="1" kern="0" dirty="0">
              <a:solidFill>
                <a:schemeClr val="tx1"/>
              </a:solidFill>
              <a:latin typeface="Calibri" pitchFamily="34" charset="0"/>
              <a:cs typeface="Calibri" pitchFamily="34" charset="0"/>
            </a:endParaRPr>
          </a:p>
        </p:txBody>
      </p:sp>
      <p:sp>
        <p:nvSpPr>
          <p:cNvPr id="142" name="Rounded Rectangular Callout 141"/>
          <p:cNvSpPr/>
          <p:nvPr/>
        </p:nvSpPr>
        <p:spPr>
          <a:xfrm>
            <a:off x="251519" y="3770463"/>
            <a:ext cx="977251" cy="468817"/>
          </a:xfrm>
          <a:prstGeom prst="wedgeRoundRectCallout">
            <a:avLst>
              <a:gd name="adj1" fmla="val 86199"/>
              <a:gd name="adj2" fmla="val 68516"/>
              <a:gd name="adj3" fmla="val 16667"/>
            </a:avLst>
          </a:prstGeom>
          <a:solidFill>
            <a:srgbClr val="FF0000"/>
          </a:solidFill>
          <a:effectLst/>
        </p:spPr>
        <p:style>
          <a:lnRef idx="0">
            <a:schemeClr val="accent2"/>
          </a:lnRef>
          <a:fillRef idx="3">
            <a:schemeClr val="accent2"/>
          </a:fillRef>
          <a:effectRef idx="3">
            <a:schemeClr val="accent2"/>
          </a:effectRef>
          <a:fontRef idx="minor">
            <a:schemeClr val="lt1"/>
          </a:fontRef>
        </p:style>
        <p:txBody>
          <a:bodyPr lIns="45720" rIns="0" rtlCol="0" anchor="ctr"/>
          <a:lstStyle/>
          <a:p>
            <a:r>
              <a:rPr lang="en-US" altLang="zh-CN" sz="1200" kern="0" dirty="0">
                <a:solidFill>
                  <a:schemeClr val="tx1"/>
                </a:solidFill>
                <a:latin typeface="Calibri" pitchFamily="34" charset="0"/>
                <a:cs typeface="Calibri" pitchFamily="34" charset="0"/>
              </a:rPr>
              <a:t>2</a:t>
            </a:r>
            <a:r>
              <a:rPr lang="en-US" altLang="zh-CN" sz="1200" kern="0" baseline="30000" dirty="0">
                <a:solidFill>
                  <a:schemeClr val="tx1"/>
                </a:solidFill>
                <a:latin typeface="Calibri" pitchFamily="34" charset="0"/>
                <a:cs typeface="Calibri" pitchFamily="34" charset="0"/>
              </a:rPr>
              <a:t>nd</a:t>
            </a:r>
            <a:r>
              <a:rPr lang="en-US" altLang="zh-CN" sz="1200" kern="0" dirty="0">
                <a:solidFill>
                  <a:schemeClr val="tx1"/>
                </a:solidFill>
                <a:latin typeface="Calibri" pitchFamily="34" charset="0"/>
                <a:cs typeface="Calibri" pitchFamily="34" charset="0"/>
              </a:rPr>
              <a:t> expansion by 2·</a:t>
            </a:r>
            <a:r>
              <a:rPr lang="en-US" altLang="zh-CN" sz="1200" i="1" kern="0" dirty="0">
                <a:solidFill>
                  <a:schemeClr val="tx1"/>
                </a:solidFill>
                <a:latin typeface="Calibri" pitchFamily="34" charset="0"/>
                <a:cs typeface="Calibri" pitchFamily="34" charset="0"/>
              </a:rPr>
              <a:t>R</a:t>
            </a:r>
            <a:endParaRPr lang="zh-CN" altLang="en-US" sz="1200" i="1" kern="0" dirty="0">
              <a:solidFill>
                <a:schemeClr val="tx1"/>
              </a:solidFill>
              <a:latin typeface="Calibri" pitchFamily="34" charset="0"/>
              <a:cs typeface="Calibri" pitchFamily="34" charset="0"/>
            </a:endParaRPr>
          </a:p>
        </p:txBody>
      </p:sp>
      <p:sp>
        <p:nvSpPr>
          <p:cNvPr id="144" name="Rounded Rectangular Callout 143"/>
          <p:cNvSpPr/>
          <p:nvPr/>
        </p:nvSpPr>
        <p:spPr>
          <a:xfrm>
            <a:off x="4154305" y="6247964"/>
            <a:ext cx="1425807" cy="307288"/>
          </a:xfrm>
          <a:prstGeom prst="wedgeRoundRectCallout">
            <a:avLst>
              <a:gd name="adj1" fmla="val -78282"/>
              <a:gd name="adj2" fmla="val -156895"/>
              <a:gd name="adj3" fmla="val 16667"/>
            </a:avLst>
          </a:prstGeom>
          <a:solidFill>
            <a:srgbClr val="FF0000"/>
          </a:solidFill>
          <a:ln>
            <a:noFill/>
          </a:ln>
          <a:effectLst>
            <a:outerShdw blurRad="107950" dist="12700" dir="5400000" algn="ctr">
              <a:srgbClr val="000000"/>
            </a:outerShdw>
          </a:effectLst>
          <a:scene3d>
            <a:camera prst="orthographicFront" fov="0">
              <a:rot lat="0" lon="0" rev="0"/>
            </a:camera>
            <a:lightRig rig="harsh" dir="t">
              <a:rot lat="6000000" lon="6000000" rev="0"/>
            </a:lightRig>
          </a:scene3d>
        </p:spPr>
        <p:style>
          <a:lnRef idx="0">
            <a:schemeClr val="accent2"/>
          </a:lnRef>
          <a:fillRef idx="3">
            <a:schemeClr val="accent2"/>
          </a:fillRef>
          <a:effectRef idx="3">
            <a:schemeClr val="accent2"/>
          </a:effectRef>
          <a:fontRef idx="minor">
            <a:schemeClr val="lt1"/>
          </a:fontRef>
        </p:style>
        <p:txBody>
          <a:bodyPr lIns="0" rIns="0" rtlCol="0" anchor="ctr"/>
          <a:lstStyle/>
          <a:p>
            <a:pPr algn="ctr"/>
            <a:r>
              <a:rPr lang="en-US" altLang="zh-CN" sz="1200" kern="0" dirty="0">
                <a:solidFill>
                  <a:schemeClr val="tx1"/>
                </a:solidFill>
                <a:latin typeface="Calibri" pitchFamily="34" charset="0"/>
                <a:cs typeface="Calibri" pitchFamily="34" charset="0"/>
              </a:rPr>
              <a:t>3</a:t>
            </a:r>
            <a:r>
              <a:rPr lang="en-US" altLang="zh-CN" sz="1200" kern="0" baseline="30000" dirty="0">
                <a:solidFill>
                  <a:schemeClr val="tx1"/>
                </a:solidFill>
                <a:latin typeface="Calibri" pitchFamily="34" charset="0"/>
                <a:cs typeface="Calibri" pitchFamily="34" charset="0"/>
              </a:rPr>
              <a:t>rd</a:t>
            </a:r>
            <a:r>
              <a:rPr lang="en-US" altLang="zh-CN" sz="1200" kern="0" dirty="0">
                <a:solidFill>
                  <a:schemeClr val="tx1"/>
                </a:solidFill>
                <a:latin typeface="Calibri" pitchFamily="34" charset="0"/>
                <a:cs typeface="Calibri" pitchFamily="34" charset="0"/>
              </a:rPr>
              <a:t> expansion by 2·</a:t>
            </a:r>
            <a:r>
              <a:rPr lang="en-US" altLang="zh-CN" sz="1200" i="1" kern="0" dirty="0">
                <a:solidFill>
                  <a:schemeClr val="tx1"/>
                </a:solidFill>
                <a:latin typeface="Cambria Math"/>
              </a:rPr>
              <a:t>R</a:t>
            </a:r>
            <a:endParaRPr lang="zh-CN" altLang="en-US" sz="1200" i="1" kern="0" dirty="0">
              <a:solidFill>
                <a:schemeClr val="tx1"/>
              </a:solidFill>
              <a:latin typeface="Cambria Math"/>
            </a:endParaRPr>
          </a:p>
        </p:txBody>
      </p:sp>
      <p:sp>
        <p:nvSpPr>
          <p:cNvPr id="161" name="Rounded Rectangular Callout 160"/>
          <p:cNvSpPr/>
          <p:nvPr/>
        </p:nvSpPr>
        <p:spPr>
          <a:xfrm>
            <a:off x="3243933" y="6214478"/>
            <a:ext cx="824011" cy="547104"/>
          </a:xfrm>
          <a:prstGeom prst="wedgeRoundRectCallout">
            <a:avLst>
              <a:gd name="adj1" fmla="val -81118"/>
              <a:gd name="adj2" fmla="val -102211"/>
              <a:gd name="adj3" fmla="val 16667"/>
            </a:avLst>
          </a:prstGeom>
          <a:solidFill>
            <a:srgbClr val="FF0000"/>
          </a:solidFill>
          <a:ln>
            <a:noFill/>
          </a:ln>
          <a:effectLst>
            <a:outerShdw blurRad="107950" dist="12700" dir="5400000" algn="ctr">
              <a:srgbClr val="000000"/>
            </a:outerShdw>
          </a:effectLst>
          <a:scene3d>
            <a:camera prst="orthographicFront" fov="0">
              <a:rot lat="0" lon="0" rev="0"/>
            </a:camera>
            <a:lightRig rig="harsh" dir="t">
              <a:rot lat="6000000" lon="6000000" rev="0"/>
            </a:lightRig>
          </a:scene3d>
        </p:spPr>
        <p:style>
          <a:lnRef idx="0">
            <a:schemeClr val="accent2"/>
          </a:lnRef>
          <a:fillRef idx="3">
            <a:schemeClr val="accent2"/>
          </a:fillRef>
          <a:effectRef idx="3">
            <a:schemeClr val="accent2"/>
          </a:effectRef>
          <a:fontRef idx="minor">
            <a:schemeClr val="lt1"/>
          </a:fontRef>
        </p:style>
        <p:txBody>
          <a:bodyPr lIns="0" rIns="0" rtlCol="0" anchor="ctr"/>
          <a:lstStyle/>
          <a:p>
            <a:pPr algn="ctr">
              <a:lnSpc>
                <a:spcPts val="1300"/>
              </a:lnSpc>
            </a:pPr>
            <a:r>
              <a:rPr lang="en-US" altLang="zh-CN" sz="1200" kern="0" dirty="0">
                <a:solidFill>
                  <a:schemeClr val="tx1"/>
                </a:solidFill>
                <a:latin typeface="Calibri" pitchFamily="34" charset="0"/>
                <a:cs typeface="Calibri" pitchFamily="34" charset="0"/>
              </a:rPr>
              <a:t>1st expansion by 2·</a:t>
            </a:r>
            <a:r>
              <a:rPr lang="en-US" altLang="zh-CN" sz="1200" i="1" kern="0" dirty="0">
                <a:solidFill>
                  <a:schemeClr val="tx1"/>
                </a:solidFill>
                <a:latin typeface="Cambria Math"/>
              </a:rPr>
              <a:t>R</a:t>
            </a:r>
            <a:endParaRPr lang="zh-CN" altLang="en-US" sz="1200" i="1" kern="0" dirty="0">
              <a:solidFill>
                <a:schemeClr val="tx1"/>
              </a:solidFill>
              <a:latin typeface="Cambria Math"/>
            </a:endParaRPr>
          </a:p>
        </p:txBody>
      </p:sp>
      <p:sp>
        <p:nvSpPr>
          <p:cNvPr id="106" name="Rounded Rectangular Callout 8"/>
          <p:cNvSpPr/>
          <p:nvPr/>
        </p:nvSpPr>
        <p:spPr>
          <a:xfrm>
            <a:off x="7320789" y="4358797"/>
            <a:ext cx="1669987" cy="1527751"/>
          </a:xfrm>
          <a:prstGeom prst="wedgeRoundRectCallout">
            <a:avLst>
              <a:gd name="adj1" fmla="val -63544"/>
              <a:gd name="adj2" fmla="val -25119"/>
              <a:gd name="adj3" fmla="val 16667"/>
            </a:avLst>
          </a:prstGeom>
          <a:solidFill>
            <a:srgbClr val="00B0F0"/>
          </a:solidFill>
          <a:ln>
            <a:noFill/>
          </a:ln>
          <a:effectLst>
            <a:outerShdw blurRad="107950" dist="12700" dir="5400000" algn="ctr">
              <a:srgbClr val="000000"/>
            </a:outerShdw>
          </a:effectLst>
          <a:scene3d>
            <a:camera prst="orthographicFront">
              <a:rot lat="0" lon="0" rev="0"/>
            </a:camera>
            <a:lightRig rig="soft" dir="t">
              <a:rot lat="6000000" lon="600000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lvl="0">
              <a:defRPr/>
            </a:pPr>
            <a:r>
              <a:rPr lang="en-US" altLang="zh-CN" sz="1400" kern="0" dirty="0">
                <a:solidFill>
                  <a:schemeClr val="tx1"/>
                </a:solidFill>
                <a:latin typeface="Calibri" pitchFamily="34" charset="0"/>
                <a:cs typeface="Calibri" pitchFamily="34" charset="0"/>
              </a:rPr>
              <a:t>After claiming the  service area, the MRN moves in a snake-like pattern to  collect data from the sensors</a:t>
            </a:r>
            <a:endParaRPr lang="zh-CN" altLang="en-US" sz="1400" kern="0" dirty="0">
              <a:solidFill>
                <a:schemeClr val="tx1"/>
              </a:solidFill>
              <a:latin typeface="Calibri" pitchFamily="34" charset="0"/>
              <a:cs typeface="Calibri" pitchFamily="34" charset="0"/>
            </a:endParaRPr>
          </a:p>
        </p:txBody>
      </p:sp>
      <p:sp>
        <p:nvSpPr>
          <p:cNvPr id="107" name="Rounded Rectangular Callout 8"/>
          <p:cNvSpPr/>
          <p:nvPr/>
        </p:nvSpPr>
        <p:spPr>
          <a:xfrm>
            <a:off x="1703997" y="4290669"/>
            <a:ext cx="1907864" cy="1276917"/>
          </a:xfrm>
          <a:prstGeom prst="wedgeRoundRectCallout">
            <a:avLst>
              <a:gd name="adj1" fmla="val -55482"/>
              <a:gd name="adj2" fmla="val 76454"/>
              <a:gd name="adj3" fmla="val 16667"/>
            </a:avLst>
          </a:prstGeom>
          <a:solidFill>
            <a:srgbClr val="00B0F0"/>
          </a:solidFill>
          <a:ln>
            <a:noFill/>
          </a:ln>
          <a:effectLst>
            <a:outerShdw blurRad="107950" dist="12700" dir="5400000" algn="ctr">
              <a:srgbClr val="000000"/>
            </a:outerShdw>
          </a:effectLst>
          <a:scene3d>
            <a:camera prst="orthographicFront">
              <a:rot lat="0" lon="0" rev="0"/>
            </a:camera>
            <a:lightRig rig="soft" dir="t">
              <a:rot lat="6000000" lon="600000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lvl="0">
              <a:defRPr/>
            </a:pPr>
            <a:r>
              <a:rPr lang="en-US" altLang="zh-CN" sz="1400" kern="0" dirty="0">
                <a:solidFill>
                  <a:schemeClr val="tx1"/>
                </a:solidFill>
                <a:latin typeface="Calibri" pitchFamily="34" charset="0"/>
                <a:cs typeface="Calibri" pitchFamily="34" charset="0"/>
              </a:rPr>
              <a:t>MRNs set a random timer.  The MRNs whose timer expire first start out to claim the next service areas. </a:t>
            </a:r>
            <a:endParaRPr lang="zh-CN" altLang="en-US" sz="1400" kern="0" dirty="0">
              <a:solidFill>
                <a:schemeClr val="tx1"/>
              </a:solidFill>
              <a:latin typeface="Calibri" pitchFamily="34" charset="0"/>
              <a:cs typeface="Calibri" pitchFamily="34" charset="0"/>
            </a:endParaRPr>
          </a:p>
        </p:txBody>
      </p:sp>
      <p:sp>
        <p:nvSpPr>
          <p:cNvPr id="2" name="TextBox 1"/>
          <p:cNvSpPr txBox="1"/>
          <p:nvPr/>
        </p:nvSpPr>
        <p:spPr>
          <a:xfrm>
            <a:off x="7654541" y="2295064"/>
            <a:ext cx="1309947" cy="1323439"/>
          </a:xfrm>
          <a:prstGeom prst="rect">
            <a:avLst/>
          </a:prstGeom>
          <a:noFill/>
        </p:spPr>
        <p:txBody>
          <a:bodyPr wrap="square" rtlCol="0">
            <a:spAutoFit/>
          </a:bodyPr>
          <a:lstStyle/>
          <a:p>
            <a:r>
              <a:rPr lang="en-US" sz="1600" dirty="0"/>
              <a:t>These target areas are explored in parallel</a:t>
            </a:r>
          </a:p>
        </p:txBody>
      </p:sp>
    </p:spTree>
    <p:extLst>
      <p:ext uri="{BB962C8B-B14F-4D97-AF65-F5344CB8AC3E}">
        <p14:creationId xmlns:p14="http://schemas.microsoft.com/office/powerpoint/2010/main" val="167830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up)">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2" nodeType="clickEffect">
                                  <p:stCondLst>
                                    <p:cond delay="0"/>
                                  </p:stCondLst>
                                  <p:childTnLst>
                                    <p:set>
                                      <p:cBhvr>
                                        <p:cTn id="11" dur="1" fill="hold">
                                          <p:stCondLst>
                                            <p:cond delay="0"/>
                                          </p:stCondLst>
                                        </p:cTn>
                                        <p:tgtEl>
                                          <p:spTgt spid="107"/>
                                        </p:tgtEl>
                                        <p:attrNameLst>
                                          <p:attrName>style.visibility</p:attrName>
                                        </p:attrNameLst>
                                      </p:cBhvr>
                                      <p:to>
                                        <p:strVal val="hidden"/>
                                      </p:to>
                                    </p:set>
                                  </p:childTnLst>
                                </p:cTn>
                              </p:par>
                            </p:childTnLst>
                          </p:cTn>
                        </p:par>
                        <p:par>
                          <p:cTn id="12" fill="hold">
                            <p:stCondLst>
                              <p:cond delay="0"/>
                            </p:stCondLst>
                            <p:childTnLst>
                              <p:par>
                                <p:cTn id="13" presetID="9"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par>
                          <p:cTn id="20" fill="hold">
                            <p:stCondLst>
                              <p:cond delay="1000"/>
                            </p:stCondLst>
                            <p:childTnLst>
                              <p:par>
                                <p:cTn id="21" presetID="0" presetClass="path" presetSubtype="0" fill="hold" grpId="0" nodeType="afterEffect">
                                  <p:stCondLst>
                                    <p:cond delay="0"/>
                                  </p:stCondLst>
                                  <p:childTnLst>
                                    <p:animMotion origin="layout" path="M 0.00052 -0.00138 L 0.00052 -0.15787 L 0.04358 -0.15787 L 0.04358 0.00024 L 0.08542 -0.00277 L 0.08542 -0.15787 L 0.12847 -0.15787 L 0.12847 0.00024 L 0.17274 -0.00277 L 0.17153 -0.21365 L 0.00052 -0.21203 L 0.00174 -0.26481 L 0.21458 -0.26481 L 0.21458 0.00024 L 0.25764 -0.00439 L 0.25642 -0.31597 L -0.00174 -0.31597 L -0.00052 -0.36875 L 0.30052 -0.36712 L 0.29948 -0.0074 " pathEditMode="relative" rAng="0" ptsTypes="AAAAAAAAAAAAAAAAAAAA">
                                      <p:cBhvr>
                                        <p:cTn id="22" dur="5000" fill="hold"/>
                                        <p:tgtEl>
                                          <p:spTgt spid="108"/>
                                        </p:tgtEl>
                                        <p:attrNameLst>
                                          <p:attrName>ppt_x</p:attrName>
                                          <p:attrName>ppt_y</p:attrName>
                                        </p:attrNameLst>
                                      </p:cBhvr>
                                      <p:rCtr x="14878" y="-18287"/>
                                    </p:animMotion>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wipe(down)">
                                      <p:cBhvr>
                                        <p:cTn id="27" dur="500"/>
                                        <p:tgtEl>
                                          <p:spTgt spid="161"/>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42"/>
                                        </p:tgtEl>
                                        <p:attrNameLst>
                                          <p:attrName>style.visibility</p:attrName>
                                        </p:attrNameLst>
                                      </p:cBhvr>
                                      <p:to>
                                        <p:strVal val="visible"/>
                                      </p:to>
                                    </p:set>
                                    <p:animEffect transition="in" filter="wipe(left)">
                                      <p:cBhvr>
                                        <p:cTn id="31" dur="500"/>
                                        <p:tgtEl>
                                          <p:spTgt spid="142"/>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144"/>
                                        </p:tgtEl>
                                        <p:attrNameLst>
                                          <p:attrName>style.visibility</p:attrName>
                                        </p:attrNameLst>
                                      </p:cBhvr>
                                      <p:to>
                                        <p:strVal val="visible"/>
                                      </p:to>
                                    </p:set>
                                    <p:animEffect transition="in" filter="wipe(down)">
                                      <p:cBhvr>
                                        <p:cTn id="35" dur="500"/>
                                        <p:tgtEl>
                                          <p:spTgt spid="144"/>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up)">
                                      <p:cBhvr>
                                        <p:cTn id="44" dur="500"/>
                                        <p:tgtEl>
                                          <p:spTgt spid="58"/>
                                        </p:tgtEl>
                                      </p:cBhvr>
                                    </p:animEffect>
                                  </p:childTnLst>
                                </p:cTn>
                              </p:par>
                              <p:par>
                                <p:cTn id="45" presetID="22" presetClass="entr" presetSubtype="8"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left)">
                                      <p:cBhvr>
                                        <p:cTn id="47" dur="500"/>
                                        <p:tgtEl>
                                          <p:spTgt spid="57"/>
                                        </p:tgtEl>
                                      </p:cBhvr>
                                    </p:animEffect>
                                  </p:childTnLst>
                                </p:cTn>
                              </p:par>
                            </p:childTnLst>
                          </p:cTn>
                        </p:par>
                        <p:par>
                          <p:cTn id="48" fill="hold">
                            <p:stCondLst>
                              <p:cond delay="500"/>
                            </p:stCondLst>
                            <p:childTnLst>
                              <p:par>
                                <p:cTn id="49" presetID="9" presetClass="entr" presetSubtype="0"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dissolve">
                                      <p:cBhvr>
                                        <p:cTn id="51" dur="500"/>
                                        <p:tgtEl>
                                          <p:spTgt spid="82"/>
                                        </p:tgtEl>
                                      </p:cBhvr>
                                    </p:animEffect>
                                  </p:childTnLst>
                                </p:cTn>
                              </p:par>
                            </p:childTnLst>
                          </p:cTn>
                        </p:par>
                        <p:par>
                          <p:cTn id="52" fill="hold">
                            <p:stCondLst>
                              <p:cond delay="1500"/>
                            </p:stCondLst>
                            <p:childTnLst>
                              <p:par>
                                <p:cTn id="53" presetID="9" presetClass="entr" presetSubtype="0" fill="hold" grpId="0"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dissolve">
                                      <p:cBhvr>
                                        <p:cTn id="55" dur="500"/>
                                        <p:tgtEl>
                                          <p:spTgt spid="83"/>
                                        </p:tgtEl>
                                      </p:cBhvr>
                                    </p:animEffect>
                                  </p:childTnLst>
                                </p:cTn>
                              </p:par>
                            </p:childTnLst>
                          </p:cTn>
                        </p:par>
                        <p:par>
                          <p:cTn id="56" fill="hold">
                            <p:stCondLst>
                              <p:cond delay="2500"/>
                            </p:stCondLst>
                            <p:childTnLst>
                              <p:par>
                                <p:cTn id="57" presetID="9" presetClass="entr" presetSubtype="0" fill="hold" grpId="0"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dissolve">
                                      <p:cBhvr>
                                        <p:cTn id="59" dur="500"/>
                                        <p:tgtEl>
                                          <p:spTgt spid="84"/>
                                        </p:tgtEl>
                                      </p:cBhvr>
                                    </p:animEffect>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grpId="0" nodeType="clickEffect">
                                  <p:stCondLst>
                                    <p:cond delay="0"/>
                                  </p:stCondLst>
                                  <p:childTnLst>
                                    <p:animMotion origin="layout" path="M 3.33333E-6 1.43452E-7 L 0.02725 -0.43198 " pathEditMode="relative" ptsTypes="AA">
                                      <p:cBhvr>
                                        <p:cTn id="63" dur="1000" fill="hold"/>
                                        <p:tgtEl>
                                          <p:spTgt spid="165"/>
                                        </p:tgtEl>
                                        <p:attrNameLst>
                                          <p:attrName>ppt_x</p:attrName>
                                          <p:attrName>ppt_y</p:attrName>
                                        </p:attrNameLst>
                                      </p:cBhvr>
                                    </p:animMotion>
                                  </p:childTnLst>
                                </p:cTn>
                              </p:par>
                              <p:par>
                                <p:cTn id="64" presetID="0" presetClass="path" presetSubtype="0" accel="50000" decel="50000" fill="hold" grpId="0" nodeType="withEffect">
                                  <p:stCondLst>
                                    <p:cond delay="0"/>
                                  </p:stCondLst>
                                  <p:childTnLst>
                                    <p:animMotion origin="layout" path="M -0.0007 -0.00069 L 0.36892 -0.45928 " pathEditMode="relative" ptsTypes="AA">
                                      <p:cBhvr>
                                        <p:cTn id="65" dur="1000" fill="hold"/>
                                        <p:tgtEl>
                                          <p:spTgt spid="167"/>
                                        </p:tgtEl>
                                        <p:attrNameLst>
                                          <p:attrName>ppt_x</p:attrName>
                                          <p:attrName>ppt_y</p:attrName>
                                        </p:attrNameLst>
                                      </p:cBhvr>
                                    </p:animMotion>
                                  </p:childTnLst>
                                </p:cTn>
                              </p:par>
                              <p:par>
                                <p:cTn id="66" presetID="0" presetClass="path" presetSubtype="0" accel="50000" decel="50000" fill="hold" grpId="0" nodeType="withEffect">
                                  <p:stCondLst>
                                    <p:cond delay="0"/>
                                  </p:stCondLst>
                                  <p:childTnLst>
                                    <p:animMotion origin="layout" path="M -0.00052 -0.00046 L 0.34097 -0.03471 " pathEditMode="relative" ptsTypes="AA">
                                      <p:cBhvr>
                                        <p:cTn id="67" dur="1000" fill="hold"/>
                                        <p:tgtEl>
                                          <p:spTgt spid="166"/>
                                        </p:tgtEl>
                                        <p:attrNameLst>
                                          <p:attrName>ppt_x</p:attrName>
                                          <p:attrName>ppt_y</p:attrName>
                                        </p:attrNameLst>
                                      </p:cBhvr>
                                    </p:animMotion>
                                  </p:childTnLst>
                                </p:cTn>
                              </p:par>
                            </p:childTnLst>
                          </p:cTn>
                        </p:par>
                        <p:par>
                          <p:cTn id="68" fill="hold">
                            <p:stCondLst>
                              <p:cond delay="1000"/>
                            </p:stCondLst>
                            <p:childTnLst>
                              <p:par>
                                <p:cTn id="69" presetID="22" presetClass="entr" presetSubtype="8" fill="hold" nodeType="afterEffect">
                                  <p:stCondLst>
                                    <p:cond delay="0"/>
                                  </p:stCondLst>
                                  <p:childTnLst>
                                    <p:set>
                                      <p:cBhvr>
                                        <p:cTn id="70" dur="1" fill="hold">
                                          <p:stCondLst>
                                            <p:cond delay="0"/>
                                          </p:stCondLst>
                                        </p:cTn>
                                        <p:tgtEl>
                                          <p:spTgt spid="98"/>
                                        </p:tgtEl>
                                        <p:attrNameLst>
                                          <p:attrName>style.visibility</p:attrName>
                                        </p:attrNameLst>
                                      </p:cBhvr>
                                      <p:to>
                                        <p:strVal val="visible"/>
                                      </p:to>
                                    </p:set>
                                    <p:animEffect transition="in" filter="wipe(left)">
                                      <p:cBhvr>
                                        <p:cTn id="71" dur="500"/>
                                        <p:tgtEl>
                                          <p:spTgt spid="98"/>
                                        </p:tgtEl>
                                      </p:cBhvr>
                                    </p:animEffect>
                                  </p:childTnLst>
                                </p:cTn>
                              </p:par>
                              <p:par>
                                <p:cTn id="72" presetID="22" presetClass="entr" presetSubtype="8" fill="hold" nodeType="with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wipe(left)">
                                      <p:cBhvr>
                                        <p:cTn id="74" dur="500"/>
                                        <p:tgtEl>
                                          <p:spTgt spid="99"/>
                                        </p:tgtEl>
                                      </p:cBhvr>
                                    </p:animEffect>
                                  </p:childTnLst>
                                </p:cTn>
                              </p:par>
                              <p:par>
                                <p:cTn id="75" presetID="22" presetClass="entr" presetSubtype="8" fill="hold" nodeType="with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wipe(left)">
                                      <p:cBhvr>
                                        <p:cTn id="77" dur="500"/>
                                        <p:tgtEl>
                                          <p:spTgt spid="97"/>
                                        </p:tgtEl>
                                      </p:cBhvr>
                                    </p:animEffect>
                                  </p:childTnLst>
                                </p:cTn>
                              </p:par>
                            </p:childTnLst>
                          </p:cTn>
                        </p:par>
                        <p:par>
                          <p:cTn id="78" fill="hold">
                            <p:stCondLst>
                              <p:cond delay="1500"/>
                            </p:stCondLst>
                            <p:childTnLst>
                              <p:par>
                                <p:cTn id="79" presetID="9" presetClass="entr" presetSubtype="0" fill="hold" nodeType="afterEffect">
                                  <p:stCondLst>
                                    <p:cond delay="0"/>
                                  </p:stCondLst>
                                  <p:childTnLst>
                                    <p:set>
                                      <p:cBhvr>
                                        <p:cTn id="80" dur="1" fill="hold">
                                          <p:stCondLst>
                                            <p:cond delay="0"/>
                                          </p:stCondLst>
                                        </p:cTn>
                                        <p:tgtEl>
                                          <p:spTgt spid="2">
                                            <p:txEl>
                                              <p:pRg st="0" end="0"/>
                                            </p:txEl>
                                          </p:spTgt>
                                        </p:tgtEl>
                                        <p:attrNameLst>
                                          <p:attrName>style.visibility</p:attrName>
                                        </p:attrNameLst>
                                      </p:cBhvr>
                                      <p:to>
                                        <p:strVal val="visible"/>
                                      </p:to>
                                    </p:set>
                                    <p:animEffect transition="in" filter="dissolve">
                                      <p:cBhvr>
                                        <p:cTn id="81" dur="500"/>
                                        <p:tgtEl>
                                          <p:spTgt spid="2">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8"/>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161"/>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142"/>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144"/>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7"/>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82"/>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83"/>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84"/>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98"/>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99"/>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97"/>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2">
                                            <p:txEl>
                                              <p:pRg st="0" end="0"/>
                                            </p:txEl>
                                          </p:spTgt>
                                        </p:tgtEl>
                                        <p:attrNameLst>
                                          <p:attrName>style.visibility</p:attrName>
                                        </p:attrNameLst>
                                      </p:cBhvr>
                                      <p:to>
                                        <p:strVal val="hidden"/>
                                      </p:to>
                                    </p:set>
                                  </p:childTnLst>
                                </p:cTn>
                              </p:par>
                            </p:childTnLst>
                          </p:cTn>
                        </p:par>
                        <p:par>
                          <p:cTn id="108" fill="hold">
                            <p:stCondLst>
                              <p:cond delay="0"/>
                            </p:stCondLst>
                            <p:childTnLst>
                              <p:par>
                                <p:cTn id="109" presetID="22" presetClass="entr" presetSubtype="2" fill="hold" grpId="0" nodeType="afterEffect">
                                  <p:stCondLst>
                                    <p:cond delay="0"/>
                                  </p:stCondLst>
                                  <p:childTnLst>
                                    <p:set>
                                      <p:cBhvr>
                                        <p:cTn id="110" dur="1" fill="hold">
                                          <p:stCondLst>
                                            <p:cond delay="0"/>
                                          </p:stCondLst>
                                        </p:cTn>
                                        <p:tgtEl>
                                          <p:spTgt spid="106"/>
                                        </p:tgtEl>
                                        <p:attrNameLst>
                                          <p:attrName>style.visibility</p:attrName>
                                        </p:attrNameLst>
                                      </p:cBhvr>
                                      <p:to>
                                        <p:strVal val="visible"/>
                                      </p:to>
                                    </p:set>
                                    <p:animEffect transition="in" filter="wipe(right)">
                                      <p:cBhvr>
                                        <p:cTn id="111" dur="500"/>
                                        <p:tgtEl>
                                          <p:spTgt spid="106"/>
                                        </p:tgtEl>
                                      </p:cBhvr>
                                    </p:animEffect>
                                  </p:childTnLst>
                                </p:cTn>
                              </p:par>
                            </p:childTnLst>
                          </p:cTn>
                        </p:par>
                        <p:par>
                          <p:cTn id="112" fill="hold">
                            <p:stCondLst>
                              <p:cond delay="500"/>
                            </p:stCondLst>
                            <p:childTnLst>
                              <p:par>
                                <p:cTn id="113" presetID="9" presetClass="entr" presetSubtype="0" fill="hold"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dissolve">
                                      <p:cBhvr>
                                        <p:cTn id="115" dur="500"/>
                                        <p:tgtEl>
                                          <p:spTgt spid="13"/>
                                        </p:tgtEl>
                                      </p:cBhvr>
                                    </p:animEffect>
                                  </p:childTnLst>
                                </p:cTn>
                              </p:par>
                              <p:par>
                                <p:cTn id="116" presetID="9" presetClass="entr" presetSubtype="0" fill="hold" nodeType="with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dissolve">
                                      <p:cBhvr>
                                        <p:cTn id="1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82" grpId="0"/>
      <p:bldP spid="82" grpId="1"/>
      <p:bldP spid="83" grpId="0"/>
      <p:bldP spid="83" grpId="1"/>
      <p:bldP spid="84" grpId="0"/>
      <p:bldP spid="84" grpId="1"/>
      <p:bldP spid="165" grpId="0" animBg="1"/>
      <p:bldP spid="166" grpId="0" animBg="1"/>
      <p:bldP spid="167" grpId="0" animBg="1"/>
      <p:bldP spid="17" grpId="0" animBg="1"/>
      <p:bldP spid="17" grpId="1" animBg="1"/>
      <p:bldP spid="142" grpId="0" animBg="1"/>
      <p:bldP spid="142" grpId="1" animBg="1"/>
      <p:bldP spid="144" grpId="0" animBg="1"/>
      <p:bldP spid="144" grpId="1" animBg="1"/>
      <p:bldP spid="161" grpId="0" animBg="1"/>
      <p:bldP spid="161" grpId="1" animBg="1"/>
      <p:bldP spid="106" grpId="0" animBg="1"/>
      <p:bldP spid="107" grpId="1" animBg="1"/>
      <p:bldP spid="107" grpId="2" animBg="1"/>
      <p:bldP spid="2"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1143000"/>
          </a:xfrm>
        </p:spPr>
        <p:txBody>
          <a:bodyPr>
            <a:normAutofit/>
          </a:bodyPr>
          <a:lstStyle/>
          <a:p>
            <a:r>
              <a:rPr lang="en-US" altLang="zh-CN" sz="4000" dirty="0">
                <a:solidFill>
                  <a:srgbClr val="CFAFE7"/>
                </a:solidFill>
                <a:ea typeface="宋体" pitchFamily="2" charset="-122"/>
              </a:rPr>
              <a:t>Wireless Sensor Network (WSN)</a:t>
            </a:r>
            <a:endParaRPr lang="zh-CN" altLang="en-US" sz="4000" dirty="0">
              <a:solidFill>
                <a:srgbClr val="CFAFE7"/>
              </a:solidFill>
              <a:ea typeface="宋体" pitchFamily="2" charset="-122"/>
            </a:endParaRPr>
          </a:p>
        </p:txBody>
      </p:sp>
      <p:sp>
        <p:nvSpPr>
          <p:cNvPr id="3" name="内容占位符 2"/>
          <p:cNvSpPr>
            <a:spLocks noGrp="1"/>
          </p:cNvSpPr>
          <p:nvPr>
            <p:ph idx="1"/>
          </p:nvPr>
        </p:nvSpPr>
        <p:spPr>
          <a:xfrm>
            <a:off x="324225" y="1556792"/>
            <a:ext cx="8075240" cy="4709120"/>
          </a:xfrm>
        </p:spPr>
        <p:txBody>
          <a:bodyPr>
            <a:normAutofit/>
          </a:bodyPr>
          <a:lstStyle/>
          <a:p>
            <a:pPr>
              <a:spcAft>
                <a:spcPts val="1200"/>
              </a:spcAft>
            </a:pPr>
            <a:r>
              <a:rPr lang="en-US" altLang="zh-CN" dirty="0"/>
              <a:t>Wireless Sensor Network is composed of </a:t>
            </a:r>
            <a:r>
              <a:rPr lang="en-US" altLang="zh-CN" dirty="0">
                <a:solidFill>
                  <a:srgbClr val="FFD54F"/>
                </a:solidFill>
              </a:rPr>
              <a:t>a large number of</a:t>
            </a:r>
            <a:r>
              <a:rPr lang="en-US" altLang="zh-CN" dirty="0">
                <a:solidFill>
                  <a:schemeClr val="accent2"/>
                </a:solidFill>
              </a:rPr>
              <a:t> </a:t>
            </a:r>
            <a:r>
              <a:rPr lang="en-US" altLang="zh-CN" dirty="0">
                <a:solidFill>
                  <a:srgbClr val="FFD54F"/>
                </a:solidFill>
              </a:rPr>
              <a:t>wireless sensors </a:t>
            </a:r>
          </a:p>
          <a:p>
            <a:pPr>
              <a:spcAft>
                <a:spcPts val="600"/>
              </a:spcAft>
            </a:pPr>
            <a:r>
              <a:rPr lang="en-US" altLang="zh-CN" dirty="0"/>
              <a:t>Wireless sensors are </a:t>
            </a:r>
          </a:p>
          <a:p>
            <a:pPr lvl="1">
              <a:spcAft>
                <a:spcPts val="600"/>
              </a:spcAft>
            </a:pPr>
            <a:r>
              <a:rPr lang="en-US" altLang="zh-CN" sz="2800" dirty="0"/>
              <a:t>small size, low cost, low power, and irreplaceable in many applications</a:t>
            </a:r>
          </a:p>
          <a:p>
            <a:pPr lvl="1">
              <a:spcAft>
                <a:spcPts val="1200"/>
              </a:spcAft>
            </a:pPr>
            <a:r>
              <a:rPr lang="en-US" altLang="zh-CN" sz="2800" dirty="0"/>
              <a:t>normally distributed in an </a:t>
            </a:r>
            <a:r>
              <a:rPr lang="en-US" altLang="zh-CN" sz="2800" dirty="0">
                <a:solidFill>
                  <a:srgbClr val="FFD54F"/>
                </a:solidFill>
              </a:rPr>
              <a:t>ad hoc manner</a:t>
            </a:r>
          </a:p>
          <a:p>
            <a:r>
              <a:rPr lang="en-US" altLang="zh-CN" dirty="0"/>
              <a:t>These sensors gather information, such as pressure, humidity, temperature, speed etc.</a:t>
            </a:r>
          </a:p>
          <a:p>
            <a:pPr marL="448056" lvl="1" indent="0">
              <a:buNone/>
            </a:pPr>
            <a:endParaRPr lang="zh-CN" altLang="en-US" dirty="0"/>
          </a:p>
          <a:p>
            <a:endParaRPr lang="zh-CN" altLang="en-US" dirty="0"/>
          </a:p>
        </p:txBody>
      </p:sp>
      <p:pic>
        <p:nvPicPr>
          <p:cNvPr id="5" name="Picture 4" descr="A close up of a device&#10;&#10;Description automatically generated">
            <a:extLst>
              <a:ext uri="{FF2B5EF4-FFF2-40B4-BE49-F238E27FC236}">
                <a16:creationId xmlns:a16="http://schemas.microsoft.com/office/drawing/2014/main" id="{7425DA4F-3190-4221-89CC-129EE5AAC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288" y="2420888"/>
            <a:ext cx="1526778" cy="158417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36469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1914" y="260648"/>
            <a:ext cx="7467600" cy="940966"/>
          </a:xfrm>
        </p:spPr>
        <p:txBody>
          <a:bodyPr>
            <a:normAutofit/>
          </a:bodyPr>
          <a:lstStyle/>
          <a:p>
            <a:r>
              <a:rPr lang="en-US" altLang="zh-CN" sz="4100" b="1" dirty="0">
                <a:solidFill>
                  <a:srgbClr val="CFAFE7"/>
                </a:solidFill>
              </a:rPr>
              <a:t>ASC Search Hierarchy</a:t>
            </a:r>
            <a:endParaRPr lang="zh-CN" altLang="en-US" sz="4100" b="1" dirty="0">
              <a:solidFill>
                <a:srgbClr val="CFAFE7"/>
              </a:solidFill>
            </a:endParaRPr>
          </a:p>
        </p:txBody>
      </p:sp>
      <p:sp>
        <p:nvSpPr>
          <p:cNvPr id="21" name="矩形 3"/>
          <p:cNvSpPr>
            <a:spLocks noChangeAspect="1"/>
          </p:cNvSpPr>
          <p:nvPr/>
        </p:nvSpPr>
        <p:spPr>
          <a:xfrm>
            <a:off x="674950" y="1751841"/>
            <a:ext cx="4469846" cy="428634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6300" b="0" i="0" u="none" strike="noStrike" kern="0" cap="none" spc="0" normalizeH="0" baseline="0" noProof="0" dirty="0">
              <a:ln>
                <a:noFill/>
              </a:ln>
              <a:solidFill>
                <a:prstClr val="black"/>
              </a:solidFill>
              <a:effectLst/>
              <a:uLnTx/>
              <a:uFillTx/>
              <a:latin typeface="Calibri"/>
              <a:ea typeface="宋体"/>
              <a:cs typeface="+mn-cs"/>
            </a:endParaRPr>
          </a:p>
        </p:txBody>
      </p:sp>
      <p:cxnSp>
        <p:nvCxnSpPr>
          <p:cNvPr id="62" name="直接连接符 22"/>
          <p:cNvCxnSpPr>
            <a:stCxn id="80" idx="0"/>
            <a:endCxn id="71" idx="0"/>
          </p:cNvCxnSpPr>
          <p:nvPr/>
        </p:nvCxnSpPr>
        <p:spPr>
          <a:xfrm flipH="1">
            <a:off x="7161211" y="3204107"/>
            <a:ext cx="1" cy="497228"/>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6" name="直接连接符 40"/>
          <p:cNvCxnSpPr/>
          <p:nvPr/>
        </p:nvCxnSpPr>
        <p:spPr>
          <a:xfrm flipH="1">
            <a:off x="5892165" y="5078316"/>
            <a:ext cx="360156" cy="816131"/>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7" name="直接连接符 42"/>
          <p:cNvCxnSpPr/>
          <p:nvPr/>
        </p:nvCxnSpPr>
        <p:spPr>
          <a:xfrm>
            <a:off x="8094184" y="5091379"/>
            <a:ext cx="364016" cy="871648"/>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grpSp>
        <p:nvGrpSpPr>
          <p:cNvPr id="13" name="Group 12"/>
          <p:cNvGrpSpPr/>
          <p:nvPr/>
        </p:nvGrpSpPr>
        <p:grpSpPr>
          <a:xfrm>
            <a:off x="6616392" y="5036857"/>
            <a:ext cx="1093669" cy="937414"/>
            <a:chOff x="6616392" y="4748825"/>
            <a:chExt cx="1093669" cy="937414"/>
          </a:xfrm>
        </p:grpSpPr>
        <p:cxnSp>
          <p:nvCxnSpPr>
            <p:cNvPr id="64" name="直接连接符 28"/>
            <p:cNvCxnSpPr>
              <a:stCxn id="72" idx="4"/>
              <a:endCxn id="77" idx="0"/>
            </p:cNvCxnSpPr>
            <p:nvPr/>
          </p:nvCxnSpPr>
          <p:spPr>
            <a:xfrm>
              <a:off x="7161211" y="4795791"/>
              <a:ext cx="0" cy="865132"/>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5" name="直接连接符 36"/>
            <p:cNvCxnSpPr/>
            <p:nvPr/>
          </p:nvCxnSpPr>
          <p:spPr>
            <a:xfrm flipH="1">
              <a:off x="6616392" y="4748825"/>
              <a:ext cx="433652" cy="937414"/>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8" name="直接连接符 44"/>
            <p:cNvCxnSpPr/>
            <p:nvPr/>
          </p:nvCxnSpPr>
          <p:spPr>
            <a:xfrm>
              <a:off x="7259896" y="4750837"/>
              <a:ext cx="450165" cy="914554"/>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grpSp>
      <p:grpSp>
        <p:nvGrpSpPr>
          <p:cNvPr id="7" name="Group 6"/>
          <p:cNvGrpSpPr/>
          <p:nvPr/>
        </p:nvGrpSpPr>
        <p:grpSpPr>
          <a:xfrm>
            <a:off x="6338569" y="4007297"/>
            <a:ext cx="1654602" cy="735239"/>
            <a:chOff x="6338569" y="3719265"/>
            <a:chExt cx="1654602" cy="735239"/>
          </a:xfrm>
        </p:grpSpPr>
        <p:cxnSp>
          <p:nvCxnSpPr>
            <p:cNvPr id="63" name="直接连接符 24"/>
            <p:cNvCxnSpPr>
              <a:stCxn id="71" idx="4"/>
              <a:endCxn id="72" idx="0"/>
            </p:cNvCxnSpPr>
            <p:nvPr/>
          </p:nvCxnSpPr>
          <p:spPr>
            <a:xfrm>
              <a:off x="7161211" y="3771760"/>
              <a:ext cx="0" cy="665573"/>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9" name="直接连接符 48"/>
            <p:cNvCxnSpPr>
              <a:stCxn id="71" idx="3"/>
              <a:endCxn id="73" idx="0"/>
            </p:cNvCxnSpPr>
            <p:nvPr/>
          </p:nvCxnSpPr>
          <p:spPr>
            <a:xfrm flipH="1">
              <a:off x="6338569" y="3719265"/>
              <a:ext cx="695908" cy="718068"/>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70" name="直接连接符 53"/>
            <p:cNvCxnSpPr>
              <a:stCxn id="71" idx="5"/>
              <a:endCxn id="74" idx="0"/>
            </p:cNvCxnSpPr>
            <p:nvPr/>
          </p:nvCxnSpPr>
          <p:spPr>
            <a:xfrm>
              <a:off x="7287945" y="3719265"/>
              <a:ext cx="705226" cy="735239"/>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grpSp>
      <p:sp>
        <p:nvSpPr>
          <p:cNvPr id="71" name="流程图: 联系 17"/>
          <p:cNvSpPr/>
          <p:nvPr/>
        </p:nvSpPr>
        <p:spPr>
          <a:xfrm>
            <a:off x="6981982" y="370133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grpSp>
        <p:nvGrpSpPr>
          <p:cNvPr id="12" name="Group 11"/>
          <p:cNvGrpSpPr/>
          <p:nvPr/>
        </p:nvGrpSpPr>
        <p:grpSpPr>
          <a:xfrm>
            <a:off x="6159340" y="4725365"/>
            <a:ext cx="2013060" cy="375629"/>
            <a:chOff x="6159340" y="4437333"/>
            <a:chExt cx="2013060" cy="375629"/>
          </a:xfrm>
        </p:grpSpPr>
        <p:sp>
          <p:nvSpPr>
            <p:cNvPr id="72" name="流程图: 联系 17"/>
            <p:cNvSpPr/>
            <p:nvPr/>
          </p:nvSpPr>
          <p:spPr>
            <a:xfrm>
              <a:off x="6981982" y="443733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3" name="流程图: 联系 17"/>
            <p:cNvSpPr/>
            <p:nvPr/>
          </p:nvSpPr>
          <p:spPr>
            <a:xfrm>
              <a:off x="6159340" y="443733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4" name="流程图: 联系 17"/>
            <p:cNvSpPr/>
            <p:nvPr/>
          </p:nvSpPr>
          <p:spPr>
            <a:xfrm>
              <a:off x="7813942" y="445450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grpSp>
      <p:sp>
        <p:nvSpPr>
          <p:cNvPr id="75" name="流程图: 联系 17"/>
          <p:cNvSpPr/>
          <p:nvPr/>
        </p:nvSpPr>
        <p:spPr>
          <a:xfrm>
            <a:off x="5655284" y="5893082"/>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6" name="流程图: 联系 17"/>
          <p:cNvSpPr/>
          <p:nvPr/>
        </p:nvSpPr>
        <p:spPr>
          <a:xfrm>
            <a:off x="6373782" y="5958141"/>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7" name="流程图: 联系 17"/>
          <p:cNvSpPr/>
          <p:nvPr/>
        </p:nvSpPr>
        <p:spPr>
          <a:xfrm>
            <a:off x="6981982" y="594895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8" name="流程图: 联系 17"/>
          <p:cNvSpPr/>
          <p:nvPr/>
        </p:nvSpPr>
        <p:spPr>
          <a:xfrm>
            <a:off x="7597918" y="593732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9" name="流程图: 联系 17"/>
          <p:cNvSpPr/>
          <p:nvPr/>
        </p:nvSpPr>
        <p:spPr>
          <a:xfrm>
            <a:off x="8317998" y="5958141"/>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9</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0" name="梯形 179"/>
          <p:cNvSpPr/>
          <p:nvPr/>
        </p:nvSpPr>
        <p:spPr>
          <a:xfrm flipV="1">
            <a:off x="6881982" y="2928084"/>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1" name="Rectangle 80"/>
          <p:cNvSpPr/>
          <p:nvPr/>
        </p:nvSpPr>
        <p:spPr>
          <a:xfrm>
            <a:off x="6929473" y="2614387"/>
            <a:ext cx="502069" cy="299925"/>
          </a:xfrm>
          <a:prstGeom prst="rect">
            <a:avLst/>
          </a:prstGeom>
        </p:spPr>
        <p:txBody>
          <a:bodyPr wrap="none" lIns="68425" tIns="34212" rIns="68425" bIns="34212">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5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Sink</a:t>
            </a:r>
            <a:endParaRPr kumimoji="0" lang="en-US" sz="1800" b="0" i="0" u="none" strike="noStrike" kern="0" cap="none" spc="0" normalizeH="0" baseline="0" noProof="0" dirty="0">
              <a:ln>
                <a:noFill/>
              </a:ln>
              <a:solidFill>
                <a:srgbClr val="FFC000"/>
              </a:solidFill>
              <a:effectLst/>
              <a:uLnTx/>
              <a:uFillTx/>
            </a:endParaRPr>
          </a:p>
        </p:txBody>
      </p:sp>
      <p:sp>
        <p:nvSpPr>
          <p:cNvPr id="126" name="Round Single Corner Rectangle 125"/>
          <p:cNvSpPr/>
          <p:nvPr/>
        </p:nvSpPr>
        <p:spPr>
          <a:xfrm>
            <a:off x="674950" y="4582385"/>
            <a:ext cx="1590577" cy="1455804"/>
          </a:xfrm>
          <a:prstGeom prst="round1Rect">
            <a:avLst>
              <a:gd name="adj" fmla="val 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Single Corner Rectangle 126"/>
          <p:cNvSpPr/>
          <p:nvPr/>
        </p:nvSpPr>
        <p:spPr>
          <a:xfrm>
            <a:off x="672755" y="2996011"/>
            <a:ext cx="1596295" cy="1572322"/>
          </a:xfrm>
          <a:prstGeom prst="round1Rect">
            <a:avLst>
              <a:gd name="adj"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Single Corner Rectangle 127"/>
          <p:cNvSpPr/>
          <p:nvPr/>
        </p:nvSpPr>
        <p:spPr>
          <a:xfrm>
            <a:off x="674952" y="1751549"/>
            <a:ext cx="1590575" cy="1232010"/>
          </a:xfrm>
          <a:prstGeom prst="round1Rect">
            <a:avLst>
              <a:gd name="adj" fmla="val 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Single Corner Rectangle 128"/>
          <p:cNvSpPr/>
          <p:nvPr/>
        </p:nvSpPr>
        <p:spPr>
          <a:xfrm>
            <a:off x="2271408" y="1751549"/>
            <a:ext cx="1240297" cy="1643306"/>
          </a:xfrm>
          <a:prstGeom prst="round1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Single Corner Rectangle 129"/>
          <p:cNvSpPr/>
          <p:nvPr/>
        </p:nvSpPr>
        <p:spPr>
          <a:xfrm>
            <a:off x="3519063" y="1751549"/>
            <a:ext cx="1629001" cy="1643305"/>
          </a:xfrm>
          <a:prstGeom prst="round1Rect">
            <a:avLst>
              <a:gd name="adj" fmla="val 0"/>
            </a:avLst>
          </a:prstGeom>
          <a:solidFill>
            <a:srgbClr val="B00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Single Corner Rectangle 130"/>
          <p:cNvSpPr/>
          <p:nvPr/>
        </p:nvSpPr>
        <p:spPr>
          <a:xfrm>
            <a:off x="2265525" y="4590464"/>
            <a:ext cx="1514347" cy="1447726"/>
          </a:xfrm>
          <a:prstGeom prst="round1Rect">
            <a:avLst>
              <a:gd name="adj" fmla="val 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 Single Corner Rectangle 131"/>
          <p:cNvSpPr/>
          <p:nvPr/>
        </p:nvSpPr>
        <p:spPr>
          <a:xfrm>
            <a:off x="2271408" y="3380576"/>
            <a:ext cx="1240297" cy="1209887"/>
          </a:xfrm>
          <a:prstGeom prst="round1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Single Corner Rectangle 132"/>
          <p:cNvSpPr/>
          <p:nvPr/>
        </p:nvSpPr>
        <p:spPr>
          <a:xfrm>
            <a:off x="3783592" y="4583430"/>
            <a:ext cx="1362802" cy="1460476"/>
          </a:xfrm>
          <a:prstGeom prst="round1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Single Corner Rectangle 133"/>
          <p:cNvSpPr/>
          <p:nvPr/>
        </p:nvSpPr>
        <p:spPr>
          <a:xfrm>
            <a:off x="3515795" y="3400305"/>
            <a:ext cx="1632269" cy="1189778"/>
          </a:xfrm>
          <a:prstGeom prst="round1Rect">
            <a:avLst>
              <a:gd name="adj" fmla="val 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流程图: 联系 17"/>
          <p:cNvSpPr/>
          <p:nvPr/>
        </p:nvSpPr>
        <p:spPr>
          <a:xfrm>
            <a:off x="495723"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0" name="流程图: 联系 17"/>
          <p:cNvSpPr/>
          <p:nvPr/>
        </p:nvSpPr>
        <p:spPr>
          <a:xfrm>
            <a:off x="470557"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5" name="流程图: 联系 17"/>
          <p:cNvSpPr/>
          <p:nvPr/>
        </p:nvSpPr>
        <p:spPr>
          <a:xfrm>
            <a:off x="470557"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2" name="流程图: 联系 17"/>
          <p:cNvSpPr/>
          <p:nvPr/>
        </p:nvSpPr>
        <p:spPr>
          <a:xfrm>
            <a:off x="481878" y="583784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6" name="流程图: 联系 17"/>
          <p:cNvSpPr/>
          <p:nvPr/>
        </p:nvSpPr>
        <p:spPr>
          <a:xfrm>
            <a:off x="481772"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1" name="流程图: 联系 17"/>
          <p:cNvSpPr/>
          <p:nvPr/>
        </p:nvSpPr>
        <p:spPr>
          <a:xfrm>
            <a:off x="495723"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7" name="流程图: 联系 17"/>
          <p:cNvSpPr/>
          <p:nvPr/>
        </p:nvSpPr>
        <p:spPr>
          <a:xfrm>
            <a:off x="481878" y="583784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9</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3" name="流程图: 联系 17"/>
          <p:cNvSpPr/>
          <p:nvPr/>
        </p:nvSpPr>
        <p:spPr>
          <a:xfrm>
            <a:off x="495723"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4" name="流程图: 联系 17"/>
          <p:cNvSpPr/>
          <p:nvPr/>
        </p:nvSpPr>
        <p:spPr>
          <a:xfrm>
            <a:off x="495723"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28" name="梯形 179"/>
          <p:cNvSpPr/>
          <p:nvPr/>
        </p:nvSpPr>
        <p:spPr>
          <a:xfrm flipV="1">
            <a:off x="370557" y="5900178"/>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cxnSp>
        <p:nvCxnSpPr>
          <p:cNvPr id="22" name="直接连接符 5"/>
          <p:cNvCxnSpPr>
            <a:cxnSpLocks noChangeAspect="1"/>
          </p:cNvCxnSpPr>
          <p:nvPr/>
        </p:nvCxnSpPr>
        <p:spPr>
          <a:xfrm>
            <a:off x="2265525" y="1751840"/>
            <a:ext cx="0" cy="4286349"/>
          </a:xfrm>
          <a:prstGeom prst="line">
            <a:avLst/>
          </a:prstGeom>
          <a:noFill/>
          <a:ln w="28575" cap="flat" cmpd="sng" algn="ctr">
            <a:solidFill>
              <a:sysClr val="windowText" lastClr="000000"/>
            </a:solidFill>
            <a:prstDash val="dash"/>
          </a:ln>
          <a:effectLst/>
        </p:spPr>
      </p:cxnSp>
      <p:cxnSp>
        <p:nvCxnSpPr>
          <p:cNvPr id="24" name="直接连接符 7"/>
          <p:cNvCxnSpPr>
            <a:cxnSpLocks noChangeAspect="1"/>
          </p:cNvCxnSpPr>
          <p:nvPr/>
        </p:nvCxnSpPr>
        <p:spPr>
          <a:xfrm>
            <a:off x="674950" y="4574651"/>
            <a:ext cx="4469847" cy="0"/>
          </a:xfrm>
          <a:prstGeom prst="line">
            <a:avLst/>
          </a:prstGeom>
          <a:noFill/>
          <a:ln w="28575" cap="flat" cmpd="sng" algn="ctr">
            <a:solidFill>
              <a:sysClr val="windowText" lastClr="000000"/>
            </a:solidFill>
            <a:prstDash val="dash"/>
          </a:ln>
          <a:effectLst/>
        </p:spPr>
      </p:cxnSp>
      <p:cxnSp>
        <p:nvCxnSpPr>
          <p:cNvPr id="27" name="直接连接符 20"/>
          <p:cNvCxnSpPr>
            <a:cxnSpLocks noChangeAspect="1"/>
          </p:cNvCxnSpPr>
          <p:nvPr/>
        </p:nvCxnSpPr>
        <p:spPr>
          <a:xfrm>
            <a:off x="3789845" y="4574653"/>
            <a:ext cx="0" cy="1463536"/>
          </a:xfrm>
          <a:prstGeom prst="line">
            <a:avLst/>
          </a:prstGeom>
          <a:noFill/>
          <a:ln w="28575" cap="flat" cmpd="sng" algn="ctr">
            <a:solidFill>
              <a:sysClr val="windowText" lastClr="000000"/>
            </a:solidFill>
            <a:prstDash val="dash"/>
          </a:ln>
          <a:effectLst/>
        </p:spPr>
      </p:cxnSp>
      <p:cxnSp>
        <p:nvCxnSpPr>
          <p:cNvPr id="26" name="直接连接符 26"/>
          <p:cNvCxnSpPr>
            <a:cxnSpLocks noChangeAspect="1"/>
          </p:cNvCxnSpPr>
          <p:nvPr/>
        </p:nvCxnSpPr>
        <p:spPr>
          <a:xfrm>
            <a:off x="674950" y="2993876"/>
            <a:ext cx="1577573" cy="0"/>
          </a:xfrm>
          <a:prstGeom prst="line">
            <a:avLst/>
          </a:prstGeom>
          <a:noFill/>
          <a:ln w="28575" cap="flat" cmpd="sng" algn="ctr">
            <a:solidFill>
              <a:sysClr val="windowText" lastClr="000000"/>
            </a:solidFill>
            <a:prstDash val="dash"/>
          </a:ln>
          <a:effectLst/>
        </p:spPr>
      </p:cxnSp>
      <p:cxnSp>
        <p:nvCxnSpPr>
          <p:cNvPr id="25" name="直接连接符 8"/>
          <p:cNvCxnSpPr>
            <a:cxnSpLocks noChangeAspect="1"/>
          </p:cNvCxnSpPr>
          <p:nvPr/>
        </p:nvCxnSpPr>
        <p:spPr>
          <a:xfrm>
            <a:off x="2265527" y="3389070"/>
            <a:ext cx="2879270" cy="0"/>
          </a:xfrm>
          <a:prstGeom prst="line">
            <a:avLst/>
          </a:prstGeom>
          <a:noFill/>
          <a:ln w="28575" cap="flat" cmpd="sng" algn="ctr">
            <a:solidFill>
              <a:sysClr val="windowText" lastClr="000000"/>
            </a:solidFill>
            <a:prstDash val="dash"/>
          </a:ln>
          <a:effectLst/>
        </p:spPr>
      </p:cxnSp>
      <p:cxnSp>
        <p:nvCxnSpPr>
          <p:cNvPr id="23" name="直接连接符 6"/>
          <p:cNvCxnSpPr>
            <a:cxnSpLocks noChangeAspect="1"/>
          </p:cNvCxnSpPr>
          <p:nvPr/>
        </p:nvCxnSpPr>
        <p:spPr>
          <a:xfrm>
            <a:off x="3515795" y="1751838"/>
            <a:ext cx="0" cy="2822814"/>
          </a:xfrm>
          <a:prstGeom prst="line">
            <a:avLst/>
          </a:prstGeom>
          <a:noFill/>
          <a:ln w="28575" cap="flat" cmpd="sng" algn="ctr">
            <a:solidFill>
              <a:sysClr val="windowText" lastClr="000000"/>
            </a:solidFill>
            <a:prstDash val="dash"/>
          </a:ln>
          <a:effectLst/>
        </p:spPr>
      </p:cxnSp>
      <p:sp>
        <p:nvSpPr>
          <p:cNvPr id="83" name="Content Placeholder 93"/>
          <p:cNvSpPr>
            <a:spLocks noGrp="1"/>
          </p:cNvSpPr>
          <p:nvPr>
            <p:ph idx="1"/>
          </p:nvPr>
        </p:nvSpPr>
        <p:spPr>
          <a:xfrm>
            <a:off x="5337868" y="1236320"/>
            <a:ext cx="3669140" cy="1205266"/>
          </a:xfrm>
        </p:spPr>
        <p:txBody>
          <a:bodyPr>
            <a:normAutofit fontScale="85000" lnSpcReduction="20000"/>
          </a:bodyPr>
          <a:lstStyle/>
          <a:p>
            <a:pPr marL="36576" indent="0">
              <a:lnSpc>
                <a:spcPct val="120000"/>
              </a:lnSpc>
              <a:buNone/>
            </a:pPr>
            <a:r>
              <a:rPr lang="en-US" sz="2800" dirty="0"/>
              <a:t>Regions are explored in parallel in a hierarchical manner</a:t>
            </a:r>
          </a:p>
        </p:txBody>
      </p:sp>
      <p:sp>
        <p:nvSpPr>
          <p:cNvPr id="82" name="TextBox 81"/>
          <p:cNvSpPr txBox="1"/>
          <p:nvPr/>
        </p:nvSpPr>
        <p:spPr>
          <a:xfrm>
            <a:off x="279414" y="6196302"/>
            <a:ext cx="1252411" cy="257034"/>
          </a:xfrm>
          <a:prstGeom prst="rect">
            <a:avLst/>
          </a:prstGeom>
          <a:noFill/>
        </p:spPr>
        <p:txBody>
          <a:bodyPr wrap="none" lIns="71668" tIns="35834" rIns="71668" bIns="35834" rtlCol="0">
            <a:spAutoFit/>
          </a:bodyPr>
          <a:lstStyle/>
          <a:p>
            <a:r>
              <a:rPr lang="en-US" altLang="zh-CN" sz="1200" b="1" i="1" dirty="0">
                <a:solidFill>
                  <a:srgbClr val="FFC000"/>
                </a:solidFill>
                <a:latin typeface="Times New Roman" pitchFamily="18" charset="0"/>
                <a:cs typeface="Times New Roman" pitchFamily="18" charset="0"/>
              </a:rPr>
              <a:t>O(Sink Location)</a:t>
            </a:r>
            <a:endParaRPr lang="zh-CN" altLang="en-US" sz="1200" b="1" i="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4581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0.0743 -0.09764 L 8.33333E-7 -9.62517E-7 " pathEditMode="relative" rAng="0" ptsTypes="AA">
                                      <p:cBhvr>
                                        <p:cTn id="10" dur="2000" spd="-100000" fill="hold"/>
                                        <p:tgtEl>
                                          <p:spTgt spid="29"/>
                                        </p:tgtEl>
                                        <p:attrNameLst>
                                          <p:attrName>ppt_x</p:attrName>
                                          <p:attrName>ppt_y</p:attrName>
                                        </p:attrNameLst>
                                      </p:cBhvr>
                                      <p:rCtr x="-3715" y="4882"/>
                                    </p:animMotion>
                                  </p:childTnLst>
                                </p:cTn>
                              </p:par>
                            </p:childTnLst>
                          </p:cTn>
                        </p:par>
                        <p:par>
                          <p:cTn id="11" fill="hold">
                            <p:stCondLst>
                              <p:cond delay="2500"/>
                            </p:stCondLst>
                            <p:childTnLst>
                              <p:par>
                                <p:cTn id="12" presetID="9" presetClass="entr" presetSubtype="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dissolve">
                                      <p:cBhvr>
                                        <p:cTn id="14" dur="5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500"/>
                                        <p:tgtEl>
                                          <p:spTgt spid="126"/>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26094 -0.10065 L 0.00278 -0.00301 " pathEditMode="relative" rAng="0" ptsTypes="AA">
                                      <p:cBhvr>
                                        <p:cTn id="34" dur="2000" spd="-100000" fill="hold"/>
                                        <p:tgtEl>
                                          <p:spTgt spid="30"/>
                                        </p:tgtEl>
                                        <p:attrNameLst>
                                          <p:attrName>ppt_x</p:attrName>
                                          <p:attrName>ppt_y</p:attrName>
                                        </p:attrNameLst>
                                      </p:cBhvr>
                                      <p:rCtr x="-12917" y="4882"/>
                                    </p:animMotion>
                                  </p:childTnLst>
                                </p:cTn>
                              </p:par>
                              <p:par>
                                <p:cTn id="35" presetID="0" presetClass="path" presetSubtype="0" accel="50000" decel="50000" fill="hold" grpId="0" nodeType="withEffect">
                                  <p:stCondLst>
                                    <p:cond delay="0"/>
                                  </p:stCondLst>
                                  <p:childTnLst>
                                    <p:animMotion origin="layout" path="M 0.0743 -0.33156 L 8.33333E-7 -0.00579 " pathEditMode="relative" rAng="0" ptsTypes="AA">
                                      <p:cBhvr>
                                        <p:cTn id="36" dur="2000" spd="-100000" fill="hold"/>
                                        <p:tgtEl>
                                          <p:spTgt spid="31"/>
                                        </p:tgtEl>
                                        <p:attrNameLst>
                                          <p:attrName>ppt_x</p:attrName>
                                          <p:attrName>ppt_y</p:attrName>
                                        </p:attrNameLst>
                                      </p:cBhvr>
                                      <p:rCtr x="-3715" y="16289"/>
                                    </p:animMotion>
                                  </p:childTnLst>
                                </p:cTn>
                              </p:par>
                              <p:par>
                                <p:cTn id="37" presetID="0" presetClass="path" presetSubtype="0" accel="50000" decel="50000" fill="hold" grpId="0" nodeType="withEffect">
                                  <p:stCondLst>
                                    <p:cond delay="0"/>
                                  </p:stCondLst>
                                  <p:childTnLst>
                                    <p:animMotion origin="layout" path="M 0.24427 -0.30541 L 3.33333E-6 -4.39611E-7 " pathEditMode="relative" rAng="0" ptsTypes="AA">
                                      <p:cBhvr>
                                        <p:cTn id="38" dur="2000" spd="-100000" fill="hold"/>
                                        <p:tgtEl>
                                          <p:spTgt spid="34"/>
                                        </p:tgtEl>
                                        <p:attrNameLst>
                                          <p:attrName>ppt_x</p:attrName>
                                          <p:attrName>ppt_y</p:attrName>
                                        </p:attrNameLst>
                                      </p:cBhvr>
                                      <p:rCtr x="-12222" y="15271"/>
                                    </p:animMotion>
                                  </p:childTnLst>
                                </p:cTn>
                              </p:par>
                            </p:childTnLst>
                          </p:cTn>
                        </p:par>
                        <p:par>
                          <p:cTn id="39" fill="hold">
                            <p:stCondLst>
                              <p:cond delay="2000"/>
                            </p:stCondLst>
                            <p:childTnLst>
                              <p:par>
                                <p:cTn id="40" presetID="9"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fade">
                                      <p:cBhvr>
                                        <p:cTn id="47" dur="500"/>
                                        <p:tgtEl>
                                          <p:spTgt spid="127"/>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1"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up)">
                                      <p:cBhvr>
                                        <p:cTn id="54" dur="500"/>
                                        <p:tgtEl>
                                          <p:spTgt spid="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2"/>
                                        </p:tgtEl>
                                        <p:attrNameLst>
                                          <p:attrName>style.visibility</p:attrName>
                                        </p:attrNameLst>
                                      </p:cBhvr>
                                      <p:to>
                                        <p:strVal val="visible"/>
                                      </p:to>
                                    </p:set>
                                    <p:animEffect transition="in" filter="fade">
                                      <p:cBhvr>
                                        <p:cTn id="57" dur="500"/>
                                        <p:tgtEl>
                                          <p:spTgt spid="132"/>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par>
                          <p:cTn id="62" fill="hold">
                            <p:stCondLst>
                              <p:cond delay="15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par>
                                <p:cTn id="66" presetID="22" presetClass="entr" presetSubtype="1"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500"/>
                                        <p:tgtEl>
                                          <p:spTgt spid="23"/>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fade">
                                      <p:cBhvr>
                                        <p:cTn id="72" dur="500"/>
                                        <p:tgtEl>
                                          <p:spTgt spid="131"/>
                                        </p:tgtEl>
                                      </p:cBhvr>
                                    </p:animEffect>
                                  </p:childTnLst>
                                </p:cTn>
                              </p:par>
                            </p:childTnLst>
                          </p:cTn>
                        </p:par>
                        <p:par>
                          <p:cTn id="73" fill="hold">
                            <p:stCondLst>
                              <p:cond delay="2500"/>
                            </p:stCondLst>
                            <p:childTnLst>
                              <p:par>
                                <p:cTn id="74" presetID="22" presetClass="entr" presetSubtype="1"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500"/>
                                        <p:tgtEl>
                                          <p:spTgt spid="27"/>
                                        </p:tgtEl>
                                      </p:cBhvr>
                                    </p:animEffect>
                                  </p:childTnLst>
                                </p:cTn>
                              </p:par>
                              <p:par>
                                <p:cTn id="77" presetID="22" presetClass="entr" presetSubtype="1"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0" presetClass="path" presetSubtype="0" accel="50000" decel="50000" fill="hold" grpId="0" nodeType="clickEffect">
                                  <p:stCondLst>
                                    <p:cond delay="0"/>
                                  </p:stCondLst>
                                  <p:childTnLst>
                                    <p:animMotion origin="layout" path="M 0.24062 -0.50995 L 8.33333E-7 -0.0044 " pathEditMode="relative" rAng="0" ptsTypes="AA">
                                      <p:cBhvr>
                                        <p:cTn id="83" dur="2000" spd="-100000" fill="hold"/>
                                        <p:tgtEl>
                                          <p:spTgt spid="33"/>
                                        </p:tgtEl>
                                        <p:attrNameLst>
                                          <p:attrName>ppt_x</p:attrName>
                                          <p:attrName>ppt_y</p:attrName>
                                        </p:attrNameLst>
                                      </p:cBhvr>
                                      <p:rCtr x="-12031" y="25266"/>
                                    </p:animMotion>
                                  </p:childTnLst>
                                </p:cTn>
                              </p:par>
                              <p:par>
                                <p:cTn id="84" presetID="0" presetClass="path" presetSubtype="0" accel="50000" decel="50000" fill="hold" grpId="0" nodeType="withEffect">
                                  <p:stCondLst>
                                    <p:cond delay="0"/>
                                  </p:stCondLst>
                                  <p:childTnLst>
                                    <p:animMotion origin="layout" path="M 0.40746 -0.50694 L 0.00156 0.00023 " pathEditMode="relative" rAng="0" ptsTypes="AA">
                                      <p:cBhvr>
                                        <p:cTn id="85" dur="2000" spd="-100000" fill="hold"/>
                                        <p:tgtEl>
                                          <p:spTgt spid="32"/>
                                        </p:tgtEl>
                                        <p:attrNameLst>
                                          <p:attrName>ppt_x</p:attrName>
                                          <p:attrName>ppt_y</p:attrName>
                                        </p:attrNameLst>
                                      </p:cBhvr>
                                      <p:rCtr x="-20295" y="25359"/>
                                    </p:animMotion>
                                  </p:childTnLst>
                                </p:cTn>
                              </p:par>
                              <p:par>
                                <p:cTn id="86" presetID="0" presetClass="path" presetSubtype="0" accel="50000" decel="50000" fill="hold" grpId="0" nodeType="withEffect">
                                  <p:stCondLst>
                                    <p:cond delay="0"/>
                                  </p:stCondLst>
                                  <p:childTnLst>
                                    <p:animMotion origin="layout" path="M 0.40468 -0.30402 L 3.33333E-6 -2.19343E-6 " pathEditMode="relative" rAng="0" ptsTypes="AA">
                                      <p:cBhvr>
                                        <p:cTn id="87" dur="2000" spd="-100000" fill="hold"/>
                                        <p:tgtEl>
                                          <p:spTgt spid="36"/>
                                        </p:tgtEl>
                                        <p:attrNameLst>
                                          <p:attrName>ppt_x</p:attrName>
                                          <p:attrName>ppt_y</p:attrName>
                                        </p:attrNameLst>
                                      </p:cBhvr>
                                      <p:rCtr x="-20243" y="15201"/>
                                    </p:animMotion>
                                  </p:childTnLst>
                                </p:cTn>
                              </p:par>
                              <p:par>
                                <p:cTn id="88" presetID="22" presetClass="entr" presetSubtype="4"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wipe(down)">
                                      <p:cBhvr>
                                        <p:cTn id="90" dur="500"/>
                                        <p:tgtEl>
                                          <p:spTgt spid="7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wipe(down)">
                                      <p:cBhvr>
                                        <p:cTn id="93" dur="500"/>
                                        <p:tgtEl>
                                          <p:spTgt spid="7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wipe(down)">
                                      <p:cBhvr>
                                        <p:cTn id="96" dur="500"/>
                                        <p:tgtEl>
                                          <p:spTgt spid="78"/>
                                        </p:tgtEl>
                                      </p:cBhvr>
                                    </p:animEffect>
                                  </p:childTnLst>
                                </p:cTn>
                              </p:par>
                            </p:childTnLst>
                          </p:cTn>
                        </p:par>
                        <p:par>
                          <p:cTn id="97" fill="hold">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129"/>
                                        </p:tgtEl>
                                        <p:attrNameLst>
                                          <p:attrName>style.visibility</p:attrName>
                                        </p:attrNameLst>
                                      </p:cBhvr>
                                      <p:to>
                                        <p:strVal val="visible"/>
                                      </p:to>
                                    </p:set>
                                    <p:animEffect transition="in" filter="fade">
                                      <p:cBhvr>
                                        <p:cTn id="100" dur="500"/>
                                        <p:tgtEl>
                                          <p:spTgt spid="12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34"/>
                                        </p:tgtEl>
                                        <p:attrNameLst>
                                          <p:attrName>style.visibility</p:attrName>
                                        </p:attrNameLst>
                                      </p:cBhvr>
                                      <p:to>
                                        <p:strVal val="visible"/>
                                      </p:to>
                                    </p:set>
                                    <p:animEffect transition="in" filter="fade">
                                      <p:cBhvr>
                                        <p:cTn id="103" dur="500"/>
                                        <p:tgtEl>
                                          <p:spTgt spid="13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0"/>
                                        </p:tgtEl>
                                        <p:attrNameLst>
                                          <p:attrName>style.visibility</p:attrName>
                                        </p:attrNameLst>
                                      </p:cBhvr>
                                      <p:to>
                                        <p:strVal val="visible"/>
                                      </p:to>
                                    </p:set>
                                    <p:animEffect transition="in" filter="fade">
                                      <p:cBhvr>
                                        <p:cTn id="106" dur="500"/>
                                        <p:tgtEl>
                                          <p:spTgt spid="130"/>
                                        </p:tgtEl>
                                      </p:cBhvr>
                                    </p:animEffect>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grpId="0" nodeType="clickEffect">
                                  <p:stCondLst>
                                    <p:cond delay="0"/>
                                  </p:stCondLst>
                                  <p:childTnLst>
                                    <p:animMotion origin="layout" path="M 0.07239 -0.528 L 3.33333E-6 -9.62517E-7 " pathEditMode="relative" rAng="0" ptsTypes="AA">
                                      <p:cBhvr>
                                        <p:cTn id="110" dur="2000" spd="-100000" fill="hold"/>
                                        <p:tgtEl>
                                          <p:spTgt spid="37"/>
                                        </p:tgtEl>
                                        <p:attrNameLst>
                                          <p:attrName>ppt_x</p:attrName>
                                          <p:attrName>ppt_y</p:attrName>
                                        </p:attrNameLst>
                                      </p:cBhvr>
                                      <p:rCtr x="-3628" y="26400"/>
                                    </p:animMotion>
                                  </p:childTnLst>
                                </p:cTn>
                              </p:par>
                              <p:par>
                                <p:cTn id="111" presetID="0" presetClass="path" presetSubtype="0" accel="50000" decel="50000" fill="hold" grpId="0" nodeType="withEffect">
                                  <p:stCondLst>
                                    <p:cond delay="0"/>
                                  </p:stCondLst>
                                  <p:childTnLst>
                                    <p:animMotion origin="layout" path="M 0.42101 -0.09602 L 8.33333E-7 -1.34197E-6 " pathEditMode="relative" rAng="0" ptsTypes="AA">
                                      <p:cBhvr>
                                        <p:cTn id="112" dur="2000" spd="-100000" fill="hold"/>
                                        <p:tgtEl>
                                          <p:spTgt spid="35"/>
                                        </p:tgtEl>
                                        <p:attrNameLst>
                                          <p:attrName>ppt_x</p:attrName>
                                          <p:attrName>ppt_y</p:attrName>
                                        </p:attrNameLst>
                                      </p:cBhvr>
                                      <p:rCtr x="-21059" y="4789"/>
                                    </p:animMotion>
                                  </p:childTnLst>
                                </p:cTn>
                              </p:par>
                              <p:par>
                                <p:cTn id="113" presetID="22" presetClass="entr" presetSubtype="4"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wipe(down)">
                                      <p:cBhvr>
                                        <p:cTn id="115" dur="500"/>
                                        <p:tgtEl>
                                          <p:spTgt spid="79"/>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down)">
                                      <p:cBhvr>
                                        <p:cTn id="118" dur="500"/>
                                        <p:tgtEl>
                                          <p:spTgt spid="75"/>
                                        </p:tgtEl>
                                      </p:cBhvr>
                                    </p:animEffect>
                                  </p:childTnLst>
                                </p:cTn>
                              </p:par>
                            </p:childTnLst>
                          </p:cTn>
                        </p:par>
                        <p:par>
                          <p:cTn id="119" fill="hold">
                            <p:stCondLst>
                              <p:cond delay="2000"/>
                            </p:stCondLst>
                            <p:childTnLst>
                              <p:par>
                                <p:cTn id="120" presetID="10" presetClass="entr" presetSubtype="0" fill="hold" grpId="0" nodeType="afterEffect">
                                  <p:stCondLst>
                                    <p:cond delay="0"/>
                                  </p:stCondLst>
                                  <p:childTnLst>
                                    <p:set>
                                      <p:cBhvr>
                                        <p:cTn id="121" dur="1" fill="hold">
                                          <p:stCondLst>
                                            <p:cond delay="0"/>
                                          </p:stCondLst>
                                        </p:cTn>
                                        <p:tgtEl>
                                          <p:spTgt spid="128"/>
                                        </p:tgtEl>
                                        <p:attrNameLst>
                                          <p:attrName>style.visibility</p:attrName>
                                        </p:attrNameLst>
                                      </p:cBhvr>
                                      <p:to>
                                        <p:strVal val="visible"/>
                                      </p:to>
                                    </p:set>
                                    <p:animEffect transition="in" filter="fade">
                                      <p:cBhvr>
                                        <p:cTn id="122" dur="500"/>
                                        <p:tgtEl>
                                          <p:spTgt spid="12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33"/>
                                        </p:tgtEl>
                                        <p:attrNameLst>
                                          <p:attrName>style.visibility</p:attrName>
                                        </p:attrNameLst>
                                      </p:cBhvr>
                                      <p:to>
                                        <p:strVal val="visible"/>
                                      </p:to>
                                    </p:set>
                                    <p:animEffect transition="in" filter="fade">
                                      <p:cBhvr>
                                        <p:cTn id="125"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5" grpId="0" animBg="1"/>
      <p:bldP spid="76" grpId="0" animBg="1"/>
      <p:bldP spid="77" grpId="0" animBg="1"/>
      <p:bldP spid="78" grpId="0" animBg="1"/>
      <p:bldP spid="79"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29" grpId="0" animBg="1"/>
      <p:bldP spid="30" grpId="0" animBg="1"/>
      <p:bldP spid="35" grpId="0" animBg="1"/>
      <p:bldP spid="32" grpId="0" animBg="1"/>
      <p:bldP spid="36" grpId="0" animBg="1"/>
      <p:bldP spid="31" grpId="0" animBg="1"/>
      <p:bldP spid="37" grpId="0" animBg="1"/>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1914" y="260648"/>
            <a:ext cx="7467600" cy="940966"/>
          </a:xfrm>
        </p:spPr>
        <p:txBody>
          <a:bodyPr>
            <a:normAutofit/>
          </a:bodyPr>
          <a:lstStyle/>
          <a:p>
            <a:r>
              <a:rPr lang="en-US" altLang="zh-CN" sz="4100" b="1" dirty="0">
                <a:solidFill>
                  <a:srgbClr val="CFAFE7"/>
                </a:solidFill>
              </a:rPr>
              <a:t>ASC Search Hierarchy</a:t>
            </a:r>
            <a:endParaRPr lang="zh-CN" altLang="en-US" sz="4100" b="1" dirty="0">
              <a:solidFill>
                <a:srgbClr val="CFAFE7"/>
              </a:solidFill>
            </a:endParaRPr>
          </a:p>
        </p:txBody>
      </p:sp>
      <p:sp>
        <p:nvSpPr>
          <p:cNvPr id="21" name="矩形 3"/>
          <p:cNvSpPr>
            <a:spLocks noChangeAspect="1"/>
          </p:cNvSpPr>
          <p:nvPr/>
        </p:nvSpPr>
        <p:spPr>
          <a:xfrm>
            <a:off x="674950" y="1751841"/>
            <a:ext cx="4469846" cy="4286348"/>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6300" b="0" i="0" u="none" strike="noStrike" kern="0" cap="none" spc="0" normalizeH="0" baseline="0" noProof="0" dirty="0">
              <a:ln>
                <a:noFill/>
              </a:ln>
              <a:solidFill>
                <a:prstClr val="black"/>
              </a:solidFill>
              <a:effectLst/>
              <a:uLnTx/>
              <a:uFillTx/>
              <a:latin typeface="Calibri"/>
              <a:ea typeface="宋体"/>
              <a:cs typeface="+mn-cs"/>
            </a:endParaRPr>
          </a:p>
        </p:txBody>
      </p:sp>
      <p:cxnSp>
        <p:nvCxnSpPr>
          <p:cNvPr id="62" name="直接连接符 22"/>
          <p:cNvCxnSpPr>
            <a:stCxn id="80" idx="0"/>
            <a:endCxn id="71" idx="0"/>
          </p:cNvCxnSpPr>
          <p:nvPr/>
        </p:nvCxnSpPr>
        <p:spPr>
          <a:xfrm flipH="1">
            <a:off x="7161211" y="3204107"/>
            <a:ext cx="1" cy="497228"/>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6" name="直接连接符 40"/>
          <p:cNvCxnSpPr/>
          <p:nvPr/>
        </p:nvCxnSpPr>
        <p:spPr>
          <a:xfrm flipH="1">
            <a:off x="5892165" y="5078316"/>
            <a:ext cx="360156" cy="816131"/>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7" name="直接连接符 42"/>
          <p:cNvCxnSpPr/>
          <p:nvPr/>
        </p:nvCxnSpPr>
        <p:spPr>
          <a:xfrm>
            <a:off x="8094184" y="5091379"/>
            <a:ext cx="364016" cy="871648"/>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grpSp>
        <p:nvGrpSpPr>
          <p:cNvPr id="13" name="Group 12"/>
          <p:cNvGrpSpPr/>
          <p:nvPr/>
        </p:nvGrpSpPr>
        <p:grpSpPr>
          <a:xfrm>
            <a:off x="6616392" y="5036857"/>
            <a:ext cx="1093669" cy="937414"/>
            <a:chOff x="6616392" y="4748825"/>
            <a:chExt cx="1093669" cy="937414"/>
          </a:xfrm>
        </p:grpSpPr>
        <p:cxnSp>
          <p:nvCxnSpPr>
            <p:cNvPr id="64" name="直接连接符 28"/>
            <p:cNvCxnSpPr>
              <a:stCxn id="72" idx="4"/>
              <a:endCxn id="77" idx="0"/>
            </p:cNvCxnSpPr>
            <p:nvPr/>
          </p:nvCxnSpPr>
          <p:spPr>
            <a:xfrm>
              <a:off x="7161211" y="4795791"/>
              <a:ext cx="0" cy="865132"/>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5" name="直接连接符 36"/>
            <p:cNvCxnSpPr/>
            <p:nvPr/>
          </p:nvCxnSpPr>
          <p:spPr>
            <a:xfrm flipH="1">
              <a:off x="6616392" y="4748825"/>
              <a:ext cx="433652" cy="937414"/>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8" name="直接连接符 44"/>
            <p:cNvCxnSpPr/>
            <p:nvPr/>
          </p:nvCxnSpPr>
          <p:spPr>
            <a:xfrm>
              <a:off x="7259896" y="4750837"/>
              <a:ext cx="450165" cy="914554"/>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grpSp>
      <p:grpSp>
        <p:nvGrpSpPr>
          <p:cNvPr id="7" name="Group 6"/>
          <p:cNvGrpSpPr/>
          <p:nvPr/>
        </p:nvGrpSpPr>
        <p:grpSpPr>
          <a:xfrm>
            <a:off x="6338569" y="4007297"/>
            <a:ext cx="1654602" cy="735239"/>
            <a:chOff x="6338569" y="3719265"/>
            <a:chExt cx="1654602" cy="735239"/>
          </a:xfrm>
        </p:grpSpPr>
        <p:cxnSp>
          <p:nvCxnSpPr>
            <p:cNvPr id="63" name="直接连接符 24"/>
            <p:cNvCxnSpPr>
              <a:stCxn id="71" idx="4"/>
              <a:endCxn id="72" idx="0"/>
            </p:cNvCxnSpPr>
            <p:nvPr/>
          </p:nvCxnSpPr>
          <p:spPr>
            <a:xfrm>
              <a:off x="7161211" y="3771760"/>
              <a:ext cx="0" cy="665573"/>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69" name="直接连接符 48"/>
            <p:cNvCxnSpPr>
              <a:stCxn id="71" idx="3"/>
              <a:endCxn id="73" idx="0"/>
            </p:cNvCxnSpPr>
            <p:nvPr/>
          </p:nvCxnSpPr>
          <p:spPr>
            <a:xfrm flipH="1">
              <a:off x="6338569" y="3719265"/>
              <a:ext cx="695908" cy="718068"/>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cxnSp>
          <p:nvCxnSpPr>
            <p:cNvPr id="70" name="直接连接符 53"/>
            <p:cNvCxnSpPr>
              <a:stCxn id="71" idx="5"/>
              <a:endCxn id="74" idx="0"/>
            </p:cNvCxnSpPr>
            <p:nvPr/>
          </p:nvCxnSpPr>
          <p:spPr>
            <a:xfrm>
              <a:off x="7287945" y="3719265"/>
              <a:ext cx="705226" cy="735239"/>
            </a:xfrm>
            <a:prstGeom prst="line">
              <a:avLst/>
            </a:prstGeom>
            <a:noFill/>
            <a:ln w="38100" cap="flat" cmpd="sng" algn="ctr">
              <a:solidFill>
                <a:srgbClr val="FFFF00"/>
              </a:solidFill>
              <a:prstDash val="solid"/>
              <a:headEnd type="none" w="med" len="med"/>
              <a:tailEnd type="triangle" w="med" len="med"/>
            </a:ln>
            <a:effectLst>
              <a:outerShdw blurRad="40000" dist="20000" dir="5400000" rotWithShape="0">
                <a:srgbClr val="000000">
                  <a:alpha val="38000"/>
                </a:srgbClr>
              </a:outerShdw>
            </a:effectLst>
          </p:spPr>
        </p:cxnSp>
      </p:grpSp>
      <p:sp>
        <p:nvSpPr>
          <p:cNvPr id="71" name="流程图: 联系 17"/>
          <p:cNvSpPr/>
          <p:nvPr/>
        </p:nvSpPr>
        <p:spPr>
          <a:xfrm>
            <a:off x="6981982" y="370133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grpSp>
        <p:nvGrpSpPr>
          <p:cNvPr id="12" name="Group 11"/>
          <p:cNvGrpSpPr/>
          <p:nvPr/>
        </p:nvGrpSpPr>
        <p:grpSpPr>
          <a:xfrm>
            <a:off x="6159340" y="4725365"/>
            <a:ext cx="2013060" cy="375629"/>
            <a:chOff x="6159340" y="4437333"/>
            <a:chExt cx="2013060" cy="375629"/>
          </a:xfrm>
        </p:grpSpPr>
        <p:sp>
          <p:nvSpPr>
            <p:cNvPr id="72" name="流程图: 联系 17"/>
            <p:cNvSpPr/>
            <p:nvPr/>
          </p:nvSpPr>
          <p:spPr>
            <a:xfrm>
              <a:off x="6981982" y="443733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3" name="流程图: 联系 17"/>
            <p:cNvSpPr/>
            <p:nvPr/>
          </p:nvSpPr>
          <p:spPr>
            <a:xfrm>
              <a:off x="6159340" y="443733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4" name="流程图: 联系 17"/>
            <p:cNvSpPr/>
            <p:nvPr/>
          </p:nvSpPr>
          <p:spPr>
            <a:xfrm>
              <a:off x="7813942" y="445450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grpSp>
      <p:sp>
        <p:nvSpPr>
          <p:cNvPr id="75" name="流程图: 联系 17"/>
          <p:cNvSpPr/>
          <p:nvPr/>
        </p:nvSpPr>
        <p:spPr>
          <a:xfrm>
            <a:off x="5655284" y="5893082"/>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6" name="流程图: 联系 17"/>
          <p:cNvSpPr/>
          <p:nvPr/>
        </p:nvSpPr>
        <p:spPr>
          <a:xfrm>
            <a:off x="6373782" y="5958141"/>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7" name="流程图: 联系 17"/>
          <p:cNvSpPr/>
          <p:nvPr/>
        </p:nvSpPr>
        <p:spPr>
          <a:xfrm>
            <a:off x="6981982" y="594895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8" name="流程图: 联系 17"/>
          <p:cNvSpPr/>
          <p:nvPr/>
        </p:nvSpPr>
        <p:spPr>
          <a:xfrm>
            <a:off x="7597918" y="593732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9" name="流程图: 联系 17"/>
          <p:cNvSpPr/>
          <p:nvPr/>
        </p:nvSpPr>
        <p:spPr>
          <a:xfrm>
            <a:off x="8317998" y="5958141"/>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9</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0" name="梯形 179"/>
          <p:cNvSpPr/>
          <p:nvPr/>
        </p:nvSpPr>
        <p:spPr>
          <a:xfrm flipV="1">
            <a:off x="6881982" y="2928084"/>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1" name="Rectangle 80"/>
          <p:cNvSpPr/>
          <p:nvPr/>
        </p:nvSpPr>
        <p:spPr>
          <a:xfrm>
            <a:off x="6929473" y="2614387"/>
            <a:ext cx="502069" cy="299925"/>
          </a:xfrm>
          <a:prstGeom prst="rect">
            <a:avLst/>
          </a:prstGeom>
        </p:spPr>
        <p:txBody>
          <a:bodyPr wrap="none" lIns="68425" tIns="34212" rIns="68425" bIns="34212">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5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Sink</a:t>
            </a:r>
            <a:endParaRPr kumimoji="0" lang="en-US" sz="1800" b="0" i="0" u="none" strike="noStrike" kern="0" cap="none" spc="0" normalizeH="0" baseline="0" noProof="0" dirty="0">
              <a:ln>
                <a:noFill/>
              </a:ln>
              <a:solidFill>
                <a:srgbClr val="FFC000"/>
              </a:solidFill>
              <a:effectLst/>
              <a:uLnTx/>
              <a:uFillTx/>
            </a:endParaRPr>
          </a:p>
        </p:txBody>
      </p:sp>
      <p:sp>
        <p:nvSpPr>
          <p:cNvPr id="126" name="Round Single Corner Rectangle 125"/>
          <p:cNvSpPr/>
          <p:nvPr/>
        </p:nvSpPr>
        <p:spPr>
          <a:xfrm>
            <a:off x="674950" y="4582385"/>
            <a:ext cx="1590577" cy="1455804"/>
          </a:xfrm>
          <a:prstGeom prst="round1Rect">
            <a:avLst>
              <a:gd name="adj" fmla="val 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Single Corner Rectangle 126"/>
          <p:cNvSpPr/>
          <p:nvPr/>
        </p:nvSpPr>
        <p:spPr>
          <a:xfrm>
            <a:off x="672755" y="2996011"/>
            <a:ext cx="1596295" cy="1572322"/>
          </a:xfrm>
          <a:prstGeom prst="round1Rect">
            <a:avLst>
              <a:gd name="adj"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Single Corner Rectangle 127"/>
          <p:cNvSpPr/>
          <p:nvPr/>
        </p:nvSpPr>
        <p:spPr>
          <a:xfrm>
            <a:off x="674952" y="1751549"/>
            <a:ext cx="1590575" cy="1232010"/>
          </a:xfrm>
          <a:prstGeom prst="round1Rect">
            <a:avLst>
              <a:gd name="adj" fmla="val 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Single Corner Rectangle 128"/>
          <p:cNvSpPr/>
          <p:nvPr/>
        </p:nvSpPr>
        <p:spPr>
          <a:xfrm>
            <a:off x="2271408" y="1751549"/>
            <a:ext cx="1240297" cy="1643306"/>
          </a:xfrm>
          <a:prstGeom prst="round1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Single Corner Rectangle 129"/>
          <p:cNvSpPr/>
          <p:nvPr/>
        </p:nvSpPr>
        <p:spPr>
          <a:xfrm>
            <a:off x="3519063" y="1751549"/>
            <a:ext cx="1629001" cy="1643305"/>
          </a:xfrm>
          <a:prstGeom prst="round1Rect">
            <a:avLst>
              <a:gd name="adj" fmla="val 0"/>
            </a:avLst>
          </a:prstGeom>
          <a:solidFill>
            <a:srgbClr val="B00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Single Corner Rectangle 130"/>
          <p:cNvSpPr/>
          <p:nvPr/>
        </p:nvSpPr>
        <p:spPr>
          <a:xfrm>
            <a:off x="2265525" y="4590464"/>
            <a:ext cx="1514347" cy="1447726"/>
          </a:xfrm>
          <a:prstGeom prst="round1Rect">
            <a:avLst>
              <a:gd name="adj" fmla="val 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 Single Corner Rectangle 131"/>
          <p:cNvSpPr/>
          <p:nvPr/>
        </p:nvSpPr>
        <p:spPr>
          <a:xfrm>
            <a:off x="2271408" y="3380576"/>
            <a:ext cx="1240297" cy="1209887"/>
          </a:xfrm>
          <a:prstGeom prst="round1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Single Corner Rectangle 132"/>
          <p:cNvSpPr/>
          <p:nvPr/>
        </p:nvSpPr>
        <p:spPr>
          <a:xfrm>
            <a:off x="3783592" y="4583430"/>
            <a:ext cx="1362802" cy="1460476"/>
          </a:xfrm>
          <a:prstGeom prst="round1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Single Corner Rectangle 133"/>
          <p:cNvSpPr/>
          <p:nvPr/>
        </p:nvSpPr>
        <p:spPr>
          <a:xfrm>
            <a:off x="3515795" y="3400305"/>
            <a:ext cx="1632269" cy="1189778"/>
          </a:xfrm>
          <a:prstGeom prst="round1Rect">
            <a:avLst>
              <a:gd name="adj" fmla="val 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流程图: 联系 17"/>
          <p:cNvSpPr/>
          <p:nvPr/>
        </p:nvSpPr>
        <p:spPr>
          <a:xfrm>
            <a:off x="495723"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0" name="流程图: 联系 17"/>
          <p:cNvSpPr/>
          <p:nvPr/>
        </p:nvSpPr>
        <p:spPr>
          <a:xfrm>
            <a:off x="470557"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5" name="流程图: 联系 17"/>
          <p:cNvSpPr/>
          <p:nvPr/>
        </p:nvSpPr>
        <p:spPr>
          <a:xfrm>
            <a:off x="470557"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2" name="流程图: 联系 17"/>
          <p:cNvSpPr/>
          <p:nvPr/>
        </p:nvSpPr>
        <p:spPr>
          <a:xfrm>
            <a:off x="481878" y="583784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6" name="流程图: 联系 17"/>
          <p:cNvSpPr/>
          <p:nvPr/>
        </p:nvSpPr>
        <p:spPr>
          <a:xfrm>
            <a:off x="481772"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1" name="流程图: 联系 17"/>
          <p:cNvSpPr/>
          <p:nvPr/>
        </p:nvSpPr>
        <p:spPr>
          <a:xfrm>
            <a:off x="495723"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7" name="流程图: 联系 17"/>
          <p:cNvSpPr/>
          <p:nvPr/>
        </p:nvSpPr>
        <p:spPr>
          <a:xfrm>
            <a:off x="481878" y="583784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9</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3" name="流程图: 联系 17"/>
          <p:cNvSpPr/>
          <p:nvPr/>
        </p:nvSpPr>
        <p:spPr>
          <a:xfrm>
            <a:off x="495723"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4" name="流程图: 联系 17"/>
          <p:cNvSpPr/>
          <p:nvPr/>
        </p:nvSpPr>
        <p:spPr>
          <a:xfrm>
            <a:off x="495723" y="585896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28" name="梯形 179"/>
          <p:cNvSpPr/>
          <p:nvPr/>
        </p:nvSpPr>
        <p:spPr>
          <a:xfrm flipV="1">
            <a:off x="370557" y="5900178"/>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cxnSp>
        <p:nvCxnSpPr>
          <p:cNvPr id="22" name="直接连接符 5"/>
          <p:cNvCxnSpPr>
            <a:cxnSpLocks noChangeAspect="1"/>
          </p:cNvCxnSpPr>
          <p:nvPr/>
        </p:nvCxnSpPr>
        <p:spPr>
          <a:xfrm>
            <a:off x="2265525" y="1751840"/>
            <a:ext cx="0" cy="4286349"/>
          </a:xfrm>
          <a:prstGeom prst="line">
            <a:avLst/>
          </a:prstGeom>
          <a:noFill/>
          <a:ln w="28575" cap="flat" cmpd="sng" algn="ctr">
            <a:solidFill>
              <a:sysClr val="windowText" lastClr="000000"/>
            </a:solidFill>
            <a:prstDash val="dash"/>
          </a:ln>
          <a:effectLst/>
        </p:spPr>
      </p:cxnSp>
      <p:cxnSp>
        <p:nvCxnSpPr>
          <p:cNvPr id="24" name="直接连接符 7"/>
          <p:cNvCxnSpPr>
            <a:cxnSpLocks noChangeAspect="1"/>
          </p:cNvCxnSpPr>
          <p:nvPr/>
        </p:nvCxnSpPr>
        <p:spPr>
          <a:xfrm>
            <a:off x="674950" y="4574651"/>
            <a:ext cx="4469847" cy="0"/>
          </a:xfrm>
          <a:prstGeom prst="line">
            <a:avLst/>
          </a:prstGeom>
          <a:noFill/>
          <a:ln w="28575" cap="flat" cmpd="sng" algn="ctr">
            <a:solidFill>
              <a:sysClr val="windowText" lastClr="000000"/>
            </a:solidFill>
            <a:prstDash val="dash"/>
          </a:ln>
          <a:effectLst/>
        </p:spPr>
      </p:cxnSp>
      <p:cxnSp>
        <p:nvCxnSpPr>
          <p:cNvPr id="27" name="直接连接符 20"/>
          <p:cNvCxnSpPr>
            <a:cxnSpLocks noChangeAspect="1"/>
          </p:cNvCxnSpPr>
          <p:nvPr/>
        </p:nvCxnSpPr>
        <p:spPr>
          <a:xfrm>
            <a:off x="3789845" y="4574653"/>
            <a:ext cx="0" cy="1463536"/>
          </a:xfrm>
          <a:prstGeom prst="line">
            <a:avLst/>
          </a:prstGeom>
          <a:noFill/>
          <a:ln w="28575" cap="flat" cmpd="sng" algn="ctr">
            <a:solidFill>
              <a:sysClr val="windowText" lastClr="000000"/>
            </a:solidFill>
            <a:prstDash val="dash"/>
          </a:ln>
          <a:effectLst/>
        </p:spPr>
      </p:cxnSp>
      <p:cxnSp>
        <p:nvCxnSpPr>
          <p:cNvPr id="26" name="直接连接符 26"/>
          <p:cNvCxnSpPr>
            <a:cxnSpLocks noChangeAspect="1"/>
          </p:cNvCxnSpPr>
          <p:nvPr/>
        </p:nvCxnSpPr>
        <p:spPr>
          <a:xfrm>
            <a:off x="674950" y="2993876"/>
            <a:ext cx="1577573" cy="0"/>
          </a:xfrm>
          <a:prstGeom prst="line">
            <a:avLst/>
          </a:prstGeom>
          <a:noFill/>
          <a:ln w="28575" cap="flat" cmpd="sng" algn="ctr">
            <a:solidFill>
              <a:sysClr val="windowText" lastClr="000000"/>
            </a:solidFill>
            <a:prstDash val="dash"/>
          </a:ln>
          <a:effectLst/>
        </p:spPr>
      </p:cxnSp>
      <p:cxnSp>
        <p:nvCxnSpPr>
          <p:cNvPr id="25" name="直接连接符 8"/>
          <p:cNvCxnSpPr>
            <a:cxnSpLocks noChangeAspect="1"/>
          </p:cNvCxnSpPr>
          <p:nvPr/>
        </p:nvCxnSpPr>
        <p:spPr>
          <a:xfrm>
            <a:off x="2265527" y="3389070"/>
            <a:ext cx="2879270" cy="0"/>
          </a:xfrm>
          <a:prstGeom prst="line">
            <a:avLst/>
          </a:prstGeom>
          <a:noFill/>
          <a:ln w="28575" cap="flat" cmpd="sng" algn="ctr">
            <a:solidFill>
              <a:sysClr val="windowText" lastClr="000000"/>
            </a:solidFill>
            <a:prstDash val="dash"/>
          </a:ln>
          <a:effectLst/>
        </p:spPr>
      </p:cxnSp>
      <p:cxnSp>
        <p:nvCxnSpPr>
          <p:cNvPr id="23" name="直接连接符 6"/>
          <p:cNvCxnSpPr>
            <a:cxnSpLocks noChangeAspect="1"/>
          </p:cNvCxnSpPr>
          <p:nvPr/>
        </p:nvCxnSpPr>
        <p:spPr>
          <a:xfrm>
            <a:off x="3515795" y="1751838"/>
            <a:ext cx="0" cy="2822814"/>
          </a:xfrm>
          <a:prstGeom prst="line">
            <a:avLst/>
          </a:prstGeom>
          <a:noFill/>
          <a:ln w="28575" cap="flat" cmpd="sng" algn="ctr">
            <a:solidFill>
              <a:sysClr val="windowText" lastClr="000000"/>
            </a:solidFill>
            <a:prstDash val="dash"/>
          </a:ln>
          <a:effectLst/>
        </p:spPr>
      </p:cxnSp>
      <p:sp>
        <p:nvSpPr>
          <p:cNvPr id="82" name="TextBox 81"/>
          <p:cNvSpPr txBox="1"/>
          <p:nvPr/>
        </p:nvSpPr>
        <p:spPr>
          <a:xfrm>
            <a:off x="279414" y="6196302"/>
            <a:ext cx="1252411" cy="257034"/>
          </a:xfrm>
          <a:prstGeom prst="rect">
            <a:avLst/>
          </a:prstGeom>
          <a:noFill/>
        </p:spPr>
        <p:txBody>
          <a:bodyPr wrap="none" lIns="71668" tIns="35834" rIns="71668" bIns="35834" rtlCol="0">
            <a:spAutoFit/>
          </a:bodyPr>
          <a:lstStyle/>
          <a:p>
            <a:r>
              <a:rPr lang="en-US" altLang="zh-CN" sz="1200" b="1" i="1" dirty="0">
                <a:solidFill>
                  <a:srgbClr val="FFC000"/>
                </a:solidFill>
                <a:latin typeface="Times New Roman" pitchFamily="18" charset="0"/>
                <a:cs typeface="Times New Roman" pitchFamily="18" charset="0"/>
              </a:rPr>
              <a:t>O(Sink Location)</a:t>
            </a:r>
            <a:endParaRPr lang="zh-CN" altLang="en-US" sz="1200" b="1" i="1" dirty="0">
              <a:solidFill>
                <a:srgbClr val="FFC000"/>
              </a:solidFill>
              <a:latin typeface="Times New Roman" pitchFamily="18" charset="0"/>
              <a:cs typeface="Times New Roman" pitchFamily="18" charset="0"/>
            </a:endParaRPr>
          </a:p>
        </p:txBody>
      </p:sp>
      <p:sp>
        <p:nvSpPr>
          <p:cNvPr id="54" name="流程图: 联系 17"/>
          <p:cNvSpPr/>
          <p:nvPr/>
        </p:nvSpPr>
        <p:spPr>
          <a:xfrm>
            <a:off x="1238812" y="5134439"/>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sysClr val="window" lastClr="FFFFFF"/>
                </a:solidFill>
                <a:latin typeface="Calibri"/>
                <a:ea typeface="宋体"/>
              </a:rPr>
              <a:t>A</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55" name="流程图: 联系 17"/>
          <p:cNvSpPr/>
          <p:nvPr/>
        </p:nvSpPr>
        <p:spPr>
          <a:xfrm>
            <a:off x="1238812" y="360294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56" name="流程图: 联系 17"/>
          <p:cNvSpPr/>
          <p:nvPr/>
        </p:nvSpPr>
        <p:spPr>
          <a:xfrm>
            <a:off x="2873020" y="511068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57" name="流程图: 联系 17"/>
          <p:cNvSpPr/>
          <p:nvPr/>
        </p:nvSpPr>
        <p:spPr>
          <a:xfrm>
            <a:off x="2707401" y="375839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58" name="流程图: 联系 17"/>
          <p:cNvSpPr/>
          <p:nvPr/>
        </p:nvSpPr>
        <p:spPr>
          <a:xfrm>
            <a:off x="1238812" y="2149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sysClr val="window" lastClr="FFFFFF"/>
                </a:solidFill>
                <a:latin typeface="Calibri"/>
                <a:ea typeface="宋体"/>
              </a:rPr>
              <a:t>C</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60" name="流程图: 联系 17"/>
          <p:cNvSpPr/>
          <p:nvPr/>
        </p:nvSpPr>
        <p:spPr>
          <a:xfrm>
            <a:off x="4165234" y="2405891"/>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61" name="流程图: 联系 17"/>
          <p:cNvSpPr/>
          <p:nvPr/>
        </p:nvSpPr>
        <p:spPr>
          <a:xfrm>
            <a:off x="4199614" y="380806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4" name="流程图: 联系 17"/>
          <p:cNvSpPr/>
          <p:nvPr/>
        </p:nvSpPr>
        <p:spPr>
          <a:xfrm>
            <a:off x="4291799" y="5152808"/>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kern="0" dirty="0">
                <a:solidFill>
                  <a:sysClr val="window" lastClr="FFFFFF"/>
                </a:solidFill>
                <a:latin typeface="Calibri"/>
                <a:ea typeface="宋体"/>
              </a:rPr>
              <a:t>B</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 name="Content Placeholder 2">
            <a:extLst>
              <a:ext uri="{FF2B5EF4-FFF2-40B4-BE49-F238E27FC236}">
                <a16:creationId xmlns:a16="http://schemas.microsoft.com/office/drawing/2014/main" id="{FA7821F8-9637-4025-B984-982F4D9E2DAA}"/>
              </a:ext>
            </a:extLst>
          </p:cNvPr>
          <p:cNvSpPr>
            <a:spLocks noGrp="1"/>
          </p:cNvSpPr>
          <p:nvPr>
            <p:ph idx="1"/>
          </p:nvPr>
        </p:nvSpPr>
        <p:spPr/>
        <p:txBody>
          <a:bodyPr/>
          <a:lstStyle/>
          <a:p>
            <a:endParaRPr lang="en-US"/>
          </a:p>
        </p:txBody>
      </p:sp>
      <p:sp>
        <p:nvSpPr>
          <p:cNvPr id="85" name="Content Placeholder 93">
            <a:extLst>
              <a:ext uri="{FF2B5EF4-FFF2-40B4-BE49-F238E27FC236}">
                <a16:creationId xmlns:a16="http://schemas.microsoft.com/office/drawing/2014/main" id="{8609F4C6-4AD3-4739-87CC-E4F99C15FBE5}"/>
              </a:ext>
            </a:extLst>
          </p:cNvPr>
          <p:cNvSpPr txBox="1">
            <a:spLocks/>
          </p:cNvSpPr>
          <p:nvPr/>
        </p:nvSpPr>
        <p:spPr>
          <a:xfrm>
            <a:off x="5337868" y="1236320"/>
            <a:ext cx="3669140" cy="1205266"/>
          </a:xfrm>
          <a:prstGeom prst="rect">
            <a:avLst/>
          </a:prstGeom>
        </p:spPr>
        <p:txBody>
          <a:bodyPr vert="horz">
            <a:normAutofit fontScale="8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lnSpc>
                <a:spcPct val="120000"/>
              </a:lnSpc>
              <a:buFont typeface="Wingdings 2"/>
              <a:buNone/>
            </a:pPr>
            <a:r>
              <a:rPr lang="en-US" sz="2800"/>
              <a:t>Regions are explored in parallel in a hierarchical manner</a:t>
            </a:r>
            <a:endParaRPr lang="en-US" sz="2800" dirty="0"/>
          </a:p>
        </p:txBody>
      </p:sp>
    </p:spTree>
    <p:extLst>
      <p:ext uri="{BB962C8B-B14F-4D97-AF65-F5344CB8AC3E}">
        <p14:creationId xmlns:p14="http://schemas.microsoft.com/office/powerpoint/2010/main" val="19339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up)">
                                      <p:cBhvr>
                                        <p:cTn id="7" dur="500"/>
                                        <p:tgtEl>
                                          <p:spTgt spid="62"/>
                                        </p:tgtEl>
                                      </p:cBhvr>
                                    </p:animEffect>
                                  </p:childTnLst>
                                </p:cTn>
                              </p:par>
                            </p:childTnLst>
                          </p:cTn>
                        </p:par>
                        <p:par>
                          <p:cTn id="8" fill="hold">
                            <p:stCondLst>
                              <p:cond delay="500"/>
                            </p:stCondLst>
                            <p:childTnLst>
                              <p:par>
                                <p:cTn id="9" presetID="0" presetClass="path" presetSubtype="0" accel="50000" decel="50000" fill="hold" grpId="0" nodeType="afterEffect">
                                  <p:stCondLst>
                                    <p:cond delay="0"/>
                                  </p:stCondLst>
                                  <p:childTnLst>
                                    <p:animMotion origin="layout" path="M 0.0743 -0.09764 L 8.33333E-7 -9.62517E-7 " pathEditMode="relative" rAng="0" ptsTypes="AA">
                                      <p:cBhvr>
                                        <p:cTn id="10" dur="2000" spd="-100000" fill="hold"/>
                                        <p:tgtEl>
                                          <p:spTgt spid="29"/>
                                        </p:tgtEl>
                                        <p:attrNameLst>
                                          <p:attrName>ppt_x</p:attrName>
                                          <p:attrName>ppt_y</p:attrName>
                                        </p:attrNameLst>
                                      </p:cBhvr>
                                      <p:rCtr x="-3715" y="4882"/>
                                    </p:animMotion>
                                  </p:childTnLst>
                                </p:cTn>
                              </p:par>
                            </p:childTnLst>
                          </p:cTn>
                        </p:par>
                        <p:par>
                          <p:cTn id="11" fill="hold">
                            <p:stCondLst>
                              <p:cond delay="2500"/>
                            </p:stCondLst>
                            <p:childTnLst>
                              <p:par>
                                <p:cTn id="12" presetID="9" presetClass="entr" presetSubtype="0" fill="hold" grpId="0" nodeType="afterEffect">
                                  <p:stCondLst>
                                    <p:cond delay="0"/>
                                  </p:stCondLst>
                                  <p:childTnLst>
                                    <p:set>
                                      <p:cBhvr>
                                        <p:cTn id="13" dur="1" fill="hold">
                                          <p:stCondLst>
                                            <p:cond delay="0"/>
                                          </p:stCondLst>
                                        </p:cTn>
                                        <p:tgtEl>
                                          <p:spTgt spid="71"/>
                                        </p:tgtEl>
                                        <p:attrNameLst>
                                          <p:attrName>style.visibility</p:attrName>
                                        </p:attrNameLst>
                                      </p:cBhvr>
                                      <p:to>
                                        <p:strVal val="visible"/>
                                      </p:to>
                                    </p:set>
                                    <p:animEffect transition="in" filter="dissolve">
                                      <p:cBhvr>
                                        <p:cTn id="14" dur="5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6"/>
                                        </p:tgtEl>
                                        <p:attrNameLst>
                                          <p:attrName>style.visibility</p:attrName>
                                        </p:attrNameLst>
                                      </p:cBhvr>
                                      <p:to>
                                        <p:strVal val="visible"/>
                                      </p:to>
                                    </p:set>
                                    <p:animEffect transition="in" filter="fade">
                                      <p:cBhvr>
                                        <p:cTn id="19" dur="500"/>
                                        <p:tgtEl>
                                          <p:spTgt spid="126"/>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0.26094 -0.10065 L 0.00278 -0.00301 " pathEditMode="relative" rAng="0" ptsTypes="AA">
                                      <p:cBhvr>
                                        <p:cTn id="34" dur="2000" spd="-100000" fill="hold"/>
                                        <p:tgtEl>
                                          <p:spTgt spid="30"/>
                                        </p:tgtEl>
                                        <p:attrNameLst>
                                          <p:attrName>ppt_x</p:attrName>
                                          <p:attrName>ppt_y</p:attrName>
                                        </p:attrNameLst>
                                      </p:cBhvr>
                                      <p:rCtr x="-12917" y="4882"/>
                                    </p:animMotion>
                                  </p:childTnLst>
                                </p:cTn>
                              </p:par>
                              <p:par>
                                <p:cTn id="35" presetID="0" presetClass="path" presetSubtype="0" accel="50000" decel="50000" fill="hold" grpId="0" nodeType="withEffect">
                                  <p:stCondLst>
                                    <p:cond delay="0"/>
                                  </p:stCondLst>
                                  <p:childTnLst>
                                    <p:animMotion origin="layout" path="M 0.0743 -0.33156 L 8.33333E-7 -0.00579 " pathEditMode="relative" rAng="0" ptsTypes="AA">
                                      <p:cBhvr>
                                        <p:cTn id="36" dur="2000" spd="-100000" fill="hold"/>
                                        <p:tgtEl>
                                          <p:spTgt spid="31"/>
                                        </p:tgtEl>
                                        <p:attrNameLst>
                                          <p:attrName>ppt_x</p:attrName>
                                          <p:attrName>ppt_y</p:attrName>
                                        </p:attrNameLst>
                                      </p:cBhvr>
                                      <p:rCtr x="-3715" y="16289"/>
                                    </p:animMotion>
                                  </p:childTnLst>
                                </p:cTn>
                              </p:par>
                              <p:par>
                                <p:cTn id="37" presetID="0" presetClass="path" presetSubtype="0" accel="50000" decel="50000" fill="hold" grpId="0" nodeType="withEffect">
                                  <p:stCondLst>
                                    <p:cond delay="0"/>
                                  </p:stCondLst>
                                  <p:childTnLst>
                                    <p:animMotion origin="layout" path="M 0.24427 -0.30541 L 3.33333E-6 -4.39611E-7 " pathEditMode="relative" rAng="0" ptsTypes="AA">
                                      <p:cBhvr>
                                        <p:cTn id="38" dur="2000" spd="-100000" fill="hold"/>
                                        <p:tgtEl>
                                          <p:spTgt spid="34"/>
                                        </p:tgtEl>
                                        <p:attrNameLst>
                                          <p:attrName>ppt_x</p:attrName>
                                          <p:attrName>ppt_y</p:attrName>
                                        </p:attrNameLst>
                                      </p:cBhvr>
                                      <p:rCtr x="-12222" y="15271"/>
                                    </p:animMotion>
                                  </p:childTnLst>
                                </p:cTn>
                              </p:par>
                            </p:childTnLst>
                          </p:cTn>
                        </p:par>
                        <p:par>
                          <p:cTn id="39" fill="hold">
                            <p:stCondLst>
                              <p:cond delay="2000"/>
                            </p:stCondLst>
                            <p:childTnLst>
                              <p:par>
                                <p:cTn id="40" presetID="9"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7"/>
                                        </p:tgtEl>
                                        <p:attrNameLst>
                                          <p:attrName>style.visibility</p:attrName>
                                        </p:attrNameLst>
                                      </p:cBhvr>
                                      <p:to>
                                        <p:strVal val="visible"/>
                                      </p:to>
                                    </p:set>
                                    <p:animEffect transition="in" filter="fade">
                                      <p:cBhvr>
                                        <p:cTn id="47" dur="500"/>
                                        <p:tgtEl>
                                          <p:spTgt spid="127"/>
                                        </p:tgtEl>
                                      </p:cBhvr>
                                    </p:animEffect>
                                  </p:childTnLst>
                                </p:cTn>
                              </p:par>
                            </p:childTnLst>
                          </p:cTn>
                        </p:par>
                        <p:par>
                          <p:cTn id="48" fill="hold">
                            <p:stCondLst>
                              <p:cond delay="500"/>
                            </p:stCondLst>
                            <p:childTnLst>
                              <p:par>
                                <p:cTn id="49" presetID="22" presetClass="entr" presetSubtype="4"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down)">
                                      <p:cBhvr>
                                        <p:cTn id="51" dur="500"/>
                                        <p:tgtEl>
                                          <p:spTgt spid="26"/>
                                        </p:tgtEl>
                                      </p:cBhvr>
                                    </p:animEffect>
                                  </p:childTnLst>
                                </p:cTn>
                              </p:par>
                              <p:par>
                                <p:cTn id="52" presetID="22" presetClass="entr" presetSubtype="1" fill="hold"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up)">
                                      <p:cBhvr>
                                        <p:cTn id="54" dur="500"/>
                                        <p:tgtEl>
                                          <p:spTgt spid="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2"/>
                                        </p:tgtEl>
                                        <p:attrNameLst>
                                          <p:attrName>style.visibility</p:attrName>
                                        </p:attrNameLst>
                                      </p:cBhvr>
                                      <p:to>
                                        <p:strVal val="visible"/>
                                      </p:to>
                                    </p:set>
                                    <p:animEffect transition="in" filter="fade">
                                      <p:cBhvr>
                                        <p:cTn id="57" dur="500"/>
                                        <p:tgtEl>
                                          <p:spTgt spid="132"/>
                                        </p:tgtEl>
                                      </p:cBhvr>
                                    </p:animEffect>
                                  </p:childTnLst>
                                </p:cTn>
                              </p:par>
                            </p:childTnLst>
                          </p:cTn>
                        </p:par>
                        <p:par>
                          <p:cTn id="58" fill="hold">
                            <p:stCondLst>
                              <p:cond delay="1000"/>
                            </p:stCondLst>
                            <p:childTnLst>
                              <p:par>
                                <p:cTn id="59" presetID="22" presetClass="entr" presetSubtype="1"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childTnLst>
                          </p:cTn>
                        </p:par>
                        <p:par>
                          <p:cTn id="62" fill="hold">
                            <p:stCondLst>
                              <p:cond delay="15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par>
                                <p:cTn id="66" presetID="22" presetClass="entr" presetSubtype="1"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500"/>
                                        <p:tgtEl>
                                          <p:spTgt spid="23"/>
                                        </p:tgtEl>
                                      </p:cBhvr>
                                    </p:animEffect>
                                  </p:childTnLst>
                                </p:cTn>
                              </p:par>
                            </p:childTnLst>
                          </p:cTn>
                        </p:par>
                        <p:par>
                          <p:cTn id="69" fill="hold">
                            <p:stCondLst>
                              <p:cond delay="2000"/>
                            </p:stCondLst>
                            <p:childTnLst>
                              <p:par>
                                <p:cTn id="70" presetID="10" presetClass="entr" presetSubtype="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fade">
                                      <p:cBhvr>
                                        <p:cTn id="72" dur="500"/>
                                        <p:tgtEl>
                                          <p:spTgt spid="131"/>
                                        </p:tgtEl>
                                      </p:cBhvr>
                                    </p:animEffect>
                                  </p:childTnLst>
                                </p:cTn>
                              </p:par>
                            </p:childTnLst>
                          </p:cTn>
                        </p:par>
                        <p:par>
                          <p:cTn id="73" fill="hold">
                            <p:stCondLst>
                              <p:cond delay="2500"/>
                            </p:stCondLst>
                            <p:childTnLst>
                              <p:par>
                                <p:cTn id="74" presetID="22" presetClass="entr" presetSubtype="1" fill="hold"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500"/>
                                        <p:tgtEl>
                                          <p:spTgt spid="27"/>
                                        </p:tgtEl>
                                      </p:cBhvr>
                                    </p:animEffect>
                                  </p:childTnLst>
                                </p:cTn>
                              </p:par>
                              <p:par>
                                <p:cTn id="77" presetID="22" presetClass="entr" presetSubtype="1"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childTnLst>
                    </p:cTn>
                  </p:par>
                  <p:par>
                    <p:cTn id="80" fill="hold">
                      <p:stCondLst>
                        <p:cond delay="indefinite"/>
                      </p:stCondLst>
                      <p:childTnLst>
                        <p:par>
                          <p:cTn id="81" fill="hold">
                            <p:stCondLst>
                              <p:cond delay="0"/>
                            </p:stCondLst>
                            <p:childTnLst>
                              <p:par>
                                <p:cTn id="82" presetID="0" presetClass="path" presetSubtype="0" accel="50000" decel="50000" fill="hold" grpId="0" nodeType="clickEffect">
                                  <p:stCondLst>
                                    <p:cond delay="0"/>
                                  </p:stCondLst>
                                  <p:childTnLst>
                                    <p:animMotion origin="layout" path="M 0.24062 -0.50995 L 8.33333E-7 -0.0044 " pathEditMode="relative" rAng="0" ptsTypes="AA">
                                      <p:cBhvr>
                                        <p:cTn id="83" dur="2000" spd="-100000" fill="hold"/>
                                        <p:tgtEl>
                                          <p:spTgt spid="33"/>
                                        </p:tgtEl>
                                        <p:attrNameLst>
                                          <p:attrName>ppt_x</p:attrName>
                                          <p:attrName>ppt_y</p:attrName>
                                        </p:attrNameLst>
                                      </p:cBhvr>
                                      <p:rCtr x="-12031" y="25266"/>
                                    </p:animMotion>
                                  </p:childTnLst>
                                </p:cTn>
                              </p:par>
                              <p:par>
                                <p:cTn id="84" presetID="0" presetClass="path" presetSubtype="0" accel="50000" decel="50000" fill="hold" grpId="0" nodeType="withEffect">
                                  <p:stCondLst>
                                    <p:cond delay="0"/>
                                  </p:stCondLst>
                                  <p:childTnLst>
                                    <p:animMotion origin="layout" path="M 0.40746 -0.50694 L 0.00156 0.00023 " pathEditMode="relative" rAng="0" ptsTypes="AA">
                                      <p:cBhvr>
                                        <p:cTn id="85" dur="2000" spd="-100000" fill="hold"/>
                                        <p:tgtEl>
                                          <p:spTgt spid="32"/>
                                        </p:tgtEl>
                                        <p:attrNameLst>
                                          <p:attrName>ppt_x</p:attrName>
                                          <p:attrName>ppt_y</p:attrName>
                                        </p:attrNameLst>
                                      </p:cBhvr>
                                      <p:rCtr x="-20295" y="25359"/>
                                    </p:animMotion>
                                  </p:childTnLst>
                                </p:cTn>
                              </p:par>
                              <p:par>
                                <p:cTn id="86" presetID="0" presetClass="path" presetSubtype="0" accel="50000" decel="50000" fill="hold" grpId="0" nodeType="withEffect">
                                  <p:stCondLst>
                                    <p:cond delay="0"/>
                                  </p:stCondLst>
                                  <p:childTnLst>
                                    <p:animMotion origin="layout" path="M 0.40468 -0.30402 L 3.33333E-6 -2.19343E-6 " pathEditMode="relative" rAng="0" ptsTypes="AA">
                                      <p:cBhvr>
                                        <p:cTn id="87" dur="2000" spd="-100000" fill="hold"/>
                                        <p:tgtEl>
                                          <p:spTgt spid="36"/>
                                        </p:tgtEl>
                                        <p:attrNameLst>
                                          <p:attrName>ppt_x</p:attrName>
                                          <p:attrName>ppt_y</p:attrName>
                                        </p:attrNameLst>
                                      </p:cBhvr>
                                      <p:rCtr x="-20243" y="15201"/>
                                    </p:animMotion>
                                  </p:childTnLst>
                                </p:cTn>
                              </p:par>
                              <p:par>
                                <p:cTn id="88" presetID="22" presetClass="entr" presetSubtype="4" fill="hold" grpId="0" nodeType="with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wipe(down)">
                                      <p:cBhvr>
                                        <p:cTn id="90" dur="500"/>
                                        <p:tgtEl>
                                          <p:spTgt spid="7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wipe(down)">
                                      <p:cBhvr>
                                        <p:cTn id="93" dur="500"/>
                                        <p:tgtEl>
                                          <p:spTgt spid="7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wipe(down)">
                                      <p:cBhvr>
                                        <p:cTn id="96" dur="500"/>
                                        <p:tgtEl>
                                          <p:spTgt spid="78"/>
                                        </p:tgtEl>
                                      </p:cBhvr>
                                    </p:animEffect>
                                  </p:childTnLst>
                                </p:cTn>
                              </p:par>
                            </p:childTnLst>
                          </p:cTn>
                        </p:par>
                        <p:par>
                          <p:cTn id="97" fill="hold">
                            <p:stCondLst>
                              <p:cond delay="2000"/>
                            </p:stCondLst>
                            <p:childTnLst>
                              <p:par>
                                <p:cTn id="98" presetID="10" presetClass="entr" presetSubtype="0" fill="hold" grpId="0" nodeType="afterEffect">
                                  <p:stCondLst>
                                    <p:cond delay="0"/>
                                  </p:stCondLst>
                                  <p:childTnLst>
                                    <p:set>
                                      <p:cBhvr>
                                        <p:cTn id="99" dur="1" fill="hold">
                                          <p:stCondLst>
                                            <p:cond delay="0"/>
                                          </p:stCondLst>
                                        </p:cTn>
                                        <p:tgtEl>
                                          <p:spTgt spid="129"/>
                                        </p:tgtEl>
                                        <p:attrNameLst>
                                          <p:attrName>style.visibility</p:attrName>
                                        </p:attrNameLst>
                                      </p:cBhvr>
                                      <p:to>
                                        <p:strVal val="visible"/>
                                      </p:to>
                                    </p:set>
                                    <p:animEffect transition="in" filter="fade">
                                      <p:cBhvr>
                                        <p:cTn id="100" dur="500"/>
                                        <p:tgtEl>
                                          <p:spTgt spid="12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34"/>
                                        </p:tgtEl>
                                        <p:attrNameLst>
                                          <p:attrName>style.visibility</p:attrName>
                                        </p:attrNameLst>
                                      </p:cBhvr>
                                      <p:to>
                                        <p:strVal val="visible"/>
                                      </p:to>
                                    </p:set>
                                    <p:animEffect transition="in" filter="fade">
                                      <p:cBhvr>
                                        <p:cTn id="103" dur="500"/>
                                        <p:tgtEl>
                                          <p:spTgt spid="13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0"/>
                                        </p:tgtEl>
                                        <p:attrNameLst>
                                          <p:attrName>style.visibility</p:attrName>
                                        </p:attrNameLst>
                                      </p:cBhvr>
                                      <p:to>
                                        <p:strVal val="visible"/>
                                      </p:to>
                                    </p:set>
                                    <p:animEffect transition="in" filter="fade">
                                      <p:cBhvr>
                                        <p:cTn id="106" dur="500"/>
                                        <p:tgtEl>
                                          <p:spTgt spid="130"/>
                                        </p:tgtEl>
                                      </p:cBhvr>
                                    </p:animEffect>
                                  </p:childTnLst>
                                </p:cTn>
                              </p:par>
                            </p:childTnLst>
                          </p:cTn>
                        </p:par>
                      </p:childTnLst>
                    </p:cTn>
                  </p:par>
                  <p:par>
                    <p:cTn id="107" fill="hold">
                      <p:stCondLst>
                        <p:cond delay="indefinite"/>
                      </p:stCondLst>
                      <p:childTnLst>
                        <p:par>
                          <p:cTn id="108" fill="hold">
                            <p:stCondLst>
                              <p:cond delay="0"/>
                            </p:stCondLst>
                            <p:childTnLst>
                              <p:par>
                                <p:cTn id="109" presetID="0" presetClass="path" presetSubtype="0" accel="50000" decel="50000" fill="hold" grpId="0" nodeType="clickEffect">
                                  <p:stCondLst>
                                    <p:cond delay="0"/>
                                  </p:stCondLst>
                                  <p:childTnLst>
                                    <p:animMotion origin="layout" path="M 0.07239 -0.528 L 3.33333E-6 -9.62517E-7 " pathEditMode="relative" rAng="0" ptsTypes="AA">
                                      <p:cBhvr>
                                        <p:cTn id="110" dur="2000" spd="-100000" fill="hold"/>
                                        <p:tgtEl>
                                          <p:spTgt spid="37"/>
                                        </p:tgtEl>
                                        <p:attrNameLst>
                                          <p:attrName>ppt_x</p:attrName>
                                          <p:attrName>ppt_y</p:attrName>
                                        </p:attrNameLst>
                                      </p:cBhvr>
                                      <p:rCtr x="-3628" y="26400"/>
                                    </p:animMotion>
                                  </p:childTnLst>
                                </p:cTn>
                              </p:par>
                              <p:par>
                                <p:cTn id="111" presetID="0" presetClass="path" presetSubtype="0" accel="50000" decel="50000" fill="hold" grpId="0" nodeType="withEffect">
                                  <p:stCondLst>
                                    <p:cond delay="0"/>
                                  </p:stCondLst>
                                  <p:childTnLst>
                                    <p:animMotion origin="layout" path="M 0.42101 -0.09602 L 8.33333E-7 -1.34197E-6 " pathEditMode="relative" rAng="0" ptsTypes="AA">
                                      <p:cBhvr>
                                        <p:cTn id="112" dur="2000" spd="-100000" fill="hold"/>
                                        <p:tgtEl>
                                          <p:spTgt spid="35"/>
                                        </p:tgtEl>
                                        <p:attrNameLst>
                                          <p:attrName>ppt_x</p:attrName>
                                          <p:attrName>ppt_y</p:attrName>
                                        </p:attrNameLst>
                                      </p:cBhvr>
                                      <p:rCtr x="-21059" y="4789"/>
                                    </p:animMotion>
                                  </p:childTnLst>
                                </p:cTn>
                              </p:par>
                              <p:par>
                                <p:cTn id="113" presetID="22" presetClass="entr" presetSubtype="4" fill="hold" grpId="0" nodeType="withEffect">
                                  <p:stCondLst>
                                    <p:cond delay="0"/>
                                  </p:stCondLst>
                                  <p:childTnLst>
                                    <p:set>
                                      <p:cBhvr>
                                        <p:cTn id="114" dur="1" fill="hold">
                                          <p:stCondLst>
                                            <p:cond delay="0"/>
                                          </p:stCondLst>
                                        </p:cTn>
                                        <p:tgtEl>
                                          <p:spTgt spid="79"/>
                                        </p:tgtEl>
                                        <p:attrNameLst>
                                          <p:attrName>style.visibility</p:attrName>
                                        </p:attrNameLst>
                                      </p:cBhvr>
                                      <p:to>
                                        <p:strVal val="visible"/>
                                      </p:to>
                                    </p:set>
                                    <p:animEffect transition="in" filter="wipe(down)">
                                      <p:cBhvr>
                                        <p:cTn id="115" dur="500"/>
                                        <p:tgtEl>
                                          <p:spTgt spid="79"/>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75"/>
                                        </p:tgtEl>
                                        <p:attrNameLst>
                                          <p:attrName>style.visibility</p:attrName>
                                        </p:attrNameLst>
                                      </p:cBhvr>
                                      <p:to>
                                        <p:strVal val="visible"/>
                                      </p:to>
                                    </p:set>
                                    <p:animEffect transition="in" filter="wipe(down)">
                                      <p:cBhvr>
                                        <p:cTn id="118" dur="500"/>
                                        <p:tgtEl>
                                          <p:spTgt spid="75"/>
                                        </p:tgtEl>
                                      </p:cBhvr>
                                    </p:animEffect>
                                  </p:childTnLst>
                                </p:cTn>
                              </p:par>
                            </p:childTnLst>
                          </p:cTn>
                        </p:par>
                        <p:par>
                          <p:cTn id="119" fill="hold">
                            <p:stCondLst>
                              <p:cond delay="2000"/>
                            </p:stCondLst>
                            <p:childTnLst>
                              <p:par>
                                <p:cTn id="120" presetID="10" presetClass="entr" presetSubtype="0" fill="hold" grpId="0" nodeType="afterEffect">
                                  <p:stCondLst>
                                    <p:cond delay="0"/>
                                  </p:stCondLst>
                                  <p:childTnLst>
                                    <p:set>
                                      <p:cBhvr>
                                        <p:cTn id="121" dur="1" fill="hold">
                                          <p:stCondLst>
                                            <p:cond delay="0"/>
                                          </p:stCondLst>
                                        </p:cTn>
                                        <p:tgtEl>
                                          <p:spTgt spid="128"/>
                                        </p:tgtEl>
                                        <p:attrNameLst>
                                          <p:attrName>style.visibility</p:attrName>
                                        </p:attrNameLst>
                                      </p:cBhvr>
                                      <p:to>
                                        <p:strVal val="visible"/>
                                      </p:to>
                                    </p:set>
                                    <p:animEffect transition="in" filter="fade">
                                      <p:cBhvr>
                                        <p:cTn id="122" dur="500"/>
                                        <p:tgtEl>
                                          <p:spTgt spid="12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33"/>
                                        </p:tgtEl>
                                        <p:attrNameLst>
                                          <p:attrName>style.visibility</p:attrName>
                                        </p:attrNameLst>
                                      </p:cBhvr>
                                      <p:to>
                                        <p:strVal val="visible"/>
                                      </p:to>
                                    </p:set>
                                    <p:animEffect transition="in" filter="fade">
                                      <p:cBhvr>
                                        <p:cTn id="125" dur="500"/>
                                        <p:tgtEl>
                                          <p:spTgt spid="133"/>
                                        </p:tgtEl>
                                      </p:cBhvr>
                                    </p:animEffect>
                                  </p:childTnLst>
                                </p:cTn>
                              </p:par>
                            </p:childTnLst>
                          </p:cTn>
                        </p:par>
                        <p:par>
                          <p:cTn id="126" fill="hold">
                            <p:stCondLst>
                              <p:cond delay="2500"/>
                            </p:stCondLst>
                            <p:childTnLst>
                              <p:par>
                                <p:cTn id="127" presetID="9" presetClass="entr" presetSubtype="0"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dissolve">
                                      <p:cBhvr>
                                        <p:cTn id="129" dur="500"/>
                                        <p:tgtEl>
                                          <p:spTgt spid="54"/>
                                        </p:tgtEl>
                                      </p:cBhvr>
                                    </p:animEffect>
                                  </p:childTnLst>
                                </p:cTn>
                              </p:par>
                            </p:childTnLst>
                          </p:cTn>
                        </p:par>
                        <p:par>
                          <p:cTn id="130" fill="hold">
                            <p:stCondLst>
                              <p:cond delay="3000"/>
                            </p:stCondLst>
                            <p:childTnLst>
                              <p:par>
                                <p:cTn id="131" presetID="9" presetClass="entr" presetSubtype="0" fill="hold" grpId="0" nodeType="after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dissolve">
                                      <p:cBhvr>
                                        <p:cTn id="133" dur="500"/>
                                        <p:tgtEl>
                                          <p:spTgt spid="55"/>
                                        </p:tgtEl>
                                      </p:cBhvr>
                                    </p:animEffect>
                                  </p:childTnLst>
                                </p:cTn>
                              </p:par>
                            </p:childTnLst>
                          </p:cTn>
                        </p:par>
                        <p:par>
                          <p:cTn id="134" fill="hold">
                            <p:stCondLst>
                              <p:cond delay="3500"/>
                            </p:stCondLst>
                            <p:childTnLst>
                              <p:par>
                                <p:cTn id="135" presetID="9" presetClass="entr" presetSubtype="0" fill="hold" grpId="0" nodeType="after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dissolve">
                                      <p:cBhvr>
                                        <p:cTn id="137" dur="500"/>
                                        <p:tgtEl>
                                          <p:spTgt spid="56"/>
                                        </p:tgtEl>
                                      </p:cBhvr>
                                    </p:animEffect>
                                  </p:childTnLst>
                                </p:cTn>
                              </p:par>
                            </p:childTnLst>
                          </p:cTn>
                        </p:par>
                        <p:par>
                          <p:cTn id="138" fill="hold">
                            <p:stCondLst>
                              <p:cond delay="4000"/>
                            </p:stCondLst>
                            <p:childTnLst>
                              <p:par>
                                <p:cTn id="139" presetID="9" presetClass="entr" presetSubtype="0" fill="hold" grpId="0" nodeType="afterEffect">
                                  <p:stCondLst>
                                    <p:cond delay="0"/>
                                  </p:stCondLst>
                                  <p:childTnLst>
                                    <p:set>
                                      <p:cBhvr>
                                        <p:cTn id="140" dur="1" fill="hold">
                                          <p:stCondLst>
                                            <p:cond delay="0"/>
                                          </p:stCondLst>
                                        </p:cTn>
                                        <p:tgtEl>
                                          <p:spTgt spid="57"/>
                                        </p:tgtEl>
                                        <p:attrNameLst>
                                          <p:attrName>style.visibility</p:attrName>
                                        </p:attrNameLst>
                                      </p:cBhvr>
                                      <p:to>
                                        <p:strVal val="visible"/>
                                      </p:to>
                                    </p:set>
                                    <p:animEffect transition="in" filter="dissolve">
                                      <p:cBhvr>
                                        <p:cTn id="141" dur="500"/>
                                        <p:tgtEl>
                                          <p:spTgt spid="57"/>
                                        </p:tgtEl>
                                      </p:cBhvr>
                                    </p:animEffect>
                                  </p:childTnLst>
                                </p:cTn>
                              </p:par>
                            </p:childTnLst>
                          </p:cTn>
                        </p:par>
                        <p:par>
                          <p:cTn id="142" fill="hold">
                            <p:stCondLst>
                              <p:cond delay="4500"/>
                            </p:stCondLst>
                            <p:childTnLst>
                              <p:par>
                                <p:cTn id="143" presetID="9" presetClass="entr" presetSubtype="0" fill="hold" grpId="0" nodeType="afterEffect">
                                  <p:stCondLst>
                                    <p:cond delay="0"/>
                                  </p:stCondLst>
                                  <p:childTnLst>
                                    <p:set>
                                      <p:cBhvr>
                                        <p:cTn id="144" dur="1" fill="hold">
                                          <p:stCondLst>
                                            <p:cond delay="0"/>
                                          </p:stCondLst>
                                        </p:cTn>
                                        <p:tgtEl>
                                          <p:spTgt spid="58"/>
                                        </p:tgtEl>
                                        <p:attrNameLst>
                                          <p:attrName>style.visibility</p:attrName>
                                        </p:attrNameLst>
                                      </p:cBhvr>
                                      <p:to>
                                        <p:strVal val="visible"/>
                                      </p:to>
                                    </p:set>
                                    <p:animEffect transition="in" filter="dissolve">
                                      <p:cBhvr>
                                        <p:cTn id="145" dur="500"/>
                                        <p:tgtEl>
                                          <p:spTgt spid="58"/>
                                        </p:tgtEl>
                                      </p:cBhvr>
                                    </p:animEffect>
                                  </p:childTnLst>
                                </p:cTn>
                              </p:par>
                            </p:childTnLst>
                          </p:cTn>
                        </p:par>
                        <p:par>
                          <p:cTn id="146" fill="hold">
                            <p:stCondLst>
                              <p:cond delay="5000"/>
                            </p:stCondLst>
                            <p:childTnLst>
                              <p:par>
                                <p:cTn id="147" presetID="9"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dissolve">
                                      <p:cBhvr>
                                        <p:cTn id="149" dur="500"/>
                                        <p:tgtEl>
                                          <p:spTgt spid="60"/>
                                        </p:tgtEl>
                                      </p:cBhvr>
                                    </p:animEffect>
                                  </p:childTnLst>
                                </p:cTn>
                              </p:par>
                            </p:childTnLst>
                          </p:cTn>
                        </p:par>
                        <p:par>
                          <p:cTn id="150" fill="hold">
                            <p:stCondLst>
                              <p:cond delay="5500"/>
                            </p:stCondLst>
                            <p:childTnLst>
                              <p:par>
                                <p:cTn id="151" presetID="9" presetClass="entr" presetSubtype="0" fill="hold" grpId="0"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dissolve">
                                      <p:cBhvr>
                                        <p:cTn id="153" dur="500"/>
                                        <p:tgtEl>
                                          <p:spTgt spid="61"/>
                                        </p:tgtEl>
                                      </p:cBhvr>
                                    </p:animEffect>
                                  </p:childTnLst>
                                </p:cTn>
                              </p:par>
                            </p:childTnLst>
                          </p:cTn>
                        </p:par>
                        <p:par>
                          <p:cTn id="154" fill="hold">
                            <p:stCondLst>
                              <p:cond delay="6000"/>
                            </p:stCondLst>
                            <p:childTnLst>
                              <p:par>
                                <p:cTn id="155" presetID="9" presetClass="entr" presetSubtype="0" fill="hold" grpId="0" nodeType="afterEffect">
                                  <p:stCondLst>
                                    <p:cond delay="0"/>
                                  </p:stCondLst>
                                  <p:childTnLst>
                                    <p:set>
                                      <p:cBhvr>
                                        <p:cTn id="156" dur="1" fill="hold">
                                          <p:stCondLst>
                                            <p:cond delay="0"/>
                                          </p:stCondLst>
                                        </p:cTn>
                                        <p:tgtEl>
                                          <p:spTgt spid="84"/>
                                        </p:tgtEl>
                                        <p:attrNameLst>
                                          <p:attrName>style.visibility</p:attrName>
                                        </p:attrNameLst>
                                      </p:cBhvr>
                                      <p:to>
                                        <p:strVal val="visible"/>
                                      </p:to>
                                    </p:set>
                                    <p:animEffect transition="in" filter="dissolve">
                                      <p:cBhvr>
                                        <p:cTn id="15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5" grpId="0" animBg="1"/>
      <p:bldP spid="76" grpId="0" animBg="1"/>
      <p:bldP spid="77" grpId="0" animBg="1"/>
      <p:bldP spid="78" grpId="0" animBg="1"/>
      <p:bldP spid="79"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29" grpId="0" animBg="1"/>
      <p:bldP spid="30" grpId="0" animBg="1"/>
      <p:bldP spid="35" grpId="0" animBg="1"/>
      <p:bldP spid="32" grpId="0" animBg="1"/>
      <p:bldP spid="36" grpId="0" animBg="1"/>
      <p:bldP spid="31" grpId="0" animBg="1"/>
      <p:bldP spid="37" grpId="0" animBg="1"/>
      <p:bldP spid="33" grpId="0" animBg="1"/>
      <p:bldP spid="34" grpId="0" animBg="1"/>
      <p:bldP spid="54" grpId="0" animBg="1"/>
      <p:bldP spid="55" grpId="0" animBg="1"/>
      <p:bldP spid="56" grpId="0" animBg="1"/>
      <p:bldP spid="57" grpId="0" animBg="1"/>
      <p:bldP spid="58" grpId="0" animBg="1"/>
      <p:bldP spid="60" grpId="0" animBg="1"/>
      <p:bldP spid="61"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p:cNvSpPr txBox="1"/>
          <p:nvPr/>
        </p:nvSpPr>
        <p:spPr>
          <a:xfrm>
            <a:off x="1915374" y="2868662"/>
            <a:ext cx="1107953" cy="52322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CN" sz="1400" dirty="0">
                <a:solidFill>
                  <a:schemeClr val="bg1"/>
                </a:solidFill>
              </a:rPr>
              <a:t>Move&amp; broadcast</a:t>
            </a:r>
            <a:endParaRPr lang="zh-CN" altLang="en-US" sz="1400" dirty="0">
              <a:solidFill>
                <a:schemeClr val="bg1"/>
              </a:solidFill>
            </a:endParaRPr>
          </a:p>
        </p:txBody>
      </p:sp>
      <p:sp>
        <p:nvSpPr>
          <p:cNvPr id="60" name="TextBox 59"/>
          <p:cNvSpPr txBox="1"/>
          <p:nvPr/>
        </p:nvSpPr>
        <p:spPr>
          <a:xfrm>
            <a:off x="1286874" y="3632225"/>
            <a:ext cx="1736453"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1200" dirty="0">
                <a:solidFill>
                  <a:schemeClr val="bg1"/>
                </a:solidFill>
              </a:rPr>
              <a:t>If satisfy service requirement, set a wait timer and wait for data</a:t>
            </a:r>
            <a:endParaRPr lang="zh-CN" altLang="en-US" sz="1200" dirty="0">
              <a:solidFill>
                <a:schemeClr val="bg1"/>
              </a:solidFill>
            </a:endParaRPr>
          </a:p>
        </p:txBody>
      </p:sp>
      <p:sp>
        <p:nvSpPr>
          <p:cNvPr id="40" name="Rounded Rectangular Callout 8"/>
          <p:cNvSpPr/>
          <p:nvPr/>
        </p:nvSpPr>
        <p:spPr>
          <a:xfrm>
            <a:off x="251520" y="1644334"/>
            <a:ext cx="2124230" cy="1515884"/>
          </a:xfrm>
          <a:prstGeom prst="wedgeRoundRectCallout">
            <a:avLst>
              <a:gd name="adj1" fmla="val 30222"/>
              <a:gd name="adj2" fmla="val 83856"/>
              <a:gd name="adj3" fmla="val 16667"/>
            </a:avLst>
          </a:prstGeom>
          <a:solidFill>
            <a:srgbClr val="002060"/>
          </a:solidFill>
          <a:ln>
            <a:solidFill>
              <a:srgbClr val="FFFF00"/>
            </a:solidFill>
          </a:ln>
        </p:spPr>
        <p:style>
          <a:lnRef idx="0">
            <a:schemeClr val="accent2"/>
          </a:lnRef>
          <a:fillRef idx="3">
            <a:schemeClr val="accent2"/>
          </a:fillRef>
          <a:effectRef idx="3">
            <a:schemeClr val="accent2"/>
          </a:effectRef>
          <a:fontRef idx="minor">
            <a:schemeClr val="lt1"/>
          </a:fontRef>
        </p:style>
        <p:txBody>
          <a:bodyPr lIns="0" rIns="0" rtlCol="0" anchor="ctr"/>
          <a:lstStyle/>
          <a:p>
            <a:pPr lvl="0">
              <a:defRPr/>
            </a:pPr>
            <a:r>
              <a:rPr lang="en-US" altLang="zh-CN" sz="1200" i="1" kern="0" dirty="0">
                <a:solidFill>
                  <a:srgbClr val="FFFF00"/>
                </a:solidFill>
                <a:latin typeface="Cambria Math"/>
              </a:rPr>
              <a:t>The sensor has not received service within a predefined time period.  (This is to make sure that a sensor does not get repetitive service when  MRN is within its communication range )</a:t>
            </a:r>
            <a:endParaRPr lang="zh-CN" altLang="en-US" sz="1200" i="1" kern="0" dirty="0">
              <a:solidFill>
                <a:srgbClr val="FFFF00"/>
              </a:solidFill>
              <a:latin typeface="Cambria Math"/>
            </a:endParaRPr>
          </a:p>
        </p:txBody>
      </p:sp>
      <p:sp>
        <p:nvSpPr>
          <p:cNvPr id="45" name="U-Turn Arrow 44"/>
          <p:cNvSpPr/>
          <p:nvPr/>
        </p:nvSpPr>
        <p:spPr>
          <a:xfrm rot="16200000">
            <a:off x="-458109" y="4021888"/>
            <a:ext cx="3462214" cy="1093848"/>
          </a:xfrm>
          <a:prstGeom prst="uturnArrow">
            <a:avLst>
              <a:gd name="adj1" fmla="val 4845"/>
              <a:gd name="adj2" fmla="val 10936"/>
              <a:gd name="adj3" fmla="val 12903"/>
              <a:gd name="adj4" fmla="val 47783"/>
              <a:gd name="adj5" fmla="val 10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3" name="Straight Arrow Connector 8"/>
          <p:cNvCxnSpPr/>
          <p:nvPr/>
        </p:nvCxnSpPr>
        <p:spPr>
          <a:xfrm flipH="1">
            <a:off x="3111194" y="3897571"/>
            <a:ext cx="7851" cy="1859204"/>
          </a:xfrm>
          <a:prstGeom prst="straightConnector1">
            <a:avLst/>
          </a:prstGeom>
          <a:noFill/>
          <a:ln w="28575" cap="flat" cmpd="sng" algn="ctr">
            <a:solidFill>
              <a:srgbClr val="FF0000"/>
            </a:solidFill>
            <a:prstDash val="solid"/>
            <a:tailEnd type="arrow"/>
          </a:ln>
          <a:effectLst/>
        </p:spPr>
      </p:cxnSp>
      <p:sp>
        <p:nvSpPr>
          <p:cNvPr id="2" name="标题 1"/>
          <p:cNvSpPr>
            <a:spLocks noGrp="1"/>
          </p:cNvSpPr>
          <p:nvPr>
            <p:ph type="title"/>
          </p:nvPr>
        </p:nvSpPr>
        <p:spPr/>
        <p:txBody>
          <a:bodyPr/>
          <a:lstStyle/>
          <a:p>
            <a:r>
              <a:rPr lang="en-US" altLang="zh-CN" dirty="0">
                <a:solidFill>
                  <a:srgbClr val="D5B8EA"/>
                </a:solidFill>
              </a:rPr>
              <a:t>Data Collection Protocol</a:t>
            </a:r>
            <a:endParaRPr lang="zh-CN" altLang="en-US" dirty="0">
              <a:solidFill>
                <a:srgbClr val="D5B8EA"/>
              </a:solidFill>
            </a:endParaRPr>
          </a:p>
        </p:txBody>
      </p:sp>
      <p:cxnSp>
        <p:nvCxnSpPr>
          <p:cNvPr id="4" name="Straight Arrow Connector 8"/>
          <p:cNvCxnSpPr/>
          <p:nvPr/>
        </p:nvCxnSpPr>
        <p:spPr>
          <a:xfrm>
            <a:off x="3229333" y="2868662"/>
            <a:ext cx="0" cy="3841750"/>
          </a:xfrm>
          <a:prstGeom prst="straightConnector1">
            <a:avLst/>
          </a:prstGeom>
          <a:noFill/>
          <a:ln w="38100" cap="flat" cmpd="sng" algn="ctr">
            <a:solidFill>
              <a:srgbClr val="00B0F0"/>
            </a:solidFill>
            <a:prstDash val="solid"/>
            <a:tailEnd type="arrow"/>
          </a:ln>
          <a:effectLst/>
        </p:spPr>
      </p:cxnSp>
      <p:cxnSp>
        <p:nvCxnSpPr>
          <p:cNvPr id="5" name="Straight Arrow Connector 9"/>
          <p:cNvCxnSpPr/>
          <p:nvPr/>
        </p:nvCxnSpPr>
        <p:spPr>
          <a:xfrm>
            <a:off x="7621821" y="2837706"/>
            <a:ext cx="0" cy="3903662"/>
          </a:xfrm>
          <a:prstGeom prst="straightConnector1">
            <a:avLst/>
          </a:prstGeom>
          <a:noFill/>
          <a:ln w="38100" cap="flat" cmpd="sng" algn="ctr">
            <a:solidFill>
              <a:srgbClr val="00B0F0"/>
            </a:solidFill>
            <a:prstDash val="solid"/>
            <a:tailEnd type="arrow"/>
          </a:ln>
          <a:effectLst/>
        </p:spPr>
      </p:cxnSp>
      <p:pic>
        <p:nvPicPr>
          <p:cNvPr id="10" name="Picture 14" descr="wave-right.pn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24396" y="2035941"/>
            <a:ext cx="5572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8"/>
          <p:cNvSpPr txBox="1">
            <a:spLocks noChangeArrowheads="1"/>
          </p:cNvSpPr>
          <p:nvPr/>
        </p:nvSpPr>
        <p:spPr bwMode="auto">
          <a:xfrm>
            <a:off x="2375750" y="1496978"/>
            <a:ext cx="19082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2F2FA"/>
                </a:solidFill>
                <a:effectLst/>
                <a:uLnTx/>
                <a:uFillTx/>
                <a:latin typeface="Arial" charset="0"/>
                <a:cs typeface="+mn-cs"/>
              </a:rPr>
              <a:t>Mobile</a:t>
            </a:r>
            <a:r>
              <a:rPr kumimoji="0" lang="en-US" sz="2000" b="1" i="0" u="none" strike="noStrike" kern="0" cap="none" spc="0" normalizeH="0" noProof="0" dirty="0">
                <a:ln>
                  <a:noFill/>
                </a:ln>
                <a:solidFill>
                  <a:srgbClr val="A2F2FA"/>
                </a:solidFill>
                <a:effectLst/>
                <a:uLnTx/>
                <a:uFillTx/>
                <a:latin typeface="Arial" charset="0"/>
                <a:cs typeface="+mn-cs"/>
              </a:rPr>
              <a:t> Relay Node</a:t>
            </a:r>
            <a:endParaRPr kumimoji="0" lang="en-US" sz="2000" b="1" i="0" u="none" strike="noStrike" kern="0" cap="none" spc="0" normalizeH="0" baseline="0" noProof="0" dirty="0">
              <a:ln>
                <a:noFill/>
              </a:ln>
              <a:solidFill>
                <a:srgbClr val="A2F2FA"/>
              </a:solidFill>
              <a:effectLst/>
              <a:uLnTx/>
              <a:uFillTx/>
              <a:latin typeface="Arial" charset="0"/>
              <a:cs typeface="+mn-cs"/>
            </a:endParaRPr>
          </a:p>
        </p:txBody>
      </p:sp>
      <p:pic>
        <p:nvPicPr>
          <p:cNvPr id="17" name="Picture 21" descr="wave-left.png"/>
          <p:cNvPicPr>
            <a:picLocks noChangeAspect="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702053" y="1975665"/>
            <a:ext cx="5651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2"/>
          <p:cNvSpPr txBox="1">
            <a:spLocks noChangeArrowheads="1"/>
          </p:cNvSpPr>
          <p:nvPr/>
        </p:nvSpPr>
        <p:spPr bwMode="auto">
          <a:xfrm>
            <a:off x="7114304" y="1644334"/>
            <a:ext cx="10550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a:solidFill>
                  <a:srgbClr val="A2F2FA"/>
                </a:solidFill>
              </a:rPr>
              <a:t>Sensor</a:t>
            </a:r>
            <a:endParaRPr kumimoji="0" lang="en-US" sz="2000" b="1" i="0" u="none" strike="noStrike" kern="0" cap="none" spc="0" normalizeH="0" baseline="0" noProof="0" dirty="0">
              <a:ln>
                <a:noFill/>
              </a:ln>
              <a:solidFill>
                <a:srgbClr val="A2F2FA"/>
              </a:solidFill>
              <a:effectLst/>
              <a:uLnTx/>
              <a:uFillTx/>
              <a:latin typeface="Arial" charset="0"/>
              <a:cs typeface="+mn-cs"/>
            </a:endParaRPr>
          </a:p>
        </p:txBody>
      </p:sp>
      <p:pic>
        <p:nvPicPr>
          <p:cNvPr id="19" name="Picture 23" descr="wave-right.pn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975228" y="1975665"/>
            <a:ext cx="5572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37"/>
          <p:cNvSpPr txBox="1">
            <a:spLocks noChangeArrowheads="1"/>
          </p:cNvSpPr>
          <p:nvPr/>
        </p:nvSpPr>
        <p:spPr bwMode="auto">
          <a:xfrm rot="16200000">
            <a:off x="7461890" y="4112894"/>
            <a:ext cx="668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B0F0"/>
                </a:solidFill>
                <a:effectLst/>
                <a:uLnTx/>
                <a:uFillTx/>
                <a:latin typeface="Arial" pitchFamily="34" charset="0"/>
                <a:cs typeface="Arial" pitchFamily="34" charset="0"/>
              </a:rPr>
              <a:t>time</a:t>
            </a:r>
            <a:endParaRPr kumimoji="0" lang="en-US" sz="2400" b="0" i="0" u="none" strike="noStrike" kern="0" cap="none" spc="0" normalizeH="0" baseline="0" noProof="0" dirty="0">
              <a:ln>
                <a:noFill/>
              </a:ln>
              <a:solidFill>
                <a:srgbClr val="00B0F0"/>
              </a:solidFill>
              <a:effectLst/>
              <a:uLnTx/>
              <a:uFillTx/>
              <a:latin typeface="Arial" pitchFamily="34" charset="0"/>
              <a:cs typeface="Arial" pitchFamily="34" charset="0"/>
            </a:endParaRPr>
          </a:p>
        </p:txBody>
      </p:sp>
      <p:grpSp>
        <p:nvGrpSpPr>
          <p:cNvPr id="39" name="Group 39"/>
          <p:cNvGrpSpPr>
            <a:grpSpLocks/>
          </p:cNvGrpSpPr>
          <p:nvPr/>
        </p:nvGrpSpPr>
        <p:grpSpPr bwMode="auto">
          <a:xfrm>
            <a:off x="3229333" y="4507366"/>
            <a:ext cx="4392488" cy="400110"/>
            <a:chOff x="1091914" y="5410672"/>
            <a:chExt cx="2485729" cy="399562"/>
          </a:xfrm>
        </p:grpSpPr>
        <p:sp>
          <p:nvSpPr>
            <p:cNvPr id="43" name="TextBox 34"/>
            <p:cNvSpPr txBox="1">
              <a:spLocks noChangeArrowheads="1"/>
            </p:cNvSpPr>
            <p:nvPr/>
          </p:nvSpPr>
          <p:spPr bwMode="auto">
            <a:xfrm>
              <a:off x="1402310" y="5410672"/>
              <a:ext cx="1933311" cy="39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Arial" pitchFamily="34" charset="0"/>
                  <a:cs typeface="Arial" pitchFamily="34" charset="0"/>
                </a:rPr>
                <a:t>4. Start sending data packet</a:t>
              </a:r>
            </a:p>
          </p:txBody>
        </p:sp>
        <p:cxnSp>
          <p:nvCxnSpPr>
            <p:cNvPr id="44" name="Straight Arrow Connector 56"/>
            <p:cNvCxnSpPr/>
            <p:nvPr/>
          </p:nvCxnSpPr>
          <p:spPr bwMode="auto">
            <a:xfrm flipH="1">
              <a:off x="1091914" y="5795907"/>
              <a:ext cx="2485729" cy="0"/>
            </a:xfrm>
            <a:prstGeom prst="straightConnector1">
              <a:avLst/>
            </a:prstGeom>
            <a:noFill/>
            <a:ln w="28575" cap="flat" cmpd="sng" algn="ctr">
              <a:solidFill>
                <a:srgbClr val="FFFF00"/>
              </a:solidFill>
              <a:prstDash val="solid"/>
              <a:tailEnd type="arrow"/>
            </a:ln>
            <a:effectLst/>
          </p:spPr>
        </p:cxnSp>
      </p:grpSp>
      <p:sp>
        <p:nvSpPr>
          <p:cNvPr id="49" name="TextBox 23"/>
          <p:cNvSpPr txBox="1">
            <a:spLocks noChangeArrowheads="1"/>
          </p:cNvSpPr>
          <p:nvPr/>
        </p:nvSpPr>
        <p:spPr bwMode="auto">
          <a:xfrm>
            <a:off x="4983903" y="5117876"/>
            <a:ext cx="356177" cy="4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defTabSz="914400" eaLnBrk="1" fontAlgn="auto" latinLnBrk="0" hangingPunct="1">
              <a:lnSpc>
                <a:spcPts val="1000"/>
              </a:lnSpc>
              <a:spcBef>
                <a:spcPts val="0"/>
              </a:spcBef>
              <a:spcAft>
                <a:spcPts val="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latin typeface="Arial" pitchFamily="34" charset="0"/>
                <a:cs typeface="Arial" pitchFamily="34" charset="0"/>
              </a:rPr>
              <a:t>.</a:t>
            </a:r>
          </a:p>
          <a:p>
            <a:pPr marL="0" marR="0" lvl="0" indent="0" defTabSz="914400" eaLnBrk="1" fontAlgn="auto" latinLnBrk="0" hangingPunct="1">
              <a:lnSpc>
                <a:spcPts val="1000"/>
              </a:lnSpc>
              <a:spcBef>
                <a:spcPts val="0"/>
              </a:spcBef>
              <a:spcAft>
                <a:spcPts val="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latin typeface="Arial" pitchFamily="34" charset="0"/>
                <a:cs typeface="Arial" pitchFamily="34" charset="0"/>
              </a:rPr>
              <a:t>.</a:t>
            </a:r>
          </a:p>
          <a:p>
            <a:pPr marL="0" marR="0" lvl="0" indent="0" defTabSz="914400" eaLnBrk="1" fontAlgn="auto" latinLnBrk="0" hangingPunct="1">
              <a:lnSpc>
                <a:spcPts val="1000"/>
              </a:lnSpc>
              <a:spcBef>
                <a:spcPts val="0"/>
              </a:spcBef>
              <a:spcAft>
                <a:spcPts val="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latin typeface="Arial" pitchFamily="34" charset="0"/>
                <a:cs typeface="Arial" pitchFamily="34" charset="0"/>
              </a:rPr>
              <a:t>.</a:t>
            </a:r>
          </a:p>
        </p:txBody>
      </p:sp>
      <p:grpSp>
        <p:nvGrpSpPr>
          <p:cNvPr id="53" name="Group 26"/>
          <p:cNvGrpSpPr>
            <a:grpSpLocks/>
          </p:cNvGrpSpPr>
          <p:nvPr/>
        </p:nvGrpSpPr>
        <p:grpSpPr bwMode="auto">
          <a:xfrm>
            <a:off x="3215992" y="2729678"/>
            <a:ext cx="4392488" cy="400110"/>
            <a:chOff x="1107336" y="2556604"/>
            <a:chExt cx="7136551" cy="400170"/>
          </a:xfrm>
        </p:grpSpPr>
        <p:cxnSp>
          <p:nvCxnSpPr>
            <p:cNvPr id="54" name="Straight Arrow Connector 32"/>
            <p:cNvCxnSpPr/>
            <p:nvPr/>
          </p:nvCxnSpPr>
          <p:spPr bwMode="auto">
            <a:xfrm>
              <a:off x="1107336" y="2937661"/>
              <a:ext cx="7136551"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33"/>
            <p:cNvSpPr txBox="1">
              <a:spLocks noChangeArrowheads="1"/>
            </p:cNvSpPr>
            <p:nvPr/>
          </p:nvSpPr>
          <p:spPr bwMode="auto">
            <a:xfrm>
              <a:off x="2538036" y="2556604"/>
              <a:ext cx="3933206" cy="40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dirty="0"/>
                <a:t>1. </a:t>
              </a:r>
              <a:r>
                <a:rPr lang="en-US" sz="2000" i="1" dirty="0"/>
                <a:t>HELLO message</a:t>
              </a:r>
            </a:p>
          </p:txBody>
        </p:sp>
      </p:grpSp>
      <p:grpSp>
        <p:nvGrpSpPr>
          <p:cNvPr id="56" name="Group 39"/>
          <p:cNvGrpSpPr>
            <a:grpSpLocks/>
          </p:cNvGrpSpPr>
          <p:nvPr/>
        </p:nvGrpSpPr>
        <p:grpSpPr bwMode="auto">
          <a:xfrm>
            <a:off x="3229333" y="3129788"/>
            <a:ext cx="4366700" cy="400110"/>
            <a:chOff x="1106508" y="5410672"/>
            <a:chExt cx="2471135" cy="399562"/>
          </a:xfrm>
        </p:grpSpPr>
        <p:sp>
          <p:nvSpPr>
            <p:cNvPr id="57" name="TextBox 34"/>
            <p:cNvSpPr txBox="1">
              <a:spLocks noChangeArrowheads="1"/>
            </p:cNvSpPr>
            <p:nvPr/>
          </p:nvSpPr>
          <p:spPr bwMode="auto">
            <a:xfrm>
              <a:off x="1597252" y="5410672"/>
              <a:ext cx="1193079" cy="39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Arial" pitchFamily="34" charset="0"/>
                  <a:cs typeface="Arial" pitchFamily="34" charset="0"/>
                </a:rPr>
                <a:t>2. </a:t>
              </a:r>
              <a:r>
                <a:rPr kumimoji="0" lang="en-US" sz="2000" b="0" i="1" u="none" strike="noStrike" kern="0" cap="none" spc="0" normalizeH="0" baseline="0" noProof="0" dirty="0">
                  <a:ln>
                    <a:noFill/>
                  </a:ln>
                  <a:solidFill>
                    <a:sysClr val="window" lastClr="FFFFFF"/>
                  </a:solidFill>
                  <a:effectLst/>
                  <a:uLnTx/>
                  <a:uFillTx/>
                  <a:latin typeface="Arial" pitchFamily="34" charset="0"/>
                  <a:cs typeface="Arial" pitchFamily="34" charset="0"/>
                </a:rPr>
                <a:t>ACK</a:t>
              </a:r>
              <a:r>
                <a:rPr kumimoji="0" lang="en-US" sz="2000" b="0" i="0" u="none" strike="noStrike" kern="0" cap="none" spc="0" normalizeH="0" baseline="0" noProof="0" dirty="0">
                  <a:ln>
                    <a:noFill/>
                  </a:ln>
                  <a:solidFill>
                    <a:sysClr val="window" lastClr="FFFFFF"/>
                  </a:solidFill>
                  <a:effectLst/>
                  <a:uLnTx/>
                  <a:uFillTx/>
                  <a:latin typeface="Arial" pitchFamily="34" charset="0"/>
                  <a:cs typeface="Arial" pitchFamily="34" charset="0"/>
                </a:rPr>
                <a:t> message</a:t>
              </a:r>
            </a:p>
          </p:txBody>
        </p:sp>
        <p:cxnSp>
          <p:nvCxnSpPr>
            <p:cNvPr id="58" name="Straight Arrow Connector 56"/>
            <p:cNvCxnSpPr/>
            <p:nvPr/>
          </p:nvCxnSpPr>
          <p:spPr bwMode="auto">
            <a:xfrm flipH="1">
              <a:off x="1106508" y="5795907"/>
              <a:ext cx="2471135" cy="14327"/>
            </a:xfrm>
            <a:prstGeom prst="straightConnector1">
              <a:avLst/>
            </a:prstGeom>
            <a:noFill/>
            <a:ln w="28575" cap="flat" cmpd="sng" algn="ctr">
              <a:solidFill>
                <a:srgbClr val="FFFF00"/>
              </a:solidFill>
              <a:prstDash val="solid"/>
              <a:tailEnd type="arrow"/>
            </a:ln>
            <a:effectLst/>
          </p:spPr>
        </p:cxnSp>
      </p:grpSp>
      <p:pic>
        <p:nvPicPr>
          <p:cNvPr id="59" name="Picture 4" descr="http://freshgadgetnews.com/wp-content/uploads/2010/01/waspmote-set.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25780" t="1203" r="23943" b="2335"/>
          <a:stretch/>
        </p:blipFill>
        <p:spPr bwMode="auto">
          <a:xfrm>
            <a:off x="7233994" y="1928996"/>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http://www.grc.nasa.gov/WWW/RT/RT2002/images/5520krasowski-f3.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272" b="80967" l="2305" r="49291">
                        <a14:foregroundMark x1="38830" y1="27795" x2="38830" y2="27795"/>
                        <a14:backgroundMark x1="48227" y1="22356" x2="48227" y2="22356"/>
                      </a14:backgroundRemoval>
                    </a14:imgEffect>
                  </a14:imgLayer>
                </a14:imgProps>
              </a:ext>
              <a:ext uri="{28A0092B-C50C-407E-A947-70E740481C1C}">
                <a14:useLocalDpi xmlns:a14="http://schemas.microsoft.com/office/drawing/2010/main" val="0"/>
              </a:ext>
            </a:extLst>
          </a:blip>
          <a:srcRect l="1888" t="14049" r="50000" b="20310"/>
          <a:stretch/>
        </p:blipFill>
        <p:spPr bwMode="auto">
          <a:xfrm>
            <a:off x="2590546" y="2024667"/>
            <a:ext cx="1033850" cy="8278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ppyourmac.com/wp-content/uploads/2009/06/Awak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6598" y="5454931"/>
            <a:ext cx="520127" cy="520127"/>
          </a:xfrm>
          <a:prstGeom prst="rect">
            <a:avLst/>
          </a:prstGeom>
          <a:noFill/>
          <a:extLst>
            <a:ext uri="{909E8E84-426E-40DD-AFC4-6F175D3DCCD1}">
              <a14:hiddenFill xmlns:a14="http://schemas.microsoft.com/office/drawing/2010/main">
                <a:solidFill>
                  <a:srgbClr val="FFFFFF"/>
                </a:solidFill>
              </a14:hiddenFill>
            </a:ext>
          </a:extLst>
        </p:spPr>
      </p:pic>
      <p:grpSp>
        <p:nvGrpSpPr>
          <p:cNvPr id="66" name="Group 26"/>
          <p:cNvGrpSpPr>
            <a:grpSpLocks/>
          </p:cNvGrpSpPr>
          <p:nvPr/>
        </p:nvGrpSpPr>
        <p:grpSpPr bwMode="auto">
          <a:xfrm>
            <a:off x="3229333" y="3552580"/>
            <a:ext cx="4368439" cy="400110"/>
            <a:chOff x="1146409" y="2573738"/>
            <a:chExt cx="7097478" cy="400170"/>
          </a:xfrm>
        </p:grpSpPr>
        <p:cxnSp>
          <p:nvCxnSpPr>
            <p:cNvPr id="67" name="Straight Arrow Connector 32"/>
            <p:cNvCxnSpPr/>
            <p:nvPr/>
          </p:nvCxnSpPr>
          <p:spPr bwMode="auto">
            <a:xfrm>
              <a:off x="1146409" y="2937661"/>
              <a:ext cx="7097478"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8" name="TextBox 33"/>
            <p:cNvSpPr txBox="1">
              <a:spLocks noChangeArrowheads="1"/>
            </p:cNvSpPr>
            <p:nvPr/>
          </p:nvSpPr>
          <p:spPr bwMode="auto">
            <a:xfrm>
              <a:off x="2537942" y="2573738"/>
              <a:ext cx="3897368" cy="40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dirty="0"/>
                <a:t>3. </a:t>
              </a:r>
              <a:r>
                <a:rPr lang="en-US" sz="2000" i="1" dirty="0"/>
                <a:t>START message</a:t>
              </a:r>
            </a:p>
          </p:txBody>
        </p:sp>
      </p:grpSp>
      <p:grpSp>
        <p:nvGrpSpPr>
          <p:cNvPr id="71" name="Group 39"/>
          <p:cNvGrpSpPr>
            <a:grpSpLocks/>
          </p:cNvGrpSpPr>
          <p:nvPr/>
        </p:nvGrpSpPr>
        <p:grpSpPr bwMode="auto">
          <a:xfrm>
            <a:off x="3218280" y="5899808"/>
            <a:ext cx="4392488" cy="400110"/>
            <a:chOff x="1091914" y="5410672"/>
            <a:chExt cx="2485729" cy="399562"/>
          </a:xfrm>
        </p:grpSpPr>
        <p:sp>
          <p:nvSpPr>
            <p:cNvPr id="72" name="TextBox 34"/>
            <p:cNvSpPr txBox="1">
              <a:spLocks noChangeArrowheads="1"/>
            </p:cNvSpPr>
            <p:nvPr/>
          </p:nvSpPr>
          <p:spPr bwMode="auto">
            <a:xfrm>
              <a:off x="1683981" y="5410672"/>
              <a:ext cx="1369973" cy="39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 lastClr="FFFFFF"/>
                  </a:solidFill>
                  <a:effectLst/>
                  <a:uLnTx/>
                  <a:uFillTx/>
                  <a:latin typeface="Arial" pitchFamily="34" charset="0"/>
                  <a:cs typeface="Arial" pitchFamily="34" charset="0"/>
                </a:rPr>
                <a:t>5. FINISH message</a:t>
              </a:r>
            </a:p>
          </p:txBody>
        </p:sp>
        <p:cxnSp>
          <p:nvCxnSpPr>
            <p:cNvPr id="73" name="Straight Arrow Connector 56"/>
            <p:cNvCxnSpPr/>
            <p:nvPr/>
          </p:nvCxnSpPr>
          <p:spPr bwMode="auto">
            <a:xfrm flipH="1" flipV="1">
              <a:off x="1091914" y="5786394"/>
              <a:ext cx="2485729" cy="9512"/>
            </a:xfrm>
            <a:prstGeom prst="straightConnector1">
              <a:avLst/>
            </a:prstGeom>
            <a:noFill/>
            <a:ln w="28575" cap="flat" cmpd="sng" algn="ctr">
              <a:solidFill>
                <a:srgbClr val="FFFF00"/>
              </a:solidFill>
              <a:prstDash val="solid"/>
              <a:tailEnd type="arrow"/>
            </a:ln>
            <a:effectLst/>
          </p:spPr>
        </p:cxnSp>
      </p:grpSp>
      <p:sp>
        <p:nvSpPr>
          <p:cNvPr id="75" name="TextBox 74"/>
          <p:cNvSpPr txBox="1"/>
          <p:nvPr/>
        </p:nvSpPr>
        <p:spPr>
          <a:xfrm>
            <a:off x="1763688" y="4615217"/>
            <a:ext cx="127490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200" dirty="0"/>
              <a:t>Cancel timer &amp; receive data</a:t>
            </a:r>
            <a:endParaRPr lang="zh-CN" altLang="en-US" sz="1200" dirty="0"/>
          </a:p>
        </p:txBody>
      </p:sp>
      <p:sp>
        <p:nvSpPr>
          <p:cNvPr id="35" name="TextBox 34"/>
          <p:cNvSpPr txBox="1"/>
          <p:nvPr/>
        </p:nvSpPr>
        <p:spPr>
          <a:xfrm>
            <a:off x="1915374" y="6127162"/>
            <a:ext cx="1123805" cy="27699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sz="1200" dirty="0"/>
              <a:t>End Session</a:t>
            </a:r>
            <a:endParaRPr lang="zh-CN" altLang="en-US" sz="1200" dirty="0"/>
          </a:p>
        </p:txBody>
      </p:sp>
      <p:sp>
        <p:nvSpPr>
          <p:cNvPr id="13" name="U-Turn Arrow 12"/>
          <p:cNvSpPr/>
          <p:nvPr/>
        </p:nvSpPr>
        <p:spPr>
          <a:xfrm rot="16200000">
            <a:off x="220031" y="4067879"/>
            <a:ext cx="2537981" cy="661800"/>
          </a:xfrm>
          <a:prstGeom prst="uturnArrow">
            <a:avLst>
              <a:gd name="adj1" fmla="val 6831"/>
              <a:gd name="adj2" fmla="val 15310"/>
              <a:gd name="adj3" fmla="val 22947"/>
              <a:gd name="adj4" fmla="val 54560"/>
              <a:gd name="adj5" fmla="val 10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Picture 4" descr="http://appyourmac.com/wp-content/uploads/2009/06/Awake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1803" y="3637507"/>
            <a:ext cx="520127" cy="520127"/>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p:cNvSpPr txBox="1"/>
          <p:nvPr/>
        </p:nvSpPr>
        <p:spPr>
          <a:xfrm>
            <a:off x="1547664" y="5301208"/>
            <a:ext cx="1460544" cy="646331"/>
          </a:xfrm>
          <a:prstGeom prst="rect">
            <a:avLst/>
          </a:prstGeom>
          <a:solidFill>
            <a:srgbClr val="FFC000"/>
          </a:solidFill>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zh-CN"/>
            </a:defPPr>
            <a:lvl1pPr>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en-US" altLang="zh-CN" sz="1200" dirty="0"/>
              <a:t>Timeout if sensor still has not started data transmission</a:t>
            </a:r>
            <a:endParaRPr lang="zh-CN" altLang="en-US" sz="1200" dirty="0"/>
          </a:p>
        </p:txBody>
      </p:sp>
      <p:sp>
        <p:nvSpPr>
          <p:cNvPr id="3" name="Down Arrow 2"/>
          <p:cNvSpPr/>
          <p:nvPr/>
        </p:nvSpPr>
        <p:spPr>
          <a:xfrm rot="5400000">
            <a:off x="4885887" y="3540314"/>
            <a:ext cx="933636" cy="2698696"/>
          </a:xfrm>
          <a:prstGeom prst="down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Data not coming</a:t>
            </a:r>
          </a:p>
        </p:txBody>
      </p:sp>
    </p:spTree>
    <p:extLst>
      <p:ext uri="{BB962C8B-B14F-4D97-AF65-F5344CB8AC3E}">
        <p14:creationId xmlns:p14="http://schemas.microsoft.com/office/powerpoint/2010/main" val="29781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right)">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dissolve">
                                      <p:cBhvr>
                                        <p:cTn id="21" dur="500"/>
                                        <p:tgtEl>
                                          <p:spTgt spid="46"/>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40"/>
                                        </p:tgtEl>
                                        <p:attrNameLst>
                                          <p:attrName>style.visibility</p:attrName>
                                        </p:attrNameLst>
                                      </p:cBhvr>
                                      <p:to>
                                        <p:strVal val="hidden"/>
                                      </p:to>
                                    </p:set>
                                  </p:childTnLst>
                                </p:cTn>
                              </p:par>
                              <p:par>
                                <p:cTn id="34" presetID="22" presetClass="entr" presetSubtype="2"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dissolve">
                                      <p:cBhvr>
                                        <p:cTn id="40" dur="500"/>
                                        <p:tgtEl>
                                          <p:spTgt spid="75"/>
                                        </p:tgtEl>
                                      </p:cBhvr>
                                    </p:animEffect>
                                  </p:childTnLst>
                                </p:cTn>
                              </p:par>
                            </p:childTnLst>
                          </p:cTn>
                        </p:par>
                        <p:par>
                          <p:cTn id="41" fill="hold">
                            <p:stCondLst>
                              <p:cond delay="1000"/>
                            </p:stCondLst>
                            <p:childTnLst>
                              <p:par>
                                <p:cTn id="42" presetID="22" presetClass="entr" presetSubtype="1" fill="hold" grpId="1"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wipe(right)">
                                      <p:cBhvr>
                                        <p:cTn id="49" dur="500"/>
                                        <p:tgtEl>
                                          <p:spTgt spid="71"/>
                                        </p:tgtEl>
                                      </p:cBhvr>
                                    </p:animEffect>
                                  </p:childTnLst>
                                </p:cTn>
                              </p:par>
                            </p:childTnLst>
                          </p:cTn>
                        </p:par>
                        <p:par>
                          <p:cTn id="50" fill="hold">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dissolve">
                                      <p:cBhvr>
                                        <p:cTn id="53" dur="500"/>
                                        <p:tgtEl>
                                          <p:spTgt spid="3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wipe(down)">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39"/>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1"/>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5"/>
                                        </p:tgtEl>
                                        <p:attrNameLst>
                                          <p:attrName>style.visibility</p:attrName>
                                        </p:attrNameLst>
                                      </p:cBhvr>
                                      <p:to>
                                        <p:strVal val="hidden"/>
                                      </p:to>
                                    </p:set>
                                  </p:childTnLst>
                                </p:cTn>
                              </p:par>
                              <p:par>
                                <p:cTn id="69" presetID="22" presetClass="entr" presetSubtype="2" fill="hold" grpId="1" nodeType="with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right)">
                                      <p:cBhvr>
                                        <p:cTn id="71" dur="500"/>
                                        <p:tgtEl>
                                          <p:spTgt spid="3"/>
                                        </p:tgtEl>
                                      </p:cBhvr>
                                    </p:animEffect>
                                  </p:childTnLst>
                                </p:cTn>
                              </p:par>
                            </p:childTnLst>
                          </p:cTn>
                        </p:par>
                        <p:par>
                          <p:cTn id="72" fill="hold">
                            <p:stCondLst>
                              <p:cond delay="500"/>
                            </p:stCondLst>
                            <p:childTnLst>
                              <p:par>
                                <p:cTn id="73" presetID="26" presetClass="emph" presetSubtype="0" repeatCount="indefinite" fill="hold" grpId="0" nodeType="afterEffect">
                                  <p:stCondLst>
                                    <p:cond delay="0"/>
                                  </p:stCondLst>
                                  <p:endCondLst>
                                    <p:cond evt="onNext" delay="0">
                                      <p:tgtEl>
                                        <p:sldTgt/>
                                      </p:tgtEl>
                                    </p:cond>
                                  </p:endCondLst>
                                  <p:childTnLst>
                                    <p:animEffect transition="out" filter="fade">
                                      <p:cBhvr>
                                        <p:cTn id="74" dur="500" tmFilter="0, 0; .2, .5; .8, .5; 1, 0"/>
                                        <p:tgtEl>
                                          <p:spTgt spid="3"/>
                                        </p:tgtEl>
                                      </p:cBhvr>
                                    </p:animEffect>
                                    <p:animScale>
                                      <p:cBhvr>
                                        <p:cTn id="75" dur="250" autoRev="1" fill="hold"/>
                                        <p:tgtEl>
                                          <p:spTgt spid="3"/>
                                        </p:tgtEl>
                                      </p:cBhvr>
                                      <p:by x="105000" y="105000"/>
                                    </p:animScale>
                                  </p:childTnLst>
                                </p:cTn>
                              </p:par>
                            </p:childTnLst>
                          </p:cTn>
                        </p:par>
                        <p:par>
                          <p:cTn id="76" fill="hold">
                            <p:stCondLst>
                              <p:cond delay="1000"/>
                            </p:stCondLst>
                            <p:childTnLst>
                              <p:par>
                                <p:cTn id="77" presetID="22" presetClass="entr" presetSubtype="1"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1500"/>
                            </p:stCondLst>
                            <p:childTnLst>
                              <p:par>
                                <p:cTn id="81" presetID="26" presetClass="entr" presetSubtype="0" fill="hold" nodeType="afterEffect">
                                  <p:stCondLst>
                                    <p:cond delay="0"/>
                                  </p:stCondLst>
                                  <p:childTnLst>
                                    <p:set>
                                      <p:cBhvr>
                                        <p:cTn id="82" dur="1" fill="hold">
                                          <p:stCondLst>
                                            <p:cond delay="0"/>
                                          </p:stCondLst>
                                        </p:cTn>
                                        <p:tgtEl>
                                          <p:spTgt spid="1028"/>
                                        </p:tgtEl>
                                        <p:attrNameLst>
                                          <p:attrName>style.visibility</p:attrName>
                                        </p:attrNameLst>
                                      </p:cBhvr>
                                      <p:to>
                                        <p:strVal val="visible"/>
                                      </p:to>
                                    </p:set>
                                    <p:animEffect transition="in" filter="wipe(down)">
                                      <p:cBhvr>
                                        <p:cTn id="83" dur="580">
                                          <p:stCondLst>
                                            <p:cond delay="0"/>
                                          </p:stCondLst>
                                        </p:cTn>
                                        <p:tgtEl>
                                          <p:spTgt spid="1028"/>
                                        </p:tgtEl>
                                      </p:cBhvr>
                                    </p:animEffect>
                                    <p:anim calcmode="lin" valueType="num">
                                      <p:cBhvr>
                                        <p:cTn id="84"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89" dur="26">
                                          <p:stCondLst>
                                            <p:cond delay="650"/>
                                          </p:stCondLst>
                                        </p:cTn>
                                        <p:tgtEl>
                                          <p:spTgt spid="1028"/>
                                        </p:tgtEl>
                                      </p:cBhvr>
                                      <p:to x="100000" y="60000"/>
                                    </p:animScale>
                                    <p:animScale>
                                      <p:cBhvr>
                                        <p:cTn id="90" dur="166" decel="50000">
                                          <p:stCondLst>
                                            <p:cond delay="676"/>
                                          </p:stCondLst>
                                        </p:cTn>
                                        <p:tgtEl>
                                          <p:spTgt spid="1028"/>
                                        </p:tgtEl>
                                      </p:cBhvr>
                                      <p:to x="100000" y="100000"/>
                                    </p:animScale>
                                    <p:animScale>
                                      <p:cBhvr>
                                        <p:cTn id="91" dur="26">
                                          <p:stCondLst>
                                            <p:cond delay="1312"/>
                                          </p:stCondLst>
                                        </p:cTn>
                                        <p:tgtEl>
                                          <p:spTgt spid="1028"/>
                                        </p:tgtEl>
                                      </p:cBhvr>
                                      <p:to x="100000" y="80000"/>
                                    </p:animScale>
                                    <p:animScale>
                                      <p:cBhvr>
                                        <p:cTn id="92" dur="166" decel="50000">
                                          <p:stCondLst>
                                            <p:cond delay="1338"/>
                                          </p:stCondLst>
                                        </p:cTn>
                                        <p:tgtEl>
                                          <p:spTgt spid="1028"/>
                                        </p:tgtEl>
                                      </p:cBhvr>
                                      <p:to x="100000" y="100000"/>
                                    </p:animScale>
                                    <p:animScale>
                                      <p:cBhvr>
                                        <p:cTn id="93" dur="26">
                                          <p:stCondLst>
                                            <p:cond delay="1642"/>
                                          </p:stCondLst>
                                        </p:cTn>
                                        <p:tgtEl>
                                          <p:spTgt spid="1028"/>
                                        </p:tgtEl>
                                      </p:cBhvr>
                                      <p:to x="100000" y="90000"/>
                                    </p:animScale>
                                    <p:animScale>
                                      <p:cBhvr>
                                        <p:cTn id="94" dur="166" decel="50000">
                                          <p:stCondLst>
                                            <p:cond delay="1668"/>
                                          </p:stCondLst>
                                        </p:cTn>
                                        <p:tgtEl>
                                          <p:spTgt spid="1028"/>
                                        </p:tgtEl>
                                      </p:cBhvr>
                                      <p:to x="100000" y="100000"/>
                                    </p:animScale>
                                    <p:animScale>
                                      <p:cBhvr>
                                        <p:cTn id="95" dur="26">
                                          <p:stCondLst>
                                            <p:cond delay="1808"/>
                                          </p:stCondLst>
                                        </p:cTn>
                                        <p:tgtEl>
                                          <p:spTgt spid="1028"/>
                                        </p:tgtEl>
                                      </p:cBhvr>
                                      <p:to x="100000" y="95000"/>
                                    </p:animScale>
                                    <p:animScale>
                                      <p:cBhvr>
                                        <p:cTn id="96" dur="166" decel="50000">
                                          <p:stCondLst>
                                            <p:cond delay="1834"/>
                                          </p:stCondLst>
                                        </p:cTn>
                                        <p:tgtEl>
                                          <p:spTgt spid="1028"/>
                                        </p:tgtEl>
                                      </p:cBhvr>
                                      <p:to x="100000" y="100000"/>
                                    </p:animScale>
                                  </p:childTnLst>
                                </p:cTn>
                              </p:par>
                            </p:childTnLst>
                          </p:cTn>
                        </p:par>
                        <p:par>
                          <p:cTn id="97" fill="hold">
                            <p:stCondLst>
                              <p:cond delay="3500"/>
                            </p:stCondLst>
                            <p:childTnLst>
                              <p:par>
                                <p:cTn id="98" presetID="9" presetClass="entr" presetSubtype="0" fill="hold" grpId="0" nodeType="afterEffect">
                                  <p:stCondLst>
                                    <p:cond delay="0"/>
                                  </p:stCondLst>
                                  <p:childTnLst>
                                    <p:set>
                                      <p:cBhvr>
                                        <p:cTn id="99" dur="1" fill="hold">
                                          <p:stCondLst>
                                            <p:cond delay="0"/>
                                          </p:stCondLst>
                                        </p:cTn>
                                        <p:tgtEl>
                                          <p:spTgt spid="80"/>
                                        </p:tgtEl>
                                        <p:attrNameLst>
                                          <p:attrName>style.visibility</p:attrName>
                                        </p:attrNameLst>
                                      </p:cBhvr>
                                      <p:to>
                                        <p:strVal val="visible"/>
                                      </p:to>
                                    </p:set>
                                    <p:animEffect transition="in" filter="dissolve">
                                      <p:cBhvr>
                                        <p:cTn id="100" dur="500"/>
                                        <p:tgtEl>
                                          <p:spTgt spid="80"/>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Effect transition="in" filter="wipe(down)">
                                      <p:cBhvr>
                                        <p:cTn id="10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40" grpId="0" animBg="1"/>
      <p:bldP spid="40" grpId="1" animBg="1"/>
      <p:bldP spid="45" grpId="0" animBg="1"/>
      <p:bldP spid="49" grpId="0"/>
      <p:bldP spid="49" grpId="1"/>
      <p:bldP spid="75" grpId="0" animBg="1"/>
      <p:bldP spid="75" grpId="1" animBg="1"/>
      <p:bldP spid="35" grpId="0" animBg="1"/>
      <p:bldP spid="13" grpId="0" animBg="1"/>
      <p:bldP spid="80" grpId="0" animBg="1"/>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100" b="1" dirty="0">
                <a:solidFill>
                  <a:srgbClr val="CFAFE7"/>
                </a:solidFill>
              </a:rPr>
              <a:t>DAP:  Data Relay Hierarchy</a:t>
            </a:r>
            <a:endParaRPr lang="zh-CN" altLang="en-US" sz="4100" b="1" dirty="0">
              <a:solidFill>
                <a:srgbClr val="CFAFE7"/>
              </a:solidFill>
            </a:endParaRPr>
          </a:p>
        </p:txBody>
      </p:sp>
      <p:sp>
        <p:nvSpPr>
          <p:cNvPr id="65" name="矩形 3"/>
          <p:cNvSpPr>
            <a:spLocks noChangeAspect="1"/>
          </p:cNvSpPr>
          <p:nvPr/>
        </p:nvSpPr>
        <p:spPr>
          <a:xfrm>
            <a:off x="416044" y="2174664"/>
            <a:ext cx="4233485" cy="42337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6300" b="0" i="0" u="none" strike="noStrike" kern="0" cap="none" spc="0" normalizeH="0" baseline="0" noProof="0" dirty="0">
              <a:ln>
                <a:noFill/>
              </a:ln>
              <a:solidFill>
                <a:prstClr val="black"/>
              </a:solidFill>
              <a:effectLst/>
              <a:uLnTx/>
              <a:uFillTx/>
              <a:latin typeface="Calibri"/>
              <a:ea typeface="宋体"/>
              <a:cs typeface="+mn-cs"/>
            </a:endParaRPr>
          </a:p>
        </p:txBody>
      </p:sp>
      <p:cxnSp>
        <p:nvCxnSpPr>
          <p:cNvPr id="66" name="直接连接符 7"/>
          <p:cNvCxnSpPr>
            <a:cxnSpLocks noChangeAspect="1"/>
          </p:cNvCxnSpPr>
          <p:nvPr/>
        </p:nvCxnSpPr>
        <p:spPr>
          <a:xfrm>
            <a:off x="1834793" y="2174664"/>
            <a:ext cx="0" cy="4220576"/>
          </a:xfrm>
          <a:prstGeom prst="line">
            <a:avLst/>
          </a:prstGeom>
          <a:noFill/>
          <a:ln w="28575" cap="flat" cmpd="sng" algn="ctr">
            <a:solidFill>
              <a:sysClr val="windowText" lastClr="000000"/>
            </a:solidFill>
            <a:prstDash val="dash"/>
          </a:ln>
          <a:effectLst/>
        </p:spPr>
      </p:cxnSp>
      <p:cxnSp>
        <p:nvCxnSpPr>
          <p:cNvPr id="67" name="直接连接符 80"/>
          <p:cNvCxnSpPr>
            <a:cxnSpLocks noChangeAspect="1"/>
          </p:cNvCxnSpPr>
          <p:nvPr/>
        </p:nvCxnSpPr>
        <p:spPr>
          <a:xfrm>
            <a:off x="3238368" y="2174665"/>
            <a:ext cx="0" cy="4233731"/>
          </a:xfrm>
          <a:prstGeom prst="line">
            <a:avLst/>
          </a:prstGeom>
          <a:noFill/>
          <a:ln w="28575" cap="flat" cmpd="sng" algn="ctr">
            <a:solidFill>
              <a:sysClr val="windowText" lastClr="000000"/>
            </a:solidFill>
            <a:prstDash val="dash"/>
          </a:ln>
          <a:effectLst/>
        </p:spPr>
      </p:cxnSp>
      <p:cxnSp>
        <p:nvCxnSpPr>
          <p:cNvPr id="68" name="直接连接符 81"/>
          <p:cNvCxnSpPr>
            <a:cxnSpLocks noChangeAspect="1"/>
          </p:cNvCxnSpPr>
          <p:nvPr/>
        </p:nvCxnSpPr>
        <p:spPr>
          <a:xfrm>
            <a:off x="416045" y="4997150"/>
            <a:ext cx="4205262" cy="0"/>
          </a:xfrm>
          <a:prstGeom prst="line">
            <a:avLst/>
          </a:prstGeom>
          <a:noFill/>
          <a:ln w="28575" cap="flat" cmpd="sng" algn="ctr">
            <a:solidFill>
              <a:sysClr val="windowText" lastClr="000000"/>
            </a:solidFill>
            <a:prstDash val="dash"/>
          </a:ln>
          <a:effectLst/>
        </p:spPr>
      </p:cxnSp>
      <p:cxnSp>
        <p:nvCxnSpPr>
          <p:cNvPr id="69" name="直接连接符 82"/>
          <p:cNvCxnSpPr>
            <a:cxnSpLocks noChangeAspect="1"/>
          </p:cNvCxnSpPr>
          <p:nvPr/>
        </p:nvCxnSpPr>
        <p:spPr>
          <a:xfrm>
            <a:off x="416045" y="3585906"/>
            <a:ext cx="4205262" cy="0"/>
          </a:xfrm>
          <a:prstGeom prst="line">
            <a:avLst/>
          </a:prstGeom>
          <a:noFill/>
          <a:ln w="28575" cap="flat" cmpd="sng" algn="ctr">
            <a:solidFill>
              <a:sysClr val="windowText" lastClr="000000"/>
            </a:solidFill>
            <a:prstDash val="dash"/>
          </a:ln>
          <a:effectLst/>
        </p:spPr>
      </p:cxnSp>
      <p:sp>
        <p:nvSpPr>
          <p:cNvPr id="70" name="TextBox 69"/>
          <p:cNvSpPr txBox="1"/>
          <p:nvPr/>
        </p:nvSpPr>
        <p:spPr>
          <a:xfrm>
            <a:off x="179512" y="6484334"/>
            <a:ext cx="1252411" cy="257034"/>
          </a:xfrm>
          <a:prstGeom prst="rect">
            <a:avLst/>
          </a:prstGeom>
          <a:noFill/>
        </p:spPr>
        <p:txBody>
          <a:bodyPr wrap="none" lIns="71668" tIns="35834" rIns="71668" bIns="35834" rtlCol="0">
            <a:spAutoFit/>
          </a:bodyPr>
          <a:lstStyle/>
          <a:p>
            <a:r>
              <a:rPr lang="en-US" altLang="zh-CN" sz="1200" b="1" i="1" dirty="0">
                <a:solidFill>
                  <a:srgbClr val="FFC000"/>
                </a:solidFill>
                <a:latin typeface="Times New Roman" pitchFamily="18" charset="0"/>
                <a:cs typeface="Times New Roman" pitchFamily="18" charset="0"/>
              </a:rPr>
              <a:t>O(Sink Location)</a:t>
            </a:r>
            <a:endParaRPr lang="zh-CN" altLang="en-US" sz="1200" b="1" i="1" dirty="0">
              <a:solidFill>
                <a:srgbClr val="FFC000"/>
              </a:solidFill>
              <a:latin typeface="Times New Roman" pitchFamily="18" charset="0"/>
              <a:cs typeface="Times New Roman" pitchFamily="18" charset="0"/>
            </a:endParaRPr>
          </a:p>
        </p:txBody>
      </p:sp>
      <p:sp>
        <p:nvSpPr>
          <p:cNvPr id="71" name="流程图: 联系 17"/>
          <p:cNvSpPr/>
          <p:nvPr/>
        </p:nvSpPr>
        <p:spPr>
          <a:xfrm>
            <a:off x="907458" y="5523316"/>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3" name="流程图: 联系 17"/>
          <p:cNvSpPr/>
          <p:nvPr/>
        </p:nvSpPr>
        <p:spPr>
          <a:xfrm>
            <a:off x="2339446" y="552300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4" name="流程图: 联系 17"/>
          <p:cNvSpPr/>
          <p:nvPr/>
        </p:nvSpPr>
        <p:spPr>
          <a:xfrm>
            <a:off x="3799847" y="5527318"/>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5" name="流程图: 联系 17"/>
          <p:cNvSpPr/>
          <p:nvPr/>
        </p:nvSpPr>
        <p:spPr>
          <a:xfrm>
            <a:off x="3799847" y="4105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6" name="流程图: 联系 17"/>
          <p:cNvSpPr/>
          <p:nvPr/>
        </p:nvSpPr>
        <p:spPr>
          <a:xfrm>
            <a:off x="2339446" y="4105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7" name="流程图: 联系 17"/>
          <p:cNvSpPr/>
          <p:nvPr/>
        </p:nvSpPr>
        <p:spPr>
          <a:xfrm>
            <a:off x="907458" y="4105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8" name="流程图: 联系 17"/>
          <p:cNvSpPr/>
          <p:nvPr/>
        </p:nvSpPr>
        <p:spPr>
          <a:xfrm>
            <a:off x="2326812" y="271071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9" name="流程图: 联系 17"/>
          <p:cNvSpPr/>
          <p:nvPr/>
        </p:nvSpPr>
        <p:spPr>
          <a:xfrm>
            <a:off x="907458" y="271071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0" name="流程图: 联系 17"/>
          <p:cNvSpPr/>
          <p:nvPr/>
        </p:nvSpPr>
        <p:spPr>
          <a:xfrm>
            <a:off x="3799847" y="271071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9</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1" name="梯形 179"/>
          <p:cNvSpPr/>
          <p:nvPr/>
        </p:nvSpPr>
        <p:spPr>
          <a:xfrm flipV="1">
            <a:off x="269126" y="6196302"/>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cxnSp>
        <p:nvCxnSpPr>
          <p:cNvPr id="82" name="直接连接符 181"/>
          <p:cNvCxnSpPr>
            <a:stCxn id="78" idx="3"/>
            <a:endCxn id="77" idx="7"/>
          </p:cNvCxnSpPr>
          <p:nvPr/>
        </p:nvCxnSpPr>
        <p:spPr>
          <a:xfrm flipH="1">
            <a:off x="1213421" y="3016676"/>
            <a:ext cx="1165886" cy="1141541"/>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3" name="直接连接符 181"/>
          <p:cNvCxnSpPr>
            <a:stCxn id="75" idx="3"/>
            <a:endCxn id="73" idx="7"/>
          </p:cNvCxnSpPr>
          <p:nvPr/>
        </p:nvCxnSpPr>
        <p:spPr>
          <a:xfrm flipH="1">
            <a:off x="2645409" y="4411686"/>
            <a:ext cx="1206934" cy="1163814"/>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4" name="直接连接符 181"/>
          <p:cNvCxnSpPr>
            <a:stCxn id="76" idx="3"/>
          </p:cNvCxnSpPr>
          <p:nvPr/>
        </p:nvCxnSpPr>
        <p:spPr>
          <a:xfrm flipH="1">
            <a:off x="1178383" y="4411686"/>
            <a:ext cx="1213558" cy="1177755"/>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5" name="直接连接符 181"/>
          <p:cNvCxnSpPr>
            <a:stCxn id="79" idx="4"/>
            <a:endCxn id="77" idx="0"/>
          </p:cNvCxnSpPr>
          <p:nvPr/>
        </p:nvCxnSpPr>
        <p:spPr>
          <a:xfrm>
            <a:off x="1086687" y="3069171"/>
            <a:ext cx="0" cy="1036552"/>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6" name="直接连接符 181"/>
          <p:cNvCxnSpPr>
            <a:stCxn id="73" idx="2"/>
          </p:cNvCxnSpPr>
          <p:nvPr/>
        </p:nvCxnSpPr>
        <p:spPr>
          <a:xfrm flipH="1">
            <a:off x="1265916" y="5702234"/>
            <a:ext cx="1073531" cy="0"/>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7" name="直接连接符 181"/>
          <p:cNvCxnSpPr>
            <a:stCxn id="77" idx="4"/>
            <a:endCxn id="71" idx="0"/>
          </p:cNvCxnSpPr>
          <p:nvPr/>
        </p:nvCxnSpPr>
        <p:spPr>
          <a:xfrm>
            <a:off x="1086687" y="4464181"/>
            <a:ext cx="0" cy="1059136"/>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8" name="直接连接符 181"/>
          <p:cNvCxnSpPr>
            <a:stCxn id="74" idx="2"/>
            <a:endCxn id="73" idx="6"/>
          </p:cNvCxnSpPr>
          <p:nvPr/>
        </p:nvCxnSpPr>
        <p:spPr>
          <a:xfrm flipH="1" flipV="1">
            <a:off x="2697904" y="5702234"/>
            <a:ext cx="1101944" cy="4313"/>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9" name="直接连接符 181"/>
          <p:cNvCxnSpPr>
            <a:endCxn id="76" idx="7"/>
          </p:cNvCxnSpPr>
          <p:nvPr/>
        </p:nvCxnSpPr>
        <p:spPr>
          <a:xfrm flipH="1">
            <a:off x="2645409" y="3016676"/>
            <a:ext cx="1210246" cy="1141541"/>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159" name="直接连接符 22"/>
          <p:cNvCxnSpPr>
            <a:stCxn id="177" idx="0"/>
            <a:endCxn id="168" idx="0"/>
          </p:cNvCxnSpPr>
          <p:nvPr/>
        </p:nvCxnSpPr>
        <p:spPr>
          <a:xfrm flipH="1">
            <a:off x="7025456" y="3412852"/>
            <a:ext cx="1" cy="497228"/>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0" name="直接连接符 24"/>
          <p:cNvCxnSpPr>
            <a:stCxn id="168" idx="4"/>
            <a:endCxn id="169" idx="0"/>
          </p:cNvCxnSpPr>
          <p:nvPr/>
        </p:nvCxnSpPr>
        <p:spPr>
          <a:xfrm>
            <a:off x="7025456" y="4268537"/>
            <a:ext cx="0" cy="665573"/>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1" name="直接连接符 28"/>
          <p:cNvCxnSpPr>
            <a:stCxn id="169" idx="4"/>
            <a:endCxn id="174" idx="0"/>
          </p:cNvCxnSpPr>
          <p:nvPr/>
        </p:nvCxnSpPr>
        <p:spPr>
          <a:xfrm>
            <a:off x="7025456" y="5292568"/>
            <a:ext cx="0" cy="865132"/>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2" name="直接连接符 36"/>
          <p:cNvCxnSpPr>
            <a:endCxn id="173" idx="0"/>
          </p:cNvCxnSpPr>
          <p:nvPr/>
        </p:nvCxnSpPr>
        <p:spPr>
          <a:xfrm>
            <a:off x="5904411" y="5323277"/>
            <a:ext cx="217120" cy="843609"/>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3" name="直接连接符 40"/>
          <p:cNvCxnSpPr/>
          <p:nvPr/>
        </p:nvCxnSpPr>
        <p:spPr>
          <a:xfrm flipH="1">
            <a:off x="5453743" y="5290619"/>
            <a:ext cx="320040" cy="868680"/>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4" name="直接连接符 42"/>
          <p:cNvCxnSpPr/>
          <p:nvPr/>
        </p:nvCxnSpPr>
        <p:spPr>
          <a:xfrm>
            <a:off x="8307977" y="5323277"/>
            <a:ext cx="293914" cy="816428"/>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5" name="直接连接符 44"/>
          <p:cNvCxnSpPr/>
          <p:nvPr/>
        </p:nvCxnSpPr>
        <p:spPr>
          <a:xfrm flipH="1">
            <a:off x="7903029" y="5329808"/>
            <a:ext cx="254726" cy="829491"/>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6" name="直接连接符 48"/>
          <p:cNvCxnSpPr>
            <a:stCxn id="168" idx="3"/>
          </p:cNvCxnSpPr>
          <p:nvPr/>
        </p:nvCxnSpPr>
        <p:spPr>
          <a:xfrm flipH="1">
            <a:off x="5963194" y="4216042"/>
            <a:ext cx="935528" cy="761069"/>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7" name="直接连接符 53"/>
          <p:cNvCxnSpPr>
            <a:stCxn id="168" idx="5"/>
            <a:endCxn id="171" idx="0"/>
          </p:cNvCxnSpPr>
          <p:nvPr/>
        </p:nvCxnSpPr>
        <p:spPr>
          <a:xfrm>
            <a:off x="7152190" y="4216042"/>
            <a:ext cx="1055423" cy="752633"/>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sp>
        <p:nvSpPr>
          <p:cNvPr id="168" name="流程图: 联系 17"/>
          <p:cNvSpPr/>
          <p:nvPr/>
        </p:nvSpPr>
        <p:spPr>
          <a:xfrm>
            <a:off x="6846227" y="3910079"/>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69" name="流程图: 联系 17"/>
          <p:cNvSpPr/>
          <p:nvPr/>
        </p:nvSpPr>
        <p:spPr>
          <a:xfrm>
            <a:off x="6846227" y="493411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0" name="流程图: 联系 17"/>
          <p:cNvSpPr/>
          <p:nvPr/>
        </p:nvSpPr>
        <p:spPr>
          <a:xfrm>
            <a:off x="5669384" y="493411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1" name="流程图: 联系 17"/>
          <p:cNvSpPr/>
          <p:nvPr/>
        </p:nvSpPr>
        <p:spPr>
          <a:xfrm>
            <a:off x="8028384" y="496867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2" name="流程图: 联系 17"/>
          <p:cNvSpPr/>
          <p:nvPr/>
        </p:nvSpPr>
        <p:spPr>
          <a:xfrm>
            <a:off x="5221654" y="6166886"/>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3" name="流程图: 联系 17"/>
          <p:cNvSpPr/>
          <p:nvPr/>
        </p:nvSpPr>
        <p:spPr>
          <a:xfrm>
            <a:off x="5942302" y="6166886"/>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4" name="流程图: 联系 17"/>
          <p:cNvSpPr/>
          <p:nvPr/>
        </p:nvSpPr>
        <p:spPr>
          <a:xfrm>
            <a:off x="6846227" y="615770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5" name="流程图: 联系 17"/>
          <p:cNvSpPr/>
          <p:nvPr/>
        </p:nvSpPr>
        <p:spPr>
          <a:xfrm>
            <a:off x="7668344" y="614607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6" name="流程图: 联系 17"/>
          <p:cNvSpPr/>
          <p:nvPr/>
        </p:nvSpPr>
        <p:spPr>
          <a:xfrm>
            <a:off x="8460432" y="614607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7" name="梯形 179"/>
          <p:cNvSpPr/>
          <p:nvPr/>
        </p:nvSpPr>
        <p:spPr>
          <a:xfrm flipV="1">
            <a:off x="6746227" y="3136829"/>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78" name="Rectangle 177"/>
          <p:cNvSpPr/>
          <p:nvPr/>
        </p:nvSpPr>
        <p:spPr>
          <a:xfrm>
            <a:off x="6793718" y="2823132"/>
            <a:ext cx="502069" cy="299925"/>
          </a:xfrm>
          <a:prstGeom prst="rect">
            <a:avLst/>
          </a:prstGeom>
        </p:spPr>
        <p:txBody>
          <a:bodyPr wrap="none" lIns="68425" tIns="34212" rIns="68425" bIns="34212">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5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Sink</a:t>
            </a:r>
            <a:endParaRPr kumimoji="0" lang="en-US" sz="1800" b="0" i="0" u="none" strike="noStrike" kern="0" cap="none" spc="0" normalizeH="0" baseline="0" noProof="0" dirty="0">
              <a:ln>
                <a:noFill/>
              </a:ln>
              <a:solidFill>
                <a:srgbClr val="FFC000"/>
              </a:solidFill>
              <a:effectLst/>
              <a:uLnTx/>
              <a:uFillTx/>
            </a:endParaRPr>
          </a:p>
        </p:txBody>
      </p:sp>
      <p:sp>
        <p:nvSpPr>
          <p:cNvPr id="20" name="Cloud Callout 19"/>
          <p:cNvSpPr/>
          <p:nvPr/>
        </p:nvSpPr>
        <p:spPr>
          <a:xfrm>
            <a:off x="4337168" y="1542687"/>
            <a:ext cx="2233150" cy="1296144"/>
          </a:xfrm>
          <a:prstGeom prst="cloudCallout">
            <a:avLst>
              <a:gd name="adj1" fmla="val -56546"/>
              <a:gd name="adj2" fmla="val 4611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Parent node is the neighbor node closest to the sink</a:t>
            </a:r>
          </a:p>
        </p:txBody>
      </p:sp>
      <p:cxnSp>
        <p:nvCxnSpPr>
          <p:cNvPr id="72" name="直接连接符 181"/>
          <p:cNvCxnSpPr/>
          <p:nvPr/>
        </p:nvCxnSpPr>
        <p:spPr>
          <a:xfrm flipH="1">
            <a:off x="581297" y="5837624"/>
            <a:ext cx="376414" cy="452142"/>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36215458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par>
                                <p:cTn id="8" presetID="16" presetClass="entr" presetSubtype="21"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barn(inVertical)">
                                      <p:cBhvr>
                                        <p:cTn id="10" dur="500"/>
                                        <p:tgtEl>
                                          <p:spTgt spid="66"/>
                                        </p:tgtEl>
                                      </p:cBhvr>
                                    </p:animEffect>
                                  </p:childTnLst>
                                </p:cTn>
                              </p:par>
                              <p:par>
                                <p:cTn id="11" presetID="16" presetClass="entr" presetSubtype="21"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arn(inVertical)">
                                      <p:cBhvr>
                                        <p:cTn id="13" dur="500"/>
                                        <p:tgtEl>
                                          <p:spTgt spid="67"/>
                                        </p:tgtEl>
                                      </p:cBhvr>
                                    </p:animEffect>
                                  </p:childTnLst>
                                </p:cTn>
                              </p:par>
                              <p:par>
                                <p:cTn id="14" presetID="16" presetClass="entr" presetSubtype="21"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arn(inVertical)">
                                      <p:cBhvr>
                                        <p:cTn id="16" dur="500"/>
                                        <p:tgtEl>
                                          <p:spTgt spid="6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ppt_x"/>
                                          </p:val>
                                        </p:tav>
                                        <p:tav tm="100000">
                                          <p:val>
                                            <p:strVal val="#ppt_x"/>
                                          </p:val>
                                        </p:tav>
                                      </p:tavLst>
                                    </p:anim>
                                    <p:anim calcmode="lin" valueType="num">
                                      <p:cBhvr additive="base">
                                        <p:cTn id="22" dur="500" fill="hold"/>
                                        <p:tgtEl>
                                          <p:spTgt spid="7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additive="base">
                                        <p:cTn id="25" dur="500" fill="hold"/>
                                        <p:tgtEl>
                                          <p:spTgt spid="77"/>
                                        </p:tgtEl>
                                        <p:attrNameLst>
                                          <p:attrName>ppt_x</p:attrName>
                                        </p:attrNameLst>
                                      </p:cBhvr>
                                      <p:tavLst>
                                        <p:tav tm="0">
                                          <p:val>
                                            <p:strVal val="#ppt_x"/>
                                          </p:val>
                                        </p:tav>
                                        <p:tav tm="100000">
                                          <p:val>
                                            <p:strVal val="#ppt_x"/>
                                          </p:val>
                                        </p:tav>
                                      </p:tavLst>
                                    </p:anim>
                                    <p:anim calcmode="lin" valueType="num">
                                      <p:cBhvr additive="base">
                                        <p:cTn id="26" dur="500" fill="hold"/>
                                        <p:tgtEl>
                                          <p:spTgt spid="7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additive="base">
                                        <p:cTn id="29" dur="500" fill="hold"/>
                                        <p:tgtEl>
                                          <p:spTgt spid="79"/>
                                        </p:tgtEl>
                                        <p:attrNameLst>
                                          <p:attrName>ppt_x</p:attrName>
                                        </p:attrNameLst>
                                      </p:cBhvr>
                                      <p:tavLst>
                                        <p:tav tm="0">
                                          <p:val>
                                            <p:strVal val="#ppt_x"/>
                                          </p:val>
                                        </p:tav>
                                        <p:tav tm="100000">
                                          <p:val>
                                            <p:strVal val="#ppt_x"/>
                                          </p:val>
                                        </p:tav>
                                      </p:tavLst>
                                    </p:anim>
                                    <p:anim calcmode="lin" valueType="num">
                                      <p:cBhvr additive="base">
                                        <p:cTn id="30" dur="500" fill="hold"/>
                                        <p:tgtEl>
                                          <p:spTgt spid="7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additive="base">
                                        <p:cTn id="33" dur="500" fill="hold"/>
                                        <p:tgtEl>
                                          <p:spTgt spid="78"/>
                                        </p:tgtEl>
                                        <p:attrNameLst>
                                          <p:attrName>ppt_x</p:attrName>
                                        </p:attrNameLst>
                                      </p:cBhvr>
                                      <p:tavLst>
                                        <p:tav tm="0">
                                          <p:val>
                                            <p:strVal val="#ppt_x"/>
                                          </p:val>
                                        </p:tav>
                                        <p:tav tm="100000">
                                          <p:val>
                                            <p:strVal val="#ppt_x"/>
                                          </p:val>
                                        </p:tav>
                                      </p:tavLst>
                                    </p:anim>
                                    <p:anim calcmode="lin" valueType="num">
                                      <p:cBhvr additive="base">
                                        <p:cTn id="34" dur="500" fill="hold"/>
                                        <p:tgtEl>
                                          <p:spTgt spid="7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additive="base">
                                        <p:cTn id="37" dur="500" fill="hold"/>
                                        <p:tgtEl>
                                          <p:spTgt spid="80"/>
                                        </p:tgtEl>
                                        <p:attrNameLst>
                                          <p:attrName>ppt_x</p:attrName>
                                        </p:attrNameLst>
                                      </p:cBhvr>
                                      <p:tavLst>
                                        <p:tav tm="0">
                                          <p:val>
                                            <p:strVal val="#ppt_x"/>
                                          </p:val>
                                        </p:tav>
                                        <p:tav tm="100000">
                                          <p:val>
                                            <p:strVal val="#ppt_x"/>
                                          </p:val>
                                        </p:tav>
                                      </p:tavLst>
                                    </p:anim>
                                    <p:anim calcmode="lin" valueType="num">
                                      <p:cBhvr additive="base">
                                        <p:cTn id="38" dur="500" fill="hold"/>
                                        <p:tgtEl>
                                          <p:spTgt spid="8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 calcmode="lin" valueType="num">
                                      <p:cBhvr additive="base">
                                        <p:cTn id="41" dur="500" fill="hold"/>
                                        <p:tgtEl>
                                          <p:spTgt spid="75"/>
                                        </p:tgtEl>
                                        <p:attrNameLst>
                                          <p:attrName>ppt_x</p:attrName>
                                        </p:attrNameLst>
                                      </p:cBhvr>
                                      <p:tavLst>
                                        <p:tav tm="0">
                                          <p:val>
                                            <p:strVal val="#ppt_x"/>
                                          </p:val>
                                        </p:tav>
                                        <p:tav tm="100000">
                                          <p:val>
                                            <p:strVal val="#ppt_x"/>
                                          </p:val>
                                        </p:tav>
                                      </p:tavLst>
                                    </p:anim>
                                    <p:anim calcmode="lin" valueType="num">
                                      <p:cBhvr additive="base">
                                        <p:cTn id="42" dur="500" fill="hold"/>
                                        <p:tgtEl>
                                          <p:spTgt spid="7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additive="base">
                                        <p:cTn id="45" dur="500" fill="hold"/>
                                        <p:tgtEl>
                                          <p:spTgt spid="76"/>
                                        </p:tgtEl>
                                        <p:attrNameLst>
                                          <p:attrName>ppt_x</p:attrName>
                                        </p:attrNameLst>
                                      </p:cBhvr>
                                      <p:tavLst>
                                        <p:tav tm="0">
                                          <p:val>
                                            <p:strVal val="#ppt_x"/>
                                          </p:val>
                                        </p:tav>
                                        <p:tav tm="100000">
                                          <p:val>
                                            <p:strVal val="#ppt_x"/>
                                          </p:val>
                                        </p:tav>
                                      </p:tavLst>
                                    </p:anim>
                                    <p:anim calcmode="lin" valueType="num">
                                      <p:cBhvr additive="base">
                                        <p:cTn id="46" dur="500" fill="hold"/>
                                        <p:tgtEl>
                                          <p:spTgt spid="7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additive="base">
                                        <p:cTn id="49" dur="500" fill="hold"/>
                                        <p:tgtEl>
                                          <p:spTgt spid="73"/>
                                        </p:tgtEl>
                                        <p:attrNameLst>
                                          <p:attrName>ppt_x</p:attrName>
                                        </p:attrNameLst>
                                      </p:cBhvr>
                                      <p:tavLst>
                                        <p:tav tm="0">
                                          <p:val>
                                            <p:strVal val="#ppt_x"/>
                                          </p:val>
                                        </p:tav>
                                        <p:tav tm="100000">
                                          <p:val>
                                            <p:strVal val="#ppt_x"/>
                                          </p:val>
                                        </p:tav>
                                      </p:tavLst>
                                    </p:anim>
                                    <p:anim calcmode="lin" valueType="num">
                                      <p:cBhvr additive="base">
                                        <p:cTn id="50" dur="500" fill="hold"/>
                                        <p:tgtEl>
                                          <p:spTgt spid="7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4"/>
                                        </p:tgtEl>
                                        <p:attrNameLst>
                                          <p:attrName>style.visibility</p:attrName>
                                        </p:attrNameLst>
                                      </p:cBhvr>
                                      <p:to>
                                        <p:strVal val="visible"/>
                                      </p:to>
                                    </p:set>
                                    <p:anim calcmode="lin" valueType="num">
                                      <p:cBhvr additive="base">
                                        <p:cTn id="53" dur="500" fill="hold"/>
                                        <p:tgtEl>
                                          <p:spTgt spid="74"/>
                                        </p:tgtEl>
                                        <p:attrNameLst>
                                          <p:attrName>ppt_x</p:attrName>
                                        </p:attrNameLst>
                                      </p:cBhvr>
                                      <p:tavLst>
                                        <p:tav tm="0">
                                          <p:val>
                                            <p:strVal val="#ppt_x"/>
                                          </p:val>
                                        </p:tav>
                                        <p:tav tm="100000">
                                          <p:val>
                                            <p:strVal val="#ppt_x"/>
                                          </p:val>
                                        </p:tav>
                                      </p:tavLst>
                                    </p:anim>
                                    <p:anim calcmode="lin" valueType="num">
                                      <p:cBhvr additive="base">
                                        <p:cTn id="54"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par>
                                <p:cTn id="60" presetID="22" presetClass="entr" presetSubtype="1" fill="hold" nodeType="withEffect">
                                  <p:stCondLst>
                                    <p:cond delay="0"/>
                                  </p:stCondLst>
                                  <p:childTnLst>
                                    <p:set>
                                      <p:cBhvr>
                                        <p:cTn id="61" dur="1" fill="hold">
                                          <p:stCondLst>
                                            <p:cond delay="0"/>
                                          </p:stCondLst>
                                        </p:cTn>
                                        <p:tgtEl>
                                          <p:spTgt spid="89"/>
                                        </p:tgtEl>
                                        <p:attrNameLst>
                                          <p:attrName>style.visibility</p:attrName>
                                        </p:attrNameLst>
                                      </p:cBhvr>
                                      <p:to>
                                        <p:strVal val="visible"/>
                                      </p:to>
                                    </p:set>
                                    <p:animEffect transition="in" filter="wipe(up)">
                                      <p:cBhvr>
                                        <p:cTn id="62" dur="2000"/>
                                        <p:tgtEl>
                                          <p:spTgt spid="8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up)">
                                      <p:cBhvr>
                                        <p:cTn id="67" dur="500"/>
                                        <p:tgtEl>
                                          <p:spTgt spid="85"/>
                                        </p:tgtEl>
                                      </p:cBhvr>
                                    </p:animEffect>
                                  </p:childTnLst>
                                </p:cTn>
                              </p:par>
                              <p:par>
                                <p:cTn id="68" presetID="22" presetClass="entr" presetSubtype="1"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up)">
                                      <p:cBhvr>
                                        <p:cTn id="70" dur="500"/>
                                        <p:tgtEl>
                                          <p:spTgt spid="87"/>
                                        </p:tgtEl>
                                      </p:cBhvr>
                                    </p:animEffect>
                                  </p:childTnLst>
                                </p:cTn>
                              </p:par>
                              <p:par>
                                <p:cTn id="71" presetID="22" presetClass="entr" presetSubtype="1" fill="hold" nodeType="withEffect">
                                  <p:stCondLst>
                                    <p:cond delay="0"/>
                                  </p:stCondLst>
                                  <p:childTnLst>
                                    <p:set>
                                      <p:cBhvr>
                                        <p:cTn id="72" dur="1" fill="hold">
                                          <p:stCondLst>
                                            <p:cond delay="0"/>
                                          </p:stCondLst>
                                        </p:cTn>
                                        <p:tgtEl>
                                          <p:spTgt spid="84"/>
                                        </p:tgtEl>
                                        <p:attrNameLst>
                                          <p:attrName>style.visibility</p:attrName>
                                        </p:attrNameLst>
                                      </p:cBhvr>
                                      <p:to>
                                        <p:strVal val="visible"/>
                                      </p:to>
                                    </p:set>
                                    <p:animEffect transition="in" filter="wipe(up)">
                                      <p:cBhvr>
                                        <p:cTn id="73" dur="500"/>
                                        <p:tgtEl>
                                          <p:spTgt spid="84"/>
                                        </p:tgtEl>
                                      </p:cBhvr>
                                    </p:animEffect>
                                  </p:childTnLst>
                                </p:cTn>
                              </p:par>
                              <p:par>
                                <p:cTn id="74" presetID="22" presetClass="entr" presetSubtype="2" fill="hold" nodeType="withEffect">
                                  <p:stCondLst>
                                    <p:cond delay="0"/>
                                  </p:stCondLst>
                                  <p:childTnLst>
                                    <p:set>
                                      <p:cBhvr>
                                        <p:cTn id="75" dur="1" fill="hold">
                                          <p:stCondLst>
                                            <p:cond delay="0"/>
                                          </p:stCondLst>
                                        </p:cTn>
                                        <p:tgtEl>
                                          <p:spTgt spid="86"/>
                                        </p:tgtEl>
                                        <p:attrNameLst>
                                          <p:attrName>style.visibility</p:attrName>
                                        </p:attrNameLst>
                                      </p:cBhvr>
                                      <p:to>
                                        <p:strVal val="visible"/>
                                      </p:to>
                                    </p:set>
                                    <p:animEffect transition="in" filter="wipe(right)">
                                      <p:cBhvr>
                                        <p:cTn id="76" dur="500"/>
                                        <p:tgtEl>
                                          <p:spTgt spid="86"/>
                                        </p:tgtEl>
                                      </p:cBhvr>
                                    </p:animEffect>
                                  </p:childTnLst>
                                </p:cTn>
                              </p:par>
                              <p:par>
                                <p:cTn id="77" presetID="22" presetClass="entr" presetSubtype="1" fill="hold"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up)">
                                      <p:cBhvr>
                                        <p:cTn id="79" dur="500"/>
                                        <p:tgtEl>
                                          <p:spTgt spid="72"/>
                                        </p:tgtEl>
                                      </p:cBhvr>
                                    </p:animEffect>
                                  </p:childTnLst>
                                </p:cTn>
                              </p:par>
                              <p:par>
                                <p:cTn id="80" presetID="22" presetClass="entr" presetSubtype="2" fill="hold" nodeType="withEffect">
                                  <p:stCondLst>
                                    <p:cond delay="0"/>
                                  </p:stCondLst>
                                  <p:childTnLst>
                                    <p:set>
                                      <p:cBhvr>
                                        <p:cTn id="81" dur="1" fill="hold">
                                          <p:stCondLst>
                                            <p:cond delay="0"/>
                                          </p:stCondLst>
                                        </p:cTn>
                                        <p:tgtEl>
                                          <p:spTgt spid="88"/>
                                        </p:tgtEl>
                                        <p:attrNameLst>
                                          <p:attrName>style.visibility</p:attrName>
                                        </p:attrNameLst>
                                      </p:cBhvr>
                                      <p:to>
                                        <p:strVal val="visible"/>
                                      </p:to>
                                    </p:set>
                                    <p:animEffect transition="in" filter="wipe(right)">
                                      <p:cBhvr>
                                        <p:cTn id="82" dur="500"/>
                                        <p:tgtEl>
                                          <p:spTgt spid="88"/>
                                        </p:tgtEl>
                                      </p:cBhvr>
                                    </p:animEffect>
                                  </p:childTnLst>
                                </p:cTn>
                              </p:par>
                              <p:par>
                                <p:cTn id="83" presetID="22" presetClass="entr" presetSubtype="1" fill="hold" nodeType="with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up)">
                                      <p:cBhvr>
                                        <p:cTn id="85" dur="500"/>
                                        <p:tgtEl>
                                          <p:spTgt spid="83"/>
                                        </p:tgtEl>
                                      </p:cBhvr>
                                    </p:animEffect>
                                  </p:childTnLst>
                                </p:cTn>
                              </p:par>
                              <p:par>
                                <p:cTn id="86" presetID="22" presetClass="entr" presetSubtype="1" fill="hold" nodeType="with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wipe(up)">
                                      <p:cBhvr>
                                        <p:cTn id="88" dur="500"/>
                                        <p:tgtEl>
                                          <p:spTgt spid="82"/>
                                        </p:tgtEl>
                                      </p:cBhvr>
                                    </p:animEffect>
                                  </p:childTnLst>
                                </p:cTn>
                              </p:par>
                              <p:par>
                                <p:cTn id="89" presetID="22" presetClass="entr" presetSubtype="4" fill="hold" nodeType="withEffect">
                                  <p:stCondLst>
                                    <p:cond delay="0"/>
                                  </p:stCondLst>
                                  <p:childTnLst>
                                    <p:set>
                                      <p:cBhvr>
                                        <p:cTn id="90" dur="1" fill="hold">
                                          <p:stCondLst>
                                            <p:cond delay="0"/>
                                          </p:stCondLst>
                                        </p:cTn>
                                        <p:tgtEl>
                                          <p:spTgt spid="160"/>
                                        </p:tgtEl>
                                        <p:attrNameLst>
                                          <p:attrName>style.visibility</p:attrName>
                                        </p:attrNameLst>
                                      </p:cBhvr>
                                      <p:to>
                                        <p:strVal val="visible"/>
                                      </p:to>
                                    </p:set>
                                    <p:animEffect transition="in" filter="wipe(down)">
                                      <p:cBhvr>
                                        <p:cTn id="91" dur="500"/>
                                        <p:tgtEl>
                                          <p:spTgt spid="160"/>
                                        </p:tgtEl>
                                      </p:cBhvr>
                                    </p:animEffect>
                                  </p:childTnLst>
                                </p:cTn>
                              </p:par>
                              <p:par>
                                <p:cTn id="92" presetID="22" presetClass="entr" presetSubtype="4" fill="hold" nodeType="withEffect">
                                  <p:stCondLst>
                                    <p:cond delay="0"/>
                                  </p:stCondLst>
                                  <p:childTnLst>
                                    <p:set>
                                      <p:cBhvr>
                                        <p:cTn id="93" dur="1" fill="hold">
                                          <p:stCondLst>
                                            <p:cond delay="0"/>
                                          </p:stCondLst>
                                        </p:cTn>
                                        <p:tgtEl>
                                          <p:spTgt spid="161"/>
                                        </p:tgtEl>
                                        <p:attrNameLst>
                                          <p:attrName>style.visibility</p:attrName>
                                        </p:attrNameLst>
                                      </p:cBhvr>
                                      <p:to>
                                        <p:strVal val="visible"/>
                                      </p:to>
                                    </p:set>
                                    <p:animEffect transition="in" filter="wipe(down)">
                                      <p:cBhvr>
                                        <p:cTn id="94" dur="500"/>
                                        <p:tgtEl>
                                          <p:spTgt spid="161"/>
                                        </p:tgtEl>
                                      </p:cBhvr>
                                    </p:animEffect>
                                  </p:childTnLst>
                                </p:cTn>
                              </p:par>
                              <p:par>
                                <p:cTn id="95" presetID="22" presetClass="entr" presetSubtype="4" fill="hold" nodeType="withEffect">
                                  <p:stCondLst>
                                    <p:cond delay="0"/>
                                  </p:stCondLst>
                                  <p:childTnLst>
                                    <p:set>
                                      <p:cBhvr>
                                        <p:cTn id="96" dur="1" fill="hold">
                                          <p:stCondLst>
                                            <p:cond delay="0"/>
                                          </p:stCondLst>
                                        </p:cTn>
                                        <p:tgtEl>
                                          <p:spTgt spid="162"/>
                                        </p:tgtEl>
                                        <p:attrNameLst>
                                          <p:attrName>style.visibility</p:attrName>
                                        </p:attrNameLst>
                                      </p:cBhvr>
                                      <p:to>
                                        <p:strVal val="visible"/>
                                      </p:to>
                                    </p:set>
                                    <p:animEffect transition="in" filter="wipe(down)">
                                      <p:cBhvr>
                                        <p:cTn id="97" dur="500"/>
                                        <p:tgtEl>
                                          <p:spTgt spid="162"/>
                                        </p:tgtEl>
                                      </p:cBhvr>
                                    </p:animEffect>
                                  </p:childTnLst>
                                </p:cTn>
                              </p:par>
                              <p:par>
                                <p:cTn id="98" presetID="22" presetClass="entr" presetSubtype="4" fill="hold" nodeType="withEffect">
                                  <p:stCondLst>
                                    <p:cond delay="0"/>
                                  </p:stCondLst>
                                  <p:childTnLst>
                                    <p:set>
                                      <p:cBhvr>
                                        <p:cTn id="99" dur="1" fill="hold">
                                          <p:stCondLst>
                                            <p:cond delay="0"/>
                                          </p:stCondLst>
                                        </p:cTn>
                                        <p:tgtEl>
                                          <p:spTgt spid="163"/>
                                        </p:tgtEl>
                                        <p:attrNameLst>
                                          <p:attrName>style.visibility</p:attrName>
                                        </p:attrNameLst>
                                      </p:cBhvr>
                                      <p:to>
                                        <p:strVal val="visible"/>
                                      </p:to>
                                    </p:set>
                                    <p:animEffect transition="in" filter="wipe(down)">
                                      <p:cBhvr>
                                        <p:cTn id="100" dur="500"/>
                                        <p:tgtEl>
                                          <p:spTgt spid="163"/>
                                        </p:tgtEl>
                                      </p:cBhvr>
                                    </p:animEffect>
                                  </p:childTnLst>
                                </p:cTn>
                              </p:par>
                              <p:par>
                                <p:cTn id="101" presetID="22" presetClass="entr" presetSubtype="4" fill="hold" nodeType="withEffect">
                                  <p:stCondLst>
                                    <p:cond delay="0"/>
                                  </p:stCondLst>
                                  <p:childTnLst>
                                    <p:set>
                                      <p:cBhvr>
                                        <p:cTn id="102" dur="1" fill="hold">
                                          <p:stCondLst>
                                            <p:cond delay="0"/>
                                          </p:stCondLst>
                                        </p:cTn>
                                        <p:tgtEl>
                                          <p:spTgt spid="164"/>
                                        </p:tgtEl>
                                        <p:attrNameLst>
                                          <p:attrName>style.visibility</p:attrName>
                                        </p:attrNameLst>
                                      </p:cBhvr>
                                      <p:to>
                                        <p:strVal val="visible"/>
                                      </p:to>
                                    </p:set>
                                    <p:animEffect transition="in" filter="wipe(down)">
                                      <p:cBhvr>
                                        <p:cTn id="103" dur="500"/>
                                        <p:tgtEl>
                                          <p:spTgt spid="164"/>
                                        </p:tgtEl>
                                      </p:cBhvr>
                                    </p:animEffect>
                                  </p:childTnLst>
                                </p:cTn>
                              </p:par>
                              <p:par>
                                <p:cTn id="104" presetID="22" presetClass="entr" presetSubtype="4" fill="hold" nodeType="withEffect">
                                  <p:stCondLst>
                                    <p:cond delay="0"/>
                                  </p:stCondLst>
                                  <p:childTnLst>
                                    <p:set>
                                      <p:cBhvr>
                                        <p:cTn id="105" dur="1" fill="hold">
                                          <p:stCondLst>
                                            <p:cond delay="0"/>
                                          </p:stCondLst>
                                        </p:cTn>
                                        <p:tgtEl>
                                          <p:spTgt spid="165"/>
                                        </p:tgtEl>
                                        <p:attrNameLst>
                                          <p:attrName>style.visibility</p:attrName>
                                        </p:attrNameLst>
                                      </p:cBhvr>
                                      <p:to>
                                        <p:strVal val="visible"/>
                                      </p:to>
                                    </p:set>
                                    <p:animEffect transition="in" filter="wipe(down)">
                                      <p:cBhvr>
                                        <p:cTn id="106" dur="500"/>
                                        <p:tgtEl>
                                          <p:spTgt spid="165"/>
                                        </p:tgtEl>
                                      </p:cBhvr>
                                    </p:animEffect>
                                  </p:childTnLst>
                                </p:cTn>
                              </p:par>
                              <p:par>
                                <p:cTn id="107" presetID="22" presetClass="entr" presetSubtype="4" fill="hold" nodeType="withEffect">
                                  <p:stCondLst>
                                    <p:cond delay="0"/>
                                  </p:stCondLst>
                                  <p:childTnLst>
                                    <p:set>
                                      <p:cBhvr>
                                        <p:cTn id="108" dur="1" fill="hold">
                                          <p:stCondLst>
                                            <p:cond delay="0"/>
                                          </p:stCondLst>
                                        </p:cTn>
                                        <p:tgtEl>
                                          <p:spTgt spid="166"/>
                                        </p:tgtEl>
                                        <p:attrNameLst>
                                          <p:attrName>style.visibility</p:attrName>
                                        </p:attrNameLst>
                                      </p:cBhvr>
                                      <p:to>
                                        <p:strVal val="visible"/>
                                      </p:to>
                                    </p:set>
                                    <p:animEffect transition="in" filter="wipe(down)">
                                      <p:cBhvr>
                                        <p:cTn id="109" dur="500"/>
                                        <p:tgtEl>
                                          <p:spTgt spid="166"/>
                                        </p:tgtEl>
                                      </p:cBhvr>
                                    </p:animEffect>
                                  </p:childTnLst>
                                </p:cTn>
                              </p:par>
                              <p:par>
                                <p:cTn id="110" presetID="22" presetClass="entr" presetSubtype="4" fill="hold" nodeType="withEffect">
                                  <p:stCondLst>
                                    <p:cond delay="0"/>
                                  </p:stCondLst>
                                  <p:childTnLst>
                                    <p:set>
                                      <p:cBhvr>
                                        <p:cTn id="111" dur="1" fill="hold">
                                          <p:stCondLst>
                                            <p:cond delay="0"/>
                                          </p:stCondLst>
                                        </p:cTn>
                                        <p:tgtEl>
                                          <p:spTgt spid="167"/>
                                        </p:tgtEl>
                                        <p:attrNameLst>
                                          <p:attrName>style.visibility</p:attrName>
                                        </p:attrNameLst>
                                      </p:cBhvr>
                                      <p:to>
                                        <p:strVal val="visible"/>
                                      </p:to>
                                    </p:set>
                                    <p:animEffect transition="in" filter="wipe(down)">
                                      <p:cBhvr>
                                        <p:cTn id="112" dur="500"/>
                                        <p:tgtEl>
                                          <p:spTgt spid="16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168"/>
                                        </p:tgtEl>
                                        <p:attrNameLst>
                                          <p:attrName>style.visibility</p:attrName>
                                        </p:attrNameLst>
                                      </p:cBhvr>
                                      <p:to>
                                        <p:strVal val="visible"/>
                                      </p:to>
                                    </p:set>
                                    <p:animEffect transition="in" filter="wipe(down)">
                                      <p:cBhvr>
                                        <p:cTn id="115" dur="500"/>
                                        <p:tgtEl>
                                          <p:spTgt spid="168"/>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169"/>
                                        </p:tgtEl>
                                        <p:attrNameLst>
                                          <p:attrName>style.visibility</p:attrName>
                                        </p:attrNameLst>
                                      </p:cBhvr>
                                      <p:to>
                                        <p:strVal val="visible"/>
                                      </p:to>
                                    </p:set>
                                    <p:animEffect transition="in" filter="wipe(down)">
                                      <p:cBhvr>
                                        <p:cTn id="118" dur="500"/>
                                        <p:tgtEl>
                                          <p:spTgt spid="169"/>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170"/>
                                        </p:tgtEl>
                                        <p:attrNameLst>
                                          <p:attrName>style.visibility</p:attrName>
                                        </p:attrNameLst>
                                      </p:cBhvr>
                                      <p:to>
                                        <p:strVal val="visible"/>
                                      </p:to>
                                    </p:set>
                                    <p:animEffect transition="in" filter="wipe(down)">
                                      <p:cBhvr>
                                        <p:cTn id="121" dur="500"/>
                                        <p:tgtEl>
                                          <p:spTgt spid="170"/>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171"/>
                                        </p:tgtEl>
                                        <p:attrNameLst>
                                          <p:attrName>style.visibility</p:attrName>
                                        </p:attrNameLst>
                                      </p:cBhvr>
                                      <p:to>
                                        <p:strVal val="visible"/>
                                      </p:to>
                                    </p:set>
                                    <p:animEffect transition="in" filter="wipe(down)">
                                      <p:cBhvr>
                                        <p:cTn id="124" dur="500"/>
                                        <p:tgtEl>
                                          <p:spTgt spid="171"/>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172"/>
                                        </p:tgtEl>
                                        <p:attrNameLst>
                                          <p:attrName>style.visibility</p:attrName>
                                        </p:attrNameLst>
                                      </p:cBhvr>
                                      <p:to>
                                        <p:strVal val="visible"/>
                                      </p:to>
                                    </p:set>
                                    <p:animEffect transition="in" filter="wipe(down)">
                                      <p:cBhvr>
                                        <p:cTn id="127" dur="500"/>
                                        <p:tgtEl>
                                          <p:spTgt spid="172"/>
                                        </p:tgtEl>
                                      </p:cBhvr>
                                    </p:animEffect>
                                  </p:childTnLst>
                                </p:cTn>
                              </p:par>
                              <p:par>
                                <p:cTn id="128" presetID="22" presetClass="entr" presetSubtype="4" fill="hold" grpId="0" nodeType="withEffect">
                                  <p:stCondLst>
                                    <p:cond delay="0"/>
                                  </p:stCondLst>
                                  <p:childTnLst>
                                    <p:set>
                                      <p:cBhvr>
                                        <p:cTn id="129" dur="1" fill="hold">
                                          <p:stCondLst>
                                            <p:cond delay="0"/>
                                          </p:stCondLst>
                                        </p:cTn>
                                        <p:tgtEl>
                                          <p:spTgt spid="173"/>
                                        </p:tgtEl>
                                        <p:attrNameLst>
                                          <p:attrName>style.visibility</p:attrName>
                                        </p:attrNameLst>
                                      </p:cBhvr>
                                      <p:to>
                                        <p:strVal val="visible"/>
                                      </p:to>
                                    </p:set>
                                    <p:animEffect transition="in" filter="wipe(down)">
                                      <p:cBhvr>
                                        <p:cTn id="130" dur="500"/>
                                        <p:tgtEl>
                                          <p:spTgt spid="173"/>
                                        </p:tgtEl>
                                      </p:cBhvr>
                                    </p:animEffect>
                                  </p:childTnLst>
                                </p:cTn>
                              </p:par>
                              <p:par>
                                <p:cTn id="131" presetID="22" presetClass="entr" presetSubtype="4" fill="hold" grpId="0" nodeType="withEffect">
                                  <p:stCondLst>
                                    <p:cond delay="0"/>
                                  </p:stCondLst>
                                  <p:childTnLst>
                                    <p:set>
                                      <p:cBhvr>
                                        <p:cTn id="132" dur="1" fill="hold">
                                          <p:stCondLst>
                                            <p:cond delay="0"/>
                                          </p:stCondLst>
                                        </p:cTn>
                                        <p:tgtEl>
                                          <p:spTgt spid="174"/>
                                        </p:tgtEl>
                                        <p:attrNameLst>
                                          <p:attrName>style.visibility</p:attrName>
                                        </p:attrNameLst>
                                      </p:cBhvr>
                                      <p:to>
                                        <p:strVal val="visible"/>
                                      </p:to>
                                    </p:set>
                                    <p:animEffect transition="in" filter="wipe(down)">
                                      <p:cBhvr>
                                        <p:cTn id="133" dur="500"/>
                                        <p:tgtEl>
                                          <p:spTgt spid="174"/>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175"/>
                                        </p:tgtEl>
                                        <p:attrNameLst>
                                          <p:attrName>style.visibility</p:attrName>
                                        </p:attrNameLst>
                                      </p:cBhvr>
                                      <p:to>
                                        <p:strVal val="visible"/>
                                      </p:to>
                                    </p:set>
                                    <p:animEffect transition="in" filter="wipe(down)">
                                      <p:cBhvr>
                                        <p:cTn id="136" dur="500"/>
                                        <p:tgtEl>
                                          <p:spTgt spid="175"/>
                                        </p:tgtEl>
                                      </p:cBhvr>
                                    </p:animEffect>
                                  </p:childTnLst>
                                </p:cTn>
                              </p:par>
                              <p:par>
                                <p:cTn id="137" presetID="22" presetClass="entr" presetSubtype="4" fill="hold" grpId="0" nodeType="withEffect">
                                  <p:stCondLst>
                                    <p:cond delay="0"/>
                                  </p:stCondLst>
                                  <p:childTnLst>
                                    <p:set>
                                      <p:cBhvr>
                                        <p:cTn id="138" dur="1" fill="hold">
                                          <p:stCondLst>
                                            <p:cond delay="0"/>
                                          </p:stCondLst>
                                        </p:cTn>
                                        <p:tgtEl>
                                          <p:spTgt spid="176"/>
                                        </p:tgtEl>
                                        <p:attrNameLst>
                                          <p:attrName>style.visibility</p:attrName>
                                        </p:attrNameLst>
                                      </p:cBhvr>
                                      <p:to>
                                        <p:strVal val="visible"/>
                                      </p:to>
                                    </p:set>
                                    <p:animEffect transition="in" filter="wipe(down)">
                                      <p:cBhvr>
                                        <p:cTn id="139" dur="500"/>
                                        <p:tgtEl>
                                          <p:spTgt spid="176"/>
                                        </p:tgtEl>
                                      </p:cBhvr>
                                    </p:animEffect>
                                  </p:childTnLst>
                                </p:cTn>
                              </p:par>
                              <p:par>
                                <p:cTn id="140" presetID="22" presetClass="entr" presetSubtype="4" fill="hold" grpId="0" nodeType="withEffect">
                                  <p:stCondLst>
                                    <p:cond delay="0"/>
                                  </p:stCondLst>
                                  <p:childTnLst>
                                    <p:set>
                                      <p:cBhvr>
                                        <p:cTn id="141" dur="1" fill="hold">
                                          <p:stCondLst>
                                            <p:cond delay="0"/>
                                          </p:stCondLst>
                                        </p:cTn>
                                        <p:tgtEl>
                                          <p:spTgt spid="177"/>
                                        </p:tgtEl>
                                        <p:attrNameLst>
                                          <p:attrName>style.visibility</p:attrName>
                                        </p:attrNameLst>
                                      </p:cBhvr>
                                      <p:to>
                                        <p:strVal val="visible"/>
                                      </p:to>
                                    </p:set>
                                    <p:animEffect transition="in" filter="wipe(down)">
                                      <p:cBhvr>
                                        <p:cTn id="142" dur="500"/>
                                        <p:tgtEl>
                                          <p:spTgt spid="177"/>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178"/>
                                        </p:tgtEl>
                                        <p:attrNameLst>
                                          <p:attrName>style.visibility</p:attrName>
                                        </p:attrNameLst>
                                      </p:cBhvr>
                                      <p:to>
                                        <p:strVal val="visible"/>
                                      </p:to>
                                    </p:set>
                                    <p:animEffect transition="in" filter="wipe(down)">
                                      <p:cBhvr>
                                        <p:cTn id="145" dur="500"/>
                                        <p:tgtEl>
                                          <p:spTgt spid="178"/>
                                        </p:tgtEl>
                                      </p:cBhvr>
                                    </p:animEffect>
                                  </p:childTnLst>
                                </p:cTn>
                              </p:par>
                              <p:par>
                                <p:cTn id="146" presetID="22" presetClass="entr" presetSubtype="4" fill="hold" nodeType="withEffect">
                                  <p:stCondLst>
                                    <p:cond delay="0"/>
                                  </p:stCondLst>
                                  <p:childTnLst>
                                    <p:set>
                                      <p:cBhvr>
                                        <p:cTn id="147" dur="1" fill="hold">
                                          <p:stCondLst>
                                            <p:cond delay="0"/>
                                          </p:stCondLst>
                                        </p:cTn>
                                        <p:tgtEl>
                                          <p:spTgt spid="159"/>
                                        </p:tgtEl>
                                        <p:attrNameLst>
                                          <p:attrName>style.visibility</p:attrName>
                                        </p:attrNameLst>
                                      </p:cBhvr>
                                      <p:to>
                                        <p:strVal val="visible"/>
                                      </p:to>
                                    </p:set>
                                    <p:animEffect transition="in" filter="wipe(down)">
                                      <p:cBhvr>
                                        <p:cTn id="148"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4" grpId="0" animBg="1"/>
      <p:bldP spid="75" grpId="0" animBg="1"/>
      <p:bldP spid="76" grpId="0" animBg="1"/>
      <p:bldP spid="77" grpId="0" animBg="1"/>
      <p:bldP spid="78" grpId="0" animBg="1"/>
      <p:bldP spid="79" grpId="0" animBg="1"/>
      <p:bldP spid="80"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100" b="1" dirty="0">
                <a:solidFill>
                  <a:srgbClr val="CFAFE7"/>
                </a:solidFill>
              </a:rPr>
              <a:t>DAP:  Data Relay Hierarchy</a:t>
            </a:r>
            <a:endParaRPr lang="zh-CN" altLang="en-US" sz="4100" b="1" dirty="0">
              <a:solidFill>
                <a:srgbClr val="CFAFE7"/>
              </a:solidFill>
            </a:endParaRPr>
          </a:p>
        </p:txBody>
      </p:sp>
      <p:sp>
        <p:nvSpPr>
          <p:cNvPr id="65" name="矩形 3"/>
          <p:cNvSpPr>
            <a:spLocks noChangeAspect="1"/>
          </p:cNvSpPr>
          <p:nvPr/>
        </p:nvSpPr>
        <p:spPr>
          <a:xfrm>
            <a:off x="416044" y="2174664"/>
            <a:ext cx="4233485" cy="42337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6300" b="0" i="0" u="none" strike="noStrike" kern="0" cap="none" spc="0" normalizeH="0" baseline="0" noProof="0" dirty="0">
              <a:ln>
                <a:noFill/>
              </a:ln>
              <a:solidFill>
                <a:prstClr val="black"/>
              </a:solidFill>
              <a:effectLst/>
              <a:uLnTx/>
              <a:uFillTx/>
              <a:latin typeface="Calibri"/>
              <a:ea typeface="宋体"/>
              <a:cs typeface="+mn-cs"/>
            </a:endParaRPr>
          </a:p>
        </p:txBody>
      </p:sp>
      <p:cxnSp>
        <p:nvCxnSpPr>
          <p:cNvPr id="66" name="直接连接符 7"/>
          <p:cNvCxnSpPr>
            <a:cxnSpLocks noChangeAspect="1"/>
          </p:cNvCxnSpPr>
          <p:nvPr/>
        </p:nvCxnSpPr>
        <p:spPr>
          <a:xfrm>
            <a:off x="1834793" y="2174664"/>
            <a:ext cx="0" cy="4220576"/>
          </a:xfrm>
          <a:prstGeom prst="line">
            <a:avLst/>
          </a:prstGeom>
          <a:noFill/>
          <a:ln w="28575" cap="flat" cmpd="sng" algn="ctr">
            <a:solidFill>
              <a:sysClr val="windowText" lastClr="000000"/>
            </a:solidFill>
            <a:prstDash val="dash"/>
          </a:ln>
          <a:effectLst/>
        </p:spPr>
      </p:cxnSp>
      <p:cxnSp>
        <p:nvCxnSpPr>
          <p:cNvPr id="67" name="直接连接符 80"/>
          <p:cNvCxnSpPr>
            <a:cxnSpLocks noChangeAspect="1"/>
          </p:cNvCxnSpPr>
          <p:nvPr/>
        </p:nvCxnSpPr>
        <p:spPr>
          <a:xfrm>
            <a:off x="3238368" y="2174665"/>
            <a:ext cx="0" cy="4233731"/>
          </a:xfrm>
          <a:prstGeom prst="line">
            <a:avLst/>
          </a:prstGeom>
          <a:noFill/>
          <a:ln w="28575" cap="flat" cmpd="sng" algn="ctr">
            <a:solidFill>
              <a:sysClr val="windowText" lastClr="000000"/>
            </a:solidFill>
            <a:prstDash val="dash"/>
          </a:ln>
          <a:effectLst/>
        </p:spPr>
      </p:cxnSp>
      <p:cxnSp>
        <p:nvCxnSpPr>
          <p:cNvPr id="68" name="直接连接符 81"/>
          <p:cNvCxnSpPr>
            <a:cxnSpLocks noChangeAspect="1"/>
          </p:cNvCxnSpPr>
          <p:nvPr/>
        </p:nvCxnSpPr>
        <p:spPr>
          <a:xfrm>
            <a:off x="416045" y="4997150"/>
            <a:ext cx="4205262" cy="0"/>
          </a:xfrm>
          <a:prstGeom prst="line">
            <a:avLst/>
          </a:prstGeom>
          <a:noFill/>
          <a:ln w="28575" cap="flat" cmpd="sng" algn="ctr">
            <a:solidFill>
              <a:sysClr val="windowText" lastClr="000000"/>
            </a:solidFill>
            <a:prstDash val="dash"/>
          </a:ln>
          <a:effectLst/>
        </p:spPr>
      </p:cxnSp>
      <p:cxnSp>
        <p:nvCxnSpPr>
          <p:cNvPr id="69" name="直接连接符 82"/>
          <p:cNvCxnSpPr>
            <a:cxnSpLocks noChangeAspect="1"/>
          </p:cNvCxnSpPr>
          <p:nvPr/>
        </p:nvCxnSpPr>
        <p:spPr>
          <a:xfrm>
            <a:off x="416045" y="3585906"/>
            <a:ext cx="4205262" cy="0"/>
          </a:xfrm>
          <a:prstGeom prst="line">
            <a:avLst/>
          </a:prstGeom>
          <a:noFill/>
          <a:ln w="28575" cap="flat" cmpd="sng" algn="ctr">
            <a:solidFill>
              <a:sysClr val="windowText" lastClr="000000"/>
            </a:solidFill>
            <a:prstDash val="dash"/>
          </a:ln>
          <a:effectLst/>
        </p:spPr>
      </p:cxnSp>
      <p:sp>
        <p:nvSpPr>
          <p:cNvPr id="70" name="TextBox 69"/>
          <p:cNvSpPr txBox="1"/>
          <p:nvPr/>
        </p:nvSpPr>
        <p:spPr>
          <a:xfrm>
            <a:off x="179512" y="6484334"/>
            <a:ext cx="1252411" cy="257034"/>
          </a:xfrm>
          <a:prstGeom prst="rect">
            <a:avLst/>
          </a:prstGeom>
          <a:noFill/>
        </p:spPr>
        <p:txBody>
          <a:bodyPr wrap="none" lIns="71668" tIns="35834" rIns="71668" bIns="35834" rtlCol="0">
            <a:spAutoFit/>
          </a:bodyPr>
          <a:lstStyle/>
          <a:p>
            <a:r>
              <a:rPr lang="en-US" altLang="zh-CN" sz="1200" b="1" i="1" dirty="0">
                <a:solidFill>
                  <a:srgbClr val="FFC000"/>
                </a:solidFill>
                <a:latin typeface="Times New Roman" pitchFamily="18" charset="0"/>
                <a:cs typeface="Times New Roman" pitchFamily="18" charset="0"/>
              </a:rPr>
              <a:t>O(Sink Location)</a:t>
            </a:r>
            <a:endParaRPr lang="zh-CN" altLang="en-US" sz="1200" b="1" i="1" dirty="0">
              <a:solidFill>
                <a:srgbClr val="FFC000"/>
              </a:solidFill>
              <a:latin typeface="Times New Roman" pitchFamily="18" charset="0"/>
              <a:cs typeface="Times New Roman" pitchFamily="18" charset="0"/>
            </a:endParaRPr>
          </a:p>
        </p:txBody>
      </p:sp>
      <p:sp>
        <p:nvSpPr>
          <p:cNvPr id="71" name="流程图: 联系 17"/>
          <p:cNvSpPr/>
          <p:nvPr/>
        </p:nvSpPr>
        <p:spPr>
          <a:xfrm>
            <a:off x="907458" y="5523316"/>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3" name="流程图: 联系 17"/>
          <p:cNvSpPr/>
          <p:nvPr/>
        </p:nvSpPr>
        <p:spPr>
          <a:xfrm>
            <a:off x="2339446" y="552300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4" name="流程图: 联系 17"/>
          <p:cNvSpPr/>
          <p:nvPr/>
        </p:nvSpPr>
        <p:spPr>
          <a:xfrm>
            <a:off x="3799847" y="5527318"/>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5" name="流程图: 联系 17"/>
          <p:cNvSpPr/>
          <p:nvPr/>
        </p:nvSpPr>
        <p:spPr>
          <a:xfrm>
            <a:off x="3799847" y="4105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6" name="流程图: 联系 17"/>
          <p:cNvSpPr/>
          <p:nvPr/>
        </p:nvSpPr>
        <p:spPr>
          <a:xfrm>
            <a:off x="2339446" y="4105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7" name="流程图: 联系 17"/>
          <p:cNvSpPr/>
          <p:nvPr/>
        </p:nvSpPr>
        <p:spPr>
          <a:xfrm>
            <a:off x="907458" y="4105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8" name="流程图: 联系 17"/>
          <p:cNvSpPr/>
          <p:nvPr/>
        </p:nvSpPr>
        <p:spPr>
          <a:xfrm>
            <a:off x="2326812" y="271071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9" name="流程图: 联系 17"/>
          <p:cNvSpPr/>
          <p:nvPr/>
        </p:nvSpPr>
        <p:spPr>
          <a:xfrm>
            <a:off x="907458" y="271071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0" name="流程图: 联系 17"/>
          <p:cNvSpPr/>
          <p:nvPr/>
        </p:nvSpPr>
        <p:spPr>
          <a:xfrm>
            <a:off x="3799847" y="271071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9</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1" name="梯形 179"/>
          <p:cNvSpPr/>
          <p:nvPr/>
        </p:nvSpPr>
        <p:spPr>
          <a:xfrm flipV="1">
            <a:off x="269126" y="6196302"/>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cxnSp>
        <p:nvCxnSpPr>
          <p:cNvPr id="82" name="直接连接符 181"/>
          <p:cNvCxnSpPr>
            <a:stCxn id="78" idx="3"/>
            <a:endCxn id="77" idx="7"/>
          </p:cNvCxnSpPr>
          <p:nvPr/>
        </p:nvCxnSpPr>
        <p:spPr>
          <a:xfrm flipH="1">
            <a:off x="1213421" y="3016676"/>
            <a:ext cx="1165886" cy="1141541"/>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3" name="直接连接符 181"/>
          <p:cNvCxnSpPr>
            <a:stCxn id="75" idx="3"/>
            <a:endCxn id="73" idx="7"/>
          </p:cNvCxnSpPr>
          <p:nvPr/>
        </p:nvCxnSpPr>
        <p:spPr>
          <a:xfrm flipH="1">
            <a:off x="2645409" y="4411686"/>
            <a:ext cx="1206934" cy="1163814"/>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4" name="直接连接符 181"/>
          <p:cNvCxnSpPr>
            <a:stCxn id="76" idx="3"/>
          </p:cNvCxnSpPr>
          <p:nvPr/>
        </p:nvCxnSpPr>
        <p:spPr>
          <a:xfrm flipH="1">
            <a:off x="1178383" y="4411686"/>
            <a:ext cx="1213558" cy="1177755"/>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5" name="直接连接符 181"/>
          <p:cNvCxnSpPr>
            <a:stCxn id="79" idx="4"/>
            <a:endCxn id="77" idx="0"/>
          </p:cNvCxnSpPr>
          <p:nvPr/>
        </p:nvCxnSpPr>
        <p:spPr>
          <a:xfrm>
            <a:off x="1086687" y="3069171"/>
            <a:ext cx="0" cy="1036552"/>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8" name="直接连接符 181"/>
          <p:cNvCxnSpPr>
            <a:stCxn id="74" idx="2"/>
            <a:endCxn id="73" idx="6"/>
          </p:cNvCxnSpPr>
          <p:nvPr/>
        </p:nvCxnSpPr>
        <p:spPr>
          <a:xfrm flipH="1" flipV="1">
            <a:off x="2697904" y="5702234"/>
            <a:ext cx="1101944" cy="4313"/>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9" name="直接连接符 181"/>
          <p:cNvCxnSpPr>
            <a:endCxn id="76" idx="7"/>
          </p:cNvCxnSpPr>
          <p:nvPr/>
        </p:nvCxnSpPr>
        <p:spPr>
          <a:xfrm flipH="1">
            <a:off x="2645409" y="3016676"/>
            <a:ext cx="1210246" cy="1141541"/>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grpSp>
        <p:nvGrpSpPr>
          <p:cNvPr id="11" name="Group 10"/>
          <p:cNvGrpSpPr/>
          <p:nvPr/>
        </p:nvGrpSpPr>
        <p:grpSpPr>
          <a:xfrm>
            <a:off x="5930537" y="3422631"/>
            <a:ext cx="2277076" cy="1546044"/>
            <a:chOff x="5930537" y="3422631"/>
            <a:chExt cx="2277076" cy="1546044"/>
          </a:xfrm>
        </p:grpSpPr>
        <p:cxnSp>
          <p:nvCxnSpPr>
            <p:cNvPr id="157" name="直接连接符 16"/>
            <p:cNvCxnSpPr>
              <a:endCxn id="171" idx="0"/>
            </p:cNvCxnSpPr>
            <p:nvPr/>
          </p:nvCxnSpPr>
          <p:spPr>
            <a:xfrm>
              <a:off x="7184571" y="3429162"/>
              <a:ext cx="1023042" cy="1539513"/>
            </a:xfrm>
            <a:prstGeom prst="line">
              <a:avLst/>
            </a:prstGeom>
            <a:noFill/>
            <a:ln w="38100" cap="flat" cmpd="sng" algn="ctr">
              <a:solidFill>
                <a:srgbClr val="FFC000"/>
              </a:solidFill>
              <a:prstDash val="solid"/>
              <a:headEnd type="triangle" w="lg" len="lg"/>
              <a:tailEnd type="none" w="lg" len="lg"/>
            </a:ln>
            <a:effectLst>
              <a:outerShdw blurRad="40000" dist="20000" dir="5400000" rotWithShape="0">
                <a:srgbClr val="000000">
                  <a:alpha val="38000"/>
                </a:srgbClr>
              </a:outerShdw>
            </a:effectLst>
          </p:spPr>
        </p:cxnSp>
        <p:cxnSp>
          <p:nvCxnSpPr>
            <p:cNvPr id="158" name="直接连接符 19"/>
            <p:cNvCxnSpPr/>
            <p:nvPr/>
          </p:nvCxnSpPr>
          <p:spPr>
            <a:xfrm flipH="1">
              <a:off x="5930537" y="3422631"/>
              <a:ext cx="947057" cy="1521823"/>
            </a:xfrm>
            <a:prstGeom prst="line">
              <a:avLst/>
            </a:prstGeom>
            <a:noFill/>
            <a:ln w="38100" cap="flat" cmpd="sng" algn="ctr">
              <a:solidFill>
                <a:srgbClr val="FFC000"/>
              </a:solidFill>
              <a:prstDash val="solid"/>
              <a:headEnd type="triangle" w="lg" len="lg"/>
              <a:tailEnd type="none" w="lg" len="lg"/>
            </a:ln>
            <a:effectLst>
              <a:outerShdw blurRad="40000" dist="20000" dir="5400000" rotWithShape="0">
                <a:srgbClr val="000000">
                  <a:alpha val="38000"/>
                </a:srgbClr>
              </a:outerShdw>
            </a:effectLst>
          </p:spPr>
        </p:cxnSp>
      </p:grpSp>
      <p:cxnSp>
        <p:nvCxnSpPr>
          <p:cNvPr id="159" name="直接连接符 22"/>
          <p:cNvCxnSpPr>
            <a:stCxn id="177" idx="0"/>
            <a:endCxn id="168" idx="0"/>
          </p:cNvCxnSpPr>
          <p:nvPr/>
        </p:nvCxnSpPr>
        <p:spPr>
          <a:xfrm flipH="1">
            <a:off x="7025456" y="3412852"/>
            <a:ext cx="1" cy="497228"/>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0" name="直接连接符 24"/>
          <p:cNvCxnSpPr>
            <a:stCxn id="168" idx="4"/>
            <a:endCxn id="169" idx="0"/>
          </p:cNvCxnSpPr>
          <p:nvPr/>
        </p:nvCxnSpPr>
        <p:spPr>
          <a:xfrm>
            <a:off x="7025456" y="4268537"/>
            <a:ext cx="0" cy="665573"/>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1" name="直接连接符 28"/>
          <p:cNvCxnSpPr>
            <a:stCxn id="169" idx="4"/>
            <a:endCxn id="174" idx="0"/>
          </p:cNvCxnSpPr>
          <p:nvPr/>
        </p:nvCxnSpPr>
        <p:spPr>
          <a:xfrm>
            <a:off x="7025456" y="5292568"/>
            <a:ext cx="0" cy="865132"/>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2" name="直接连接符 36"/>
          <p:cNvCxnSpPr>
            <a:endCxn id="173" idx="0"/>
          </p:cNvCxnSpPr>
          <p:nvPr/>
        </p:nvCxnSpPr>
        <p:spPr>
          <a:xfrm>
            <a:off x="5904411" y="5323277"/>
            <a:ext cx="217120" cy="843609"/>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3" name="直接连接符 40"/>
          <p:cNvCxnSpPr/>
          <p:nvPr/>
        </p:nvCxnSpPr>
        <p:spPr>
          <a:xfrm flipH="1">
            <a:off x="5453743" y="5290619"/>
            <a:ext cx="320040" cy="868680"/>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4" name="直接连接符 42"/>
          <p:cNvCxnSpPr/>
          <p:nvPr/>
        </p:nvCxnSpPr>
        <p:spPr>
          <a:xfrm>
            <a:off x="8307977" y="5323277"/>
            <a:ext cx="293914" cy="816428"/>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5" name="直接连接符 44"/>
          <p:cNvCxnSpPr/>
          <p:nvPr/>
        </p:nvCxnSpPr>
        <p:spPr>
          <a:xfrm flipH="1">
            <a:off x="7903029" y="5329808"/>
            <a:ext cx="254726" cy="829491"/>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grpSp>
        <p:nvGrpSpPr>
          <p:cNvPr id="10" name="Group 9"/>
          <p:cNvGrpSpPr/>
          <p:nvPr/>
        </p:nvGrpSpPr>
        <p:grpSpPr>
          <a:xfrm>
            <a:off x="1086687" y="4216042"/>
            <a:ext cx="7120926" cy="1486192"/>
            <a:chOff x="1086687" y="4216042"/>
            <a:chExt cx="7120926" cy="1486192"/>
          </a:xfrm>
        </p:grpSpPr>
        <p:cxnSp>
          <p:nvCxnSpPr>
            <p:cNvPr id="86" name="直接连接符 181"/>
            <p:cNvCxnSpPr>
              <a:stCxn id="73" idx="2"/>
            </p:cNvCxnSpPr>
            <p:nvPr/>
          </p:nvCxnSpPr>
          <p:spPr>
            <a:xfrm flipH="1">
              <a:off x="1265916" y="5702234"/>
              <a:ext cx="1073531" cy="0"/>
            </a:xfrm>
            <a:prstGeom prst="line">
              <a:avLst/>
            </a:prstGeom>
            <a:noFill/>
            <a:ln w="76200" cap="flat" cmpd="sng" algn="ctr">
              <a:solidFill>
                <a:srgbClr val="00EA6A"/>
              </a:solidFill>
              <a:prstDash val="sysDot"/>
              <a:headEnd type="none" w="med" len="med"/>
              <a:tailEnd type="triangle" w="med" len="med"/>
            </a:ln>
            <a:effectLst>
              <a:outerShdw blurRad="40000" dist="23000" dir="5400000" rotWithShape="0">
                <a:srgbClr val="000000">
                  <a:alpha val="35000"/>
                </a:srgbClr>
              </a:outerShdw>
            </a:effectLst>
          </p:spPr>
        </p:cxnSp>
        <p:cxnSp>
          <p:nvCxnSpPr>
            <p:cNvPr id="87" name="直接连接符 181"/>
            <p:cNvCxnSpPr>
              <a:stCxn id="77" idx="4"/>
              <a:endCxn id="71" idx="0"/>
            </p:cNvCxnSpPr>
            <p:nvPr/>
          </p:nvCxnSpPr>
          <p:spPr>
            <a:xfrm>
              <a:off x="1086687" y="4464181"/>
              <a:ext cx="0" cy="1059136"/>
            </a:xfrm>
            <a:prstGeom prst="line">
              <a:avLst/>
            </a:prstGeom>
            <a:noFill/>
            <a:ln w="76200" cap="flat" cmpd="sng" algn="ctr">
              <a:solidFill>
                <a:srgbClr val="00EA6A"/>
              </a:solidFill>
              <a:prstDash val="sysDot"/>
              <a:headEnd type="none" w="med" len="med"/>
              <a:tailEnd type="triangle" w="med" len="med"/>
            </a:ln>
            <a:effectLst>
              <a:outerShdw blurRad="40000" dist="23000" dir="5400000" rotWithShape="0">
                <a:srgbClr val="000000">
                  <a:alpha val="35000"/>
                </a:srgbClr>
              </a:outerShdw>
            </a:effectLst>
          </p:spPr>
        </p:cxnSp>
        <p:cxnSp>
          <p:nvCxnSpPr>
            <p:cNvPr id="166" name="直接连接符 48"/>
            <p:cNvCxnSpPr>
              <a:stCxn id="168" idx="3"/>
            </p:cNvCxnSpPr>
            <p:nvPr/>
          </p:nvCxnSpPr>
          <p:spPr>
            <a:xfrm flipH="1">
              <a:off x="5963194" y="4216042"/>
              <a:ext cx="935528" cy="761069"/>
            </a:xfrm>
            <a:prstGeom prst="line">
              <a:avLst/>
            </a:prstGeom>
            <a:noFill/>
            <a:ln w="38100" cap="flat" cmpd="sng" algn="ctr">
              <a:solidFill>
                <a:srgbClr val="FFFF00"/>
              </a:solidFill>
              <a:prstDash val="sysDash"/>
              <a:headEnd type="triangle" w="lg" len="lg"/>
              <a:tailEnd type="none" w="lg" len="lg"/>
            </a:ln>
            <a:effectLst>
              <a:outerShdw blurRad="40000" dist="20000" dir="5400000" rotWithShape="0">
                <a:srgbClr val="000000">
                  <a:alpha val="38000"/>
                </a:srgbClr>
              </a:outerShdw>
            </a:effectLst>
          </p:spPr>
        </p:cxnSp>
        <p:cxnSp>
          <p:nvCxnSpPr>
            <p:cNvPr id="167" name="直接连接符 53"/>
            <p:cNvCxnSpPr>
              <a:stCxn id="168" idx="5"/>
              <a:endCxn id="171" idx="0"/>
            </p:cNvCxnSpPr>
            <p:nvPr/>
          </p:nvCxnSpPr>
          <p:spPr>
            <a:xfrm>
              <a:off x="7152190" y="4216042"/>
              <a:ext cx="1055423" cy="752633"/>
            </a:xfrm>
            <a:prstGeom prst="line">
              <a:avLst/>
            </a:prstGeom>
            <a:noFill/>
            <a:ln w="38100" cap="flat" cmpd="sng" algn="ctr">
              <a:solidFill>
                <a:srgbClr val="FFFF00"/>
              </a:solidFill>
              <a:prstDash val="sysDash"/>
              <a:headEnd type="triangle" w="lg" len="lg"/>
              <a:tailEnd type="none" w="lg" len="lg"/>
            </a:ln>
            <a:effectLst>
              <a:outerShdw blurRad="40000" dist="20000" dir="5400000" rotWithShape="0">
                <a:srgbClr val="000000">
                  <a:alpha val="38000"/>
                </a:srgbClr>
              </a:outerShdw>
            </a:effectLst>
          </p:spPr>
        </p:cxnSp>
      </p:grpSp>
      <p:sp>
        <p:nvSpPr>
          <p:cNvPr id="168" name="流程图: 联系 17"/>
          <p:cNvSpPr/>
          <p:nvPr/>
        </p:nvSpPr>
        <p:spPr>
          <a:xfrm>
            <a:off x="6846227" y="3910079"/>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69" name="流程图: 联系 17"/>
          <p:cNvSpPr/>
          <p:nvPr/>
        </p:nvSpPr>
        <p:spPr>
          <a:xfrm>
            <a:off x="6846227" y="493411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0" name="流程图: 联系 17"/>
          <p:cNvSpPr/>
          <p:nvPr/>
        </p:nvSpPr>
        <p:spPr>
          <a:xfrm>
            <a:off x="5669384" y="493411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1" name="流程图: 联系 17"/>
          <p:cNvSpPr/>
          <p:nvPr/>
        </p:nvSpPr>
        <p:spPr>
          <a:xfrm>
            <a:off x="8028384" y="496867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2" name="流程图: 联系 17"/>
          <p:cNvSpPr/>
          <p:nvPr/>
        </p:nvSpPr>
        <p:spPr>
          <a:xfrm>
            <a:off x="5221654" y="6166886"/>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3" name="流程图: 联系 17"/>
          <p:cNvSpPr/>
          <p:nvPr/>
        </p:nvSpPr>
        <p:spPr>
          <a:xfrm>
            <a:off x="5942302" y="6166886"/>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4" name="流程图: 联系 17"/>
          <p:cNvSpPr/>
          <p:nvPr/>
        </p:nvSpPr>
        <p:spPr>
          <a:xfrm>
            <a:off x="6846227" y="615770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5" name="流程图: 联系 17"/>
          <p:cNvSpPr/>
          <p:nvPr/>
        </p:nvSpPr>
        <p:spPr>
          <a:xfrm>
            <a:off x="7668344" y="614607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6" name="流程图: 联系 17"/>
          <p:cNvSpPr/>
          <p:nvPr/>
        </p:nvSpPr>
        <p:spPr>
          <a:xfrm>
            <a:off x="8460432" y="614607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7" name="梯形 179"/>
          <p:cNvSpPr/>
          <p:nvPr/>
        </p:nvSpPr>
        <p:spPr>
          <a:xfrm flipV="1">
            <a:off x="6746227" y="3136829"/>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78" name="Rectangle 177"/>
          <p:cNvSpPr/>
          <p:nvPr/>
        </p:nvSpPr>
        <p:spPr>
          <a:xfrm>
            <a:off x="6793718" y="2823132"/>
            <a:ext cx="502069" cy="299925"/>
          </a:xfrm>
          <a:prstGeom prst="rect">
            <a:avLst/>
          </a:prstGeom>
        </p:spPr>
        <p:txBody>
          <a:bodyPr wrap="none" lIns="68425" tIns="34212" rIns="68425" bIns="34212">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5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Sink</a:t>
            </a:r>
            <a:endParaRPr kumimoji="0" lang="en-US" sz="1800" b="0" i="0" u="none" strike="noStrike" kern="0" cap="none" spc="0" normalizeH="0" baseline="0" noProof="0" dirty="0">
              <a:ln>
                <a:noFill/>
              </a:ln>
              <a:solidFill>
                <a:srgbClr val="FFC000"/>
              </a:solidFill>
              <a:effectLst/>
              <a:uLnTx/>
              <a:uFillTx/>
            </a:endParaRPr>
          </a:p>
        </p:txBody>
      </p:sp>
      <p:sp>
        <p:nvSpPr>
          <p:cNvPr id="4" name="Content Placeholder 3"/>
          <p:cNvSpPr>
            <a:spLocks noGrp="1"/>
          </p:cNvSpPr>
          <p:nvPr>
            <p:ph idx="1"/>
          </p:nvPr>
        </p:nvSpPr>
        <p:spPr>
          <a:xfrm>
            <a:off x="5004048" y="1441982"/>
            <a:ext cx="3960440" cy="1165726"/>
          </a:xfrm>
        </p:spPr>
        <p:txBody>
          <a:bodyPr>
            <a:normAutofit fontScale="92500"/>
          </a:bodyPr>
          <a:lstStyle/>
          <a:p>
            <a:pPr marL="36576" indent="0">
              <a:buNone/>
            </a:pPr>
            <a:r>
              <a:rPr lang="en-US" sz="2400" dirty="0"/>
              <a:t>Nodes 2 and 4 communicate directly with sink if they are within the radio range</a:t>
            </a:r>
          </a:p>
        </p:txBody>
      </p:sp>
      <p:cxnSp>
        <p:nvCxnSpPr>
          <p:cNvPr id="72" name="直接连接符 181"/>
          <p:cNvCxnSpPr/>
          <p:nvPr/>
        </p:nvCxnSpPr>
        <p:spPr>
          <a:xfrm flipH="1">
            <a:off x="581297" y="5837624"/>
            <a:ext cx="376414" cy="452142"/>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52" name="直接连接符 181"/>
          <p:cNvCxnSpPr/>
          <p:nvPr/>
        </p:nvCxnSpPr>
        <p:spPr>
          <a:xfrm flipH="1">
            <a:off x="692331" y="5773783"/>
            <a:ext cx="1658984" cy="574766"/>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55" name="直接连接符 181"/>
          <p:cNvCxnSpPr/>
          <p:nvPr/>
        </p:nvCxnSpPr>
        <p:spPr>
          <a:xfrm flipH="1">
            <a:off x="476794" y="4439107"/>
            <a:ext cx="505158" cy="1798407"/>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val="10291822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emph" presetSubtype="0" repeatCount="indefinite" fill="hold" nodeType="afterEffect">
                                  <p:stCondLst>
                                    <p:cond delay="0"/>
                                  </p:stCondLst>
                                  <p:childTnLst>
                                    <p:anim calcmode="discrete" valueType="str">
                                      <p:cBhvr>
                                        <p:cTn id="12" dur="1000" fill="hold"/>
                                        <p:tgtEl>
                                          <p:spTgt spid="10"/>
                                        </p:tgtEl>
                                        <p:attrNameLst>
                                          <p:attrName>style.visibility</p:attrName>
                                        </p:attrNameLst>
                                      </p:cBhvr>
                                      <p:tavLst>
                                        <p:tav tm="0">
                                          <p:val>
                                            <p:strVal val="hidden"/>
                                          </p:val>
                                        </p:tav>
                                        <p:tav tm="50000">
                                          <p:val>
                                            <p:strVal val="visible"/>
                                          </p:val>
                                        </p:tav>
                                      </p:tavLst>
                                    </p:anim>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up)">
                                      <p:cBhvr>
                                        <p:cTn id="16" dur="2000"/>
                                        <p:tgtEl>
                                          <p:spTgt spid="55"/>
                                        </p:tgtEl>
                                      </p:cBhvr>
                                    </p:animEffect>
                                  </p:childTnLst>
                                </p:cTn>
                              </p:par>
                              <p:par>
                                <p:cTn id="17" presetID="22" presetClass="entr" presetSubtype="1"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2000"/>
                                        <p:tgtEl>
                                          <p:spTgt spid="52"/>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100" b="1" dirty="0">
                <a:solidFill>
                  <a:srgbClr val="CFAFE7"/>
                </a:solidFill>
              </a:rPr>
              <a:t>DAP:  Data Relay Hierarchy</a:t>
            </a:r>
            <a:endParaRPr lang="zh-CN" altLang="en-US" sz="4100" b="1" dirty="0">
              <a:solidFill>
                <a:srgbClr val="CFAFE7"/>
              </a:solidFill>
            </a:endParaRPr>
          </a:p>
        </p:txBody>
      </p:sp>
      <p:sp>
        <p:nvSpPr>
          <p:cNvPr id="65" name="矩形 3"/>
          <p:cNvSpPr>
            <a:spLocks noChangeAspect="1"/>
          </p:cNvSpPr>
          <p:nvPr/>
        </p:nvSpPr>
        <p:spPr>
          <a:xfrm>
            <a:off x="416044" y="2174664"/>
            <a:ext cx="4233485" cy="42337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6300" b="0" i="0" u="none" strike="noStrike" kern="0" cap="none" spc="0" normalizeH="0" baseline="0" noProof="0" dirty="0">
              <a:ln>
                <a:noFill/>
              </a:ln>
              <a:solidFill>
                <a:prstClr val="black"/>
              </a:solidFill>
              <a:effectLst/>
              <a:uLnTx/>
              <a:uFillTx/>
              <a:latin typeface="Calibri"/>
              <a:ea typeface="宋体"/>
              <a:cs typeface="+mn-cs"/>
            </a:endParaRPr>
          </a:p>
        </p:txBody>
      </p:sp>
      <p:cxnSp>
        <p:nvCxnSpPr>
          <p:cNvPr id="66" name="直接连接符 7"/>
          <p:cNvCxnSpPr>
            <a:cxnSpLocks noChangeAspect="1"/>
          </p:cNvCxnSpPr>
          <p:nvPr/>
        </p:nvCxnSpPr>
        <p:spPr>
          <a:xfrm>
            <a:off x="1834793" y="2174664"/>
            <a:ext cx="0" cy="4220576"/>
          </a:xfrm>
          <a:prstGeom prst="line">
            <a:avLst/>
          </a:prstGeom>
          <a:noFill/>
          <a:ln w="28575" cap="flat" cmpd="sng" algn="ctr">
            <a:solidFill>
              <a:sysClr val="windowText" lastClr="000000"/>
            </a:solidFill>
            <a:prstDash val="dash"/>
          </a:ln>
          <a:effectLst/>
        </p:spPr>
      </p:cxnSp>
      <p:cxnSp>
        <p:nvCxnSpPr>
          <p:cNvPr id="67" name="直接连接符 80"/>
          <p:cNvCxnSpPr>
            <a:cxnSpLocks noChangeAspect="1"/>
          </p:cNvCxnSpPr>
          <p:nvPr/>
        </p:nvCxnSpPr>
        <p:spPr>
          <a:xfrm>
            <a:off x="3238368" y="2174665"/>
            <a:ext cx="0" cy="4233731"/>
          </a:xfrm>
          <a:prstGeom prst="line">
            <a:avLst/>
          </a:prstGeom>
          <a:noFill/>
          <a:ln w="28575" cap="flat" cmpd="sng" algn="ctr">
            <a:solidFill>
              <a:sysClr val="windowText" lastClr="000000"/>
            </a:solidFill>
            <a:prstDash val="dash"/>
          </a:ln>
          <a:effectLst/>
        </p:spPr>
      </p:cxnSp>
      <p:cxnSp>
        <p:nvCxnSpPr>
          <p:cNvPr id="68" name="直接连接符 81"/>
          <p:cNvCxnSpPr>
            <a:cxnSpLocks noChangeAspect="1"/>
          </p:cNvCxnSpPr>
          <p:nvPr/>
        </p:nvCxnSpPr>
        <p:spPr>
          <a:xfrm>
            <a:off x="416045" y="4997150"/>
            <a:ext cx="4205262" cy="0"/>
          </a:xfrm>
          <a:prstGeom prst="line">
            <a:avLst/>
          </a:prstGeom>
          <a:noFill/>
          <a:ln w="28575" cap="flat" cmpd="sng" algn="ctr">
            <a:solidFill>
              <a:sysClr val="windowText" lastClr="000000"/>
            </a:solidFill>
            <a:prstDash val="dash"/>
          </a:ln>
          <a:effectLst/>
        </p:spPr>
      </p:cxnSp>
      <p:cxnSp>
        <p:nvCxnSpPr>
          <p:cNvPr id="69" name="直接连接符 82"/>
          <p:cNvCxnSpPr>
            <a:cxnSpLocks noChangeAspect="1"/>
          </p:cNvCxnSpPr>
          <p:nvPr/>
        </p:nvCxnSpPr>
        <p:spPr>
          <a:xfrm>
            <a:off x="416045" y="3585906"/>
            <a:ext cx="4205262" cy="0"/>
          </a:xfrm>
          <a:prstGeom prst="line">
            <a:avLst/>
          </a:prstGeom>
          <a:noFill/>
          <a:ln w="28575" cap="flat" cmpd="sng" algn="ctr">
            <a:solidFill>
              <a:sysClr val="windowText" lastClr="000000"/>
            </a:solidFill>
            <a:prstDash val="dash"/>
          </a:ln>
          <a:effectLst/>
        </p:spPr>
      </p:cxnSp>
      <p:sp>
        <p:nvSpPr>
          <p:cNvPr id="70" name="TextBox 69"/>
          <p:cNvSpPr txBox="1"/>
          <p:nvPr/>
        </p:nvSpPr>
        <p:spPr>
          <a:xfrm>
            <a:off x="179512" y="6484334"/>
            <a:ext cx="1252411" cy="257034"/>
          </a:xfrm>
          <a:prstGeom prst="rect">
            <a:avLst/>
          </a:prstGeom>
          <a:noFill/>
        </p:spPr>
        <p:txBody>
          <a:bodyPr wrap="none" lIns="71668" tIns="35834" rIns="71668" bIns="35834" rtlCol="0">
            <a:spAutoFit/>
          </a:bodyPr>
          <a:lstStyle/>
          <a:p>
            <a:r>
              <a:rPr lang="en-US" altLang="zh-CN" sz="1200" b="1" i="1" dirty="0">
                <a:solidFill>
                  <a:srgbClr val="FFC000"/>
                </a:solidFill>
                <a:latin typeface="Times New Roman" pitchFamily="18" charset="0"/>
                <a:cs typeface="Times New Roman" pitchFamily="18" charset="0"/>
              </a:rPr>
              <a:t>O(Sink Location)</a:t>
            </a:r>
            <a:endParaRPr lang="zh-CN" altLang="en-US" sz="1200" b="1" i="1" dirty="0">
              <a:solidFill>
                <a:srgbClr val="FFC000"/>
              </a:solidFill>
              <a:latin typeface="Times New Roman" pitchFamily="18" charset="0"/>
              <a:cs typeface="Times New Roman" pitchFamily="18" charset="0"/>
            </a:endParaRPr>
          </a:p>
        </p:txBody>
      </p:sp>
      <p:sp>
        <p:nvSpPr>
          <p:cNvPr id="71" name="流程图: 联系 17"/>
          <p:cNvSpPr/>
          <p:nvPr/>
        </p:nvSpPr>
        <p:spPr>
          <a:xfrm>
            <a:off x="907458" y="5523316"/>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3" name="流程图: 联系 17"/>
          <p:cNvSpPr/>
          <p:nvPr/>
        </p:nvSpPr>
        <p:spPr>
          <a:xfrm>
            <a:off x="2339446" y="552300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4" name="流程图: 联系 17"/>
          <p:cNvSpPr/>
          <p:nvPr/>
        </p:nvSpPr>
        <p:spPr>
          <a:xfrm>
            <a:off x="3799847" y="5527318"/>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5" name="流程图: 联系 17"/>
          <p:cNvSpPr/>
          <p:nvPr/>
        </p:nvSpPr>
        <p:spPr>
          <a:xfrm>
            <a:off x="3799847" y="4105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6" name="流程图: 联系 17"/>
          <p:cNvSpPr/>
          <p:nvPr/>
        </p:nvSpPr>
        <p:spPr>
          <a:xfrm>
            <a:off x="2339446" y="4105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7" name="流程图: 联系 17"/>
          <p:cNvSpPr/>
          <p:nvPr/>
        </p:nvSpPr>
        <p:spPr>
          <a:xfrm>
            <a:off x="907458" y="410572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8" name="流程图: 联系 17"/>
          <p:cNvSpPr/>
          <p:nvPr/>
        </p:nvSpPr>
        <p:spPr>
          <a:xfrm>
            <a:off x="2326812" y="271071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9" name="流程图: 联系 17"/>
          <p:cNvSpPr/>
          <p:nvPr/>
        </p:nvSpPr>
        <p:spPr>
          <a:xfrm>
            <a:off x="907458" y="271071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0" name="流程图: 联系 17"/>
          <p:cNvSpPr/>
          <p:nvPr/>
        </p:nvSpPr>
        <p:spPr>
          <a:xfrm>
            <a:off x="3799847" y="271071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9</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1" name="梯形 179"/>
          <p:cNvSpPr/>
          <p:nvPr/>
        </p:nvSpPr>
        <p:spPr>
          <a:xfrm flipV="1">
            <a:off x="269126" y="6196302"/>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cxnSp>
        <p:nvCxnSpPr>
          <p:cNvPr id="82" name="直接连接符 181"/>
          <p:cNvCxnSpPr>
            <a:stCxn id="78" idx="3"/>
            <a:endCxn id="77" idx="7"/>
          </p:cNvCxnSpPr>
          <p:nvPr/>
        </p:nvCxnSpPr>
        <p:spPr>
          <a:xfrm flipH="1">
            <a:off x="1213421" y="3016676"/>
            <a:ext cx="1165886" cy="1141541"/>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3" name="直接连接符 181"/>
          <p:cNvCxnSpPr>
            <a:stCxn id="75" idx="3"/>
            <a:endCxn id="73" idx="7"/>
          </p:cNvCxnSpPr>
          <p:nvPr/>
        </p:nvCxnSpPr>
        <p:spPr>
          <a:xfrm flipH="1">
            <a:off x="2645409" y="4411686"/>
            <a:ext cx="1206934" cy="1163814"/>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4" name="直接连接符 181"/>
          <p:cNvCxnSpPr>
            <a:stCxn id="76" idx="3"/>
          </p:cNvCxnSpPr>
          <p:nvPr/>
        </p:nvCxnSpPr>
        <p:spPr>
          <a:xfrm flipH="1">
            <a:off x="1178383" y="4411686"/>
            <a:ext cx="1213558" cy="1177755"/>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5" name="直接连接符 181"/>
          <p:cNvCxnSpPr>
            <a:stCxn id="79" idx="4"/>
            <a:endCxn id="77" idx="0"/>
          </p:cNvCxnSpPr>
          <p:nvPr/>
        </p:nvCxnSpPr>
        <p:spPr>
          <a:xfrm>
            <a:off x="1086687" y="3069171"/>
            <a:ext cx="0" cy="1036552"/>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8" name="直接连接符 181"/>
          <p:cNvCxnSpPr>
            <a:stCxn id="74" idx="2"/>
            <a:endCxn id="73" idx="6"/>
          </p:cNvCxnSpPr>
          <p:nvPr/>
        </p:nvCxnSpPr>
        <p:spPr>
          <a:xfrm flipH="1" flipV="1">
            <a:off x="2697904" y="5702234"/>
            <a:ext cx="1101944" cy="4313"/>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89" name="直接连接符 181"/>
          <p:cNvCxnSpPr>
            <a:endCxn id="76" idx="7"/>
          </p:cNvCxnSpPr>
          <p:nvPr/>
        </p:nvCxnSpPr>
        <p:spPr>
          <a:xfrm flipH="1">
            <a:off x="2645409" y="3016676"/>
            <a:ext cx="1210246" cy="1141541"/>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grpSp>
        <p:nvGrpSpPr>
          <p:cNvPr id="11" name="Group 10"/>
          <p:cNvGrpSpPr/>
          <p:nvPr/>
        </p:nvGrpSpPr>
        <p:grpSpPr>
          <a:xfrm>
            <a:off x="5930537" y="3422631"/>
            <a:ext cx="2277076" cy="1546044"/>
            <a:chOff x="5930537" y="3422631"/>
            <a:chExt cx="2277076" cy="1546044"/>
          </a:xfrm>
        </p:grpSpPr>
        <p:cxnSp>
          <p:nvCxnSpPr>
            <p:cNvPr id="157" name="直接连接符 16"/>
            <p:cNvCxnSpPr>
              <a:endCxn id="171" idx="0"/>
            </p:cNvCxnSpPr>
            <p:nvPr/>
          </p:nvCxnSpPr>
          <p:spPr>
            <a:xfrm>
              <a:off x="7184571" y="3429162"/>
              <a:ext cx="1023042" cy="1539513"/>
            </a:xfrm>
            <a:prstGeom prst="line">
              <a:avLst/>
            </a:prstGeom>
            <a:noFill/>
            <a:ln w="38100" cap="flat" cmpd="sng" algn="ctr">
              <a:solidFill>
                <a:srgbClr val="FFC000"/>
              </a:solidFill>
              <a:prstDash val="solid"/>
              <a:headEnd type="triangle" w="lg" len="lg"/>
              <a:tailEnd type="none" w="lg" len="lg"/>
            </a:ln>
            <a:effectLst>
              <a:outerShdw blurRad="40000" dist="20000" dir="5400000" rotWithShape="0">
                <a:srgbClr val="000000">
                  <a:alpha val="38000"/>
                </a:srgbClr>
              </a:outerShdw>
            </a:effectLst>
          </p:spPr>
        </p:cxnSp>
        <p:cxnSp>
          <p:nvCxnSpPr>
            <p:cNvPr id="158" name="直接连接符 19"/>
            <p:cNvCxnSpPr/>
            <p:nvPr/>
          </p:nvCxnSpPr>
          <p:spPr>
            <a:xfrm flipH="1">
              <a:off x="5930537" y="3422631"/>
              <a:ext cx="947057" cy="1521823"/>
            </a:xfrm>
            <a:prstGeom prst="line">
              <a:avLst/>
            </a:prstGeom>
            <a:noFill/>
            <a:ln w="38100" cap="flat" cmpd="sng" algn="ctr">
              <a:solidFill>
                <a:srgbClr val="FFC000"/>
              </a:solidFill>
              <a:prstDash val="solid"/>
              <a:headEnd type="triangle" w="lg" len="lg"/>
              <a:tailEnd type="none" w="lg" len="lg"/>
            </a:ln>
            <a:effectLst>
              <a:outerShdw blurRad="40000" dist="20000" dir="5400000" rotWithShape="0">
                <a:srgbClr val="000000">
                  <a:alpha val="38000"/>
                </a:srgbClr>
              </a:outerShdw>
            </a:effectLst>
          </p:spPr>
        </p:cxnSp>
      </p:grpSp>
      <p:cxnSp>
        <p:nvCxnSpPr>
          <p:cNvPr id="159" name="直接连接符 22"/>
          <p:cNvCxnSpPr>
            <a:stCxn id="177" idx="0"/>
            <a:endCxn id="168" idx="0"/>
          </p:cNvCxnSpPr>
          <p:nvPr/>
        </p:nvCxnSpPr>
        <p:spPr>
          <a:xfrm flipH="1">
            <a:off x="7025456" y="3412852"/>
            <a:ext cx="1" cy="497228"/>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0" name="直接连接符 24"/>
          <p:cNvCxnSpPr>
            <a:stCxn id="168" idx="4"/>
            <a:endCxn id="169" idx="0"/>
          </p:cNvCxnSpPr>
          <p:nvPr/>
        </p:nvCxnSpPr>
        <p:spPr>
          <a:xfrm>
            <a:off x="7025456" y="4268537"/>
            <a:ext cx="0" cy="665573"/>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1" name="直接连接符 28"/>
          <p:cNvCxnSpPr>
            <a:stCxn id="169" idx="4"/>
            <a:endCxn id="174" idx="0"/>
          </p:cNvCxnSpPr>
          <p:nvPr/>
        </p:nvCxnSpPr>
        <p:spPr>
          <a:xfrm>
            <a:off x="7025456" y="5292568"/>
            <a:ext cx="0" cy="865132"/>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2" name="直接连接符 36"/>
          <p:cNvCxnSpPr>
            <a:endCxn id="173" idx="0"/>
          </p:cNvCxnSpPr>
          <p:nvPr/>
        </p:nvCxnSpPr>
        <p:spPr>
          <a:xfrm>
            <a:off x="5904411" y="5323277"/>
            <a:ext cx="217120" cy="843609"/>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3" name="直接连接符 40"/>
          <p:cNvCxnSpPr/>
          <p:nvPr/>
        </p:nvCxnSpPr>
        <p:spPr>
          <a:xfrm flipH="1">
            <a:off x="5453743" y="5290619"/>
            <a:ext cx="320040" cy="868680"/>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4" name="直接连接符 42"/>
          <p:cNvCxnSpPr/>
          <p:nvPr/>
        </p:nvCxnSpPr>
        <p:spPr>
          <a:xfrm>
            <a:off x="8307977" y="5323277"/>
            <a:ext cx="293914" cy="816428"/>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165" name="直接连接符 44"/>
          <p:cNvCxnSpPr/>
          <p:nvPr/>
        </p:nvCxnSpPr>
        <p:spPr>
          <a:xfrm flipH="1">
            <a:off x="7903029" y="5329808"/>
            <a:ext cx="254726" cy="829491"/>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sp>
        <p:nvSpPr>
          <p:cNvPr id="168" name="流程图: 联系 17"/>
          <p:cNvSpPr/>
          <p:nvPr/>
        </p:nvSpPr>
        <p:spPr>
          <a:xfrm>
            <a:off x="6846227" y="3910079"/>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69" name="流程图: 联系 17"/>
          <p:cNvSpPr/>
          <p:nvPr/>
        </p:nvSpPr>
        <p:spPr>
          <a:xfrm>
            <a:off x="6846227" y="493411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0" name="流程图: 联系 17"/>
          <p:cNvSpPr/>
          <p:nvPr/>
        </p:nvSpPr>
        <p:spPr>
          <a:xfrm>
            <a:off x="5669384" y="493411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1" name="流程图: 联系 17"/>
          <p:cNvSpPr/>
          <p:nvPr/>
        </p:nvSpPr>
        <p:spPr>
          <a:xfrm>
            <a:off x="8028384" y="4968675"/>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2" name="流程图: 联系 17"/>
          <p:cNvSpPr/>
          <p:nvPr/>
        </p:nvSpPr>
        <p:spPr>
          <a:xfrm>
            <a:off x="5221654" y="6166886"/>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3" name="流程图: 联系 17"/>
          <p:cNvSpPr/>
          <p:nvPr/>
        </p:nvSpPr>
        <p:spPr>
          <a:xfrm>
            <a:off x="5942302" y="6166886"/>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4" name="流程图: 联系 17"/>
          <p:cNvSpPr/>
          <p:nvPr/>
        </p:nvSpPr>
        <p:spPr>
          <a:xfrm>
            <a:off x="6846227" y="615770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5" name="流程图: 联系 17"/>
          <p:cNvSpPr/>
          <p:nvPr/>
        </p:nvSpPr>
        <p:spPr>
          <a:xfrm>
            <a:off x="7668344" y="614607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6" name="流程图: 联系 17"/>
          <p:cNvSpPr/>
          <p:nvPr/>
        </p:nvSpPr>
        <p:spPr>
          <a:xfrm>
            <a:off x="8460432" y="6146070"/>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177" name="梯形 179"/>
          <p:cNvSpPr/>
          <p:nvPr/>
        </p:nvSpPr>
        <p:spPr>
          <a:xfrm flipV="1">
            <a:off x="6746227" y="3136829"/>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78" name="Rectangle 177"/>
          <p:cNvSpPr/>
          <p:nvPr/>
        </p:nvSpPr>
        <p:spPr>
          <a:xfrm>
            <a:off x="6793718" y="2823132"/>
            <a:ext cx="502069" cy="299925"/>
          </a:xfrm>
          <a:prstGeom prst="rect">
            <a:avLst/>
          </a:prstGeom>
        </p:spPr>
        <p:txBody>
          <a:bodyPr wrap="none" lIns="68425" tIns="34212" rIns="68425" bIns="34212">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5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Sink</a:t>
            </a:r>
            <a:endParaRPr kumimoji="0" lang="en-US" sz="1800" b="0" i="0" u="none" strike="noStrike" kern="0" cap="none" spc="0" normalizeH="0" baseline="0" noProof="0" dirty="0">
              <a:ln>
                <a:noFill/>
              </a:ln>
              <a:solidFill>
                <a:srgbClr val="FFC000"/>
              </a:solidFill>
              <a:effectLst/>
              <a:uLnTx/>
              <a:uFillTx/>
            </a:endParaRPr>
          </a:p>
        </p:txBody>
      </p:sp>
      <p:cxnSp>
        <p:nvCxnSpPr>
          <p:cNvPr id="72" name="直接连接符 181"/>
          <p:cNvCxnSpPr/>
          <p:nvPr/>
        </p:nvCxnSpPr>
        <p:spPr>
          <a:xfrm flipH="1">
            <a:off x="581297" y="5837624"/>
            <a:ext cx="376414" cy="452142"/>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52" name="直接连接符 181"/>
          <p:cNvCxnSpPr/>
          <p:nvPr/>
        </p:nvCxnSpPr>
        <p:spPr>
          <a:xfrm flipH="1">
            <a:off x="692331" y="5773783"/>
            <a:ext cx="1658984" cy="574766"/>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55" name="直接连接符 181"/>
          <p:cNvCxnSpPr/>
          <p:nvPr/>
        </p:nvCxnSpPr>
        <p:spPr>
          <a:xfrm flipH="1">
            <a:off x="476794" y="4439107"/>
            <a:ext cx="505158" cy="1798407"/>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sp>
        <p:nvSpPr>
          <p:cNvPr id="57" name="Content Placeholder 3"/>
          <p:cNvSpPr>
            <a:spLocks noGrp="1"/>
          </p:cNvSpPr>
          <p:nvPr>
            <p:ph idx="1"/>
          </p:nvPr>
        </p:nvSpPr>
        <p:spPr>
          <a:xfrm>
            <a:off x="5004048" y="1441982"/>
            <a:ext cx="3814837" cy="1333714"/>
          </a:xfrm>
        </p:spPr>
        <p:txBody>
          <a:bodyPr>
            <a:normAutofit fontScale="92500" lnSpcReduction="20000"/>
          </a:bodyPr>
          <a:lstStyle/>
          <a:p>
            <a:pPr marL="36576" indent="0">
              <a:lnSpc>
                <a:spcPct val="110000"/>
              </a:lnSpc>
              <a:buNone/>
            </a:pPr>
            <a:r>
              <a:rPr lang="en-US" sz="2400" dirty="0"/>
              <a:t>MRNs form a mesh network with intermittent connections between the mobile mesh nodes</a:t>
            </a:r>
          </a:p>
        </p:txBody>
      </p:sp>
    </p:spTree>
    <p:extLst>
      <p:ext uri="{BB962C8B-B14F-4D97-AF65-F5344CB8AC3E}">
        <p14:creationId xmlns:p14="http://schemas.microsoft.com/office/powerpoint/2010/main" val="4023365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fade">
                                      <p:cBhvr>
                                        <p:cTn id="7" dur="1000"/>
                                        <p:tgtEl>
                                          <p:spTgt spid="57">
                                            <p:txEl>
                                              <p:pRg st="0" end="0"/>
                                            </p:txEl>
                                          </p:spTgt>
                                        </p:tgtEl>
                                      </p:cBhvr>
                                    </p:animEffect>
                                    <p:anim calcmode="lin" valueType="num">
                                      <p:cBhvr>
                                        <p:cTn id="8"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1914" y="260648"/>
            <a:ext cx="7467600" cy="940966"/>
          </a:xfrm>
        </p:spPr>
        <p:txBody>
          <a:bodyPr>
            <a:normAutofit/>
          </a:bodyPr>
          <a:lstStyle/>
          <a:p>
            <a:r>
              <a:rPr lang="en-US" altLang="zh-CN" sz="4100" b="1" dirty="0">
                <a:solidFill>
                  <a:srgbClr val="CFAFE7"/>
                </a:solidFill>
              </a:rPr>
              <a:t>ASC:  Data Relay Hierarchy</a:t>
            </a:r>
            <a:endParaRPr lang="zh-CN" altLang="en-US" sz="4100" b="1" dirty="0">
              <a:solidFill>
                <a:srgbClr val="CFAFE7"/>
              </a:solidFill>
            </a:endParaRPr>
          </a:p>
        </p:txBody>
      </p:sp>
      <p:sp>
        <p:nvSpPr>
          <p:cNvPr id="3" name="内容占位符 2"/>
          <p:cNvSpPr>
            <a:spLocks noGrp="1"/>
          </p:cNvSpPr>
          <p:nvPr>
            <p:ph idx="1"/>
          </p:nvPr>
        </p:nvSpPr>
        <p:spPr>
          <a:xfrm>
            <a:off x="5163979" y="1379596"/>
            <a:ext cx="3656493" cy="1257316"/>
          </a:xfrm>
        </p:spPr>
        <p:txBody>
          <a:bodyPr>
            <a:normAutofit fontScale="77500" lnSpcReduction="20000"/>
          </a:bodyPr>
          <a:lstStyle/>
          <a:p>
            <a:pPr marL="36576" indent="0">
              <a:lnSpc>
                <a:spcPct val="120000"/>
              </a:lnSpc>
              <a:buNone/>
            </a:pPr>
            <a:r>
              <a:rPr lang="en-US" altLang="zh-CN" dirty="0"/>
              <a:t>The data relay hierarchy is the same as the search hierarchy</a:t>
            </a:r>
            <a:endParaRPr lang="zh-CN" altLang="en-US" dirty="0"/>
          </a:p>
        </p:txBody>
      </p:sp>
      <p:grpSp>
        <p:nvGrpSpPr>
          <p:cNvPr id="11" name="Group 10"/>
          <p:cNvGrpSpPr/>
          <p:nvPr/>
        </p:nvGrpSpPr>
        <p:grpSpPr>
          <a:xfrm>
            <a:off x="5975365" y="3340843"/>
            <a:ext cx="2014642" cy="1536848"/>
            <a:chOff x="5975365" y="3340843"/>
            <a:chExt cx="2014642" cy="1536848"/>
          </a:xfrm>
        </p:grpSpPr>
        <p:cxnSp>
          <p:nvCxnSpPr>
            <p:cNvPr id="60" name="直接连接符 16"/>
            <p:cNvCxnSpPr>
              <a:endCxn id="74" idx="0"/>
            </p:cNvCxnSpPr>
            <p:nvPr/>
          </p:nvCxnSpPr>
          <p:spPr>
            <a:xfrm>
              <a:off x="7140765" y="3340843"/>
              <a:ext cx="849242" cy="1536848"/>
            </a:xfrm>
            <a:prstGeom prst="line">
              <a:avLst/>
            </a:prstGeom>
            <a:noFill/>
            <a:ln w="38100" cap="flat" cmpd="sng" algn="ctr">
              <a:solidFill>
                <a:srgbClr val="FFC000"/>
              </a:solidFill>
              <a:prstDash val="dash"/>
              <a:headEnd type="triangle" w="lg" len="lg"/>
              <a:tailEnd type="none" w="lg" len="lg"/>
            </a:ln>
            <a:effectLst>
              <a:outerShdw blurRad="40000" dist="20000" dir="5400000" rotWithShape="0">
                <a:srgbClr val="000000">
                  <a:alpha val="38000"/>
                </a:srgbClr>
              </a:outerShdw>
            </a:effectLst>
          </p:spPr>
        </p:cxnSp>
        <p:cxnSp>
          <p:nvCxnSpPr>
            <p:cNvPr id="61" name="直接连接符 19"/>
            <p:cNvCxnSpPr>
              <a:endCxn id="73" idx="0"/>
            </p:cNvCxnSpPr>
            <p:nvPr/>
          </p:nvCxnSpPr>
          <p:spPr>
            <a:xfrm flipH="1">
              <a:off x="5975365" y="3340844"/>
              <a:ext cx="911932" cy="1521258"/>
            </a:xfrm>
            <a:prstGeom prst="line">
              <a:avLst/>
            </a:prstGeom>
            <a:noFill/>
            <a:ln w="38100" cap="flat" cmpd="sng" algn="ctr">
              <a:solidFill>
                <a:srgbClr val="FFC000"/>
              </a:solidFill>
              <a:prstDash val="dash"/>
              <a:headEnd type="triangle" w="lg" len="lg"/>
              <a:tailEnd type="none" w="lg" len="lg"/>
            </a:ln>
            <a:effectLst>
              <a:outerShdw blurRad="40000" dist="20000" dir="5400000" rotWithShape="0">
                <a:srgbClr val="000000">
                  <a:alpha val="38000"/>
                </a:srgbClr>
              </a:outerShdw>
            </a:effectLst>
          </p:spPr>
        </p:cxnSp>
      </p:grpSp>
      <p:cxnSp>
        <p:nvCxnSpPr>
          <p:cNvPr id="62" name="直接连接符 22"/>
          <p:cNvCxnSpPr>
            <a:stCxn id="80" idx="0"/>
            <a:endCxn id="71" idx="0"/>
          </p:cNvCxnSpPr>
          <p:nvPr/>
        </p:nvCxnSpPr>
        <p:spPr>
          <a:xfrm flipH="1">
            <a:off x="7014031" y="3340844"/>
            <a:ext cx="1" cy="497228"/>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63" name="直接连接符 24"/>
          <p:cNvCxnSpPr>
            <a:stCxn id="71" idx="4"/>
            <a:endCxn id="72" idx="0"/>
          </p:cNvCxnSpPr>
          <p:nvPr/>
        </p:nvCxnSpPr>
        <p:spPr>
          <a:xfrm>
            <a:off x="7014031" y="4196529"/>
            <a:ext cx="0" cy="665573"/>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64" name="直接连接符 28"/>
          <p:cNvCxnSpPr>
            <a:stCxn id="72" idx="4"/>
            <a:endCxn id="77" idx="0"/>
          </p:cNvCxnSpPr>
          <p:nvPr/>
        </p:nvCxnSpPr>
        <p:spPr>
          <a:xfrm>
            <a:off x="7014031" y="5220560"/>
            <a:ext cx="0" cy="865132"/>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65" name="直接连接符 36"/>
          <p:cNvCxnSpPr>
            <a:stCxn id="72" idx="3"/>
            <a:endCxn id="76" idx="0"/>
          </p:cNvCxnSpPr>
          <p:nvPr/>
        </p:nvCxnSpPr>
        <p:spPr>
          <a:xfrm flipH="1">
            <a:off x="6335405" y="5168065"/>
            <a:ext cx="551892" cy="926813"/>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66" name="直接连接符 40"/>
          <p:cNvCxnSpPr/>
          <p:nvPr/>
        </p:nvCxnSpPr>
        <p:spPr>
          <a:xfrm flipH="1">
            <a:off x="5514410" y="5198846"/>
            <a:ext cx="361245" cy="897466"/>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67" name="直接连接符 42"/>
          <p:cNvCxnSpPr/>
          <p:nvPr/>
        </p:nvCxnSpPr>
        <p:spPr>
          <a:xfrm>
            <a:off x="8076988" y="5198846"/>
            <a:ext cx="361244" cy="903111"/>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68" name="直接连接符 44"/>
          <p:cNvCxnSpPr>
            <a:stCxn id="72" idx="5"/>
            <a:endCxn id="78" idx="0"/>
          </p:cNvCxnSpPr>
          <p:nvPr/>
        </p:nvCxnSpPr>
        <p:spPr>
          <a:xfrm>
            <a:off x="7140765" y="5168065"/>
            <a:ext cx="561210" cy="905997"/>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69" name="直接连接符 48"/>
          <p:cNvCxnSpPr>
            <a:stCxn id="71" idx="3"/>
            <a:endCxn id="73" idx="0"/>
          </p:cNvCxnSpPr>
          <p:nvPr/>
        </p:nvCxnSpPr>
        <p:spPr>
          <a:xfrm flipH="1">
            <a:off x="5975365" y="4144034"/>
            <a:ext cx="911932" cy="718068"/>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cxnSp>
        <p:nvCxnSpPr>
          <p:cNvPr id="70" name="直接连接符 53"/>
          <p:cNvCxnSpPr>
            <a:stCxn id="71" idx="5"/>
            <a:endCxn id="74" idx="0"/>
          </p:cNvCxnSpPr>
          <p:nvPr/>
        </p:nvCxnSpPr>
        <p:spPr>
          <a:xfrm>
            <a:off x="7140765" y="4144034"/>
            <a:ext cx="849242" cy="733657"/>
          </a:xfrm>
          <a:prstGeom prst="line">
            <a:avLst/>
          </a:prstGeom>
          <a:noFill/>
          <a:ln w="38100" cap="flat" cmpd="sng" algn="ctr">
            <a:solidFill>
              <a:srgbClr val="FFFF00"/>
            </a:solidFill>
            <a:prstDash val="solid"/>
            <a:headEnd type="triangle" w="lg" len="lg"/>
            <a:tailEnd type="none" w="lg" len="lg"/>
          </a:ln>
          <a:effectLst>
            <a:outerShdw blurRad="40000" dist="20000" dir="5400000" rotWithShape="0">
              <a:srgbClr val="000000">
                <a:alpha val="38000"/>
              </a:srgbClr>
            </a:outerShdw>
          </a:effectLst>
        </p:spPr>
      </p:cxnSp>
      <p:sp>
        <p:nvSpPr>
          <p:cNvPr id="71" name="流程图: 联系 17"/>
          <p:cNvSpPr/>
          <p:nvPr/>
        </p:nvSpPr>
        <p:spPr>
          <a:xfrm>
            <a:off x="6834802" y="3838071"/>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2" name="流程图: 联系 17"/>
          <p:cNvSpPr/>
          <p:nvPr/>
        </p:nvSpPr>
        <p:spPr>
          <a:xfrm>
            <a:off x="6834802" y="4862102"/>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3" name="流程图: 联系 17"/>
          <p:cNvSpPr/>
          <p:nvPr/>
        </p:nvSpPr>
        <p:spPr>
          <a:xfrm>
            <a:off x="5796136" y="4862102"/>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4" name="流程图: 联系 17"/>
          <p:cNvSpPr/>
          <p:nvPr/>
        </p:nvSpPr>
        <p:spPr>
          <a:xfrm>
            <a:off x="7810778" y="4877691"/>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5" name="流程图: 联系 17"/>
          <p:cNvSpPr/>
          <p:nvPr/>
        </p:nvSpPr>
        <p:spPr>
          <a:xfrm>
            <a:off x="5292080" y="6085692"/>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6" name="流程图: 联系 17"/>
          <p:cNvSpPr/>
          <p:nvPr/>
        </p:nvSpPr>
        <p:spPr>
          <a:xfrm>
            <a:off x="6156176" y="6094878"/>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7" name="流程图: 联系 17"/>
          <p:cNvSpPr/>
          <p:nvPr/>
        </p:nvSpPr>
        <p:spPr>
          <a:xfrm>
            <a:off x="6834802" y="6085692"/>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8" name="流程图: 联系 17"/>
          <p:cNvSpPr/>
          <p:nvPr/>
        </p:nvSpPr>
        <p:spPr>
          <a:xfrm>
            <a:off x="7522746" y="6074062"/>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79" name="流程图: 联系 17"/>
          <p:cNvSpPr/>
          <p:nvPr/>
        </p:nvSpPr>
        <p:spPr>
          <a:xfrm>
            <a:off x="8314834" y="6094878"/>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9</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80" name="梯形 179"/>
          <p:cNvSpPr/>
          <p:nvPr/>
        </p:nvSpPr>
        <p:spPr>
          <a:xfrm flipV="1">
            <a:off x="6734802" y="3064821"/>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81" name="Rectangle 80"/>
          <p:cNvSpPr/>
          <p:nvPr/>
        </p:nvSpPr>
        <p:spPr>
          <a:xfrm>
            <a:off x="6782293" y="2751124"/>
            <a:ext cx="502069" cy="299925"/>
          </a:xfrm>
          <a:prstGeom prst="rect">
            <a:avLst/>
          </a:prstGeom>
        </p:spPr>
        <p:txBody>
          <a:bodyPr wrap="none" lIns="68425" tIns="34212" rIns="68425" bIns="34212">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500" b="1" i="1" u="none" strike="noStrike" kern="0" cap="none" spc="0" normalizeH="0" baseline="0" noProof="0" dirty="0">
                <a:ln>
                  <a:noFill/>
                </a:ln>
                <a:solidFill>
                  <a:srgbClr val="FFC000"/>
                </a:solidFill>
                <a:effectLst/>
                <a:uLnTx/>
                <a:uFillTx/>
                <a:latin typeface="Times New Roman" pitchFamily="18" charset="0"/>
                <a:cs typeface="Times New Roman" pitchFamily="18" charset="0"/>
              </a:rPr>
              <a:t>Sink</a:t>
            </a:r>
            <a:endParaRPr kumimoji="0" lang="en-US" sz="1800" b="0" i="0" u="none" strike="noStrike" kern="0" cap="none" spc="0" normalizeH="0" baseline="0" noProof="0" dirty="0">
              <a:ln>
                <a:noFill/>
              </a:ln>
              <a:solidFill>
                <a:srgbClr val="FFC000"/>
              </a:solidFill>
              <a:effectLst/>
              <a:uLnTx/>
              <a:uFillTx/>
            </a:endParaRPr>
          </a:p>
        </p:txBody>
      </p:sp>
      <p:sp>
        <p:nvSpPr>
          <p:cNvPr id="82" name="TextBox 81"/>
          <p:cNvSpPr txBox="1"/>
          <p:nvPr/>
        </p:nvSpPr>
        <p:spPr>
          <a:xfrm>
            <a:off x="179512" y="6268310"/>
            <a:ext cx="1252411" cy="257034"/>
          </a:xfrm>
          <a:prstGeom prst="rect">
            <a:avLst/>
          </a:prstGeom>
          <a:noFill/>
        </p:spPr>
        <p:txBody>
          <a:bodyPr wrap="none" lIns="71668" tIns="35834" rIns="71668" bIns="35834" rtlCol="0">
            <a:spAutoFit/>
          </a:bodyPr>
          <a:lstStyle/>
          <a:p>
            <a:r>
              <a:rPr lang="en-US" altLang="zh-CN" sz="1200" b="1" i="1" dirty="0">
                <a:solidFill>
                  <a:srgbClr val="FFC000"/>
                </a:solidFill>
                <a:latin typeface="Times New Roman" pitchFamily="18" charset="0"/>
                <a:cs typeface="Times New Roman" pitchFamily="18" charset="0"/>
              </a:rPr>
              <a:t>O(Sink Location)</a:t>
            </a:r>
            <a:endParaRPr lang="zh-CN" altLang="en-US" sz="1200" b="1" i="1" dirty="0">
              <a:solidFill>
                <a:srgbClr val="FFC000"/>
              </a:solidFill>
              <a:latin typeface="Times New Roman" pitchFamily="18" charset="0"/>
              <a:cs typeface="Times New Roman" pitchFamily="18" charset="0"/>
            </a:endParaRPr>
          </a:p>
        </p:txBody>
      </p:sp>
      <p:sp>
        <p:nvSpPr>
          <p:cNvPr id="126" name="Round Single Corner Rectangle 125"/>
          <p:cNvSpPr/>
          <p:nvPr/>
        </p:nvSpPr>
        <p:spPr>
          <a:xfrm>
            <a:off x="450777" y="4654685"/>
            <a:ext cx="1590577" cy="1506996"/>
          </a:xfrm>
          <a:prstGeom prst="round1Rect">
            <a:avLst>
              <a:gd name="adj" fmla="val 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Single Corner Rectangle 126"/>
          <p:cNvSpPr/>
          <p:nvPr/>
        </p:nvSpPr>
        <p:spPr>
          <a:xfrm>
            <a:off x="448582" y="3068311"/>
            <a:ext cx="1596295" cy="1572322"/>
          </a:xfrm>
          <a:prstGeom prst="round1Rect">
            <a:avLst>
              <a:gd name="adj" fmla="val 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Single Corner Rectangle 127"/>
          <p:cNvSpPr/>
          <p:nvPr/>
        </p:nvSpPr>
        <p:spPr>
          <a:xfrm>
            <a:off x="461145" y="1823849"/>
            <a:ext cx="1590575" cy="1232010"/>
          </a:xfrm>
          <a:prstGeom prst="round1Rect">
            <a:avLst>
              <a:gd name="adj" fmla="val 0"/>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Single Corner Rectangle 128"/>
          <p:cNvSpPr/>
          <p:nvPr/>
        </p:nvSpPr>
        <p:spPr>
          <a:xfrm>
            <a:off x="2047235" y="1823849"/>
            <a:ext cx="1240297" cy="1643306"/>
          </a:xfrm>
          <a:prstGeom prst="round1Rect">
            <a:avLst>
              <a:gd name="adj" fmla="val 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Single Corner Rectangle 129"/>
          <p:cNvSpPr/>
          <p:nvPr/>
        </p:nvSpPr>
        <p:spPr>
          <a:xfrm>
            <a:off x="3294890" y="1823849"/>
            <a:ext cx="1629001" cy="1643305"/>
          </a:xfrm>
          <a:prstGeom prst="round1Rect">
            <a:avLst>
              <a:gd name="adj" fmla="val 0"/>
            </a:avLst>
          </a:prstGeom>
          <a:solidFill>
            <a:srgbClr val="B00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Single Corner Rectangle 130"/>
          <p:cNvSpPr/>
          <p:nvPr/>
        </p:nvSpPr>
        <p:spPr>
          <a:xfrm>
            <a:off x="2041352" y="4662763"/>
            <a:ext cx="1514347" cy="1502833"/>
          </a:xfrm>
          <a:prstGeom prst="round1Rect">
            <a:avLst>
              <a:gd name="adj" fmla="val 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 Single Corner Rectangle 131"/>
          <p:cNvSpPr/>
          <p:nvPr/>
        </p:nvSpPr>
        <p:spPr>
          <a:xfrm>
            <a:off x="2047235" y="3452876"/>
            <a:ext cx="1240297" cy="1209887"/>
          </a:xfrm>
          <a:prstGeom prst="round1Rect">
            <a:avLst>
              <a:gd name="adj"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Single Corner Rectangle 132"/>
          <p:cNvSpPr/>
          <p:nvPr/>
        </p:nvSpPr>
        <p:spPr>
          <a:xfrm>
            <a:off x="3567087" y="4662383"/>
            <a:ext cx="1364953" cy="1506996"/>
          </a:xfrm>
          <a:prstGeom prst="round1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Single Corner Rectangle 133"/>
          <p:cNvSpPr/>
          <p:nvPr/>
        </p:nvSpPr>
        <p:spPr>
          <a:xfrm>
            <a:off x="3291622" y="3472605"/>
            <a:ext cx="1632269" cy="1189778"/>
          </a:xfrm>
          <a:prstGeom prst="round1Rect">
            <a:avLst>
              <a:gd name="adj" fmla="val 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流程图: 联系 17"/>
          <p:cNvSpPr/>
          <p:nvPr/>
        </p:nvSpPr>
        <p:spPr>
          <a:xfrm>
            <a:off x="965961" y="5295268"/>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1</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cxnSp>
        <p:nvCxnSpPr>
          <p:cNvPr id="96" name="直接连接符 181"/>
          <p:cNvCxnSpPr/>
          <p:nvPr/>
        </p:nvCxnSpPr>
        <p:spPr>
          <a:xfrm>
            <a:off x="1156611" y="4025185"/>
            <a:ext cx="0" cy="1198691"/>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103" name="直接连接符 181"/>
          <p:cNvCxnSpPr/>
          <p:nvPr/>
        </p:nvCxnSpPr>
        <p:spPr>
          <a:xfrm flipH="1">
            <a:off x="1297649" y="4141219"/>
            <a:ext cx="1282364" cy="1162476"/>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sp>
        <p:nvSpPr>
          <p:cNvPr id="30" name="流程图: 联系 17"/>
          <p:cNvSpPr/>
          <p:nvPr/>
        </p:nvSpPr>
        <p:spPr>
          <a:xfrm>
            <a:off x="2662221" y="527336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2</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5" name="流程图: 联系 17"/>
          <p:cNvSpPr/>
          <p:nvPr/>
        </p:nvSpPr>
        <p:spPr>
          <a:xfrm>
            <a:off x="4144199" y="5273364"/>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8</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cxnSp>
        <p:nvCxnSpPr>
          <p:cNvPr id="105" name="直接连接符 181"/>
          <p:cNvCxnSpPr/>
          <p:nvPr/>
        </p:nvCxnSpPr>
        <p:spPr>
          <a:xfrm flipH="1" flipV="1">
            <a:off x="3020679" y="5452593"/>
            <a:ext cx="1123520" cy="622"/>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102" name="直接连接符 181"/>
          <p:cNvCxnSpPr/>
          <p:nvPr/>
        </p:nvCxnSpPr>
        <p:spPr>
          <a:xfrm flipH="1">
            <a:off x="1358572" y="5452593"/>
            <a:ext cx="1312337" cy="0"/>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sp>
        <p:nvSpPr>
          <p:cNvPr id="32" name="流程图: 联系 17"/>
          <p:cNvSpPr/>
          <p:nvPr/>
        </p:nvSpPr>
        <p:spPr>
          <a:xfrm>
            <a:off x="3978988" y="2466272"/>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6</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6" name="流程图: 联系 17"/>
          <p:cNvSpPr/>
          <p:nvPr/>
        </p:nvSpPr>
        <p:spPr>
          <a:xfrm>
            <a:off x="3989332" y="3872163"/>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7</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cxnSp>
        <p:nvCxnSpPr>
          <p:cNvPr id="114" name="直接连接符 181"/>
          <p:cNvCxnSpPr/>
          <p:nvPr/>
        </p:nvCxnSpPr>
        <p:spPr>
          <a:xfrm flipH="1" flipV="1">
            <a:off x="2863380" y="4051392"/>
            <a:ext cx="1115608" cy="4539"/>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cxnSp>
        <p:nvCxnSpPr>
          <p:cNvPr id="119" name="直接连接符 181"/>
          <p:cNvCxnSpPr/>
          <p:nvPr/>
        </p:nvCxnSpPr>
        <p:spPr>
          <a:xfrm flipH="1">
            <a:off x="2810885" y="2761706"/>
            <a:ext cx="1220598" cy="1147226"/>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sp>
        <p:nvSpPr>
          <p:cNvPr id="31" name="流程图: 联系 17"/>
          <p:cNvSpPr/>
          <p:nvPr/>
        </p:nvSpPr>
        <p:spPr>
          <a:xfrm>
            <a:off x="965961" y="3666727"/>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3</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37" name="流程图: 联系 17"/>
          <p:cNvSpPr/>
          <p:nvPr/>
        </p:nvSpPr>
        <p:spPr>
          <a:xfrm>
            <a:off x="977382" y="2233179"/>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9</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cxnSp>
        <p:nvCxnSpPr>
          <p:cNvPr id="99" name="直接连接符 181"/>
          <p:cNvCxnSpPr/>
          <p:nvPr/>
        </p:nvCxnSpPr>
        <p:spPr>
          <a:xfrm>
            <a:off x="1156611" y="2602980"/>
            <a:ext cx="0" cy="1079127"/>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sp>
        <p:nvSpPr>
          <p:cNvPr id="33" name="流程图: 联系 17"/>
          <p:cNvSpPr/>
          <p:nvPr/>
        </p:nvSpPr>
        <p:spPr>
          <a:xfrm>
            <a:off x="2488154" y="2434108"/>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5</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cxnSp>
        <p:nvCxnSpPr>
          <p:cNvPr id="104" name="直接连接符 181"/>
          <p:cNvCxnSpPr/>
          <p:nvPr/>
        </p:nvCxnSpPr>
        <p:spPr>
          <a:xfrm>
            <a:off x="2678146" y="2792566"/>
            <a:ext cx="13242" cy="1042236"/>
          </a:xfrm>
          <a:prstGeom prst="line">
            <a:avLst/>
          </a:prstGeom>
          <a:noFill/>
          <a:ln w="76200" cap="flat" cmpd="sng" algn="ctr">
            <a:solidFill>
              <a:srgbClr val="00B050"/>
            </a:solidFill>
            <a:prstDash val="solid"/>
            <a:headEnd type="none" w="med" len="med"/>
            <a:tailEnd type="triangle" w="med" len="med"/>
          </a:ln>
          <a:effectLst>
            <a:outerShdw blurRad="40000" dist="23000" dir="5400000" rotWithShape="0">
              <a:srgbClr val="000000">
                <a:alpha val="35000"/>
              </a:srgbClr>
            </a:outerShdw>
          </a:effectLst>
        </p:spPr>
      </p:cxnSp>
      <p:sp>
        <p:nvSpPr>
          <p:cNvPr id="34" name="流程图: 联系 17"/>
          <p:cNvSpPr/>
          <p:nvPr/>
        </p:nvSpPr>
        <p:spPr>
          <a:xfrm>
            <a:off x="2505538" y="3834802"/>
            <a:ext cx="358458" cy="358458"/>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sysClr val="window" lastClr="FFFFFF"/>
                </a:solidFill>
                <a:effectLst/>
                <a:uLnTx/>
                <a:uFillTx/>
                <a:latin typeface="Calibri"/>
                <a:ea typeface="宋体"/>
                <a:cs typeface="+mn-cs"/>
              </a:rPr>
              <a:t>4</a:t>
            </a:r>
            <a:endParaRPr kumimoji="0" lang="zh-CN" altLang="en-US" sz="1800" b="0" i="0" u="none" strike="noStrike" kern="0" cap="none" spc="0" normalizeH="0" baseline="0" noProof="0" dirty="0">
              <a:ln>
                <a:noFill/>
              </a:ln>
              <a:solidFill>
                <a:sysClr val="window" lastClr="FFFFFF"/>
              </a:solidFill>
              <a:effectLst/>
              <a:uLnTx/>
              <a:uFillTx/>
              <a:latin typeface="Calibri"/>
              <a:ea typeface="宋体"/>
              <a:cs typeface="+mn-cs"/>
            </a:endParaRPr>
          </a:p>
        </p:txBody>
      </p:sp>
      <p:sp>
        <p:nvSpPr>
          <p:cNvPr id="28" name="梯形 179"/>
          <p:cNvSpPr/>
          <p:nvPr/>
        </p:nvSpPr>
        <p:spPr>
          <a:xfrm flipV="1">
            <a:off x="269126" y="6000313"/>
            <a:ext cx="558458" cy="276022"/>
          </a:xfrm>
          <a:prstGeom prst="trapezoid">
            <a:avLst/>
          </a:prstGeom>
          <a:solidFill>
            <a:srgbClr val="9BBB59">
              <a:lumMod val="75000"/>
            </a:srgbClr>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71668" tIns="35834" rIns="71668" bIns="35834"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10" name="Rounded Rectangular Callout 9"/>
          <p:cNvSpPr/>
          <p:nvPr/>
        </p:nvSpPr>
        <p:spPr>
          <a:xfrm>
            <a:off x="7668344" y="2901086"/>
            <a:ext cx="1274440" cy="887954"/>
          </a:xfrm>
          <a:prstGeom prst="wedgeRoundRectCallout">
            <a:avLst>
              <a:gd name="adj1" fmla="val -58922"/>
              <a:gd name="adj2" fmla="val 75849"/>
              <a:gd name="adj3" fmla="val 16667"/>
            </a:avLst>
          </a:prstGeom>
          <a:solidFill>
            <a:srgbClr val="FF33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rPr>
              <a:t>Communicate directly with sink if node 3 within radio range</a:t>
            </a:r>
          </a:p>
        </p:txBody>
      </p:sp>
    </p:spTree>
    <p:extLst>
      <p:ext uri="{BB962C8B-B14F-4D97-AF65-F5344CB8AC3E}">
        <p14:creationId xmlns:p14="http://schemas.microsoft.com/office/powerpoint/2010/main" val="178973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100" b="1" dirty="0">
                <a:solidFill>
                  <a:srgbClr val="CFAFE7"/>
                </a:solidFill>
              </a:rPr>
              <a:t>Data Relay Protocol</a:t>
            </a:r>
            <a:endParaRPr lang="zh-CN" altLang="en-US" sz="4100" b="1" dirty="0">
              <a:solidFill>
                <a:srgbClr val="CFAFE7"/>
              </a:solidFill>
            </a:endParaRPr>
          </a:p>
        </p:txBody>
      </p:sp>
      <p:cxnSp>
        <p:nvCxnSpPr>
          <p:cNvPr id="4" name="Straight Arrow Connector 8"/>
          <p:cNvCxnSpPr/>
          <p:nvPr/>
        </p:nvCxnSpPr>
        <p:spPr>
          <a:xfrm flipH="1">
            <a:off x="6615227" y="3609338"/>
            <a:ext cx="7851" cy="1859204"/>
          </a:xfrm>
          <a:prstGeom prst="straightConnector1">
            <a:avLst/>
          </a:prstGeom>
          <a:noFill/>
          <a:ln w="28575" cap="flat" cmpd="sng" algn="ctr">
            <a:solidFill>
              <a:srgbClr val="FF0000"/>
            </a:solidFill>
            <a:prstDash val="solid"/>
            <a:tailEnd type="arrow"/>
          </a:ln>
          <a:effectLst/>
        </p:spPr>
      </p:cxnSp>
      <p:cxnSp>
        <p:nvCxnSpPr>
          <p:cNvPr id="5" name="Straight Arrow Connector 8"/>
          <p:cNvCxnSpPr/>
          <p:nvPr/>
        </p:nvCxnSpPr>
        <p:spPr>
          <a:xfrm>
            <a:off x="2133710" y="2771064"/>
            <a:ext cx="0" cy="3841750"/>
          </a:xfrm>
          <a:prstGeom prst="straightConnector1">
            <a:avLst/>
          </a:prstGeom>
          <a:noFill/>
          <a:ln w="38100" cap="flat" cmpd="sng" algn="ctr">
            <a:solidFill>
              <a:srgbClr val="00B0F0"/>
            </a:solidFill>
            <a:prstDash val="solid"/>
            <a:tailEnd type="arrow"/>
          </a:ln>
          <a:effectLst/>
        </p:spPr>
      </p:cxnSp>
      <p:cxnSp>
        <p:nvCxnSpPr>
          <p:cNvPr id="6" name="Straight Arrow Connector 9"/>
          <p:cNvCxnSpPr/>
          <p:nvPr/>
        </p:nvCxnSpPr>
        <p:spPr>
          <a:xfrm>
            <a:off x="6526198" y="2740108"/>
            <a:ext cx="0" cy="3903662"/>
          </a:xfrm>
          <a:prstGeom prst="straightConnector1">
            <a:avLst/>
          </a:prstGeom>
          <a:noFill/>
          <a:ln w="38100" cap="flat" cmpd="sng" algn="ctr">
            <a:solidFill>
              <a:srgbClr val="00B0F0"/>
            </a:solidFill>
            <a:prstDash val="solid"/>
            <a:tailEnd type="arrow"/>
          </a:ln>
          <a:effectLst/>
        </p:spPr>
      </p:cxnSp>
      <p:pic>
        <p:nvPicPr>
          <p:cNvPr id="7" name="Picture 14" descr="wave-right.png"/>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988249" y="1801429"/>
            <a:ext cx="557212"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8"/>
          <p:cNvSpPr txBox="1">
            <a:spLocks noChangeArrowheads="1"/>
          </p:cNvSpPr>
          <p:nvPr/>
        </p:nvSpPr>
        <p:spPr bwMode="auto">
          <a:xfrm>
            <a:off x="2020230" y="1368845"/>
            <a:ext cx="16081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2F2FA"/>
                </a:solidFill>
                <a:effectLst/>
                <a:uLnTx/>
                <a:uFillTx/>
                <a:latin typeface="Arial" charset="0"/>
                <a:cs typeface="+mn-cs"/>
              </a:rPr>
              <a:t>MRN (child)</a:t>
            </a:r>
          </a:p>
        </p:txBody>
      </p:sp>
      <p:sp>
        <p:nvSpPr>
          <p:cNvPr id="12" name="TextBox 37"/>
          <p:cNvSpPr txBox="1">
            <a:spLocks noChangeArrowheads="1"/>
          </p:cNvSpPr>
          <p:nvPr/>
        </p:nvSpPr>
        <p:spPr bwMode="auto">
          <a:xfrm rot="16200000">
            <a:off x="5901316" y="6342243"/>
            <a:ext cx="668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B0F0"/>
                </a:solidFill>
                <a:effectLst/>
                <a:uLnTx/>
                <a:uFillTx/>
                <a:latin typeface="Arial" pitchFamily="34" charset="0"/>
                <a:cs typeface="Arial" pitchFamily="34" charset="0"/>
              </a:rPr>
              <a:t>time</a:t>
            </a:r>
            <a:endParaRPr kumimoji="0" lang="en-US" sz="2400" b="0" i="0" u="none" strike="noStrike" kern="0" cap="none" spc="0" normalizeH="0" baseline="0" noProof="0" dirty="0">
              <a:ln>
                <a:noFill/>
              </a:ln>
              <a:solidFill>
                <a:srgbClr val="00B0F0"/>
              </a:solidFill>
              <a:effectLst/>
              <a:uLnTx/>
              <a:uFillTx/>
              <a:latin typeface="Arial" pitchFamily="34" charset="0"/>
              <a:cs typeface="Arial" pitchFamily="34" charset="0"/>
            </a:endParaRPr>
          </a:p>
        </p:txBody>
      </p:sp>
      <p:sp>
        <p:nvSpPr>
          <p:cNvPr id="16" name="TextBox 23"/>
          <p:cNvSpPr txBox="1">
            <a:spLocks noChangeArrowheads="1"/>
          </p:cNvSpPr>
          <p:nvPr/>
        </p:nvSpPr>
        <p:spPr bwMode="auto">
          <a:xfrm>
            <a:off x="3888280" y="5020278"/>
            <a:ext cx="356177" cy="47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defTabSz="914400" eaLnBrk="1" fontAlgn="auto" latinLnBrk="0" hangingPunct="1">
              <a:lnSpc>
                <a:spcPts val="1000"/>
              </a:lnSpc>
              <a:spcBef>
                <a:spcPts val="0"/>
              </a:spcBef>
              <a:spcAft>
                <a:spcPts val="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latin typeface="Arial" pitchFamily="34" charset="0"/>
                <a:cs typeface="Arial" pitchFamily="34" charset="0"/>
              </a:rPr>
              <a:t>.</a:t>
            </a:r>
          </a:p>
          <a:p>
            <a:pPr marL="0" marR="0" lvl="0" indent="0" defTabSz="914400" eaLnBrk="1" fontAlgn="auto" latinLnBrk="0" hangingPunct="1">
              <a:lnSpc>
                <a:spcPts val="1000"/>
              </a:lnSpc>
              <a:spcBef>
                <a:spcPts val="0"/>
              </a:spcBef>
              <a:spcAft>
                <a:spcPts val="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latin typeface="Arial" pitchFamily="34" charset="0"/>
                <a:cs typeface="Arial" pitchFamily="34" charset="0"/>
              </a:rPr>
              <a:t>.</a:t>
            </a:r>
          </a:p>
          <a:p>
            <a:pPr marL="0" marR="0" lvl="0" indent="0" defTabSz="914400" eaLnBrk="1" fontAlgn="auto" latinLnBrk="0" hangingPunct="1">
              <a:lnSpc>
                <a:spcPts val="1000"/>
              </a:lnSpc>
              <a:spcBef>
                <a:spcPts val="0"/>
              </a:spcBef>
              <a:spcAft>
                <a:spcPts val="0"/>
              </a:spcAft>
              <a:buClrTx/>
              <a:buSzTx/>
              <a:buFontTx/>
              <a:buNone/>
              <a:tabLst/>
              <a:defRPr/>
            </a:pPr>
            <a:r>
              <a:rPr kumimoji="0" lang="en-US" sz="4800" b="0" i="0" u="none" strike="noStrike" kern="0" cap="none" spc="0" normalizeH="0" baseline="0" noProof="0" dirty="0">
                <a:ln>
                  <a:noFill/>
                </a:ln>
                <a:solidFill>
                  <a:sysClr val="window" lastClr="FFFFFF"/>
                </a:solidFill>
                <a:effectLst/>
                <a:uLnTx/>
                <a:uFillTx/>
                <a:latin typeface="Arial" pitchFamily="34" charset="0"/>
                <a:cs typeface="Arial" pitchFamily="34" charset="0"/>
              </a:rPr>
              <a:t>.</a:t>
            </a:r>
          </a:p>
        </p:txBody>
      </p:sp>
      <p:grpSp>
        <p:nvGrpSpPr>
          <p:cNvPr id="17" name="Group 26"/>
          <p:cNvGrpSpPr>
            <a:grpSpLocks/>
          </p:cNvGrpSpPr>
          <p:nvPr/>
        </p:nvGrpSpPr>
        <p:grpSpPr bwMode="auto">
          <a:xfrm>
            <a:off x="2120369" y="2632080"/>
            <a:ext cx="4392488" cy="400110"/>
            <a:chOff x="1107336" y="2556604"/>
            <a:chExt cx="7136551" cy="400170"/>
          </a:xfrm>
        </p:grpSpPr>
        <p:cxnSp>
          <p:nvCxnSpPr>
            <p:cNvPr id="18" name="Straight Arrow Connector 32"/>
            <p:cNvCxnSpPr/>
            <p:nvPr/>
          </p:nvCxnSpPr>
          <p:spPr bwMode="auto">
            <a:xfrm>
              <a:off x="1107336" y="2937661"/>
              <a:ext cx="7136551"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33"/>
            <p:cNvSpPr txBox="1">
              <a:spLocks noChangeArrowheads="1"/>
            </p:cNvSpPr>
            <p:nvPr/>
          </p:nvSpPr>
          <p:spPr bwMode="auto">
            <a:xfrm>
              <a:off x="2768434" y="2556604"/>
              <a:ext cx="3180733" cy="40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i="1" dirty="0"/>
                <a:t>HELP message</a:t>
              </a:r>
            </a:p>
          </p:txBody>
        </p:sp>
      </p:grpSp>
      <p:grpSp>
        <p:nvGrpSpPr>
          <p:cNvPr id="20" name="Group 39"/>
          <p:cNvGrpSpPr>
            <a:grpSpLocks/>
          </p:cNvGrpSpPr>
          <p:nvPr/>
        </p:nvGrpSpPr>
        <p:grpSpPr bwMode="auto">
          <a:xfrm>
            <a:off x="2107921" y="3225111"/>
            <a:ext cx="4392489" cy="400110"/>
            <a:chOff x="1091914" y="5402693"/>
            <a:chExt cx="2485729" cy="399562"/>
          </a:xfrm>
        </p:grpSpPr>
        <p:sp>
          <p:nvSpPr>
            <p:cNvPr id="21" name="TextBox 34"/>
            <p:cNvSpPr txBox="1">
              <a:spLocks noChangeArrowheads="1"/>
            </p:cNvSpPr>
            <p:nvPr/>
          </p:nvSpPr>
          <p:spPr bwMode="auto">
            <a:xfrm>
              <a:off x="1677535" y="5402693"/>
              <a:ext cx="1153164" cy="39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ysClr val="window" lastClr="FFFFFF"/>
                  </a:solidFill>
                  <a:effectLst/>
                  <a:uLnTx/>
                  <a:uFillTx/>
                  <a:latin typeface="Arial" pitchFamily="34" charset="0"/>
                  <a:cs typeface="Arial" pitchFamily="34" charset="0"/>
                </a:rPr>
                <a:t>Ready</a:t>
              </a:r>
              <a:r>
                <a:rPr kumimoji="0" lang="en-US" sz="2000" b="0" i="0" u="none" strike="noStrike" kern="0" cap="none" spc="0" normalizeH="0" baseline="0" noProof="0" dirty="0">
                  <a:ln>
                    <a:noFill/>
                  </a:ln>
                  <a:solidFill>
                    <a:sysClr val="window" lastClr="FFFFFF"/>
                  </a:solidFill>
                  <a:effectLst/>
                  <a:uLnTx/>
                  <a:uFillTx/>
                  <a:latin typeface="Arial" pitchFamily="34" charset="0"/>
                  <a:cs typeface="Arial" pitchFamily="34" charset="0"/>
                </a:rPr>
                <a:t> message</a:t>
              </a:r>
            </a:p>
          </p:txBody>
        </p:sp>
        <p:cxnSp>
          <p:nvCxnSpPr>
            <p:cNvPr id="22" name="Straight Arrow Connector 56"/>
            <p:cNvCxnSpPr/>
            <p:nvPr/>
          </p:nvCxnSpPr>
          <p:spPr bwMode="auto">
            <a:xfrm flipH="1" flipV="1">
              <a:off x="1091914" y="5786394"/>
              <a:ext cx="2485729" cy="9512"/>
            </a:xfrm>
            <a:prstGeom prst="straightConnector1">
              <a:avLst/>
            </a:prstGeom>
            <a:noFill/>
            <a:ln w="28575" cap="flat" cmpd="sng" algn="ctr">
              <a:solidFill>
                <a:srgbClr val="FFFF00"/>
              </a:solidFill>
              <a:prstDash val="solid"/>
              <a:tailEnd type="arrow"/>
            </a:ln>
            <a:effectLst/>
          </p:spPr>
        </p:cxnSp>
      </p:grpSp>
      <p:pic>
        <p:nvPicPr>
          <p:cNvPr id="24" name="Picture 2" descr="http://www.grc.nasa.gov/WWW/RT/RT2002/images/5520krasowski-f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272" b="80967" l="2305" r="49291">
                        <a14:foregroundMark x1="38830" y1="27795" x2="38830" y2="27795"/>
                        <a14:backgroundMark x1="48227" y1="22356" x2="48227" y2="22356"/>
                      </a14:backgroundRemoval>
                    </a14:imgEffect>
                  </a14:imgLayer>
                </a14:imgProps>
              </a:ext>
              <a:ext uri="{28A0092B-C50C-407E-A947-70E740481C1C}">
                <a14:useLocalDpi xmlns:a14="http://schemas.microsoft.com/office/drawing/2010/main" val="0"/>
              </a:ext>
            </a:extLst>
          </a:blip>
          <a:srcRect l="1888" t="14049" r="50000" b="20310"/>
          <a:stretch/>
        </p:blipFill>
        <p:spPr bwMode="auto">
          <a:xfrm>
            <a:off x="1954399" y="1790155"/>
            <a:ext cx="1033850" cy="82780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appyourmac.com/wp-content/uploads/2009/06/Awak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6404" y="3441411"/>
            <a:ext cx="520127" cy="52012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703158" y="3286725"/>
            <a:ext cx="1253218"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1200" dirty="0">
                <a:solidFill>
                  <a:schemeClr val="bg1"/>
                </a:solidFill>
              </a:rPr>
              <a:t>Stop serving sensors and set a wait timer</a:t>
            </a:r>
            <a:endParaRPr lang="zh-CN" altLang="en-US" sz="1200" dirty="0">
              <a:solidFill>
                <a:schemeClr val="bg1"/>
              </a:solidFill>
            </a:endParaRPr>
          </a:p>
        </p:txBody>
      </p:sp>
      <p:grpSp>
        <p:nvGrpSpPr>
          <p:cNvPr id="27" name="Group 26"/>
          <p:cNvGrpSpPr>
            <a:grpSpLocks/>
          </p:cNvGrpSpPr>
          <p:nvPr/>
        </p:nvGrpSpPr>
        <p:grpSpPr bwMode="auto">
          <a:xfrm>
            <a:off x="2142636" y="4225083"/>
            <a:ext cx="4366700" cy="400110"/>
            <a:chOff x="967222" y="2573738"/>
            <a:chExt cx="7276665" cy="400170"/>
          </a:xfrm>
        </p:grpSpPr>
        <p:cxnSp>
          <p:nvCxnSpPr>
            <p:cNvPr id="28" name="Straight Arrow Connector 32"/>
            <p:cNvCxnSpPr/>
            <p:nvPr/>
          </p:nvCxnSpPr>
          <p:spPr bwMode="auto">
            <a:xfrm>
              <a:off x="967222" y="2937661"/>
              <a:ext cx="7276665"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9" name="TextBox 33"/>
            <p:cNvSpPr txBox="1">
              <a:spLocks noChangeArrowheads="1"/>
            </p:cNvSpPr>
            <p:nvPr/>
          </p:nvSpPr>
          <p:spPr bwMode="auto">
            <a:xfrm>
              <a:off x="1948678" y="2573738"/>
              <a:ext cx="5075897" cy="40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dirty="0"/>
                <a:t>s</a:t>
              </a:r>
              <a:r>
                <a:rPr lang="en-US" sz="2000" i="1" dirty="0"/>
                <a:t>tart sending data packet</a:t>
              </a:r>
            </a:p>
          </p:txBody>
        </p:sp>
      </p:grpSp>
      <p:sp>
        <p:nvSpPr>
          <p:cNvPr id="33" name="TextBox 32"/>
          <p:cNvSpPr txBox="1"/>
          <p:nvPr/>
        </p:nvSpPr>
        <p:spPr>
          <a:xfrm>
            <a:off x="6695572" y="4358118"/>
            <a:ext cx="1260803"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zh-CN"/>
            </a:defPPr>
            <a:lvl1pPr>
              <a:defRPr sz="140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200" dirty="0"/>
              <a:t>Cancel timer &amp; receive data</a:t>
            </a:r>
            <a:endParaRPr lang="zh-CN" altLang="en-US" sz="1200" dirty="0"/>
          </a:p>
        </p:txBody>
      </p:sp>
      <p:sp>
        <p:nvSpPr>
          <p:cNvPr id="34" name="TextBox 33"/>
          <p:cNvSpPr txBox="1"/>
          <p:nvPr/>
        </p:nvSpPr>
        <p:spPr>
          <a:xfrm>
            <a:off x="566557" y="2780928"/>
            <a:ext cx="1361148"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CN" sz="1200" dirty="0">
                <a:solidFill>
                  <a:schemeClr val="bg1"/>
                </a:solidFill>
              </a:rPr>
              <a:t>Stop serving &amp; seek help</a:t>
            </a:r>
            <a:endParaRPr lang="zh-CN" altLang="en-US" sz="1200" dirty="0">
              <a:solidFill>
                <a:schemeClr val="bg1"/>
              </a:solidFill>
            </a:endParaRPr>
          </a:p>
        </p:txBody>
      </p:sp>
      <p:pic>
        <p:nvPicPr>
          <p:cNvPr id="36" name="Picture 2" descr="http://www.grc.nasa.gov/WWW/RT/RT2002/images/5520krasowski-f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10272" b="80967" l="2305" r="49291">
                        <a14:foregroundMark x1="38830" y1="27795" x2="38830" y2="27795"/>
                        <a14:backgroundMark x1="48227" y1="22356" x2="48227" y2="22356"/>
                      </a14:backgroundRemoval>
                    </a14:imgEffect>
                  </a14:imgLayer>
                </a14:imgProps>
              </a:ext>
              <a:ext uri="{28A0092B-C50C-407E-A947-70E740481C1C}">
                <a14:useLocalDpi xmlns:a14="http://schemas.microsoft.com/office/drawing/2010/main" val="0"/>
              </a:ext>
            </a:extLst>
          </a:blip>
          <a:srcRect l="1888" t="14049" r="50000" b="20310"/>
          <a:stretch/>
        </p:blipFill>
        <p:spPr bwMode="auto">
          <a:xfrm>
            <a:off x="5555640" y="1790155"/>
            <a:ext cx="1033850" cy="827805"/>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37" name="Picture 21" descr="wave-left.png"/>
          <p:cNvPicPr>
            <a:picLocks noChangeAspect="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4935351" y="1768955"/>
            <a:ext cx="56515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18"/>
          <p:cNvSpPr txBox="1">
            <a:spLocks noChangeArrowheads="1"/>
          </p:cNvSpPr>
          <p:nvPr/>
        </p:nvSpPr>
        <p:spPr bwMode="auto">
          <a:xfrm>
            <a:off x="5009465" y="1401319"/>
            <a:ext cx="17940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A2F2FA"/>
                </a:solidFill>
                <a:effectLst/>
                <a:uLnTx/>
                <a:uFillTx/>
                <a:latin typeface="Arial" charset="0"/>
                <a:cs typeface="+mn-cs"/>
              </a:rPr>
              <a:t>MRN (parent)</a:t>
            </a:r>
          </a:p>
        </p:txBody>
      </p:sp>
      <p:grpSp>
        <p:nvGrpSpPr>
          <p:cNvPr id="41" name="Group 40"/>
          <p:cNvGrpSpPr>
            <a:grpSpLocks/>
          </p:cNvGrpSpPr>
          <p:nvPr/>
        </p:nvGrpSpPr>
        <p:grpSpPr bwMode="auto">
          <a:xfrm>
            <a:off x="2162359" y="5724849"/>
            <a:ext cx="4366700" cy="400110"/>
            <a:chOff x="967222" y="2573738"/>
            <a:chExt cx="7276665" cy="400170"/>
          </a:xfrm>
        </p:grpSpPr>
        <p:cxnSp>
          <p:nvCxnSpPr>
            <p:cNvPr id="42" name="Straight Arrow Connector 32"/>
            <p:cNvCxnSpPr/>
            <p:nvPr/>
          </p:nvCxnSpPr>
          <p:spPr bwMode="auto">
            <a:xfrm>
              <a:off x="967222" y="2937661"/>
              <a:ext cx="7276665" cy="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33"/>
            <p:cNvSpPr txBox="1">
              <a:spLocks noChangeArrowheads="1"/>
            </p:cNvSpPr>
            <p:nvPr/>
          </p:nvSpPr>
          <p:spPr bwMode="auto">
            <a:xfrm>
              <a:off x="2705974" y="2573738"/>
              <a:ext cx="3561302" cy="40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cs typeface="Arial" pitchFamily="34" charset="0"/>
                </a:defRPr>
              </a:lvl9pPr>
            </a:lstStyle>
            <a:p>
              <a:pPr algn="ctr" eaLnBrk="1" hangingPunct="1"/>
              <a:r>
                <a:rPr lang="en-US" sz="2000" i="1" kern="0" dirty="0">
                  <a:solidFill>
                    <a:sysClr val="window" lastClr="FFFFFF"/>
                  </a:solidFill>
                </a:rPr>
                <a:t>FINISH</a:t>
              </a:r>
              <a:r>
                <a:rPr lang="en-US" sz="2000" kern="0" dirty="0">
                  <a:solidFill>
                    <a:sysClr val="window" lastClr="FFFFFF"/>
                  </a:solidFill>
                </a:rPr>
                <a:t> message</a:t>
              </a:r>
              <a:endParaRPr lang="en-US" sz="2000" i="1" dirty="0"/>
            </a:p>
          </p:txBody>
        </p:sp>
      </p:grpSp>
      <p:sp>
        <p:nvSpPr>
          <p:cNvPr id="44" name="TextBox 43"/>
          <p:cNvSpPr txBox="1"/>
          <p:nvPr/>
        </p:nvSpPr>
        <p:spPr>
          <a:xfrm>
            <a:off x="566555" y="5827107"/>
            <a:ext cx="1361148"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CN" sz="1200" dirty="0">
                <a:solidFill>
                  <a:schemeClr val="bg1"/>
                </a:solidFill>
              </a:rPr>
              <a:t>Resume serving sensors</a:t>
            </a:r>
            <a:endParaRPr lang="zh-CN" altLang="en-US" sz="1200" dirty="0">
              <a:solidFill>
                <a:schemeClr val="bg1"/>
              </a:solidFill>
            </a:endParaRPr>
          </a:p>
        </p:txBody>
      </p:sp>
      <p:sp>
        <p:nvSpPr>
          <p:cNvPr id="45" name="TextBox 44"/>
          <p:cNvSpPr txBox="1"/>
          <p:nvPr/>
        </p:nvSpPr>
        <p:spPr>
          <a:xfrm>
            <a:off x="6672894" y="5950217"/>
            <a:ext cx="1145895" cy="27699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1200" dirty="0">
                <a:solidFill>
                  <a:schemeClr val="bg1"/>
                </a:solidFill>
              </a:rPr>
              <a:t>Session ends</a:t>
            </a:r>
            <a:endParaRPr lang="zh-CN" altLang="en-US" sz="1200" dirty="0">
              <a:solidFill>
                <a:schemeClr val="bg1"/>
              </a:solidFill>
            </a:endParaRPr>
          </a:p>
        </p:txBody>
      </p:sp>
      <p:sp>
        <p:nvSpPr>
          <p:cNvPr id="46" name="TextBox 45"/>
          <p:cNvSpPr txBox="1"/>
          <p:nvPr/>
        </p:nvSpPr>
        <p:spPr>
          <a:xfrm>
            <a:off x="566556" y="4416971"/>
            <a:ext cx="1361148"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altLang="zh-CN" sz="1400" dirty="0">
                <a:solidFill>
                  <a:schemeClr val="bg1"/>
                </a:solidFill>
              </a:rPr>
              <a:t>Transmit data</a:t>
            </a:r>
            <a:endParaRPr lang="zh-CN" altLang="en-US" sz="1400" dirty="0">
              <a:solidFill>
                <a:schemeClr val="bg1"/>
              </a:solidFill>
            </a:endParaRPr>
          </a:p>
        </p:txBody>
      </p:sp>
      <p:pic>
        <p:nvPicPr>
          <p:cNvPr id="47" name="Picture 4" descr="http://appyourmac.com/wp-content/uploads/2009/06/Awake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5446" y="5204722"/>
            <a:ext cx="520127" cy="520127"/>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896790" y="1916832"/>
            <a:ext cx="720781"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1200" dirty="0">
                <a:solidFill>
                  <a:schemeClr val="bg1"/>
                </a:solidFill>
              </a:rPr>
              <a:t>Serving sensors</a:t>
            </a:r>
            <a:endParaRPr lang="zh-CN" altLang="en-US" sz="1200" dirty="0">
              <a:solidFill>
                <a:schemeClr val="bg1"/>
              </a:solidFill>
            </a:endParaRPr>
          </a:p>
        </p:txBody>
      </p:sp>
      <p:sp>
        <p:nvSpPr>
          <p:cNvPr id="56" name="U-Turn Arrow 55"/>
          <p:cNvSpPr/>
          <p:nvPr/>
        </p:nvSpPr>
        <p:spPr>
          <a:xfrm rot="5400000">
            <a:off x="6092429" y="3654517"/>
            <a:ext cx="4245963" cy="778074"/>
          </a:xfrm>
          <a:prstGeom prst="uturnArrow">
            <a:avLst>
              <a:gd name="adj1" fmla="val 8730"/>
              <a:gd name="adj2" fmla="val 14338"/>
              <a:gd name="adj3" fmla="val 14847"/>
              <a:gd name="adj4" fmla="val 75000"/>
              <a:gd name="adj5" fmla="val 100000"/>
            </a:avLst>
          </a:prstGeom>
          <a:solidFill>
            <a:schemeClr val="accent2">
              <a:lumMod val="40000"/>
              <a:lumOff val="60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U-Turn Arrow 56"/>
          <p:cNvSpPr/>
          <p:nvPr/>
        </p:nvSpPr>
        <p:spPr>
          <a:xfrm rot="5400000">
            <a:off x="6424675" y="3605753"/>
            <a:ext cx="3293432" cy="490041"/>
          </a:xfrm>
          <a:prstGeom prst="uturnArrow">
            <a:avLst>
              <a:gd name="adj1" fmla="val 13000"/>
              <a:gd name="adj2" fmla="val 15310"/>
              <a:gd name="adj3" fmla="val 22947"/>
              <a:gd name="adj4" fmla="val 77053"/>
              <a:gd name="adj5" fmla="val 100000"/>
            </a:avLst>
          </a:prstGeom>
          <a:solidFill>
            <a:srgbClr val="FFC000"/>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6695573" y="5330042"/>
            <a:ext cx="1123216" cy="276999"/>
          </a:xfrm>
          <a:prstGeom prst="rect">
            <a:avLst/>
          </a:prstGeom>
          <a:solidFill>
            <a:srgbClr val="FFC000"/>
          </a:solidFill>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zh-CN"/>
            </a:defPPr>
            <a:lvl1pPr algn="ctr">
              <a:defRPr sz="1200">
                <a:solidFill>
                  <a:schemeClr val="bg1"/>
                </a:solidFill>
              </a:defRPr>
            </a:lvl1pPr>
          </a:lstStyle>
          <a:p>
            <a:r>
              <a:rPr lang="en-US" altLang="zh-CN" dirty="0"/>
              <a:t>Timeout</a:t>
            </a:r>
            <a:endParaRPr lang="zh-CN" altLang="en-US" dirty="0"/>
          </a:p>
        </p:txBody>
      </p:sp>
      <p:sp>
        <p:nvSpPr>
          <p:cNvPr id="53" name="TextBox 52"/>
          <p:cNvSpPr txBox="1"/>
          <p:nvPr/>
        </p:nvSpPr>
        <p:spPr>
          <a:xfrm>
            <a:off x="886740" y="1920566"/>
            <a:ext cx="720781"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altLang="zh-CN" sz="1200" dirty="0">
                <a:solidFill>
                  <a:schemeClr val="bg1"/>
                </a:solidFill>
              </a:rPr>
              <a:t>Serving sensors</a:t>
            </a:r>
            <a:endParaRPr lang="zh-CN" altLang="en-US" sz="1200" dirty="0">
              <a:solidFill>
                <a:schemeClr val="bg1"/>
              </a:solidFill>
            </a:endParaRPr>
          </a:p>
        </p:txBody>
      </p:sp>
      <p:sp>
        <p:nvSpPr>
          <p:cNvPr id="55" name="Down Arrow 54"/>
          <p:cNvSpPr/>
          <p:nvPr/>
        </p:nvSpPr>
        <p:spPr>
          <a:xfrm rot="5400000" flipV="1">
            <a:off x="3856321" y="3305735"/>
            <a:ext cx="836038" cy="2311677"/>
          </a:xfrm>
          <a:prstGeom prst="down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Data not coming</a:t>
            </a:r>
          </a:p>
        </p:txBody>
      </p:sp>
    </p:spTree>
    <p:extLst>
      <p:ext uri="{BB962C8B-B14F-4D97-AF65-F5344CB8AC3E}">
        <p14:creationId xmlns:p14="http://schemas.microsoft.com/office/powerpoint/2010/main" val="30492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dissolve">
                                      <p:cBhvr>
                                        <p:cTn id="21" dur="500"/>
                                        <p:tgtEl>
                                          <p:spTgt spid="25"/>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dissolve">
                                      <p:cBhvr>
                                        <p:cTn id="30" dur="500"/>
                                        <p:tgtEl>
                                          <p:spTgt spid="46"/>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dissolve">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dissolve">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dissolve">
                                      <p:cBhvr>
                                        <p:cTn id="57" dur="500"/>
                                        <p:tgtEl>
                                          <p:spTgt spid="45"/>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wipe(down)">
                                      <p:cBhvr>
                                        <p:cTn id="61" dur="500"/>
                                        <p:tgtEl>
                                          <p:spTgt spid="56"/>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1" nodeType="clickEffect">
                                  <p:stCondLst>
                                    <p:cond delay="0"/>
                                  </p:stCondLst>
                                  <p:childTnLst>
                                    <p:set>
                                      <p:cBhvr>
                                        <p:cTn id="65" dur="1" fill="hold">
                                          <p:stCondLst>
                                            <p:cond delay="0"/>
                                          </p:stCondLst>
                                        </p:cTn>
                                        <p:tgtEl>
                                          <p:spTgt spid="46"/>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7"/>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3"/>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6"/>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41"/>
                                        </p:tgtEl>
                                        <p:attrNameLst>
                                          <p:attrName>style.visibility</p:attrName>
                                        </p:attrNameLst>
                                      </p:cBhvr>
                                      <p:to>
                                        <p:strVal val="hidden"/>
                                      </p:to>
                                    </p:set>
                                  </p:childTnLst>
                                </p:cTn>
                              </p:par>
                              <p:par>
                                <p:cTn id="74" presetID="22" presetClass="entr" presetSubtype="8" fill="hold" grpId="1"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500"/>
                                        <p:tgtEl>
                                          <p:spTgt spid="55"/>
                                        </p:tgtEl>
                                      </p:cBhvr>
                                    </p:animEffect>
                                  </p:childTnLst>
                                </p:cTn>
                              </p:par>
                            </p:childTnLst>
                          </p:cTn>
                        </p:par>
                        <p:par>
                          <p:cTn id="77" fill="hold">
                            <p:stCondLst>
                              <p:cond delay="500"/>
                            </p:stCondLst>
                            <p:childTnLst>
                              <p:par>
                                <p:cTn id="78" presetID="26" presetClass="emph" presetSubtype="0" repeatCount="indefinite" fill="hold" grpId="0" nodeType="afterEffect">
                                  <p:stCondLst>
                                    <p:cond delay="0"/>
                                  </p:stCondLst>
                                  <p:endCondLst>
                                    <p:cond evt="onNext" delay="0">
                                      <p:tgtEl>
                                        <p:sldTgt/>
                                      </p:tgtEl>
                                    </p:cond>
                                  </p:endCondLst>
                                  <p:childTnLst>
                                    <p:animEffect transition="out" filter="fade">
                                      <p:cBhvr>
                                        <p:cTn id="79" dur="500" tmFilter="0, 0; .2, .5; .8, .5; 1, 0"/>
                                        <p:tgtEl>
                                          <p:spTgt spid="55"/>
                                        </p:tgtEl>
                                      </p:cBhvr>
                                    </p:animEffect>
                                    <p:animScale>
                                      <p:cBhvr>
                                        <p:cTn id="80" dur="250" autoRev="1" fill="hold"/>
                                        <p:tgtEl>
                                          <p:spTgt spid="55"/>
                                        </p:tgtEl>
                                      </p:cBhvr>
                                      <p:by x="105000" y="105000"/>
                                    </p:animScale>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wipe(up)">
                                      <p:cBhvr>
                                        <p:cTn id="84" dur="500"/>
                                        <p:tgtEl>
                                          <p:spTgt spid="4"/>
                                        </p:tgtEl>
                                      </p:cBhvr>
                                    </p:animEffect>
                                  </p:childTnLst>
                                </p:cTn>
                              </p:par>
                            </p:childTnLst>
                          </p:cTn>
                        </p:par>
                        <p:par>
                          <p:cTn id="85" fill="hold">
                            <p:stCondLst>
                              <p:cond delay="1500"/>
                            </p:stCondLst>
                            <p:childTnLst>
                              <p:par>
                                <p:cTn id="86" presetID="9" presetClass="entr" presetSubtype="0" fill="hold" grpId="0"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dissolve">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dissolve">
                                      <p:cBhvr>
                                        <p:cTn id="93" dur="500"/>
                                        <p:tgtEl>
                                          <p:spTgt spid="4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wipe(down)">
                                      <p:cBhvr>
                                        <p:cTn id="9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6" grpId="0" animBg="1"/>
      <p:bldP spid="33" grpId="0" animBg="1"/>
      <p:bldP spid="33" grpId="1" animBg="1"/>
      <p:bldP spid="34" grpId="0" animBg="1"/>
      <p:bldP spid="44" grpId="0" animBg="1"/>
      <p:bldP spid="45" grpId="0" animBg="1"/>
      <p:bldP spid="46" grpId="0" animBg="1"/>
      <p:bldP spid="46" grpId="1" animBg="1"/>
      <p:bldP spid="56" grpId="0" animBg="1"/>
      <p:bldP spid="57" grpId="0" animBg="1"/>
      <p:bldP spid="35" grpId="0" animBg="1"/>
      <p:bldP spid="55" grpId="0" animBg="1"/>
      <p:bldP spid="55"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100" b="1" dirty="0">
                <a:solidFill>
                  <a:srgbClr val="CFAFE7"/>
                </a:solidFill>
              </a:rPr>
              <a:t>Simulation Study</a:t>
            </a:r>
            <a:endParaRPr lang="zh-CN" altLang="en-US" sz="4100" b="1" dirty="0">
              <a:solidFill>
                <a:srgbClr val="CFAFE7"/>
              </a:solidFill>
            </a:endParaRPr>
          </a:p>
        </p:txBody>
      </p:sp>
      <p:sp>
        <p:nvSpPr>
          <p:cNvPr id="3" name="内容占位符 2"/>
          <p:cNvSpPr>
            <a:spLocks noGrp="1"/>
          </p:cNvSpPr>
          <p:nvPr>
            <p:ph idx="1"/>
          </p:nvPr>
        </p:nvSpPr>
        <p:spPr/>
        <p:txBody>
          <a:bodyPr>
            <a:normAutofit fontScale="85000" lnSpcReduction="20000"/>
          </a:bodyPr>
          <a:lstStyle/>
          <a:p>
            <a:pPr>
              <a:spcAft>
                <a:spcPts val="1000"/>
              </a:spcAft>
            </a:pPr>
            <a:r>
              <a:rPr lang="en-US" altLang="zh-CN" dirty="0">
                <a:solidFill>
                  <a:srgbClr val="FFC000"/>
                </a:solidFill>
              </a:rPr>
              <a:t>Environment:</a:t>
            </a:r>
            <a:r>
              <a:rPr lang="en-US" altLang="zh-CN" dirty="0"/>
              <a:t>  NS2</a:t>
            </a:r>
          </a:p>
          <a:p>
            <a:pPr>
              <a:spcAft>
                <a:spcPts val="1000"/>
              </a:spcAft>
            </a:pPr>
            <a:r>
              <a:rPr lang="en-US" altLang="zh-CN" dirty="0">
                <a:solidFill>
                  <a:srgbClr val="FFC000"/>
                </a:solidFill>
              </a:rPr>
              <a:t>Sensing Area: </a:t>
            </a:r>
            <a:r>
              <a:rPr lang="en-US" altLang="zh-CN" dirty="0"/>
              <a:t>100m х 100m</a:t>
            </a:r>
          </a:p>
          <a:p>
            <a:pPr>
              <a:spcAft>
                <a:spcPts val="400"/>
              </a:spcAft>
            </a:pPr>
            <a:r>
              <a:rPr lang="en-US" altLang="zh-CN" dirty="0">
                <a:solidFill>
                  <a:srgbClr val="FFC000"/>
                </a:solidFill>
              </a:rPr>
              <a:t>Sensor Nodes</a:t>
            </a:r>
          </a:p>
          <a:p>
            <a:pPr lvl="1">
              <a:spcAft>
                <a:spcPts val="400"/>
              </a:spcAft>
            </a:pPr>
            <a:r>
              <a:rPr lang="en-US" altLang="zh-CN" dirty="0"/>
              <a:t>data generation rate: </a:t>
            </a:r>
            <a:r>
              <a:rPr lang="en-US" altLang="zh-CN" i="1" dirty="0"/>
              <a:t>10bit</a:t>
            </a:r>
            <a:r>
              <a:rPr lang="en-US" altLang="zh-CN" dirty="0"/>
              <a:t> every 0.1 seconds</a:t>
            </a:r>
          </a:p>
          <a:p>
            <a:pPr lvl="1">
              <a:spcAft>
                <a:spcPts val="400"/>
              </a:spcAft>
            </a:pPr>
            <a:r>
              <a:rPr lang="en-US" altLang="zh-CN" dirty="0"/>
              <a:t>buffer capacity: 10KB</a:t>
            </a:r>
          </a:p>
          <a:p>
            <a:pPr lvl="1">
              <a:spcAft>
                <a:spcPts val="400"/>
              </a:spcAft>
            </a:pPr>
            <a:r>
              <a:rPr lang="en-US" altLang="zh-CN" dirty="0"/>
              <a:t>communication radius: 7m</a:t>
            </a:r>
          </a:p>
          <a:p>
            <a:pPr lvl="1">
              <a:spcAft>
                <a:spcPts val="1000"/>
              </a:spcAft>
            </a:pPr>
            <a:r>
              <a:rPr lang="en-US" altLang="zh-CN" dirty="0"/>
              <a:t>random distribution</a:t>
            </a:r>
          </a:p>
          <a:p>
            <a:pPr>
              <a:spcAft>
                <a:spcPts val="400"/>
              </a:spcAft>
            </a:pPr>
            <a:r>
              <a:rPr lang="en-US" altLang="zh-CN" dirty="0">
                <a:solidFill>
                  <a:srgbClr val="FFC000"/>
                </a:solidFill>
              </a:rPr>
              <a:t>Mobile Relay Nodes</a:t>
            </a:r>
            <a:endParaRPr lang="en-US" altLang="zh-CN" dirty="0"/>
          </a:p>
          <a:p>
            <a:pPr lvl="1">
              <a:spcAft>
                <a:spcPts val="400"/>
              </a:spcAft>
            </a:pPr>
            <a:r>
              <a:rPr lang="en-US" altLang="zh-CN" dirty="0"/>
              <a:t>moving speed: 2m/s</a:t>
            </a:r>
          </a:p>
          <a:p>
            <a:pPr lvl="1"/>
            <a:r>
              <a:rPr lang="en-US" altLang="zh-CN" dirty="0"/>
              <a:t>communication radius: 40m</a:t>
            </a:r>
          </a:p>
        </p:txBody>
      </p:sp>
    </p:spTree>
    <p:extLst>
      <p:ext uri="{BB962C8B-B14F-4D97-AF65-F5344CB8AC3E}">
        <p14:creationId xmlns:p14="http://schemas.microsoft.com/office/powerpoint/2010/main" val="2611599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4100" b="1" dirty="0">
                <a:solidFill>
                  <a:srgbClr val="CFAFE7"/>
                </a:solidFill>
              </a:rPr>
              <a:t>Performance Metrics</a:t>
            </a:r>
            <a:endParaRPr lang="zh-CN" altLang="en-US" sz="4100" b="1" dirty="0">
              <a:solidFill>
                <a:srgbClr val="CFAFE7"/>
              </a:solidFill>
            </a:endParaRPr>
          </a:p>
        </p:txBody>
      </p:sp>
      <p:sp>
        <p:nvSpPr>
          <p:cNvPr id="3" name="内容占位符 2"/>
          <p:cNvSpPr>
            <a:spLocks noGrp="1"/>
          </p:cNvSpPr>
          <p:nvPr>
            <p:ph idx="1"/>
          </p:nvPr>
        </p:nvSpPr>
        <p:spPr>
          <a:xfrm>
            <a:off x="395536" y="1639341"/>
            <a:ext cx="8291264" cy="4525963"/>
          </a:xfrm>
        </p:spPr>
        <p:txBody>
          <a:bodyPr>
            <a:normAutofit/>
          </a:bodyPr>
          <a:lstStyle/>
          <a:p>
            <a:pPr>
              <a:buClr>
                <a:srgbClr val="6EA0B0"/>
              </a:buClr>
            </a:pPr>
            <a:r>
              <a:rPr lang="en-US" altLang="zh-CN" sz="3200" dirty="0">
                <a:solidFill>
                  <a:srgbClr val="FFC000"/>
                </a:solidFill>
              </a:rPr>
              <a:t>Data delivery ratio</a:t>
            </a:r>
          </a:p>
          <a:p>
            <a:pPr marL="448056" lvl="1" indent="0">
              <a:spcAft>
                <a:spcPts val="1800"/>
              </a:spcAft>
              <a:buNone/>
            </a:pPr>
            <a:r>
              <a:rPr lang="en-US" altLang="zh-CN" sz="2800" dirty="0">
                <a:solidFill>
                  <a:prstClr val="white"/>
                </a:solidFill>
              </a:rPr>
              <a:t>Percentage of data packets delivered to the sink</a:t>
            </a:r>
            <a:endParaRPr lang="en-US" altLang="zh-CN" sz="2800" dirty="0"/>
          </a:p>
          <a:p>
            <a:pPr>
              <a:buClr>
                <a:srgbClr val="6EA0B0"/>
              </a:buClr>
            </a:pPr>
            <a:r>
              <a:rPr lang="en-US" altLang="zh-CN" sz="3200" dirty="0">
                <a:solidFill>
                  <a:srgbClr val="FFC000"/>
                </a:solidFill>
              </a:rPr>
              <a:t>Latency</a:t>
            </a:r>
          </a:p>
          <a:p>
            <a:pPr marL="448056" lvl="1" indent="0">
              <a:spcAft>
                <a:spcPts val="1800"/>
              </a:spcAft>
              <a:buNone/>
            </a:pPr>
            <a:r>
              <a:rPr lang="en-US" altLang="zh-CN" sz="2800" dirty="0">
                <a:solidFill>
                  <a:prstClr val="white"/>
                </a:solidFill>
              </a:rPr>
              <a:t>Average service interval by mobile relay nodes</a:t>
            </a:r>
          </a:p>
          <a:p>
            <a:pPr marL="420624" lvl="1" indent="-384048">
              <a:buClr>
                <a:srgbClr val="6EA0B0"/>
              </a:buClr>
              <a:buSzPct val="80000"/>
              <a:buFont typeface="Wingdings 2"/>
              <a:buChar char=""/>
            </a:pPr>
            <a:r>
              <a:rPr lang="en-US" altLang="zh-CN" sz="3200" dirty="0">
                <a:solidFill>
                  <a:srgbClr val="FFC000"/>
                </a:solidFill>
              </a:rPr>
              <a:t>Deployment time (for ASC approach)</a:t>
            </a:r>
          </a:p>
          <a:p>
            <a:pPr marL="448056" lvl="1" indent="0">
              <a:buNone/>
            </a:pPr>
            <a:r>
              <a:rPr lang="en-US" altLang="zh-CN" sz="2800" dirty="0">
                <a:solidFill>
                  <a:prstClr val="white"/>
                </a:solidFill>
              </a:rPr>
              <a:t>Total search time of mobile relay nodes</a:t>
            </a:r>
          </a:p>
          <a:p>
            <a:pPr marL="448056" lvl="1" indent="0">
              <a:buNone/>
            </a:pPr>
            <a:endParaRPr lang="en-US" altLang="zh-CN" sz="3000" dirty="0">
              <a:solidFill>
                <a:prstClr val="white"/>
              </a:solidFill>
            </a:endParaRPr>
          </a:p>
        </p:txBody>
      </p:sp>
    </p:spTree>
    <p:extLst>
      <p:ext uri="{BB962C8B-B14F-4D97-AF65-F5344CB8AC3E}">
        <p14:creationId xmlns:p14="http://schemas.microsoft.com/office/powerpoint/2010/main" val="2534497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ien\Downloads\MP9004019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1556792"/>
            <a:ext cx="2193689" cy="1461864"/>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4" name="标题 1"/>
          <p:cNvSpPr>
            <a:spLocks noGrp="1"/>
          </p:cNvSpPr>
          <p:nvPr>
            <p:ph type="title"/>
          </p:nvPr>
        </p:nvSpPr>
        <p:spPr>
          <a:xfrm>
            <a:off x="683568" y="166938"/>
            <a:ext cx="7498080" cy="987535"/>
          </a:xfrm>
        </p:spPr>
        <p:txBody>
          <a:bodyPr>
            <a:normAutofit/>
          </a:bodyPr>
          <a:lstStyle/>
          <a:p>
            <a:r>
              <a:rPr lang="en-US" altLang="zh-CN" sz="4000" dirty="0">
                <a:solidFill>
                  <a:srgbClr val="CFAFE7"/>
                </a:solidFill>
                <a:ea typeface="宋体" pitchFamily="2" charset="-122"/>
              </a:rPr>
              <a:t>Many Applications</a:t>
            </a:r>
            <a:endParaRPr lang="zh-CN" altLang="en-US" sz="4000" dirty="0">
              <a:solidFill>
                <a:srgbClr val="CFAFE7"/>
              </a:solidFill>
              <a:ea typeface="宋体" pitchFamily="2" charset="-122"/>
            </a:endParaRPr>
          </a:p>
        </p:txBody>
      </p:sp>
      <p:sp>
        <p:nvSpPr>
          <p:cNvPr id="5" name="内容占位符 2"/>
          <p:cNvSpPr>
            <a:spLocks noGrp="1"/>
          </p:cNvSpPr>
          <p:nvPr>
            <p:ph idx="1"/>
          </p:nvPr>
        </p:nvSpPr>
        <p:spPr>
          <a:xfrm>
            <a:off x="323528" y="1080120"/>
            <a:ext cx="4896544" cy="5661248"/>
          </a:xfrm>
        </p:spPr>
        <p:txBody>
          <a:bodyPr>
            <a:normAutofit fontScale="92500" lnSpcReduction="10000"/>
          </a:bodyPr>
          <a:lstStyle/>
          <a:p>
            <a:r>
              <a:rPr lang="en-US" altLang="zh-CN" sz="2800" dirty="0">
                <a:solidFill>
                  <a:schemeClr val="accent2"/>
                </a:solidFill>
              </a:rPr>
              <a:t>Rescue Operations</a:t>
            </a:r>
          </a:p>
          <a:p>
            <a:pPr marL="571500" lvl="1" indent="0">
              <a:spcAft>
                <a:spcPts val="600"/>
              </a:spcAft>
              <a:buNone/>
            </a:pPr>
            <a:r>
              <a:rPr lang="en-US" altLang="zh-CN" dirty="0"/>
              <a:t>Damage assessment, fire monitoring, radiation detection, chemical sensing</a:t>
            </a:r>
          </a:p>
          <a:p>
            <a:r>
              <a:rPr lang="en-US" altLang="zh-CN" sz="2800" dirty="0">
                <a:solidFill>
                  <a:schemeClr val="accent2"/>
                </a:solidFill>
              </a:rPr>
              <a:t>Environment</a:t>
            </a:r>
          </a:p>
          <a:p>
            <a:pPr marL="571500" lvl="1" indent="0">
              <a:spcAft>
                <a:spcPts val="600"/>
              </a:spcAft>
              <a:buNone/>
            </a:pPr>
            <a:r>
              <a:rPr lang="en-US" altLang="zh-CN" dirty="0"/>
              <a:t>Forest fire detection, water quality assessment, habitat monitoring </a:t>
            </a:r>
          </a:p>
          <a:p>
            <a:r>
              <a:rPr lang="en-US" altLang="zh-CN" sz="2800" dirty="0">
                <a:solidFill>
                  <a:schemeClr val="accent2"/>
                </a:solidFill>
              </a:rPr>
              <a:t>Health applications</a:t>
            </a:r>
          </a:p>
          <a:p>
            <a:pPr marL="571500" lvl="1" indent="0">
              <a:spcAft>
                <a:spcPts val="600"/>
              </a:spcAft>
              <a:buNone/>
            </a:pPr>
            <a:r>
              <a:rPr lang="en-US" altLang="zh-CN" dirty="0"/>
              <a:t>Patients monitoring, drug administration</a:t>
            </a:r>
          </a:p>
          <a:p>
            <a:r>
              <a:rPr lang="en-US" altLang="zh-CN" sz="2800" dirty="0">
                <a:solidFill>
                  <a:schemeClr val="accent2"/>
                </a:solidFill>
              </a:rPr>
              <a:t>Industry</a:t>
            </a:r>
          </a:p>
          <a:p>
            <a:pPr marL="571500" lvl="1" indent="0">
              <a:buNone/>
            </a:pPr>
            <a:r>
              <a:rPr lang="en-US" altLang="zh-CN" dirty="0"/>
              <a:t>Production temperature, humidity, pressure control</a:t>
            </a:r>
          </a:p>
          <a:p>
            <a:pPr lvl="1"/>
            <a:endParaRPr lang="zh-CN" altLang="en-US" dirty="0"/>
          </a:p>
        </p:txBody>
      </p:sp>
      <p:pic>
        <p:nvPicPr>
          <p:cNvPr id="6" name="Picture 2" descr="http://www.macroevolution.net/images/ideal-giraffe-habitat-400p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312" y="2873875"/>
            <a:ext cx="1905000" cy="142875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8" name="Picture 10" descr="http://media.defenseindustrydaily.com/images/MED_Philips_Patient_Monitor_l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6909" y="4066381"/>
            <a:ext cx="1833563" cy="1666875"/>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pic>
        <p:nvPicPr>
          <p:cNvPr id="7" name="Picture 8" descr="http://upload.wikimedia.org/wikipedia/commons/8/8c/Chemical_industr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20072" y="5085184"/>
            <a:ext cx="1872691" cy="1404518"/>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0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55"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strVal val="#ppt_w*0.70"/>
                                          </p:val>
                                        </p:tav>
                                        <p:tav tm="100000">
                                          <p:val>
                                            <p:strVal val="#ppt_w"/>
                                          </p:val>
                                        </p:tav>
                                      </p:tavLst>
                                    </p:anim>
                                    <p:anim calcmode="lin" valueType="num">
                                      <p:cBhvr>
                                        <p:cTn id="14" dur="1000" fill="hold"/>
                                        <p:tgtEl>
                                          <p:spTgt spid="2050"/>
                                        </p:tgtEl>
                                        <p:attrNameLst>
                                          <p:attrName>ppt_h</p:attrName>
                                        </p:attrNameLst>
                                      </p:cBhvr>
                                      <p:tavLst>
                                        <p:tav tm="0">
                                          <p:val>
                                            <p:strVal val="#ppt_h"/>
                                          </p:val>
                                        </p:tav>
                                        <p:tav tm="100000">
                                          <p:val>
                                            <p:strVal val="#ppt_h"/>
                                          </p:val>
                                        </p:tav>
                                      </p:tavLst>
                                    </p:anim>
                                    <p:animEffect transition="in" filter="fade">
                                      <p:cBhvr>
                                        <p:cTn id="15" dur="10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down)">
                                      <p:cBhvr>
                                        <p:cTn id="23" dur="500"/>
                                        <p:tgtEl>
                                          <p:spTgt spid="5">
                                            <p:txEl>
                                              <p:pRg st="3" end="3"/>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strVal val="#ppt_w*0.70"/>
                                          </p:val>
                                        </p:tav>
                                        <p:tav tm="100000">
                                          <p:val>
                                            <p:strVal val="#ppt_w"/>
                                          </p:val>
                                        </p:tav>
                                      </p:tavLst>
                                    </p:anim>
                                    <p:anim calcmode="lin" valueType="num">
                                      <p:cBhvr>
                                        <p:cTn id="27" dur="1000" fill="hold"/>
                                        <p:tgtEl>
                                          <p:spTgt spid="6"/>
                                        </p:tgtEl>
                                        <p:attrNameLst>
                                          <p:attrName>ppt_h</p:attrName>
                                        </p:attrNameLst>
                                      </p:cBhvr>
                                      <p:tavLst>
                                        <p:tav tm="0">
                                          <p:val>
                                            <p:strVal val="#ppt_h"/>
                                          </p:val>
                                        </p:tav>
                                        <p:tav tm="100000">
                                          <p:val>
                                            <p:strVal val="#ppt_h"/>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down)">
                                      <p:cBhvr>
                                        <p:cTn id="33" dur="500"/>
                                        <p:tgtEl>
                                          <p:spTgt spid="5">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down)">
                                      <p:cBhvr>
                                        <p:cTn id="36" dur="500"/>
                                        <p:tgtEl>
                                          <p:spTgt spid="5">
                                            <p:txEl>
                                              <p:pRg st="5" end="5"/>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strVal val="#ppt_w*0.70"/>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wipe(down)">
                                      <p:cBhvr>
                                        <p:cTn id="46" dur="500"/>
                                        <p:tgtEl>
                                          <p:spTgt spid="5">
                                            <p:txEl>
                                              <p:pRg st="6" end="6"/>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Effect transition="in" filter="wipe(down)">
                                      <p:cBhvr>
                                        <p:cTn id="49" dur="500"/>
                                        <p:tgtEl>
                                          <p:spTgt spid="5">
                                            <p:txEl>
                                              <p:pRg st="7" end="7"/>
                                            </p:txEl>
                                          </p:spTgt>
                                        </p:tgtEl>
                                      </p:cBhvr>
                                    </p:animEffect>
                                  </p:childTnLst>
                                </p:cTn>
                              </p:par>
                              <p:par>
                                <p:cTn id="50" presetID="55"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1000" fill="hold"/>
                                        <p:tgtEl>
                                          <p:spTgt spid="7"/>
                                        </p:tgtEl>
                                        <p:attrNameLst>
                                          <p:attrName>ppt_w</p:attrName>
                                        </p:attrNameLst>
                                      </p:cBhvr>
                                      <p:tavLst>
                                        <p:tav tm="0">
                                          <p:val>
                                            <p:strVal val="#ppt_w*0.70"/>
                                          </p:val>
                                        </p:tav>
                                        <p:tav tm="100000">
                                          <p:val>
                                            <p:strVal val="#ppt_w"/>
                                          </p:val>
                                        </p:tav>
                                      </p:tavLst>
                                    </p:anim>
                                    <p:anim calcmode="lin" valueType="num">
                                      <p:cBhvr>
                                        <p:cTn id="53" dur="1000" fill="hold"/>
                                        <p:tgtEl>
                                          <p:spTgt spid="7"/>
                                        </p:tgtEl>
                                        <p:attrNameLst>
                                          <p:attrName>ppt_h</p:attrName>
                                        </p:attrNameLst>
                                      </p:cBhvr>
                                      <p:tavLst>
                                        <p:tav tm="0">
                                          <p:val>
                                            <p:strVal val="#ppt_h"/>
                                          </p:val>
                                        </p:tav>
                                        <p:tav tm="100000">
                                          <p:val>
                                            <p:strVal val="#ppt_h"/>
                                          </p:val>
                                        </p:tav>
                                      </p:tavLst>
                                    </p:anim>
                                    <p:animEffect transition="in" filter="fade">
                                      <p:cBhvr>
                                        <p:cTn id="5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5B8EA"/>
                </a:solidFill>
              </a:rPr>
              <a:t>Placement of Sensors</a:t>
            </a:r>
          </a:p>
        </p:txBody>
      </p:sp>
      <p:sp>
        <p:nvSpPr>
          <p:cNvPr id="4" name="Rectangle 3"/>
          <p:cNvSpPr/>
          <p:nvPr/>
        </p:nvSpPr>
        <p:spPr>
          <a:xfrm>
            <a:off x="368461" y="2072837"/>
            <a:ext cx="6480720" cy="435269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1"/>
          </p:cNvCxnSpPr>
          <p:nvPr/>
        </p:nvCxnSpPr>
        <p:spPr>
          <a:xfrm flipV="1">
            <a:off x="368461" y="4229288"/>
            <a:ext cx="6480720" cy="19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176773" y="2072837"/>
            <a:ext cx="0" cy="2156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904965" y="4249184"/>
            <a:ext cx="18002" cy="2176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68461" y="2681115"/>
            <a:ext cx="28083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04565" y="2084207"/>
            <a:ext cx="0" cy="596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384685" y="2084207"/>
            <a:ext cx="0" cy="596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304565" y="2321075"/>
            <a:ext cx="1080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92597" y="2681115"/>
            <a:ext cx="0" cy="1548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592597" y="3257179"/>
            <a:ext cx="15841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312677" y="3266831"/>
            <a:ext cx="8492" cy="962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8461" y="3545211"/>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76773" y="2897139"/>
            <a:ext cx="36724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12877" y="2893611"/>
            <a:ext cx="0" cy="1335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56893" y="2101261"/>
            <a:ext cx="0" cy="795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20989" y="2101261"/>
            <a:ext cx="0" cy="795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20989" y="2537099"/>
            <a:ext cx="17281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841069" y="2072837"/>
            <a:ext cx="0" cy="464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553037" y="2893611"/>
            <a:ext cx="0" cy="1335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12877" y="3689227"/>
            <a:ext cx="1440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01109" y="2893611"/>
            <a:ext cx="0" cy="1335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553037" y="3455201"/>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816733" y="4249184"/>
            <a:ext cx="0" cy="2176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844625" y="4249184"/>
            <a:ext cx="0" cy="2176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68461" y="4985371"/>
            <a:ext cx="14761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44625" y="5201395"/>
            <a:ext cx="9721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980529" y="4985371"/>
            <a:ext cx="0" cy="1440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80529" y="5777459"/>
            <a:ext cx="8640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816733" y="5417419"/>
            <a:ext cx="20882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752837" y="4249184"/>
            <a:ext cx="0" cy="11682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752837" y="4913363"/>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040869" y="5497007"/>
            <a:ext cx="0" cy="928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922967" y="5057379"/>
            <a:ext cx="192621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876317" y="4229287"/>
            <a:ext cx="9757" cy="8280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625045" y="5057379"/>
            <a:ext cx="0" cy="13681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625045" y="5633443"/>
            <a:ext cx="12241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904965" y="5993483"/>
            <a:ext cx="720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345125" y="5633443"/>
            <a:ext cx="18002" cy="7920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Oval 89"/>
          <p:cNvSpPr/>
          <p:nvPr/>
        </p:nvSpPr>
        <p:spPr>
          <a:xfrm>
            <a:off x="692497" y="2265265"/>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a:t>
            </a:r>
          </a:p>
        </p:txBody>
      </p:sp>
      <p:sp>
        <p:nvSpPr>
          <p:cNvPr id="91" name="Oval 90"/>
          <p:cNvSpPr/>
          <p:nvPr/>
        </p:nvSpPr>
        <p:spPr>
          <a:xfrm>
            <a:off x="1718611" y="2096097"/>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a:t>
            </a:r>
          </a:p>
        </p:txBody>
      </p:sp>
      <p:sp>
        <p:nvSpPr>
          <p:cNvPr id="92" name="Oval 91"/>
          <p:cNvSpPr/>
          <p:nvPr/>
        </p:nvSpPr>
        <p:spPr>
          <a:xfrm>
            <a:off x="1718611" y="2417665"/>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a:t>
            </a:r>
          </a:p>
        </p:txBody>
      </p:sp>
      <p:sp>
        <p:nvSpPr>
          <p:cNvPr id="93" name="Oval 92"/>
          <p:cNvSpPr/>
          <p:nvPr/>
        </p:nvSpPr>
        <p:spPr>
          <a:xfrm>
            <a:off x="2690719" y="2287025"/>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4</a:t>
            </a:r>
          </a:p>
        </p:txBody>
      </p:sp>
      <p:sp>
        <p:nvSpPr>
          <p:cNvPr id="94" name="Oval 93"/>
          <p:cNvSpPr/>
          <p:nvPr/>
        </p:nvSpPr>
        <p:spPr>
          <a:xfrm>
            <a:off x="3608821" y="2379131"/>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5</a:t>
            </a:r>
          </a:p>
        </p:txBody>
      </p:sp>
      <p:sp>
        <p:nvSpPr>
          <p:cNvPr id="95" name="Oval 94"/>
          <p:cNvSpPr/>
          <p:nvPr/>
        </p:nvSpPr>
        <p:spPr>
          <a:xfrm>
            <a:off x="4580929" y="2401815"/>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6</a:t>
            </a:r>
          </a:p>
        </p:txBody>
      </p:sp>
      <p:sp>
        <p:nvSpPr>
          <p:cNvPr id="96" name="Oval 95"/>
          <p:cNvSpPr/>
          <p:nvPr/>
        </p:nvSpPr>
        <p:spPr>
          <a:xfrm>
            <a:off x="5360987" y="2212493"/>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7</a:t>
            </a:r>
          </a:p>
        </p:txBody>
      </p:sp>
      <p:sp>
        <p:nvSpPr>
          <p:cNvPr id="97" name="Oval 96"/>
          <p:cNvSpPr/>
          <p:nvPr/>
        </p:nvSpPr>
        <p:spPr>
          <a:xfrm>
            <a:off x="6165775" y="2196643"/>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8</a:t>
            </a:r>
          </a:p>
        </p:txBody>
      </p:sp>
      <p:sp>
        <p:nvSpPr>
          <p:cNvPr id="98" name="Oval 97"/>
          <p:cNvSpPr/>
          <p:nvPr/>
        </p:nvSpPr>
        <p:spPr>
          <a:xfrm>
            <a:off x="5841069" y="2622837"/>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9</a:t>
            </a:r>
          </a:p>
        </p:txBody>
      </p:sp>
      <p:sp>
        <p:nvSpPr>
          <p:cNvPr id="99" name="Oval 98"/>
          <p:cNvSpPr/>
          <p:nvPr/>
        </p:nvSpPr>
        <p:spPr>
          <a:xfrm>
            <a:off x="854515" y="2996197"/>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10</a:t>
            </a:r>
          </a:p>
        </p:txBody>
      </p:sp>
      <p:sp>
        <p:nvSpPr>
          <p:cNvPr id="100" name="Oval 99"/>
          <p:cNvSpPr/>
          <p:nvPr/>
        </p:nvSpPr>
        <p:spPr>
          <a:xfrm>
            <a:off x="2258671" y="2893611"/>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12</a:t>
            </a:r>
          </a:p>
        </p:txBody>
      </p:sp>
      <p:sp>
        <p:nvSpPr>
          <p:cNvPr id="101" name="Oval 100"/>
          <p:cNvSpPr/>
          <p:nvPr/>
        </p:nvSpPr>
        <p:spPr>
          <a:xfrm>
            <a:off x="3536813" y="3458823"/>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15</a:t>
            </a:r>
          </a:p>
        </p:txBody>
      </p:sp>
      <p:sp>
        <p:nvSpPr>
          <p:cNvPr id="102" name="Oval 101"/>
          <p:cNvSpPr/>
          <p:nvPr/>
        </p:nvSpPr>
        <p:spPr>
          <a:xfrm>
            <a:off x="4675863" y="3231947"/>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16</a:t>
            </a:r>
          </a:p>
        </p:txBody>
      </p:sp>
      <p:sp>
        <p:nvSpPr>
          <p:cNvPr id="103" name="Oval 102"/>
          <p:cNvSpPr/>
          <p:nvPr/>
        </p:nvSpPr>
        <p:spPr>
          <a:xfrm>
            <a:off x="5760060" y="3098783"/>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18</a:t>
            </a:r>
          </a:p>
        </p:txBody>
      </p:sp>
      <p:sp>
        <p:nvSpPr>
          <p:cNvPr id="104" name="Oval 103"/>
          <p:cNvSpPr/>
          <p:nvPr/>
        </p:nvSpPr>
        <p:spPr>
          <a:xfrm>
            <a:off x="6417803" y="343711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20</a:t>
            </a:r>
          </a:p>
        </p:txBody>
      </p:sp>
      <p:sp>
        <p:nvSpPr>
          <p:cNvPr id="105" name="Oval 104"/>
          <p:cNvSpPr/>
          <p:nvPr/>
        </p:nvSpPr>
        <p:spPr>
          <a:xfrm>
            <a:off x="844897" y="3759431"/>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11</a:t>
            </a:r>
          </a:p>
        </p:txBody>
      </p:sp>
      <p:sp>
        <p:nvSpPr>
          <p:cNvPr id="106" name="Oval 105"/>
          <p:cNvSpPr/>
          <p:nvPr/>
        </p:nvSpPr>
        <p:spPr>
          <a:xfrm>
            <a:off x="1844625" y="360283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13</a:t>
            </a:r>
          </a:p>
        </p:txBody>
      </p:sp>
      <p:sp>
        <p:nvSpPr>
          <p:cNvPr id="107" name="Oval 106"/>
          <p:cNvSpPr/>
          <p:nvPr/>
        </p:nvSpPr>
        <p:spPr>
          <a:xfrm>
            <a:off x="2607667" y="360283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14</a:t>
            </a:r>
          </a:p>
        </p:txBody>
      </p:sp>
      <p:sp>
        <p:nvSpPr>
          <p:cNvPr id="108" name="Oval 107"/>
          <p:cNvSpPr/>
          <p:nvPr/>
        </p:nvSpPr>
        <p:spPr>
          <a:xfrm>
            <a:off x="4706943" y="3861521"/>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17</a:t>
            </a:r>
          </a:p>
        </p:txBody>
      </p:sp>
      <p:sp>
        <p:nvSpPr>
          <p:cNvPr id="109" name="Oval 108"/>
          <p:cNvSpPr/>
          <p:nvPr/>
        </p:nvSpPr>
        <p:spPr>
          <a:xfrm>
            <a:off x="5760060" y="3759431"/>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19</a:t>
            </a:r>
          </a:p>
        </p:txBody>
      </p:sp>
      <p:sp>
        <p:nvSpPr>
          <p:cNvPr id="110" name="Oval 109"/>
          <p:cNvSpPr/>
          <p:nvPr/>
        </p:nvSpPr>
        <p:spPr>
          <a:xfrm>
            <a:off x="932495" y="4497513"/>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21</a:t>
            </a:r>
          </a:p>
        </p:txBody>
      </p:sp>
      <p:sp>
        <p:nvSpPr>
          <p:cNvPr id="111" name="Oval 110"/>
          <p:cNvSpPr/>
          <p:nvPr/>
        </p:nvSpPr>
        <p:spPr>
          <a:xfrm>
            <a:off x="2204665" y="460009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22</a:t>
            </a:r>
          </a:p>
        </p:txBody>
      </p:sp>
      <p:sp>
        <p:nvSpPr>
          <p:cNvPr id="112" name="Oval 111"/>
          <p:cNvSpPr/>
          <p:nvPr/>
        </p:nvSpPr>
        <p:spPr>
          <a:xfrm>
            <a:off x="3194019" y="4736965"/>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23</a:t>
            </a:r>
          </a:p>
        </p:txBody>
      </p:sp>
      <p:sp>
        <p:nvSpPr>
          <p:cNvPr id="113" name="Oval 112"/>
          <p:cNvSpPr/>
          <p:nvPr/>
        </p:nvSpPr>
        <p:spPr>
          <a:xfrm>
            <a:off x="4202887" y="4492571"/>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24</a:t>
            </a:r>
          </a:p>
        </p:txBody>
      </p:sp>
      <p:sp>
        <p:nvSpPr>
          <p:cNvPr id="114" name="Oval 113"/>
          <p:cNvSpPr/>
          <p:nvPr/>
        </p:nvSpPr>
        <p:spPr>
          <a:xfrm>
            <a:off x="5264919" y="4556945"/>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26</a:t>
            </a:r>
          </a:p>
        </p:txBody>
      </p:sp>
      <p:sp>
        <p:nvSpPr>
          <p:cNvPr id="115" name="Oval 114"/>
          <p:cNvSpPr/>
          <p:nvPr/>
        </p:nvSpPr>
        <p:spPr>
          <a:xfrm>
            <a:off x="6260709" y="456279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27</a:t>
            </a:r>
          </a:p>
        </p:txBody>
      </p:sp>
      <p:sp>
        <p:nvSpPr>
          <p:cNvPr id="116" name="Oval 115"/>
          <p:cNvSpPr/>
          <p:nvPr/>
        </p:nvSpPr>
        <p:spPr>
          <a:xfrm>
            <a:off x="4202887" y="5073577"/>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25</a:t>
            </a:r>
          </a:p>
        </p:txBody>
      </p:sp>
      <p:sp>
        <p:nvSpPr>
          <p:cNvPr id="117" name="Oval 116"/>
          <p:cNvSpPr/>
          <p:nvPr/>
        </p:nvSpPr>
        <p:spPr>
          <a:xfrm>
            <a:off x="566483" y="558767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28</a:t>
            </a:r>
          </a:p>
        </p:txBody>
      </p:sp>
      <p:sp>
        <p:nvSpPr>
          <p:cNvPr id="118" name="Oval 117"/>
          <p:cNvSpPr/>
          <p:nvPr/>
        </p:nvSpPr>
        <p:spPr>
          <a:xfrm>
            <a:off x="1269231" y="527874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29</a:t>
            </a:r>
          </a:p>
        </p:txBody>
      </p:sp>
      <p:sp>
        <p:nvSpPr>
          <p:cNvPr id="119" name="Oval 118"/>
          <p:cNvSpPr/>
          <p:nvPr/>
        </p:nvSpPr>
        <p:spPr>
          <a:xfrm>
            <a:off x="1286563" y="6008875"/>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30</a:t>
            </a:r>
          </a:p>
        </p:txBody>
      </p:sp>
      <p:sp>
        <p:nvSpPr>
          <p:cNvPr id="120" name="Oval 119"/>
          <p:cNvSpPr/>
          <p:nvPr/>
        </p:nvSpPr>
        <p:spPr>
          <a:xfrm>
            <a:off x="2228261" y="5750745"/>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31</a:t>
            </a:r>
          </a:p>
        </p:txBody>
      </p:sp>
      <p:sp>
        <p:nvSpPr>
          <p:cNvPr id="121" name="Oval 120"/>
          <p:cNvSpPr/>
          <p:nvPr/>
        </p:nvSpPr>
        <p:spPr>
          <a:xfrm>
            <a:off x="3320033" y="5809557"/>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32</a:t>
            </a:r>
          </a:p>
        </p:txBody>
      </p:sp>
      <p:sp>
        <p:nvSpPr>
          <p:cNvPr id="122" name="Oval 121"/>
          <p:cNvSpPr/>
          <p:nvPr/>
        </p:nvSpPr>
        <p:spPr>
          <a:xfrm>
            <a:off x="4388501" y="5809557"/>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33</a:t>
            </a:r>
          </a:p>
        </p:txBody>
      </p:sp>
      <p:sp>
        <p:nvSpPr>
          <p:cNvPr id="123" name="Oval 122"/>
          <p:cNvSpPr/>
          <p:nvPr/>
        </p:nvSpPr>
        <p:spPr>
          <a:xfrm>
            <a:off x="5162501" y="5485093"/>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34</a:t>
            </a:r>
          </a:p>
        </p:txBody>
      </p:sp>
      <p:sp>
        <p:nvSpPr>
          <p:cNvPr id="124" name="Oval 123"/>
          <p:cNvSpPr/>
          <p:nvPr/>
        </p:nvSpPr>
        <p:spPr>
          <a:xfrm>
            <a:off x="5138235" y="611601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35</a:t>
            </a:r>
          </a:p>
        </p:txBody>
      </p:sp>
      <p:sp>
        <p:nvSpPr>
          <p:cNvPr id="125" name="Oval 124"/>
          <p:cNvSpPr/>
          <p:nvPr/>
        </p:nvSpPr>
        <p:spPr>
          <a:xfrm>
            <a:off x="6111099" y="528447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36</a:t>
            </a:r>
          </a:p>
        </p:txBody>
      </p:sp>
      <p:sp>
        <p:nvSpPr>
          <p:cNvPr id="126" name="Oval 125"/>
          <p:cNvSpPr/>
          <p:nvPr/>
        </p:nvSpPr>
        <p:spPr>
          <a:xfrm>
            <a:off x="5876317" y="5955917"/>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37</a:t>
            </a:r>
          </a:p>
        </p:txBody>
      </p:sp>
      <p:sp>
        <p:nvSpPr>
          <p:cNvPr id="127" name="Oval 126"/>
          <p:cNvSpPr/>
          <p:nvPr/>
        </p:nvSpPr>
        <p:spPr>
          <a:xfrm>
            <a:off x="6454099" y="5943099"/>
            <a:ext cx="252028" cy="188974"/>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a:t>38</a:t>
            </a:r>
          </a:p>
        </p:txBody>
      </p:sp>
      <p:sp>
        <p:nvSpPr>
          <p:cNvPr id="128" name="Rounded Rectangular Callout 127"/>
          <p:cNvSpPr/>
          <p:nvPr/>
        </p:nvSpPr>
        <p:spPr>
          <a:xfrm>
            <a:off x="7056203" y="2780928"/>
            <a:ext cx="1737194" cy="2520280"/>
          </a:xfrm>
          <a:prstGeom prst="wedgeRoundRectCallout">
            <a:avLst>
              <a:gd name="adj1" fmla="val -72159"/>
              <a:gd name="adj2" fmla="val 28449"/>
              <a:gd name="adj3" fmla="val 16667"/>
            </a:avLst>
          </a:prstGeom>
          <a:solidFill>
            <a:srgbClr val="61FFA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Arial" pitchFamily="34" charset="0"/>
              <a:buChar char="•"/>
            </a:pPr>
            <a:r>
              <a:rPr lang="en-US" sz="1600" dirty="0">
                <a:solidFill>
                  <a:schemeClr val="bg1"/>
                </a:solidFill>
                <a:latin typeface="Calibri" pitchFamily="34" charset="0"/>
                <a:cs typeface="Calibri" pitchFamily="34" charset="0"/>
              </a:rPr>
              <a:t>Number of sensors are evenly divided among the cells</a:t>
            </a:r>
          </a:p>
          <a:p>
            <a:pPr marL="171450" indent="-171450">
              <a:buFont typeface="Arial" pitchFamily="34" charset="0"/>
              <a:buChar char="•"/>
            </a:pPr>
            <a:r>
              <a:rPr lang="en-US" sz="1600" dirty="0">
                <a:solidFill>
                  <a:schemeClr val="bg1"/>
                </a:solidFill>
                <a:latin typeface="Calibri" pitchFamily="34" charset="0"/>
                <a:cs typeface="Calibri" pitchFamily="34" charset="0"/>
              </a:rPr>
              <a:t>Sensors are randomly placed within their own cell</a:t>
            </a:r>
          </a:p>
        </p:txBody>
      </p:sp>
    </p:spTree>
    <p:extLst>
      <p:ext uri="{BB962C8B-B14F-4D97-AF65-F5344CB8AC3E}">
        <p14:creationId xmlns:p14="http://schemas.microsoft.com/office/powerpoint/2010/main" val="3815833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Fragmentation</a:t>
            </a:r>
          </a:p>
        </p:txBody>
      </p:sp>
      <p:sp>
        <p:nvSpPr>
          <p:cNvPr id="4" name="Rectangle 3"/>
          <p:cNvSpPr/>
          <p:nvPr/>
        </p:nvSpPr>
        <p:spPr>
          <a:xfrm>
            <a:off x="539552" y="1835614"/>
            <a:ext cx="6768752" cy="432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9552" y="1840051"/>
            <a:ext cx="1080120" cy="1008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19672" y="1835614"/>
            <a:ext cx="1368152" cy="10125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3417" y="2848162"/>
            <a:ext cx="1076255" cy="11476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87824" y="1835614"/>
            <a:ext cx="1080120" cy="1008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43417" y="3995852"/>
            <a:ext cx="1080120" cy="11613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67944" y="1840051"/>
            <a:ext cx="1368152" cy="1008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36096" y="1837832"/>
            <a:ext cx="1080120" cy="1008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516216" y="1840051"/>
            <a:ext cx="792088" cy="1008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39552" y="5147982"/>
            <a:ext cx="1080120" cy="1008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23537" y="2845944"/>
            <a:ext cx="5688632" cy="3307931"/>
          </a:xfrm>
          <a:prstGeom prst="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33119" y="2866384"/>
            <a:ext cx="1440160" cy="1228909"/>
          </a:xfrm>
          <a:prstGeom prst="rect">
            <a:avLst/>
          </a:prstGeom>
          <a:noFill/>
          <a:ln>
            <a:solidFill>
              <a:srgbClr val="FA7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086726" y="2865764"/>
            <a:ext cx="1440160" cy="1228909"/>
          </a:xfrm>
          <a:prstGeom prst="rect">
            <a:avLst/>
          </a:prstGeom>
          <a:noFill/>
          <a:ln>
            <a:solidFill>
              <a:srgbClr val="FA7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42719" y="2866383"/>
            <a:ext cx="1109401" cy="1228909"/>
          </a:xfrm>
          <a:prstGeom prst="rect">
            <a:avLst/>
          </a:prstGeom>
          <a:noFill/>
          <a:ln>
            <a:solidFill>
              <a:srgbClr val="FA7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658634" y="2866384"/>
            <a:ext cx="1649669" cy="1228909"/>
          </a:xfrm>
          <a:prstGeom prst="rect">
            <a:avLst/>
          </a:prstGeom>
          <a:noFill/>
          <a:ln>
            <a:solidFill>
              <a:srgbClr val="FA7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46566" y="4108039"/>
            <a:ext cx="1440160" cy="977145"/>
          </a:xfrm>
          <a:prstGeom prst="rect">
            <a:avLst/>
          </a:prstGeom>
          <a:noFill/>
          <a:ln>
            <a:solidFill>
              <a:srgbClr val="FA7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37892" y="5084483"/>
            <a:ext cx="1440160" cy="1071611"/>
          </a:xfrm>
          <a:prstGeom prst="rect">
            <a:avLst/>
          </a:prstGeom>
          <a:noFill/>
          <a:ln>
            <a:solidFill>
              <a:srgbClr val="FA7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086725" y="4119321"/>
            <a:ext cx="4221577" cy="2034554"/>
          </a:xfrm>
          <a:prstGeom prst="rect">
            <a:avLst/>
          </a:prstGeom>
          <a:solidFill>
            <a:srgbClr val="61FF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Target Area for 3</a:t>
            </a:r>
            <a:r>
              <a:rPr lang="en-US" baseline="30000" dirty="0">
                <a:solidFill>
                  <a:schemeClr val="bg1"/>
                </a:solidFill>
              </a:rPr>
              <a:t>rd</a:t>
            </a:r>
            <a:r>
              <a:rPr lang="en-US" dirty="0">
                <a:solidFill>
                  <a:schemeClr val="bg1"/>
                </a:solidFill>
              </a:rPr>
              <a:t> Round</a:t>
            </a:r>
          </a:p>
        </p:txBody>
      </p:sp>
      <p:sp>
        <p:nvSpPr>
          <p:cNvPr id="26" name="Oval Callout 25"/>
          <p:cNvSpPr/>
          <p:nvPr/>
        </p:nvSpPr>
        <p:spPr>
          <a:xfrm>
            <a:off x="7524328" y="2843726"/>
            <a:ext cx="1368152" cy="873306"/>
          </a:xfrm>
          <a:prstGeom prst="wedgeEllipseCallout">
            <a:avLst>
              <a:gd name="adj1" fmla="val -101023"/>
              <a:gd name="adj2" fmla="val 42443"/>
            </a:avLst>
          </a:prstGeom>
          <a:solidFill>
            <a:srgbClr val="FA7C5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Determined in 2</a:t>
            </a:r>
            <a:r>
              <a:rPr lang="en-US" sz="1400" baseline="30000" dirty="0"/>
              <a:t>nd</a:t>
            </a:r>
            <a:r>
              <a:rPr lang="en-US" sz="1400" dirty="0"/>
              <a:t> round</a:t>
            </a:r>
          </a:p>
        </p:txBody>
      </p:sp>
      <p:sp>
        <p:nvSpPr>
          <p:cNvPr id="27" name="Oval Callout 26"/>
          <p:cNvSpPr/>
          <p:nvPr/>
        </p:nvSpPr>
        <p:spPr>
          <a:xfrm>
            <a:off x="7596336" y="1534133"/>
            <a:ext cx="1296144" cy="804520"/>
          </a:xfrm>
          <a:prstGeom prst="wedgeEllipseCallout">
            <a:avLst>
              <a:gd name="adj1" fmla="val -101023"/>
              <a:gd name="adj2" fmla="val 42443"/>
            </a:avLst>
          </a:prstGeo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bg1"/>
                </a:solidFill>
              </a:rPr>
              <a:t>Determined in 1</a:t>
            </a:r>
            <a:r>
              <a:rPr lang="en-US" sz="1400" baseline="30000" dirty="0">
                <a:solidFill>
                  <a:schemeClr val="bg1"/>
                </a:solidFill>
              </a:rPr>
              <a:t>st</a:t>
            </a:r>
            <a:r>
              <a:rPr lang="en-US" sz="1400" dirty="0">
                <a:solidFill>
                  <a:schemeClr val="bg1"/>
                </a:solidFill>
              </a:rPr>
              <a:t> round</a:t>
            </a:r>
          </a:p>
        </p:txBody>
      </p:sp>
      <p:sp>
        <p:nvSpPr>
          <p:cNvPr id="28" name="流程图: 联系 159">
            <a:extLst>
              <a:ext uri="{FF2B5EF4-FFF2-40B4-BE49-F238E27FC236}">
                <a16:creationId xmlns:a16="http://schemas.microsoft.com/office/drawing/2014/main" id="{C7F377BB-39B1-484F-888B-06808FBCA6FE}"/>
              </a:ext>
            </a:extLst>
          </p:cNvPr>
          <p:cNvSpPr>
            <a:spLocks noChangeAspect="1"/>
          </p:cNvSpPr>
          <p:nvPr/>
        </p:nvSpPr>
        <p:spPr>
          <a:xfrm>
            <a:off x="564121" y="1607014"/>
            <a:ext cx="247650" cy="228600"/>
          </a:xfrm>
          <a:prstGeom prst="flowChartConnector">
            <a:avLst/>
          </a:prstGeom>
          <a:solidFill>
            <a:srgbClr val="4BACC6">
              <a:lumMod val="75000"/>
            </a:srgb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29" name="流程图: 联系 159">
            <a:extLst>
              <a:ext uri="{FF2B5EF4-FFF2-40B4-BE49-F238E27FC236}">
                <a16:creationId xmlns:a16="http://schemas.microsoft.com/office/drawing/2014/main" id="{83C17331-6A1D-4330-8F33-31DB0A86B289}"/>
              </a:ext>
            </a:extLst>
          </p:cNvPr>
          <p:cNvSpPr>
            <a:spLocks noChangeAspect="1"/>
          </p:cNvSpPr>
          <p:nvPr/>
        </p:nvSpPr>
        <p:spPr>
          <a:xfrm>
            <a:off x="316471" y="1602690"/>
            <a:ext cx="247650" cy="228600"/>
          </a:xfrm>
          <a:prstGeom prst="flowChartConnector">
            <a:avLst/>
          </a:prstGeom>
          <a:solidFill>
            <a:srgbClr val="00B050"/>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0" name="流程图: 联系 159">
            <a:extLst>
              <a:ext uri="{FF2B5EF4-FFF2-40B4-BE49-F238E27FC236}">
                <a16:creationId xmlns:a16="http://schemas.microsoft.com/office/drawing/2014/main" id="{64571408-571D-4F92-9122-F0FD362D6B38}"/>
              </a:ext>
            </a:extLst>
          </p:cNvPr>
          <p:cNvSpPr>
            <a:spLocks noChangeAspect="1"/>
          </p:cNvSpPr>
          <p:nvPr/>
        </p:nvSpPr>
        <p:spPr>
          <a:xfrm>
            <a:off x="564121" y="1835614"/>
            <a:ext cx="247650" cy="228600"/>
          </a:xfrm>
          <a:prstGeom prst="flowChartConnector">
            <a:avLst/>
          </a:prstGeom>
          <a:solidFill>
            <a:schemeClr val="accent2">
              <a:lumMod val="75000"/>
            </a:schemeClr>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
        <p:nvSpPr>
          <p:cNvPr id="31" name="流程图: 联系 159">
            <a:extLst>
              <a:ext uri="{FF2B5EF4-FFF2-40B4-BE49-F238E27FC236}">
                <a16:creationId xmlns:a16="http://schemas.microsoft.com/office/drawing/2014/main" id="{1C090F77-3E5C-44DF-BE51-0DC158D85E53}"/>
              </a:ext>
            </a:extLst>
          </p:cNvPr>
          <p:cNvSpPr>
            <a:spLocks noChangeAspect="1"/>
          </p:cNvSpPr>
          <p:nvPr/>
        </p:nvSpPr>
        <p:spPr>
          <a:xfrm>
            <a:off x="316471" y="1837288"/>
            <a:ext cx="247650" cy="228600"/>
          </a:xfrm>
          <a:prstGeom prst="flowChartConnector">
            <a:avLst/>
          </a:prstGeom>
          <a:solidFill>
            <a:srgbClr val="7030A0"/>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95774" tIns="47887" rIns="95774" bIns="47887"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Calibri"/>
              <a:ea typeface="宋体"/>
              <a:cs typeface="+mn-cs"/>
            </a:endParaRPr>
          </a:p>
        </p:txBody>
      </p:sp>
    </p:spTree>
    <p:extLst>
      <p:ext uri="{BB962C8B-B14F-4D97-AF65-F5344CB8AC3E}">
        <p14:creationId xmlns:p14="http://schemas.microsoft.com/office/powerpoint/2010/main" val="2905233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4307" y="0"/>
            <a:ext cx="7467600" cy="1012974"/>
          </a:xfrm>
        </p:spPr>
        <p:txBody>
          <a:bodyPr>
            <a:normAutofit/>
          </a:bodyPr>
          <a:lstStyle/>
          <a:p>
            <a:r>
              <a:rPr lang="en-US" altLang="zh-CN" sz="4100" b="1" dirty="0">
                <a:solidFill>
                  <a:srgbClr val="CFAFE7"/>
                </a:solidFill>
              </a:rPr>
              <a:t>Effect of Sensor Density</a:t>
            </a:r>
            <a:endParaRPr lang="zh-CN" altLang="en-US" sz="4100" b="1" dirty="0">
              <a:solidFill>
                <a:srgbClr val="CFAFE7"/>
              </a:solidFill>
            </a:endParaRPr>
          </a:p>
        </p:txBody>
      </p:sp>
      <p:sp>
        <p:nvSpPr>
          <p:cNvPr id="3" name="内容占位符 2"/>
          <p:cNvSpPr>
            <a:spLocks noGrp="1"/>
          </p:cNvSpPr>
          <p:nvPr>
            <p:ph idx="1"/>
          </p:nvPr>
        </p:nvSpPr>
        <p:spPr>
          <a:xfrm>
            <a:off x="242592" y="4194385"/>
            <a:ext cx="3718324" cy="2546983"/>
          </a:xfrm>
        </p:spPr>
        <p:txBody>
          <a:bodyPr>
            <a:normAutofit lnSpcReduction="10000"/>
          </a:bodyPr>
          <a:lstStyle/>
          <a:p>
            <a:pPr>
              <a:spcAft>
                <a:spcPts val="600"/>
              </a:spcAft>
            </a:pPr>
            <a:r>
              <a:rPr lang="en-US" altLang="zh-CN" sz="1600" b="1" dirty="0">
                <a:solidFill>
                  <a:srgbClr val="FFFF00"/>
                </a:solidFill>
              </a:rPr>
              <a:t>DAP</a:t>
            </a:r>
            <a:r>
              <a:rPr lang="en-US" altLang="zh-CN" sz="1600" dirty="0"/>
              <a:t>  4 MRNs are enough for the spatial coverage of the application terrain.  Increases in number of sensors increases the load for each MRN.</a:t>
            </a:r>
          </a:p>
          <a:p>
            <a:r>
              <a:rPr lang="en-US" altLang="zh-CN" sz="1600" b="1" dirty="0">
                <a:solidFill>
                  <a:srgbClr val="FFFF00"/>
                </a:solidFill>
              </a:rPr>
              <a:t>ASC</a:t>
            </a:r>
            <a:r>
              <a:rPr lang="en-US" altLang="zh-CN" sz="1600" dirty="0"/>
              <a:t> keeps the workload at 50 sensors per MRN, and adjusts the sizes of the service areas accordingly.  Using more sensors requires more MRNs</a:t>
            </a:r>
          </a:p>
        </p:txBody>
      </p:sp>
      <p:pic>
        <p:nvPicPr>
          <p:cNvPr id="1031" name="Picture 7" descr="C:\Users\Kai Li\Desktop\Dropbox\Research 1\presentation\21.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1268760"/>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ai Li\Desktop\Dropbox\Research 1\presentation\11.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268760"/>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a:off x="251520" y="926432"/>
            <a:ext cx="1656184" cy="990400"/>
          </a:xfrm>
          <a:prstGeom prst="wedgeRoundRectCallout">
            <a:avLst>
              <a:gd name="adj1" fmla="val 49105"/>
              <a:gd name="adj2" fmla="val 100565"/>
              <a:gd name="adj3" fmla="val 16667"/>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t>When there are less than 300 sensors, MRNs have not reach full load. Thus, 300 is the full load point for our setting</a:t>
            </a:r>
          </a:p>
        </p:txBody>
      </p:sp>
      <p:pic>
        <p:nvPicPr>
          <p:cNvPr id="1033" name="Picture 9" descr="C:\Users\Kai Li\Desktop\Dropbox\Research 1\Current Work\camera_ready\22.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077072"/>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ular Callout 13"/>
          <p:cNvSpPr/>
          <p:nvPr/>
        </p:nvSpPr>
        <p:spPr>
          <a:xfrm>
            <a:off x="4915344" y="3249912"/>
            <a:ext cx="1800200" cy="846384"/>
          </a:xfrm>
          <a:prstGeom prst="wedgeRoundRectCallout">
            <a:avLst>
              <a:gd name="adj1" fmla="val -46931"/>
              <a:gd name="adj2" fmla="val 141569"/>
              <a:gd name="adj3" fmla="val 16667"/>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1000" dirty="0"/>
              <a:t>When sensors are very sparse, It takes the 1</a:t>
            </a:r>
            <a:r>
              <a:rPr lang="en-US" sz="1000" baseline="30000" dirty="0"/>
              <a:t>st</a:t>
            </a:r>
            <a:r>
              <a:rPr lang="en-US" sz="1000" dirty="0"/>
              <a:t> MRN a long time to discover its service area, which dominates the deployment time</a:t>
            </a:r>
          </a:p>
        </p:txBody>
      </p:sp>
      <p:sp>
        <p:nvSpPr>
          <p:cNvPr id="15" name="Rounded Rectangular Callout 14"/>
          <p:cNvSpPr/>
          <p:nvPr/>
        </p:nvSpPr>
        <p:spPr>
          <a:xfrm>
            <a:off x="7080544" y="3933056"/>
            <a:ext cx="1691680" cy="941691"/>
          </a:xfrm>
          <a:prstGeom prst="wedgeRoundRectCallout">
            <a:avLst>
              <a:gd name="adj1" fmla="val -43819"/>
              <a:gd name="adj2" fmla="val 101826"/>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t>As sensors density increases, more MRNs are dispatched, which  contributes to the gradual increase in deployment time</a:t>
            </a:r>
          </a:p>
        </p:txBody>
      </p:sp>
      <p:sp>
        <p:nvSpPr>
          <p:cNvPr id="5" name="TextBox 4"/>
          <p:cNvSpPr txBox="1"/>
          <p:nvPr/>
        </p:nvSpPr>
        <p:spPr>
          <a:xfrm>
            <a:off x="5940152" y="227256"/>
            <a:ext cx="3082895" cy="646331"/>
          </a:xfrm>
          <a:prstGeom prst="rect">
            <a:avLst/>
          </a:prstGeom>
          <a:noFill/>
        </p:spPr>
        <p:txBody>
          <a:bodyPr wrap="none" rtlCol="0">
            <a:spAutoFit/>
          </a:bodyPr>
          <a:lstStyle/>
          <a:p>
            <a:r>
              <a:rPr lang="en-US" dirty="0"/>
              <a:t>DAP:  4 MRNs</a:t>
            </a:r>
          </a:p>
          <a:p>
            <a:r>
              <a:rPr lang="en-US" dirty="0"/>
              <a:t>ASC:  50 sensors per MRNs</a:t>
            </a:r>
          </a:p>
        </p:txBody>
      </p:sp>
      <p:sp>
        <p:nvSpPr>
          <p:cNvPr id="11" name="Rounded Rectangular Callout 14">
            <a:extLst>
              <a:ext uri="{FF2B5EF4-FFF2-40B4-BE49-F238E27FC236}">
                <a16:creationId xmlns:a16="http://schemas.microsoft.com/office/drawing/2014/main" id="{FE10BD21-6869-4C34-BC96-D8558DAA28DC}"/>
              </a:ext>
            </a:extLst>
          </p:cNvPr>
          <p:cNvSpPr/>
          <p:nvPr/>
        </p:nvSpPr>
        <p:spPr>
          <a:xfrm>
            <a:off x="5482722" y="4437111"/>
            <a:ext cx="1393534" cy="701971"/>
          </a:xfrm>
          <a:prstGeom prst="wedgeRoundRectCallout">
            <a:avLst>
              <a:gd name="adj1" fmla="val -44543"/>
              <a:gd name="adj2" fmla="val 82983"/>
              <a:gd name="adj3" fmla="val 16667"/>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a:t>With more sensors, it takes less time to deploy the first MRN</a:t>
            </a:r>
          </a:p>
        </p:txBody>
      </p:sp>
      <p:sp>
        <p:nvSpPr>
          <p:cNvPr id="12" name="Rounded Rectangular Callout 3">
            <a:extLst>
              <a:ext uri="{FF2B5EF4-FFF2-40B4-BE49-F238E27FC236}">
                <a16:creationId xmlns:a16="http://schemas.microsoft.com/office/drawing/2014/main" id="{C9C1B81F-9DB8-469B-94D1-DB24B1CF862D}"/>
              </a:ext>
            </a:extLst>
          </p:cNvPr>
          <p:cNvSpPr/>
          <p:nvPr/>
        </p:nvSpPr>
        <p:spPr>
          <a:xfrm>
            <a:off x="1547664" y="2780928"/>
            <a:ext cx="864096" cy="710800"/>
          </a:xfrm>
          <a:prstGeom prst="wedgeRoundRectCallout">
            <a:avLst>
              <a:gd name="adj1" fmla="val 53515"/>
              <a:gd name="adj2" fmla="val -69888"/>
              <a:gd name="adj3" fmla="val 16667"/>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lIns="0" tIns="0" rIns="0" bIns="0" rtlCol="0" anchor="ctr" anchorCtr="1"/>
          <a:lstStyle/>
          <a:p>
            <a:pPr algn="ctr"/>
            <a:r>
              <a:rPr lang="en-US" sz="1000" dirty="0"/>
              <a:t>MRNs experiencing increasingly higher load</a:t>
            </a:r>
          </a:p>
        </p:txBody>
      </p:sp>
      <p:sp>
        <p:nvSpPr>
          <p:cNvPr id="13" name="Rounded Rectangular Callout 3">
            <a:extLst>
              <a:ext uri="{FF2B5EF4-FFF2-40B4-BE49-F238E27FC236}">
                <a16:creationId xmlns:a16="http://schemas.microsoft.com/office/drawing/2014/main" id="{ACA5355F-B86D-44CD-8DBC-AB4ED2C352D0}"/>
              </a:ext>
            </a:extLst>
          </p:cNvPr>
          <p:cNvSpPr/>
          <p:nvPr/>
        </p:nvSpPr>
        <p:spPr>
          <a:xfrm>
            <a:off x="6300192" y="2188879"/>
            <a:ext cx="1008112" cy="788499"/>
          </a:xfrm>
          <a:prstGeom prst="wedgeRoundRectCallout">
            <a:avLst>
              <a:gd name="adj1" fmla="val -120965"/>
              <a:gd name="adj2" fmla="val 41615"/>
              <a:gd name="adj3" fmla="val 16667"/>
            </a:avLst>
          </a:prstGeom>
          <a:ln>
            <a:solidFill>
              <a:srgbClr val="FFC000"/>
            </a:solidFill>
          </a:ln>
        </p:spPr>
        <p:style>
          <a:lnRef idx="1">
            <a:schemeClr val="accent2"/>
          </a:lnRef>
          <a:fillRef idx="2">
            <a:schemeClr val="accent2"/>
          </a:fillRef>
          <a:effectRef idx="1">
            <a:schemeClr val="accent2"/>
          </a:effectRef>
          <a:fontRef idx="minor">
            <a:schemeClr val="dk1"/>
          </a:fontRef>
        </p:style>
        <p:txBody>
          <a:bodyPr lIns="0" tIns="0" rIns="0" bIns="0" rtlCol="0" anchor="ctr" anchorCtr="1"/>
          <a:lstStyle/>
          <a:p>
            <a:pPr algn="ctr"/>
            <a:r>
              <a:rPr lang="en-US" sz="1000" dirty="0"/>
              <a:t>Increasing in number of MRNs reduces the latency</a:t>
            </a:r>
          </a:p>
        </p:txBody>
      </p:sp>
    </p:spTree>
    <p:extLst>
      <p:ext uri="{BB962C8B-B14F-4D97-AF65-F5344CB8AC3E}">
        <p14:creationId xmlns:p14="http://schemas.microsoft.com/office/powerpoint/2010/main" val="160353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76" y="212003"/>
            <a:ext cx="8147248" cy="1143000"/>
          </a:xfrm>
        </p:spPr>
        <p:txBody>
          <a:bodyPr>
            <a:normAutofit fontScale="90000"/>
          </a:bodyPr>
          <a:lstStyle/>
          <a:p>
            <a:r>
              <a:rPr lang="en-US" b="1" dirty="0">
                <a:solidFill>
                  <a:srgbClr val="CFAFE7"/>
                </a:solidFill>
              </a:rPr>
              <a:t>Effect of Load factor (ASC approach)</a:t>
            </a:r>
          </a:p>
        </p:txBody>
      </p:sp>
      <p:sp>
        <p:nvSpPr>
          <p:cNvPr id="3" name="Content Placeholder 2"/>
          <p:cNvSpPr>
            <a:spLocks noGrp="1"/>
          </p:cNvSpPr>
          <p:nvPr>
            <p:ph idx="1"/>
          </p:nvPr>
        </p:nvSpPr>
        <p:spPr>
          <a:xfrm>
            <a:off x="4988697" y="4138809"/>
            <a:ext cx="3429000" cy="2571749"/>
          </a:xfrm>
        </p:spPr>
        <p:txBody>
          <a:bodyPr>
            <a:normAutofit fontScale="92500" lnSpcReduction="10000"/>
          </a:bodyPr>
          <a:lstStyle/>
          <a:p>
            <a:pPr marL="288925" indent="-252413">
              <a:spcAft>
                <a:spcPts val="600"/>
              </a:spcAft>
            </a:pPr>
            <a:r>
              <a:rPr lang="en-US" sz="1600" dirty="0"/>
              <a:t>When load factor exceeds 60, the number of partitions can not decrease any more given the number of sensors (i.e. at least 4 parts)</a:t>
            </a:r>
          </a:p>
          <a:p>
            <a:pPr marL="288925" indent="-252413"/>
            <a:r>
              <a:rPr lang="en-US" sz="1600" dirty="0"/>
              <a:t>Taking all factors (latency, data delivery ratio, cost in terms of number of MRNs needed) into account, the optimal load factor in our setting should be between 40 to 50. </a:t>
            </a:r>
          </a:p>
        </p:txBody>
      </p:sp>
      <p:pic>
        <p:nvPicPr>
          <p:cNvPr id="2053" name="Picture 5" descr="C:\Users\Kai Li\Desktop\Dropbox\Research 1\presentation\5.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800" y="1350945"/>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ai Li\Desktop\Dropbox\Research 1\presentation\3.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1355003"/>
            <a:ext cx="3429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ai Li\Desktop\Dropbox\Research 1\presentation\4.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8" y="4077072"/>
            <a:ext cx="3429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2267744" y="2663413"/>
            <a:ext cx="1656184" cy="621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Callout 5"/>
          <p:cNvSpPr/>
          <p:nvPr/>
        </p:nvSpPr>
        <p:spPr>
          <a:xfrm>
            <a:off x="3462560" y="1383263"/>
            <a:ext cx="914400" cy="612648"/>
          </a:xfrm>
          <a:prstGeom prst="wedgeEllipseCallout">
            <a:avLst>
              <a:gd name="adj1" fmla="val 258987"/>
              <a:gd name="adj2" fmla="val 178735"/>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Oval 8"/>
          <p:cNvSpPr/>
          <p:nvPr/>
        </p:nvSpPr>
        <p:spPr>
          <a:xfrm>
            <a:off x="5940152" y="2636820"/>
            <a:ext cx="1656184" cy="6215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Callout 10"/>
          <p:cNvSpPr/>
          <p:nvPr/>
        </p:nvSpPr>
        <p:spPr>
          <a:xfrm>
            <a:off x="215901" y="2682487"/>
            <a:ext cx="1800200" cy="1005480"/>
          </a:xfrm>
          <a:prstGeom prst="wedgeEllipseCallout">
            <a:avLst>
              <a:gd name="adj1" fmla="val 65535"/>
              <a:gd name="adj2" fmla="val -63274"/>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Too many sensors per MRN. They are overloaded</a:t>
            </a:r>
          </a:p>
        </p:txBody>
      </p:sp>
      <p:sp>
        <p:nvSpPr>
          <p:cNvPr id="12" name="Oval 11"/>
          <p:cNvSpPr/>
          <p:nvPr/>
        </p:nvSpPr>
        <p:spPr>
          <a:xfrm>
            <a:off x="1794868" y="4968916"/>
            <a:ext cx="832915" cy="7880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Callout 12"/>
          <p:cNvSpPr/>
          <p:nvPr/>
        </p:nvSpPr>
        <p:spPr>
          <a:xfrm>
            <a:off x="3023828" y="5445224"/>
            <a:ext cx="1800200" cy="1148180"/>
          </a:xfrm>
          <a:prstGeom prst="wedgeEllipseCallout">
            <a:avLst>
              <a:gd name="adj1" fmla="val -90805"/>
              <a:gd name="adj2" fmla="val -65636"/>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bIns="0" rtlCol="0" anchor="ctr"/>
          <a:lstStyle/>
          <a:p>
            <a:pPr algn="ctr"/>
            <a:r>
              <a:rPr lang="en-US" sz="1200" dirty="0"/>
              <a:t>Latency shows rapid increase around 50, as a result of overload</a:t>
            </a:r>
          </a:p>
        </p:txBody>
      </p:sp>
      <p:grpSp>
        <p:nvGrpSpPr>
          <p:cNvPr id="17" name="Group 16">
            <a:extLst>
              <a:ext uri="{FF2B5EF4-FFF2-40B4-BE49-F238E27FC236}">
                <a16:creationId xmlns:a16="http://schemas.microsoft.com/office/drawing/2014/main" id="{1272C01B-6FDF-4A0C-8EFE-6EE3E0FDE9AB}"/>
              </a:ext>
            </a:extLst>
          </p:cNvPr>
          <p:cNvGrpSpPr/>
          <p:nvPr/>
        </p:nvGrpSpPr>
        <p:grpSpPr>
          <a:xfrm>
            <a:off x="6309950" y="1682862"/>
            <a:ext cx="1080121" cy="864096"/>
            <a:chOff x="6516215" y="1628800"/>
            <a:chExt cx="1080121" cy="864096"/>
          </a:xfrm>
        </p:grpSpPr>
        <p:cxnSp>
          <p:nvCxnSpPr>
            <p:cNvPr id="8" name="Straight Arrow Connector 7">
              <a:extLst>
                <a:ext uri="{FF2B5EF4-FFF2-40B4-BE49-F238E27FC236}">
                  <a16:creationId xmlns:a16="http://schemas.microsoft.com/office/drawing/2014/main" id="{E071CB9E-3CA2-4F41-89FF-681C96365888}"/>
                </a:ext>
              </a:extLst>
            </p:cNvPr>
            <p:cNvCxnSpPr/>
            <p:nvPr/>
          </p:nvCxnSpPr>
          <p:spPr>
            <a:xfrm>
              <a:off x="6516216" y="2492896"/>
              <a:ext cx="1080120"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B9A60CF-9416-4BC5-ACD1-2D190C8084F5}"/>
                </a:ext>
              </a:extLst>
            </p:cNvPr>
            <p:cNvCxnSpPr>
              <a:cxnSpLocks/>
            </p:cNvCxnSpPr>
            <p:nvPr/>
          </p:nvCxnSpPr>
          <p:spPr>
            <a:xfrm flipV="1">
              <a:off x="6516216" y="1628800"/>
              <a:ext cx="0" cy="86409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D7F6ACA-C9DF-45F9-8156-AF56F8CDCF18}"/>
                </a:ext>
              </a:extLst>
            </p:cNvPr>
            <p:cNvSpPr/>
            <p:nvPr/>
          </p:nvSpPr>
          <p:spPr>
            <a:xfrm>
              <a:off x="6516215" y="1968457"/>
              <a:ext cx="648062" cy="524439"/>
            </a:xfrm>
            <a:prstGeom prst="rect">
              <a:avLst/>
            </a:prstGeom>
            <a:solidFill>
              <a:srgbClr val="D5B8EA"/>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Rectangle 19">
              <a:extLst>
                <a:ext uri="{FF2B5EF4-FFF2-40B4-BE49-F238E27FC236}">
                  <a16:creationId xmlns:a16="http://schemas.microsoft.com/office/drawing/2014/main" id="{6DAC819E-6DB8-48F2-AB4A-7FC52C988182}"/>
                </a:ext>
              </a:extLst>
            </p:cNvPr>
            <p:cNvSpPr/>
            <p:nvPr/>
          </p:nvSpPr>
          <p:spPr>
            <a:xfrm>
              <a:off x="6516564" y="1733691"/>
              <a:ext cx="645954" cy="234765"/>
            </a:xfrm>
            <a:prstGeom prst="rect">
              <a:avLst/>
            </a:prstGeom>
            <a:solidFill>
              <a:srgbClr val="00EA6A"/>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Rectangle 20">
              <a:extLst>
                <a:ext uri="{FF2B5EF4-FFF2-40B4-BE49-F238E27FC236}">
                  <a16:creationId xmlns:a16="http://schemas.microsoft.com/office/drawing/2014/main" id="{AAAB324B-C7DB-499B-AB9D-6887EB509498}"/>
                </a:ext>
              </a:extLst>
            </p:cNvPr>
            <p:cNvSpPr/>
            <p:nvPr/>
          </p:nvSpPr>
          <p:spPr>
            <a:xfrm>
              <a:off x="7162518" y="1733694"/>
              <a:ext cx="290749" cy="241289"/>
            </a:xfrm>
            <a:prstGeom prst="rect">
              <a:avLst/>
            </a:prstGeom>
            <a:solidFill>
              <a:srgbClr val="75DBFF"/>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Rectangle 21">
              <a:extLst>
                <a:ext uri="{FF2B5EF4-FFF2-40B4-BE49-F238E27FC236}">
                  <a16:creationId xmlns:a16="http://schemas.microsoft.com/office/drawing/2014/main" id="{48203921-2970-4841-98DB-7816B6E9EA88}"/>
                </a:ext>
              </a:extLst>
            </p:cNvPr>
            <p:cNvSpPr/>
            <p:nvPr/>
          </p:nvSpPr>
          <p:spPr>
            <a:xfrm>
              <a:off x="7161530" y="1971720"/>
              <a:ext cx="290725" cy="517912"/>
            </a:xfrm>
            <a:prstGeom prst="rect">
              <a:avLst/>
            </a:prstGeom>
            <a:solidFill>
              <a:schemeClr val="accent1">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grpSp>
      <p:sp>
        <p:nvSpPr>
          <p:cNvPr id="4" name="Oval Callout 3"/>
          <p:cNvSpPr/>
          <p:nvPr/>
        </p:nvSpPr>
        <p:spPr>
          <a:xfrm>
            <a:off x="2652346" y="1113524"/>
            <a:ext cx="1944216" cy="1484344"/>
          </a:xfrm>
          <a:prstGeom prst="wedgeEllipseCallout">
            <a:avLst>
              <a:gd name="adj1" fmla="val -23262"/>
              <a:gd name="adj2" fmla="val 61989"/>
            </a:avLst>
          </a:prstGeom>
          <a:solidFill>
            <a:schemeClr val="accent2">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performance does not degrade anymore, because partition number has reached minimum </a:t>
            </a:r>
          </a:p>
        </p:txBody>
      </p:sp>
    </p:spTree>
    <p:extLst>
      <p:ext uri="{BB962C8B-B14F-4D97-AF65-F5344CB8AC3E}">
        <p14:creationId xmlns:p14="http://schemas.microsoft.com/office/powerpoint/2010/main" val="235519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left)">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Effect transition="in" filter="wipe(left)">
                                      <p:cBhvr>
                                        <p:cTn id="4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2" grpId="0" animBg="1"/>
      <p:bldP spid="1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467600" cy="850106"/>
          </a:xfrm>
        </p:spPr>
        <p:txBody>
          <a:bodyPr>
            <a:noAutofit/>
          </a:bodyPr>
          <a:lstStyle/>
          <a:p>
            <a:r>
              <a:rPr lang="en-US" sz="4100" b="1" dirty="0">
                <a:solidFill>
                  <a:srgbClr val="CFAFE7"/>
                </a:solidFill>
              </a:rPr>
              <a:t>Conclusion and Future Work</a:t>
            </a:r>
          </a:p>
        </p:txBody>
      </p:sp>
      <p:sp>
        <p:nvSpPr>
          <p:cNvPr id="3" name="Content Placeholder 2"/>
          <p:cNvSpPr>
            <a:spLocks noGrp="1"/>
          </p:cNvSpPr>
          <p:nvPr>
            <p:ph idx="1"/>
          </p:nvPr>
        </p:nvSpPr>
        <p:spPr>
          <a:xfrm>
            <a:off x="323528" y="1052736"/>
            <a:ext cx="8424936" cy="5616624"/>
          </a:xfrm>
        </p:spPr>
        <p:txBody>
          <a:bodyPr>
            <a:normAutofit fontScale="62500" lnSpcReduction="20000"/>
          </a:bodyPr>
          <a:lstStyle/>
          <a:p>
            <a:pPr>
              <a:lnSpc>
                <a:spcPts val="2700"/>
              </a:lnSpc>
              <a:spcAft>
                <a:spcPts val="600"/>
              </a:spcAft>
            </a:pPr>
            <a:r>
              <a:rPr lang="en-US" sz="3800" dirty="0">
                <a:solidFill>
                  <a:srgbClr val="61FFA8"/>
                </a:solidFill>
              </a:rPr>
              <a:t>A Mobile Data Collection Network (</a:t>
            </a:r>
            <a:r>
              <a:rPr lang="en-US" sz="3800" dirty="0" err="1">
                <a:solidFill>
                  <a:srgbClr val="61FFA8"/>
                </a:solidFill>
              </a:rPr>
              <a:t>MDCNet</a:t>
            </a:r>
            <a:r>
              <a:rPr lang="en-US" sz="3800" dirty="0">
                <a:solidFill>
                  <a:srgbClr val="61FFA8"/>
                </a:solidFill>
              </a:rPr>
              <a:t>) is a wireless mesh network with intermittent connections between mobile mesh nodes</a:t>
            </a:r>
          </a:p>
          <a:p>
            <a:pPr>
              <a:lnSpc>
                <a:spcPct val="120000"/>
              </a:lnSpc>
              <a:spcAft>
                <a:spcPts val="600"/>
              </a:spcAft>
            </a:pPr>
            <a:r>
              <a:rPr lang="en-US" sz="3800" dirty="0" err="1">
                <a:solidFill>
                  <a:srgbClr val="61FFA8"/>
                </a:solidFill>
              </a:rPr>
              <a:t>MDCNet</a:t>
            </a:r>
            <a:r>
              <a:rPr lang="en-US" sz="3800" dirty="0">
                <a:solidFill>
                  <a:srgbClr val="61FFA8"/>
                </a:solidFill>
              </a:rPr>
              <a:t> has a number of advantages</a:t>
            </a:r>
          </a:p>
          <a:p>
            <a:pPr lvl="1">
              <a:lnSpc>
                <a:spcPts val="2200"/>
              </a:lnSpc>
              <a:spcAft>
                <a:spcPts val="600"/>
              </a:spcAft>
            </a:pPr>
            <a:r>
              <a:rPr lang="en-US" sz="3500" dirty="0"/>
              <a:t>Single-hop communication </a:t>
            </a:r>
            <a:r>
              <a:rPr lang="en-US" sz="3500" dirty="0">
                <a:solidFill>
                  <a:srgbClr val="FFD54F"/>
                </a:solidFill>
              </a:rPr>
              <a:t>saves sensors energy</a:t>
            </a:r>
          </a:p>
          <a:p>
            <a:pPr lvl="1">
              <a:lnSpc>
                <a:spcPts val="2200"/>
              </a:lnSpc>
              <a:spcAft>
                <a:spcPts val="600"/>
              </a:spcAft>
            </a:pPr>
            <a:r>
              <a:rPr lang="en-US" sz="3500" dirty="0"/>
              <a:t>Electronic transmission of sensing data (instead of carried by messenger nodes) results in </a:t>
            </a:r>
            <a:r>
              <a:rPr lang="en-US" sz="3500" dirty="0">
                <a:solidFill>
                  <a:srgbClr val="FFD54F"/>
                </a:solidFill>
              </a:rPr>
              <a:t>shorter latency</a:t>
            </a:r>
          </a:p>
          <a:p>
            <a:pPr lvl="1">
              <a:lnSpc>
                <a:spcPts val="2200"/>
              </a:lnSpc>
              <a:spcAft>
                <a:spcPts val="600"/>
              </a:spcAft>
            </a:pPr>
            <a:r>
              <a:rPr lang="en-US" sz="3500" dirty="0"/>
              <a:t>It is </a:t>
            </a:r>
            <a:r>
              <a:rPr lang="en-US" sz="3500" dirty="0">
                <a:solidFill>
                  <a:srgbClr val="FFD54F"/>
                </a:solidFill>
              </a:rPr>
              <a:t>self-deployed</a:t>
            </a:r>
            <a:r>
              <a:rPr lang="en-US" sz="3500" dirty="0"/>
              <a:t> and capable of </a:t>
            </a:r>
            <a:r>
              <a:rPr lang="en-US" sz="3500" dirty="0">
                <a:solidFill>
                  <a:srgbClr val="FFD54F"/>
                </a:solidFill>
              </a:rPr>
              <a:t>preventing network partitions</a:t>
            </a:r>
          </a:p>
          <a:p>
            <a:pPr>
              <a:lnSpc>
                <a:spcPct val="120000"/>
              </a:lnSpc>
              <a:spcAft>
                <a:spcPts val="600"/>
              </a:spcAft>
            </a:pPr>
            <a:r>
              <a:rPr lang="en-US" sz="3800" dirty="0">
                <a:solidFill>
                  <a:srgbClr val="61FFA8"/>
                </a:solidFill>
              </a:rPr>
              <a:t>Room for Improvement</a:t>
            </a:r>
          </a:p>
          <a:p>
            <a:pPr lvl="1">
              <a:lnSpc>
                <a:spcPts val="2200"/>
              </a:lnSpc>
              <a:spcAft>
                <a:spcPts val="600"/>
              </a:spcAft>
            </a:pPr>
            <a:r>
              <a:rPr lang="en-US" sz="3500" dirty="0"/>
              <a:t>Self-deployment techniques that do not require mobile relay nodes with GPSs are desirable</a:t>
            </a:r>
          </a:p>
          <a:p>
            <a:pPr lvl="1">
              <a:lnSpc>
                <a:spcPts val="2200"/>
              </a:lnSpc>
              <a:spcAft>
                <a:spcPts val="600"/>
              </a:spcAft>
            </a:pPr>
            <a:r>
              <a:rPr lang="en-US" sz="3500" dirty="0"/>
              <a:t>Generalization to irregular-shaped service areas</a:t>
            </a:r>
          </a:p>
          <a:p>
            <a:pPr lvl="1">
              <a:lnSpc>
                <a:spcPts val="2200"/>
              </a:lnSpc>
            </a:pPr>
            <a:r>
              <a:rPr lang="en-US" sz="3500" dirty="0"/>
              <a:t>Consideration of obstacles and/or constrained paths</a:t>
            </a:r>
          </a:p>
        </p:txBody>
      </p:sp>
    </p:spTree>
    <p:extLst>
      <p:ext uri="{BB962C8B-B14F-4D97-AF65-F5344CB8AC3E}">
        <p14:creationId xmlns:p14="http://schemas.microsoft.com/office/powerpoint/2010/main" val="308692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1000"/>
                                        <p:tgtEl>
                                          <p:spTgt spid="3">
                                            <p:txEl>
                                              <p:pRg st="7" end="7"/>
                                            </p:txEl>
                                          </p:spTgt>
                                        </p:tgtEl>
                                      </p:cBhvr>
                                    </p:animEffect>
                                    <p:anim calcmode="lin" valueType="num">
                                      <p:cBhvr>
                                        <p:cTn id="4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83131" y="1991478"/>
            <a:ext cx="3167855" cy="3308963"/>
            <a:chOff x="3344297" y="2163580"/>
            <a:chExt cx="3167855" cy="3308963"/>
          </a:xfrm>
          <a:scene3d>
            <a:camera prst="orthographicFront">
              <a:rot lat="0" lon="0" rev="0"/>
            </a:camera>
            <a:lightRig rig="balanced" dir="t">
              <a:rot lat="0" lon="0" rev="8700000"/>
            </a:lightRig>
          </a:scene3d>
        </p:grpSpPr>
        <p:pic>
          <p:nvPicPr>
            <p:cNvPr id="5" name="Picture 4"/>
            <p:cNvPicPr>
              <a:picLocks noChangeAspect="1" noChangeArrowheads="1"/>
            </p:cNvPicPr>
            <p:nvPr/>
          </p:nvPicPr>
          <p:blipFill>
            <a:blip r:embed="rId3" cstate="print"/>
            <a:srcRect/>
            <a:stretch>
              <a:fillRect/>
            </a:stretch>
          </p:blipFill>
          <p:spPr bwMode="auto">
            <a:xfrm>
              <a:off x="3567242" y="2209800"/>
              <a:ext cx="2419350" cy="2390775"/>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pic>
        <p:sp>
          <p:nvSpPr>
            <p:cNvPr id="7" name="Rectangle 6"/>
            <p:cNvSpPr/>
            <p:nvPr/>
          </p:nvSpPr>
          <p:spPr>
            <a:xfrm>
              <a:off x="4700249" y="2163580"/>
              <a:ext cx="152400" cy="76200"/>
            </a:xfrm>
            <a:prstGeom prst="rect">
              <a:avLst/>
            </a:prstGeom>
            <a:solidFill>
              <a:srgbClr val="3B3B3B"/>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TextBox 2"/>
            <p:cNvSpPr txBox="1"/>
            <p:nvPr/>
          </p:nvSpPr>
          <p:spPr>
            <a:xfrm>
              <a:off x="3344297" y="5010878"/>
              <a:ext cx="3167855" cy="461665"/>
            </a:xfrm>
            <a:prstGeom prst="rect">
              <a:avLst/>
            </a:prstGeom>
            <a:noFill/>
            <a:ln>
              <a:noFill/>
            </a:ln>
            <a:effectLst>
              <a:outerShdw blurRad="44450" dist="27940" dir="5400000" algn="ctr">
                <a:srgbClr val="000000">
                  <a:alpha val="32000"/>
                </a:srgbClr>
              </a:outerShdw>
            </a:effectLst>
            <a:sp3d>
              <a:bevelT w="190500" h="38100"/>
            </a:sp3d>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0CC66"/>
                  </a:solidFill>
                </a:rPr>
                <a:t>kienhua@cs.ucf.edu</a:t>
              </a:r>
            </a:p>
          </p:txBody>
        </p:sp>
      </p:grpSp>
    </p:spTree>
    <p:extLst>
      <p:ext uri="{BB962C8B-B14F-4D97-AF65-F5344CB8AC3E}">
        <p14:creationId xmlns:p14="http://schemas.microsoft.com/office/powerpoint/2010/main" val="267452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07899" y="4456436"/>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http://www.laptopbrandsite.com/images/index/frontpage_laptop.jpe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822" b="91083" l="1911" r="98408">
                        <a14:backgroundMark x1="21338" y1="31210" x2="21338" y2="31210"/>
                        <a14:backgroundMark x1="90446" y1="76115" x2="90446" y2="76115"/>
                        <a14:backgroundMark x1="17197" y1="76752" x2="17197" y2="76752"/>
                        <a14:backgroundMark x1="76115" y1="82803" x2="76115" y2="82803"/>
                        <a14:backgroundMark x1="79936" y1="79618" x2="79936" y2="79618"/>
                        <a14:backgroundMark x1="90764" y1="68790" x2="90764" y2="68790"/>
                      </a14:backgroundRemoval>
                    </a14:imgEffect>
                  </a14:imgLayer>
                </a14:imgProps>
              </a:ext>
              <a:ext uri="{28A0092B-C50C-407E-A947-70E740481C1C}">
                <a14:useLocalDpi xmlns:a14="http://schemas.microsoft.com/office/drawing/2010/main" val="0"/>
              </a:ext>
            </a:extLst>
          </a:blip>
          <a:srcRect/>
          <a:stretch>
            <a:fillRect/>
          </a:stretch>
        </p:blipFill>
        <p:spPr bwMode="auto">
          <a:xfrm>
            <a:off x="3167978" y="3359408"/>
            <a:ext cx="897255" cy="8972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67544" y="228600"/>
            <a:ext cx="8280920" cy="838200"/>
          </a:xfrm>
        </p:spPr>
        <p:txBody>
          <a:bodyPr>
            <a:normAutofit fontScale="90000"/>
          </a:bodyPr>
          <a:lstStyle/>
          <a:p>
            <a:r>
              <a:rPr lang="en-US" b="1" dirty="0">
                <a:solidFill>
                  <a:srgbClr val="CFAFE7"/>
                </a:solidFill>
              </a:rPr>
              <a:t>Traditional Wireless Sensor Network</a:t>
            </a:r>
          </a:p>
        </p:txBody>
      </p:sp>
      <p:sp>
        <p:nvSpPr>
          <p:cNvPr id="5" name="Cloud 3"/>
          <p:cNvSpPr/>
          <p:nvPr/>
        </p:nvSpPr>
        <p:spPr>
          <a:xfrm>
            <a:off x="4653917" y="1628800"/>
            <a:ext cx="3386237" cy="1892968"/>
          </a:xfrm>
          <a:prstGeom prst="cloud">
            <a:avLst/>
          </a:prstGeom>
          <a:solidFill>
            <a:srgbClr val="B8326B"/>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274320" bIns="182880" rtlCol="0" anchor="b" anchorCtr="0"/>
          <a:lstStyle/>
          <a:p>
            <a:pPr algn="ctr"/>
            <a:r>
              <a:rPr lang="en-US" sz="2800" dirty="0">
                <a:solidFill>
                  <a:schemeClr val="tx1"/>
                </a:solidFill>
              </a:rPr>
              <a:t>Internet</a:t>
            </a:r>
          </a:p>
        </p:txBody>
      </p:sp>
      <p:grpSp>
        <p:nvGrpSpPr>
          <p:cNvPr id="22" name="Group 43"/>
          <p:cNvGrpSpPr/>
          <p:nvPr/>
        </p:nvGrpSpPr>
        <p:grpSpPr>
          <a:xfrm>
            <a:off x="168213" y="3481843"/>
            <a:ext cx="4086515" cy="2067950"/>
            <a:chOff x="-1251414" y="2112012"/>
            <a:chExt cx="4086515" cy="2744676"/>
          </a:xfrm>
        </p:grpSpPr>
        <p:sp>
          <p:nvSpPr>
            <p:cNvPr id="40" name="TextBox 39"/>
            <p:cNvSpPr txBox="1"/>
            <p:nvPr/>
          </p:nvSpPr>
          <p:spPr>
            <a:xfrm>
              <a:off x="-1251414" y="4257562"/>
              <a:ext cx="933287" cy="599126"/>
            </a:xfrm>
            <a:prstGeom prst="rect">
              <a:avLst/>
            </a:prstGeom>
            <a:noFill/>
          </p:spPr>
          <p:txBody>
            <a:bodyPr wrap="square" rtlCol="0">
              <a:spAutoFit/>
            </a:bodyPr>
            <a:lstStyle/>
            <a:p>
              <a:pPr>
                <a:lnSpc>
                  <a:spcPts val="1400"/>
                </a:lnSpc>
              </a:pPr>
              <a:r>
                <a:rPr lang="en-US" sz="1400" b="1" dirty="0">
                  <a:solidFill>
                    <a:srgbClr val="00CC66"/>
                  </a:solidFill>
                </a:rPr>
                <a:t>Wireless Sensor</a:t>
              </a:r>
            </a:p>
          </p:txBody>
        </p:sp>
        <p:sp>
          <p:nvSpPr>
            <p:cNvPr id="32" name="TextBox 31"/>
            <p:cNvSpPr txBox="1"/>
            <p:nvPr/>
          </p:nvSpPr>
          <p:spPr>
            <a:xfrm>
              <a:off x="1781404" y="2112012"/>
              <a:ext cx="1053697" cy="694442"/>
            </a:xfrm>
            <a:prstGeom prst="rect">
              <a:avLst/>
            </a:prstGeom>
            <a:noFill/>
          </p:spPr>
          <p:txBody>
            <a:bodyPr wrap="square" rtlCol="0">
              <a:spAutoFit/>
            </a:bodyPr>
            <a:lstStyle/>
            <a:p>
              <a:pPr algn="r"/>
              <a:r>
                <a:rPr lang="en-US" sz="1400" b="1" dirty="0">
                  <a:solidFill>
                    <a:srgbClr val="A2F2FA"/>
                  </a:solidFill>
                </a:rPr>
                <a:t>Sink/Base Station</a:t>
              </a:r>
            </a:p>
          </p:txBody>
        </p:sp>
      </p:grpSp>
      <p:pic>
        <p:nvPicPr>
          <p:cNvPr id="1028" name="Picture 4" descr="http://freshgadgetnews.com/wp-content/uploads/2010/01/waspmote-set.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889127" y="2676183"/>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9"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45972" y="3525113"/>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311043" y="397591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1"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331451" y="492402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2" name="Picture 4" descr="http://freshgadgetnews.com/wp-content/uploads/2010/01/waspmote-set.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398926" y="4953245"/>
            <a:ext cx="656604" cy="7223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3"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503187" y="337509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4"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619447" y="5697912"/>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7"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889207" y="573934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8"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356270" y="504931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780675" y="576832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1"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099533" y="279989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2"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138118" y="425271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48" name="直接连接符 47"/>
          <p:cNvCxnSpPr/>
          <p:nvPr/>
        </p:nvCxnSpPr>
        <p:spPr>
          <a:xfrm flipV="1">
            <a:off x="849308" y="4766209"/>
            <a:ext cx="501706" cy="129473"/>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821950" y="3375090"/>
            <a:ext cx="256301" cy="528422"/>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1055721" y="5675612"/>
            <a:ext cx="390892" cy="420600"/>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endCxn id="82" idx="2"/>
          </p:cNvCxnSpPr>
          <p:nvPr/>
        </p:nvCxnSpPr>
        <p:spPr>
          <a:xfrm flipH="1" flipV="1">
            <a:off x="1727228" y="5675612"/>
            <a:ext cx="219316" cy="420602"/>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2055530" y="5447610"/>
            <a:ext cx="449224" cy="132825"/>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2941651" y="5049310"/>
            <a:ext cx="410285" cy="483735"/>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flipV="1">
            <a:off x="2783913" y="5720624"/>
            <a:ext cx="312552" cy="470707"/>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V="1">
            <a:off x="2889004" y="4025826"/>
            <a:ext cx="382689" cy="389477"/>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7"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331450" y="4148547"/>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51" name="直接连接符 150"/>
          <p:cNvCxnSpPr/>
          <p:nvPr/>
        </p:nvCxnSpPr>
        <p:spPr>
          <a:xfrm flipV="1">
            <a:off x="1975709" y="4549046"/>
            <a:ext cx="401537" cy="98271"/>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flipV="1">
            <a:off x="2055529" y="4082414"/>
            <a:ext cx="415582" cy="291800"/>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3532956" y="4082413"/>
            <a:ext cx="80330" cy="568597"/>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1508361" y="3198194"/>
            <a:ext cx="668116" cy="151794"/>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接连接符 164"/>
          <p:cNvCxnSpPr/>
          <p:nvPr/>
        </p:nvCxnSpPr>
        <p:spPr>
          <a:xfrm flipH="1" flipV="1">
            <a:off x="2718310" y="3472784"/>
            <a:ext cx="633626" cy="288916"/>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2"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97524" y="2108147"/>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3" name="直接连接符 164"/>
          <p:cNvCxnSpPr/>
          <p:nvPr/>
        </p:nvCxnSpPr>
        <p:spPr>
          <a:xfrm flipH="1" flipV="1">
            <a:off x="769518" y="2810435"/>
            <a:ext cx="286155" cy="369439"/>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4"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421873" y="1862941"/>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5" name="直接连接符 115"/>
          <p:cNvCxnSpPr/>
          <p:nvPr/>
        </p:nvCxnSpPr>
        <p:spPr>
          <a:xfrm flipH="1" flipV="1">
            <a:off x="1975710" y="2674957"/>
            <a:ext cx="304432" cy="547055"/>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4" descr="https://encrypted-tbn2.google.com/images?q=tbn:ANd9GcTcjY35dqAPOywsDlt38aS05YxHCLVTRxYX5K-Be5-ZsQLJbB3b"/>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04" b="98592" l="5650" r="89831">
                        <a14:backgroundMark x1="29379" y1="11268" x2="29379" y2="11268"/>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1108414">
            <a:off x="4099443" y="2933858"/>
            <a:ext cx="893661" cy="79864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4000074" y="5928849"/>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7"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489063" y="5089312"/>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8"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4500908" y="5146113"/>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9" name="直接连接符 134"/>
          <p:cNvCxnSpPr/>
          <p:nvPr/>
        </p:nvCxnSpPr>
        <p:spPr>
          <a:xfrm flipV="1">
            <a:off x="4048530" y="4993246"/>
            <a:ext cx="181020" cy="494366"/>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连接符 134"/>
          <p:cNvCxnSpPr/>
          <p:nvPr/>
        </p:nvCxnSpPr>
        <p:spPr>
          <a:xfrm flipH="1" flipV="1">
            <a:off x="3981546" y="5785166"/>
            <a:ext cx="210248" cy="487887"/>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4089881" y="430282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420462" y="2184586"/>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3"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952319" y="1066341"/>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4"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474846" y="197889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5"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894402" y="1331158"/>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6"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909653" y="1361121"/>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72" name="直接连接符 115"/>
          <p:cNvCxnSpPr>
            <a:endCxn id="62" idx="2"/>
          </p:cNvCxnSpPr>
          <p:nvPr/>
        </p:nvCxnSpPr>
        <p:spPr>
          <a:xfrm flipV="1">
            <a:off x="3703996" y="2981186"/>
            <a:ext cx="78506" cy="450388"/>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接连接符 168"/>
          <p:cNvCxnSpPr/>
          <p:nvPr/>
        </p:nvCxnSpPr>
        <p:spPr>
          <a:xfrm>
            <a:off x="3420462" y="2003294"/>
            <a:ext cx="267763" cy="523676"/>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接连接符 115"/>
          <p:cNvCxnSpPr/>
          <p:nvPr/>
        </p:nvCxnSpPr>
        <p:spPr>
          <a:xfrm flipH="1" flipV="1">
            <a:off x="1398926" y="1978894"/>
            <a:ext cx="328302" cy="286239"/>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164"/>
          <p:cNvCxnSpPr/>
          <p:nvPr/>
        </p:nvCxnSpPr>
        <p:spPr>
          <a:xfrm flipH="1" flipV="1">
            <a:off x="2941651" y="2510979"/>
            <a:ext cx="558507" cy="165204"/>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接连接符 115"/>
          <p:cNvCxnSpPr/>
          <p:nvPr/>
        </p:nvCxnSpPr>
        <p:spPr>
          <a:xfrm flipV="1">
            <a:off x="3554343" y="1733324"/>
            <a:ext cx="495205" cy="136763"/>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连接符 134"/>
          <p:cNvCxnSpPr/>
          <p:nvPr/>
        </p:nvCxnSpPr>
        <p:spPr>
          <a:xfrm flipH="1" flipV="1">
            <a:off x="4569793" y="4993247"/>
            <a:ext cx="146437" cy="533494"/>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接连接符 167"/>
          <p:cNvCxnSpPr/>
          <p:nvPr/>
        </p:nvCxnSpPr>
        <p:spPr>
          <a:xfrm flipH="1" flipV="1">
            <a:off x="4000074" y="4013244"/>
            <a:ext cx="364630" cy="607625"/>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074" name="Picture 2" descr="C:\Users\Kien\Downloads\MC900434845.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1996" y="1210444"/>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67" name="Content Placeholder 2"/>
          <p:cNvSpPr>
            <a:spLocks noGrp="1"/>
          </p:cNvSpPr>
          <p:nvPr>
            <p:ph idx="1"/>
          </p:nvPr>
        </p:nvSpPr>
        <p:spPr>
          <a:xfrm>
            <a:off x="5299812" y="3750492"/>
            <a:ext cx="3664676" cy="2990876"/>
          </a:xfrm>
        </p:spPr>
        <p:txBody>
          <a:bodyPr>
            <a:noAutofit/>
          </a:bodyPr>
          <a:lstStyle/>
          <a:p>
            <a:pPr marL="174625" lvl="1" indent="-174625">
              <a:spcAft>
                <a:spcPts val="600"/>
              </a:spcAft>
            </a:pPr>
            <a:r>
              <a:rPr lang="en-US" sz="1800" dirty="0"/>
              <a:t>Sensing data routed to sink or base-station (sometimes further transmitted over the Internet) for further analysis or applications.</a:t>
            </a:r>
          </a:p>
          <a:p>
            <a:pPr marL="174625" lvl="1" indent="-174625">
              <a:spcAft>
                <a:spcPts val="600"/>
              </a:spcAft>
            </a:pPr>
            <a:r>
              <a:rPr lang="en-US" sz="1800" dirty="0"/>
              <a:t>Data generated at each sensor can only reach their neighbors within communication range </a:t>
            </a:r>
          </a:p>
          <a:p>
            <a:pPr marL="174625" lvl="1" indent="-174625"/>
            <a:r>
              <a:rPr lang="en-US" sz="1800" dirty="0"/>
              <a:t>Data go through multiple sensors on their way to the sink</a:t>
            </a:r>
          </a:p>
        </p:txBody>
      </p:sp>
      <p:sp>
        <p:nvSpPr>
          <p:cNvPr id="2" name="Curved Down Arrow 1"/>
          <p:cNvSpPr/>
          <p:nvPr/>
        </p:nvSpPr>
        <p:spPr>
          <a:xfrm rot="20865411">
            <a:off x="576847" y="4465569"/>
            <a:ext cx="1130218" cy="387081"/>
          </a:xfrm>
          <a:prstGeom prst="curvedDownArrow">
            <a:avLst/>
          </a:prstGeom>
          <a:solidFill>
            <a:srgbClr val="D5B8EA"/>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urved Down Arrow 67"/>
          <p:cNvSpPr/>
          <p:nvPr/>
        </p:nvSpPr>
        <p:spPr>
          <a:xfrm rot="21100095">
            <a:off x="1695311" y="4188771"/>
            <a:ext cx="1019906" cy="387081"/>
          </a:xfrm>
          <a:prstGeom prst="curvedDownArrow">
            <a:avLst/>
          </a:prstGeom>
          <a:solidFill>
            <a:srgbClr val="D5B8EA"/>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Curved Down Arrow 68"/>
          <p:cNvSpPr/>
          <p:nvPr/>
        </p:nvSpPr>
        <p:spPr>
          <a:xfrm rot="19532084">
            <a:off x="2537562" y="3804701"/>
            <a:ext cx="914618" cy="387081"/>
          </a:xfrm>
          <a:prstGeom prst="curvedDownArrow">
            <a:avLst/>
          </a:prstGeom>
          <a:solidFill>
            <a:srgbClr val="D5B8EA"/>
          </a:solid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9160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animEffect transition="in" filter="wipe(down)">
                                      <p:cBhvr>
                                        <p:cTn id="7" dur="500"/>
                                        <p:tgtEl>
                                          <p:spTgt spid="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
                                            <p:txEl>
                                              <p:pRg st="1" end="1"/>
                                            </p:txEl>
                                          </p:spTgt>
                                        </p:tgtEl>
                                        <p:attrNameLst>
                                          <p:attrName>style.visibility</p:attrName>
                                        </p:attrNameLst>
                                      </p:cBhvr>
                                      <p:to>
                                        <p:strVal val="visible"/>
                                      </p:to>
                                    </p:set>
                                    <p:animEffect transition="in" filter="wipe(down)">
                                      <p:cBhvr>
                                        <p:cTn id="12" dur="500"/>
                                        <p:tgtEl>
                                          <p:spTgt spid="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7">
                                            <p:txEl>
                                              <p:pRg st="2" end="2"/>
                                            </p:txEl>
                                          </p:spTgt>
                                        </p:tgtEl>
                                        <p:attrNameLst>
                                          <p:attrName>style.visibility</p:attrName>
                                        </p:attrNameLst>
                                      </p:cBhvr>
                                      <p:to>
                                        <p:strVal val="visible"/>
                                      </p:to>
                                    </p:set>
                                    <p:animEffect transition="in" filter="wipe(down)">
                                      <p:cBhvr>
                                        <p:cTn id="17" dur="500"/>
                                        <p:tgtEl>
                                          <p:spTgt spid="67">
                                            <p:txEl>
                                              <p:pRg st="2" end="2"/>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left)">
                                      <p:cBhvr>
                                        <p:cTn id="25" dur="500"/>
                                        <p:tgtEl>
                                          <p:spTgt spid="68"/>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left)">
                                      <p:cBhvr>
                                        <p:cTn id="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8" grpId="0" animBg="1"/>
      <p:bldP spid="6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07899" y="4456436"/>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http://www.laptopbrandsite.com/images/index/frontpage_laptop.jpe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822" b="91083" l="1911" r="98408">
                        <a14:backgroundMark x1="21338" y1="31210" x2="21338" y2="31210"/>
                        <a14:backgroundMark x1="90446" y1="76115" x2="90446" y2="76115"/>
                        <a14:backgroundMark x1="17197" y1="76752" x2="17197" y2="76752"/>
                        <a14:backgroundMark x1="76115" y1="82803" x2="76115" y2="82803"/>
                        <a14:backgroundMark x1="79936" y1="79618" x2="79936" y2="79618"/>
                        <a14:backgroundMark x1="90764" y1="68790" x2="90764" y2="68790"/>
                      </a14:backgroundRemoval>
                    </a14:imgEffect>
                  </a14:imgLayer>
                </a14:imgProps>
              </a:ext>
              <a:ext uri="{28A0092B-C50C-407E-A947-70E740481C1C}">
                <a14:useLocalDpi xmlns:a14="http://schemas.microsoft.com/office/drawing/2010/main" val="0"/>
              </a:ext>
            </a:extLst>
          </a:blip>
          <a:srcRect/>
          <a:stretch>
            <a:fillRect/>
          </a:stretch>
        </p:blipFill>
        <p:spPr bwMode="auto">
          <a:xfrm>
            <a:off x="3167978" y="3359408"/>
            <a:ext cx="897255" cy="89725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67544" y="228600"/>
            <a:ext cx="8280920" cy="838200"/>
          </a:xfrm>
        </p:spPr>
        <p:txBody>
          <a:bodyPr>
            <a:normAutofit/>
          </a:bodyPr>
          <a:lstStyle/>
          <a:p>
            <a:r>
              <a:rPr lang="en-US" b="1" dirty="0">
                <a:solidFill>
                  <a:srgbClr val="CFAFE7"/>
                </a:solidFill>
              </a:rPr>
              <a:t>Data Collection Issues </a:t>
            </a:r>
          </a:p>
        </p:txBody>
      </p:sp>
      <p:grpSp>
        <p:nvGrpSpPr>
          <p:cNvPr id="22" name="Group 43"/>
          <p:cNvGrpSpPr/>
          <p:nvPr/>
        </p:nvGrpSpPr>
        <p:grpSpPr>
          <a:xfrm>
            <a:off x="251520" y="3481843"/>
            <a:ext cx="4003208" cy="2107397"/>
            <a:chOff x="-1168107" y="2112012"/>
            <a:chExt cx="4003208" cy="2797032"/>
          </a:xfrm>
        </p:grpSpPr>
        <p:sp>
          <p:nvSpPr>
            <p:cNvPr id="32" name="TextBox 31"/>
            <p:cNvSpPr txBox="1"/>
            <p:nvPr/>
          </p:nvSpPr>
          <p:spPr>
            <a:xfrm>
              <a:off x="1781404" y="2112012"/>
              <a:ext cx="1053697" cy="694442"/>
            </a:xfrm>
            <a:prstGeom prst="rect">
              <a:avLst/>
            </a:prstGeom>
            <a:noFill/>
          </p:spPr>
          <p:txBody>
            <a:bodyPr wrap="square" rtlCol="0">
              <a:spAutoFit/>
            </a:bodyPr>
            <a:lstStyle/>
            <a:p>
              <a:r>
                <a:rPr lang="en-US" sz="1400" b="1" dirty="0">
                  <a:solidFill>
                    <a:srgbClr val="A2F2FA"/>
                  </a:solidFill>
                </a:rPr>
                <a:t>Sink/Base Station</a:t>
              </a:r>
            </a:p>
          </p:txBody>
        </p:sp>
        <p:sp>
          <p:nvSpPr>
            <p:cNvPr id="40" name="TextBox 39"/>
            <p:cNvSpPr txBox="1"/>
            <p:nvPr/>
          </p:nvSpPr>
          <p:spPr>
            <a:xfrm>
              <a:off x="-1168107" y="4214603"/>
              <a:ext cx="933287" cy="694441"/>
            </a:xfrm>
            <a:prstGeom prst="rect">
              <a:avLst/>
            </a:prstGeom>
            <a:noFill/>
          </p:spPr>
          <p:txBody>
            <a:bodyPr wrap="square" rtlCol="0">
              <a:spAutoFit/>
            </a:bodyPr>
            <a:lstStyle/>
            <a:p>
              <a:r>
                <a:rPr lang="en-US" sz="1400" b="1" dirty="0">
                  <a:solidFill>
                    <a:srgbClr val="00CC66"/>
                  </a:solidFill>
                </a:rPr>
                <a:t>Wireless Sensor</a:t>
              </a:r>
            </a:p>
          </p:txBody>
        </p:sp>
      </p:grpSp>
      <p:pic>
        <p:nvPicPr>
          <p:cNvPr id="1028" name="Picture 4" descr="http://freshgadgetnews.com/wp-content/uploads/2010/01/waspmote-set.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889127" y="2676183"/>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9"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45972" y="3525113"/>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311043" y="397591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1"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331451" y="492402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2" name="Picture 4" descr="http://freshgadgetnews.com/wp-content/uploads/2010/01/waspmote-set.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398926" y="4953245"/>
            <a:ext cx="656604" cy="72236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3"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503187" y="337509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4"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619447" y="5697912"/>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7"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889207" y="573934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8"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356270" y="504931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0"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780675" y="576832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1"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099533" y="279989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2"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138118" y="425271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48" name="直接连接符 47"/>
          <p:cNvCxnSpPr/>
          <p:nvPr/>
        </p:nvCxnSpPr>
        <p:spPr>
          <a:xfrm flipV="1">
            <a:off x="849308" y="4766209"/>
            <a:ext cx="501706" cy="129473"/>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flipV="1">
            <a:off x="821950" y="3375090"/>
            <a:ext cx="256301" cy="528422"/>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1055721" y="5675612"/>
            <a:ext cx="390892" cy="420600"/>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endCxn id="82" idx="2"/>
          </p:cNvCxnSpPr>
          <p:nvPr/>
        </p:nvCxnSpPr>
        <p:spPr>
          <a:xfrm flipH="1" flipV="1">
            <a:off x="1727228" y="5675612"/>
            <a:ext cx="219316" cy="420602"/>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2055530" y="5447610"/>
            <a:ext cx="449224" cy="132825"/>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flipV="1">
            <a:off x="2941651" y="5049310"/>
            <a:ext cx="410285" cy="483735"/>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flipV="1">
            <a:off x="2783913" y="5720624"/>
            <a:ext cx="312552" cy="470707"/>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V="1">
            <a:off x="2889004" y="4025826"/>
            <a:ext cx="382689" cy="389477"/>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7"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331450" y="4148547"/>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51" name="直接连接符 150"/>
          <p:cNvCxnSpPr/>
          <p:nvPr/>
        </p:nvCxnSpPr>
        <p:spPr>
          <a:xfrm flipV="1">
            <a:off x="1975709" y="4549046"/>
            <a:ext cx="401537" cy="98271"/>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直接连接符 164"/>
          <p:cNvCxnSpPr/>
          <p:nvPr/>
        </p:nvCxnSpPr>
        <p:spPr>
          <a:xfrm flipH="1" flipV="1">
            <a:off x="2055529" y="4082414"/>
            <a:ext cx="415582" cy="291800"/>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3532956" y="4082413"/>
            <a:ext cx="80330" cy="568597"/>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a:off x="1508361" y="3198194"/>
            <a:ext cx="668116" cy="151794"/>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接连接符 164"/>
          <p:cNvCxnSpPr/>
          <p:nvPr/>
        </p:nvCxnSpPr>
        <p:spPr>
          <a:xfrm flipH="1" flipV="1">
            <a:off x="2718310" y="3472784"/>
            <a:ext cx="633626" cy="288916"/>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2"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97524" y="2108147"/>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3" name="直接连接符 164"/>
          <p:cNvCxnSpPr/>
          <p:nvPr/>
        </p:nvCxnSpPr>
        <p:spPr>
          <a:xfrm flipH="1" flipV="1">
            <a:off x="769518" y="2810435"/>
            <a:ext cx="286155" cy="369439"/>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4"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421873" y="1862941"/>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5" name="直接连接符 115"/>
          <p:cNvCxnSpPr/>
          <p:nvPr/>
        </p:nvCxnSpPr>
        <p:spPr>
          <a:xfrm flipH="1" flipV="1">
            <a:off x="1975710" y="2674957"/>
            <a:ext cx="304432" cy="547055"/>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56"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4000074" y="5928849"/>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7"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489063" y="5089312"/>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8"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4500908" y="5146113"/>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9" name="直接连接符 134"/>
          <p:cNvCxnSpPr/>
          <p:nvPr/>
        </p:nvCxnSpPr>
        <p:spPr>
          <a:xfrm flipV="1">
            <a:off x="4048530" y="4993246"/>
            <a:ext cx="181020" cy="494366"/>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直接连接符 134"/>
          <p:cNvCxnSpPr/>
          <p:nvPr/>
        </p:nvCxnSpPr>
        <p:spPr>
          <a:xfrm flipH="1" flipV="1">
            <a:off x="3981546" y="5785166"/>
            <a:ext cx="210248" cy="487887"/>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61"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4089881" y="4302820"/>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2"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420462" y="2184586"/>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3"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3952319" y="1066341"/>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4"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1474846" y="1978894"/>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5"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894402" y="1331158"/>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6" name="Picture 4" descr="http://freshgadgetnews.com/wp-content/uploads/2010/01/waspmote-set.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3460" b="89273" l="27778" r="72024">
                        <a14:foregroundMark x1="45238" y1="19377" x2="45238" y2="19377"/>
                        <a14:foregroundMark x1="45635" y1="44291" x2="45635" y2="44291"/>
                        <a14:foregroundMark x1="43651" y1="43253" x2="43651" y2="43253"/>
                        <a14:foregroundMark x1="72222" y1="67474" x2="72222" y2="67474"/>
                        <a14:foregroundMark x1="44444" y1="90311" x2="44444" y2="90311"/>
                        <a14:foregroundMark x1="27976" y1="74048" x2="27976" y2="74048"/>
                        <a14:foregroundMark x1="45437" y1="5536" x2="45437" y2="5536"/>
                        <a14:foregroundMark x1="44643" y1="3460" x2="44643" y2="3460"/>
                        <a14:foregroundMark x1="40873" y1="62630" x2="40873" y2="62630"/>
                        <a14:backgroundMark x1="36706" y1="42561" x2="36706" y2="42561"/>
                      </a14:backgroundRemoval>
                    </a14:imgEffect>
                  </a14:imgLayer>
                </a14:imgProps>
              </a:ext>
              <a:ext uri="{28A0092B-C50C-407E-A947-70E740481C1C}">
                <a14:useLocalDpi xmlns:a14="http://schemas.microsoft.com/office/drawing/2010/main" val="0"/>
              </a:ext>
            </a:extLst>
          </a:blip>
          <a:srcRect l="25780" t="1203" r="23943" b="2335"/>
          <a:stretch/>
        </p:blipFill>
        <p:spPr bwMode="auto">
          <a:xfrm>
            <a:off x="2909653" y="1361121"/>
            <a:ext cx="724079" cy="7966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72" name="直接连接符 115"/>
          <p:cNvCxnSpPr>
            <a:endCxn id="62" idx="2"/>
          </p:cNvCxnSpPr>
          <p:nvPr/>
        </p:nvCxnSpPr>
        <p:spPr>
          <a:xfrm flipV="1">
            <a:off x="3703996" y="2981186"/>
            <a:ext cx="78506" cy="450388"/>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直接连接符 168"/>
          <p:cNvCxnSpPr/>
          <p:nvPr/>
        </p:nvCxnSpPr>
        <p:spPr>
          <a:xfrm>
            <a:off x="3420462" y="2003294"/>
            <a:ext cx="267763" cy="523676"/>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接连接符 115"/>
          <p:cNvCxnSpPr/>
          <p:nvPr/>
        </p:nvCxnSpPr>
        <p:spPr>
          <a:xfrm flipH="1" flipV="1">
            <a:off x="1398926" y="1978894"/>
            <a:ext cx="328302" cy="286239"/>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直接连接符 164"/>
          <p:cNvCxnSpPr/>
          <p:nvPr/>
        </p:nvCxnSpPr>
        <p:spPr>
          <a:xfrm flipH="1" flipV="1">
            <a:off x="2941651" y="2510979"/>
            <a:ext cx="558507" cy="165204"/>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直接连接符 115"/>
          <p:cNvCxnSpPr/>
          <p:nvPr/>
        </p:nvCxnSpPr>
        <p:spPr>
          <a:xfrm flipV="1">
            <a:off x="3554343" y="1733324"/>
            <a:ext cx="495205" cy="136763"/>
          </a:xfrm>
          <a:prstGeom prst="line">
            <a:avLst/>
          </a:prstGeom>
          <a:ln w="38100">
            <a:solidFill>
              <a:srgbClr val="FFFF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直接连接符 134"/>
          <p:cNvCxnSpPr/>
          <p:nvPr/>
        </p:nvCxnSpPr>
        <p:spPr>
          <a:xfrm flipH="1" flipV="1">
            <a:off x="4569793" y="4993247"/>
            <a:ext cx="146437" cy="533494"/>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直接连接符 167"/>
          <p:cNvCxnSpPr/>
          <p:nvPr/>
        </p:nvCxnSpPr>
        <p:spPr>
          <a:xfrm flipH="1" flipV="1">
            <a:off x="4000074" y="4013244"/>
            <a:ext cx="364630" cy="607625"/>
          </a:xfrm>
          <a:prstGeom prst="line">
            <a:avLst/>
          </a:prstGeom>
          <a:ln w="381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Oval 2"/>
          <p:cNvSpPr/>
          <p:nvPr/>
        </p:nvSpPr>
        <p:spPr>
          <a:xfrm rot="20171090">
            <a:off x="2022839" y="1978467"/>
            <a:ext cx="2951750" cy="3459994"/>
          </a:xfrm>
          <a:prstGeom prst="ellipse">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04048" y="1268760"/>
            <a:ext cx="3744416" cy="1569660"/>
          </a:xfrm>
          <a:prstGeom prst="rect">
            <a:avLst/>
          </a:prstGeom>
        </p:spPr>
        <p:txBody>
          <a:bodyPr wrap="square">
            <a:spAutoFit/>
          </a:bodyPr>
          <a:lstStyle/>
          <a:p>
            <a:pPr marL="36576">
              <a:spcAft>
                <a:spcPts val="1200"/>
              </a:spcAft>
            </a:pPr>
            <a:r>
              <a:rPr lang="en-US" sz="2400" dirty="0">
                <a:solidFill>
                  <a:srgbClr val="75DBFF"/>
                </a:solidFill>
              </a:rPr>
              <a:t>Multi-hop communication:  </a:t>
            </a:r>
            <a:r>
              <a:rPr lang="en-US" sz="2400" dirty="0">
                <a:solidFill>
                  <a:srgbClr val="92D050"/>
                </a:solidFill>
              </a:rPr>
              <a:t>a major limitation for these energy-constrained sensors</a:t>
            </a:r>
          </a:p>
        </p:txBody>
      </p:sp>
      <p:sp>
        <p:nvSpPr>
          <p:cNvPr id="7" name="Rounded Rectangular Callout 6"/>
          <p:cNvSpPr/>
          <p:nvPr/>
        </p:nvSpPr>
        <p:spPr>
          <a:xfrm>
            <a:off x="5508104" y="3274091"/>
            <a:ext cx="3312368" cy="2474134"/>
          </a:xfrm>
          <a:prstGeom prst="wedgeRoundRectCallout">
            <a:avLst>
              <a:gd name="adj1" fmla="val -75407"/>
              <a:gd name="adj2" fmla="val -2615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5720" rIns="0" rtlCol="0" anchor="ctr"/>
          <a:lstStyle/>
          <a:p>
            <a:r>
              <a:rPr lang="en-US" sz="2400" dirty="0">
                <a:solidFill>
                  <a:srgbClr val="75DBFF"/>
                </a:solidFill>
              </a:rPr>
              <a:t>Energy hole problem:  </a:t>
            </a:r>
            <a:r>
              <a:rPr lang="en-US" sz="2400" dirty="0">
                <a:solidFill>
                  <a:srgbClr val="61FFA8"/>
                </a:solidFill>
              </a:rPr>
              <a:t>Sensors near the sink deplete their energy faster.  This renders the WSN inoperable prematurely</a:t>
            </a:r>
            <a:endParaRPr lang="en-US" sz="2400" dirty="0">
              <a:solidFill>
                <a:srgbClr val="75DBFF"/>
              </a:solidFill>
            </a:endParaRPr>
          </a:p>
        </p:txBody>
      </p:sp>
      <p:pic>
        <p:nvPicPr>
          <p:cNvPr id="5" name="Picture 4" descr="A picture containing drawing&#10;&#10;Description automatically generated">
            <a:extLst>
              <a:ext uri="{FF2B5EF4-FFF2-40B4-BE49-F238E27FC236}">
                <a16:creationId xmlns:a16="http://schemas.microsoft.com/office/drawing/2014/main" id="{A70F6807-3E04-421C-8F96-E388F6A9D9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9010" y="2105149"/>
            <a:ext cx="529803" cy="657542"/>
          </a:xfrm>
          <a:prstGeom prst="rect">
            <a:avLst/>
          </a:prstGeom>
        </p:spPr>
      </p:pic>
      <p:pic>
        <p:nvPicPr>
          <p:cNvPr id="67" name="Picture 66" descr="A picture containing drawing&#10;&#10;Description automatically generated">
            <a:extLst>
              <a:ext uri="{FF2B5EF4-FFF2-40B4-BE49-F238E27FC236}">
                <a16:creationId xmlns:a16="http://schemas.microsoft.com/office/drawing/2014/main" id="{F9F75CF0-9114-4133-99DD-C0FBC348BB3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2720" y="3024877"/>
            <a:ext cx="529803" cy="657542"/>
          </a:xfrm>
          <a:prstGeom prst="rect">
            <a:avLst/>
          </a:prstGeom>
        </p:spPr>
      </p:pic>
      <p:pic>
        <p:nvPicPr>
          <p:cNvPr id="68" name="Picture 67" descr="A picture containing drawing&#10;&#10;Description automatically generated">
            <a:extLst>
              <a:ext uri="{FF2B5EF4-FFF2-40B4-BE49-F238E27FC236}">
                <a16:creationId xmlns:a16="http://schemas.microsoft.com/office/drawing/2014/main" id="{E8312A3D-567F-4D02-9E14-A0C83260B75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54630" y="4507385"/>
            <a:ext cx="529803" cy="657542"/>
          </a:xfrm>
          <a:prstGeom prst="rect">
            <a:avLst/>
          </a:prstGeom>
        </p:spPr>
      </p:pic>
      <p:pic>
        <p:nvPicPr>
          <p:cNvPr id="69" name="Picture 68" descr="A picture containing drawing&#10;&#10;Description automatically generated">
            <a:extLst>
              <a:ext uri="{FF2B5EF4-FFF2-40B4-BE49-F238E27FC236}">
                <a16:creationId xmlns:a16="http://schemas.microsoft.com/office/drawing/2014/main" id="{AF28D6DD-D227-46A8-AC95-E06D9A9656C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52323" y="4217015"/>
            <a:ext cx="529803" cy="657542"/>
          </a:xfrm>
          <a:prstGeom prst="rect">
            <a:avLst/>
          </a:prstGeom>
        </p:spPr>
      </p:pic>
      <p:pic>
        <p:nvPicPr>
          <p:cNvPr id="71" name="Picture 70" descr="A picture containing drawing&#10;&#10;Description automatically generated">
            <a:extLst>
              <a:ext uri="{FF2B5EF4-FFF2-40B4-BE49-F238E27FC236}">
                <a16:creationId xmlns:a16="http://schemas.microsoft.com/office/drawing/2014/main" id="{330ABF69-2AEA-45DF-A2A7-D88BFA22782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1186" y="2481388"/>
            <a:ext cx="529803" cy="657542"/>
          </a:xfrm>
          <a:prstGeom prst="rect">
            <a:avLst/>
          </a:prstGeom>
        </p:spPr>
      </p:pic>
      <p:pic>
        <p:nvPicPr>
          <p:cNvPr id="73" name="Picture 72" descr="A picture containing drawing&#10;&#10;Description automatically generated">
            <a:extLst>
              <a:ext uri="{FF2B5EF4-FFF2-40B4-BE49-F238E27FC236}">
                <a16:creationId xmlns:a16="http://schemas.microsoft.com/office/drawing/2014/main" id="{9D516663-71D3-40BB-A58D-A7E3F9E6359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217791" y="4609017"/>
            <a:ext cx="529803" cy="657542"/>
          </a:xfrm>
          <a:prstGeom prst="rect">
            <a:avLst/>
          </a:prstGeom>
        </p:spPr>
      </p:pic>
    </p:spTree>
    <p:extLst>
      <p:ext uri="{BB962C8B-B14F-4D97-AF65-F5344CB8AC3E}">
        <p14:creationId xmlns:p14="http://schemas.microsoft.com/office/powerpoint/2010/main" val="209958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dissolve">
                                      <p:cBhvr>
                                        <p:cTn id="20" dur="500"/>
                                        <p:tgtEl>
                                          <p:spTgt spid="68"/>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dissolve">
                                      <p:cBhvr>
                                        <p:cTn id="24" dur="500"/>
                                        <p:tgtEl>
                                          <p:spTgt spid="69"/>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dissolve">
                                      <p:cBhvr>
                                        <p:cTn id="28" dur="500"/>
                                        <p:tgtEl>
                                          <p:spTgt spid="71"/>
                                        </p:tgtEl>
                                      </p:cBhvr>
                                    </p:animEffect>
                                  </p:childTnLst>
                                </p:cTn>
                              </p:par>
                            </p:childTnLst>
                          </p:cTn>
                        </p:par>
                        <p:par>
                          <p:cTn id="29" fill="hold">
                            <p:stCondLst>
                              <p:cond delay="2500"/>
                            </p:stCondLst>
                            <p:childTnLst>
                              <p:par>
                                <p:cTn id="30" presetID="9" presetClass="entr" presetSubtype="0" fill="hold"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cTn>
                              </p:par>
                            </p:childTnLst>
                          </p:cTn>
                        </p:par>
                        <p:par>
                          <p:cTn id="33" fill="hold">
                            <p:stCondLst>
                              <p:cond delay="3000"/>
                            </p:stCondLst>
                            <p:childTnLst>
                              <p:par>
                                <p:cTn id="34" presetID="21"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heel(1)">
                                      <p:cBhvr>
                                        <p:cTn id="36" dur="500"/>
                                        <p:tgtEl>
                                          <p:spTgt spid="3"/>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rmAutofit/>
          </a:bodyPr>
          <a:lstStyle/>
          <a:p>
            <a:r>
              <a:rPr lang="en-US" sz="4400" dirty="0">
                <a:solidFill>
                  <a:srgbClr val="CFAFE7"/>
                </a:solidFill>
                <a:ea typeface="宋体" pitchFamily="2" charset="-122"/>
              </a:rPr>
              <a:t>Some Solutions</a:t>
            </a:r>
          </a:p>
        </p:txBody>
      </p:sp>
      <p:sp>
        <p:nvSpPr>
          <p:cNvPr id="3" name="Content Placeholder 2"/>
          <p:cNvSpPr>
            <a:spLocks noGrp="1"/>
          </p:cNvSpPr>
          <p:nvPr>
            <p:ph idx="1"/>
          </p:nvPr>
        </p:nvSpPr>
        <p:spPr>
          <a:xfrm>
            <a:off x="457200" y="1600200"/>
            <a:ext cx="8075240" cy="4781128"/>
          </a:xfrm>
        </p:spPr>
        <p:txBody>
          <a:bodyPr>
            <a:normAutofit/>
          </a:bodyPr>
          <a:lstStyle/>
          <a:p>
            <a:pPr marL="517525" indent="-481013">
              <a:spcAft>
                <a:spcPts val="1800"/>
              </a:spcAft>
            </a:pPr>
            <a:r>
              <a:rPr lang="en-US" sz="3600" dirty="0"/>
              <a:t>Adding mobile elements is considered a promising solution to reduce sensor energy consumption </a:t>
            </a:r>
          </a:p>
          <a:p>
            <a:pPr marL="517525" indent="-481013">
              <a:spcAft>
                <a:spcPts val="1200"/>
              </a:spcAft>
            </a:pPr>
            <a:r>
              <a:rPr lang="en-US" sz="3600" dirty="0"/>
              <a:t>Two approaches</a:t>
            </a:r>
          </a:p>
          <a:p>
            <a:pPr marL="914400" lvl="1" indent="-285750">
              <a:spcAft>
                <a:spcPts val="1200"/>
              </a:spcAft>
            </a:pPr>
            <a:r>
              <a:rPr lang="en-US" sz="3200" dirty="0">
                <a:solidFill>
                  <a:srgbClr val="61FFA8"/>
                </a:solidFill>
              </a:rPr>
              <a:t>Mobile Sink Approach</a:t>
            </a:r>
          </a:p>
          <a:p>
            <a:pPr marL="914400" lvl="1" indent="-285750"/>
            <a:r>
              <a:rPr lang="en-US" sz="3200" dirty="0">
                <a:solidFill>
                  <a:srgbClr val="61FFA8"/>
                </a:solidFill>
              </a:rPr>
              <a:t>Mobile Messenger Approach </a:t>
            </a:r>
          </a:p>
        </p:txBody>
      </p:sp>
    </p:spTree>
    <p:extLst>
      <p:ext uri="{BB962C8B-B14F-4D97-AF65-F5344CB8AC3E}">
        <p14:creationId xmlns:p14="http://schemas.microsoft.com/office/powerpoint/2010/main" val="393022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CFAFE7"/>
                </a:solidFill>
                <a:ea typeface="宋体" pitchFamily="2" charset="-122"/>
              </a:rPr>
              <a:t>Mobile Sink Approach</a:t>
            </a:r>
          </a:p>
        </p:txBody>
      </p:sp>
      <p:sp>
        <p:nvSpPr>
          <p:cNvPr id="5" name="Oval 4"/>
          <p:cNvSpPr>
            <a:spLocks noChangeArrowheads="1"/>
          </p:cNvSpPr>
          <p:nvPr/>
        </p:nvSpPr>
        <p:spPr bwMode="auto">
          <a:xfrm>
            <a:off x="1521689" y="2358245"/>
            <a:ext cx="228600" cy="228600"/>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Oval 5"/>
          <p:cNvSpPr>
            <a:spLocks noChangeArrowheads="1"/>
          </p:cNvSpPr>
          <p:nvPr/>
        </p:nvSpPr>
        <p:spPr bwMode="auto">
          <a:xfrm>
            <a:off x="3593264" y="3412798"/>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Oval 12"/>
          <p:cNvSpPr>
            <a:spLocks noChangeArrowheads="1"/>
          </p:cNvSpPr>
          <p:nvPr/>
        </p:nvSpPr>
        <p:spPr bwMode="auto">
          <a:xfrm>
            <a:off x="1872693" y="1892245"/>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Oval 15"/>
          <p:cNvSpPr>
            <a:spLocks noChangeArrowheads="1"/>
          </p:cNvSpPr>
          <p:nvPr/>
        </p:nvSpPr>
        <p:spPr bwMode="auto">
          <a:xfrm>
            <a:off x="1486145" y="3586830"/>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Oval 17"/>
          <p:cNvSpPr>
            <a:spLocks noChangeArrowheads="1"/>
          </p:cNvSpPr>
          <p:nvPr/>
        </p:nvSpPr>
        <p:spPr bwMode="auto">
          <a:xfrm>
            <a:off x="2507998" y="3374353"/>
            <a:ext cx="228600" cy="228600"/>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9" name="Oval 18"/>
          <p:cNvSpPr>
            <a:spLocks noChangeArrowheads="1"/>
          </p:cNvSpPr>
          <p:nvPr/>
        </p:nvSpPr>
        <p:spPr bwMode="auto">
          <a:xfrm>
            <a:off x="2414159" y="3889048"/>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Oval 19"/>
          <p:cNvSpPr>
            <a:spLocks noChangeArrowheads="1"/>
          </p:cNvSpPr>
          <p:nvPr/>
        </p:nvSpPr>
        <p:spPr bwMode="auto">
          <a:xfrm>
            <a:off x="2157289" y="4465701"/>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Oval 20"/>
          <p:cNvSpPr>
            <a:spLocks noChangeArrowheads="1"/>
          </p:cNvSpPr>
          <p:nvPr/>
        </p:nvSpPr>
        <p:spPr bwMode="auto">
          <a:xfrm>
            <a:off x="3104074" y="5063945"/>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Oval 28"/>
          <p:cNvSpPr>
            <a:spLocks noChangeArrowheads="1"/>
          </p:cNvSpPr>
          <p:nvPr/>
        </p:nvSpPr>
        <p:spPr bwMode="auto">
          <a:xfrm>
            <a:off x="814050" y="498308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Oval 30"/>
          <p:cNvSpPr>
            <a:spLocks noChangeArrowheads="1"/>
          </p:cNvSpPr>
          <p:nvPr/>
        </p:nvSpPr>
        <p:spPr bwMode="auto">
          <a:xfrm>
            <a:off x="1681270" y="4981375"/>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Oval 36"/>
          <p:cNvSpPr>
            <a:spLocks noChangeArrowheads="1"/>
          </p:cNvSpPr>
          <p:nvPr/>
        </p:nvSpPr>
        <p:spPr bwMode="auto">
          <a:xfrm>
            <a:off x="3439627" y="2503640"/>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Oval 39"/>
          <p:cNvSpPr>
            <a:spLocks noChangeArrowheads="1"/>
          </p:cNvSpPr>
          <p:nvPr/>
        </p:nvSpPr>
        <p:spPr bwMode="auto">
          <a:xfrm>
            <a:off x="1456867" y="5698798"/>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Oval 40"/>
          <p:cNvSpPr>
            <a:spLocks noChangeArrowheads="1"/>
          </p:cNvSpPr>
          <p:nvPr/>
        </p:nvSpPr>
        <p:spPr bwMode="auto">
          <a:xfrm>
            <a:off x="1698420" y="419986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Oval 46"/>
          <p:cNvSpPr>
            <a:spLocks noChangeArrowheads="1"/>
          </p:cNvSpPr>
          <p:nvPr/>
        </p:nvSpPr>
        <p:spPr bwMode="auto">
          <a:xfrm>
            <a:off x="3177694" y="292702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Oval 47"/>
          <p:cNvSpPr>
            <a:spLocks noChangeArrowheads="1"/>
          </p:cNvSpPr>
          <p:nvPr/>
        </p:nvSpPr>
        <p:spPr bwMode="auto">
          <a:xfrm>
            <a:off x="1279983" y="1824638"/>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Oval 48"/>
          <p:cNvSpPr>
            <a:spLocks noChangeArrowheads="1"/>
          </p:cNvSpPr>
          <p:nvPr/>
        </p:nvSpPr>
        <p:spPr bwMode="auto">
          <a:xfrm>
            <a:off x="2481699" y="5913656"/>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Oval 49"/>
          <p:cNvSpPr>
            <a:spLocks noChangeArrowheads="1"/>
          </p:cNvSpPr>
          <p:nvPr/>
        </p:nvSpPr>
        <p:spPr bwMode="auto">
          <a:xfrm>
            <a:off x="1301429" y="4645869"/>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Oval 50"/>
          <p:cNvSpPr>
            <a:spLocks noChangeArrowheads="1"/>
          </p:cNvSpPr>
          <p:nvPr/>
        </p:nvSpPr>
        <p:spPr bwMode="auto">
          <a:xfrm>
            <a:off x="2332549" y="2167538"/>
            <a:ext cx="228600" cy="228600"/>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53" name="Oval 52"/>
          <p:cNvSpPr>
            <a:spLocks noChangeArrowheads="1"/>
          </p:cNvSpPr>
          <p:nvPr/>
        </p:nvSpPr>
        <p:spPr bwMode="auto">
          <a:xfrm>
            <a:off x="1393610" y="3072252"/>
            <a:ext cx="228600" cy="228600"/>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54" name="Oval 53"/>
          <p:cNvSpPr>
            <a:spLocks noChangeArrowheads="1"/>
          </p:cNvSpPr>
          <p:nvPr/>
        </p:nvSpPr>
        <p:spPr bwMode="auto">
          <a:xfrm>
            <a:off x="2807988" y="2430274"/>
            <a:ext cx="228600" cy="228600"/>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56" name="Oval 55"/>
          <p:cNvSpPr>
            <a:spLocks noChangeArrowheads="1"/>
          </p:cNvSpPr>
          <p:nvPr/>
        </p:nvSpPr>
        <p:spPr bwMode="auto">
          <a:xfrm>
            <a:off x="2913343" y="4055848"/>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3" name="Oval 62"/>
          <p:cNvSpPr>
            <a:spLocks noChangeArrowheads="1"/>
          </p:cNvSpPr>
          <p:nvPr/>
        </p:nvSpPr>
        <p:spPr bwMode="auto">
          <a:xfrm>
            <a:off x="3078892" y="3550439"/>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5" name="Oval 64"/>
          <p:cNvSpPr>
            <a:spLocks noChangeArrowheads="1"/>
          </p:cNvSpPr>
          <p:nvPr/>
        </p:nvSpPr>
        <p:spPr bwMode="auto">
          <a:xfrm>
            <a:off x="624136" y="2638991"/>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8" name="Oval 67"/>
          <p:cNvSpPr>
            <a:spLocks noChangeArrowheads="1"/>
          </p:cNvSpPr>
          <p:nvPr/>
        </p:nvSpPr>
        <p:spPr bwMode="auto">
          <a:xfrm>
            <a:off x="2654231" y="4736172"/>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Oval 72"/>
          <p:cNvSpPr>
            <a:spLocks noChangeArrowheads="1"/>
          </p:cNvSpPr>
          <p:nvPr/>
        </p:nvSpPr>
        <p:spPr bwMode="auto">
          <a:xfrm>
            <a:off x="2831452" y="5491531"/>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Line 108"/>
          <p:cNvSpPr>
            <a:spLocks noChangeShapeType="1"/>
          </p:cNvSpPr>
          <p:nvPr/>
        </p:nvSpPr>
        <p:spPr bwMode="auto">
          <a:xfrm>
            <a:off x="8916987" y="4375943"/>
            <a:ext cx="0" cy="0"/>
          </a:xfrm>
          <a:prstGeom prst="line">
            <a:avLst/>
          </a:prstGeom>
          <a:noFill/>
          <a:ln w="9525">
            <a:solidFill>
              <a:schemeClr val="tx1"/>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Oval 78"/>
          <p:cNvSpPr>
            <a:spLocks noChangeArrowheads="1"/>
          </p:cNvSpPr>
          <p:nvPr/>
        </p:nvSpPr>
        <p:spPr bwMode="auto">
          <a:xfrm>
            <a:off x="928350" y="3127740"/>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0" name="Oval 79"/>
          <p:cNvSpPr>
            <a:spLocks noChangeArrowheads="1"/>
          </p:cNvSpPr>
          <p:nvPr/>
        </p:nvSpPr>
        <p:spPr bwMode="auto">
          <a:xfrm>
            <a:off x="659994" y="3664739"/>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Oval 81"/>
          <p:cNvSpPr>
            <a:spLocks noChangeArrowheads="1"/>
          </p:cNvSpPr>
          <p:nvPr/>
        </p:nvSpPr>
        <p:spPr bwMode="auto">
          <a:xfrm>
            <a:off x="912556" y="5548267"/>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4" name="Group 3"/>
          <p:cNvGrpSpPr/>
          <p:nvPr/>
        </p:nvGrpSpPr>
        <p:grpSpPr>
          <a:xfrm>
            <a:off x="579404" y="4170148"/>
            <a:ext cx="731520" cy="434337"/>
            <a:chOff x="579404" y="4170148"/>
            <a:chExt cx="731520" cy="434337"/>
          </a:xfrm>
        </p:grpSpPr>
        <p:sp>
          <p:nvSpPr>
            <p:cNvPr id="95" name="Trapezoid 94"/>
            <p:cNvSpPr>
              <a:spLocks noChangeAspect="1"/>
            </p:cNvSpPr>
            <p:nvPr/>
          </p:nvSpPr>
          <p:spPr>
            <a:xfrm rot="10800000">
              <a:off x="579404" y="4170148"/>
              <a:ext cx="731520" cy="288032"/>
            </a:xfrm>
            <a:prstGeom prst="trapezoid">
              <a:avLst/>
            </a:prstGeom>
            <a:noFill/>
            <a:ln>
              <a:solidFill>
                <a:schemeClr val="tx1"/>
              </a:solidFill>
              <a:prstDash val="lgDashDot"/>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a:spLocks noChangeAspect="1" noChangeArrowheads="1"/>
            </p:cNvSpPr>
            <p:nvPr/>
          </p:nvSpPr>
          <p:spPr bwMode="auto">
            <a:xfrm>
              <a:off x="701142" y="4458181"/>
              <a:ext cx="146304" cy="146304"/>
            </a:xfrm>
            <a:prstGeom prst="ellipse">
              <a:avLst/>
            </a:prstGeom>
            <a:noFill/>
            <a:ln w="9525">
              <a:solidFill>
                <a:schemeClr val="tx1"/>
              </a:solidFill>
              <a:prstDash val="sysDash"/>
              <a:round/>
              <a:headEnd/>
              <a:tailEnd/>
            </a:ln>
            <a:effectLst>
              <a:outerShdw blurRad="44450" dist="27940" dir="5400000" algn="ctr">
                <a:srgbClr val="000000">
                  <a:alpha val="32000"/>
                </a:srgbClr>
              </a:outerShdw>
            </a:effectLst>
          </p:spPr>
          <p:txBody>
            <a:bodyPr wrap="none" anchor="ctr"/>
            <a:lstStyle/>
            <a:p>
              <a:endParaRPr lang="en-US"/>
            </a:p>
          </p:txBody>
        </p:sp>
        <p:sp>
          <p:nvSpPr>
            <p:cNvPr id="97" name="Oval 96"/>
            <p:cNvSpPr>
              <a:spLocks noChangeAspect="1" noChangeArrowheads="1"/>
            </p:cNvSpPr>
            <p:nvPr/>
          </p:nvSpPr>
          <p:spPr bwMode="auto">
            <a:xfrm>
              <a:off x="1021364" y="4458180"/>
              <a:ext cx="146304" cy="146304"/>
            </a:xfrm>
            <a:prstGeom prst="ellipse">
              <a:avLst/>
            </a:prstGeom>
            <a:noFill/>
            <a:ln w="9525">
              <a:solidFill>
                <a:schemeClr val="tx1"/>
              </a:solidFill>
              <a:prstDash val="sysDash"/>
              <a:round/>
              <a:headEnd/>
              <a:tailEnd/>
            </a:ln>
            <a:effectLst>
              <a:outerShdw blurRad="44450" dist="27940" dir="5400000" algn="ctr">
                <a:srgbClr val="000000">
                  <a:alpha val="32000"/>
                </a:srgbClr>
              </a:outerShdw>
            </a:effectLst>
          </p:spPr>
          <p:txBody>
            <a:bodyPr wrap="none" anchor="ctr"/>
            <a:lstStyle/>
            <a:p>
              <a:endParaRPr lang="en-US"/>
            </a:p>
          </p:txBody>
        </p:sp>
      </p:grpSp>
      <p:grpSp>
        <p:nvGrpSpPr>
          <p:cNvPr id="3" name="Group 2"/>
          <p:cNvGrpSpPr/>
          <p:nvPr/>
        </p:nvGrpSpPr>
        <p:grpSpPr>
          <a:xfrm>
            <a:off x="1996875" y="5317798"/>
            <a:ext cx="731520" cy="434337"/>
            <a:chOff x="1996875" y="5317798"/>
            <a:chExt cx="731520" cy="434337"/>
          </a:xfrm>
        </p:grpSpPr>
        <p:sp>
          <p:nvSpPr>
            <p:cNvPr id="104" name="Trapezoid 103"/>
            <p:cNvSpPr>
              <a:spLocks noChangeAspect="1"/>
            </p:cNvSpPr>
            <p:nvPr/>
          </p:nvSpPr>
          <p:spPr>
            <a:xfrm rot="10800000">
              <a:off x="1996875" y="5317798"/>
              <a:ext cx="731520" cy="288032"/>
            </a:xfrm>
            <a:prstGeom prst="trapezoid">
              <a:avLst/>
            </a:prstGeom>
            <a:noFill/>
            <a:ln>
              <a:solidFill>
                <a:schemeClr val="tx1"/>
              </a:solidFill>
              <a:prstDash val="lgDashDot"/>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a:spLocks noChangeAspect="1" noChangeArrowheads="1"/>
            </p:cNvSpPr>
            <p:nvPr/>
          </p:nvSpPr>
          <p:spPr bwMode="auto">
            <a:xfrm>
              <a:off x="2118613" y="5605831"/>
              <a:ext cx="146304" cy="146304"/>
            </a:xfrm>
            <a:prstGeom prst="ellipse">
              <a:avLst/>
            </a:prstGeom>
            <a:noFill/>
            <a:ln w="9525">
              <a:solidFill>
                <a:schemeClr val="tx1"/>
              </a:solidFill>
              <a:prstDash val="sysDash"/>
              <a:round/>
              <a:headEnd/>
              <a:tailEnd/>
            </a:ln>
            <a:effectLst>
              <a:outerShdw blurRad="44450" dist="27940" dir="5400000" algn="ctr">
                <a:srgbClr val="000000">
                  <a:alpha val="32000"/>
                </a:srgbClr>
              </a:outerShdw>
            </a:effectLst>
          </p:spPr>
          <p:txBody>
            <a:bodyPr wrap="none" anchor="ctr"/>
            <a:lstStyle/>
            <a:p>
              <a:endParaRPr lang="en-US"/>
            </a:p>
          </p:txBody>
        </p:sp>
        <p:sp>
          <p:nvSpPr>
            <p:cNvPr id="106" name="Oval 105"/>
            <p:cNvSpPr>
              <a:spLocks noChangeAspect="1" noChangeArrowheads="1"/>
            </p:cNvSpPr>
            <p:nvPr/>
          </p:nvSpPr>
          <p:spPr bwMode="auto">
            <a:xfrm>
              <a:off x="2438835" y="5605830"/>
              <a:ext cx="146304" cy="146304"/>
            </a:xfrm>
            <a:prstGeom prst="ellipse">
              <a:avLst/>
            </a:prstGeom>
            <a:noFill/>
            <a:ln w="9525">
              <a:solidFill>
                <a:schemeClr val="tx1"/>
              </a:solidFill>
              <a:prstDash val="sysDash"/>
              <a:round/>
              <a:headEnd/>
              <a:tailEnd/>
            </a:ln>
            <a:effectLst>
              <a:outerShdw blurRad="44450" dist="27940" dir="5400000" algn="ctr">
                <a:srgbClr val="000000">
                  <a:alpha val="32000"/>
                </a:srgbClr>
              </a:outerShdw>
            </a:effectLst>
          </p:spPr>
          <p:txBody>
            <a:bodyPr wrap="none" anchor="ctr"/>
            <a:lstStyle/>
            <a:p>
              <a:endParaRPr lang="en-US"/>
            </a:p>
          </p:txBody>
        </p:sp>
      </p:grpSp>
      <p:sp>
        <p:nvSpPr>
          <p:cNvPr id="112" name="Freeform 111"/>
          <p:cNvSpPr/>
          <p:nvPr/>
        </p:nvSpPr>
        <p:spPr>
          <a:xfrm>
            <a:off x="4866468" y="151883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1394283" y="3258087"/>
            <a:ext cx="787201" cy="971670"/>
          </a:xfrm>
          <a:custGeom>
            <a:avLst/>
            <a:gdLst>
              <a:gd name="connsiteX0" fmla="*/ 0 w 836909"/>
              <a:gd name="connsiteY0" fmla="*/ 891153 h 891153"/>
              <a:gd name="connsiteX1" fmla="*/ 588936 w 836909"/>
              <a:gd name="connsiteY1" fmla="*/ 635431 h 891153"/>
              <a:gd name="connsiteX2" fmla="*/ 836909 w 836909"/>
              <a:gd name="connsiteY2" fmla="*/ 0 h 891153"/>
            </a:gdLst>
            <a:ahLst/>
            <a:cxnLst>
              <a:cxn ang="0">
                <a:pos x="connsiteX0" y="connsiteY0"/>
              </a:cxn>
              <a:cxn ang="0">
                <a:pos x="connsiteX1" y="connsiteY1"/>
              </a:cxn>
              <a:cxn ang="0">
                <a:pos x="connsiteX2" y="connsiteY2"/>
              </a:cxn>
            </a:cxnLst>
            <a:rect l="l" t="t" r="r" b="b"/>
            <a:pathLst>
              <a:path w="836909" h="891153">
                <a:moveTo>
                  <a:pt x="0" y="891153"/>
                </a:moveTo>
                <a:cubicBezTo>
                  <a:pt x="224725" y="837554"/>
                  <a:pt x="449451" y="783956"/>
                  <a:pt x="588936" y="635431"/>
                </a:cubicBezTo>
                <a:cubicBezTo>
                  <a:pt x="728421" y="486906"/>
                  <a:pt x="836909" y="0"/>
                  <a:pt x="836909" y="0"/>
                </a:cubicBezTo>
              </a:path>
            </a:pathLst>
          </a:custGeom>
          <a:noFill/>
          <a:ln w="28575">
            <a:solidFill>
              <a:srgbClr val="FFFF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a:off x="983578" y="4624963"/>
            <a:ext cx="991892" cy="829159"/>
          </a:xfrm>
          <a:custGeom>
            <a:avLst/>
            <a:gdLst>
              <a:gd name="connsiteX0" fmla="*/ 991892 w 991892"/>
              <a:gd name="connsiteY0" fmla="*/ 829159 h 829159"/>
              <a:gd name="connsiteX1" fmla="*/ 433953 w 991892"/>
              <a:gd name="connsiteY1" fmla="*/ 666427 h 829159"/>
              <a:gd name="connsiteX2" fmla="*/ 0 w 991892"/>
              <a:gd name="connsiteY2" fmla="*/ 0 h 829159"/>
            </a:gdLst>
            <a:ahLst/>
            <a:cxnLst>
              <a:cxn ang="0">
                <a:pos x="connsiteX0" y="connsiteY0"/>
              </a:cxn>
              <a:cxn ang="0">
                <a:pos x="connsiteX1" y="connsiteY1"/>
              </a:cxn>
              <a:cxn ang="0">
                <a:pos x="connsiteX2" y="connsiteY2"/>
              </a:cxn>
            </a:cxnLst>
            <a:rect l="l" t="t" r="r" b="b"/>
            <a:pathLst>
              <a:path w="991892" h="829159">
                <a:moveTo>
                  <a:pt x="991892" y="829159"/>
                </a:moveTo>
                <a:cubicBezTo>
                  <a:pt x="795580" y="816889"/>
                  <a:pt x="599268" y="804620"/>
                  <a:pt x="433953" y="666427"/>
                </a:cubicBezTo>
                <a:cubicBezTo>
                  <a:pt x="268638" y="528234"/>
                  <a:pt x="134319" y="264117"/>
                  <a:pt x="0" y="0"/>
                </a:cubicBezTo>
              </a:path>
            </a:pathLst>
          </a:custGeom>
          <a:noFill/>
          <a:ln w="28575">
            <a:solidFill>
              <a:srgbClr val="FFFF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a:spLocks noChangeArrowheads="1"/>
          </p:cNvSpPr>
          <p:nvPr/>
        </p:nvSpPr>
        <p:spPr bwMode="auto">
          <a:xfrm>
            <a:off x="3131330" y="1938938"/>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4" name="Oval 123"/>
          <p:cNvSpPr>
            <a:spLocks noChangeArrowheads="1"/>
          </p:cNvSpPr>
          <p:nvPr/>
        </p:nvSpPr>
        <p:spPr bwMode="auto">
          <a:xfrm>
            <a:off x="3332674" y="431416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5" name="Oval 124"/>
          <p:cNvSpPr>
            <a:spLocks noChangeArrowheads="1"/>
          </p:cNvSpPr>
          <p:nvPr/>
        </p:nvSpPr>
        <p:spPr bwMode="auto">
          <a:xfrm>
            <a:off x="3055984" y="593670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6" name="Oval 125"/>
          <p:cNvSpPr>
            <a:spLocks noChangeArrowheads="1"/>
          </p:cNvSpPr>
          <p:nvPr/>
        </p:nvSpPr>
        <p:spPr bwMode="auto">
          <a:xfrm>
            <a:off x="395536" y="4739263"/>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7" name="Line 70"/>
          <p:cNvSpPr>
            <a:spLocks noChangeShapeType="1"/>
          </p:cNvSpPr>
          <p:nvPr/>
        </p:nvSpPr>
        <p:spPr bwMode="auto">
          <a:xfrm flipV="1">
            <a:off x="2585139" y="2617940"/>
            <a:ext cx="249085" cy="266156"/>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8" name="Line 70"/>
          <p:cNvSpPr>
            <a:spLocks noChangeShapeType="1"/>
          </p:cNvSpPr>
          <p:nvPr/>
        </p:nvSpPr>
        <p:spPr bwMode="auto">
          <a:xfrm flipV="1">
            <a:off x="2344741" y="2391771"/>
            <a:ext cx="73004" cy="267101"/>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9" name="Line 70"/>
          <p:cNvSpPr>
            <a:spLocks noChangeShapeType="1"/>
          </p:cNvSpPr>
          <p:nvPr/>
        </p:nvSpPr>
        <p:spPr bwMode="auto">
          <a:xfrm flipH="1" flipV="1">
            <a:off x="1683967" y="2578037"/>
            <a:ext cx="145661" cy="285015"/>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0" name="Line 70"/>
          <p:cNvSpPr>
            <a:spLocks noChangeShapeType="1"/>
          </p:cNvSpPr>
          <p:nvPr/>
        </p:nvSpPr>
        <p:spPr bwMode="auto">
          <a:xfrm flipH="1" flipV="1">
            <a:off x="1430293" y="2053237"/>
            <a:ext cx="121206" cy="305007"/>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1" name="Line 70"/>
          <p:cNvSpPr>
            <a:spLocks noChangeShapeType="1"/>
          </p:cNvSpPr>
          <p:nvPr/>
        </p:nvSpPr>
        <p:spPr bwMode="auto">
          <a:xfrm flipH="1" flipV="1">
            <a:off x="2101293" y="2067792"/>
            <a:ext cx="243447" cy="152503"/>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2" name="Line 70"/>
          <p:cNvSpPr>
            <a:spLocks noChangeShapeType="1"/>
          </p:cNvSpPr>
          <p:nvPr/>
        </p:nvSpPr>
        <p:spPr bwMode="auto">
          <a:xfrm>
            <a:off x="3030096" y="2586844"/>
            <a:ext cx="409531" cy="35641"/>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3" name="Line 70"/>
          <p:cNvSpPr>
            <a:spLocks noChangeShapeType="1"/>
          </p:cNvSpPr>
          <p:nvPr/>
        </p:nvSpPr>
        <p:spPr bwMode="auto">
          <a:xfrm flipV="1">
            <a:off x="2981190" y="2154705"/>
            <a:ext cx="192911" cy="282200"/>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4" name="Line 70"/>
          <p:cNvSpPr>
            <a:spLocks noChangeShapeType="1"/>
          </p:cNvSpPr>
          <p:nvPr/>
        </p:nvSpPr>
        <p:spPr bwMode="auto">
          <a:xfrm flipH="1" flipV="1">
            <a:off x="814050" y="2884095"/>
            <a:ext cx="169528" cy="271527"/>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5" name="Line 70"/>
          <p:cNvSpPr>
            <a:spLocks noChangeShapeType="1"/>
          </p:cNvSpPr>
          <p:nvPr/>
        </p:nvSpPr>
        <p:spPr bwMode="auto">
          <a:xfrm flipH="1">
            <a:off x="1164678" y="3221505"/>
            <a:ext cx="220133" cy="28223"/>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7" name="Group 6"/>
          <p:cNvGrpSpPr/>
          <p:nvPr/>
        </p:nvGrpSpPr>
        <p:grpSpPr>
          <a:xfrm>
            <a:off x="1616234" y="2622486"/>
            <a:ext cx="1083558" cy="679442"/>
            <a:chOff x="1616234" y="2622486"/>
            <a:chExt cx="1083558" cy="679442"/>
          </a:xfrm>
        </p:grpSpPr>
        <p:sp>
          <p:nvSpPr>
            <p:cNvPr id="91" name="Trapezoid 90"/>
            <p:cNvSpPr>
              <a:spLocks noChangeAspect="1"/>
            </p:cNvSpPr>
            <p:nvPr/>
          </p:nvSpPr>
          <p:spPr>
            <a:xfrm rot="10800000">
              <a:off x="1829629" y="2867591"/>
              <a:ext cx="731520" cy="288032"/>
            </a:xfrm>
            <a:prstGeom prst="trapezoid">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noChangeArrowheads="1"/>
            </p:cNvSpPr>
            <p:nvPr/>
          </p:nvSpPr>
          <p:spPr bwMode="auto">
            <a:xfrm>
              <a:off x="1951367" y="3155624"/>
              <a:ext cx="146304" cy="146304"/>
            </a:xfrm>
            <a:prstGeom prst="ellipse">
              <a:avLst/>
            </a:prstGeom>
            <a:solidFill>
              <a:schemeClr val="accent5">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94" name="Oval 93"/>
            <p:cNvSpPr>
              <a:spLocks noChangeAspect="1" noChangeArrowheads="1"/>
            </p:cNvSpPr>
            <p:nvPr/>
          </p:nvSpPr>
          <p:spPr bwMode="auto">
            <a:xfrm>
              <a:off x="2271589" y="3155623"/>
              <a:ext cx="146304" cy="146304"/>
            </a:xfrm>
            <a:prstGeom prst="ellipse">
              <a:avLst/>
            </a:prstGeom>
            <a:solidFill>
              <a:schemeClr val="accent5">
                <a:lumMod val="60000"/>
                <a:lumOff val="4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20" name="TextBox 119"/>
            <p:cNvSpPr txBox="1"/>
            <p:nvPr/>
          </p:nvSpPr>
          <p:spPr>
            <a:xfrm>
              <a:off x="1784157" y="2622486"/>
              <a:ext cx="915635" cy="261610"/>
            </a:xfrm>
            <a:prstGeom prst="rect">
              <a:avLst/>
            </a:prstGeom>
            <a:noFill/>
          </p:spPr>
          <p:txBody>
            <a:bodyPr wrap="none" rtlCol="0">
              <a:spAutoFit/>
            </a:bodyPr>
            <a:lstStyle/>
            <a:p>
              <a:r>
                <a:rPr lang="en-US" sz="1100" dirty="0">
                  <a:solidFill>
                    <a:srgbClr val="92D050"/>
                  </a:solidFill>
                </a:rPr>
                <a:t>Mobile Sink</a:t>
              </a:r>
            </a:p>
          </p:txBody>
        </p:sp>
        <p:sp>
          <p:nvSpPr>
            <p:cNvPr id="136" name="Line 70"/>
            <p:cNvSpPr>
              <a:spLocks noChangeShapeType="1"/>
            </p:cNvSpPr>
            <p:nvPr/>
          </p:nvSpPr>
          <p:spPr bwMode="auto">
            <a:xfrm flipH="1">
              <a:off x="1616234" y="3072253"/>
              <a:ext cx="243308" cy="81520"/>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37" name="Line 70"/>
          <p:cNvSpPr>
            <a:spLocks noChangeShapeType="1"/>
          </p:cNvSpPr>
          <p:nvPr/>
        </p:nvSpPr>
        <p:spPr bwMode="auto">
          <a:xfrm>
            <a:off x="2507998" y="3184198"/>
            <a:ext cx="77141" cy="210612"/>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8" name="Line 70"/>
          <p:cNvSpPr>
            <a:spLocks noChangeShapeType="1"/>
          </p:cNvSpPr>
          <p:nvPr/>
        </p:nvSpPr>
        <p:spPr bwMode="auto">
          <a:xfrm>
            <a:off x="2733835" y="3537594"/>
            <a:ext cx="351190" cy="103805"/>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9" name="Line 70"/>
          <p:cNvSpPr>
            <a:spLocks noChangeShapeType="1"/>
          </p:cNvSpPr>
          <p:nvPr/>
        </p:nvSpPr>
        <p:spPr bwMode="auto">
          <a:xfrm>
            <a:off x="1548488" y="3301927"/>
            <a:ext cx="22679" cy="278355"/>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0" name="Line 70"/>
          <p:cNvSpPr>
            <a:spLocks noChangeShapeType="1"/>
          </p:cNvSpPr>
          <p:nvPr/>
        </p:nvSpPr>
        <p:spPr bwMode="auto">
          <a:xfrm flipH="1">
            <a:off x="2546568" y="3597395"/>
            <a:ext cx="63164" cy="291653"/>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1" name="Content Placeholder 2"/>
          <p:cNvSpPr>
            <a:spLocks noGrp="1"/>
          </p:cNvSpPr>
          <p:nvPr>
            <p:ph idx="1"/>
          </p:nvPr>
        </p:nvSpPr>
        <p:spPr>
          <a:xfrm>
            <a:off x="4067943" y="1518834"/>
            <a:ext cx="4968553" cy="5006510"/>
          </a:xfrm>
        </p:spPr>
        <p:txBody>
          <a:bodyPr>
            <a:noAutofit/>
          </a:bodyPr>
          <a:lstStyle/>
          <a:p>
            <a:pPr>
              <a:spcAft>
                <a:spcPts val="1200"/>
              </a:spcAft>
            </a:pPr>
            <a:r>
              <a:rPr lang="en-US" sz="2800" dirty="0"/>
              <a:t>Sinks moves to  different locations in the network field during WSN lifetime</a:t>
            </a:r>
          </a:p>
          <a:p>
            <a:pPr>
              <a:spcAft>
                <a:spcPts val="1200"/>
              </a:spcAft>
            </a:pPr>
            <a:r>
              <a:rPr lang="en-US" sz="2800" dirty="0"/>
              <a:t>Sojourn for a time interval at each location</a:t>
            </a:r>
          </a:p>
          <a:p>
            <a:r>
              <a:rPr lang="en-US" sz="2800" dirty="0"/>
              <a:t>When sojourning, routing path of sensors are updated and traffic is redirected  towards the current sink location</a:t>
            </a:r>
          </a:p>
        </p:txBody>
      </p:sp>
      <p:sp>
        <p:nvSpPr>
          <p:cNvPr id="142" name="Line 70"/>
          <p:cNvSpPr>
            <a:spLocks noChangeShapeType="1"/>
          </p:cNvSpPr>
          <p:nvPr/>
        </p:nvSpPr>
        <p:spPr bwMode="auto">
          <a:xfrm flipH="1">
            <a:off x="2320970" y="4124616"/>
            <a:ext cx="153220" cy="345457"/>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3" name="Line 70"/>
          <p:cNvSpPr>
            <a:spLocks noChangeShapeType="1"/>
          </p:cNvSpPr>
          <p:nvPr/>
        </p:nvSpPr>
        <p:spPr bwMode="auto">
          <a:xfrm>
            <a:off x="2623720" y="4064953"/>
            <a:ext cx="289623" cy="61115"/>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4" name="Line 70"/>
          <p:cNvSpPr>
            <a:spLocks noChangeShapeType="1"/>
          </p:cNvSpPr>
          <p:nvPr/>
        </p:nvSpPr>
        <p:spPr bwMode="auto">
          <a:xfrm flipH="1">
            <a:off x="814050" y="3356341"/>
            <a:ext cx="169528" cy="333276"/>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5" name="Line 70"/>
          <p:cNvSpPr>
            <a:spLocks noChangeShapeType="1"/>
          </p:cNvSpPr>
          <p:nvPr/>
        </p:nvSpPr>
        <p:spPr bwMode="auto">
          <a:xfrm flipH="1">
            <a:off x="3359205" y="2724794"/>
            <a:ext cx="147918" cy="232295"/>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6" name="Line 70"/>
          <p:cNvSpPr>
            <a:spLocks noChangeShapeType="1"/>
          </p:cNvSpPr>
          <p:nvPr/>
        </p:nvSpPr>
        <p:spPr bwMode="auto">
          <a:xfrm flipV="1">
            <a:off x="3307492" y="3580283"/>
            <a:ext cx="289623" cy="90290"/>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7" name="Line 70"/>
          <p:cNvSpPr>
            <a:spLocks noChangeShapeType="1"/>
          </p:cNvSpPr>
          <p:nvPr/>
        </p:nvSpPr>
        <p:spPr bwMode="auto">
          <a:xfrm>
            <a:off x="2383878" y="4655194"/>
            <a:ext cx="282045" cy="153407"/>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8" name="Line 70"/>
          <p:cNvSpPr>
            <a:spLocks noChangeShapeType="1"/>
          </p:cNvSpPr>
          <p:nvPr/>
        </p:nvSpPr>
        <p:spPr bwMode="auto">
          <a:xfrm>
            <a:off x="2882830" y="4922901"/>
            <a:ext cx="221243" cy="174483"/>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9" name="Line 70"/>
          <p:cNvSpPr>
            <a:spLocks noChangeShapeType="1"/>
          </p:cNvSpPr>
          <p:nvPr/>
        </p:nvSpPr>
        <p:spPr bwMode="auto">
          <a:xfrm flipH="1" flipV="1">
            <a:off x="1894347" y="4384582"/>
            <a:ext cx="297417" cy="146749"/>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0" name="Line 70"/>
          <p:cNvSpPr>
            <a:spLocks noChangeShapeType="1"/>
          </p:cNvSpPr>
          <p:nvPr/>
        </p:nvSpPr>
        <p:spPr bwMode="auto">
          <a:xfrm>
            <a:off x="3134591" y="4237505"/>
            <a:ext cx="225340" cy="147077"/>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1" name="Line 70"/>
          <p:cNvSpPr>
            <a:spLocks noChangeShapeType="1"/>
          </p:cNvSpPr>
          <p:nvPr/>
        </p:nvSpPr>
        <p:spPr bwMode="auto">
          <a:xfrm>
            <a:off x="1493502" y="4835659"/>
            <a:ext cx="221243" cy="174483"/>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2" name="Line 70"/>
          <p:cNvSpPr>
            <a:spLocks noChangeShapeType="1"/>
          </p:cNvSpPr>
          <p:nvPr/>
        </p:nvSpPr>
        <p:spPr bwMode="auto">
          <a:xfrm>
            <a:off x="1121508" y="5725967"/>
            <a:ext cx="344990" cy="81920"/>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3" name="Line 70"/>
          <p:cNvSpPr>
            <a:spLocks noChangeShapeType="1"/>
          </p:cNvSpPr>
          <p:nvPr/>
        </p:nvSpPr>
        <p:spPr bwMode="auto">
          <a:xfrm>
            <a:off x="945164" y="5209975"/>
            <a:ext cx="67115" cy="353974"/>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4" name="Line 70"/>
          <p:cNvSpPr>
            <a:spLocks noChangeShapeType="1"/>
          </p:cNvSpPr>
          <p:nvPr/>
        </p:nvSpPr>
        <p:spPr bwMode="auto">
          <a:xfrm flipH="1">
            <a:off x="1021364" y="4835658"/>
            <a:ext cx="302836" cy="203883"/>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6" name="Line 70"/>
          <p:cNvSpPr>
            <a:spLocks noChangeShapeType="1"/>
          </p:cNvSpPr>
          <p:nvPr/>
        </p:nvSpPr>
        <p:spPr bwMode="auto">
          <a:xfrm>
            <a:off x="3009345" y="5720131"/>
            <a:ext cx="122883" cy="234879"/>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7" name="Line 70"/>
          <p:cNvSpPr>
            <a:spLocks noChangeShapeType="1"/>
          </p:cNvSpPr>
          <p:nvPr/>
        </p:nvSpPr>
        <p:spPr bwMode="auto">
          <a:xfrm flipH="1">
            <a:off x="2671745" y="5716349"/>
            <a:ext cx="203200" cy="231424"/>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8" name="Line 70"/>
          <p:cNvSpPr>
            <a:spLocks noChangeShapeType="1"/>
          </p:cNvSpPr>
          <p:nvPr/>
        </p:nvSpPr>
        <p:spPr bwMode="auto">
          <a:xfrm flipH="1">
            <a:off x="3021700" y="5293016"/>
            <a:ext cx="135467" cy="220134"/>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9" name="Line 70"/>
          <p:cNvSpPr>
            <a:spLocks noChangeShapeType="1"/>
          </p:cNvSpPr>
          <p:nvPr/>
        </p:nvSpPr>
        <p:spPr bwMode="auto">
          <a:xfrm flipH="1" flipV="1">
            <a:off x="608289" y="4914948"/>
            <a:ext cx="229012" cy="135357"/>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0" name="Line 70"/>
          <p:cNvSpPr>
            <a:spLocks noChangeShapeType="1"/>
          </p:cNvSpPr>
          <p:nvPr/>
        </p:nvSpPr>
        <p:spPr bwMode="auto">
          <a:xfrm flipH="1">
            <a:off x="1511392" y="4384582"/>
            <a:ext cx="229483" cy="307561"/>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36321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down)">
                                      <p:cBhvr>
                                        <p:cTn id="11" dur="500"/>
                                        <p:tgtEl>
                                          <p:spTgt spid="11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wipe(down)">
                                      <p:cBhvr>
                                        <p:cTn id="19" dur="500"/>
                                        <p:tgtEl>
                                          <p:spTgt spid="11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467600" cy="850106"/>
          </a:xfrm>
        </p:spPr>
        <p:txBody>
          <a:bodyPr>
            <a:normAutofit/>
          </a:bodyPr>
          <a:lstStyle/>
          <a:p>
            <a:r>
              <a:rPr lang="en-US" sz="4400" dirty="0">
                <a:solidFill>
                  <a:srgbClr val="CFAFE7"/>
                </a:solidFill>
                <a:ea typeface="宋体" pitchFamily="2" charset="-122"/>
              </a:rPr>
              <a:t>Mobile Sink Approach</a:t>
            </a:r>
          </a:p>
        </p:txBody>
      </p:sp>
      <p:sp>
        <p:nvSpPr>
          <p:cNvPr id="3" name="Content Placeholder 2"/>
          <p:cNvSpPr>
            <a:spLocks noGrp="1"/>
          </p:cNvSpPr>
          <p:nvPr>
            <p:ph idx="1"/>
          </p:nvPr>
        </p:nvSpPr>
        <p:spPr>
          <a:xfrm>
            <a:off x="251520" y="1124744"/>
            <a:ext cx="8820472" cy="5733256"/>
          </a:xfrm>
        </p:spPr>
        <p:txBody>
          <a:bodyPr>
            <a:normAutofit lnSpcReduction="10000"/>
          </a:bodyPr>
          <a:lstStyle/>
          <a:p>
            <a:pPr>
              <a:spcAft>
                <a:spcPts val="300"/>
              </a:spcAft>
            </a:pPr>
            <a:r>
              <a:rPr lang="en-US" dirty="0">
                <a:solidFill>
                  <a:srgbClr val="61FFA8"/>
                </a:solidFill>
              </a:rPr>
              <a:t>Advantages</a:t>
            </a:r>
          </a:p>
          <a:p>
            <a:pPr lvl="1">
              <a:spcAft>
                <a:spcPts val="1200"/>
              </a:spcAft>
            </a:pPr>
            <a:r>
              <a:rPr lang="en-US" sz="2500" dirty="0"/>
              <a:t>The “neighborhood” of the sink change for each new sink position</a:t>
            </a:r>
          </a:p>
          <a:p>
            <a:pPr marL="1143000" lvl="2" indent="-393700">
              <a:spcAft>
                <a:spcPts val="600"/>
              </a:spcAft>
              <a:buSzPct val="110000"/>
              <a:buFont typeface="Arial" pitchFamily="34" charset="0"/>
              <a:buChar char="→"/>
            </a:pPr>
            <a:r>
              <a:rPr lang="en-US" sz="2300" dirty="0"/>
              <a:t>Distribute burden of data forwarding over the whole network</a:t>
            </a:r>
          </a:p>
          <a:p>
            <a:pPr marL="1143000" lvl="2" indent="-393700">
              <a:spcAft>
                <a:spcPts val="1200"/>
              </a:spcAft>
              <a:buSzPct val="110000"/>
              <a:buFont typeface="Arial" pitchFamily="34" charset="0"/>
              <a:buChar char="→"/>
            </a:pPr>
            <a:r>
              <a:rPr lang="en-US" sz="2300" dirty="0"/>
              <a:t>Prevent premature cessation of network operation.</a:t>
            </a:r>
          </a:p>
          <a:p>
            <a:r>
              <a:rPr lang="en-US" dirty="0">
                <a:solidFill>
                  <a:srgbClr val="61FFA8"/>
                </a:solidFill>
              </a:rPr>
              <a:t>Limitations</a:t>
            </a:r>
          </a:p>
          <a:p>
            <a:pPr lvl="1">
              <a:spcAft>
                <a:spcPts val="300"/>
              </a:spcAft>
            </a:pPr>
            <a:r>
              <a:rPr lang="en-US" dirty="0"/>
              <a:t>Sensors still do multi-hop communication</a:t>
            </a:r>
          </a:p>
          <a:p>
            <a:pPr lvl="1">
              <a:spcAft>
                <a:spcPts val="300"/>
              </a:spcAft>
            </a:pPr>
            <a:r>
              <a:rPr lang="en-US" dirty="0"/>
              <a:t>Mobile sink is not feasible for some applications (e.g. it might not be possible to have access to Internet at some of the positions in a harsh environment)</a:t>
            </a:r>
          </a:p>
          <a:p>
            <a:pPr lvl="1"/>
            <a:r>
              <a:rPr lang="en-US" dirty="0"/>
              <a:t>Not scalable for large-scale WSNs</a:t>
            </a:r>
          </a:p>
        </p:txBody>
      </p:sp>
    </p:spTree>
    <p:extLst>
      <p:ext uri="{BB962C8B-B14F-4D97-AF65-F5344CB8AC3E}">
        <p14:creationId xmlns:p14="http://schemas.microsoft.com/office/powerpoint/2010/main" val="65172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CFAFE7"/>
                </a:solidFill>
                <a:ea typeface="宋体" pitchFamily="2" charset="-122"/>
              </a:rPr>
              <a:t>Mobile Messenger Approach</a:t>
            </a:r>
          </a:p>
        </p:txBody>
      </p:sp>
      <p:sp>
        <p:nvSpPr>
          <p:cNvPr id="4" name="Oval 3"/>
          <p:cNvSpPr>
            <a:spLocks noChangeArrowheads="1"/>
          </p:cNvSpPr>
          <p:nvPr/>
        </p:nvSpPr>
        <p:spPr bwMode="auto">
          <a:xfrm>
            <a:off x="1789032" y="189285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 name="Oval 5"/>
          <p:cNvSpPr>
            <a:spLocks noChangeArrowheads="1"/>
          </p:cNvSpPr>
          <p:nvPr/>
        </p:nvSpPr>
        <p:spPr bwMode="auto">
          <a:xfrm>
            <a:off x="1361336" y="193308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Oval 6"/>
          <p:cNvSpPr>
            <a:spLocks noChangeArrowheads="1"/>
          </p:cNvSpPr>
          <p:nvPr/>
        </p:nvSpPr>
        <p:spPr bwMode="auto">
          <a:xfrm>
            <a:off x="1588551" y="3440029"/>
            <a:ext cx="228600" cy="228600"/>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8" name="Oval 7"/>
          <p:cNvSpPr>
            <a:spLocks noChangeArrowheads="1"/>
          </p:cNvSpPr>
          <p:nvPr/>
        </p:nvSpPr>
        <p:spPr bwMode="auto">
          <a:xfrm>
            <a:off x="2594303" y="3053871"/>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9" name="Oval 8"/>
          <p:cNvSpPr>
            <a:spLocks noChangeArrowheads="1"/>
          </p:cNvSpPr>
          <p:nvPr/>
        </p:nvSpPr>
        <p:spPr bwMode="auto">
          <a:xfrm>
            <a:off x="2550376" y="3504849"/>
            <a:ext cx="228600" cy="228600"/>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11" name="Oval 10"/>
          <p:cNvSpPr>
            <a:spLocks noChangeArrowheads="1"/>
          </p:cNvSpPr>
          <p:nvPr/>
        </p:nvSpPr>
        <p:spPr bwMode="auto">
          <a:xfrm>
            <a:off x="3479304" y="4475293"/>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Oval 11"/>
          <p:cNvSpPr>
            <a:spLocks noChangeArrowheads="1"/>
          </p:cNvSpPr>
          <p:nvPr/>
        </p:nvSpPr>
        <p:spPr bwMode="auto">
          <a:xfrm>
            <a:off x="968027" y="4654433"/>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3" name="Oval 12"/>
          <p:cNvSpPr>
            <a:spLocks noChangeArrowheads="1"/>
          </p:cNvSpPr>
          <p:nvPr/>
        </p:nvSpPr>
        <p:spPr bwMode="auto">
          <a:xfrm>
            <a:off x="2547675" y="4829185"/>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5" name="Oval 14"/>
          <p:cNvSpPr>
            <a:spLocks noChangeArrowheads="1"/>
          </p:cNvSpPr>
          <p:nvPr/>
        </p:nvSpPr>
        <p:spPr bwMode="auto">
          <a:xfrm>
            <a:off x="1610844" y="5370147"/>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Oval 15"/>
          <p:cNvSpPr>
            <a:spLocks noChangeArrowheads="1"/>
          </p:cNvSpPr>
          <p:nvPr/>
        </p:nvSpPr>
        <p:spPr bwMode="auto">
          <a:xfrm>
            <a:off x="1499384" y="4271901"/>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Oval 16"/>
          <p:cNvSpPr>
            <a:spLocks noChangeArrowheads="1"/>
          </p:cNvSpPr>
          <p:nvPr/>
        </p:nvSpPr>
        <p:spPr bwMode="auto">
          <a:xfrm>
            <a:off x="2995478" y="276043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Oval 17"/>
          <p:cNvSpPr>
            <a:spLocks noChangeArrowheads="1"/>
          </p:cNvSpPr>
          <p:nvPr/>
        </p:nvSpPr>
        <p:spPr bwMode="auto">
          <a:xfrm>
            <a:off x="2182897" y="244114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Oval 18"/>
          <p:cNvSpPr>
            <a:spLocks noChangeArrowheads="1"/>
          </p:cNvSpPr>
          <p:nvPr/>
        </p:nvSpPr>
        <p:spPr bwMode="auto">
          <a:xfrm>
            <a:off x="2754362" y="5701355"/>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Oval 19"/>
          <p:cNvSpPr>
            <a:spLocks noChangeArrowheads="1"/>
          </p:cNvSpPr>
          <p:nvPr/>
        </p:nvSpPr>
        <p:spPr bwMode="auto">
          <a:xfrm>
            <a:off x="3399607" y="5302920"/>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Oval 20"/>
          <p:cNvSpPr>
            <a:spLocks noChangeArrowheads="1"/>
          </p:cNvSpPr>
          <p:nvPr/>
        </p:nvSpPr>
        <p:spPr bwMode="auto">
          <a:xfrm>
            <a:off x="2313068" y="1774940"/>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3" name="Oval 22"/>
          <p:cNvSpPr>
            <a:spLocks noChangeArrowheads="1"/>
          </p:cNvSpPr>
          <p:nvPr/>
        </p:nvSpPr>
        <p:spPr bwMode="auto">
          <a:xfrm>
            <a:off x="2752805" y="1963234"/>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24" name="Oval 23"/>
          <p:cNvSpPr>
            <a:spLocks noChangeArrowheads="1"/>
          </p:cNvSpPr>
          <p:nvPr/>
        </p:nvSpPr>
        <p:spPr bwMode="auto">
          <a:xfrm>
            <a:off x="3149829" y="3733449"/>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Oval 24"/>
          <p:cNvSpPr>
            <a:spLocks noChangeArrowheads="1"/>
          </p:cNvSpPr>
          <p:nvPr/>
        </p:nvSpPr>
        <p:spPr bwMode="auto">
          <a:xfrm>
            <a:off x="2826535" y="2386413"/>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Oval 25"/>
          <p:cNvSpPr>
            <a:spLocks noChangeArrowheads="1"/>
          </p:cNvSpPr>
          <p:nvPr/>
        </p:nvSpPr>
        <p:spPr bwMode="auto">
          <a:xfrm>
            <a:off x="881278" y="2498802"/>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Oval 26"/>
          <p:cNvSpPr>
            <a:spLocks noChangeArrowheads="1"/>
          </p:cNvSpPr>
          <p:nvPr/>
        </p:nvSpPr>
        <p:spPr bwMode="auto">
          <a:xfrm>
            <a:off x="2776275" y="4479950"/>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Oval 27"/>
          <p:cNvSpPr>
            <a:spLocks noChangeArrowheads="1"/>
          </p:cNvSpPr>
          <p:nvPr/>
        </p:nvSpPr>
        <p:spPr bwMode="auto">
          <a:xfrm>
            <a:off x="2099811" y="5239946"/>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Oval 28"/>
          <p:cNvSpPr>
            <a:spLocks noChangeArrowheads="1"/>
          </p:cNvSpPr>
          <p:nvPr/>
        </p:nvSpPr>
        <p:spPr bwMode="auto">
          <a:xfrm>
            <a:off x="1310926" y="2349840"/>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Oval 29"/>
          <p:cNvSpPr>
            <a:spLocks noChangeArrowheads="1"/>
          </p:cNvSpPr>
          <p:nvPr/>
        </p:nvSpPr>
        <p:spPr bwMode="auto">
          <a:xfrm>
            <a:off x="908955" y="3455528"/>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Oval 30"/>
          <p:cNvSpPr>
            <a:spLocks noChangeArrowheads="1"/>
          </p:cNvSpPr>
          <p:nvPr/>
        </p:nvSpPr>
        <p:spPr bwMode="auto">
          <a:xfrm>
            <a:off x="1066533" y="5219616"/>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Trapezoid 31"/>
          <p:cNvSpPr>
            <a:spLocks noChangeAspect="1"/>
          </p:cNvSpPr>
          <p:nvPr/>
        </p:nvSpPr>
        <p:spPr>
          <a:xfrm rot="10800000">
            <a:off x="399627" y="3072421"/>
            <a:ext cx="731520" cy="288032"/>
          </a:xfrm>
          <a:prstGeom prst="trapezoid">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noChangeArrowheads="1"/>
          </p:cNvSpPr>
          <p:nvPr/>
        </p:nvSpPr>
        <p:spPr bwMode="auto">
          <a:xfrm>
            <a:off x="2018494" y="3858330"/>
            <a:ext cx="87782" cy="87782"/>
          </a:xfrm>
          <a:prstGeom prst="ellipse">
            <a:avLst/>
          </a:prstGeom>
          <a:solidFill>
            <a:srgbClr val="00B0F0"/>
          </a:solidFill>
          <a:ln w="9525">
            <a:noFill/>
            <a:prstDash val="sys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43" name="TextBox 42"/>
          <p:cNvSpPr txBox="1"/>
          <p:nvPr/>
        </p:nvSpPr>
        <p:spPr>
          <a:xfrm>
            <a:off x="535196" y="2782584"/>
            <a:ext cx="460382" cy="261610"/>
          </a:xfrm>
          <a:prstGeom prst="rect">
            <a:avLst/>
          </a:prstGeom>
          <a:noFill/>
        </p:spPr>
        <p:txBody>
          <a:bodyPr wrap="none" rtlCol="0">
            <a:spAutoFit/>
          </a:bodyPr>
          <a:lstStyle/>
          <a:p>
            <a:r>
              <a:rPr lang="en-US" sz="1100" dirty="0">
                <a:solidFill>
                  <a:srgbClr val="92D050"/>
                </a:solidFill>
              </a:rPr>
              <a:t>Sink</a:t>
            </a:r>
          </a:p>
        </p:txBody>
      </p:sp>
      <p:sp>
        <p:nvSpPr>
          <p:cNvPr id="46" name="Oval 45"/>
          <p:cNvSpPr>
            <a:spLocks noChangeArrowheads="1"/>
          </p:cNvSpPr>
          <p:nvPr/>
        </p:nvSpPr>
        <p:spPr bwMode="auto">
          <a:xfrm>
            <a:off x="1187349" y="3774445"/>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Oval 46"/>
          <p:cNvSpPr>
            <a:spLocks noChangeArrowheads="1"/>
          </p:cNvSpPr>
          <p:nvPr/>
        </p:nvSpPr>
        <p:spPr bwMode="auto">
          <a:xfrm>
            <a:off x="504781" y="4365650"/>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Line 70"/>
          <p:cNvSpPr>
            <a:spLocks noChangeShapeType="1"/>
          </p:cNvSpPr>
          <p:nvPr/>
        </p:nvSpPr>
        <p:spPr bwMode="auto">
          <a:xfrm flipV="1">
            <a:off x="1180833" y="3036806"/>
            <a:ext cx="332173" cy="212261"/>
          </a:xfrm>
          <a:prstGeom prst="line">
            <a:avLst/>
          </a:prstGeom>
          <a:noFill/>
          <a:ln w="28575">
            <a:solidFill>
              <a:srgbClr val="FFFF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6" name="Line 70"/>
          <p:cNvSpPr>
            <a:spLocks noChangeShapeType="1"/>
          </p:cNvSpPr>
          <p:nvPr/>
        </p:nvSpPr>
        <p:spPr bwMode="auto">
          <a:xfrm flipH="1" flipV="1">
            <a:off x="1817151" y="3616457"/>
            <a:ext cx="136593" cy="82257"/>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7" name="Line 70"/>
          <p:cNvSpPr>
            <a:spLocks noChangeShapeType="1"/>
          </p:cNvSpPr>
          <p:nvPr/>
        </p:nvSpPr>
        <p:spPr bwMode="auto">
          <a:xfrm flipH="1">
            <a:off x="1674681" y="3837199"/>
            <a:ext cx="210766" cy="21131"/>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1" name="Line 70"/>
          <p:cNvSpPr>
            <a:spLocks noChangeShapeType="1"/>
          </p:cNvSpPr>
          <p:nvPr/>
        </p:nvSpPr>
        <p:spPr bwMode="auto">
          <a:xfrm flipV="1">
            <a:off x="2440535" y="3684128"/>
            <a:ext cx="138443" cy="110952"/>
          </a:xfrm>
          <a:prstGeom prst="line">
            <a:avLst/>
          </a:prstGeom>
          <a:noFill/>
          <a:ln w="28575">
            <a:solidFill>
              <a:schemeClr val="tx1"/>
            </a:solidFill>
            <a:round/>
            <a:headEnd type="triangle" w="med" len="me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2" name="Round Single Corner Rectangle 61"/>
          <p:cNvSpPr/>
          <p:nvPr/>
        </p:nvSpPr>
        <p:spPr>
          <a:xfrm>
            <a:off x="1914545" y="3733449"/>
            <a:ext cx="525990" cy="123263"/>
          </a:xfrm>
          <a:prstGeom prst="round1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a:off x="2026670" y="3651838"/>
            <a:ext cx="301741" cy="93755"/>
          </a:xfrm>
          <a:prstGeom prst="trapezoi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a:spLocks noChangeAspect="1" noChangeArrowheads="1"/>
          </p:cNvSpPr>
          <p:nvPr/>
        </p:nvSpPr>
        <p:spPr bwMode="auto">
          <a:xfrm>
            <a:off x="2240629" y="3856712"/>
            <a:ext cx="87782" cy="87782"/>
          </a:xfrm>
          <a:prstGeom prst="ellipse">
            <a:avLst/>
          </a:prstGeom>
          <a:solidFill>
            <a:srgbClr val="00B0F0"/>
          </a:solidFill>
          <a:ln w="9525">
            <a:noFill/>
            <a:prstDash val="sysDash"/>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66" name="Oval 65"/>
          <p:cNvSpPr>
            <a:spLocks noChangeArrowheads="1"/>
          </p:cNvSpPr>
          <p:nvPr/>
        </p:nvSpPr>
        <p:spPr bwMode="auto">
          <a:xfrm>
            <a:off x="1839444" y="2846553"/>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Oval 71"/>
          <p:cNvSpPr>
            <a:spLocks noChangeAspect="1" noChangeArrowheads="1"/>
          </p:cNvSpPr>
          <p:nvPr/>
        </p:nvSpPr>
        <p:spPr bwMode="auto">
          <a:xfrm>
            <a:off x="2768625" y="5380764"/>
            <a:ext cx="87782" cy="87782"/>
          </a:xfrm>
          <a:prstGeom prst="ellipse">
            <a:avLst/>
          </a:prstGeom>
          <a:noFill/>
          <a:ln w="9525">
            <a:solidFill>
              <a:schemeClr val="tx1"/>
            </a:solid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3" name="Round Single Corner Rectangle 72"/>
          <p:cNvSpPr/>
          <p:nvPr/>
        </p:nvSpPr>
        <p:spPr>
          <a:xfrm>
            <a:off x="2664676" y="5255883"/>
            <a:ext cx="525990" cy="123263"/>
          </a:xfrm>
          <a:prstGeom prst="round1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a:off x="2776801" y="5174272"/>
            <a:ext cx="301741" cy="93755"/>
          </a:xfrm>
          <a:prstGeom prst="trapezoid">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a:spLocks noChangeAspect="1" noChangeArrowheads="1"/>
          </p:cNvSpPr>
          <p:nvPr/>
        </p:nvSpPr>
        <p:spPr bwMode="auto">
          <a:xfrm>
            <a:off x="2990760" y="5379146"/>
            <a:ext cx="87782" cy="87782"/>
          </a:xfrm>
          <a:prstGeom prst="ellipse">
            <a:avLst/>
          </a:prstGeom>
          <a:noFill/>
          <a:ln w="9525">
            <a:solidFill>
              <a:schemeClr val="tx1"/>
            </a:solid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6" name="Oval 75"/>
          <p:cNvSpPr>
            <a:spLocks noChangeAspect="1" noChangeArrowheads="1"/>
          </p:cNvSpPr>
          <p:nvPr/>
        </p:nvSpPr>
        <p:spPr bwMode="auto">
          <a:xfrm>
            <a:off x="1425224" y="5115650"/>
            <a:ext cx="87782" cy="87782"/>
          </a:xfrm>
          <a:prstGeom prst="ellipse">
            <a:avLst/>
          </a:prstGeom>
          <a:noFill/>
          <a:ln w="9525">
            <a:solidFill>
              <a:schemeClr val="tx1"/>
            </a:solid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77" name="Round Single Corner Rectangle 76"/>
          <p:cNvSpPr/>
          <p:nvPr/>
        </p:nvSpPr>
        <p:spPr>
          <a:xfrm>
            <a:off x="1321275" y="4990769"/>
            <a:ext cx="525990" cy="123263"/>
          </a:xfrm>
          <a:prstGeom prst="round1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1433400" y="4909158"/>
            <a:ext cx="301741" cy="93755"/>
          </a:xfrm>
          <a:prstGeom prst="trapezoid">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a:spLocks noChangeAspect="1" noChangeArrowheads="1"/>
          </p:cNvSpPr>
          <p:nvPr/>
        </p:nvSpPr>
        <p:spPr bwMode="auto">
          <a:xfrm>
            <a:off x="1647359" y="5114032"/>
            <a:ext cx="87782" cy="87782"/>
          </a:xfrm>
          <a:prstGeom prst="ellipse">
            <a:avLst/>
          </a:prstGeom>
          <a:noFill/>
          <a:ln w="9525">
            <a:solidFill>
              <a:schemeClr val="tx1"/>
            </a:solid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80" name="Oval 79"/>
          <p:cNvSpPr>
            <a:spLocks noChangeAspect="1" noChangeArrowheads="1"/>
          </p:cNvSpPr>
          <p:nvPr/>
        </p:nvSpPr>
        <p:spPr bwMode="auto">
          <a:xfrm>
            <a:off x="1365749" y="2902870"/>
            <a:ext cx="87782" cy="87782"/>
          </a:xfrm>
          <a:prstGeom prst="ellipse">
            <a:avLst/>
          </a:prstGeom>
          <a:noFill/>
          <a:ln w="9525">
            <a:solidFill>
              <a:schemeClr val="tx1"/>
            </a:solid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81" name="Round Single Corner Rectangle 80"/>
          <p:cNvSpPr/>
          <p:nvPr/>
        </p:nvSpPr>
        <p:spPr>
          <a:xfrm>
            <a:off x="1261800" y="2777989"/>
            <a:ext cx="525990" cy="123263"/>
          </a:xfrm>
          <a:prstGeom prst="round1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1373925" y="2696378"/>
            <a:ext cx="301741" cy="93755"/>
          </a:xfrm>
          <a:prstGeom prst="trapezoid">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a:spLocks noChangeAspect="1" noChangeArrowheads="1"/>
          </p:cNvSpPr>
          <p:nvPr/>
        </p:nvSpPr>
        <p:spPr bwMode="auto">
          <a:xfrm>
            <a:off x="1587884" y="2901252"/>
            <a:ext cx="87782" cy="87782"/>
          </a:xfrm>
          <a:prstGeom prst="ellipse">
            <a:avLst/>
          </a:prstGeom>
          <a:noFill/>
          <a:ln w="9525">
            <a:solidFill>
              <a:schemeClr val="tx1"/>
            </a:solidFill>
            <a:prstDash val="sysDot"/>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84" name="Freeform 83"/>
          <p:cNvSpPr/>
          <p:nvPr/>
        </p:nvSpPr>
        <p:spPr>
          <a:xfrm>
            <a:off x="1718742" y="2221056"/>
            <a:ext cx="861990" cy="1339086"/>
          </a:xfrm>
          <a:custGeom>
            <a:avLst/>
            <a:gdLst>
              <a:gd name="connsiteX0" fmla="*/ 0 w 861990"/>
              <a:gd name="connsiteY0" fmla="*/ 525425 h 1339086"/>
              <a:gd name="connsiteX1" fmla="*/ 340962 w 861990"/>
              <a:gd name="connsiteY1" fmla="*/ 52727 h 1339086"/>
              <a:gd name="connsiteX2" fmla="*/ 767166 w 861990"/>
              <a:gd name="connsiteY2" fmla="*/ 83723 h 1339086"/>
              <a:gd name="connsiteX3" fmla="*/ 836908 w 861990"/>
              <a:gd name="connsiteY3" fmla="*/ 695906 h 1339086"/>
              <a:gd name="connsiteX4" fmla="*/ 433952 w 861990"/>
              <a:gd name="connsiteY4" fmla="*/ 1114361 h 1339086"/>
              <a:gd name="connsiteX5" fmla="*/ 348711 w 861990"/>
              <a:gd name="connsiteY5" fmla="*/ 1339086 h 133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990" h="1339086">
                <a:moveTo>
                  <a:pt x="0" y="525425"/>
                </a:moveTo>
                <a:cubicBezTo>
                  <a:pt x="106550" y="325884"/>
                  <a:pt x="213101" y="126344"/>
                  <a:pt x="340962" y="52727"/>
                </a:cubicBezTo>
                <a:cubicBezTo>
                  <a:pt x="468823" y="-20890"/>
                  <a:pt x="684508" y="-23473"/>
                  <a:pt x="767166" y="83723"/>
                </a:cubicBezTo>
                <a:cubicBezTo>
                  <a:pt x="849824" y="190919"/>
                  <a:pt x="892444" y="524133"/>
                  <a:pt x="836908" y="695906"/>
                </a:cubicBezTo>
                <a:cubicBezTo>
                  <a:pt x="781372" y="867679"/>
                  <a:pt x="515318" y="1007164"/>
                  <a:pt x="433952" y="1114361"/>
                </a:cubicBezTo>
                <a:cubicBezTo>
                  <a:pt x="352586" y="1221558"/>
                  <a:pt x="364209" y="1300340"/>
                  <a:pt x="348711" y="1339086"/>
                </a:cubicBezTo>
              </a:path>
            </a:pathLst>
          </a:custGeom>
          <a:noFill/>
          <a:ln w="28575">
            <a:solidFill>
              <a:srgbClr val="FFFF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2470409" y="3901105"/>
            <a:ext cx="768592" cy="1325105"/>
          </a:xfrm>
          <a:custGeom>
            <a:avLst/>
            <a:gdLst>
              <a:gd name="connsiteX0" fmla="*/ 0 w 824448"/>
              <a:gd name="connsiteY0" fmla="*/ 0 h 1198701"/>
              <a:gd name="connsiteX1" fmla="*/ 534692 w 824448"/>
              <a:gd name="connsiteY1" fmla="*/ 232474 h 1198701"/>
              <a:gd name="connsiteX2" fmla="*/ 813661 w 824448"/>
              <a:gd name="connsiteY2" fmla="*/ 759417 h 1198701"/>
              <a:gd name="connsiteX3" fmla="*/ 767166 w 824448"/>
              <a:gd name="connsiteY3" fmla="*/ 1162373 h 1198701"/>
              <a:gd name="connsiteX4" fmla="*/ 767166 w 824448"/>
              <a:gd name="connsiteY4" fmla="*/ 1154624 h 119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448" h="1198701">
                <a:moveTo>
                  <a:pt x="0" y="0"/>
                </a:moveTo>
                <a:cubicBezTo>
                  <a:pt x="199541" y="52952"/>
                  <a:pt x="399082" y="105905"/>
                  <a:pt x="534692" y="232474"/>
                </a:cubicBezTo>
                <a:cubicBezTo>
                  <a:pt x="670302" y="359043"/>
                  <a:pt x="774915" y="604434"/>
                  <a:pt x="813661" y="759417"/>
                </a:cubicBezTo>
                <a:cubicBezTo>
                  <a:pt x="852407" y="914400"/>
                  <a:pt x="774915" y="1096505"/>
                  <a:pt x="767166" y="1162373"/>
                </a:cubicBezTo>
                <a:cubicBezTo>
                  <a:pt x="759417" y="1228241"/>
                  <a:pt x="763291" y="1191432"/>
                  <a:pt x="767166" y="1154624"/>
                </a:cubicBezTo>
              </a:path>
            </a:pathLst>
          </a:custGeom>
          <a:noFill/>
          <a:ln w="28575">
            <a:solidFill>
              <a:srgbClr val="FFFF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1896972" y="5005009"/>
            <a:ext cx="705173" cy="221201"/>
          </a:xfrm>
          <a:custGeom>
            <a:avLst/>
            <a:gdLst>
              <a:gd name="connsiteX0" fmla="*/ 705173 w 705173"/>
              <a:gd name="connsiteY0" fmla="*/ 221201 h 221201"/>
              <a:gd name="connsiteX1" fmla="*/ 503695 w 705173"/>
              <a:gd name="connsiteY1" fmla="*/ 19723 h 221201"/>
              <a:gd name="connsiteX2" fmla="*/ 0 w 705173"/>
              <a:gd name="connsiteY2" fmla="*/ 11974 h 221201"/>
            </a:gdLst>
            <a:ahLst/>
            <a:cxnLst>
              <a:cxn ang="0">
                <a:pos x="connsiteX0" y="connsiteY0"/>
              </a:cxn>
              <a:cxn ang="0">
                <a:pos x="connsiteX1" y="connsiteY1"/>
              </a:cxn>
              <a:cxn ang="0">
                <a:pos x="connsiteX2" y="connsiteY2"/>
              </a:cxn>
            </a:cxnLst>
            <a:rect l="l" t="t" r="r" b="b"/>
            <a:pathLst>
              <a:path w="705173" h="221201">
                <a:moveTo>
                  <a:pt x="705173" y="221201"/>
                </a:moveTo>
                <a:cubicBezTo>
                  <a:pt x="663198" y="137897"/>
                  <a:pt x="621224" y="54594"/>
                  <a:pt x="503695" y="19723"/>
                </a:cubicBezTo>
                <a:cubicBezTo>
                  <a:pt x="386166" y="-15148"/>
                  <a:pt x="73617" y="5516"/>
                  <a:pt x="0" y="11974"/>
                </a:cubicBezTo>
              </a:path>
            </a:pathLst>
          </a:custGeom>
          <a:noFill/>
          <a:ln w="28575">
            <a:solidFill>
              <a:srgbClr val="FFFF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711352" y="3513647"/>
            <a:ext cx="736169" cy="1294109"/>
          </a:xfrm>
          <a:custGeom>
            <a:avLst/>
            <a:gdLst>
              <a:gd name="connsiteX0" fmla="*/ 736169 w 736169"/>
              <a:gd name="connsiteY0" fmla="*/ 1294109 h 1294109"/>
              <a:gd name="connsiteX1" fmla="*/ 635430 w 736169"/>
              <a:gd name="connsiteY1" fmla="*/ 891153 h 1294109"/>
              <a:gd name="connsiteX2" fmla="*/ 170481 w 736169"/>
              <a:gd name="connsiteY2" fmla="*/ 557939 h 1294109"/>
              <a:gd name="connsiteX3" fmla="*/ 0 w 736169"/>
              <a:gd name="connsiteY3" fmla="*/ 0 h 1294109"/>
            </a:gdLst>
            <a:ahLst/>
            <a:cxnLst>
              <a:cxn ang="0">
                <a:pos x="connsiteX0" y="connsiteY0"/>
              </a:cxn>
              <a:cxn ang="0">
                <a:pos x="connsiteX1" y="connsiteY1"/>
              </a:cxn>
              <a:cxn ang="0">
                <a:pos x="connsiteX2" y="connsiteY2"/>
              </a:cxn>
              <a:cxn ang="0">
                <a:pos x="connsiteX3" y="connsiteY3"/>
              </a:cxn>
            </a:cxnLst>
            <a:rect l="l" t="t" r="r" b="b"/>
            <a:pathLst>
              <a:path w="736169" h="1294109">
                <a:moveTo>
                  <a:pt x="736169" y="1294109"/>
                </a:moveTo>
                <a:cubicBezTo>
                  <a:pt x="732940" y="1153978"/>
                  <a:pt x="729711" y="1013848"/>
                  <a:pt x="635430" y="891153"/>
                </a:cubicBezTo>
                <a:cubicBezTo>
                  <a:pt x="541149" y="768458"/>
                  <a:pt x="276386" y="706464"/>
                  <a:pt x="170481" y="557939"/>
                </a:cubicBezTo>
                <a:cubicBezTo>
                  <a:pt x="64576" y="409414"/>
                  <a:pt x="10332" y="68451"/>
                  <a:pt x="0" y="0"/>
                </a:cubicBezTo>
              </a:path>
            </a:pathLst>
          </a:custGeom>
          <a:noFill/>
          <a:ln w="28575">
            <a:solidFill>
              <a:srgbClr val="FFFF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a:spLocks noChangeArrowheads="1"/>
          </p:cNvSpPr>
          <p:nvPr/>
        </p:nvSpPr>
        <p:spPr bwMode="auto">
          <a:xfrm>
            <a:off x="1893383" y="4607179"/>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9" name="Oval 88"/>
          <p:cNvSpPr>
            <a:spLocks noChangeArrowheads="1"/>
          </p:cNvSpPr>
          <p:nvPr/>
        </p:nvSpPr>
        <p:spPr bwMode="auto">
          <a:xfrm>
            <a:off x="567268" y="3898393"/>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90" name="TextBox 89"/>
          <p:cNvSpPr txBox="1"/>
          <p:nvPr/>
        </p:nvSpPr>
        <p:spPr>
          <a:xfrm>
            <a:off x="1584530" y="3944494"/>
            <a:ext cx="1337226" cy="261610"/>
          </a:xfrm>
          <a:prstGeom prst="rect">
            <a:avLst/>
          </a:prstGeom>
          <a:noFill/>
        </p:spPr>
        <p:txBody>
          <a:bodyPr wrap="none" rtlCol="0">
            <a:spAutoFit/>
          </a:bodyPr>
          <a:lstStyle/>
          <a:p>
            <a:r>
              <a:rPr lang="en-US" sz="1100" dirty="0">
                <a:solidFill>
                  <a:srgbClr val="92D050"/>
                </a:solidFill>
              </a:rPr>
              <a:t>Mobile Messenger</a:t>
            </a:r>
          </a:p>
        </p:txBody>
      </p:sp>
      <p:sp>
        <p:nvSpPr>
          <p:cNvPr id="91" name="Oval 90"/>
          <p:cNvSpPr>
            <a:spLocks noChangeArrowheads="1"/>
          </p:cNvSpPr>
          <p:nvPr/>
        </p:nvSpPr>
        <p:spPr bwMode="auto">
          <a:xfrm>
            <a:off x="2418546" y="4209349"/>
            <a:ext cx="228600" cy="228600"/>
          </a:xfrm>
          <a:prstGeom prst="ellipse">
            <a:avLst/>
          </a:prstGeom>
          <a:solidFill>
            <a:schemeClr val="accent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2" name="Oval 91"/>
          <p:cNvSpPr>
            <a:spLocks noChangeArrowheads="1"/>
          </p:cNvSpPr>
          <p:nvPr/>
        </p:nvSpPr>
        <p:spPr bwMode="auto">
          <a:xfrm>
            <a:off x="1447521" y="3745593"/>
            <a:ext cx="228600" cy="228600"/>
          </a:xfrm>
          <a:prstGeom prst="ellipse">
            <a:avLst/>
          </a:prstGeom>
          <a:solidFill>
            <a:srgbClr val="FF000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p>
        </p:txBody>
      </p:sp>
      <p:sp>
        <p:nvSpPr>
          <p:cNvPr id="93" name="Content Placeholder 2"/>
          <p:cNvSpPr>
            <a:spLocks noGrp="1"/>
          </p:cNvSpPr>
          <p:nvPr>
            <p:ph idx="1"/>
          </p:nvPr>
        </p:nvSpPr>
        <p:spPr>
          <a:xfrm>
            <a:off x="4067944" y="1628800"/>
            <a:ext cx="4824536" cy="4824536"/>
          </a:xfrm>
        </p:spPr>
        <p:txBody>
          <a:bodyPr>
            <a:noAutofit/>
          </a:bodyPr>
          <a:lstStyle/>
          <a:p>
            <a:pPr>
              <a:spcAft>
                <a:spcPts val="600"/>
              </a:spcAft>
              <a:buClr>
                <a:srgbClr val="61FFA8"/>
              </a:buClr>
            </a:pPr>
            <a:r>
              <a:rPr lang="en-US" sz="2600" dirty="0"/>
              <a:t>Sinks are static</a:t>
            </a:r>
          </a:p>
          <a:p>
            <a:pPr>
              <a:spcAft>
                <a:spcPts val="600"/>
              </a:spcAft>
              <a:buClr>
                <a:srgbClr val="61FFA8"/>
              </a:buClr>
            </a:pPr>
            <a:r>
              <a:rPr lang="en-US" sz="2600" dirty="0"/>
              <a:t>Mobile messengers start out from the sink site, following a path, to visit each sensor</a:t>
            </a:r>
          </a:p>
          <a:p>
            <a:pPr>
              <a:spcAft>
                <a:spcPts val="600"/>
              </a:spcAft>
              <a:buClr>
                <a:srgbClr val="61FFA8"/>
              </a:buClr>
            </a:pPr>
            <a:r>
              <a:rPr lang="en-US" sz="2600" dirty="0"/>
              <a:t>Sensors upload their data to the messenger (</a:t>
            </a:r>
            <a:r>
              <a:rPr lang="en-US" sz="2600" dirty="0">
                <a:solidFill>
                  <a:srgbClr val="FFC000"/>
                </a:solidFill>
              </a:rPr>
              <a:t>in a single hop</a:t>
            </a:r>
            <a:r>
              <a:rPr lang="en-US" sz="2600" dirty="0"/>
              <a:t>) when they approach.</a:t>
            </a:r>
          </a:p>
          <a:p>
            <a:pPr>
              <a:buClr>
                <a:srgbClr val="61FFA8"/>
              </a:buClr>
            </a:pPr>
            <a:r>
              <a:rPr lang="en-US" sz="2600" dirty="0"/>
              <a:t>Mobile messengers go back to the sink to deliver the collected data</a:t>
            </a:r>
          </a:p>
        </p:txBody>
      </p:sp>
    </p:spTree>
    <p:extLst>
      <p:ext uri="{BB962C8B-B14F-4D97-AF65-F5344CB8AC3E}">
        <p14:creationId xmlns:p14="http://schemas.microsoft.com/office/powerpoint/2010/main" val="2847310249"/>
      </p:ext>
    </p:extLst>
  </p:cSld>
  <p:clrMapOvr>
    <a:masterClrMapping/>
  </p:clrMapOvr>
</p:sld>
</file>

<file path=ppt/theme/theme1.xml><?xml version="1.0" encoding="utf-8"?>
<a:theme xmlns:a="http://schemas.openxmlformats.org/drawingml/2006/main" name="DataSystemGroup">
  <a:themeElements>
    <a:clrScheme name="技巧">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技巧">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技巧">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技巧">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xml><?xml version="1.0" encoding="utf-8"?>
<a:themeOverride xmlns:a="http://schemas.openxmlformats.org/drawingml/2006/main">
  <a:clrScheme name="技巧">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3.xml><?xml version="1.0" encoding="utf-8"?>
<a:themeOverride xmlns:a="http://schemas.openxmlformats.org/drawingml/2006/main">
  <a:clrScheme name="技巧">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4.xml><?xml version="1.0" encoding="utf-8"?>
<a:themeOverride xmlns:a="http://schemas.openxmlformats.org/drawingml/2006/main">
  <a:clrScheme name="技巧">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
  <TotalTime>4155</TotalTime>
  <Words>2131</Words>
  <Application>Microsoft Office PowerPoint</Application>
  <PresentationFormat>On-screen Show (4:3)</PresentationFormat>
  <Paragraphs>452</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 Math</vt:lpstr>
      <vt:lpstr>Franklin Gothic Book</vt:lpstr>
      <vt:lpstr>Times New Roman</vt:lpstr>
      <vt:lpstr>Wingdings 2</vt:lpstr>
      <vt:lpstr>DataSystemGroup</vt:lpstr>
      <vt:lpstr>PowerPoint Presentation</vt:lpstr>
      <vt:lpstr>Wireless Sensor Network (WSN)</vt:lpstr>
      <vt:lpstr>Many Applications</vt:lpstr>
      <vt:lpstr>Traditional Wireless Sensor Network</vt:lpstr>
      <vt:lpstr>Data Collection Issues </vt:lpstr>
      <vt:lpstr>Some Solutions</vt:lpstr>
      <vt:lpstr>Mobile Sink Approach</vt:lpstr>
      <vt:lpstr>Mobile Sink Approach</vt:lpstr>
      <vt:lpstr>Mobile Messenger Approach</vt:lpstr>
      <vt:lpstr>Mobile Messenger Approach</vt:lpstr>
      <vt:lpstr>Another Data Collection Paradigm</vt:lpstr>
      <vt:lpstr>MDCNet – Approach</vt:lpstr>
      <vt:lpstr>Mobile Mesh Nodes (Relay Nodes)</vt:lpstr>
      <vt:lpstr>MDCNet – Challenges</vt:lpstr>
      <vt:lpstr>MDCNet – Design Considerations</vt:lpstr>
      <vt:lpstr>MDCNet Self-deployment Techniques</vt:lpstr>
      <vt:lpstr>Self-Deployment:  DAP Scheme</vt:lpstr>
      <vt:lpstr>Self-Deployment:  ASC Scheme</vt:lpstr>
      <vt:lpstr>PowerPoint Presentation</vt:lpstr>
      <vt:lpstr>ASC Search Hierarchy</vt:lpstr>
      <vt:lpstr>ASC Search Hierarchy</vt:lpstr>
      <vt:lpstr>Data Collection Protocol</vt:lpstr>
      <vt:lpstr>DAP:  Data Relay Hierarchy</vt:lpstr>
      <vt:lpstr>DAP:  Data Relay Hierarchy</vt:lpstr>
      <vt:lpstr>DAP:  Data Relay Hierarchy</vt:lpstr>
      <vt:lpstr>ASC:  Data Relay Hierarchy</vt:lpstr>
      <vt:lpstr>Data Relay Protocol</vt:lpstr>
      <vt:lpstr>Simulation Study</vt:lpstr>
      <vt:lpstr>Performance Metrics</vt:lpstr>
      <vt:lpstr>Placement of Sensors</vt:lpstr>
      <vt:lpstr>Area Fragmentation</vt:lpstr>
      <vt:lpstr>Effect of Sensor Density</vt:lpstr>
      <vt:lpstr>Effect of Load factor (ASC approach)</vt:lpstr>
      <vt:lpstr>Conclusion and 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kai</dc:creator>
  <cp:lastModifiedBy> </cp:lastModifiedBy>
  <cp:revision>426</cp:revision>
  <dcterms:created xsi:type="dcterms:W3CDTF">2012-04-28T20:12:45Z</dcterms:created>
  <dcterms:modified xsi:type="dcterms:W3CDTF">2020-04-07T20:08:29Z</dcterms:modified>
</cp:coreProperties>
</file>