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72" r:id="rId1"/>
  </p:sldMasterIdLst>
  <p:notesMasterIdLst>
    <p:notesMasterId r:id="rId194"/>
  </p:notesMasterIdLst>
  <p:sldIdLst>
    <p:sldId id="256" r:id="rId2"/>
    <p:sldId id="378" r:id="rId3"/>
    <p:sldId id="379" r:id="rId4"/>
    <p:sldId id="388" r:id="rId5"/>
    <p:sldId id="472" r:id="rId6"/>
    <p:sldId id="473" r:id="rId7"/>
    <p:sldId id="474" r:id="rId8"/>
    <p:sldId id="475" r:id="rId9"/>
    <p:sldId id="476" r:id="rId10"/>
    <p:sldId id="477" r:id="rId11"/>
    <p:sldId id="721" r:id="rId12"/>
    <p:sldId id="720" r:id="rId13"/>
    <p:sldId id="722" r:id="rId14"/>
    <p:sldId id="723" r:id="rId15"/>
    <p:sldId id="718" r:id="rId16"/>
    <p:sldId id="875" r:id="rId17"/>
    <p:sldId id="479" r:id="rId18"/>
    <p:sldId id="480" r:id="rId19"/>
    <p:sldId id="724" r:id="rId20"/>
    <p:sldId id="481" r:id="rId21"/>
    <p:sldId id="483" r:id="rId22"/>
    <p:sldId id="648" r:id="rId23"/>
    <p:sldId id="647" r:id="rId24"/>
    <p:sldId id="482" r:id="rId25"/>
    <p:sldId id="485" r:id="rId26"/>
    <p:sldId id="486" r:id="rId27"/>
    <p:sldId id="800" r:id="rId28"/>
    <p:sldId id="488" r:id="rId29"/>
    <p:sldId id="489" r:id="rId30"/>
    <p:sldId id="491" r:id="rId31"/>
    <p:sldId id="872" r:id="rId32"/>
    <p:sldId id="492" r:id="rId33"/>
    <p:sldId id="487" r:id="rId34"/>
    <p:sldId id="490" r:id="rId35"/>
    <p:sldId id="493" r:id="rId36"/>
    <p:sldId id="494" r:id="rId37"/>
    <p:sldId id="495" r:id="rId38"/>
    <p:sldId id="496" r:id="rId39"/>
    <p:sldId id="380" r:id="rId40"/>
    <p:sldId id="412" r:id="rId41"/>
    <p:sldId id="413" r:id="rId42"/>
    <p:sldId id="414" r:id="rId43"/>
    <p:sldId id="704" r:id="rId44"/>
    <p:sldId id="420" r:id="rId45"/>
    <p:sldId id="415" r:id="rId46"/>
    <p:sldId id="706" r:id="rId47"/>
    <p:sldId id="707" r:id="rId48"/>
    <p:sldId id="416" r:id="rId49"/>
    <p:sldId id="417" r:id="rId50"/>
    <p:sldId id="654" r:id="rId51"/>
    <p:sldId id="468" r:id="rId52"/>
    <p:sldId id="418" r:id="rId53"/>
    <p:sldId id="443" r:id="rId54"/>
    <p:sldId id="708" r:id="rId55"/>
    <p:sldId id="876" r:id="rId56"/>
    <p:sldId id="457" r:id="rId57"/>
    <p:sldId id="425" r:id="rId58"/>
    <p:sldId id="710" r:id="rId59"/>
    <p:sldId id="439" r:id="rId60"/>
    <p:sldId id="440" r:id="rId61"/>
    <p:sldId id="711" r:id="rId62"/>
    <p:sldId id="424" r:id="rId63"/>
    <p:sldId id="441" r:id="rId64"/>
    <p:sldId id="430" r:id="rId65"/>
    <p:sldId id="712" r:id="rId66"/>
    <p:sldId id="431" r:id="rId67"/>
    <p:sldId id="432" r:id="rId68"/>
    <p:sldId id="433" r:id="rId69"/>
    <p:sldId id="802" r:id="rId70"/>
    <p:sldId id="509" r:id="rId71"/>
    <p:sldId id="510" r:id="rId72"/>
    <p:sldId id="436" r:id="rId73"/>
    <p:sldId id="563" r:id="rId74"/>
    <p:sldId id="649" r:id="rId75"/>
    <p:sldId id="444" r:id="rId76"/>
    <p:sldId id="558" r:id="rId77"/>
    <p:sldId id="650" r:id="rId78"/>
    <p:sldId id="497" r:id="rId79"/>
    <p:sldId id="713" r:id="rId80"/>
    <p:sldId id="500" r:id="rId81"/>
    <p:sldId id="501" r:id="rId82"/>
    <p:sldId id="445" r:id="rId83"/>
    <p:sldId id="559" r:id="rId84"/>
    <p:sldId id="460" r:id="rId85"/>
    <p:sldId id="442" r:id="rId86"/>
    <p:sldId id="461" r:id="rId87"/>
    <p:sldId id="446" r:id="rId88"/>
    <p:sldId id="462" r:id="rId89"/>
    <p:sldId id="451" r:id="rId90"/>
    <p:sldId id="463" r:id="rId91"/>
    <p:sldId id="503" r:id="rId92"/>
    <p:sldId id="504" r:id="rId93"/>
    <p:sldId id="656" r:id="rId94"/>
    <p:sldId id="505" r:id="rId95"/>
    <p:sldId id="506" r:id="rId96"/>
    <p:sldId id="507" r:id="rId97"/>
    <p:sldId id="560" r:id="rId98"/>
    <p:sldId id="561" r:id="rId99"/>
    <p:sldId id="562" r:id="rId100"/>
    <p:sldId id="454" r:id="rId101"/>
    <p:sldId id="508" r:id="rId102"/>
    <p:sldId id="673" r:id="rId103"/>
    <p:sldId id="873" r:id="rId104"/>
    <p:sldId id="511" r:id="rId105"/>
    <p:sldId id="512" r:id="rId106"/>
    <p:sldId id="513" r:id="rId107"/>
    <p:sldId id="514" r:id="rId108"/>
    <p:sldId id="877" r:id="rId109"/>
    <p:sldId id="515" r:id="rId110"/>
    <p:sldId id="691" r:id="rId111"/>
    <p:sldId id="878" r:id="rId112"/>
    <p:sldId id="516" r:id="rId113"/>
    <p:sldId id="517" r:id="rId114"/>
    <p:sldId id="518" r:id="rId115"/>
    <p:sldId id="519" r:id="rId116"/>
    <p:sldId id="520" r:id="rId117"/>
    <p:sldId id="521" r:id="rId118"/>
    <p:sldId id="522" r:id="rId119"/>
    <p:sldId id="858" r:id="rId120"/>
    <p:sldId id="523" r:id="rId121"/>
    <p:sldId id="524" r:id="rId122"/>
    <p:sldId id="525" r:id="rId123"/>
    <p:sldId id="526" r:id="rId124"/>
    <p:sldId id="527" r:id="rId125"/>
    <p:sldId id="528" r:id="rId126"/>
    <p:sldId id="529" r:id="rId127"/>
    <p:sldId id="725" r:id="rId128"/>
    <p:sldId id="530" r:id="rId129"/>
    <p:sldId id="531" r:id="rId130"/>
    <p:sldId id="859" r:id="rId131"/>
    <p:sldId id="860" r:id="rId132"/>
    <p:sldId id="861" r:id="rId133"/>
    <p:sldId id="863" r:id="rId134"/>
    <p:sldId id="864" r:id="rId135"/>
    <p:sldId id="865" r:id="rId136"/>
    <p:sldId id="866" r:id="rId137"/>
    <p:sldId id="867" r:id="rId138"/>
    <p:sldId id="868" r:id="rId139"/>
    <p:sldId id="869" r:id="rId140"/>
    <p:sldId id="870" r:id="rId141"/>
    <p:sldId id="692" r:id="rId142"/>
    <p:sldId id="532" r:id="rId143"/>
    <p:sldId id="533" r:id="rId144"/>
    <p:sldId id="534" r:id="rId145"/>
    <p:sldId id="535" r:id="rId146"/>
    <p:sldId id="536" r:id="rId147"/>
    <p:sldId id="537" r:id="rId148"/>
    <p:sldId id="578" r:id="rId149"/>
    <p:sldId id="605" r:id="rId150"/>
    <p:sldId id="606" r:id="rId151"/>
    <p:sldId id="607" r:id="rId152"/>
    <p:sldId id="609" r:id="rId153"/>
    <p:sldId id="608" r:id="rId154"/>
    <p:sldId id="610" r:id="rId155"/>
    <p:sldId id="611" r:id="rId156"/>
    <p:sldId id="612" r:id="rId157"/>
    <p:sldId id="613" r:id="rId158"/>
    <p:sldId id="614" r:id="rId159"/>
    <p:sldId id="615" r:id="rId160"/>
    <p:sldId id="617" r:id="rId161"/>
    <p:sldId id="589" r:id="rId162"/>
    <p:sldId id="620" r:id="rId163"/>
    <p:sldId id="621" r:id="rId164"/>
    <p:sldId id="717" r:id="rId165"/>
    <p:sldId id="623" r:id="rId166"/>
    <p:sldId id="624" r:id="rId167"/>
    <p:sldId id="625" r:id="rId168"/>
    <p:sldId id="626" r:id="rId169"/>
    <p:sldId id="627" r:id="rId170"/>
    <p:sldId id="628" r:id="rId171"/>
    <p:sldId id="629" r:id="rId172"/>
    <p:sldId id="630" r:id="rId173"/>
    <p:sldId id="631" r:id="rId174"/>
    <p:sldId id="632" r:id="rId175"/>
    <p:sldId id="633" r:id="rId176"/>
    <p:sldId id="871" r:id="rId177"/>
    <p:sldId id="634" r:id="rId178"/>
    <p:sldId id="635" r:id="rId179"/>
    <p:sldId id="705" r:id="rId180"/>
    <p:sldId id="874" r:id="rId181"/>
    <p:sldId id="637" r:id="rId182"/>
    <p:sldId id="638" r:id="rId183"/>
    <p:sldId id="639" r:id="rId184"/>
    <p:sldId id="640" r:id="rId185"/>
    <p:sldId id="715" r:id="rId186"/>
    <p:sldId id="716" r:id="rId187"/>
    <p:sldId id="599" r:id="rId188"/>
    <p:sldId id="642" r:id="rId189"/>
    <p:sldId id="643" r:id="rId190"/>
    <p:sldId id="644" r:id="rId191"/>
    <p:sldId id="603" r:id="rId192"/>
    <p:sldId id="573" r:id="rId1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en Hua" initials="KH" lastIdx="0" clrIdx="0">
    <p:extLst>
      <p:ext uri="{19B8F6BF-5375-455C-9EA6-DF929625EA0E}">
        <p15:presenceInfo xmlns:p15="http://schemas.microsoft.com/office/powerpoint/2012/main" userId="101a1b2ae5f451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5B5B"/>
    <a:srgbClr val="18F8D3"/>
    <a:srgbClr val="FC674E"/>
    <a:srgbClr val="FAB972"/>
    <a:srgbClr val="047A66"/>
    <a:srgbClr val="F35F0D"/>
    <a:srgbClr val="F78609"/>
    <a:srgbClr val="036555"/>
    <a:srgbClr val="B774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00" autoAdjust="0"/>
    <p:restoredTop sz="95418" autoAdjust="0"/>
  </p:normalViewPr>
  <p:slideViewPr>
    <p:cSldViewPr>
      <p:cViewPr varScale="1">
        <p:scale>
          <a:sx n="141" d="100"/>
          <a:sy n="141" d="100"/>
        </p:scale>
        <p:origin x="126" y="624"/>
      </p:cViewPr>
      <p:guideLst>
        <p:guide orient="horz" pos="2160"/>
        <p:guide pos="2880"/>
      </p:guideLst>
    </p:cSldViewPr>
  </p:slideViewPr>
  <p:notesTextViewPr>
    <p:cViewPr>
      <p:scale>
        <a:sx n="3" d="2"/>
        <a:sy n="3" d="2"/>
      </p:scale>
      <p:origin x="0" y="0"/>
    </p:cViewPr>
  </p:notesTextViewPr>
  <p:sorterViewPr>
    <p:cViewPr varScale="1">
      <p:scale>
        <a:sx n="1" d="1"/>
        <a:sy n="1" d="1"/>
      </p:scale>
      <p:origin x="0" y="-2236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heme" Target="theme/theme1.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notesMaster" Target="notesMasters/notesMaster1.xml"/><Relationship Id="rId199"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commentAuthors" Target="commentAuthor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AD5E8C-C711-48C5-9FEA-66DF338EB145}" type="doc">
      <dgm:prSet loTypeId="urn:microsoft.com/office/officeart/2005/8/layout/gear1" loCatId="cycle" qsTypeId="urn:microsoft.com/office/officeart/2005/8/quickstyle/simple1" qsCatId="simple" csTypeId="urn:microsoft.com/office/officeart/2005/8/colors/accent1_2" csCatId="accent1" phldr="1"/>
      <dgm:spPr/>
    </dgm:pt>
    <dgm:pt modelId="{CC22F70E-7F57-4853-A7A1-109A561DBF7C}">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lIns="0" rIns="0"/>
        <a:lstStyle/>
        <a:p>
          <a:endParaRPr lang="en-US" sz="1200" dirty="0"/>
        </a:p>
      </dgm:t>
    </dgm:pt>
    <dgm:pt modelId="{7D15927F-F140-46E3-8A14-6E4E720859D0}" type="parTrans" cxnId="{36D5807B-F4C8-4950-828A-A372CD6AAF86}">
      <dgm:prSet/>
      <dgm:spPr/>
      <dgm:t>
        <a:bodyPr/>
        <a:lstStyle/>
        <a:p>
          <a:endParaRPr lang="en-US"/>
        </a:p>
      </dgm:t>
    </dgm:pt>
    <dgm:pt modelId="{B6A4DE21-00CA-4501-A4B7-98D8AD3C0252}" type="sibTrans" cxnId="{36D5807B-F4C8-4950-828A-A372CD6AAF86}">
      <dgm:prSet/>
      <dgm:spPr/>
      <dgm:t>
        <a:bodyPr/>
        <a:lstStyle/>
        <a:p>
          <a:endParaRPr lang="en-US"/>
        </a:p>
      </dgm:t>
    </dgm:pt>
    <dgm:pt modelId="{FDD6F02C-F9D8-4F18-ADE8-D2E60B0C95C3}" type="pres">
      <dgm:prSet presAssocID="{EAAD5E8C-C711-48C5-9FEA-66DF338EB145}" presName="composite" presStyleCnt="0">
        <dgm:presLayoutVars>
          <dgm:chMax val="3"/>
          <dgm:animLvl val="lvl"/>
          <dgm:resizeHandles val="exact"/>
        </dgm:presLayoutVars>
      </dgm:prSet>
      <dgm:spPr/>
    </dgm:pt>
    <dgm:pt modelId="{08E48628-603E-4871-BF80-F565045F2373}" type="pres">
      <dgm:prSet presAssocID="{CC22F70E-7F57-4853-A7A1-109A561DBF7C}" presName="gear1" presStyleLbl="node1" presStyleIdx="0" presStyleCnt="1" custLinFactNeighborX="-4545" custLinFactNeighborY="2963">
        <dgm:presLayoutVars>
          <dgm:chMax val="1"/>
          <dgm:bulletEnabled val="1"/>
        </dgm:presLayoutVars>
      </dgm:prSet>
      <dgm:spPr/>
      <dgm:t>
        <a:bodyPr/>
        <a:lstStyle/>
        <a:p>
          <a:endParaRPr lang="en-US"/>
        </a:p>
      </dgm:t>
    </dgm:pt>
    <dgm:pt modelId="{00328D0D-539A-4831-AF78-9F5EEDCBCC4A}" type="pres">
      <dgm:prSet presAssocID="{CC22F70E-7F57-4853-A7A1-109A561DBF7C}" presName="gear1srcNode" presStyleLbl="node1" presStyleIdx="0" presStyleCnt="1"/>
      <dgm:spPr/>
      <dgm:t>
        <a:bodyPr/>
        <a:lstStyle/>
        <a:p>
          <a:endParaRPr lang="en-US"/>
        </a:p>
      </dgm:t>
    </dgm:pt>
    <dgm:pt modelId="{B942A247-44FF-44C6-A41A-A2873C4CCB7D}" type="pres">
      <dgm:prSet presAssocID="{CC22F70E-7F57-4853-A7A1-109A561DBF7C}" presName="gear1dstNode" presStyleLbl="node1" presStyleIdx="0" presStyleCnt="1"/>
      <dgm:spPr/>
      <dgm:t>
        <a:bodyPr/>
        <a:lstStyle/>
        <a:p>
          <a:endParaRPr lang="en-US"/>
        </a:p>
      </dgm:t>
    </dgm:pt>
    <dgm:pt modelId="{0975F34C-0728-4E80-82F9-912FF0965DE5}" type="pres">
      <dgm:prSet presAssocID="{B6A4DE21-00CA-4501-A4B7-98D8AD3C0252}" presName="connector1" presStyleLbl="sibTrans2D1" presStyleIdx="0" presStyleCnt="1"/>
      <dgm:spPr/>
      <dgm:t>
        <a:bodyPr/>
        <a:lstStyle/>
        <a:p>
          <a:endParaRPr lang="en-US"/>
        </a:p>
      </dgm:t>
    </dgm:pt>
  </dgm:ptLst>
  <dgm:cxnLst>
    <dgm:cxn modelId="{C3DFABA8-6138-41CA-8956-89C964B4D963}" type="presOf" srcId="{CC22F70E-7F57-4853-A7A1-109A561DBF7C}" destId="{B942A247-44FF-44C6-A41A-A2873C4CCB7D}" srcOrd="2" destOrd="0" presId="urn:microsoft.com/office/officeart/2005/8/layout/gear1"/>
    <dgm:cxn modelId="{36D5807B-F4C8-4950-828A-A372CD6AAF86}" srcId="{EAAD5E8C-C711-48C5-9FEA-66DF338EB145}" destId="{CC22F70E-7F57-4853-A7A1-109A561DBF7C}" srcOrd="0" destOrd="0" parTransId="{7D15927F-F140-46E3-8A14-6E4E720859D0}" sibTransId="{B6A4DE21-00CA-4501-A4B7-98D8AD3C0252}"/>
    <dgm:cxn modelId="{AC0C6090-B788-46CE-A5E8-1CAFDFA8CCFE}" type="presOf" srcId="{EAAD5E8C-C711-48C5-9FEA-66DF338EB145}" destId="{FDD6F02C-F9D8-4F18-ADE8-D2E60B0C95C3}" srcOrd="0" destOrd="0" presId="urn:microsoft.com/office/officeart/2005/8/layout/gear1"/>
    <dgm:cxn modelId="{EAB83512-8A9B-4A9F-8AC5-91888477C7F5}" type="presOf" srcId="{CC22F70E-7F57-4853-A7A1-109A561DBF7C}" destId="{00328D0D-539A-4831-AF78-9F5EEDCBCC4A}" srcOrd="1" destOrd="0" presId="urn:microsoft.com/office/officeart/2005/8/layout/gear1"/>
    <dgm:cxn modelId="{9D0C1278-B9AE-4664-A593-76A2FF138539}" type="presOf" srcId="{CC22F70E-7F57-4853-A7A1-109A561DBF7C}" destId="{08E48628-603E-4871-BF80-F565045F2373}" srcOrd="0" destOrd="0" presId="urn:microsoft.com/office/officeart/2005/8/layout/gear1"/>
    <dgm:cxn modelId="{6A09DA12-4660-42B7-8EDC-0040FE353AFC}" type="presOf" srcId="{B6A4DE21-00CA-4501-A4B7-98D8AD3C0252}" destId="{0975F34C-0728-4E80-82F9-912FF0965DE5}" srcOrd="0" destOrd="0" presId="urn:microsoft.com/office/officeart/2005/8/layout/gear1"/>
    <dgm:cxn modelId="{50661B18-72E2-444C-81A0-3600D7663B8B}" type="presParOf" srcId="{FDD6F02C-F9D8-4F18-ADE8-D2E60B0C95C3}" destId="{08E48628-603E-4871-BF80-F565045F2373}" srcOrd="0" destOrd="0" presId="urn:microsoft.com/office/officeart/2005/8/layout/gear1"/>
    <dgm:cxn modelId="{62981EEB-ECBD-4B10-A243-9CE4B1C34B4B}" type="presParOf" srcId="{FDD6F02C-F9D8-4F18-ADE8-D2E60B0C95C3}" destId="{00328D0D-539A-4831-AF78-9F5EEDCBCC4A}" srcOrd="1" destOrd="0" presId="urn:microsoft.com/office/officeart/2005/8/layout/gear1"/>
    <dgm:cxn modelId="{5B0EAC90-7783-47BF-B477-133C49A421A4}" type="presParOf" srcId="{FDD6F02C-F9D8-4F18-ADE8-D2E60B0C95C3}" destId="{B942A247-44FF-44C6-A41A-A2873C4CCB7D}" srcOrd="2" destOrd="0" presId="urn:microsoft.com/office/officeart/2005/8/layout/gear1"/>
    <dgm:cxn modelId="{5266E8BD-FF9B-442A-A909-E2048558DA17}" type="presParOf" srcId="{FDD6F02C-F9D8-4F18-ADE8-D2E60B0C95C3}" destId="{0975F34C-0728-4E80-82F9-912FF0965DE5}" srcOrd="3"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AD5E8C-C711-48C5-9FEA-66DF338EB145}" type="doc">
      <dgm:prSet loTypeId="urn:microsoft.com/office/officeart/2005/8/layout/gear1" loCatId="cycle" qsTypeId="urn:microsoft.com/office/officeart/2005/8/quickstyle/simple1" qsCatId="simple" csTypeId="urn:microsoft.com/office/officeart/2005/8/colors/accent1_2" csCatId="accent1" phldr="1"/>
      <dgm:spPr/>
    </dgm:pt>
    <dgm:pt modelId="{CC22F70E-7F57-4853-A7A1-109A561DBF7C}">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dirty="0"/>
        </a:p>
      </dgm:t>
    </dgm:pt>
    <dgm:pt modelId="{7D15927F-F140-46E3-8A14-6E4E720859D0}" type="parTrans" cxnId="{36D5807B-F4C8-4950-828A-A372CD6AAF86}">
      <dgm:prSet/>
      <dgm:spPr/>
      <dgm:t>
        <a:bodyPr/>
        <a:lstStyle/>
        <a:p>
          <a:endParaRPr lang="en-US"/>
        </a:p>
      </dgm:t>
    </dgm:pt>
    <dgm:pt modelId="{B6A4DE21-00CA-4501-A4B7-98D8AD3C0252}" type="sibTrans" cxnId="{36D5807B-F4C8-4950-828A-A372CD6AAF86}">
      <dgm:prSet/>
      <dgm:spPr/>
      <dgm:t>
        <a:bodyPr/>
        <a:lstStyle/>
        <a:p>
          <a:endParaRPr lang="en-US"/>
        </a:p>
      </dgm:t>
    </dgm:pt>
    <dgm:pt modelId="{196E45ED-A956-46B2-B35D-93611263C3E2}">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dirty="0"/>
        </a:p>
      </dgm:t>
    </dgm:pt>
    <dgm:pt modelId="{B2D6B9C6-1997-4024-A7A0-A942011C6FF0}" type="parTrans" cxnId="{3A814C97-EA9C-45AB-8F5B-6A776727587C}">
      <dgm:prSet/>
      <dgm:spPr/>
      <dgm:t>
        <a:bodyPr/>
        <a:lstStyle/>
        <a:p>
          <a:endParaRPr lang="en-US"/>
        </a:p>
      </dgm:t>
    </dgm:pt>
    <dgm:pt modelId="{9C3B7FE7-E956-4D7F-A2FD-4625BC073541}" type="sibTrans" cxnId="{3A814C97-EA9C-45AB-8F5B-6A776727587C}">
      <dgm:prSet/>
      <dgm:spPr/>
      <dgm:t>
        <a:bodyPr/>
        <a:lstStyle/>
        <a:p>
          <a:endParaRPr lang="en-US"/>
        </a:p>
      </dgm:t>
    </dgm:pt>
    <dgm:pt modelId="{FDD6F02C-F9D8-4F18-ADE8-D2E60B0C95C3}" type="pres">
      <dgm:prSet presAssocID="{EAAD5E8C-C711-48C5-9FEA-66DF338EB145}" presName="composite" presStyleCnt="0">
        <dgm:presLayoutVars>
          <dgm:chMax val="3"/>
          <dgm:animLvl val="lvl"/>
          <dgm:resizeHandles val="exact"/>
        </dgm:presLayoutVars>
      </dgm:prSet>
      <dgm:spPr/>
    </dgm:pt>
    <dgm:pt modelId="{08E48628-603E-4871-BF80-F565045F2373}" type="pres">
      <dgm:prSet presAssocID="{CC22F70E-7F57-4853-A7A1-109A561DBF7C}" presName="gear1" presStyleLbl="node1" presStyleIdx="0" presStyleCnt="2">
        <dgm:presLayoutVars>
          <dgm:chMax val="1"/>
          <dgm:bulletEnabled val="1"/>
        </dgm:presLayoutVars>
      </dgm:prSet>
      <dgm:spPr/>
      <dgm:t>
        <a:bodyPr/>
        <a:lstStyle/>
        <a:p>
          <a:endParaRPr lang="en-US"/>
        </a:p>
      </dgm:t>
    </dgm:pt>
    <dgm:pt modelId="{00328D0D-539A-4831-AF78-9F5EEDCBCC4A}" type="pres">
      <dgm:prSet presAssocID="{CC22F70E-7F57-4853-A7A1-109A561DBF7C}" presName="gear1srcNode" presStyleLbl="node1" presStyleIdx="0" presStyleCnt="2"/>
      <dgm:spPr/>
      <dgm:t>
        <a:bodyPr/>
        <a:lstStyle/>
        <a:p>
          <a:endParaRPr lang="en-US"/>
        </a:p>
      </dgm:t>
    </dgm:pt>
    <dgm:pt modelId="{B942A247-44FF-44C6-A41A-A2873C4CCB7D}" type="pres">
      <dgm:prSet presAssocID="{CC22F70E-7F57-4853-A7A1-109A561DBF7C}" presName="gear1dstNode" presStyleLbl="node1" presStyleIdx="0" presStyleCnt="2"/>
      <dgm:spPr/>
      <dgm:t>
        <a:bodyPr/>
        <a:lstStyle/>
        <a:p>
          <a:endParaRPr lang="en-US"/>
        </a:p>
      </dgm:t>
    </dgm:pt>
    <dgm:pt modelId="{495420FB-9D59-447A-A0C3-6B748A9A89A5}" type="pres">
      <dgm:prSet presAssocID="{196E45ED-A956-46B2-B35D-93611263C3E2}" presName="gear2" presStyleLbl="node1" presStyleIdx="1" presStyleCnt="2">
        <dgm:presLayoutVars>
          <dgm:chMax val="1"/>
          <dgm:bulletEnabled val="1"/>
        </dgm:presLayoutVars>
      </dgm:prSet>
      <dgm:spPr/>
      <dgm:t>
        <a:bodyPr/>
        <a:lstStyle/>
        <a:p>
          <a:endParaRPr lang="en-US"/>
        </a:p>
      </dgm:t>
    </dgm:pt>
    <dgm:pt modelId="{05541107-60DA-479F-9C41-C704FC2BE25B}" type="pres">
      <dgm:prSet presAssocID="{196E45ED-A956-46B2-B35D-93611263C3E2}" presName="gear2srcNode" presStyleLbl="node1" presStyleIdx="1" presStyleCnt="2"/>
      <dgm:spPr/>
      <dgm:t>
        <a:bodyPr/>
        <a:lstStyle/>
        <a:p>
          <a:endParaRPr lang="en-US"/>
        </a:p>
      </dgm:t>
    </dgm:pt>
    <dgm:pt modelId="{F6FDC942-A3C5-42CE-8451-771AB81549A8}" type="pres">
      <dgm:prSet presAssocID="{196E45ED-A956-46B2-B35D-93611263C3E2}" presName="gear2dstNode" presStyleLbl="node1" presStyleIdx="1" presStyleCnt="2"/>
      <dgm:spPr/>
      <dgm:t>
        <a:bodyPr/>
        <a:lstStyle/>
        <a:p>
          <a:endParaRPr lang="en-US"/>
        </a:p>
      </dgm:t>
    </dgm:pt>
    <dgm:pt modelId="{0975F34C-0728-4E80-82F9-912FF0965DE5}" type="pres">
      <dgm:prSet presAssocID="{B6A4DE21-00CA-4501-A4B7-98D8AD3C0252}" presName="connector1" presStyleLbl="sibTrans2D1" presStyleIdx="0" presStyleCnt="2"/>
      <dgm:spPr/>
      <dgm:t>
        <a:bodyPr/>
        <a:lstStyle/>
        <a:p>
          <a:endParaRPr lang="en-US"/>
        </a:p>
      </dgm:t>
    </dgm:pt>
    <dgm:pt modelId="{782A6B62-A9CC-4DEC-A0D9-881F37D86640}" type="pres">
      <dgm:prSet presAssocID="{9C3B7FE7-E956-4D7F-A2FD-4625BC073541}" presName="connector2" presStyleLbl="sibTrans2D1" presStyleIdx="1" presStyleCnt="2"/>
      <dgm:spPr/>
      <dgm:t>
        <a:bodyPr/>
        <a:lstStyle/>
        <a:p>
          <a:endParaRPr lang="en-US"/>
        </a:p>
      </dgm:t>
    </dgm:pt>
  </dgm:ptLst>
  <dgm:cxnLst>
    <dgm:cxn modelId="{E765CAAC-1AD0-4756-967B-C66E2C622677}" type="presOf" srcId="{B6A4DE21-00CA-4501-A4B7-98D8AD3C0252}" destId="{0975F34C-0728-4E80-82F9-912FF0965DE5}" srcOrd="0" destOrd="0" presId="urn:microsoft.com/office/officeart/2005/8/layout/gear1"/>
    <dgm:cxn modelId="{3A814C97-EA9C-45AB-8F5B-6A776727587C}" srcId="{EAAD5E8C-C711-48C5-9FEA-66DF338EB145}" destId="{196E45ED-A956-46B2-B35D-93611263C3E2}" srcOrd="1" destOrd="0" parTransId="{B2D6B9C6-1997-4024-A7A0-A942011C6FF0}" sibTransId="{9C3B7FE7-E956-4D7F-A2FD-4625BC073541}"/>
    <dgm:cxn modelId="{304060A1-0C61-4C14-BE72-A2073389B4FA}" type="presOf" srcId="{CC22F70E-7F57-4853-A7A1-109A561DBF7C}" destId="{08E48628-603E-4871-BF80-F565045F2373}" srcOrd="0" destOrd="0" presId="urn:microsoft.com/office/officeart/2005/8/layout/gear1"/>
    <dgm:cxn modelId="{558F70DA-1FF6-4471-91AC-5BEC37F9E259}" type="presOf" srcId="{196E45ED-A956-46B2-B35D-93611263C3E2}" destId="{F6FDC942-A3C5-42CE-8451-771AB81549A8}" srcOrd="2" destOrd="0" presId="urn:microsoft.com/office/officeart/2005/8/layout/gear1"/>
    <dgm:cxn modelId="{CC6EBFD5-AFA9-4602-8583-5BFE1F19B589}" type="presOf" srcId="{9C3B7FE7-E956-4D7F-A2FD-4625BC073541}" destId="{782A6B62-A9CC-4DEC-A0D9-881F37D86640}" srcOrd="0" destOrd="0" presId="urn:microsoft.com/office/officeart/2005/8/layout/gear1"/>
    <dgm:cxn modelId="{FA7DC56B-419B-481C-9558-25775386961F}" type="presOf" srcId="{196E45ED-A956-46B2-B35D-93611263C3E2}" destId="{05541107-60DA-479F-9C41-C704FC2BE25B}" srcOrd="1" destOrd="0" presId="urn:microsoft.com/office/officeart/2005/8/layout/gear1"/>
    <dgm:cxn modelId="{5C571F52-F23F-47AA-8D1F-FFB8B2A6F6FC}" type="presOf" srcId="{196E45ED-A956-46B2-B35D-93611263C3E2}" destId="{495420FB-9D59-447A-A0C3-6B748A9A89A5}" srcOrd="0" destOrd="0" presId="urn:microsoft.com/office/officeart/2005/8/layout/gear1"/>
    <dgm:cxn modelId="{2D86D20B-76C6-4482-909C-10D3CF900B79}" type="presOf" srcId="{CC22F70E-7F57-4853-A7A1-109A561DBF7C}" destId="{B942A247-44FF-44C6-A41A-A2873C4CCB7D}" srcOrd="2" destOrd="0" presId="urn:microsoft.com/office/officeart/2005/8/layout/gear1"/>
    <dgm:cxn modelId="{36D5807B-F4C8-4950-828A-A372CD6AAF86}" srcId="{EAAD5E8C-C711-48C5-9FEA-66DF338EB145}" destId="{CC22F70E-7F57-4853-A7A1-109A561DBF7C}" srcOrd="0" destOrd="0" parTransId="{7D15927F-F140-46E3-8A14-6E4E720859D0}" sibTransId="{B6A4DE21-00CA-4501-A4B7-98D8AD3C0252}"/>
    <dgm:cxn modelId="{43C1B475-842F-48F3-AA7F-A942D60EB4F4}" type="presOf" srcId="{EAAD5E8C-C711-48C5-9FEA-66DF338EB145}" destId="{FDD6F02C-F9D8-4F18-ADE8-D2E60B0C95C3}" srcOrd="0" destOrd="0" presId="urn:microsoft.com/office/officeart/2005/8/layout/gear1"/>
    <dgm:cxn modelId="{6B736726-7F2B-4ABF-9ED5-78DC605B1C53}" type="presOf" srcId="{CC22F70E-7F57-4853-A7A1-109A561DBF7C}" destId="{00328D0D-539A-4831-AF78-9F5EEDCBCC4A}" srcOrd="1" destOrd="0" presId="urn:microsoft.com/office/officeart/2005/8/layout/gear1"/>
    <dgm:cxn modelId="{F8CE1CEB-0420-4D43-BD15-F680B9A104A4}" type="presParOf" srcId="{FDD6F02C-F9D8-4F18-ADE8-D2E60B0C95C3}" destId="{08E48628-603E-4871-BF80-F565045F2373}" srcOrd="0" destOrd="0" presId="urn:microsoft.com/office/officeart/2005/8/layout/gear1"/>
    <dgm:cxn modelId="{396E364F-ABA5-4C73-AB8C-384292F3775F}" type="presParOf" srcId="{FDD6F02C-F9D8-4F18-ADE8-D2E60B0C95C3}" destId="{00328D0D-539A-4831-AF78-9F5EEDCBCC4A}" srcOrd="1" destOrd="0" presId="urn:microsoft.com/office/officeart/2005/8/layout/gear1"/>
    <dgm:cxn modelId="{55F979B2-4A15-49C1-8DC4-67EF70A27861}" type="presParOf" srcId="{FDD6F02C-F9D8-4F18-ADE8-D2E60B0C95C3}" destId="{B942A247-44FF-44C6-A41A-A2873C4CCB7D}" srcOrd="2" destOrd="0" presId="urn:microsoft.com/office/officeart/2005/8/layout/gear1"/>
    <dgm:cxn modelId="{BC76B4F6-5536-422C-8761-F2F4AF71AC9F}" type="presParOf" srcId="{FDD6F02C-F9D8-4F18-ADE8-D2E60B0C95C3}" destId="{495420FB-9D59-447A-A0C3-6B748A9A89A5}" srcOrd="3" destOrd="0" presId="urn:microsoft.com/office/officeart/2005/8/layout/gear1"/>
    <dgm:cxn modelId="{82E0F0DB-00AA-4174-8650-9D9E9097A941}" type="presParOf" srcId="{FDD6F02C-F9D8-4F18-ADE8-D2E60B0C95C3}" destId="{05541107-60DA-479F-9C41-C704FC2BE25B}" srcOrd="4" destOrd="0" presId="urn:microsoft.com/office/officeart/2005/8/layout/gear1"/>
    <dgm:cxn modelId="{E21DCE32-D809-4500-A479-211F4695BCF5}" type="presParOf" srcId="{FDD6F02C-F9D8-4F18-ADE8-D2E60B0C95C3}" destId="{F6FDC942-A3C5-42CE-8451-771AB81549A8}" srcOrd="5" destOrd="0" presId="urn:microsoft.com/office/officeart/2005/8/layout/gear1"/>
    <dgm:cxn modelId="{3B9DE6AB-86BD-4CB3-9ABB-10204F9ACC14}" type="presParOf" srcId="{FDD6F02C-F9D8-4F18-ADE8-D2E60B0C95C3}" destId="{0975F34C-0728-4E80-82F9-912FF0965DE5}" srcOrd="6" destOrd="0" presId="urn:microsoft.com/office/officeart/2005/8/layout/gear1"/>
    <dgm:cxn modelId="{6F5DD1BC-9123-49C9-959C-28B125E871B6}" type="presParOf" srcId="{FDD6F02C-F9D8-4F18-ADE8-D2E60B0C95C3}" destId="{782A6B62-A9CC-4DEC-A0D9-881F37D86640}" srcOrd="7"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3621DF-BF81-4A48-97A6-6D6C9A7A80B0}" type="doc">
      <dgm:prSet loTypeId="urn:microsoft.com/office/officeart/2005/8/layout/hProcess9" loCatId="process" qsTypeId="urn:microsoft.com/office/officeart/2005/8/quickstyle/simple1" qsCatId="simple" csTypeId="urn:microsoft.com/office/officeart/2005/8/colors/accent1_2" csCatId="accent1" phldr="1"/>
      <dgm:spPr/>
    </dgm:pt>
    <dgm:pt modelId="{54E8A9C4-D426-44FC-8867-F5E3DD3893E1}">
      <dgm:prSet phldrT="[Text]"/>
      <dgm:spPr/>
      <dgm:t>
        <a:bodyPr/>
        <a:lstStyle/>
        <a:p>
          <a:r>
            <a:rPr lang="en-US" dirty="0"/>
            <a:t>Query 34</a:t>
          </a:r>
        </a:p>
      </dgm:t>
    </dgm:pt>
    <dgm:pt modelId="{21C2F75F-DF8A-457A-AB68-9154E01C9DA4}" type="parTrans" cxnId="{7124AEDD-EB06-46F0-9B2D-BD91C6BEDA5A}">
      <dgm:prSet/>
      <dgm:spPr/>
      <dgm:t>
        <a:bodyPr/>
        <a:lstStyle/>
        <a:p>
          <a:endParaRPr lang="en-US"/>
        </a:p>
      </dgm:t>
    </dgm:pt>
    <dgm:pt modelId="{EC069F4C-AF5D-4B70-BC2B-32ACCC1FAC07}" type="sibTrans" cxnId="{7124AEDD-EB06-46F0-9B2D-BD91C6BEDA5A}">
      <dgm:prSet/>
      <dgm:spPr/>
      <dgm:t>
        <a:bodyPr/>
        <a:lstStyle/>
        <a:p>
          <a:endParaRPr lang="en-US"/>
        </a:p>
      </dgm:t>
    </dgm:pt>
    <dgm:pt modelId="{2BE8C467-E158-46A7-9EE5-E92871AEF9F9}">
      <dgm:prSet phldrT="[Text]"/>
      <dgm:spPr/>
      <dgm:t>
        <a:bodyPr/>
        <a:lstStyle/>
        <a:p>
          <a:r>
            <a:rPr lang="en-US" dirty="0"/>
            <a:t>Query 22</a:t>
          </a:r>
        </a:p>
      </dgm:t>
    </dgm:pt>
    <dgm:pt modelId="{01BAF300-7547-4A74-B898-44E1EF21924C}" type="parTrans" cxnId="{D523B39F-9281-45FF-88FD-09A5CC20CB53}">
      <dgm:prSet/>
      <dgm:spPr/>
      <dgm:t>
        <a:bodyPr/>
        <a:lstStyle/>
        <a:p>
          <a:endParaRPr lang="en-US"/>
        </a:p>
      </dgm:t>
    </dgm:pt>
    <dgm:pt modelId="{328E3C08-A6AD-4015-8C7D-42077EF3BD56}" type="sibTrans" cxnId="{D523B39F-9281-45FF-88FD-09A5CC20CB53}">
      <dgm:prSet/>
      <dgm:spPr/>
      <dgm:t>
        <a:bodyPr/>
        <a:lstStyle/>
        <a:p>
          <a:endParaRPr lang="en-US"/>
        </a:p>
      </dgm:t>
    </dgm:pt>
    <dgm:pt modelId="{576B5A24-949A-4C2A-8CAA-C14ED06231B5}">
      <dgm:prSet phldrT="[Text]"/>
      <dgm:spPr/>
      <dgm:t>
        <a:bodyPr/>
        <a:lstStyle/>
        <a:p>
          <a:r>
            <a:rPr lang="en-US" dirty="0"/>
            <a:t>Query 16</a:t>
          </a:r>
        </a:p>
      </dgm:t>
    </dgm:pt>
    <dgm:pt modelId="{A55B4C46-CBF2-4005-A230-8B5FBEFA44DB}" type="parTrans" cxnId="{9B80CAD2-9B4C-47BD-9315-54F44949B3E5}">
      <dgm:prSet/>
      <dgm:spPr/>
      <dgm:t>
        <a:bodyPr/>
        <a:lstStyle/>
        <a:p>
          <a:endParaRPr lang="en-US"/>
        </a:p>
      </dgm:t>
    </dgm:pt>
    <dgm:pt modelId="{447C279E-4A04-47F3-A92F-85D4E48DD887}" type="sibTrans" cxnId="{9B80CAD2-9B4C-47BD-9315-54F44949B3E5}">
      <dgm:prSet/>
      <dgm:spPr/>
      <dgm:t>
        <a:bodyPr/>
        <a:lstStyle/>
        <a:p>
          <a:endParaRPr lang="en-US"/>
        </a:p>
      </dgm:t>
    </dgm:pt>
    <dgm:pt modelId="{98392E39-D559-4C6B-8D45-720297D9F435}" type="pres">
      <dgm:prSet presAssocID="{FF3621DF-BF81-4A48-97A6-6D6C9A7A80B0}" presName="CompostProcess" presStyleCnt="0">
        <dgm:presLayoutVars>
          <dgm:dir/>
          <dgm:resizeHandles val="exact"/>
        </dgm:presLayoutVars>
      </dgm:prSet>
      <dgm:spPr/>
    </dgm:pt>
    <dgm:pt modelId="{17E30D0B-A401-41E1-BF31-1A7D8FF05F36}" type="pres">
      <dgm:prSet presAssocID="{FF3621DF-BF81-4A48-97A6-6D6C9A7A80B0}" presName="arrow" presStyleLbl="bgShp" presStyleIdx="0" presStyleCnt="1"/>
      <dgm:spPr/>
    </dgm:pt>
    <dgm:pt modelId="{04A18E7C-D4E7-4DB4-B829-E1760360495B}" type="pres">
      <dgm:prSet presAssocID="{FF3621DF-BF81-4A48-97A6-6D6C9A7A80B0}" presName="linearProcess" presStyleCnt="0"/>
      <dgm:spPr/>
    </dgm:pt>
    <dgm:pt modelId="{DFA2E2C6-C6AB-4119-AB53-07EDB3E30B0E}" type="pres">
      <dgm:prSet presAssocID="{54E8A9C4-D426-44FC-8867-F5E3DD3893E1}" presName="textNode" presStyleLbl="node1" presStyleIdx="0" presStyleCnt="3">
        <dgm:presLayoutVars>
          <dgm:bulletEnabled val="1"/>
        </dgm:presLayoutVars>
      </dgm:prSet>
      <dgm:spPr/>
      <dgm:t>
        <a:bodyPr/>
        <a:lstStyle/>
        <a:p>
          <a:endParaRPr lang="en-US"/>
        </a:p>
      </dgm:t>
    </dgm:pt>
    <dgm:pt modelId="{44EEF7E2-BF13-42BA-B48E-07BB81FDEABB}" type="pres">
      <dgm:prSet presAssocID="{EC069F4C-AF5D-4B70-BC2B-32ACCC1FAC07}" presName="sibTrans" presStyleCnt="0"/>
      <dgm:spPr/>
    </dgm:pt>
    <dgm:pt modelId="{5DC3BB9D-766F-4E59-B73A-5898C8330E2D}" type="pres">
      <dgm:prSet presAssocID="{2BE8C467-E158-46A7-9EE5-E92871AEF9F9}" presName="textNode" presStyleLbl="node1" presStyleIdx="1" presStyleCnt="3">
        <dgm:presLayoutVars>
          <dgm:bulletEnabled val="1"/>
        </dgm:presLayoutVars>
      </dgm:prSet>
      <dgm:spPr/>
      <dgm:t>
        <a:bodyPr/>
        <a:lstStyle/>
        <a:p>
          <a:endParaRPr lang="en-US"/>
        </a:p>
      </dgm:t>
    </dgm:pt>
    <dgm:pt modelId="{FD897A0E-99E3-4B97-8136-53C4B308A74B}" type="pres">
      <dgm:prSet presAssocID="{328E3C08-A6AD-4015-8C7D-42077EF3BD56}" presName="sibTrans" presStyleCnt="0"/>
      <dgm:spPr/>
    </dgm:pt>
    <dgm:pt modelId="{18E54326-53A0-45BA-8860-00636B4EAA5C}" type="pres">
      <dgm:prSet presAssocID="{576B5A24-949A-4C2A-8CAA-C14ED06231B5}" presName="textNode" presStyleLbl="node1" presStyleIdx="2" presStyleCnt="3">
        <dgm:presLayoutVars>
          <dgm:bulletEnabled val="1"/>
        </dgm:presLayoutVars>
      </dgm:prSet>
      <dgm:spPr/>
      <dgm:t>
        <a:bodyPr/>
        <a:lstStyle/>
        <a:p>
          <a:endParaRPr lang="en-US"/>
        </a:p>
      </dgm:t>
    </dgm:pt>
  </dgm:ptLst>
  <dgm:cxnLst>
    <dgm:cxn modelId="{B796BFBD-5B03-479B-9715-3CFC9EE24D94}" type="presOf" srcId="{FF3621DF-BF81-4A48-97A6-6D6C9A7A80B0}" destId="{98392E39-D559-4C6B-8D45-720297D9F435}" srcOrd="0" destOrd="0" presId="urn:microsoft.com/office/officeart/2005/8/layout/hProcess9"/>
    <dgm:cxn modelId="{8BAE3802-D985-480C-98D2-7753EDCB3D56}" type="presOf" srcId="{2BE8C467-E158-46A7-9EE5-E92871AEF9F9}" destId="{5DC3BB9D-766F-4E59-B73A-5898C8330E2D}" srcOrd="0" destOrd="0" presId="urn:microsoft.com/office/officeart/2005/8/layout/hProcess9"/>
    <dgm:cxn modelId="{609732DB-140E-493F-9F2B-D7B3AC81F403}" type="presOf" srcId="{54E8A9C4-D426-44FC-8867-F5E3DD3893E1}" destId="{DFA2E2C6-C6AB-4119-AB53-07EDB3E30B0E}" srcOrd="0" destOrd="0" presId="urn:microsoft.com/office/officeart/2005/8/layout/hProcess9"/>
    <dgm:cxn modelId="{7124AEDD-EB06-46F0-9B2D-BD91C6BEDA5A}" srcId="{FF3621DF-BF81-4A48-97A6-6D6C9A7A80B0}" destId="{54E8A9C4-D426-44FC-8867-F5E3DD3893E1}" srcOrd="0" destOrd="0" parTransId="{21C2F75F-DF8A-457A-AB68-9154E01C9DA4}" sibTransId="{EC069F4C-AF5D-4B70-BC2B-32ACCC1FAC07}"/>
    <dgm:cxn modelId="{8010279A-FD04-4C06-AD76-11D82E743CD4}" type="presOf" srcId="{576B5A24-949A-4C2A-8CAA-C14ED06231B5}" destId="{18E54326-53A0-45BA-8860-00636B4EAA5C}" srcOrd="0" destOrd="0" presId="urn:microsoft.com/office/officeart/2005/8/layout/hProcess9"/>
    <dgm:cxn modelId="{9B80CAD2-9B4C-47BD-9315-54F44949B3E5}" srcId="{FF3621DF-BF81-4A48-97A6-6D6C9A7A80B0}" destId="{576B5A24-949A-4C2A-8CAA-C14ED06231B5}" srcOrd="2" destOrd="0" parTransId="{A55B4C46-CBF2-4005-A230-8B5FBEFA44DB}" sibTransId="{447C279E-4A04-47F3-A92F-85D4E48DD887}"/>
    <dgm:cxn modelId="{D523B39F-9281-45FF-88FD-09A5CC20CB53}" srcId="{FF3621DF-BF81-4A48-97A6-6D6C9A7A80B0}" destId="{2BE8C467-E158-46A7-9EE5-E92871AEF9F9}" srcOrd="1" destOrd="0" parTransId="{01BAF300-7547-4A74-B898-44E1EF21924C}" sibTransId="{328E3C08-A6AD-4015-8C7D-42077EF3BD56}"/>
    <dgm:cxn modelId="{69D6EBF4-D67F-43DB-B58E-4CE691CD3284}" type="presParOf" srcId="{98392E39-D559-4C6B-8D45-720297D9F435}" destId="{17E30D0B-A401-41E1-BF31-1A7D8FF05F36}" srcOrd="0" destOrd="0" presId="urn:microsoft.com/office/officeart/2005/8/layout/hProcess9"/>
    <dgm:cxn modelId="{55812925-BCA2-451B-916D-5400379C5E6B}" type="presParOf" srcId="{98392E39-D559-4C6B-8D45-720297D9F435}" destId="{04A18E7C-D4E7-4DB4-B829-E1760360495B}" srcOrd="1" destOrd="0" presId="urn:microsoft.com/office/officeart/2005/8/layout/hProcess9"/>
    <dgm:cxn modelId="{D9BB29EA-89A8-490A-9A7A-1F6B1A8C57B9}" type="presParOf" srcId="{04A18E7C-D4E7-4DB4-B829-E1760360495B}" destId="{DFA2E2C6-C6AB-4119-AB53-07EDB3E30B0E}" srcOrd="0" destOrd="0" presId="urn:microsoft.com/office/officeart/2005/8/layout/hProcess9"/>
    <dgm:cxn modelId="{E2D9146B-30E7-4FF3-A50B-B3C5464F137C}" type="presParOf" srcId="{04A18E7C-D4E7-4DB4-B829-E1760360495B}" destId="{44EEF7E2-BF13-42BA-B48E-07BB81FDEABB}" srcOrd="1" destOrd="0" presId="urn:microsoft.com/office/officeart/2005/8/layout/hProcess9"/>
    <dgm:cxn modelId="{A840D89B-CFEC-464C-B0F1-1920794097D0}" type="presParOf" srcId="{04A18E7C-D4E7-4DB4-B829-E1760360495B}" destId="{5DC3BB9D-766F-4E59-B73A-5898C8330E2D}" srcOrd="2" destOrd="0" presId="urn:microsoft.com/office/officeart/2005/8/layout/hProcess9"/>
    <dgm:cxn modelId="{32060D5A-A414-4F9E-A291-7342E771D6AF}" type="presParOf" srcId="{04A18E7C-D4E7-4DB4-B829-E1760360495B}" destId="{FD897A0E-99E3-4B97-8136-53C4B308A74B}" srcOrd="3" destOrd="0" presId="urn:microsoft.com/office/officeart/2005/8/layout/hProcess9"/>
    <dgm:cxn modelId="{B4CA809A-4876-4570-92AA-02620886F608}" type="presParOf" srcId="{04A18E7C-D4E7-4DB4-B829-E1760360495B}" destId="{18E54326-53A0-45BA-8860-00636B4EAA5C}" srcOrd="4"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69DEB8-4179-4C75-9E56-2104A0460C58}" type="doc">
      <dgm:prSet loTypeId="urn:microsoft.com/office/officeart/2009/layout/CirclePictureHierarchy" loCatId="hierarchy" qsTypeId="urn:microsoft.com/office/officeart/2005/8/quickstyle/3d1" qsCatId="3D" csTypeId="urn:microsoft.com/office/officeart/2005/8/colors/accent1_2" csCatId="accent1" phldr="1"/>
      <dgm:spPr/>
      <dgm:t>
        <a:bodyPr/>
        <a:lstStyle/>
        <a:p>
          <a:endParaRPr lang="en-US"/>
        </a:p>
      </dgm:t>
    </dgm:pt>
    <dgm:pt modelId="{A132CD0B-A2D4-4018-8C77-8FFB7BE4E6D9}">
      <dgm:prSet phldrT="[Text]"/>
      <dgm:spPr/>
      <dgm:t>
        <a:bodyPr/>
        <a:lstStyle/>
        <a:p>
          <a:r>
            <a:rPr lang="en-US" dirty="0">
              <a:solidFill>
                <a:schemeClr val="bg1"/>
              </a:solidFill>
            </a:rPr>
            <a:t>O4</a:t>
          </a:r>
        </a:p>
      </dgm:t>
    </dgm:pt>
    <dgm:pt modelId="{F0061020-7CED-42A6-864E-66ACD21781C6}" type="parTrans" cxnId="{9620AF63-995E-4B12-9DCB-6182CE636819}">
      <dgm:prSet/>
      <dgm:spPr/>
      <dgm:t>
        <a:bodyPr/>
        <a:lstStyle/>
        <a:p>
          <a:endParaRPr lang="en-US"/>
        </a:p>
      </dgm:t>
    </dgm:pt>
    <dgm:pt modelId="{A3ACE1B6-9140-4329-8930-CF1D538FEABA}" type="sibTrans" cxnId="{9620AF63-995E-4B12-9DCB-6182CE636819}">
      <dgm:prSet/>
      <dgm:spPr/>
      <dgm:t>
        <a:bodyPr/>
        <a:lstStyle/>
        <a:p>
          <a:endParaRPr lang="en-US"/>
        </a:p>
      </dgm:t>
    </dgm:pt>
    <dgm:pt modelId="{F5B59FA4-A795-4F00-B01C-007EF938E462}">
      <dgm:prSet phldrT="[Text]"/>
      <dgm:spPr/>
      <dgm:t>
        <a:bodyPr/>
        <a:lstStyle/>
        <a:p>
          <a:r>
            <a:rPr lang="en-US" dirty="0">
              <a:solidFill>
                <a:schemeClr val="bg1"/>
              </a:solidFill>
            </a:rPr>
            <a:t>O5</a:t>
          </a:r>
        </a:p>
      </dgm:t>
    </dgm:pt>
    <dgm:pt modelId="{82BF698E-34DA-4DA0-870B-B85096D6B297}" type="parTrans" cxnId="{12DE0EB0-C58C-4690-81CE-315FCDF680A5}">
      <dgm:prSet/>
      <dgm:spPr/>
      <dgm:t>
        <a:bodyPr/>
        <a:lstStyle/>
        <a:p>
          <a:endParaRPr lang="en-US"/>
        </a:p>
      </dgm:t>
    </dgm:pt>
    <dgm:pt modelId="{2A2D3C09-918D-4EAE-8896-FDBBCB8D76E7}" type="sibTrans" cxnId="{12DE0EB0-C58C-4690-81CE-315FCDF680A5}">
      <dgm:prSet/>
      <dgm:spPr/>
      <dgm:t>
        <a:bodyPr/>
        <a:lstStyle/>
        <a:p>
          <a:endParaRPr lang="en-US"/>
        </a:p>
      </dgm:t>
    </dgm:pt>
    <dgm:pt modelId="{2DDC6E71-F052-44CF-9E40-785C8F633948}">
      <dgm:prSet phldrT="[Text]"/>
      <dgm:spPr/>
      <dgm:t>
        <a:bodyPr/>
        <a:lstStyle/>
        <a:p>
          <a:r>
            <a:rPr lang="en-US" dirty="0">
              <a:solidFill>
                <a:schemeClr val="bg1"/>
              </a:solidFill>
            </a:rPr>
            <a:t>O3</a:t>
          </a:r>
        </a:p>
      </dgm:t>
    </dgm:pt>
    <dgm:pt modelId="{9E425B98-6372-4981-A55A-A5B4F008A226}" type="parTrans" cxnId="{B0CBE85C-7690-453A-8C4A-51BB8FE049C8}">
      <dgm:prSet/>
      <dgm:spPr/>
      <dgm:t>
        <a:bodyPr/>
        <a:lstStyle/>
        <a:p>
          <a:endParaRPr lang="en-US"/>
        </a:p>
      </dgm:t>
    </dgm:pt>
    <dgm:pt modelId="{A456B902-EE4E-4891-A1D9-22A36F176F0C}" type="sibTrans" cxnId="{B0CBE85C-7690-453A-8C4A-51BB8FE049C8}">
      <dgm:prSet/>
      <dgm:spPr/>
      <dgm:t>
        <a:bodyPr/>
        <a:lstStyle/>
        <a:p>
          <a:endParaRPr lang="en-US"/>
        </a:p>
      </dgm:t>
    </dgm:pt>
    <dgm:pt modelId="{E090171D-6252-4BF0-8B4C-ABA0B89B1827}">
      <dgm:prSet phldrT="[Text]"/>
      <dgm:spPr/>
      <dgm:t>
        <a:bodyPr/>
        <a:lstStyle/>
        <a:p>
          <a:r>
            <a:rPr lang="en-US" dirty="0">
              <a:solidFill>
                <a:schemeClr val="bg1"/>
              </a:solidFill>
            </a:rPr>
            <a:t>O6</a:t>
          </a:r>
        </a:p>
      </dgm:t>
    </dgm:pt>
    <dgm:pt modelId="{251259E8-EC55-4C80-9637-5FED442BA9B5}" type="parTrans" cxnId="{A699D4F1-88F7-4D8F-AE61-8D52596AAB8C}">
      <dgm:prSet/>
      <dgm:spPr/>
      <dgm:t>
        <a:bodyPr/>
        <a:lstStyle/>
        <a:p>
          <a:endParaRPr lang="en-US"/>
        </a:p>
      </dgm:t>
    </dgm:pt>
    <dgm:pt modelId="{E81746E2-C07C-4789-9864-726BDBFD4D11}" type="sibTrans" cxnId="{A699D4F1-88F7-4D8F-AE61-8D52596AAB8C}">
      <dgm:prSet/>
      <dgm:spPr/>
      <dgm:t>
        <a:bodyPr/>
        <a:lstStyle/>
        <a:p>
          <a:endParaRPr lang="en-US"/>
        </a:p>
      </dgm:t>
    </dgm:pt>
    <dgm:pt modelId="{E252410D-6E48-4982-94C4-80A001D93944}">
      <dgm:prSet phldrT="[Text]"/>
      <dgm:spPr/>
      <dgm:t>
        <a:bodyPr/>
        <a:lstStyle/>
        <a:p>
          <a:r>
            <a:rPr lang="en-US" dirty="0">
              <a:solidFill>
                <a:schemeClr val="bg1"/>
              </a:solidFill>
            </a:rPr>
            <a:t>O2</a:t>
          </a:r>
        </a:p>
      </dgm:t>
    </dgm:pt>
    <dgm:pt modelId="{60388B76-CB7E-422D-AC1B-5A944BD96A85}" type="sibTrans" cxnId="{C4859D96-A25E-4465-B434-9380692028D3}">
      <dgm:prSet/>
      <dgm:spPr/>
      <dgm:t>
        <a:bodyPr/>
        <a:lstStyle/>
        <a:p>
          <a:endParaRPr lang="en-US"/>
        </a:p>
      </dgm:t>
    </dgm:pt>
    <dgm:pt modelId="{EE7F9BAA-FD61-42A3-8D7F-BD58C8A7616E}" type="parTrans" cxnId="{C4859D96-A25E-4465-B434-9380692028D3}">
      <dgm:prSet/>
      <dgm:spPr/>
      <dgm:t>
        <a:bodyPr/>
        <a:lstStyle/>
        <a:p>
          <a:endParaRPr lang="en-US"/>
        </a:p>
      </dgm:t>
    </dgm:pt>
    <dgm:pt modelId="{E0B3FD9E-9410-4D4E-94EB-404FE26141C0}">
      <dgm:prSet phldrT="[Text]"/>
      <dgm:spPr/>
      <dgm:t>
        <a:bodyPr/>
        <a:lstStyle/>
        <a:p>
          <a:r>
            <a:rPr lang="en-US" dirty="0">
              <a:solidFill>
                <a:schemeClr val="bg1"/>
              </a:solidFill>
            </a:rPr>
            <a:t>O1</a:t>
          </a:r>
        </a:p>
      </dgm:t>
    </dgm:pt>
    <dgm:pt modelId="{C93C913D-5610-4B4A-92D5-DABAAFBC6097}" type="sibTrans" cxnId="{3F5D8F3F-777A-41AA-8627-717E4B06D42E}">
      <dgm:prSet/>
      <dgm:spPr/>
      <dgm:t>
        <a:bodyPr/>
        <a:lstStyle/>
        <a:p>
          <a:endParaRPr lang="en-US"/>
        </a:p>
      </dgm:t>
    </dgm:pt>
    <dgm:pt modelId="{6293F658-08EA-4895-A217-E35681232204}" type="parTrans" cxnId="{3F5D8F3F-777A-41AA-8627-717E4B06D42E}">
      <dgm:prSet/>
      <dgm:spPr/>
      <dgm:t>
        <a:bodyPr/>
        <a:lstStyle/>
        <a:p>
          <a:endParaRPr lang="en-US"/>
        </a:p>
      </dgm:t>
    </dgm:pt>
    <dgm:pt modelId="{AA081524-6004-4F53-9DC5-E6A1D59EEB34}" type="pres">
      <dgm:prSet presAssocID="{D869DEB8-4179-4C75-9E56-2104A0460C58}" presName="hierChild1" presStyleCnt="0">
        <dgm:presLayoutVars>
          <dgm:chPref val="1"/>
          <dgm:dir/>
          <dgm:animOne val="branch"/>
          <dgm:animLvl val="lvl"/>
          <dgm:resizeHandles/>
        </dgm:presLayoutVars>
      </dgm:prSet>
      <dgm:spPr/>
      <dgm:t>
        <a:bodyPr/>
        <a:lstStyle/>
        <a:p>
          <a:endParaRPr lang="en-US"/>
        </a:p>
      </dgm:t>
    </dgm:pt>
    <dgm:pt modelId="{4376B838-1B01-4259-9489-07118DE81C20}" type="pres">
      <dgm:prSet presAssocID="{E0B3FD9E-9410-4D4E-94EB-404FE26141C0}" presName="hierRoot1" presStyleCnt="0"/>
      <dgm:spPr/>
    </dgm:pt>
    <dgm:pt modelId="{0D2D92D1-74E3-439A-80C3-47B39CC65D08}" type="pres">
      <dgm:prSet presAssocID="{E0B3FD9E-9410-4D4E-94EB-404FE26141C0}" presName="composite" presStyleCnt="0"/>
      <dgm:spPr/>
    </dgm:pt>
    <dgm:pt modelId="{E9C9704F-A563-422A-911D-02E789F5E3ED}" type="pres">
      <dgm:prSet presAssocID="{E0B3FD9E-9410-4D4E-94EB-404FE26141C0}" presName="image" presStyleLbl="node0" presStyleIdx="0" presStyleCnt="1"/>
      <dgm:spPr/>
    </dgm:pt>
    <dgm:pt modelId="{BFD19DB0-8CB1-4F6C-8A85-BF8F044726A4}" type="pres">
      <dgm:prSet presAssocID="{E0B3FD9E-9410-4D4E-94EB-404FE26141C0}" presName="text" presStyleLbl="revTx" presStyleIdx="0" presStyleCnt="6">
        <dgm:presLayoutVars>
          <dgm:chPref val="3"/>
        </dgm:presLayoutVars>
      </dgm:prSet>
      <dgm:spPr/>
      <dgm:t>
        <a:bodyPr/>
        <a:lstStyle/>
        <a:p>
          <a:endParaRPr lang="en-US"/>
        </a:p>
      </dgm:t>
    </dgm:pt>
    <dgm:pt modelId="{47977849-DAB7-4DF3-8FAB-20B44EE62EE3}" type="pres">
      <dgm:prSet presAssocID="{E0B3FD9E-9410-4D4E-94EB-404FE26141C0}" presName="hierChild2" presStyleCnt="0"/>
      <dgm:spPr/>
    </dgm:pt>
    <dgm:pt modelId="{0CCC1A6D-0D97-4EBF-BEA9-31AC45109512}" type="pres">
      <dgm:prSet presAssocID="{EE7F9BAA-FD61-42A3-8D7F-BD58C8A7616E}" presName="Name10" presStyleLbl="parChTrans1D2" presStyleIdx="0" presStyleCnt="2"/>
      <dgm:spPr/>
      <dgm:t>
        <a:bodyPr/>
        <a:lstStyle/>
        <a:p>
          <a:endParaRPr lang="en-US"/>
        </a:p>
      </dgm:t>
    </dgm:pt>
    <dgm:pt modelId="{9FD35648-A055-427A-B207-C64A865FBFFC}" type="pres">
      <dgm:prSet presAssocID="{E252410D-6E48-4982-94C4-80A001D93944}" presName="hierRoot2" presStyleCnt="0"/>
      <dgm:spPr/>
    </dgm:pt>
    <dgm:pt modelId="{D241AAEF-CAF0-4451-B8F0-BB213FDE2AC7}" type="pres">
      <dgm:prSet presAssocID="{E252410D-6E48-4982-94C4-80A001D93944}" presName="composite2" presStyleCnt="0"/>
      <dgm:spPr/>
    </dgm:pt>
    <dgm:pt modelId="{88AE5480-C1EA-4762-A199-60E4398239BA}" type="pres">
      <dgm:prSet presAssocID="{E252410D-6E48-4982-94C4-80A001D93944}" presName="image2" presStyleLbl="node2" presStyleIdx="0" presStyleCnt="2"/>
      <dgm:spPr/>
    </dgm:pt>
    <dgm:pt modelId="{60E501A5-D24E-43D8-9282-7E27FA587AF2}" type="pres">
      <dgm:prSet presAssocID="{E252410D-6E48-4982-94C4-80A001D93944}" presName="text2" presStyleLbl="revTx" presStyleIdx="1" presStyleCnt="6">
        <dgm:presLayoutVars>
          <dgm:chPref val="3"/>
        </dgm:presLayoutVars>
      </dgm:prSet>
      <dgm:spPr/>
      <dgm:t>
        <a:bodyPr/>
        <a:lstStyle/>
        <a:p>
          <a:endParaRPr lang="en-US"/>
        </a:p>
      </dgm:t>
    </dgm:pt>
    <dgm:pt modelId="{880B66D8-9C19-4572-A468-C353C85F8FCA}" type="pres">
      <dgm:prSet presAssocID="{E252410D-6E48-4982-94C4-80A001D93944}" presName="hierChild3" presStyleCnt="0"/>
      <dgm:spPr/>
    </dgm:pt>
    <dgm:pt modelId="{011A318F-E75C-49A4-832A-9CF49EEC0041}" type="pres">
      <dgm:prSet presAssocID="{F0061020-7CED-42A6-864E-66ACD21781C6}" presName="Name17" presStyleLbl="parChTrans1D3" presStyleIdx="0" presStyleCnt="3"/>
      <dgm:spPr/>
      <dgm:t>
        <a:bodyPr/>
        <a:lstStyle/>
        <a:p>
          <a:endParaRPr lang="en-US"/>
        </a:p>
      </dgm:t>
    </dgm:pt>
    <dgm:pt modelId="{0986B695-9376-4B84-9E41-3F53753C7FF3}" type="pres">
      <dgm:prSet presAssocID="{A132CD0B-A2D4-4018-8C77-8FFB7BE4E6D9}" presName="hierRoot3" presStyleCnt="0"/>
      <dgm:spPr/>
    </dgm:pt>
    <dgm:pt modelId="{571FD387-CA4B-4966-A153-18BAD355C2DD}" type="pres">
      <dgm:prSet presAssocID="{A132CD0B-A2D4-4018-8C77-8FFB7BE4E6D9}" presName="composite3" presStyleCnt="0"/>
      <dgm:spPr/>
    </dgm:pt>
    <dgm:pt modelId="{B91C8DFC-3626-4A9F-A53F-D1C8B8A3EC01}" type="pres">
      <dgm:prSet presAssocID="{A132CD0B-A2D4-4018-8C77-8FFB7BE4E6D9}" presName="image3" presStyleLbl="node3" presStyleIdx="0" presStyleCnt="3"/>
      <dgm:spPr/>
    </dgm:pt>
    <dgm:pt modelId="{C9770372-4071-4000-B6B8-319C5ADEB13C}" type="pres">
      <dgm:prSet presAssocID="{A132CD0B-A2D4-4018-8C77-8FFB7BE4E6D9}" presName="text3" presStyleLbl="revTx" presStyleIdx="2" presStyleCnt="6">
        <dgm:presLayoutVars>
          <dgm:chPref val="3"/>
        </dgm:presLayoutVars>
      </dgm:prSet>
      <dgm:spPr/>
      <dgm:t>
        <a:bodyPr/>
        <a:lstStyle/>
        <a:p>
          <a:endParaRPr lang="en-US"/>
        </a:p>
      </dgm:t>
    </dgm:pt>
    <dgm:pt modelId="{FB3A9DE0-C293-42A3-87CE-24F5A2243756}" type="pres">
      <dgm:prSet presAssocID="{A132CD0B-A2D4-4018-8C77-8FFB7BE4E6D9}" presName="hierChild4" presStyleCnt="0"/>
      <dgm:spPr/>
    </dgm:pt>
    <dgm:pt modelId="{3F87C6D7-01BF-4062-8595-F0290167BFAC}" type="pres">
      <dgm:prSet presAssocID="{82BF698E-34DA-4DA0-870B-B85096D6B297}" presName="Name17" presStyleLbl="parChTrans1D3" presStyleIdx="1" presStyleCnt="3"/>
      <dgm:spPr/>
      <dgm:t>
        <a:bodyPr/>
        <a:lstStyle/>
        <a:p>
          <a:endParaRPr lang="en-US"/>
        </a:p>
      </dgm:t>
    </dgm:pt>
    <dgm:pt modelId="{072DEE42-FD22-435C-B842-384892C11A03}" type="pres">
      <dgm:prSet presAssocID="{F5B59FA4-A795-4F00-B01C-007EF938E462}" presName="hierRoot3" presStyleCnt="0"/>
      <dgm:spPr/>
    </dgm:pt>
    <dgm:pt modelId="{0B5ECF6B-E259-47FA-B22B-ECE2665DAA88}" type="pres">
      <dgm:prSet presAssocID="{F5B59FA4-A795-4F00-B01C-007EF938E462}" presName="composite3" presStyleCnt="0"/>
      <dgm:spPr/>
    </dgm:pt>
    <dgm:pt modelId="{EE850304-84E9-40E5-97EB-A546B079D31F}" type="pres">
      <dgm:prSet presAssocID="{F5B59FA4-A795-4F00-B01C-007EF938E462}" presName="image3" presStyleLbl="node3" presStyleIdx="1" presStyleCnt="3"/>
      <dgm:spPr/>
    </dgm:pt>
    <dgm:pt modelId="{E9EC83EF-4A7A-4DDA-AD19-E3C480BE42D5}" type="pres">
      <dgm:prSet presAssocID="{F5B59FA4-A795-4F00-B01C-007EF938E462}" presName="text3" presStyleLbl="revTx" presStyleIdx="3" presStyleCnt="6">
        <dgm:presLayoutVars>
          <dgm:chPref val="3"/>
        </dgm:presLayoutVars>
      </dgm:prSet>
      <dgm:spPr/>
      <dgm:t>
        <a:bodyPr/>
        <a:lstStyle/>
        <a:p>
          <a:endParaRPr lang="en-US"/>
        </a:p>
      </dgm:t>
    </dgm:pt>
    <dgm:pt modelId="{586C27CB-5C85-4327-9022-C92EC9FF7FCF}" type="pres">
      <dgm:prSet presAssocID="{F5B59FA4-A795-4F00-B01C-007EF938E462}" presName="hierChild4" presStyleCnt="0"/>
      <dgm:spPr/>
    </dgm:pt>
    <dgm:pt modelId="{65519E81-1F06-4E23-AFC5-A5236131E37A}" type="pres">
      <dgm:prSet presAssocID="{9E425B98-6372-4981-A55A-A5B4F008A226}" presName="Name10" presStyleLbl="parChTrans1D2" presStyleIdx="1" presStyleCnt="2"/>
      <dgm:spPr/>
      <dgm:t>
        <a:bodyPr/>
        <a:lstStyle/>
        <a:p>
          <a:endParaRPr lang="en-US"/>
        </a:p>
      </dgm:t>
    </dgm:pt>
    <dgm:pt modelId="{74BB2BB0-3263-4793-AC6D-DCC3324DDBC7}" type="pres">
      <dgm:prSet presAssocID="{2DDC6E71-F052-44CF-9E40-785C8F633948}" presName="hierRoot2" presStyleCnt="0"/>
      <dgm:spPr/>
    </dgm:pt>
    <dgm:pt modelId="{07003C6F-7DD1-49F7-9560-5DB5447A6DE4}" type="pres">
      <dgm:prSet presAssocID="{2DDC6E71-F052-44CF-9E40-785C8F633948}" presName="composite2" presStyleCnt="0"/>
      <dgm:spPr/>
    </dgm:pt>
    <dgm:pt modelId="{4C012B50-7447-419F-BA3C-2FD1868D026A}" type="pres">
      <dgm:prSet presAssocID="{2DDC6E71-F052-44CF-9E40-785C8F633948}" presName="image2" presStyleLbl="node2" presStyleIdx="1" presStyleCnt="2"/>
      <dgm:spPr/>
    </dgm:pt>
    <dgm:pt modelId="{C5253428-7F21-48A1-BB20-C98021959321}" type="pres">
      <dgm:prSet presAssocID="{2DDC6E71-F052-44CF-9E40-785C8F633948}" presName="text2" presStyleLbl="revTx" presStyleIdx="4" presStyleCnt="6">
        <dgm:presLayoutVars>
          <dgm:chPref val="3"/>
        </dgm:presLayoutVars>
      </dgm:prSet>
      <dgm:spPr/>
      <dgm:t>
        <a:bodyPr/>
        <a:lstStyle/>
        <a:p>
          <a:endParaRPr lang="en-US"/>
        </a:p>
      </dgm:t>
    </dgm:pt>
    <dgm:pt modelId="{3C2700D5-E1BD-4C62-A5B9-9D472C6C75B9}" type="pres">
      <dgm:prSet presAssocID="{2DDC6E71-F052-44CF-9E40-785C8F633948}" presName="hierChild3" presStyleCnt="0"/>
      <dgm:spPr/>
    </dgm:pt>
    <dgm:pt modelId="{C20C7709-DBA9-4590-99DA-EACF2603B0D6}" type="pres">
      <dgm:prSet presAssocID="{251259E8-EC55-4C80-9637-5FED442BA9B5}" presName="Name17" presStyleLbl="parChTrans1D3" presStyleIdx="2" presStyleCnt="3"/>
      <dgm:spPr/>
      <dgm:t>
        <a:bodyPr/>
        <a:lstStyle/>
        <a:p>
          <a:endParaRPr lang="en-US"/>
        </a:p>
      </dgm:t>
    </dgm:pt>
    <dgm:pt modelId="{CF9E8A6A-889D-4F93-8ED1-5D4667FFA0B6}" type="pres">
      <dgm:prSet presAssocID="{E090171D-6252-4BF0-8B4C-ABA0B89B1827}" presName="hierRoot3" presStyleCnt="0"/>
      <dgm:spPr/>
    </dgm:pt>
    <dgm:pt modelId="{FB73AF46-D3EF-435D-8111-C64BAF49CE66}" type="pres">
      <dgm:prSet presAssocID="{E090171D-6252-4BF0-8B4C-ABA0B89B1827}" presName="composite3" presStyleCnt="0"/>
      <dgm:spPr/>
    </dgm:pt>
    <dgm:pt modelId="{006B66D4-8614-4AD1-862D-6E8118F14D68}" type="pres">
      <dgm:prSet presAssocID="{E090171D-6252-4BF0-8B4C-ABA0B89B1827}" presName="image3" presStyleLbl="node3" presStyleIdx="2" presStyleCnt="3"/>
      <dgm:spPr/>
    </dgm:pt>
    <dgm:pt modelId="{21FAB048-2320-4502-8B86-ED264876AEB0}" type="pres">
      <dgm:prSet presAssocID="{E090171D-6252-4BF0-8B4C-ABA0B89B1827}" presName="text3" presStyleLbl="revTx" presStyleIdx="5" presStyleCnt="6">
        <dgm:presLayoutVars>
          <dgm:chPref val="3"/>
        </dgm:presLayoutVars>
      </dgm:prSet>
      <dgm:spPr/>
      <dgm:t>
        <a:bodyPr/>
        <a:lstStyle/>
        <a:p>
          <a:endParaRPr lang="en-US"/>
        </a:p>
      </dgm:t>
    </dgm:pt>
    <dgm:pt modelId="{D1FE0730-8273-4521-98BC-5910E32B7F27}" type="pres">
      <dgm:prSet presAssocID="{E090171D-6252-4BF0-8B4C-ABA0B89B1827}" presName="hierChild4" presStyleCnt="0"/>
      <dgm:spPr/>
    </dgm:pt>
  </dgm:ptLst>
  <dgm:cxnLst>
    <dgm:cxn modelId="{F261F34B-F9EC-45D2-9C32-A4556EC66904}" type="presOf" srcId="{251259E8-EC55-4C80-9637-5FED442BA9B5}" destId="{C20C7709-DBA9-4590-99DA-EACF2603B0D6}" srcOrd="0" destOrd="0" presId="urn:microsoft.com/office/officeart/2009/layout/CirclePictureHierarchy"/>
    <dgm:cxn modelId="{12DE0EB0-C58C-4690-81CE-315FCDF680A5}" srcId="{E252410D-6E48-4982-94C4-80A001D93944}" destId="{F5B59FA4-A795-4F00-B01C-007EF938E462}" srcOrd="1" destOrd="0" parTransId="{82BF698E-34DA-4DA0-870B-B85096D6B297}" sibTransId="{2A2D3C09-918D-4EAE-8896-FDBBCB8D76E7}"/>
    <dgm:cxn modelId="{77AA8595-BDFA-45E6-8579-2A14F1C29377}" type="presOf" srcId="{E252410D-6E48-4982-94C4-80A001D93944}" destId="{60E501A5-D24E-43D8-9282-7E27FA587AF2}" srcOrd="0" destOrd="0" presId="urn:microsoft.com/office/officeart/2009/layout/CirclePictureHierarchy"/>
    <dgm:cxn modelId="{04D910D1-C474-425F-8BA9-DB3D5FD3A264}" type="presOf" srcId="{F0061020-7CED-42A6-864E-66ACD21781C6}" destId="{011A318F-E75C-49A4-832A-9CF49EEC0041}" srcOrd="0" destOrd="0" presId="urn:microsoft.com/office/officeart/2009/layout/CirclePictureHierarchy"/>
    <dgm:cxn modelId="{D2E8E6F3-9292-4041-95F8-199905123EE2}" type="presOf" srcId="{E0B3FD9E-9410-4D4E-94EB-404FE26141C0}" destId="{BFD19DB0-8CB1-4F6C-8A85-BF8F044726A4}" srcOrd="0" destOrd="0" presId="urn:microsoft.com/office/officeart/2009/layout/CirclePictureHierarchy"/>
    <dgm:cxn modelId="{B0CBE85C-7690-453A-8C4A-51BB8FE049C8}" srcId="{E0B3FD9E-9410-4D4E-94EB-404FE26141C0}" destId="{2DDC6E71-F052-44CF-9E40-785C8F633948}" srcOrd="1" destOrd="0" parTransId="{9E425B98-6372-4981-A55A-A5B4F008A226}" sibTransId="{A456B902-EE4E-4891-A1D9-22A36F176F0C}"/>
    <dgm:cxn modelId="{CD290DDC-0781-4BB6-96C8-00D946ECFB43}" type="presOf" srcId="{A132CD0B-A2D4-4018-8C77-8FFB7BE4E6D9}" destId="{C9770372-4071-4000-B6B8-319C5ADEB13C}" srcOrd="0" destOrd="0" presId="urn:microsoft.com/office/officeart/2009/layout/CirclePictureHierarchy"/>
    <dgm:cxn modelId="{9620AF63-995E-4B12-9DCB-6182CE636819}" srcId="{E252410D-6E48-4982-94C4-80A001D93944}" destId="{A132CD0B-A2D4-4018-8C77-8FFB7BE4E6D9}" srcOrd="0" destOrd="0" parTransId="{F0061020-7CED-42A6-864E-66ACD21781C6}" sibTransId="{A3ACE1B6-9140-4329-8930-CF1D538FEABA}"/>
    <dgm:cxn modelId="{C0E96AB8-1464-472A-A439-24FFFCA482B9}" type="presOf" srcId="{9E425B98-6372-4981-A55A-A5B4F008A226}" destId="{65519E81-1F06-4E23-AFC5-A5236131E37A}" srcOrd="0" destOrd="0" presId="urn:microsoft.com/office/officeart/2009/layout/CirclePictureHierarchy"/>
    <dgm:cxn modelId="{8A7A873B-87C5-4F50-8E6C-12AE30E8788C}" type="presOf" srcId="{EE7F9BAA-FD61-42A3-8D7F-BD58C8A7616E}" destId="{0CCC1A6D-0D97-4EBF-BEA9-31AC45109512}" srcOrd="0" destOrd="0" presId="urn:microsoft.com/office/officeart/2009/layout/CirclePictureHierarchy"/>
    <dgm:cxn modelId="{D3A9BB36-14CF-4C6F-911A-4460748E9C5B}" type="presOf" srcId="{D869DEB8-4179-4C75-9E56-2104A0460C58}" destId="{AA081524-6004-4F53-9DC5-E6A1D59EEB34}" srcOrd="0" destOrd="0" presId="urn:microsoft.com/office/officeart/2009/layout/CirclePictureHierarchy"/>
    <dgm:cxn modelId="{708C8E56-2CC0-4685-B6A7-205C4937D324}" type="presOf" srcId="{F5B59FA4-A795-4F00-B01C-007EF938E462}" destId="{E9EC83EF-4A7A-4DDA-AD19-E3C480BE42D5}" srcOrd="0" destOrd="0" presId="urn:microsoft.com/office/officeart/2009/layout/CirclePictureHierarchy"/>
    <dgm:cxn modelId="{9F944A7A-2D08-48E8-B2C1-0FFAE3ED6E37}" type="presOf" srcId="{E090171D-6252-4BF0-8B4C-ABA0B89B1827}" destId="{21FAB048-2320-4502-8B86-ED264876AEB0}" srcOrd="0" destOrd="0" presId="urn:microsoft.com/office/officeart/2009/layout/CirclePictureHierarchy"/>
    <dgm:cxn modelId="{07DE344F-FDDD-4F6E-A034-319FF2362955}" type="presOf" srcId="{82BF698E-34DA-4DA0-870B-B85096D6B297}" destId="{3F87C6D7-01BF-4062-8595-F0290167BFAC}" srcOrd="0" destOrd="0" presId="urn:microsoft.com/office/officeart/2009/layout/CirclePictureHierarchy"/>
    <dgm:cxn modelId="{11A6B484-4887-4966-B0D0-DC46FD753896}" type="presOf" srcId="{2DDC6E71-F052-44CF-9E40-785C8F633948}" destId="{C5253428-7F21-48A1-BB20-C98021959321}" srcOrd="0" destOrd="0" presId="urn:microsoft.com/office/officeart/2009/layout/CirclePictureHierarchy"/>
    <dgm:cxn modelId="{A699D4F1-88F7-4D8F-AE61-8D52596AAB8C}" srcId="{2DDC6E71-F052-44CF-9E40-785C8F633948}" destId="{E090171D-6252-4BF0-8B4C-ABA0B89B1827}" srcOrd="0" destOrd="0" parTransId="{251259E8-EC55-4C80-9637-5FED442BA9B5}" sibTransId="{E81746E2-C07C-4789-9864-726BDBFD4D11}"/>
    <dgm:cxn modelId="{3F5D8F3F-777A-41AA-8627-717E4B06D42E}" srcId="{D869DEB8-4179-4C75-9E56-2104A0460C58}" destId="{E0B3FD9E-9410-4D4E-94EB-404FE26141C0}" srcOrd="0" destOrd="0" parTransId="{6293F658-08EA-4895-A217-E35681232204}" sibTransId="{C93C913D-5610-4B4A-92D5-DABAAFBC6097}"/>
    <dgm:cxn modelId="{C4859D96-A25E-4465-B434-9380692028D3}" srcId="{E0B3FD9E-9410-4D4E-94EB-404FE26141C0}" destId="{E252410D-6E48-4982-94C4-80A001D93944}" srcOrd="0" destOrd="0" parTransId="{EE7F9BAA-FD61-42A3-8D7F-BD58C8A7616E}" sibTransId="{60388B76-CB7E-422D-AC1B-5A944BD96A85}"/>
    <dgm:cxn modelId="{B0FF893F-5810-4A37-8E15-BCE21D6B6C33}" type="presParOf" srcId="{AA081524-6004-4F53-9DC5-E6A1D59EEB34}" destId="{4376B838-1B01-4259-9489-07118DE81C20}" srcOrd="0" destOrd="0" presId="urn:microsoft.com/office/officeart/2009/layout/CirclePictureHierarchy"/>
    <dgm:cxn modelId="{D03BA5C8-B484-41A5-AE4F-FF5FA1A9E27C}" type="presParOf" srcId="{4376B838-1B01-4259-9489-07118DE81C20}" destId="{0D2D92D1-74E3-439A-80C3-47B39CC65D08}" srcOrd="0" destOrd="0" presId="urn:microsoft.com/office/officeart/2009/layout/CirclePictureHierarchy"/>
    <dgm:cxn modelId="{6F7BEA4B-1EAB-4C0F-93B9-EB36AE3B1C57}" type="presParOf" srcId="{0D2D92D1-74E3-439A-80C3-47B39CC65D08}" destId="{E9C9704F-A563-422A-911D-02E789F5E3ED}" srcOrd="0" destOrd="0" presId="urn:microsoft.com/office/officeart/2009/layout/CirclePictureHierarchy"/>
    <dgm:cxn modelId="{7C5CA4B2-6D14-4254-BEA8-926A14FD3EE5}" type="presParOf" srcId="{0D2D92D1-74E3-439A-80C3-47B39CC65D08}" destId="{BFD19DB0-8CB1-4F6C-8A85-BF8F044726A4}" srcOrd="1" destOrd="0" presId="urn:microsoft.com/office/officeart/2009/layout/CirclePictureHierarchy"/>
    <dgm:cxn modelId="{4EC42B2C-0DA3-4B1C-84DA-56050F00C598}" type="presParOf" srcId="{4376B838-1B01-4259-9489-07118DE81C20}" destId="{47977849-DAB7-4DF3-8FAB-20B44EE62EE3}" srcOrd="1" destOrd="0" presId="urn:microsoft.com/office/officeart/2009/layout/CirclePictureHierarchy"/>
    <dgm:cxn modelId="{9CFEAF44-0CBA-4276-BC85-AB92BA0772B3}" type="presParOf" srcId="{47977849-DAB7-4DF3-8FAB-20B44EE62EE3}" destId="{0CCC1A6D-0D97-4EBF-BEA9-31AC45109512}" srcOrd="0" destOrd="0" presId="urn:microsoft.com/office/officeart/2009/layout/CirclePictureHierarchy"/>
    <dgm:cxn modelId="{DBBB0371-5B38-471F-AB3E-48918DBBD6FE}" type="presParOf" srcId="{47977849-DAB7-4DF3-8FAB-20B44EE62EE3}" destId="{9FD35648-A055-427A-B207-C64A865FBFFC}" srcOrd="1" destOrd="0" presId="urn:microsoft.com/office/officeart/2009/layout/CirclePictureHierarchy"/>
    <dgm:cxn modelId="{C4075AC8-DDAE-428C-BFB2-6A5E166AB0C5}" type="presParOf" srcId="{9FD35648-A055-427A-B207-C64A865FBFFC}" destId="{D241AAEF-CAF0-4451-B8F0-BB213FDE2AC7}" srcOrd="0" destOrd="0" presId="urn:microsoft.com/office/officeart/2009/layout/CirclePictureHierarchy"/>
    <dgm:cxn modelId="{3C5C9C03-F4B7-4F7D-910D-D4F240004289}" type="presParOf" srcId="{D241AAEF-CAF0-4451-B8F0-BB213FDE2AC7}" destId="{88AE5480-C1EA-4762-A199-60E4398239BA}" srcOrd="0" destOrd="0" presId="urn:microsoft.com/office/officeart/2009/layout/CirclePictureHierarchy"/>
    <dgm:cxn modelId="{DF992658-7628-48F9-9D23-1B50EECE58B0}" type="presParOf" srcId="{D241AAEF-CAF0-4451-B8F0-BB213FDE2AC7}" destId="{60E501A5-D24E-43D8-9282-7E27FA587AF2}" srcOrd="1" destOrd="0" presId="urn:microsoft.com/office/officeart/2009/layout/CirclePictureHierarchy"/>
    <dgm:cxn modelId="{9AA53963-943F-4F27-B221-E5982028D482}" type="presParOf" srcId="{9FD35648-A055-427A-B207-C64A865FBFFC}" destId="{880B66D8-9C19-4572-A468-C353C85F8FCA}" srcOrd="1" destOrd="0" presId="urn:microsoft.com/office/officeart/2009/layout/CirclePictureHierarchy"/>
    <dgm:cxn modelId="{80F95177-A92B-4119-9933-20BCE574E881}" type="presParOf" srcId="{880B66D8-9C19-4572-A468-C353C85F8FCA}" destId="{011A318F-E75C-49A4-832A-9CF49EEC0041}" srcOrd="0" destOrd="0" presId="urn:microsoft.com/office/officeart/2009/layout/CirclePictureHierarchy"/>
    <dgm:cxn modelId="{4D7FF780-3358-40C9-950F-C0101D64939C}" type="presParOf" srcId="{880B66D8-9C19-4572-A468-C353C85F8FCA}" destId="{0986B695-9376-4B84-9E41-3F53753C7FF3}" srcOrd="1" destOrd="0" presId="urn:microsoft.com/office/officeart/2009/layout/CirclePictureHierarchy"/>
    <dgm:cxn modelId="{EC0CCC10-E617-4540-B955-157813B0779C}" type="presParOf" srcId="{0986B695-9376-4B84-9E41-3F53753C7FF3}" destId="{571FD387-CA4B-4966-A153-18BAD355C2DD}" srcOrd="0" destOrd="0" presId="urn:microsoft.com/office/officeart/2009/layout/CirclePictureHierarchy"/>
    <dgm:cxn modelId="{9E83B144-D174-44F5-8886-1942C3DF1B61}" type="presParOf" srcId="{571FD387-CA4B-4966-A153-18BAD355C2DD}" destId="{B91C8DFC-3626-4A9F-A53F-D1C8B8A3EC01}" srcOrd="0" destOrd="0" presId="urn:microsoft.com/office/officeart/2009/layout/CirclePictureHierarchy"/>
    <dgm:cxn modelId="{9D9529BF-0B33-4F35-B934-206B90FBCF6A}" type="presParOf" srcId="{571FD387-CA4B-4966-A153-18BAD355C2DD}" destId="{C9770372-4071-4000-B6B8-319C5ADEB13C}" srcOrd="1" destOrd="0" presId="urn:microsoft.com/office/officeart/2009/layout/CirclePictureHierarchy"/>
    <dgm:cxn modelId="{83D5A315-49BF-49AE-9064-EA6AC68E0A2B}" type="presParOf" srcId="{0986B695-9376-4B84-9E41-3F53753C7FF3}" destId="{FB3A9DE0-C293-42A3-87CE-24F5A2243756}" srcOrd="1" destOrd="0" presId="urn:microsoft.com/office/officeart/2009/layout/CirclePictureHierarchy"/>
    <dgm:cxn modelId="{70D3206A-82E8-4D49-B7D9-C68A11001484}" type="presParOf" srcId="{880B66D8-9C19-4572-A468-C353C85F8FCA}" destId="{3F87C6D7-01BF-4062-8595-F0290167BFAC}" srcOrd="2" destOrd="0" presId="urn:microsoft.com/office/officeart/2009/layout/CirclePictureHierarchy"/>
    <dgm:cxn modelId="{04725888-7BF2-475A-88EC-48DC8157B961}" type="presParOf" srcId="{880B66D8-9C19-4572-A468-C353C85F8FCA}" destId="{072DEE42-FD22-435C-B842-384892C11A03}" srcOrd="3" destOrd="0" presId="urn:microsoft.com/office/officeart/2009/layout/CirclePictureHierarchy"/>
    <dgm:cxn modelId="{CC932314-56B4-4437-9BBD-BB51E888A6FA}" type="presParOf" srcId="{072DEE42-FD22-435C-B842-384892C11A03}" destId="{0B5ECF6B-E259-47FA-B22B-ECE2665DAA88}" srcOrd="0" destOrd="0" presId="urn:microsoft.com/office/officeart/2009/layout/CirclePictureHierarchy"/>
    <dgm:cxn modelId="{9D82313C-A2CB-4C0F-995D-3304B2DDDFF1}" type="presParOf" srcId="{0B5ECF6B-E259-47FA-B22B-ECE2665DAA88}" destId="{EE850304-84E9-40E5-97EB-A546B079D31F}" srcOrd="0" destOrd="0" presId="urn:microsoft.com/office/officeart/2009/layout/CirclePictureHierarchy"/>
    <dgm:cxn modelId="{DA2B904E-D03F-4271-AEFE-6589610235EB}" type="presParOf" srcId="{0B5ECF6B-E259-47FA-B22B-ECE2665DAA88}" destId="{E9EC83EF-4A7A-4DDA-AD19-E3C480BE42D5}" srcOrd="1" destOrd="0" presId="urn:microsoft.com/office/officeart/2009/layout/CirclePictureHierarchy"/>
    <dgm:cxn modelId="{10B6C105-9355-41B0-B114-EAA98B8A2FBC}" type="presParOf" srcId="{072DEE42-FD22-435C-B842-384892C11A03}" destId="{586C27CB-5C85-4327-9022-C92EC9FF7FCF}" srcOrd="1" destOrd="0" presId="urn:microsoft.com/office/officeart/2009/layout/CirclePictureHierarchy"/>
    <dgm:cxn modelId="{6A7FD08D-E61D-4D0B-9D7F-C6E185F86866}" type="presParOf" srcId="{47977849-DAB7-4DF3-8FAB-20B44EE62EE3}" destId="{65519E81-1F06-4E23-AFC5-A5236131E37A}" srcOrd="2" destOrd="0" presId="urn:microsoft.com/office/officeart/2009/layout/CirclePictureHierarchy"/>
    <dgm:cxn modelId="{E04E3031-0D78-487B-B7B7-CABA96548BC2}" type="presParOf" srcId="{47977849-DAB7-4DF3-8FAB-20B44EE62EE3}" destId="{74BB2BB0-3263-4793-AC6D-DCC3324DDBC7}" srcOrd="3" destOrd="0" presId="urn:microsoft.com/office/officeart/2009/layout/CirclePictureHierarchy"/>
    <dgm:cxn modelId="{8685F4BD-1CA0-4E00-802E-87C7A5B7A4B4}" type="presParOf" srcId="{74BB2BB0-3263-4793-AC6D-DCC3324DDBC7}" destId="{07003C6F-7DD1-49F7-9560-5DB5447A6DE4}" srcOrd="0" destOrd="0" presId="urn:microsoft.com/office/officeart/2009/layout/CirclePictureHierarchy"/>
    <dgm:cxn modelId="{5372EBD9-8747-449B-8F36-FF1082675465}" type="presParOf" srcId="{07003C6F-7DD1-49F7-9560-5DB5447A6DE4}" destId="{4C012B50-7447-419F-BA3C-2FD1868D026A}" srcOrd="0" destOrd="0" presId="urn:microsoft.com/office/officeart/2009/layout/CirclePictureHierarchy"/>
    <dgm:cxn modelId="{1409DDF1-BC7A-4B97-BF0D-99E12912FE19}" type="presParOf" srcId="{07003C6F-7DD1-49F7-9560-5DB5447A6DE4}" destId="{C5253428-7F21-48A1-BB20-C98021959321}" srcOrd="1" destOrd="0" presId="urn:microsoft.com/office/officeart/2009/layout/CirclePictureHierarchy"/>
    <dgm:cxn modelId="{71FFEA62-2B1D-4717-9B74-D7AB1EDD3D83}" type="presParOf" srcId="{74BB2BB0-3263-4793-AC6D-DCC3324DDBC7}" destId="{3C2700D5-E1BD-4C62-A5B9-9D472C6C75B9}" srcOrd="1" destOrd="0" presId="urn:microsoft.com/office/officeart/2009/layout/CirclePictureHierarchy"/>
    <dgm:cxn modelId="{252E625D-EFB6-4CEB-8801-5725D7ED59EF}" type="presParOf" srcId="{3C2700D5-E1BD-4C62-A5B9-9D472C6C75B9}" destId="{C20C7709-DBA9-4590-99DA-EACF2603B0D6}" srcOrd="0" destOrd="0" presId="urn:microsoft.com/office/officeart/2009/layout/CirclePictureHierarchy"/>
    <dgm:cxn modelId="{242038DC-B75D-4CD8-8F6A-04FDE5A8FD79}" type="presParOf" srcId="{3C2700D5-E1BD-4C62-A5B9-9D472C6C75B9}" destId="{CF9E8A6A-889D-4F93-8ED1-5D4667FFA0B6}" srcOrd="1" destOrd="0" presId="urn:microsoft.com/office/officeart/2009/layout/CirclePictureHierarchy"/>
    <dgm:cxn modelId="{D27D5B15-D7E9-4194-9669-93CFF1625BC8}" type="presParOf" srcId="{CF9E8A6A-889D-4F93-8ED1-5D4667FFA0B6}" destId="{FB73AF46-D3EF-435D-8111-C64BAF49CE66}" srcOrd="0" destOrd="0" presId="urn:microsoft.com/office/officeart/2009/layout/CirclePictureHierarchy"/>
    <dgm:cxn modelId="{11EB804F-0A49-41FC-9304-8E722750493F}" type="presParOf" srcId="{FB73AF46-D3EF-435D-8111-C64BAF49CE66}" destId="{006B66D4-8614-4AD1-862D-6E8118F14D68}" srcOrd="0" destOrd="0" presId="urn:microsoft.com/office/officeart/2009/layout/CirclePictureHierarchy"/>
    <dgm:cxn modelId="{584D1D80-379F-4329-A214-CE9077927A40}" type="presParOf" srcId="{FB73AF46-D3EF-435D-8111-C64BAF49CE66}" destId="{21FAB048-2320-4502-8B86-ED264876AEB0}" srcOrd="1" destOrd="0" presId="urn:microsoft.com/office/officeart/2009/layout/CirclePictureHierarchy"/>
    <dgm:cxn modelId="{63AA097B-7F1E-44DC-858E-872D4DA4FE77}" type="presParOf" srcId="{CF9E8A6A-889D-4F93-8ED1-5D4667FFA0B6}" destId="{D1FE0730-8273-4521-98BC-5910E32B7F27}" srcOrd="1" destOrd="0" presId="urn:microsoft.com/office/officeart/2009/layout/CirclePictureHierarchy"/>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69DEB8-4179-4C75-9E56-2104A0460C58}" type="doc">
      <dgm:prSet loTypeId="urn:microsoft.com/office/officeart/2009/layout/CirclePictureHierarchy" loCatId="hierarchy" qsTypeId="urn:microsoft.com/office/officeart/2005/8/quickstyle/3d1" qsCatId="3D" csTypeId="urn:microsoft.com/office/officeart/2005/8/colors/accent1_2" csCatId="accent1" phldr="1"/>
      <dgm:spPr/>
      <dgm:t>
        <a:bodyPr/>
        <a:lstStyle/>
        <a:p>
          <a:endParaRPr lang="en-US"/>
        </a:p>
      </dgm:t>
    </dgm:pt>
    <dgm:pt modelId="{A132CD0B-A2D4-4018-8C77-8FFB7BE4E6D9}">
      <dgm:prSet phldrT="[Text]"/>
      <dgm:spPr/>
      <dgm:t>
        <a:bodyPr/>
        <a:lstStyle/>
        <a:p>
          <a:r>
            <a:rPr lang="en-US" dirty="0">
              <a:solidFill>
                <a:schemeClr val="bg1"/>
              </a:solidFill>
            </a:rPr>
            <a:t>O4</a:t>
          </a:r>
        </a:p>
      </dgm:t>
    </dgm:pt>
    <dgm:pt modelId="{F0061020-7CED-42A6-864E-66ACD21781C6}" type="parTrans" cxnId="{9620AF63-995E-4B12-9DCB-6182CE636819}">
      <dgm:prSet/>
      <dgm:spPr/>
      <dgm:t>
        <a:bodyPr/>
        <a:lstStyle/>
        <a:p>
          <a:endParaRPr lang="en-US"/>
        </a:p>
      </dgm:t>
    </dgm:pt>
    <dgm:pt modelId="{A3ACE1B6-9140-4329-8930-CF1D538FEABA}" type="sibTrans" cxnId="{9620AF63-995E-4B12-9DCB-6182CE636819}">
      <dgm:prSet/>
      <dgm:spPr/>
      <dgm:t>
        <a:bodyPr/>
        <a:lstStyle/>
        <a:p>
          <a:endParaRPr lang="en-US"/>
        </a:p>
      </dgm:t>
    </dgm:pt>
    <dgm:pt modelId="{F5B59FA4-A795-4F00-B01C-007EF938E462}">
      <dgm:prSet phldrT="[Text]"/>
      <dgm:spPr/>
      <dgm:t>
        <a:bodyPr/>
        <a:lstStyle/>
        <a:p>
          <a:r>
            <a:rPr lang="en-US" dirty="0">
              <a:solidFill>
                <a:schemeClr val="bg1"/>
              </a:solidFill>
            </a:rPr>
            <a:t>O5</a:t>
          </a:r>
        </a:p>
      </dgm:t>
    </dgm:pt>
    <dgm:pt modelId="{82BF698E-34DA-4DA0-870B-B85096D6B297}" type="parTrans" cxnId="{12DE0EB0-C58C-4690-81CE-315FCDF680A5}">
      <dgm:prSet/>
      <dgm:spPr/>
      <dgm:t>
        <a:bodyPr/>
        <a:lstStyle/>
        <a:p>
          <a:endParaRPr lang="en-US"/>
        </a:p>
      </dgm:t>
    </dgm:pt>
    <dgm:pt modelId="{2A2D3C09-918D-4EAE-8896-FDBBCB8D76E7}" type="sibTrans" cxnId="{12DE0EB0-C58C-4690-81CE-315FCDF680A5}">
      <dgm:prSet/>
      <dgm:spPr/>
      <dgm:t>
        <a:bodyPr/>
        <a:lstStyle/>
        <a:p>
          <a:endParaRPr lang="en-US"/>
        </a:p>
      </dgm:t>
    </dgm:pt>
    <dgm:pt modelId="{2DDC6E71-F052-44CF-9E40-785C8F633948}">
      <dgm:prSet phldrT="[Text]"/>
      <dgm:spPr/>
      <dgm:t>
        <a:bodyPr/>
        <a:lstStyle/>
        <a:p>
          <a:r>
            <a:rPr lang="en-US" dirty="0">
              <a:solidFill>
                <a:schemeClr val="bg1"/>
              </a:solidFill>
            </a:rPr>
            <a:t>O3</a:t>
          </a:r>
        </a:p>
      </dgm:t>
    </dgm:pt>
    <dgm:pt modelId="{9E425B98-6372-4981-A55A-A5B4F008A226}" type="parTrans" cxnId="{B0CBE85C-7690-453A-8C4A-51BB8FE049C8}">
      <dgm:prSet/>
      <dgm:spPr/>
      <dgm:t>
        <a:bodyPr/>
        <a:lstStyle/>
        <a:p>
          <a:endParaRPr lang="en-US"/>
        </a:p>
      </dgm:t>
    </dgm:pt>
    <dgm:pt modelId="{A456B902-EE4E-4891-A1D9-22A36F176F0C}" type="sibTrans" cxnId="{B0CBE85C-7690-453A-8C4A-51BB8FE049C8}">
      <dgm:prSet/>
      <dgm:spPr/>
      <dgm:t>
        <a:bodyPr/>
        <a:lstStyle/>
        <a:p>
          <a:endParaRPr lang="en-US"/>
        </a:p>
      </dgm:t>
    </dgm:pt>
    <dgm:pt modelId="{E090171D-6252-4BF0-8B4C-ABA0B89B1827}">
      <dgm:prSet phldrT="[Text]"/>
      <dgm:spPr/>
      <dgm:t>
        <a:bodyPr/>
        <a:lstStyle/>
        <a:p>
          <a:r>
            <a:rPr lang="en-US" dirty="0">
              <a:solidFill>
                <a:schemeClr val="bg1"/>
              </a:solidFill>
            </a:rPr>
            <a:t>O6</a:t>
          </a:r>
        </a:p>
      </dgm:t>
    </dgm:pt>
    <dgm:pt modelId="{251259E8-EC55-4C80-9637-5FED442BA9B5}" type="parTrans" cxnId="{A699D4F1-88F7-4D8F-AE61-8D52596AAB8C}">
      <dgm:prSet/>
      <dgm:spPr/>
      <dgm:t>
        <a:bodyPr/>
        <a:lstStyle/>
        <a:p>
          <a:endParaRPr lang="en-US"/>
        </a:p>
      </dgm:t>
    </dgm:pt>
    <dgm:pt modelId="{E81746E2-C07C-4789-9864-726BDBFD4D11}" type="sibTrans" cxnId="{A699D4F1-88F7-4D8F-AE61-8D52596AAB8C}">
      <dgm:prSet/>
      <dgm:spPr/>
      <dgm:t>
        <a:bodyPr/>
        <a:lstStyle/>
        <a:p>
          <a:endParaRPr lang="en-US"/>
        </a:p>
      </dgm:t>
    </dgm:pt>
    <dgm:pt modelId="{E252410D-6E48-4982-94C4-80A001D93944}">
      <dgm:prSet phldrT="[Text]"/>
      <dgm:spPr/>
      <dgm:t>
        <a:bodyPr/>
        <a:lstStyle/>
        <a:p>
          <a:r>
            <a:rPr lang="en-US" dirty="0">
              <a:solidFill>
                <a:schemeClr val="bg1"/>
              </a:solidFill>
            </a:rPr>
            <a:t>O2</a:t>
          </a:r>
        </a:p>
      </dgm:t>
    </dgm:pt>
    <dgm:pt modelId="{60388B76-CB7E-422D-AC1B-5A944BD96A85}" type="sibTrans" cxnId="{C4859D96-A25E-4465-B434-9380692028D3}">
      <dgm:prSet/>
      <dgm:spPr/>
      <dgm:t>
        <a:bodyPr/>
        <a:lstStyle/>
        <a:p>
          <a:endParaRPr lang="en-US"/>
        </a:p>
      </dgm:t>
    </dgm:pt>
    <dgm:pt modelId="{EE7F9BAA-FD61-42A3-8D7F-BD58C8A7616E}" type="parTrans" cxnId="{C4859D96-A25E-4465-B434-9380692028D3}">
      <dgm:prSet/>
      <dgm:spPr/>
      <dgm:t>
        <a:bodyPr/>
        <a:lstStyle/>
        <a:p>
          <a:endParaRPr lang="en-US"/>
        </a:p>
      </dgm:t>
    </dgm:pt>
    <dgm:pt modelId="{E0B3FD9E-9410-4D4E-94EB-404FE26141C0}">
      <dgm:prSet phldrT="[Text]"/>
      <dgm:spPr/>
      <dgm:t>
        <a:bodyPr/>
        <a:lstStyle/>
        <a:p>
          <a:r>
            <a:rPr lang="en-US" dirty="0">
              <a:solidFill>
                <a:schemeClr val="bg1"/>
              </a:solidFill>
            </a:rPr>
            <a:t>O1</a:t>
          </a:r>
        </a:p>
      </dgm:t>
    </dgm:pt>
    <dgm:pt modelId="{C93C913D-5610-4B4A-92D5-DABAAFBC6097}" type="sibTrans" cxnId="{3F5D8F3F-777A-41AA-8627-717E4B06D42E}">
      <dgm:prSet/>
      <dgm:spPr/>
      <dgm:t>
        <a:bodyPr/>
        <a:lstStyle/>
        <a:p>
          <a:endParaRPr lang="en-US"/>
        </a:p>
      </dgm:t>
    </dgm:pt>
    <dgm:pt modelId="{6293F658-08EA-4895-A217-E35681232204}" type="parTrans" cxnId="{3F5D8F3F-777A-41AA-8627-717E4B06D42E}">
      <dgm:prSet/>
      <dgm:spPr/>
      <dgm:t>
        <a:bodyPr/>
        <a:lstStyle/>
        <a:p>
          <a:endParaRPr lang="en-US"/>
        </a:p>
      </dgm:t>
    </dgm:pt>
    <dgm:pt modelId="{AA081524-6004-4F53-9DC5-E6A1D59EEB34}" type="pres">
      <dgm:prSet presAssocID="{D869DEB8-4179-4C75-9E56-2104A0460C58}" presName="hierChild1" presStyleCnt="0">
        <dgm:presLayoutVars>
          <dgm:chPref val="1"/>
          <dgm:dir/>
          <dgm:animOne val="branch"/>
          <dgm:animLvl val="lvl"/>
          <dgm:resizeHandles/>
        </dgm:presLayoutVars>
      </dgm:prSet>
      <dgm:spPr/>
      <dgm:t>
        <a:bodyPr/>
        <a:lstStyle/>
        <a:p>
          <a:endParaRPr lang="en-US"/>
        </a:p>
      </dgm:t>
    </dgm:pt>
    <dgm:pt modelId="{4376B838-1B01-4259-9489-07118DE81C20}" type="pres">
      <dgm:prSet presAssocID="{E0B3FD9E-9410-4D4E-94EB-404FE26141C0}" presName="hierRoot1" presStyleCnt="0"/>
      <dgm:spPr/>
    </dgm:pt>
    <dgm:pt modelId="{0D2D92D1-74E3-439A-80C3-47B39CC65D08}" type="pres">
      <dgm:prSet presAssocID="{E0B3FD9E-9410-4D4E-94EB-404FE26141C0}" presName="composite" presStyleCnt="0"/>
      <dgm:spPr/>
    </dgm:pt>
    <dgm:pt modelId="{E9C9704F-A563-422A-911D-02E789F5E3ED}" type="pres">
      <dgm:prSet presAssocID="{E0B3FD9E-9410-4D4E-94EB-404FE26141C0}" presName="image" presStyleLbl="node0" presStyleIdx="0" presStyleCnt="1"/>
      <dgm:spPr/>
    </dgm:pt>
    <dgm:pt modelId="{BFD19DB0-8CB1-4F6C-8A85-BF8F044726A4}" type="pres">
      <dgm:prSet presAssocID="{E0B3FD9E-9410-4D4E-94EB-404FE26141C0}" presName="text" presStyleLbl="revTx" presStyleIdx="0" presStyleCnt="6">
        <dgm:presLayoutVars>
          <dgm:chPref val="3"/>
        </dgm:presLayoutVars>
      </dgm:prSet>
      <dgm:spPr/>
      <dgm:t>
        <a:bodyPr/>
        <a:lstStyle/>
        <a:p>
          <a:endParaRPr lang="en-US"/>
        </a:p>
      </dgm:t>
    </dgm:pt>
    <dgm:pt modelId="{47977849-DAB7-4DF3-8FAB-20B44EE62EE3}" type="pres">
      <dgm:prSet presAssocID="{E0B3FD9E-9410-4D4E-94EB-404FE26141C0}" presName="hierChild2" presStyleCnt="0"/>
      <dgm:spPr/>
    </dgm:pt>
    <dgm:pt modelId="{0CCC1A6D-0D97-4EBF-BEA9-31AC45109512}" type="pres">
      <dgm:prSet presAssocID="{EE7F9BAA-FD61-42A3-8D7F-BD58C8A7616E}" presName="Name10" presStyleLbl="parChTrans1D2" presStyleIdx="0" presStyleCnt="2"/>
      <dgm:spPr/>
      <dgm:t>
        <a:bodyPr/>
        <a:lstStyle/>
        <a:p>
          <a:endParaRPr lang="en-US"/>
        </a:p>
      </dgm:t>
    </dgm:pt>
    <dgm:pt modelId="{9FD35648-A055-427A-B207-C64A865FBFFC}" type="pres">
      <dgm:prSet presAssocID="{E252410D-6E48-4982-94C4-80A001D93944}" presName="hierRoot2" presStyleCnt="0"/>
      <dgm:spPr/>
    </dgm:pt>
    <dgm:pt modelId="{D241AAEF-CAF0-4451-B8F0-BB213FDE2AC7}" type="pres">
      <dgm:prSet presAssocID="{E252410D-6E48-4982-94C4-80A001D93944}" presName="composite2" presStyleCnt="0"/>
      <dgm:spPr/>
    </dgm:pt>
    <dgm:pt modelId="{88AE5480-C1EA-4762-A199-60E4398239BA}" type="pres">
      <dgm:prSet presAssocID="{E252410D-6E48-4982-94C4-80A001D93944}" presName="image2" presStyleLbl="node2" presStyleIdx="0" presStyleCnt="2"/>
      <dgm:spPr/>
    </dgm:pt>
    <dgm:pt modelId="{60E501A5-D24E-43D8-9282-7E27FA587AF2}" type="pres">
      <dgm:prSet presAssocID="{E252410D-6E48-4982-94C4-80A001D93944}" presName="text2" presStyleLbl="revTx" presStyleIdx="1" presStyleCnt="6">
        <dgm:presLayoutVars>
          <dgm:chPref val="3"/>
        </dgm:presLayoutVars>
      </dgm:prSet>
      <dgm:spPr/>
      <dgm:t>
        <a:bodyPr/>
        <a:lstStyle/>
        <a:p>
          <a:endParaRPr lang="en-US"/>
        </a:p>
      </dgm:t>
    </dgm:pt>
    <dgm:pt modelId="{880B66D8-9C19-4572-A468-C353C85F8FCA}" type="pres">
      <dgm:prSet presAssocID="{E252410D-6E48-4982-94C4-80A001D93944}" presName="hierChild3" presStyleCnt="0"/>
      <dgm:spPr/>
    </dgm:pt>
    <dgm:pt modelId="{011A318F-E75C-49A4-832A-9CF49EEC0041}" type="pres">
      <dgm:prSet presAssocID="{F0061020-7CED-42A6-864E-66ACD21781C6}" presName="Name17" presStyleLbl="parChTrans1D3" presStyleIdx="0" presStyleCnt="3"/>
      <dgm:spPr/>
      <dgm:t>
        <a:bodyPr/>
        <a:lstStyle/>
        <a:p>
          <a:endParaRPr lang="en-US"/>
        </a:p>
      </dgm:t>
    </dgm:pt>
    <dgm:pt modelId="{0986B695-9376-4B84-9E41-3F53753C7FF3}" type="pres">
      <dgm:prSet presAssocID="{A132CD0B-A2D4-4018-8C77-8FFB7BE4E6D9}" presName="hierRoot3" presStyleCnt="0"/>
      <dgm:spPr/>
    </dgm:pt>
    <dgm:pt modelId="{571FD387-CA4B-4966-A153-18BAD355C2DD}" type="pres">
      <dgm:prSet presAssocID="{A132CD0B-A2D4-4018-8C77-8FFB7BE4E6D9}" presName="composite3" presStyleCnt="0"/>
      <dgm:spPr/>
    </dgm:pt>
    <dgm:pt modelId="{B91C8DFC-3626-4A9F-A53F-D1C8B8A3EC01}" type="pres">
      <dgm:prSet presAssocID="{A132CD0B-A2D4-4018-8C77-8FFB7BE4E6D9}" presName="image3" presStyleLbl="node3" presStyleIdx="0" presStyleCnt="3"/>
      <dgm:spPr/>
    </dgm:pt>
    <dgm:pt modelId="{C9770372-4071-4000-B6B8-319C5ADEB13C}" type="pres">
      <dgm:prSet presAssocID="{A132CD0B-A2D4-4018-8C77-8FFB7BE4E6D9}" presName="text3" presStyleLbl="revTx" presStyleIdx="2" presStyleCnt="6">
        <dgm:presLayoutVars>
          <dgm:chPref val="3"/>
        </dgm:presLayoutVars>
      </dgm:prSet>
      <dgm:spPr/>
      <dgm:t>
        <a:bodyPr/>
        <a:lstStyle/>
        <a:p>
          <a:endParaRPr lang="en-US"/>
        </a:p>
      </dgm:t>
    </dgm:pt>
    <dgm:pt modelId="{FB3A9DE0-C293-42A3-87CE-24F5A2243756}" type="pres">
      <dgm:prSet presAssocID="{A132CD0B-A2D4-4018-8C77-8FFB7BE4E6D9}" presName="hierChild4" presStyleCnt="0"/>
      <dgm:spPr/>
    </dgm:pt>
    <dgm:pt modelId="{3F87C6D7-01BF-4062-8595-F0290167BFAC}" type="pres">
      <dgm:prSet presAssocID="{82BF698E-34DA-4DA0-870B-B85096D6B297}" presName="Name17" presStyleLbl="parChTrans1D3" presStyleIdx="1" presStyleCnt="3"/>
      <dgm:spPr/>
      <dgm:t>
        <a:bodyPr/>
        <a:lstStyle/>
        <a:p>
          <a:endParaRPr lang="en-US"/>
        </a:p>
      </dgm:t>
    </dgm:pt>
    <dgm:pt modelId="{072DEE42-FD22-435C-B842-384892C11A03}" type="pres">
      <dgm:prSet presAssocID="{F5B59FA4-A795-4F00-B01C-007EF938E462}" presName="hierRoot3" presStyleCnt="0"/>
      <dgm:spPr/>
    </dgm:pt>
    <dgm:pt modelId="{0B5ECF6B-E259-47FA-B22B-ECE2665DAA88}" type="pres">
      <dgm:prSet presAssocID="{F5B59FA4-A795-4F00-B01C-007EF938E462}" presName="composite3" presStyleCnt="0"/>
      <dgm:spPr/>
    </dgm:pt>
    <dgm:pt modelId="{EE850304-84E9-40E5-97EB-A546B079D31F}" type="pres">
      <dgm:prSet presAssocID="{F5B59FA4-A795-4F00-B01C-007EF938E462}" presName="image3" presStyleLbl="node3" presStyleIdx="1" presStyleCnt="3"/>
      <dgm:spPr/>
    </dgm:pt>
    <dgm:pt modelId="{E9EC83EF-4A7A-4DDA-AD19-E3C480BE42D5}" type="pres">
      <dgm:prSet presAssocID="{F5B59FA4-A795-4F00-B01C-007EF938E462}" presName="text3" presStyleLbl="revTx" presStyleIdx="3" presStyleCnt="6">
        <dgm:presLayoutVars>
          <dgm:chPref val="3"/>
        </dgm:presLayoutVars>
      </dgm:prSet>
      <dgm:spPr/>
      <dgm:t>
        <a:bodyPr/>
        <a:lstStyle/>
        <a:p>
          <a:endParaRPr lang="en-US"/>
        </a:p>
      </dgm:t>
    </dgm:pt>
    <dgm:pt modelId="{586C27CB-5C85-4327-9022-C92EC9FF7FCF}" type="pres">
      <dgm:prSet presAssocID="{F5B59FA4-A795-4F00-B01C-007EF938E462}" presName="hierChild4" presStyleCnt="0"/>
      <dgm:spPr/>
    </dgm:pt>
    <dgm:pt modelId="{65519E81-1F06-4E23-AFC5-A5236131E37A}" type="pres">
      <dgm:prSet presAssocID="{9E425B98-6372-4981-A55A-A5B4F008A226}" presName="Name10" presStyleLbl="parChTrans1D2" presStyleIdx="1" presStyleCnt="2"/>
      <dgm:spPr/>
      <dgm:t>
        <a:bodyPr/>
        <a:lstStyle/>
        <a:p>
          <a:endParaRPr lang="en-US"/>
        </a:p>
      </dgm:t>
    </dgm:pt>
    <dgm:pt modelId="{74BB2BB0-3263-4793-AC6D-DCC3324DDBC7}" type="pres">
      <dgm:prSet presAssocID="{2DDC6E71-F052-44CF-9E40-785C8F633948}" presName="hierRoot2" presStyleCnt="0"/>
      <dgm:spPr/>
    </dgm:pt>
    <dgm:pt modelId="{07003C6F-7DD1-49F7-9560-5DB5447A6DE4}" type="pres">
      <dgm:prSet presAssocID="{2DDC6E71-F052-44CF-9E40-785C8F633948}" presName="composite2" presStyleCnt="0"/>
      <dgm:spPr/>
    </dgm:pt>
    <dgm:pt modelId="{4C012B50-7447-419F-BA3C-2FD1868D026A}" type="pres">
      <dgm:prSet presAssocID="{2DDC6E71-F052-44CF-9E40-785C8F633948}" presName="image2" presStyleLbl="node2" presStyleIdx="1" presStyleCnt="2"/>
      <dgm:spPr/>
    </dgm:pt>
    <dgm:pt modelId="{C5253428-7F21-48A1-BB20-C98021959321}" type="pres">
      <dgm:prSet presAssocID="{2DDC6E71-F052-44CF-9E40-785C8F633948}" presName="text2" presStyleLbl="revTx" presStyleIdx="4" presStyleCnt="6">
        <dgm:presLayoutVars>
          <dgm:chPref val="3"/>
        </dgm:presLayoutVars>
      </dgm:prSet>
      <dgm:spPr/>
      <dgm:t>
        <a:bodyPr/>
        <a:lstStyle/>
        <a:p>
          <a:endParaRPr lang="en-US"/>
        </a:p>
      </dgm:t>
    </dgm:pt>
    <dgm:pt modelId="{3C2700D5-E1BD-4C62-A5B9-9D472C6C75B9}" type="pres">
      <dgm:prSet presAssocID="{2DDC6E71-F052-44CF-9E40-785C8F633948}" presName="hierChild3" presStyleCnt="0"/>
      <dgm:spPr/>
    </dgm:pt>
    <dgm:pt modelId="{C20C7709-DBA9-4590-99DA-EACF2603B0D6}" type="pres">
      <dgm:prSet presAssocID="{251259E8-EC55-4C80-9637-5FED442BA9B5}" presName="Name17" presStyleLbl="parChTrans1D3" presStyleIdx="2" presStyleCnt="3"/>
      <dgm:spPr/>
      <dgm:t>
        <a:bodyPr/>
        <a:lstStyle/>
        <a:p>
          <a:endParaRPr lang="en-US"/>
        </a:p>
      </dgm:t>
    </dgm:pt>
    <dgm:pt modelId="{CF9E8A6A-889D-4F93-8ED1-5D4667FFA0B6}" type="pres">
      <dgm:prSet presAssocID="{E090171D-6252-4BF0-8B4C-ABA0B89B1827}" presName="hierRoot3" presStyleCnt="0"/>
      <dgm:spPr/>
    </dgm:pt>
    <dgm:pt modelId="{FB73AF46-D3EF-435D-8111-C64BAF49CE66}" type="pres">
      <dgm:prSet presAssocID="{E090171D-6252-4BF0-8B4C-ABA0B89B1827}" presName="composite3" presStyleCnt="0"/>
      <dgm:spPr/>
    </dgm:pt>
    <dgm:pt modelId="{006B66D4-8614-4AD1-862D-6E8118F14D68}" type="pres">
      <dgm:prSet presAssocID="{E090171D-6252-4BF0-8B4C-ABA0B89B1827}" presName="image3" presStyleLbl="node3" presStyleIdx="2" presStyleCnt="3"/>
      <dgm:spPr/>
    </dgm:pt>
    <dgm:pt modelId="{21FAB048-2320-4502-8B86-ED264876AEB0}" type="pres">
      <dgm:prSet presAssocID="{E090171D-6252-4BF0-8B4C-ABA0B89B1827}" presName="text3" presStyleLbl="revTx" presStyleIdx="5" presStyleCnt="6">
        <dgm:presLayoutVars>
          <dgm:chPref val="3"/>
        </dgm:presLayoutVars>
      </dgm:prSet>
      <dgm:spPr/>
      <dgm:t>
        <a:bodyPr/>
        <a:lstStyle/>
        <a:p>
          <a:endParaRPr lang="en-US"/>
        </a:p>
      </dgm:t>
    </dgm:pt>
    <dgm:pt modelId="{D1FE0730-8273-4521-98BC-5910E32B7F27}" type="pres">
      <dgm:prSet presAssocID="{E090171D-6252-4BF0-8B4C-ABA0B89B1827}" presName="hierChild4" presStyleCnt="0"/>
      <dgm:spPr/>
    </dgm:pt>
  </dgm:ptLst>
  <dgm:cxnLst>
    <dgm:cxn modelId="{3F5D8F3F-777A-41AA-8627-717E4B06D42E}" srcId="{D869DEB8-4179-4C75-9E56-2104A0460C58}" destId="{E0B3FD9E-9410-4D4E-94EB-404FE26141C0}" srcOrd="0" destOrd="0" parTransId="{6293F658-08EA-4895-A217-E35681232204}" sibTransId="{C93C913D-5610-4B4A-92D5-DABAAFBC6097}"/>
    <dgm:cxn modelId="{08582523-BC3C-4692-8343-80BAEE3A1B1D}" type="presOf" srcId="{F5B59FA4-A795-4F00-B01C-007EF938E462}" destId="{E9EC83EF-4A7A-4DDA-AD19-E3C480BE42D5}" srcOrd="0" destOrd="0" presId="urn:microsoft.com/office/officeart/2009/layout/CirclePictureHierarchy"/>
    <dgm:cxn modelId="{991E4B54-2F51-47E2-BD4E-2F90D84A6714}" type="presOf" srcId="{A132CD0B-A2D4-4018-8C77-8FFB7BE4E6D9}" destId="{C9770372-4071-4000-B6B8-319C5ADEB13C}" srcOrd="0" destOrd="0" presId="urn:microsoft.com/office/officeart/2009/layout/CirclePictureHierarchy"/>
    <dgm:cxn modelId="{2EA294BA-E098-4A8C-A881-0B491E64A351}" type="presOf" srcId="{E090171D-6252-4BF0-8B4C-ABA0B89B1827}" destId="{21FAB048-2320-4502-8B86-ED264876AEB0}" srcOrd="0" destOrd="0" presId="urn:microsoft.com/office/officeart/2009/layout/CirclePictureHierarchy"/>
    <dgm:cxn modelId="{85CDF68A-C1BD-4242-8D4C-81410BEC4400}" type="presOf" srcId="{F0061020-7CED-42A6-864E-66ACD21781C6}" destId="{011A318F-E75C-49A4-832A-9CF49EEC0041}" srcOrd="0" destOrd="0" presId="urn:microsoft.com/office/officeart/2009/layout/CirclePictureHierarchy"/>
    <dgm:cxn modelId="{CF811F95-3665-4FB2-A0F2-12C488290254}" type="presOf" srcId="{E0B3FD9E-9410-4D4E-94EB-404FE26141C0}" destId="{BFD19DB0-8CB1-4F6C-8A85-BF8F044726A4}" srcOrd="0" destOrd="0" presId="urn:microsoft.com/office/officeart/2009/layout/CirclePictureHierarchy"/>
    <dgm:cxn modelId="{9B48DAB5-4F53-48D6-AAEA-7F50425691BA}" type="presOf" srcId="{EE7F9BAA-FD61-42A3-8D7F-BD58C8A7616E}" destId="{0CCC1A6D-0D97-4EBF-BEA9-31AC45109512}" srcOrd="0" destOrd="0" presId="urn:microsoft.com/office/officeart/2009/layout/CirclePictureHierarchy"/>
    <dgm:cxn modelId="{087B0D28-D21D-4030-AA25-45CD40A4776E}" type="presOf" srcId="{251259E8-EC55-4C80-9637-5FED442BA9B5}" destId="{C20C7709-DBA9-4590-99DA-EACF2603B0D6}" srcOrd="0" destOrd="0" presId="urn:microsoft.com/office/officeart/2009/layout/CirclePictureHierarchy"/>
    <dgm:cxn modelId="{B7029E2E-6503-4F7C-9EB2-87CA03666F1D}" type="presOf" srcId="{9E425B98-6372-4981-A55A-A5B4F008A226}" destId="{65519E81-1F06-4E23-AFC5-A5236131E37A}" srcOrd="0" destOrd="0" presId="urn:microsoft.com/office/officeart/2009/layout/CirclePictureHierarchy"/>
    <dgm:cxn modelId="{F4C4098D-22BD-4D87-8CFE-3297FF4A5D78}" type="presOf" srcId="{D869DEB8-4179-4C75-9E56-2104A0460C58}" destId="{AA081524-6004-4F53-9DC5-E6A1D59EEB34}" srcOrd="0" destOrd="0" presId="urn:microsoft.com/office/officeart/2009/layout/CirclePictureHierarchy"/>
    <dgm:cxn modelId="{B0CBE85C-7690-453A-8C4A-51BB8FE049C8}" srcId="{E0B3FD9E-9410-4D4E-94EB-404FE26141C0}" destId="{2DDC6E71-F052-44CF-9E40-785C8F633948}" srcOrd="1" destOrd="0" parTransId="{9E425B98-6372-4981-A55A-A5B4F008A226}" sibTransId="{A456B902-EE4E-4891-A1D9-22A36F176F0C}"/>
    <dgm:cxn modelId="{23D980B2-2C96-4624-BCAA-390777581D45}" type="presOf" srcId="{E252410D-6E48-4982-94C4-80A001D93944}" destId="{60E501A5-D24E-43D8-9282-7E27FA587AF2}" srcOrd="0" destOrd="0" presId="urn:microsoft.com/office/officeart/2009/layout/CirclePictureHierarchy"/>
    <dgm:cxn modelId="{5C6025AE-80E6-4B0F-A56E-580C86DBCD56}" type="presOf" srcId="{2DDC6E71-F052-44CF-9E40-785C8F633948}" destId="{C5253428-7F21-48A1-BB20-C98021959321}" srcOrd="0" destOrd="0" presId="urn:microsoft.com/office/officeart/2009/layout/CirclePictureHierarchy"/>
    <dgm:cxn modelId="{C4859D96-A25E-4465-B434-9380692028D3}" srcId="{E0B3FD9E-9410-4D4E-94EB-404FE26141C0}" destId="{E252410D-6E48-4982-94C4-80A001D93944}" srcOrd="0" destOrd="0" parTransId="{EE7F9BAA-FD61-42A3-8D7F-BD58C8A7616E}" sibTransId="{60388B76-CB7E-422D-AC1B-5A944BD96A85}"/>
    <dgm:cxn modelId="{A699D4F1-88F7-4D8F-AE61-8D52596AAB8C}" srcId="{2DDC6E71-F052-44CF-9E40-785C8F633948}" destId="{E090171D-6252-4BF0-8B4C-ABA0B89B1827}" srcOrd="0" destOrd="0" parTransId="{251259E8-EC55-4C80-9637-5FED442BA9B5}" sibTransId="{E81746E2-C07C-4789-9864-726BDBFD4D11}"/>
    <dgm:cxn modelId="{12DE0EB0-C58C-4690-81CE-315FCDF680A5}" srcId="{E252410D-6E48-4982-94C4-80A001D93944}" destId="{F5B59FA4-A795-4F00-B01C-007EF938E462}" srcOrd="1" destOrd="0" parTransId="{82BF698E-34DA-4DA0-870B-B85096D6B297}" sibTransId="{2A2D3C09-918D-4EAE-8896-FDBBCB8D76E7}"/>
    <dgm:cxn modelId="{0C220A65-AD0C-4298-A1A3-4CB7AD450267}" type="presOf" srcId="{82BF698E-34DA-4DA0-870B-B85096D6B297}" destId="{3F87C6D7-01BF-4062-8595-F0290167BFAC}" srcOrd="0" destOrd="0" presId="urn:microsoft.com/office/officeart/2009/layout/CirclePictureHierarchy"/>
    <dgm:cxn modelId="{9620AF63-995E-4B12-9DCB-6182CE636819}" srcId="{E252410D-6E48-4982-94C4-80A001D93944}" destId="{A132CD0B-A2D4-4018-8C77-8FFB7BE4E6D9}" srcOrd="0" destOrd="0" parTransId="{F0061020-7CED-42A6-864E-66ACD21781C6}" sibTransId="{A3ACE1B6-9140-4329-8930-CF1D538FEABA}"/>
    <dgm:cxn modelId="{A5C138E1-59C4-4FF0-8CDB-5668FB303678}" type="presParOf" srcId="{AA081524-6004-4F53-9DC5-E6A1D59EEB34}" destId="{4376B838-1B01-4259-9489-07118DE81C20}" srcOrd="0" destOrd="0" presId="urn:microsoft.com/office/officeart/2009/layout/CirclePictureHierarchy"/>
    <dgm:cxn modelId="{74FE77EE-F811-4ED2-A666-73102CD5E08B}" type="presParOf" srcId="{4376B838-1B01-4259-9489-07118DE81C20}" destId="{0D2D92D1-74E3-439A-80C3-47B39CC65D08}" srcOrd="0" destOrd="0" presId="urn:microsoft.com/office/officeart/2009/layout/CirclePictureHierarchy"/>
    <dgm:cxn modelId="{D4F7D7CB-DC04-49A0-9B0E-AF907DBBB5D9}" type="presParOf" srcId="{0D2D92D1-74E3-439A-80C3-47B39CC65D08}" destId="{E9C9704F-A563-422A-911D-02E789F5E3ED}" srcOrd="0" destOrd="0" presId="urn:microsoft.com/office/officeart/2009/layout/CirclePictureHierarchy"/>
    <dgm:cxn modelId="{4DCDD64B-D7F7-4F45-B738-C68B4D6EEF60}" type="presParOf" srcId="{0D2D92D1-74E3-439A-80C3-47B39CC65D08}" destId="{BFD19DB0-8CB1-4F6C-8A85-BF8F044726A4}" srcOrd="1" destOrd="0" presId="urn:microsoft.com/office/officeart/2009/layout/CirclePictureHierarchy"/>
    <dgm:cxn modelId="{44AF32F5-D2B3-48B0-9864-E4768B622A40}" type="presParOf" srcId="{4376B838-1B01-4259-9489-07118DE81C20}" destId="{47977849-DAB7-4DF3-8FAB-20B44EE62EE3}" srcOrd="1" destOrd="0" presId="urn:microsoft.com/office/officeart/2009/layout/CirclePictureHierarchy"/>
    <dgm:cxn modelId="{25B095AA-B7FA-4760-800D-F8673A497312}" type="presParOf" srcId="{47977849-DAB7-4DF3-8FAB-20B44EE62EE3}" destId="{0CCC1A6D-0D97-4EBF-BEA9-31AC45109512}" srcOrd="0" destOrd="0" presId="urn:microsoft.com/office/officeart/2009/layout/CirclePictureHierarchy"/>
    <dgm:cxn modelId="{8BE63300-E2E8-4340-8A65-C67C2EDD8074}" type="presParOf" srcId="{47977849-DAB7-4DF3-8FAB-20B44EE62EE3}" destId="{9FD35648-A055-427A-B207-C64A865FBFFC}" srcOrd="1" destOrd="0" presId="urn:microsoft.com/office/officeart/2009/layout/CirclePictureHierarchy"/>
    <dgm:cxn modelId="{691695D3-3A3B-4413-8BA0-8F22E69F5D3E}" type="presParOf" srcId="{9FD35648-A055-427A-B207-C64A865FBFFC}" destId="{D241AAEF-CAF0-4451-B8F0-BB213FDE2AC7}" srcOrd="0" destOrd="0" presId="urn:microsoft.com/office/officeart/2009/layout/CirclePictureHierarchy"/>
    <dgm:cxn modelId="{7B150EE5-2CD8-4062-9E32-5AED08A04ACC}" type="presParOf" srcId="{D241AAEF-CAF0-4451-B8F0-BB213FDE2AC7}" destId="{88AE5480-C1EA-4762-A199-60E4398239BA}" srcOrd="0" destOrd="0" presId="urn:microsoft.com/office/officeart/2009/layout/CirclePictureHierarchy"/>
    <dgm:cxn modelId="{6016D513-EC87-468B-98AA-1388DD992E52}" type="presParOf" srcId="{D241AAEF-CAF0-4451-B8F0-BB213FDE2AC7}" destId="{60E501A5-D24E-43D8-9282-7E27FA587AF2}" srcOrd="1" destOrd="0" presId="urn:microsoft.com/office/officeart/2009/layout/CirclePictureHierarchy"/>
    <dgm:cxn modelId="{5844F05F-C642-4229-8429-4109716BC693}" type="presParOf" srcId="{9FD35648-A055-427A-B207-C64A865FBFFC}" destId="{880B66D8-9C19-4572-A468-C353C85F8FCA}" srcOrd="1" destOrd="0" presId="urn:microsoft.com/office/officeart/2009/layout/CirclePictureHierarchy"/>
    <dgm:cxn modelId="{92F73EAD-CB95-4572-B481-C7EF8AC499A3}" type="presParOf" srcId="{880B66D8-9C19-4572-A468-C353C85F8FCA}" destId="{011A318F-E75C-49A4-832A-9CF49EEC0041}" srcOrd="0" destOrd="0" presId="urn:microsoft.com/office/officeart/2009/layout/CirclePictureHierarchy"/>
    <dgm:cxn modelId="{E360E0C5-2F1C-44CC-BA68-D4EDDE082D26}" type="presParOf" srcId="{880B66D8-9C19-4572-A468-C353C85F8FCA}" destId="{0986B695-9376-4B84-9E41-3F53753C7FF3}" srcOrd="1" destOrd="0" presId="urn:microsoft.com/office/officeart/2009/layout/CirclePictureHierarchy"/>
    <dgm:cxn modelId="{49E98E51-0F2B-445F-8F1C-2D03B29AB8CC}" type="presParOf" srcId="{0986B695-9376-4B84-9E41-3F53753C7FF3}" destId="{571FD387-CA4B-4966-A153-18BAD355C2DD}" srcOrd="0" destOrd="0" presId="urn:microsoft.com/office/officeart/2009/layout/CirclePictureHierarchy"/>
    <dgm:cxn modelId="{8CB886EA-6878-42BD-B9E0-94538ECCB74D}" type="presParOf" srcId="{571FD387-CA4B-4966-A153-18BAD355C2DD}" destId="{B91C8DFC-3626-4A9F-A53F-D1C8B8A3EC01}" srcOrd="0" destOrd="0" presId="urn:microsoft.com/office/officeart/2009/layout/CirclePictureHierarchy"/>
    <dgm:cxn modelId="{7E96B04A-7435-4EC1-8D23-3EDA26401C20}" type="presParOf" srcId="{571FD387-CA4B-4966-A153-18BAD355C2DD}" destId="{C9770372-4071-4000-B6B8-319C5ADEB13C}" srcOrd="1" destOrd="0" presId="urn:microsoft.com/office/officeart/2009/layout/CirclePictureHierarchy"/>
    <dgm:cxn modelId="{9A119160-03FD-4D46-8F2C-4021253921A1}" type="presParOf" srcId="{0986B695-9376-4B84-9E41-3F53753C7FF3}" destId="{FB3A9DE0-C293-42A3-87CE-24F5A2243756}" srcOrd="1" destOrd="0" presId="urn:microsoft.com/office/officeart/2009/layout/CirclePictureHierarchy"/>
    <dgm:cxn modelId="{36146B92-ACD9-4CF9-949F-856EABD1A516}" type="presParOf" srcId="{880B66D8-9C19-4572-A468-C353C85F8FCA}" destId="{3F87C6D7-01BF-4062-8595-F0290167BFAC}" srcOrd="2" destOrd="0" presId="urn:microsoft.com/office/officeart/2009/layout/CirclePictureHierarchy"/>
    <dgm:cxn modelId="{59FCDC9A-0119-4EC9-BD25-B314931CD8F9}" type="presParOf" srcId="{880B66D8-9C19-4572-A468-C353C85F8FCA}" destId="{072DEE42-FD22-435C-B842-384892C11A03}" srcOrd="3" destOrd="0" presId="urn:microsoft.com/office/officeart/2009/layout/CirclePictureHierarchy"/>
    <dgm:cxn modelId="{C8A9C94E-B7D3-491B-9A1A-52CBB1BC569E}" type="presParOf" srcId="{072DEE42-FD22-435C-B842-384892C11A03}" destId="{0B5ECF6B-E259-47FA-B22B-ECE2665DAA88}" srcOrd="0" destOrd="0" presId="urn:microsoft.com/office/officeart/2009/layout/CirclePictureHierarchy"/>
    <dgm:cxn modelId="{2374D304-8FB4-49F9-B2E2-B4FF07B65E44}" type="presParOf" srcId="{0B5ECF6B-E259-47FA-B22B-ECE2665DAA88}" destId="{EE850304-84E9-40E5-97EB-A546B079D31F}" srcOrd="0" destOrd="0" presId="urn:microsoft.com/office/officeart/2009/layout/CirclePictureHierarchy"/>
    <dgm:cxn modelId="{7CE62E76-48FA-48C9-917D-0A87DF0C7621}" type="presParOf" srcId="{0B5ECF6B-E259-47FA-B22B-ECE2665DAA88}" destId="{E9EC83EF-4A7A-4DDA-AD19-E3C480BE42D5}" srcOrd="1" destOrd="0" presId="urn:microsoft.com/office/officeart/2009/layout/CirclePictureHierarchy"/>
    <dgm:cxn modelId="{0FE18D7E-8613-4DCA-9031-B10D3B916C4A}" type="presParOf" srcId="{072DEE42-FD22-435C-B842-384892C11A03}" destId="{586C27CB-5C85-4327-9022-C92EC9FF7FCF}" srcOrd="1" destOrd="0" presId="urn:microsoft.com/office/officeart/2009/layout/CirclePictureHierarchy"/>
    <dgm:cxn modelId="{246510DF-F87E-4D8B-AD6F-4DF06E71DE5B}" type="presParOf" srcId="{47977849-DAB7-4DF3-8FAB-20B44EE62EE3}" destId="{65519E81-1F06-4E23-AFC5-A5236131E37A}" srcOrd="2" destOrd="0" presId="urn:microsoft.com/office/officeart/2009/layout/CirclePictureHierarchy"/>
    <dgm:cxn modelId="{03AC11F4-F48B-4548-BB8E-C9A1CDE9517B}" type="presParOf" srcId="{47977849-DAB7-4DF3-8FAB-20B44EE62EE3}" destId="{74BB2BB0-3263-4793-AC6D-DCC3324DDBC7}" srcOrd="3" destOrd="0" presId="urn:microsoft.com/office/officeart/2009/layout/CirclePictureHierarchy"/>
    <dgm:cxn modelId="{2DB4C69B-C01D-47C3-80DB-E90C53D14351}" type="presParOf" srcId="{74BB2BB0-3263-4793-AC6D-DCC3324DDBC7}" destId="{07003C6F-7DD1-49F7-9560-5DB5447A6DE4}" srcOrd="0" destOrd="0" presId="urn:microsoft.com/office/officeart/2009/layout/CirclePictureHierarchy"/>
    <dgm:cxn modelId="{D53E4C18-43BE-46B2-B84B-B4157AA51CE8}" type="presParOf" srcId="{07003C6F-7DD1-49F7-9560-5DB5447A6DE4}" destId="{4C012B50-7447-419F-BA3C-2FD1868D026A}" srcOrd="0" destOrd="0" presId="urn:microsoft.com/office/officeart/2009/layout/CirclePictureHierarchy"/>
    <dgm:cxn modelId="{95ECEA2D-9253-407C-8498-A8565F6A4993}" type="presParOf" srcId="{07003C6F-7DD1-49F7-9560-5DB5447A6DE4}" destId="{C5253428-7F21-48A1-BB20-C98021959321}" srcOrd="1" destOrd="0" presId="urn:microsoft.com/office/officeart/2009/layout/CirclePictureHierarchy"/>
    <dgm:cxn modelId="{38741757-4602-4E5C-AA03-EA8B253BB050}" type="presParOf" srcId="{74BB2BB0-3263-4793-AC6D-DCC3324DDBC7}" destId="{3C2700D5-E1BD-4C62-A5B9-9D472C6C75B9}" srcOrd="1" destOrd="0" presId="urn:microsoft.com/office/officeart/2009/layout/CirclePictureHierarchy"/>
    <dgm:cxn modelId="{7FDAE6C7-655E-4AFE-A965-8662DB8D27D5}" type="presParOf" srcId="{3C2700D5-E1BD-4C62-A5B9-9D472C6C75B9}" destId="{C20C7709-DBA9-4590-99DA-EACF2603B0D6}" srcOrd="0" destOrd="0" presId="urn:microsoft.com/office/officeart/2009/layout/CirclePictureHierarchy"/>
    <dgm:cxn modelId="{BA589098-A489-456C-9238-50EA1CEE4F3D}" type="presParOf" srcId="{3C2700D5-E1BD-4C62-A5B9-9D472C6C75B9}" destId="{CF9E8A6A-889D-4F93-8ED1-5D4667FFA0B6}" srcOrd="1" destOrd="0" presId="urn:microsoft.com/office/officeart/2009/layout/CirclePictureHierarchy"/>
    <dgm:cxn modelId="{637754E4-0CBC-4C75-9ED0-5F70D7A1B6BA}" type="presParOf" srcId="{CF9E8A6A-889D-4F93-8ED1-5D4667FFA0B6}" destId="{FB73AF46-D3EF-435D-8111-C64BAF49CE66}" srcOrd="0" destOrd="0" presId="urn:microsoft.com/office/officeart/2009/layout/CirclePictureHierarchy"/>
    <dgm:cxn modelId="{D443E659-47AF-4645-89A3-CBCEC8F5BBDD}" type="presParOf" srcId="{FB73AF46-D3EF-435D-8111-C64BAF49CE66}" destId="{006B66D4-8614-4AD1-862D-6E8118F14D68}" srcOrd="0" destOrd="0" presId="urn:microsoft.com/office/officeart/2009/layout/CirclePictureHierarchy"/>
    <dgm:cxn modelId="{8E6F3A24-3E34-49BF-A572-F20B90D53AD8}" type="presParOf" srcId="{FB73AF46-D3EF-435D-8111-C64BAF49CE66}" destId="{21FAB048-2320-4502-8B86-ED264876AEB0}" srcOrd="1" destOrd="0" presId="urn:microsoft.com/office/officeart/2009/layout/CirclePictureHierarchy"/>
    <dgm:cxn modelId="{C8CF30F9-BBD5-4857-9161-DCFAA1220232}" type="presParOf" srcId="{CF9E8A6A-889D-4F93-8ED1-5D4667FFA0B6}" destId="{D1FE0730-8273-4521-98BC-5910E32B7F27}" srcOrd="1" destOrd="0" presId="urn:microsoft.com/office/officeart/2009/layout/CirclePictureHierarchy"/>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69DEB8-4179-4C75-9E56-2104A0460C58}" type="doc">
      <dgm:prSet loTypeId="urn:microsoft.com/office/officeart/2009/layout/CirclePictureHierarchy" loCatId="hierarchy" qsTypeId="urn:microsoft.com/office/officeart/2005/8/quickstyle/3d1" qsCatId="3D" csTypeId="urn:microsoft.com/office/officeart/2005/8/colors/accent1_2" csCatId="accent1" phldr="1"/>
      <dgm:spPr/>
      <dgm:t>
        <a:bodyPr/>
        <a:lstStyle/>
        <a:p>
          <a:endParaRPr lang="en-US"/>
        </a:p>
      </dgm:t>
    </dgm:pt>
    <dgm:pt modelId="{A132CD0B-A2D4-4018-8C77-8FFB7BE4E6D9}">
      <dgm:prSet phldrT="[Text]"/>
      <dgm:spPr/>
      <dgm:t>
        <a:bodyPr/>
        <a:lstStyle/>
        <a:p>
          <a:r>
            <a:rPr lang="en-US" dirty="0">
              <a:solidFill>
                <a:schemeClr val="bg1"/>
              </a:solidFill>
            </a:rPr>
            <a:t>O4</a:t>
          </a:r>
        </a:p>
      </dgm:t>
    </dgm:pt>
    <dgm:pt modelId="{F0061020-7CED-42A6-864E-66ACD21781C6}" type="parTrans" cxnId="{9620AF63-995E-4B12-9DCB-6182CE636819}">
      <dgm:prSet/>
      <dgm:spPr/>
      <dgm:t>
        <a:bodyPr/>
        <a:lstStyle/>
        <a:p>
          <a:endParaRPr lang="en-US"/>
        </a:p>
      </dgm:t>
    </dgm:pt>
    <dgm:pt modelId="{A3ACE1B6-9140-4329-8930-CF1D538FEABA}" type="sibTrans" cxnId="{9620AF63-995E-4B12-9DCB-6182CE636819}">
      <dgm:prSet/>
      <dgm:spPr/>
      <dgm:t>
        <a:bodyPr/>
        <a:lstStyle/>
        <a:p>
          <a:endParaRPr lang="en-US"/>
        </a:p>
      </dgm:t>
    </dgm:pt>
    <dgm:pt modelId="{F5B59FA4-A795-4F00-B01C-007EF938E462}">
      <dgm:prSet phldrT="[Text]"/>
      <dgm:spPr/>
      <dgm:t>
        <a:bodyPr/>
        <a:lstStyle/>
        <a:p>
          <a:r>
            <a:rPr lang="en-US" dirty="0">
              <a:solidFill>
                <a:schemeClr val="bg1"/>
              </a:solidFill>
            </a:rPr>
            <a:t>O5</a:t>
          </a:r>
        </a:p>
      </dgm:t>
    </dgm:pt>
    <dgm:pt modelId="{82BF698E-34DA-4DA0-870B-B85096D6B297}" type="parTrans" cxnId="{12DE0EB0-C58C-4690-81CE-315FCDF680A5}">
      <dgm:prSet/>
      <dgm:spPr/>
      <dgm:t>
        <a:bodyPr/>
        <a:lstStyle/>
        <a:p>
          <a:endParaRPr lang="en-US"/>
        </a:p>
      </dgm:t>
    </dgm:pt>
    <dgm:pt modelId="{2A2D3C09-918D-4EAE-8896-FDBBCB8D76E7}" type="sibTrans" cxnId="{12DE0EB0-C58C-4690-81CE-315FCDF680A5}">
      <dgm:prSet/>
      <dgm:spPr/>
      <dgm:t>
        <a:bodyPr/>
        <a:lstStyle/>
        <a:p>
          <a:endParaRPr lang="en-US"/>
        </a:p>
      </dgm:t>
    </dgm:pt>
    <dgm:pt modelId="{2DDC6E71-F052-44CF-9E40-785C8F633948}">
      <dgm:prSet phldrT="[Text]"/>
      <dgm:spPr/>
      <dgm:t>
        <a:bodyPr/>
        <a:lstStyle/>
        <a:p>
          <a:r>
            <a:rPr lang="en-US" dirty="0">
              <a:solidFill>
                <a:schemeClr val="bg1"/>
              </a:solidFill>
            </a:rPr>
            <a:t>O3</a:t>
          </a:r>
        </a:p>
      </dgm:t>
    </dgm:pt>
    <dgm:pt modelId="{9E425B98-6372-4981-A55A-A5B4F008A226}" type="parTrans" cxnId="{B0CBE85C-7690-453A-8C4A-51BB8FE049C8}">
      <dgm:prSet/>
      <dgm:spPr/>
      <dgm:t>
        <a:bodyPr/>
        <a:lstStyle/>
        <a:p>
          <a:endParaRPr lang="en-US"/>
        </a:p>
      </dgm:t>
    </dgm:pt>
    <dgm:pt modelId="{A456B902-EE4E-4891-A1D9-22A36F176F0C}" type="sibTrans" cxnId="{B0CBE85C-7690-453A-8C4A-51BB8FE049C8}">
      <dgm:prSet/>
      <dgm:spPr/>
      <dgm:t>
        <a:bodyPr/>
        <a:lstStyle/>
        <a:p>
          <a:endParaRPr lang="en-US"/>
        </a:p>
      </dgm:t>
    </dgm:pt>
    <dgm:pt modelId="{E090171D-6252-4BF0-8B4C-ABA0B89B1827}">
      <dgm:prSet phldrT="[Text]"/>
      <dgm:spPr/>
      <dgm:t>
        <a:bodyPr/>
        <a:lstStyle/>
        <a:p>
          <a:r>
            <a:rPr lang="en-US" dirty="0">
              <a:solidFill>
                <a:schemeClr val="bg1"/>
              </a:solidFill>
            </a:rPr>
            <a:t>O6</a:t>
          </a:r>
        </a:p>
      </dgm:t>
    </dgm:pt>
    <dgm:pt modelId="{251259E8-EC55-4C80-9637-5FED442BA9B5}" type="parTrans" cxnId="{A699D4F1-88F7-4D8F-AE61-8D52596AAB8C}">
      <dgm:prSet/>
      <dgm:spPr/>
      <dgm:t>
        <a:bodyPr/>
        <a:lstStyle/>
        <a:p>
          <a:endParaRPr lang="en-US"/>
        </a:p>
      </dgm:t>
    </dgm:pt>
    <dgm:pt modelId="{E81746E2-C07C-4789-9864-726BDBFD4D11}" type="sibTrans" cxnId="{A699D4F1-88F7-4D8F-AE61-8D52596AAB8C}">
      <dgm:prSet/>
      <dgm:spPr/>
      <dgm:t>
        <a:bodyPr/>
        <a:lstStyle/>
        <a:p>
          <a:endParaRPr lang="en-US"/>
        </a:p>
      </dgm:t>
    </dgm:pt>
    <dgm:pt modelId="{E252410D-6E48-4982-94C4-80A001D93944}">
      <dgm:prSet phldrT="[Text]"/>
      <dgm:spPr/>
      <dgm:t>
        <a:bodyPr/>
        <a:lstStyle/>
        <a:p>
          <a:r>
            <a:rPr lang="en-US" dirty="0">
              <a:solidFill>
                <a:schemeClr val="bg1"/>
              </a:solidFill>
            </a:rPr>
            <a:t>O2</a:t>
          </a:r>
        </a:p>
      </dgm:t>
    </dgm:pt>
    <dgm:pt modelId="{60388B76-CB7E-422D-AC1B-5A944BD96A85}" type="sibTrans" cxnId="{C4859D96-A25E-4465-B434-9380692028D3}">
      <dgm:prSet/>
      <dgm:spPr/>
      <dgm:t>
        <a:bodyPr/>
        <a:lstStyle/>
        <a:p>
          <a:endParaRPr lang="en-US"/>
        </a:p>
      </dgm:t>
    </dgm:pt>
    <dgm:pt modelId="{EE7F9BAA-FD61-42A3-8D7F-BD58C8A7616E}" type="parTrans" cxnId="{C4859D96-A25E-4465-B434-9380692028D3}">
      <dgm:prSet/>
      <dgm:spPr/>
      <dgm:t>
        <a:bodyPr/>
        <a:lstStyle/>
        <a:p>
          <a:endParaRPr lang="en-US"/>
        </a:p>
      </dgm:t>
    </dgm:pt>
    <dgm:pt modelId="{E0B3FD9E-9410-4D4E-94EB-404FE26141C0}">
      <dgm:prSet phldrT="[Text]"/>
      <dgm:spPr/>
      <dgm:t>
        <a:bodyPr/>
        <a:lstStyle/>
        <a:p>
          <a:r>
            <a:rPr lang="en-US" dirty="0">
              <a:solidFill>
                <a:schemeClr val="bg1"/>
              </a:solidFill>
            </a:rPr>
            <a:t>O1</a:t>
          </a:r>
        </a:p>
      </dgm:t>
    </dgm:pt>
    <dgm:pt modelId="{C93C913D-5610-4B4A-92D5-DABAAFBC6097}" type="sibTrans" cxnId="{3F5D8F3F-777A-41AA-8627-717E4B06D42E}">
      <dgm:prSet/>
      <dgm:spPr/>
      <dgm:t>
        <a:bodyPr/>
        <a:lstStyle/>
        <a:p>
          <a:endParaRPr lang="en-US"/>
        </a:p>
      </dgm:t>
    </dgm:pt>
    <dgm:pt modelId="{6293F658-08EA-4895-A217-E35681232204}" type="parTrans" cxnId="{3F5D8F3F-777A-41AA-8627-717E4B06D42E}">
      <dgm:prSet/>
      <dgm:spPr/>
      <dgm:t>
        <a:bodyPr/>
        <a:lstStyle/>
        <a:p>
          <a:endParaRPr lang="en-US"/>
        </a:p>
      </dgm:t>
    </dgm:pt>
    <dgm:pt modelId="{AA081524-6004-4F53-9DC5-E6A1D59EEB34}" type="pres">
      <dgm:prSet presAssocID="{D869DEB8-4179-4C75-9E56-2104A0460C58}" presName="hierChild1" presStyleCnt="0">
        <dgm:presLayoutVars>
          <dgm:chPref val="1"/>
          <dgm:dir/>
          <dgm:animOne val="branch"/>
          <dgm:animLvl val="lvl"/>
          <dgm:resizeHandles/>
        </dgm:presLayoutVars>
      </dgm:prSet>
      <dgm:spPr/>
      <dgm:t>
        <a:bodyPr/>
        <a:lstStyle/>
        <a:p>
          <a:endParaRPr lang="en-US"/>
        </a:p>
      </dgm:t>
    </dgm:pt>
    <dgm:pt modelId="{4376B838-1B01-4259-9489-07118DE81C20}" type="pres">
      <dgm:prSet presAssocID="{E0B3FD9E-9410-4D4E-94EB-404FE26141C0}" presName="hierRoot1" presStyleCnt="0"/>
      <dgm:spPr/>
    </dgm:pt>
    <dgm:pt modelId="{0D2D92D1-74E3-439A-80C3-47B39CC65D08}" type="pres">
      <dgm:prSet presAssocID="{E0B3FD9E-9410-4D4E-94EB-404FE26141C0}" presName="composite" presStyleCnt="0"/>
      <dgm:spPr/>
    </dgm:pt>
    <dgm:pt modelId="{E9C9704F-A563-422A-911D-02E789F5E3ED}" type="pres">
      <dgm:prSet presAssocID="{E0B3FD9E-9410-4D4E-94EB-404FE26141C0}" presName="image" presStyleLbl="node0" presStyleIdx="0" presStyleCnt="1"/>
      <dgm:spPr/>
    </dgm:pt>
    <dgm:pt modelId="{BFD19DB0-8CB1-4F6C-8A85-BF8F044726A4}" type="pres">
      <dgm:prSet presAssocID="{E0B3FD9E-9410-4D4E-94EB-404FE26141C0}" presName="text" presStyleLbl="revTx" presStyleIdx="0" presStyleCnt="6">
        <dgm:presLayoutVars>
          <dgm:chPref val="3"/>
        </dgm:presLayoutVars>
      </dgm:prSet>
      <dgm:spPr/>
      <dgm:t>
        <a:bodyPr/>
        <a:lstStyle/>
        <a:p>
          <a:endParaRPr lang="en-US"/>
        </a:p>
      </dgm:t>
    </dgm:pt>
    <dgm:pt modelId="{47977849-DAB7-4DF3-8FAB-20B44EE62EE3}" type="pres">
      <dgm:prSet presAssocID="{E0B3FD9E-9410-4D4E-94EB-404FE26141C0}" presName="hierChild2" presStyleCnt="0"/>
      <dgm:spPr/>
    </dgm:pt>
    <dgm:pt modelId="{0CCC1A6D-0D97-4EBF-BEA9-31AC45109512}" type="pres">
      <dgm:prSet presAssocID="{EE7F9BAA-FD61-42A3-8D7F-BD58C8A7616E}" presName="Name10" presStyleLbl="parChTrans1D2" presStyleIdx="0" presStyleCnt="2"/>
      <dgm:spPr/>
      <dgm:t>
        <a:bodyPr/>
        <a:lstStyle/>
        <a:p>
          <a:endParaRPr lang="en-US"/>
        </a:p>
      </dgm:t>
    </dgm:pt>
    <dgm:pt modelId="{9FD35648-A055-427A-B207-C64A865FBFFC}" type="pres">
      <dgm:prSet presAssocID="{E252410D-6E48-4982-94C4-80A001D93944}" presName="hierRoot2" presStyleCnt="0"/>
      <dgm:spPr/>
    </dgm:pt>
    <dgm:pt modelId="{D241AAEF-CAF0-4451-B8F0-BB213FDE2AC7}" type="pres">
      <dgm:prSet presAssocID="{E252410D-6E48-4982-94C4-80A001D93944}" presName="composite2" presStyleCnt="0"/>
      <dgm:spPr/>
    </dgm:pt>
    <dgm:pt modelId="{88AE5480-C1EA-4762-A199-60E4398239BA}" type="pres">
      <dgm:prSet presAssocID="{E252410D-6E48-4982-94C4-80A001D93944}" presName="image2" presStyleLbl="node2" presStyleIdx="0" presStyleCnt="2"/>
      <dgm:spPr/>
    </dgm:pt>
    <dgm:pt modelId="{60E501A5-D24E-43D8-9282-7E27FA587AF2}" type="pres">
      <dgm:prSet presAssocID="{E252410D-6E48-4982-94C4-80A001D93944}" presName="text2" presStyleLbl="revTx" presStyleIdx="1" presStyleCnt="6">
        <dgm:presLayoutVars>
          <dgm:chPref val="3"/>
        </dgm:presLayoutVars>
      </dgm:prSet>
      <dgm:spPr/>
      <dgm:t>
        <a:bodyPr/>
        <a:lstStyle/>
        <a:p>
          <a:endParaRPr lang="en-US"/>
        </a:p>
      </dgm:t>
    </dgm:pt>
    <dgm:pt modelId="{880B66D8-9C19-4572-A468-C353C85F8FCA}" type="pres">
      <dgm:prSet presAssocID="{E252410D-6E48-4982-94C4-80A001D93944}" presName="hierChild3" presStyleCnt="0"/>
      <dgm:spPr/>
    </dgm:pt>
    <dgm:pt modelId="{011A318F-E75C-49A4-832A-9CF49EEC0041}" type="pres">
      <dgm:prSet presAssocID="{F0061020-7CED-42A6-864E-66ACD21781C6}" presName="Name17" presStyleLbl="parChTrans1D3" presStyleIdx="0" presStyleCnt="3"/>
      <dgm:spPr/>
      <dgm:t>
        <a:bodyPr/>
        <a:lstStyle/>
        <a:p>
          <a:endParaRPr lang="en-US"/>
        </a:p>
      </dgm:t>
    </dgm:pt>
    <dgm:pt modelId="{0986B695-9376-4B84-9E41-3F53753C7FF3}" type="pres">
      <dgm:prSet presAssocID="{A132CD0B-A2D4-4018-8C77-8FFB7BE4E6D9}" presName="hierRoot3" presStyleCnt="0"/>
      <dgm:spPr/>
    </dgm:pt>
    <dgm:pt modelId="{571FD387-CA4B-4966-A153-18BAD355C2DD}" type="pres">
      <dgm:prSet presAssocID="{A132CD0B-A2D4-4018-8C77-8FFB7BE4E6D9}" presName="composite3" presStyleCnt="0"/>
      <dgm:spPr/>
    </dgm:pt>
    <dgm:pt modelId="{B91C8DFC-3626-4A9F-A53F-D1C8B8A3EC01}" type="pres">
      <dgm:prSet presAssocID="{A132CD0B-A2D4-4018-8C77-8FFB7BE4E6D9}" presName="image3" presStyleLbl="node3" presStyleIdx="0" presStyleCnt="3"/>
      <dgm:spPr/>
    </dgm:pt>
    <dgm:pt modelId="{C9770372-4071-4000-B6B8-319C5ADEB13C}" type="pres">
      <dgm:prSet presAssocID="{A132CD0B-A2D4-4018-8C77-8FFB7BE4E6D9}" presName="text3" presStyleLbl="revTx" presStyleIdx="2" presStyleCnt="6">
        <dgm:presLayoutVars>
          <dgm:chPref val="3"/>
        </dgm:presLayoutVars>
      </dgm:prSet>
      <dgm:spPr/>
      <dgm:t>
        <a:bodyPr/>
        <a:lstStyle/>
        <a:p>
          <a:endParaRPr lang="en-US"/>
        </a:p>
      </dgm:t>
    </dgm:pt>
    <dgm:pt modelId="{FB3A9DE0-C293-42A3-87CE-24F5A2243756}" type="pres">
      <dgm:prSet presAssocID="{A132CD0B-A2D4-4018-8C77-8FFB7BE4E6D9}" presName="hierChild4" presStyleCnt="0"/>
      <dgm:spPr/>
    </dgm:pt>
    <dgm:pt modelId="{3F87C6D7-01BF-4062-8595-F0290167BFAC}" type="pres">
      <dgm:prSet presAssocID="{82BF698E-34DA-4DA0-870B-B85096D6B297}" presName="Name17" presStyleLbl="parChTrans1D3" presStyleIdx="1" presStyleCnt="3"/>
      <dgm:spPr/>
      <dgm:t>
        <a:bodyPr/>
        <a:lstStyle/>
        <a:p>
          <a:endParaRPr lang="en-US"/>
        </a:p>
      </dgm:t>
    </dgm:pt>
    <dgm:pt modelId="{072DEE42-FD22-435C-B842-384892C11A03}" type="pres">
      <dgm:prSet presAssocID="{F5B59FA4-A795-4F00-B01C-007EF938E462}" presName="hierRoot3" presStyleCnt="0"/>
      <dgm:spPr/>
    </dgm:pt>
    <dgm:pt modelId="{0B5ECF6B-E259-47FA-B22B-ECE2665DAA88}" type="pres">
      <dgm:prSet presAssocID="{F5B59FA4-A795-4F00-B01C-007EF938E462}" presName="composite3" presStyleCnt="0"/>
      <dgm:spPr/>
    </dgm:pt>
    <dgm:pt modelId="{EE850304-84E9-40E5-97EB-A546B079D31F}" type="pres">
      <dgm:prSet presAssocID="{F5B59FA4-A795-4F00-B01C-007EF938E462}" presName="image3" presStyleLbl="node3" presStyleIdx="1" presStyleCnt="3"/>
      <dgm:spPr/>
    </dgm:pt>
    <dgm:pt modelId="{E9EC83EF-4A7A-4DDA-AD19-E3C480BE42D5}" type="pres">
      <dgm:prSet presAssocID="{F5B59FA4-A795-4F00-B01C-007EF938E462}" presName="text3" presStyleLbl="revTx" presStyleIdx="3" presStyleCnt="6">
        <dgm:presLayoutVars>
          <dgm:chPref val="3"/>
        </dgm:presLayoutVars>
      </dgm:prSet>
      <dgm:spPr/>
      <dgm:t>
        <a:bodyPr/>
        <a:lstStyle/>
        <a:p>
          <a:endParaRPr lang="en-US"/>
        </a:p>
      </dgm:t>
    </dgm:pt>
    <dgm:pt modelId="{586C27CB-5C85-4327-9022-C92EC9FF7FCF}" type="pres">
      <dgm:prSet presAssocID="{F5B59FA4-A795-4F00-B01C-007EF938E462}" presName="hierChild4" presStyleCnt="0"/>
      <dgm:spPr/>
    </dgm:pt>
    <dgm:pt modelId="{65519E81-1F06-4E23-AFC5-A5236131E37A}" type="pres">
      <dgm:prSet presAssocID="{9E425B98-6372-4981-A55A-A5B4F008A226}" presName="Name10" presStyleLbl="parChTrans1D2" presStyleIdx="1" presStyleCnt="2"/>
      <dgm:spPr/>
      <dgm:t>
        <a:bodyPr/>
        <a:lstStyle/>
        <a:p>
          <a:endParaRPr lang="en-US"/>
        </a:p>
      </dgm:t>
    </dgm:pt>
    <dgm:pt modelId="{74BB2BB0-3263-4793-AC6D-DCC3324DDBC7}" type="pres">
      <dgm:prSet presAssocID="{2DDC6E71-F052-44CF-9E40-785C8F633948}" presName="hierRoot2" presStyleCnt="0"/>
      <dgm:spPr/>
    </dgm:pt>
    <dgm:pt modelId="{07003C6F-7DD1-49F7-9560-5DB5447A6DE4}" type="pres">
      <dgm:prSet presAssocID="{2DDC6E71-F052-44CF-9E40-785C8F633948}" presName="composite2" presStyleCnt="0"/>
      <dgm:spPr/>
    </dgm:pt>
    <dgm:pt modelId="{4C012B50-7447-419F-BA3C-2FD1868D026A}" type="pres">
      <dgm:prSet presAssocID="{2DDC6E71-F052-44CF-9E40-785C8F633948}" presName="image2" presStyleLbl="node2" presStyleIdx="1" presStyleCnt="2"/>
      <dgm:spPr/>
    </dgm:pt>
    <dgm:pt modelId="{C5253428-7F21-48A1-BB20-C98021959321}" type="pres">
      <dgm:prSet presAssocID="{2DDC6E71-F052-44CF-9E40-785C8F633948}" presName="text2" presStyleLbl="revTx" presStyleIdx="4" presStyleCnt="6">
        <dgm:presLayoutVars>
          <dgm:chPref val="3"/>
        </dgm:presLayoutVars>
      </dgm:prSet>
      <dgm:spPr/>
      <dgm:t>
        <a:bodyPr/>
        <a:lstStyle/>
        <a:p>
          <a:endParaRPr lang="en-US"/>
        </a:p>
      </dgm:t>
    </dgm:pt>
    <dgm:pt modelId="{3C2700D5-E1BD-4C62-A5B9-9D472C6C75B9}" type="pres">
      <dgm:prSet presAssocID="{2DDC6E71-F052-44CF-9E40-785C8F633948}" presName="hierChild3" presStyleCnt="0"/>
      <dgm:spPr/>
    </dgm:pt>
    <dgm:pt modelId="{C20C7709-DBA9-4590-99DA-EACF2603B0D6}" type="pres">
      <dgm:prSet presAssocID="{251259E8-EC55-4C80-9637-5FED442BA9B5}" presName="Name17" presStyleLbl="parChTrans1D3" presStyleIdx="2" presStyleCnt="3"/>
      <dgm:spPr/>
      <dgm:t>
        <a:bodyPr/>
        <a:lstStyle/>
        <a:p>
          <a:endParaRPr lang="en-US"/>
        </a:p>
      </dgm:t>
    </dgm:pt>
    <dgm:pt modelId="{CF9E8A6A-889D-4F93-8ED1-5D4667FFA0B6}" type="pres">
      <dgm:prSet presAssocID="{E090171D-6252-4BF0-8B4C-ABA0B89B1827}" presName="hierRoot3" presStyleCnt="0"/>
      <dgm:spPr/>
    </dgm:pt>
    <dgm:pt modelId="{FB73AF46-D3EF-435D-8111-C64BAF49CE66}" type="pres">
      <dgm:prSet presAssocID="{E090171D-6252-4BF0-8B4C-ABA0B89B1827}" presName="composite3" presStyleCnt="0"/>
      <dgm:spPr/>
    </dgm:pt>
    <dgm:pt modelId="{006B66D4-8614-4AD1-862D-6E8118F14D68}" type="pres">
      <dgm:prSet presAssocID="{E090171D-6252-4BF0-8B4C-ABA0B89B1827}" presName="image3" presStyleLbl="node3" presStyleIdx="2" presStyleCnt="3"/>
      <dgm:spPr/>
    </dgm:pt>
    <dgm:pt modelId="{21FAB048-2320-4502-8B86-ED264876AEB0}" type="pres">
      <dgm:prSet presAssocID="{E090171D-6252-4BF0-8B4C-ABA0B89B1827}" presName="text3" presStyleLbl="revTx" presStyleIdx="5" presStyleCnt="6">
        <dgm:presLayoutVars>
          <dgm:chPref val="3"/>
        </dgm:presLayoutVars>
      </dgm:prSet>
      <dgm:spPr/>
      <dgm:t>
        <a:bodyPr/>
        <a:lstStyle/>
        <a:p>
          <a:endParaRPr lang="en-US"/>
        </a:p>
      </dgm:t>
    </dgm:pt>
    <dgm:pt modelId="{D1FE0730-8273-4521-98BC-5910E32B7F27}" type="pres">
      <dgm:prSet presAssocID="{E090171D-6252-4BF0-8B4C-ABA0B89B1827}" presName="hierChild4" presStyleCnt="0"/>
      <dgm:spPr/>
    </dgm:pt>
  </dgm:ptLst>
  <dgm:cxnLst>
    <dgm:cxn modelId="{CD84AE29-310A-4066-AB29-9FBC93F0C9A0}" type="presOf" srcId="{E252410D-6E48-4982-94C4-80A001D93944}" destId="{60E501A5-D24E-43D8-9282-7E27FA587AF2}" srcOrd="0" destOrd="0" presId="urn:microsoft.com/office/officeart/2009/layout/CirclePictureHierarchy"/>
    <dgm:cxn modelId="{12DE0EB0-C58C-4690-81CE-315FCDF680A5}" srcId="{E252410D-6E48-4982-94C4-80A001D93944}" destId="{F5B59FA4-A795-4F00-B01C-007EF938E462}" srcOrd="1" destOrd="0" parTransId="{82BF698E-34DA-4DA0-870B-B85096D6B297}" sibTransId="{2A2D3C09-918D-4EAE-8896-FDBBCB8D76E7}"/>
    <dgm:cxn modelId="{B0CBE85C-7690-453A-8C4A-51BB8FE049C8}" srcId="{E0B3FD9E-9410-4D4E-94EB-404FE26141C0}" destId="{2DDC6E71-F052-44CF-9E40-785C8F633948}" srcOrd="1" destOrd="0" parTransId="{9E425B98-6372-4981-A55A-A5B4F008A226}" sibTransId="{A456B902-EE4E-4891-A1D9-22A36F176F0C}"/>
    <dgm:cxn modelId="{E2E90C25-EB88-4012-8C6A-C872745DD4D3}" type="presOf" srcId="{F5B59FA4-A795-4F00-B01C-007EF938E462}" destId="{E9EC83EF-4A7A-4DDA-AD19-E3C480BE42D5}" srcOrd="0" destOrd="0" presId="urn:microsoft.com/office/officeart/2009/layout/CirclePictureHierarchy"/>
    <dgm:cxn modelId="{9620AF63-995E-4B12-9DCB-6182CE636819}" srcId="{E252410D-6E48-4982-94C4-80A001D93944}" destId="{A132CD0B-A2D4-4018-8C77-8FFB7BE4E6D9}" srcOrd="0" destOrd="0" parTransId="{F0061020-7CED-42A6-864E-66ACD21781C6}" sibTransId="{A3ACE1B6-9140-4329-8930-CF1D538FEABA}"/>
    <dgm:cxn modelId="{09F65FD4-E5B9-4360-8F2A-B367B9D9978A}" type="presOf" srcId="{82BF698E-34DA-4DA0-870B-B85096D6B297}" destId="{3F87C6D7-01BF-4062-8595-F0290167BFAC}" srcOrd="0" destOrd="0" presId="urn:microsoft.com/office/officeart/2009/layout/CirclePictureHierarchy"/>
    <dgm:cxn modelId="{C1E066AE-FD43-493D-BE48-81C2C70292E4}" type="presOf" srcId="{9E425B98-6372-4981-A55A-A5B4F008A226}" destId="{65519E81-1F06-4E23-AFC5-A5236131E37A}" srcOrd="0" destOrd="0" presId="urn:microsoft.com/office/officeart/2009/layout/CirclePictureHierarchy"/>
    <dgm:cxn modelId="{469FBEB1-1AC2-4AAC-B24F-5F7E3949DDA8}" type="presOf" srcId="{251259E8-EC55-4C80-9637-5FED442BA9B5}" destId="{C20C7709-DBA9-4590-99DA-EACF2603B0D6}" srcOrd="0" destOrd="0" presId="urn:microsoft.com/office/officeart/2009/layout/CirclePictureHierarchy"/>
    <dgm:cxn modelId="{E8AFF363-2447-448A-9761-4780C7DC22B6}" type="presOf" srcId="{F0061020-7CED-42A6-864E-66ACD21781C6}" destId="{011A318F-E75C-49A4-832A-9CF49EEC0041}" srcOrd="0" destOrd="0" presId="urn:microsoft.com/office/officeart/2009/layout/CirclePictureHierarchy"/>
    <dgm:cxn modelId="{F9A5DDA2-AE64-4CD9-A626-D36FF09D0A5C}" type="presOf" srcId="{E0B3FD9E-9410-4D4E-94EB-404FE26141C0}" destId="{BFD19DB0-8CB1-4F6C-8A85-BF8F044726A4}" srcOrd="0" destOrd="0" presId="urn:microsoft.com/office/officeart/2009/layout/CirclePictureHierarchy"/>
    <dgm:cxn modelId="{8DFDC452-4085-4F50-8AC8-A9FF56D37317}" type="presOf" srcId="{D869DEB8-4179-4C75-9E56-2104A0460C58}" destId="{AA081524-6004-4F53-9DC5-E6A1D59EEB34}" srcOrd="0" destOrd="0" presId="urn:microsoft.com/office/officeart/2009/layout/CirclePictureHierarchy"/>
    <dgm:cxn modelId="{893BD3B4-3FA0-452E-A5A4-1A25C93144C8}" type="presOf" srcId="{2DDC6E71-F052-44CF-9E40-785C8F633948}" destId="{C5253428-7F21-48A1-BB20-C98021959321}" srcOrd="0" destOrd="0" presId="urn:microsoft.com/office/officeart/2009/layout/CirclePictureHierarchy"/>
    <dgm:cxn modelId="{496B3906-8966-4F20-800B-52906AC0CC9C}" type="presOf" srcId="{A132CD0B-A2D4-4018-8C77-8FFB7BE4E6D9}" destId="{C9770372-4071-4000-B6B8-319C5ADEB13C}" srcOrd="0" destOrd="0" presId="urn:microsoft.com/office/officeart/2009/layout/CirclePictureHierarchy"/>
    <dgm:cxn modelId="{A699D4F1-88F7-4D8F-AE61-8D52596AAB8C}" srcId="{2DDC6E71-F052-44CF-9E40-785C8F633948}" destId="{E090171D-6252-4BF0-8B4C-ABA0B89B1827}" srcOrd="0" destOrd="0" parTransId="{251259E8-EC55-4C80-9637-5FED442BA9B5}" sibTransId="{E81746E2-C07C-4789-9864-726BDBFD4D11}"/>
    <dgm:cxn modelId="{3F5D8F3F-777A-41AA-8627-717E4B06D42E}" srcId="{D869DEB8-4179-4C75-9E56-2104A0460C58}" destId="{E0B3FD9E-9410-4D4E-94EB-404FE26141C0}" srcOrd="0" destOrd="0" parTransId="{6293F658-08EA-4895-A217-E35681232204}" sibTransId="{C93C913D-5610-4B4A-92D5-DABAAFBC6097}"/>
    <dgm:cxn modelId="{C4859D96-A25E-4465-B434-9380692028D3}" srcId="{E0B3FD9E-9410-4D4E-94EB-404FE26141C0}" destId="{E252410D-6E48-4982-94C4-80A001D93944}" srcOrd="0" destOrd="0" parTransId="{EE7F9BAA-FD61-42A3-8D7F-BD58C8A7616E}" sibTransId="{60388B76-CB7E-422D-AC1B-5A944BD96A85}"/>
    <dgm:cxn modelId="{4F3AC64A-08D7-4A62-82E7-D14E60FCBA41}" type="presOf" srcId="{E090171D-6252-4BF0-8B4C-ABA0B89B1827}" destId="{21FAB048-2320-4502-8B86-ED264876AEB0}" srcOrd="0" destOrd="0" presId="urn:microsoft.com/office/officeart/2009/layout/CirclePictureHierarchy"/>
    <dgm:cxn modelId="{3AC3BA78-8F45-444C-9813-609383E2BC38}" type="presOf" srcId="{EE7F9BAA-FD61-42A3-8D7F-BD58C8A7616E}" destId="{0CCC1A6D-0D97-4EBF-BEA9-31AC45109512}" srcOrd="0" destOrd="0" presId="urn:microsoft.com/office/officeart/2009/layout/CirclePictureHierarchy"/>
    <dgm:cxn modelId="{1E7E7E10-4AB7-44B1-81C7-E132308DA632}" type="presParOf" srcId="{AA081524-6004-4F53-9DC5-E6A1D59EEB34}" destId="{4376B838-1B01-4259-9489-07118DE81C20}" srcOrd="0" destOrd="0" presId="urn:microsoft.com/office/officeart/2009/layout/CirclePictureHierarchy"/>
    <dgm:cxn modelId="{6F890146-11CF-48D3-AECF-250174904ED1}" type="presParOf" srcId="{4376B838-1B01-4259-9489-07118DE81C20}" destId="{0D2D92D1-74E3-439A-80C3-47B39CC65D08}" srcOrd="0" destOrd="0" presId="urn:microsoft.com/office/officeart/2009/layout/CirclePictureHierarchy"/>
    <dgm:cxn modelId="{CD5A79B1-323D-4FB7-8B0F-3495AF405046}" type="presParOf" srcId="{0D2D92D1-74E3-439A-80C3-47B39CC65D08}" destId="{E9C9704F-A563-422A-911D-02E789F5E3ED}" srcOrd="0" destOrd="0" presId="urn:microsoft.com/office/officeart/2009/layout/CirclePictureHierarchy"/>
    <dgm:cxn modelId="{F159D0B3-8B76-4763-A508-B9368A09C47E}" type="presParOf" srcId="{0D2D92D1-74E3-439A-80C3-47B39CC65D08}" destId="{BFD19DB0-8CB1-4F6C-8A85-BF8F044726A4}" srcOrd="1" destOrd="0" presId="urn:microsoft.com/office/officeart/2009/layout/CirclePictureHierarchy"/>
    <dgm:cxn modelId="{C45F7C61-9526-450D-B943-250EB70826D1}" type="presParOf" srcId="{4376B838-1B01-4259-9489-07118DE81C20}" destId="{47977849-DAB7-4DF3-8FAB-20B44EE62EE3}" srcOrd="1" destOrd="0" presId="urn:microsoft.com/office/officeart/2009/layout/CirclePictureHierarchy"/>
    <dgm:cxn modelId="{8FD98FA5-734C-4D09-B823-53A1DA2CC663}" type="presParOf" srcId="{47977849-DAB7-4DF3-8FAB-20B44EE62EE3}" destId="{0CCC1A6D-0D97-4EBF-BEA9-31AC45109512}" srcOrd="0" destOrd="0" presId="urn:microsoft.com/office/officeart/2009/layout/CirclePictureHierarchy"/>
    <dgm:cxn modelId="{6F59DA2C-BD92-43EA-B20B-0FE51E885992}" type="presParOf" srcId="{47977849-DAB7-4DF3-8FAB-20B44EE62EE3}" destId="{9FD35648-A055-427A-B207-C64A865FBFFC}" srcOrd="1" destOrd="0" presId="urn:microsoft.com/office/officeart/2009/layout/CirclePictureHierarchy"/>
    <dgm:cxn modelId="{9FD2C417-8271-4705-A14E-683D8BB64514}" type="presParOf" srcId="{9FD35648-A055-427A-B207-C64A865FBFFC}" destId="{D241AAEF-CAF0-4451-B8F0-BB213FDE2AC7}" srcOrd="0" destOrd="0" presId="urn:microsoft.com/office/officeart/2009/layout/CirclePictureHierarchy"/>
    <dgm:cxn modelId="{FDF4069D-D290-49A9-9DCE-2E16990D2C4F}" type="presParOf" srcId="{D241AAEF-CAF0-4451-B8F0-BB213FDE2AC7}" destId="{88AE5480-C1EA-4762-A199-60E4398239BA}" srcOrd="0" destOrd="0" presId="urn:microsoft.com/office/officeart/2009/layout/CirclePictureHierarchy"/>
    <dgm:cxn modelId="{018ED9BE-831A-411D-842F-930637CD4D13}" type="presParOf" srcId="{D241AAEF-CAF0-4451-B8F0-BB213FDE2AC7}" destId="{60E501A5-D24E-43D8-9282-7E27FA587AF2}" srcOrd="1" destOrd="0" presId="urn:microsoft.com/office/officeart/2009/layout/CirclePictureHierarchy"/>
    <dgm:cxn modelId="{8B3BC7E3-402C-439B-90B6-4777FDB5EAB9}" type="presParOf" srcId="{9FD35648-A055-427A-B207-C64A865FBFFC}" destId="{880B66D8-9C19-4572-A468-C353C85F8FCA}" srcOrd="1" destOrd="0" presId="urn:microsoft.com/office/officeart/2009/layout/CirclePictureHierarchy"/>
    <dgm:cxn modelId="{B0F16E69-95F7-4AA1-A06C-87FB1AC9DF0C}" type="presParOf" srcId="{880B66D8-9C19-4572-A468-C353C85F8FCA}" destId="{011A318F-E75C-49A4-832A-9CF49EEC0041}" srcOrd="0" destOrd="0" presId="urn:microsoft.com/office/officeart/2009/layout/CirclePictureHierarchy"/>
    <dgm:cxn modelId="{91C009A7-1783-4AA2-97F3-958B883FAED7}" type="presParOf" srcId="{880B66D8-9C19-4572-A468-C353C85F8FCA}" destId="{0986B695-9376-4B84-9E41-3F53753C7FF3}" srcOrd="1" destOrd="0" presId="urn:microsoft.com/office/officeart/2009/layout/CirclePictureHierarchy"/>
    <dgm:cxn modelId="{963318D4-5228-481D-B7C0-3B2F3BD03A3A}" type="presParOf" srcId="{0986B695-9376-4B84-9E41-3F53753C7FF3}" destId="{571FD387-CA4B-4966-A153-18BAD355C2DD}" srcOrd="0" destOrd="0" presId="urn:microsoft.com/office/officeart/2009/layout/CirclePictureHierarchy"/>
    <dgm:cxn modelId="{3BBC17EE-0559-4D95-9F1F-6DAAD4DC0FCC}" type="presParOf" srcId="{571FD387-CA4B-4966-A153-18BAD355C2DD}" destId="{B91C8DFC-3626-4A9F-A53F-D1C8B8A3EC01}" srcOrd="0" destOrd="0" presId="urn:microsoft.com/office/officeart/2009/layout/CirclePictureHierarchy"/>
    <dgm:cxn modelId="{51EE322A-953F-4588-B62F-098BF3313DCA}" type="presParOf" srcId="{571FD387-CA4B-4966-A153-18BAD355C2DD}" destId="{C9770372-4071-4000-B6B8-319C5ADEB13C}" srcOrd="1" destOrd="0" presId="urn:microsoft.com/office/officeart/2009/layout/CirclePictureHierarchy"/>
    <dgm:cxn modelId="{614802C2-D286-4919-8294-D94A22796B14}" type="presParOf" srcId="{0986B695-9376-4B84-9E41-3F53753C7FF3}" destId="{FB3A9DE0-C293-42A3-87CE-24F5A2243756}" srcOrd="1" destOrd="0" presId="urn:microsoft.com/office/officeart/2009/layout/CirclePictureHierarchy"/>
    <dgm:cxn modelId="{FA46D519-2BFE-40C1-A574-2457FCD7A659}" type="presParOf" srcId="{880B66D8-9C19-4572-A468-C353C85F8FCA}" destId="{3F87C6D7-01BF-4062-8595-F0290167BFAC}" srcOrd="2" destOrd="0" presId="urn:microsoft.com/office/officeart/2009/layout/CirclePictureHierarchy"/>
    <dgm:cxn modelId="{9F1DEFCC-AD32-454D-B9F8-4C2A9CD68B67}" type="presParOf" srcId="{880B66D8-9C19-4572-A468-C353C85F8FCA}" destId="{072DEE42-FD22-435C-B842-384892C11A03}" srcOrd="3" destOrd="0" presId="urn:microsoft.com/office/officeart/2009/layout/CirclePictureHierarchy"/>
    <dgm:cxn modelId="{97A59686-61DC-48D2-B76F-C540FA19CFB9}" type="presParOf" srcId="{072DEE42-FD22-435C-B842-384892C11A03}" destId="{0B5ECF6B-E259-47FA-B22B-ECE2665DAA88}" srcOrd="0" destOrd="0" presId="urn:microsoft.com/office/officeart/2009/layout/CirclePictureHierarchy"/>
    <dgm:cxn modelId="{15457B72-B759-4217-B1F5-524204A60DC9}" type="presParOf" srcId="{0B5ECF6B-E259-47FA-B22B-ECE2665DAA88}" destId="{EE850304-84E9-40E5-97EB-A546B079D31F}" srcOrd="0" destOrd="0" presId="urn:microsoft.com/office/officeart/2009/layout/CirclePictureHierarchy"/>
    <dgm:cxn modelId="{836941E2-2F87-49FB-A826-F30FD8314E48}" type="presParOf" srcId="{0B5ECF6B-E259-47FA-B22B-ECE2665DAA88}" destId="{E9EC83EF-4A7A-4DDA-AD19-E3C480BE42D5}" srcOrd="1" destOrd="0" presId="urn:microsoft.com/office/officeart/2009/layout/CirclePictureHierarchy"/>
    <dgm:cxn modelId="{CECD4AD3-CDC5-45A1-B47B-C4D93DAADA9E}" type="presParOf" srcId="{072DEE42-FD22-435C-B842-384892C11A03}" destId="{586C27CB-5C85-4327-9022-C92EC9FF7FCF}" srcOrd="1" destOrd="0" presId="urn:microsoft.com/office/officeart/2009/layout/CirclePictureHierarchy"/>
    <dgm:cxn modelId="{3CE4C850-E520-4385-98C3-08FF717A58A8}" type="presParOf" srcId="{47977849-DAB7-4DF3-8FAB-20B44EE62EE3}" destId="{65519E81-1F06-4E23-AFC5-A5236131E37A}" srcOrd="2" destOrd="0" presId="urn:microsoft.com/office/officeart/2009/layout/CirclePictureHierarchy"/>
    <dgm:cxn modelId="{1E30E392-10E1-4F6A-A550-95FBE783DDE2}" type="presParOf" srcId="{47977849-DAB7-4DF3-8FAB-20B44EE62EE3}" destId="{74BB2BB0-3263-4793-AC6D-DCC3324DDBC7}" srcOrd="3" destOrd="0" presId="urn:microsoft.com/office/officeart/2009/layout/CirclePictureHierarchy"/>
    <dgm:cxn modelId="{B860AE53-AAE9-43AD-9488-14A6746657C1}" type="presParOf" srcId="{74BB2BB0-3263-4793-AC6D-DCC3324DDBC7}" destId="{07003C6F-7DD1-49F7-9560-5DB5447A6DE4}" srcOrd="0" destOrd="0" presId="urn:microsoft.com/office/officeart/2009/layout/CirclePictureHierarchy"/>
    <dgm:cxn modelId="{977E7A43-0BD7-4DC3-B279-E72CC1754C6B}" type="presParOf" srcId="{07003C6F-7DD1-49F7-9560-5DB5447A6DE4}" destId="{4C012B50-7447-419F-BA3C-2FD1868D026A}" srcOrd="0" destOrd="0" presId="urn:microsoft.com/office/officeart/2009/layout/CirclePictureHierarchy"/>
    <dgm:cxn modelId="{17F56D47-92C9-420D-A605-AEABD6F862C3}" type="presParOf" srcId="{07003C6F-7DD1-49F7-9560-5DB5447A6DE4}" destId="{C5253428-7F21-48A1-BB20-C98021959321}" srcOrd="1" destOrd="0" presId="urn:microsoft.com/office/officeart/2009/layout/CirclePictureHierarchy"/>
    <dgm:cxn modelId="{6F331A0C-BB90-4422-8B9E-6CBBF2285529}" type="presParOf" srcId="{74BB2BB0-3263-4793-AC6D-DCC3324DDBC7}" destId="{3C2700D5-E1BD-4C62-A5B9-9D472C6C75B9}" srcOrd="1" destOrd="0" presId="urn:microsoft.com/office/officeart/2009/layout/CirclePictureHierarchy"/>
    <dgm:cxn modelId="{97C8AB06-E7BF-4629-AC25-AE8FFE5D4B38}" type="presParOf" srcId="{3C2700D5-E1BD-4C62-A5B9-9D472C6C75B9}" destId="{C20C7709-DBA9-4590-99DA-EACF2603B0D6}" srcOrd="0" destOrd="0" presId="urn:microsoft.com/office/officeart/2009/layout/CirclePictureHierarchy"/>
    <dgm:cxn modelId="{2A94FCD6-55C5-4022-9DF5-2028FAA65188}" type="presParOf" srcId="{3C2700D5-E1BD-4C62-A5B9-9D472C6C75B9}" destId="{CF9E8A6A-889D-4F93-8ED1-5D4667FFA0B6}" srcOrd="1" destOrd="0" presId="urn:microsoft.com/office/officeart/2009/layout/CirclePictureHierarchy"/>
    <dgm:cxn modelId="{E4448A46-81BE-4C0B-BC58-EDE5D76F6101}" type="presParOf" srcId="{CF9E8A6A-889D-4F93-8ED1-5D4667FFA0B6}" destId="{FB73AF46-D3EF-435D-8111-C64BAF49CE66}" srcOrd="0" destOrd="0" presId="urn:microsoft.com/office/officeart/2009/layout/CirclePictureHierarchy"/>
    <dgm:cxn modelId="{891D41B5-CCA1-4575-89F9-492C81D15326}" type="presParOf" srcId="{FB73AF46-D3EF-435D-8111-C64BAF49CE66}" destId="{006B66D4-8614-4AD1-862D-6E8118F14D68}" srcOrd="0" destOrd="0" presId="urn:microsoft.com/office/officeart/2009/layout/CirclePictureHierarchy"/>
    <dgm:cxn modelId="{C02F6F10-9AB0-44D4-8B0A-F3DA1743963F}" type="presParOf" srcId="{FB73AF46-D3EF-435D-8111-C64BAF49CE66}" destId="{21FAB048-2320-4502-8B86-ED264876AEB0}" srcOrd="1" destOrd="0" presId="urn:microsoft.com/office/officeart/2009/layout/CirclePictureHierarchy"/>
    <dgm:cxn modelId="{EF92E557-8694-4D45-B95D-AFD6EFE15043}" type="presParOf" srcId="{CF9E8A6A-889D-4F93-8ED1-5D4667FFA0B6}" destId="{D1FE0730-8273-4521-98BC-5910E32B7F27}" srcOrd="1" destOrd="0" presId="urn:microsoft.com/office/officeart/2009/layout/CirclePictureHierarchy"/>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48628-603E-4871-BF80-F565045F2373}">
      <dsp:nvSpPr>
        <dsp:cNvPr id="0" name=""/>
        <dsp:cNvSpPr/>
      </dsp:nvSpPr>
      <dsp:spPr>
        <a:xfrm>
          <a:off x="923295" y="581698"/>
          <a:ext cx="1201420" cy="1201420"/>
        </a:xfrm>
        <a:prstGeom prst="gear9">
          <a:avLst/>
        </a:prstGeom>
        <a:solidFill>
          <a:schemeClr val="accent1">
            <a:hueOff val="0"/>
            <a:satOff val="0"/>
            <a:lumOff val="0"/>
            <a:alphaOff val="0"/>
          </a:schemeClr>
        </a:solidFill>
        <a:ln w="1905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endParaRPr lang="en-US" sz="1200" kern="1200" dirty="0"/>
        </a:p>
      </dsp:txBody>
      <dsp:txXfrm>
        <a:off x="1164834" y="863125"/>
        <a:ext cx="718342" cy="617555"/>
      </dsp:txXfrm>
    </dsp:sp>
    <dsp:sp modelId="{0975F34C-0728-4E80-82F9-912FF0965DE5}">
      <dsp:nvSpPr>
        <dsp:cNvPr id="0" name=""/>
        <dsp:cNvSpPr/>
      </dsp:nvSpPr>
      <dsp:spPr>
        <a:xfrm>
          <a:off x="990534" y="364717"/>
          <a:ext cx="1477746" cy="1477746"/>
        </a:xfrm>
        <a:prstGeom prst="circularArrow">
          <a:avLst>
            <a:gd name="adj1" fmla="val 4878"/>
            <a:gd name="adj2" fmla="val 312630"/>
            <a:gd name="adj3" fmla="val 2928485"/>
            <a:gd name="adj4" fmla="val 15541923"/>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48628-603E-4871-BF80-F565045F2373}">
      <dsp:nvSpPr>
        <dsp:cNvPr id="0" name=""/>
        <dsp:cNvSpPr/>
      </dsp:nvSpPr>
      <dsp:spPr>
        <a:xfrm>
          <a:off x="1384300" y="711199"/>
          <a:ext cx="1117600" cy="1117600"/>
        </a:xfrm>
        <a:prstGeom prst="gear9">
          <a:avLst/>
        </a:prstGeom>
        <a:solidFill>
          <a:schemeClr val="accent1">
            <a:hueOff val="0"/>
            <a:satOff val="0"/>
            <a:lumOff val="0"/>
            <a:alphaOff val="0"/>
          </a:schemeClr>
        </a:solidFill>
        <a:ln w="1905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dirty="0"/>
        </a:p>
      </dsp:txBody>
      <dsp:txXfrm>
        <a:off x="1608987" y="972991"/>
        <a:ext cx="668226" cy="574470"/>
      </dsp:txXfrm>
    </dsp:sp>
    <dsp:sp modelId="{495420FB-9D59-447A-A0C3-6B748A9A89A5}">
      <dsp:nvSpPr>
        <dsp:cNvPr id="0" name=""/>
        <dsp:cNvSpPr/>
      </dsp:nvSpPr>
      <dsp:spPr>
        <a:xfrm>
          <a:off x="734060" y="447039"/>
          <a:ext cx="812800" cy="812800"/>
        </a:xfrm>
        <a:prstGeom prst="gear6">
          <a:avLst/>
        </a:prstGeom>
        <a:solidFill>
          <a:schemeClr val="accent1">
            <a:hueOff val="0"/>
            <a:satOff val="0"/>
            <a:lumOff val="0"/>
            <a:alphaOff val="0"/>
          </a:schemeClr>
        </a:solidFill>
        <a:ln w="1905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dirty="0"/>
        </a:p>
      </dsp:txBody>
      <dsp:txXfrm>
        <a:off x="938685" y="652901"/>
        <a:ext cx="403550" cy="401076"/>
      </dsp:txXfrm>
    </dsp:sp>
    <dsp:sp modelId="{0975F34C-0728-4E80-82F9-912FF0965DE5}">
      <dsp:nvSpPr>
        <dsp:cNvPr id="0" name=""/>
        <dsp:cNvSpPr/>
      </dsp:nvSpPr>
      <dsp:spPr>
        <a:xfrm>
          <a:off x="1391191" y="545110"/>
          <a:ext cx="1374648" cy="1374648"/>
        </a:xfrm>
        <a:prstGeom prst="circularArrow">
          <a:avLst>
            <a:gd name="adj1" fmla="val 4878"/>
            <a:gd name="adj2" fmla="val 312630"/>
            <a:gd name="adj3" fmla="val 2903496"/>
            <a:gd name="adj4" fmla="val 15583879"/>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82A6B62-A9CC-4DEC-A0D9-881F37D86640}">
      <dsp:nvSpPr>
        <dsp:cNvPr id="0" name=""/>
        <dsp:cNvSpPr/>
      </dsp:nvSpPr>
      <dsp:spPr>
        <a:xfrm>
          <a:off x="590114" y="276477"/>
          <a:ext cx="1039368" cy="103936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30D0B-A401-41E1-BF31-1A7D8FF05F36}">
      <dsp:nvSpPr>
        <dsp:cNvPr id="0" name=""/>
        <dsp:cNvSpPr/>
      </dsp:nvSpPr>
      <dsp:spPr>
        <a:xfrm>
          <a:off x="148589" y="0"/>
          <a:ext cx="1684020" cy="70582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A2E2C6-C6AB-4119-AB53-07EDB3E30B0E}">
      <dsp:nvSpPr>
        <dsp:cNvPr id="0" name=""/>
        <dsp:cNvSpPr/>
      </dsp:nvSpPr>
      <dsp:spPr>
        <a:xfrm>
          <a:off x="2128" y="211746"/>
          <a:ext cx="637698" cy="28232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Query 34</a:t>
          </a:r>
        </a:p>
      </dsp:txBody>
      <dsp:txXfrm>
        <a:off x="15910" y="225528"/>
        <a:ext cx="610134" cy="254764"/>
      </dsp:txXfrm>
    </dsp:sp>
    <dsp:sp modelId="{5DC3BB9D-766F-4E59-B73A-5898C8330E2D}">
      <dsp:nvSpPr>
        <dsp:cNvPr id="0" name=""/>
        <dsp:cNvSpPr/>
      </dsp:nvSpPr>
      <dsp:spPr>
        <a:xfrm>
          <a:off x="671750" y="211746"/>
          <a:ext cx="637698" cy="28232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Query 22</a:t>
          </a:r>
        </a:p>
      </dsp:txBody>
      <dsp:txXfrm>
        <a:off x="685532" y="225528"/>
        <a:ext cx="610134" cy="254764"/>
      </dsp:txXfrm>
    </dsp:sp>
    <dsp:sp modelId="{18E54326-53A0-45BA-8860-00636B4EAA5C}">
      <dsp:nvSpPr>
        <dsp:cNvPr id="0" name=""/>
        <dsp:cNvSpPr/>
      </dsp:nvSpPr>
      <dsp:spPr>
        <a:xfrm>
          <a:off x="1341373" y="211746"/>
          <a:ext cx="637698" cy="28232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Query 16</a:t>
          </a:r>
        </a:p>
      </dsp:txBody>
      <dsp:txXfrm>
        <a:off x="1355155" y="225528"/>
        <a:ext cx="610134" cy="2547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C7709-DBA9-4590-99DA-EACF2603B0D6}">
      <dsp:nvSpPr>
        <dsp:cNvPr id="0" name=""/>
        <dsp:cNvSpPr/>
      </dsp:nvSpPr>
      <dsp:spPr>
        <a:xfrm>
          <a:off x="868680" y="551370"/>
          <a:ext cx="91440" cy="91440"/>
        </a:xfrm>
        <a:custGeom>
          <a:avLst/>
          <a:gdLst/>
          <a:ahLst/>
          <a:cxnLst/>
          <a:rect l="0" t="0" r="0" b="0"/>
          <a:pathLst>
            <a:path>
              <a:moveTo>
                <a:pt x="45720" y="45720"/>
              </a:moveTo>
              <a:lnTo>
                <a:pt x="45720" y="93726"/>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5519E81-1F06-4E23-AFC5-A5236131E37A}">
      <dsp:nvSpPr>
        <dsp:cNvPr id="0" name=""/>
        <dsp:cNvSpPr/>
      </dsp:nvSpPr>
      <dsp:spPr>
        <a:xfrm>
          <a:off x="600075" y="350964"/>
          <a:ext cx="314325" cy="91440"/>
        </a:xfrm>
        <a:custGeom>
          <a:avLst/>
          <a:gdLst/>
          <a:ahLst/>
          <a:cxnLst/>
          <a:rect l="0" t="0" r="0" b="0"/>
          <a:pathLst>
            <a:path>
              <a:moveTo>
                <a:pt x="0" y="45720"/>
              </a:moveTo>
              <a:lnTo>
                <a:pt x="0" y="69913"/>
              </a:lnTo>
              <a:lnTo>
                <a:pt x="314325" y="69913"/>
              </a:lnTo>
              <a:lnTo>
                <a:pt x="314325" y="93726"/>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F87C6D7-01BF-4062-8595-F0290167BFAC}">
      <dsp:nvSpPr>
        <dsp:cNvPr id="0" name=""/>
        <dsp:cNvSpPr/>
      </dsp:nvSpPr>
      <dsp:spPr>
        <a:xfrm>
          <a:off x="285749" y="551370"/>
          <a:ext cx="209549" cy="91440"/>
        </a:xfrm>
        <a:custGeom>
          <a:avLst/>
          <a:gdLst/>
          <a:ahLst/>
          <a:cxnLst/>
          <a:rect l="0" t="0" r="0" b="0"/>
          <a:pathLst>
            <a:path>
              <a:moveTo>
                <a:pt x="0" y="45720"/>
              </a:moveTo>
              <a:lnTo>
                <a:pt x="0" y="69913"/>
              </a:lnTo>
              <a:lnTo>
                <a:pt x="209549" y="69913"/>
              </a:lnTo>
              <a:lnTo>
                <a:pt x="209549" y="93726"/>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11A318F-E75C-49A4-832A-9CF49EEC0041}">
      <dsp:nvSpPr>
        <dsp:cNvPr id="0" name=""/>
        <dsp:cNvSpPr/>
      </dsp:nvSpPr>
      <dsp:spPr>
        <a:xfrm>
          <a:off x="76199" y="551370"/>
          <a:ext cx="209549" cy="91440"/>
        </a:xfrm>
        <a:custGeom>
          <a:avLst/>
          <a:gdLst/>
          <a:ahLst/>
          <a:cxnLst/>
          <a:rect l="0" t="0" r="0" b="0"/>
          <a:pathLst>
            <a:path>
              <a:moveTo>
                <a:pt x="209549" y="45720"/>
              </a:moveTo>
              <a:lnTo>
                <a:pt x="209549" y="69913"/>
              </a:lnTo>
              <a:lnTo>
                <a:pt x="0" y="69913"/>
              </a:lnTo>
              <a:lnTo>
                <a:pt x="0" y="93726"/>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CCC1A6D-0D97-4EBF-BEA9-31AC45109512}">
      <dsp:nvSpPr>
        <dsp:cNvPr id="0" name=""/>
        <dsp:cNvSpPr/>
      </dsp:nvSpPr>
      <dsp:spPr>
        <a:xfrm>
          <a:off x="285749" y="350964"/>
          <a:ext cx="314325" cy="91440"/>
        </a:xfrm>
        <a:custGeom>
          <a:avLst/>
          <a:gdLst/>
          <a:ahLst/>
          <a:cxnLst/>
          <a:rect l="0" t="0" r="0" b="0"/>
          <a:pathLst>
            <a:path>
              <a:moveTo>
                <a:pt x="314325" y="45720"/>
              </a:moveTo>
              <a:lnTo>
                <a:pt x="314325" y="69913"/>
              </a:lnTo>
              <a:lnTo>
                <a:pt x="0" y="69913"/>
              </a:lnTo>
              <a:lnTo>
                <a:pt x="0" y="93726"/>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C9704F-A563-422A-911D-02E789F5E3ED}">
      <dsp:nvSpPr>
        <dsp:cNvPr id="0" name=""/>
        <dsp:cNvSpPr/>
      </dsp:nvSpPr>
      <dsp:spPr>
        <a:xfrm>
          <a:off x="523875" y="244284"/>
          <a:ext cx="152399" cy="152399"/>
        </a:xfrm>
        <a:prstGeom prst="ellipse">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70000">
            <a:schemeClr val="accent1">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FD19DB0-8CB1-4F6C-8A85-BF8F044726A4}">
      <dsp:nvSpPr>
        <dsp:cNvPr id="0" name=""/>
        <dsp:cNvSpPr/>
      </dsp:nvSpPr>
      <dsp:spPr>
        <a:xfrm>
          <a:off x="676275" y="243903"/>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O1</a:t>
          </a:r>
        </a:p>
      </dsp:txBody>
      <dsp:txXfrm>
        <a:off x="676275" y="243903"/>
        <a:ext cx="228600" cy="152399"/>
      </dsp:txXfrm>
    </dsp:sp>
    <dsp:sp modelId="{88AE5480-C1EA-4762-A199-60E4398239BA}">
      <dsp:nvSpPr>
        <dsp:cNvPr id="0" name=""/>
        <dsp:cNvSpPr/>
      </dsp:nvSpPr>
      <dsp:spPr>
        <a:xfrm>
          <a:off x="209549" y="444690"/>
          <a:ext cx="152399" cy="152399"/>
        </a:xfrm>
        <a:prstGeom prst="ellipse">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63500">
            <a:schemeClr val="accent1">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60E501A5-D24E-43D8-9282-7E27FA587AF2}">
      <dsp:nvSpPr>
        <dsp:cNvPr id="0" name=""/>
        <dsp:cNvSpPr/>
      </dsp:nvSpPr>
      <dsp:spPr>
        <a:xfrm>
          <a:off x="361950" y="444309"/>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O2</a:t>
          </a:r>
        </a:p>
      </dsp:txBody>
      <dsp:txXfrm>
        <a:off x="361950" y="444309"/>
        <a:ext cx="228600" cy="152399"/>
      </dsp:txXfrm>
    </dsp:sp>
    <dsp:sp modelId="{B91C8DFC-3626-4A9F-A53F-D1C8B8A3EC01}">
      <dsp:nvSpPr>
        <dsp:cNvPr id="0" name=""/>
        <dsp:cNvSpPr/>
      </dsp:nvSpPr>
      <dsp:spPr>
        <a:xfrm>
          <a:off x="0" y="645096"/>
          <a:ext cx="152399" cy="152399"/>
        </a:xfrm>
        <a:prstGeom prst="ellipse">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63500">
            <a:schemeClr val="accent1">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9770372-4071-4000-B6B8-319C5ADEB13C}">
      <dsp:nvSpPr>
        <dsp:cNvPr id="0" name=""/>
        <dsp:cNvSpPr/>
      </dsp:nvSpPr>
      <dsp:spPr>
        <a:xfrm>
          <a:off x="152399"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O4</a:t>
          </a:r>
        </a:p>
      </dsp:txBody>
      <dsp:txXfrm>
        <a:off x="152399" y="644715"/>
        <a:ext cx="228600" cy="152399"/>
      </dsp:txXfrm>
    </dsp:sp>
    <dsp:sp modelId="{EE850304-84E9-40E5-97EB-A546B079D31F}">
      <dsp:nvSpPr>
        <dsp:cNvPr id="0" name=""/>
        <dsp:cNvSpPr/>
      </dsp:nvSpPr>
      <dsp:spPr>
        <a:xfrm>
          <a:off x="419099" y="645096"/>
          <a:ext cx="152399" cy="152399"/>
        </a:xfrm>
        <a:prstGeom prst="ellipse">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63500">
            <a:schemeClr val="accent1">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9EC83EF-4A7A-4DDA-AD19-E3C480BE42D5}">
      <dsp:nvSpPr>
        <dsp:cNvPr id="0" name=""/>
        <dsp:cNvSpPr/>
      </dsp:nvSpPr>
      <dsp:spPr>
        <a:xfrm>
          <a:off x="571500"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O5</a:t>
          </a:r>
        </a:p>
      </dsp:txBody>
      <dsp:txXfrm>
        <a:off x="571500" y="644715"/>
        <a:ext cx="228600" cy="152399"/>
      </dsp:txXfrm>
    </dsp:sp>
    <dsp:sp modelId="{4C012B50-7447-419F-BA3C-2FD1868D026A}">
      <dsp:nvSpPr>
        <dsp:cNvPr id="0" name=""/>
        <dsp:cNvSpPr/>
      </dsp:nvSpPr>
      <dsp:spPr>
        <a:xfrm>
          <a:off x="838200" y="444690"/>
          <a:ext cx="152399" cy="152399"/>
        </a:xfrm>
        <a:prstGeom prst="ellipse">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63500">
            <a:schemeClr val="accent1">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5253428-7F21-48A1-BB20-C98021959321}">
      <dsp:nvSpPr>
        <dsp:cNvPr id="0" name=""/>
        <dsp:cNvSpPr/>
      </dsp:nvSpPr>
      <dsp:spPr>
        <a:xfrm>
          <a:off x="990600" y="444309"/>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O3</a:t>
          </a:r>
        </a:p>
      </dsp:txBody>
      <dsp:txXfrm>
        <a:off x="990600" y="444309"/>
        <a:ext cx="228600" cy="152399"/>
      </dsp:txXfrm>
    </dsp:sp>
    <dsp:sp modelId="{006B66D4-8614-4AD1-862D-6E8118F14D68}">
      <dsp:nvSpPr>
        <dsp:cNvPr id="0" name=""/>
        <dsp:cNvSpPr/>
      </dsp:nvSpPr>
      <dsp:spPr>
        <a:xfrm>
          <a:off x="838200" y="645096"/>
          <a:ext cx="152399" cy="152399"/>
        </a:xfrm>
        <a:prstGeom prst="ellipse">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63500">
            <a:schemeClr val="accent1">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21FAB048-2320-4502-8B86-ED264876AEB0}">
      <dsp:nvSpPr>
        <dsp:cNvPr id="0" name=""/>
        <dsp:cNvSpPr/>
      </dsp:nvSpPr>
      <dsp:spPr>
        <a:xfrm>
          <a:off x="990600"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O6</a:t>
          </a:r>
        </a:p>
      </dsp:txBody>
      <dsp:txXfrm>
        <a:off x="990600" y="644715"/>
        <a:ext cx="228600" cy="1523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C7709-DBA9-4590-99DA-EACF2603B0D6}">
      <dsp:nvSpPr>
        <dsp:cNvPr id="0" name=""/>
        <dsp:cNvSpPr/>
      </dsp:nvSpPr>
      <dsp:spPr>
        <a:xfrm>
          <a:off x="868680" y="551370"/>
          <a:ext cx="91440" cy="91440"/>
        </a:xfrm>
        <a:custGeom>
          <a:avLst/>
          <a:gdLst/>
          <a:ahLst/>
          <a:cxnLst/>
          <a:rect l="0" t="0" r="0" b="0"/>
          <a:pathLst>
            <a:path>
              <a:moveTo>
                <a:pt x="45720" y="45720"/>
              </a:moveTo>
              <a:lnTo>
                <a:pt x="45720" y="93726"/>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5519E81-1F06-4E23-AFC5-A5236131E37A}">
      <dsp:nvSpPr>
        <dsp:cNvPr id="0" name=""/>
        <dsp:cNvSpPr/>
      </dsp:nvSpPr>
      <dsp:spPr>
        <a:xfrm>
          <a:off x="600075" y="350964"/>
          <a:ext cx="314325" cy="91440"/>
        </a:xfrm>
        <a:custGeom>
          <a:avLst/>
          <a:gdLst/>
          <a:ahLst/>
          <a:cxnLst/>
          <a:rect l="0" t="0" r="0" b="0"/>
          <a:pathLst>
            <a:path>
              <a:moveTo>
                <a:pt x="0" y="45720"/>
              </a:moveTo>
              <a:lnTo>
                <a:pt x="0" y="69913"/>
              </a:lnTo>
              <a:lnTo>
                <a:pt x="314325" y="69913"/>
              </a:lnTo>
              <a:lnTo>
                <a:pt x="314325" y="93726"/>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F87C6D7-01BF-4062-8595-F0290167BFAC}">
      <dsp:nvSpPr>
        <dsp:cNvPr id="0" name=""/>
        <dsp:cNvSpPr/>
      </dsp:nvSpPr>
      <dsp:spPr>
        <a:xfrm>
          <a:off x="285749" y="551370"/>
          <a:ext cx="209549" cy="91440"/>
        </a:xfrm>
        <a:custGeom>
          <a:avLst/>
          <a:gdLst/>
          <a:ahLst/>
          <a:cxnLst/>
          <a:rect l="0" t="0" r="0" b="0"/>
          <a:pathLst>
            <a:path>
              <a:moveTo>
                <a:pt x="0" y="45720"/>
              </a:moveTo>
              <a:lnTo>
                <a:pt x="0" y="69913"/>
              </a:lnTo>
              <a:lnTo>
                <a:pt x="209549" y="69913"/>
              </a:lnTo>
              <a:lnTo>
                <a:pt x="209549" y="93726"/>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11A318F-E75C-49A4-832A-9CF49EEC0041}">
      <dsp:nvSpPr>
        <dsp:cNvPr id="0" name=""/>
        <dsp:cNvSpPr/>
      </dsp:nvSpPr>
      <dsp:spPr>
        <a:xfrm>
          <a:off x="76199" y="551370"/>
          <a:ext cx="209549" cy="91440"/>
        </a:xfrm>
        <a:custGeom>
          <a:avLst/>
          <a:gdLst/>
          <a:ahLst/>
          <a:cxnLst/>
          <a:rect l="0" t="0" r="0" b="0"/>
          <a:pathLst>
            <a:path>
              <a:moveTo>
                <a:pt x="209549" y="45720"/>
              </a:moveTo>
              <a:lnTo>
                <a:pt x="209549" y="69913"/>
              </a:lnTo>
              <a:lnTo>
                <a:pt x="0" y="69913"/>
              </a:lnTo>
              <a:lnTo>
                <a:pt x="0" y="93726"/>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CCC1A6D-0D97-4EBF-BEA9-31AC45109512}">
      <dsp:nvSpPr>
        <dsp:cNvPr id="0" name=""/>
        <dsp:cNvSpPr/>
      </dsp:nvSpPr>
      <dsp:spPr>
        <a:xfrm>
          <a:off x="285749" y="350964"/>
          <a:ext cx="314325" cy="91440"/>
        </a:xfrm>
        <a:custGeom>
          <a:avLst/>
          <a:gdLst/>
          <a:ahLst/>
          <a:cxnLst/>
          <a:rect l="0" t="0" r="0" b="0"/>
          <a:pathLst>
            <a:path>
              <a:moveTo>
                <a:pt x="314325" y="45720"/>
              </a:moveTo>
              <a:lnTo>
                <a:pt x="314325" y="69913"/>
              </a:lnTo>
              <a:lnTo>
                <a:pt x="0" y="69913"/>
              </a:lnTo>
              <a:lnTo>
                <a:pt x="0" y="93726"/>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C9704F-A563-422A-911D-02E789F5E3ED}">
      <dsp:nvSpPr>
        <dsp:cNvPr id="0" name=""/>
        <dsp:cNvSpPr/>
      </dsp:nvSpPr>
      <dsp:spPr>
        <a:xfrm>
          <a:off x="523875" y="244284"/>
          <a:ext cx="152399" cy="152399"/>
        </a:xfrm>
        <a:prstGeom prst="ellipse">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70000">
            <a:schemeClr val="accent1">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FD19DB0-8CB1-4F6C-8A85-BF8F044726A4}">
      <dsp:nvSpPr>
        <dsp:cNvPr id="0" name=""/>
        <dsp:cNvSpPr/>
      </dsp:nvSpPr>
      <dsp:spPr>
        <a:xfrm>
          <a:off x="676275" y="243903"/>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O1</a:t>
          </a:r>
        </a:p>
      </dsp:txBody>
      <dsp:txXfrm>
        <a:off x="676275" y="243903"/>
        <a:ext cx="228600" cy="152399"/>
      </dsp:txXfrm>
    </dsp:sp>
    <dsp:sp modelId="{88AE5480-C1EA-4762-A199-60E4398239BA}">
      <dsp:nvSpPr>
        <dsp:cNvPr id="0" name=""/>
        <dsp:cNvSpPr/>
      </dsp:nvSpPr>
      <dsp:spPr>
        <a:xfrm>
          <a:off x="209549" y="444690"/>
          <a:ext cx="152399" cy="152399"/>
        </a:xfrm>
        <a:prstGeom prst="ellipse">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63500">
            <a:schemeClr val="accent1">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60E501A5-D24E-43D8-9282-7E27FA587AF2}">
      <dsp:nvSpPr>
        <dsp:cNvPr id="0" name=""/>
        <dsp:cNvSpPr/>
      </dsp:nvSpPr>
      <dsp:spPr>
        <a:xfrm>
          <a:off x="361950" y="444309"/>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O2</a:t>
          </a:r>
        </a:p>
      </dsp:txBody>
      <dsp:txXfrm>
        <a:off x="361950" y="444309"/>
        <a:ext cx="228600" cy="152399"/>
      </dsp:txXfrm>
    </dsp:sp>
    <dsp:sp modelId="{B91C8DFC-3626-4A9F-A53F-D1C8B8A3EC01}">
      <dsp:nvSpPr>
        <dsp:cNvPr id="0" name=""/>
        <dsp:cNvSpPr/>
      </dsp:nvSpPr>
      <dsp:spPr>
        <a:xfrm>
          <a:off x="0" y="645096"/>
          <a:ext cx="152399" cy="152399"/>
        </a:xfrm>
        <a:prstGeom prst="ellipse">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63500">
            <a:schemeClr val="accent1">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9770372-4071-4000-B6B8-319C5ADEB13C}">
      <dsp:nvSpPr>
        <dsp:cNvPr id="0" name=""/>
        <dsp:cNvSpPr/>
      </dsp:nvSpPr>
      <dsp:spPr>
        <a:xfrm>
          <a:off x="152399"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O4</a:t>
          </a:r>
        </a:p>
      </dsp:txBody>
      <dsp:txXfrm>
        <a:off x="152399" y="644715"/>
        <a:ext cx="228600" cy="152399"/>
      </dsp:txXfrm>
    </dsp:sp>
    <dsp:sp modelId="{EE850304-84E9-40E5-97EB-A546B079D31F}">
      <dsp:nvSpPr>
        <dsp:cNvPr id="0" name=""/>
        <dsp:cNvSpPr/>
      </dsp:nvSpPr>
      <dsp:spPr>
        <a:xfrm>
          <a:off x="419099" y="645096"/>
          <a:ext cx="152399" cy="152399"/>
        </a:xfrm>
        <a:prstGeom prst="ellipse">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63500">
            <a:schemeClr val="accent1">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9EC83EF-4A7A-4DDA-AD19-E3C480BE42D5}">
      <dsp:nvSpPr>
        <dsp:cNvPr id="0" name=""/>
        <dsp:cNvSpPr/>
      </dsp:nvSpPr>
      <dsp:spPr>
        <a:xfrm>
          <a:off x="571500"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O5</a:t>
          </a:r>
        </a:p>
      </dsp:txBody>
      <dsp:txXfrm>
        <a:off x="571500" y="644715"/>
        <a:ext cx="228600" cy="152399"/>
      </dsp:txXfrm>
    </dsp:sp>
    <dsp:sp modelId="{4C012B50-7447-419F-BA3C-2FD1868D026A}">
      <dsp:nvSpPr>
        <dsp:cNvPr id="0" name=""/>
        <dsp:cNvSpPr/>
      </dsp:nvSpPr>
      <dsp:spPr>
        <a:xfrm>
          <a:off x="838200" y="444690"/>
          <a:ext cx="152399" cy="152399"/>
        </a:xfrm>
        <a:prstGeom prst="ellipse">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63500">
            <a:schemeClr val="accent1">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5253428-7F21-48A1-BB20-C98021959321}">
      <dsp:nvSpPr>
        <dsp:cNvPr id="0" name=""/>
        <dsp:cNvSpPr/>
      </dsp:nvSpPr>
      <dsp:spPr>
        <a:xfrm>
          <a:off x="990600" y="444309"/>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O3</a:t>
          </a:r>
        </a:p>
      </dsp:txBody>
      <dsp:txXfrm>
        <a:off x="990600" y="444309"/>
        <a:ext cx="228600" cy="152399"/>
      </dsp:txXfrm>
    </dsp:sp>
    <dsp:sp modelId="{006B66D4-8614-4AD1-862D-6E8118F14D68}">
      <dsp:nvSpPr>
        <dsp:cNvPr id="0" name=""/>
        <dsp:cNvSpPr/>
      </dsp:nvSpPr>
      <dsp:spPr>
        <a:xfrm>
          <a:off x="838200" y="645096"/>
          <a:ext cx="152399" cy="152399"/>
        </a:xfrm>
        <a:prstGeom prst="ellipse">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63500">
            <a:schemeClr val="accent1">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21FAB048-2320-4502-8B86-ED264876AEB0}">
      <dsp:nvSpPr>
        <dsp:cNvPr id="0" name=""/>
        <dsp:cNvSpPr/>
      </dsp:nvSpPr>
      <dsp:spPr>
        <a:xfrm>
          <a:off x="990600"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O6</a:t>
          </a:r>
        </a:p>
      </dsp:txBody>
      <dsp:txXfrm>
        <a:off x="990600" y="644715"/>
        <a:ext cx="228600" cy="1523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C7709-DBA9-4590-99DA-EACF2603B0D6}">
      <dsp:nvSpPr>
        <dsp:cNvPr id="0" name=""/>
        <dsp:cNvSpPr/>
      </dsp:nvSpPr>
      <dsp:spPr>
        <a:xfrm>
          <a:off x="868680" y="551370"/>
          <a:ext cx="91440" cy="91440"/>
        </a:xfrm>
        <a:custGeom>
          <a:avLst/>
          <a:gdLst/>
          <a:ahLst/>
          <a:cxnLst/>
          <a:rect l="0" t="0" r="0" b="0"/>
          <a:pathLst>
            <a:path>
              <a:moveTo>
                <a:pt x="45720" y="45720"/>
              </a:moveTo>
              <a:lnTo>
                <a:pt x="45720" y="93726"/>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5519E81-1F06-4E23-AFC5-A5236131E37A}">
      <dsp:nvSpPr>
        <dsp:cNvPr id="0" name=""/>
        <dsp:cNvSpPr/>
      </dsp:nvSpPr>
      <dsp:spPr>
        <a:xfrm>
          <a:off x="600075" y="350964"/>
          <a:ext cx="314325" cy="91440"/>
        </a:xfrm>
        <a:custGeom>
          <a:avLst/>
          <a:gdLst/>
          <a:ahLst/>
          <a:cxnLst/>
          <a:rect l="0" t="0" r="0" b="0"/>
          <a:pathLst>
            <a:path>
              <a:moveTo>
                <a:pt x="0" y="45720"/>
              </a:moveTo>
              <a:lnTo>
                <a:pt x="0" y="69913"/>
              </a:lnTo>
              <a:lnTo>
                <a:pt x="314325" y="69913"/>
              </a:lnTo>
              <a:lnTo>
                <a:pt x="314325" y="93726"/>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F87C6D7-01BF-4062-8595-F0290167BFAC}">
      <dsp:nvSpPr>
        <dsp:cNvPr id="0" name=""/>
        <dsp:cNvSpPr/>
      </dsp:nvSpPr>
      <dsp:spPr>
        <a:xfrm>
          <a:off x="285749" y="551370"/>
          <a:ext cx="209549" cy="91440"/>
        </a:xfrm>
        <a:custGeom>
          <a:avLst/>
          <a:gdLst/>
          <a:ahLst/>
          <a:cxnLst/>
          <a:rect l="0" t="0" r="0" b="0"/>
          <a:pathLst>
            <a:path>
              <a:moveTo>
                <a:pt x="0" y="45720"/>
              </a:moveTo>
              <a:lnTo>
                <a:pt x="0" y="69913"/>
              </a:lnTo>
              <a:lnTo>
                <a:pt x="209549" y="69913"/>
              </a:lnTo>
              <a:lnTo>
                <a:pt x="209549" y="93726"/>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11A318F-E75C-49A4-832A-9CF49EEC0041}">
      <dsp:nvSpPr>
        <dsp:cNvPr id="0" name=""/>
        <dsp:cNvSpPr/>
      </dsp:nvSpPr>
      <dsp:spPr>
        <a:xfrm>
          <a:off x="76199" y="551370"/>
          <a:ext cx="209549" cy="91440"/>
        </a:xfrm>
        <a:custGeom>
          <a:avLst/>
          <a:gdLst/>
          <a:ahLst/>
          <a:cxnLst/>
          <a:rect l="0" t="0" r="0" b="0"/>
          <a:pathLst>
            <a:path>
              <a:moveTo>
                <a:pt x="209549" y="45720"/>
              </a:moveTo>
              <a:lnTo>
                <a:pt x="209549" y="69913"/>
              </a:lnTo>
              <a:lnTo>
                <a:pt x="0" y="69913"/>
              </a:lnTo>
              <a:lnTo>
                <a:pt x="0" y="93726"/>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CCC1A6D-0D97-4EBF-BEA9-31AC45109512}">
      <dsp:nvSpPr>
        <dsp:cNvPr id="0" name=""/>
        <dsp:cNvSpPr/>
      </dsp:nvSpPr>
      <dsp:spPr>
        <a:xfrm>
          <a:off x="285749" y="350964"/>
          <a:ext cx="314325" cy="91440"/>
        </a:xfrm>
        <a:custGeom>
          <a:avLst/>
          <a:gdLst/>
          <a:ahLst/>
          <a:cxnLst/>
          <a:rect l="0" t="0" r="0" b="0"/>
          <a:pathLst>
            <a:path>
              <a:moveTo>
                <a:pt x="314325" y="45720"/>
              </a:moveTo>
              <a:lnTo>
                <a:pt x="314325" y="69913"/>
              </a:lnTo>
              <a:lnTo>
                <a:pt x="0" y="69913"/>
              </a:lnTo>
              <a:lnTo>
                <a:pt x="0" y="93726"/>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C9704F-A563-422A-911D-02E789F5E3ED}">
      <dsp:nvSpPr>
        <dsp:cNvPr id="0" name=""/>
        <dsp:cNvSpPr/>
      </dsp:nvSpPr>
      <dsp:spPr>
        <a:xfrm>
          <a:off x="523875" y="244284"/>
          <a:ext cx="152399" cy="152399"/>
        </a:xfrm>
        <a:prstGeom prst="ellipse">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70000">
            <a:schemeClr val="accent1">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FD19DB0-8CB1-4F6C-8A85-BF8F044726A4}">
      <dsp:nvSpPr>
        <dsp:cNvPr id="0" name=""/>
        <dsp:cNvSpPr/>
      </dsp:nvSpPr>
      <dsp:spPr>
        <a:xfrm>
          <a:off x="676275" y="243903"/>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O1</a:t>
          </a:r>
        </a:p>
      </dsp:txBody>
      <dsp:txXfrm>
        <a:off x="676275" y="243903"/>
        <a:ext cx="228600" cy="152399"/>
      </dsp:txXfrm>
    </dsp:sp>
    <dsp:sp modelId="{88AE5480-C1EA-4762-A199-60E4398239BA}">
      <dsp:nvSpPr>
        <dsp:cNvPr id="0" name=""/>
        <dsp:cNvSpPr/>
      </dsp:nvSpPr>
      <dsp:spPr>
        <a:xfrm>
          <a:off x="209549" y="444690"/>
          <a:ext cx="152399" cy="152399"/>
        </a:xfrm>
        <a:prstGeom prst="ellipse">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63500">
            <a:schemeClr val="accent1">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60E501A5-D24E-43D8-9282-7E27FA587AF2}">
      <dsp:nvSpPr>
        <dsp:cNvPr id="0" name=""/>
        <dsp:cNvSpPr/>
      </dsp:nvSpPr>
      <dsp:spPr>
        <a:xfrm>
          <a:off x="361950" y="444309"/>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O2</a:t>
          </a:r>
        </a:p>
      </dsp:txBody>
      <dsp:txXfrm>
        <a:off x="361950" y="444309"/>
        <a:ext cx="228600" cy="152399"/>
      </dsp:txXfrm>
    </dsp:sp>
    <dsp:sp modelId="{B91C8DFC-3626-4A9F-A53F-D1C8B8A3EC01}">
      <dsp:nvSpPr>
        <dsp:cNvPr id="0" name=""/>
        <dsp:cNvSpPr/>
      </dsp:nvSpPr>
      <dsp:spPr>
        <a:xfrm>
          <a:off x="0" y="645096"/>
          <a:ext cx="152399" cy="152399"/>
        </a:xfrm>
        <a:prstGeom prst="ellipse">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63500">
            <a:schemeClr val="accent1">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9770372-4071-4000-B6B8-319C5ADEB13C}">
      <dsp:nvSpPr>
        <dsp:cNvPr id="0" name=""/>
        <dsp:cNvSpPr/>
      </dsp:nvSpPr>
      <dsp:spPr>
        <a:xfrm>
          <a:off x="152399"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O4</a:t>
          </a:r>
        </a:p>
      </dsp:txBody>
      <dsp:txXfrm>
        <a:off x="152399" y="644715"/>
        <a:ext cx="228600" cy="152399"/>
      </dsp:txXfrm>
    </dsp:sp>
    <dsp:sp modelId="{EE850304-84E9-40E5-97EB-A546B079D31F}">
      <dsp:nvSpPr>
        <dsp:cNvPr id="0" name=""/>
        <dsp:cNvSpPr/>
      </dsp:nvSpPr>
      <dsp:spPr>
        <a:xfrm>
          <a:off x="419099" y="645096"/>
          <a:ext cx="152399" cy="152399"/>
        </a:xfrm>
        <a:prstGeom prst="ellipse">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63500">
            <a:schemeClr val="accent1">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9EC83EF-4A7A-4DDA-AD19-E3C480BE42D5}">
      <dsp:nvSpPr>
        <dsp:cNvPr id="0" name=""/>
        <dsp:cNvSpPr/>
      </dsp:nvSpPr>
      <dsp:spPr>
        <a:xfrm>
          <a:off x="571500"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O5</a:t>
          </a:r>
        </a:p>
      </dsp:txBody>
      <dsp:txXfrm>
        <a:off x="571500" y="644715"/>
        <a:ext cx="228600" cy="152399"/>
      </dsp:txXfrm>
    </dsp:sp>
    <dsp:sp modelId="{4C012B50-7447-419F-BA3C-2FD1868D026A}">
      <dsp:nvSpPr>
        <dsp:cNvPr id="0" name=""/>
        <dsp:cNvSpPr/>
      </dsp:nvSpPr>
      <dsp:spPr>
        <a:xfrm>
          <a:off x="838200" y="444690"/>
          <a:ext cx="152399" cy="152399"/>
        </a:xfrm>
        <a:prstGeom prst="ellipse">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63500">
            <a:schemeClr val="accent1">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5253428-7F21-48A1-BB20-C98021959321}">
      <dsp:nvSpPr>
        <dsp:cNvPr id="0" name=""/>
        <dsp:cNvSpPr/>
      </dsp:nvSpPr>
      <dsp:spPr>
        <a:xfrm>
          <a:off x="990600" y="444309"/>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O3</a:t>
          </a:r>
        </a:p>
      </dsp:txBody>
      <dsp:txXfrm>
        <a:off x="990600" y="444309"/>
        <a:ext cx="228600" cy="152399"/>
      </dsp:txXfrm>
    </dsp:sp>
    <dsp:sp modelId="{006B66D4-8614-4AD1-862D-6E8118F14D68}">
      <dsp:nvSpPr>
        <dsp:cNvPr id="0" name=""/>
        <dsp:cNvSpPr/>
      </dsp:nvSpPr>
      <dsp:spPr>
        <a:xfrm>
          <a:off x="838200" y="645096"/>
          <a:ext cx="152399" cy="152399"/>
        </a:xfrm>
        <a:prstGeom prst="ellipse">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63500">
            <a:schemeClr val="accent1">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21FAB048-2320-4502-8B86-ED264876AEB0}">
      <dsp:nvSpPr>
        <dsp:cNvPr id="0" name=""/>
        <dsp:cNvSpPr/>
      </dsp:nvSpPr>
      <dsp:spPr>
        <a:xfrm>
          <a:off x="990600"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O6</a:t>
          </a:r>
        </a:p>
      </dsp:txBody>
      <dsp:txXfrm>
        <a:off x="990600" y="644715"/>
        <a:ext cx="228600" cy="152399"/>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53.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1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6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370.emf"/><Relationship Id="rId2" Type="http://schemas.openxmlformats.org/officeDocument/2006/relationships/image" Target="../media/image369.emf"/><Relationship Id="rId1" Type="http://schemas.openxmlformats.org/officeDocument/2006/relationships/image" Target="../media/image36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B9D52E-6921-41DF-BB0B-CC3EE40B6FCD}" type="datetimeFigureOut">
              <a:rPr lang="en-US" smtClean="0"/>
              <a:pPr/>
              <a:t>3/28/2023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7226BE-445B-4CED-8D8F-B4E54FBC0C19}" type="slidenum">
              <a:rPr lang="en-US" smtClean="0"/>
              <a:pPr/>
              <a:t>‹#›</a:t>
            </a:fld>
            <a:endParaRPr lang="en-US"/>
          </a:p>
        </p:txBody>
      </p:sp>
    </p:spTree>
    <p:extLst>
      <p:ext uri="{BB962C8B-B14F-4D97-AF65-F5344CB8AC3E}">
        <p14:creationId xmlns:p14="http://schemas.microsoft.com/office/powerpoint/2010/main" val="277012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a:t>
            </a:fld>
            <a:endParaRPr lang="en-US"/>
          </a:p>
        </p:txBody>
      </p:sp>
    </p:spTree>
    <p:extLst>
      <p:ext uri="{BB962C8B-B14F-4D97-AF65-F5344CB8AC3E}">
        <p14:creationId xmlns:p14="http://schemas.microsoft.com/office/powerpoint/2010/main" val="462235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9ABA13FF-CD5B-4E19-B993-591DEE22153C}" type="slidenum">
              <a:rPr lang="en-US" smtClean="0">
                <a:latin typeface="Times New Roman" charset="0"/>
              </a:rPr>
              <a:pPr/>
              <a:t>10</a:t>
            </a:fld>
            <a:endParaRPr lang="en-US">
              <a:latin typeface="Times New Roman" charset="0"/>
            </a:endParaRPr>
          </a:p>
        </p:txBody>
      </p:sp>
      <p:sp>
        <p:nvSpPr>
          <p:cNvPr id="109571" name="Rectangle 2"/>
          <p:cNvSpPr>
            <a:spLocks noGrp="1" noRot="1" noChangeAspect="1" noChangeArrowheads="1" noTextEdit="1"/>
          </p:cNvSpPr>
          <p:nvPr>
            <p:ph type="sldImg"/>
          </p:nvPr>
        </p:nvSpPr>
        <p:spPr>
          <a:xfrm>
            <a:off x="1147763" y="687388"/>
            <a:ext cx="4568825" cy="3425825"/>
          </a:xfrm>
          <a:solidFill>
            <a:srgbClr val="FFFFFF"/>
          </a:solidFill>
          <a:ln w="12700" cap="flat"/>
        </p:spPr>
      </p:sp>
      <p:sp>
        <p:nvSpPr>
          <p:cNvPr id="109572" name="Rectangle 3"/>
          <p:cNvSpPr>
            <a:spLocks noGrp="1" noChangeArrowheads="1"/>
          </p:cNvSpPr>
          <p:nvPr>
            <p:ph type="body" idx="1"/>
          </p:nvPr>
        </p:nvSpPr>
        <p:spPr>
          <a:xfrm>
            <a:off x="915988" y="4343400"/>
            <a:ext cx="5026025" cy="4114800"/>
          </a:xfrm>
          <a:noFill/>
          <a:ln/>
        </p:spPr>
        <p:txBody>
          <a:bodyPr lIns="90561" tIns="44513" rIns="90561" bIns="44513"/>
          <a:lstStyle/>
          <a:p>
            <a:endParaRPr lang="en-US">
              <a:latin typeface="Times New Roman" charset="0"/>
            </a:endParaRPr>
          </a:p>
        </p:txBody>
      </p:sp>
    </p:spTree>
    <p:extLst>
      <p:ext uri="{BB962C8B-B14F-4D97-AF65-F5344CB8AC3E}">
        <p14:creationId xmlns:p14="http://schemas.microsoft.com/office/powerpoint/2010/main" val="17845610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D6F075F0-BAD6-4159-8558-3A23CB7C5044}" type="slidenum">
              <a:rPr lang="en-US" smtClean="0">
                <a:latin typeface="Times New Roman" charset="0"/>
              </a:rPr>
              <a:pPr/>
              <a:t>101</a:t>
            </a:fld>
            <a:endParaRPr lang="en-US">
              <a:latin typeface="Times New Roman"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4035124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8E967C0E-9925-44A7-AD6A-CDA5C7312685}"/>
              </a:ext>
            </a:extLst>
          </p:cNvPr>
          <p:cNvSpPr>
            <a:spLocks noGrp="1" noRot="1" noChangeAspect="1" noChangeArrowheads="1" noTextEdit="1"/>
          </p:cNvSpPr>
          <p:nvPr>
            <p:ph type="sldImg"/>
          </p:nvPr>
        </p:nvSpPr>
        <p:spPr>
          <a:ln/>
        </p:spPr>
      </p:sp>
      <p:sp>
        <p:nvSpPr>
          <p:cNvPr id="134147" name="Notes Placeholder 2">
            <a:extLst>
              <a:ext uri="{FF2B5EF4-FFF2-40B4-BE49-F238E27FC236}">
                <a16:creationId xmlns:a16="http://schemas.microsoft.com/office/drawing/2014/main" id="{AEB7899D-9EDA-4ECB-8315-7D90099EE1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zh-CN"/>
          </a:p>
        </p:txBody>
      </p:sp>
      <p:sp>
        <p:nvSpPr>
          <p:cNvPr id="134148" name="Slide Number Placeholder 3">
            <a:extLst>
              <a:ext uri="{FF2B5EF4-FFF2-40B4-BE49-F238E27FC236}">
                <a16:creationId xmlns:a16="http://schemas.microsoft.com/office/drawing/2014/main" id="{2464CAAB-3352-41A6-9F54-C4008C1DF2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Times New Roman" panose="02020603050405020304" pitchFamily="18" charset="0"/>
                <a:ea typeface="MS PGothic" panose="020B0600070205080204" pitchFamily="34" charset="-128"/>
              </a:defRPr>
            </a:lvl1pPr>
            <a:lvl2pPr marL="742950" indent="-285750" defTabSz="930275">
              <a:defRPr sz="2800">
                <a:solidFill>
                  <a:schemeClr val="tx1"/>
                </a:solidFill>
                <a:latin typeface="Times New Roman" panose="02020603050405020304" pitchFamily="18" charset="0"/>
                <a:ea typeface="MS PGothic" panose="020B0600070205080204" pitchFamily="34" charset="-128"/>
              </a:defRPr>
            </a:lvl2pPr>
            <a:lvl3pPr marL="1143000" indent="-228600" defTabSz="930275">
              <a:defRPr sz="2800">
                <a:solidFill>
                  <a:schemeClr val="tx1"/>
                </a:solidFill>
                <a:latin typeface="Times New Roman" panose="02020603050405020304" pitchFamily="18" charset="0"/>
                <a:ea typeface="MS PGothic" panose="020B0600070205080204" pitchFamily="34" charset="-128"/>
              </a:defRPr>
            </a:lvl3pPr>
            <a:lvl4pPr marL="1600200" indent="-228600" defTabSz="930275">
              <a:defRPr sz="2800">
                <a:solidFill>
                  <a:schemeClr val="tx1"/>
                </a:solidFill>
                <a:latin typeface="Times New Roman" panose="02020603050405020304" pitchFamily="18" charset="0"/>
                <a:ea typeface="MS PGothic" panose="020B0600070205080204" pitchFamily="34" charset="-128"/>
              </a:defRPr>
            </a:lvl4pPr>
            <a:lvl5pPr marL="2057400" indent="-228600" defTabSz="930275">
              <a:defRPr sz="2800">
                <a:solidFill>
                  <a:schemeClr val="tx1"/>
                </a:solidFill>
                <a:latin typeface="Times New Roman" panose="02020603050405020304" pitchFamily="18"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fld id="{8F80A21A-DF74-40E1-9F35-2AF042F34389}" type="slidenum">
              <a:rPr lang="en-US" altLang="zh-CN" sz="1000" smtClean="0">
                <a:solidFill>
                  <a:srgbClr val="000000"/>
                </a:solidFill>
              </a:rPr>
              <a:pPr/>
              <a:t>102</a:t>
            </a:fld>
            <a:endParaRPr lang="en-US" altLang="zh-CN" sz="1000">
              <a:solidFill>
                <a:srgbClr val="00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8E967C0E-9925-44A7-AD6A-CDA5C7312685}"/>
              </a:ext>
            </a:extLst>
          </p:cNvPr>
          <p:cNvSpPr>
            <a:spLocks noGrp="1" noRot="1" noChangeAspect="1" noChangeArrowheads="1" noTextEdit="1"/>
          </p:cNvSpPr>
          <p:nvPr>
            <p:ph type="sldImg"/>
          </p:nvPr>
        </p:nvSpPr>
        <p:spPr>
          <a:ln/>
        </p:spPr>
      </p:sp>
      <p:sp>
        <p:nvSpPr>
          <p:cNvPr id="134147" name="Notes Placeholder 2">
            <a:extLst>
              <a:ext uri="{FF2B5EF4-FFF2-40B4-BE49-F238E27FC236}">
                <a16:creationId xmlns:a16="http://schemas.microsoft.com/office/drawing/2014/main" id="{AEB7899D-9EDA-4ECB-8315-7D90099EE1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zh-CN"/>
          </a:p>
        </p:txBody>
      </p:sp>
      <p:sp>
        <p:nvSpPr>
          <p:cNvPr id="134148" name="Slide Number Placeholder 3">
            <a:extLst>
              <a:ext uri="{FF2B5EF4-FFF2-40B4-BE49-F238E27FC236}">
                <a16:creationId xmlns:a16="http://schemas.microsoft.com/office/drawing/2014/main" id="{2464CAAB-3352-41A6-9F54-C4008C1DF2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Times New Roman" panose="02020603050405020304" pitchFamily="18" charset="0"/>
                <a:ea typeface="MS PGothic" panose="020B0600070205080204" pitchFamily="34" charset="-128"/>
              </a:defRPr>
            </a:lvl1pPr>
            <a:lvl2pPr marL="742950" indent="-285750" defTabSz="930275">
              <a:defRPr sz="2800">
                <a:solidFill>
                  <a:schemeClr val="tx1"/>
                </a:solidFill>
                <a:latin typeface="Times New Roman" panose="02020603050405020304" pitchFamily="18" charset="0"/>
                <a:ea typeface="MS PGothic" panose="020B0600070205080204" pitchFamily="34" charset="-128"/>
              </a:defRPr>
            </a:lvl2pPr>
            <a:lvl3pPr marL="1143000" indent="-228600" defTabSz="930275">
              <a:defRPr sz="2800">
                <a:solidFill>
                  <a:schemeClr val="tx1"/>
                </a:solidFill>
                <a:latin typeface="Times New Roman" panose="02020603050405020304" pitchFamily="18" charset="0"/>
                <a:ea typeface="MS PGothic" panose="020B0600070205080204" pitchFamily="34" charset="-128"/>
              </a:defRPr>
            </a:lvl3pPr>
            <a:lvl4pPr marL="1600200" indent="-228600" defTabSz="930275">
              <a:defRPr sz="2800">
                <a:solidFill>
                  <a:schemeClr val="tx1"/>
                </a:solidFill>
                <a:latin typeface="Times New Roman" panose="02020603050405020304" pitchFamily="18" charset="0"/>
                <a:ea typeface="MS PGothic" panose="020B0600070205080204" pitchFamily="34" charset="-128"/>
              </a:defRPr>
            </a:lvl4pPr>
            <a:lvl5pPr marL="2057400" indent="-228600" defTabSz="930275">
              <a:defRPr sz="2800">
                <a:solidFill>
                  <a:schemeClr val="tx1"/>
                </a:solidFill>
                <a:latin typeface="Times New Roman" panose="02020603050405020304" pitchFamily="18"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fld id="{8F80A21A-DF74-40E1-9F35-2AF042F34389}" type="slidenum">
              <a:rPr lang="en-US" altLang="zh-CN" sz="1000" smtClean="0">
                <a:solidFill>
                  <a:srgbClr val="000000"/>
                </a:solidFill>
              </a:rPr>
              <a:pPr/>
              <a:t>103</a:t>
            </a:fld>
            <a:endParaRPr lang="en-US" altLang="zh-CN" sz="1000">
              <a:solidFill>
                <a:srgbClr val="000000"/>
              </a:solidFill>
            </a:endParaRPr>
          </a:p>
        </p:txBody>
      </p:sp>
    </p:spTree>
    <p:extLst>
      <p:ext uri="{BB962C8B-B14F-4D97-AF65-F5344CB8AC3E}">
        <p14:creationId xmlns:p14="http://schemas.microsoft.com/office/powerpoint/2010/main" val="26421865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5C93B927-07DE-43BC-8DA8-F237D86AAD16}" type="slidenum">
              <a:rPr lang="en-US" smtClean="0">
                <a:latin typeface="Times New Roman" charset="0"/>
              </a:rPr>
              <a:pPr/>
              <a:t>104</a:t>
            </a:fld>
            <a:endParaRPr lang="en-US">
              <a:latin typeface="Times New Roman"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7382184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7A4F671C-5F8D-4D12-B5C1-6025902FD842}" type="slidenum">
              <a:rPr lang="en-US" smtClean="0">
                <a:latin typeface="Times New Roman" charset="0"/>
              </a:rPr>
              <a:pPr/>
              <a:t>105</a:t>
            </a:fld>
            <a:endParaRPr lang="en-US">
              <a:latin typeface="Times New Roman" charset="0"/>
            </a:endParaRPr>
          </a:p>
        </p:txBody>
      </p:sp>
      <p:sp>
        <p:nvSpPr>
          <p:cNvPr id="156675" name="Rectangle 2"/>
          <p:cNvSpPr>
            <a:spLocks noGrp="1" noRot="1" noChangeAspect="1" noChangeArrowheads="1" noTextEdit="1"/>
          </p:cNvSpPr>
          <p:nvPr>
            <p:ph type="sldImg"/>
          </p:nvPr>
        </p:nvSpPr>
        <p:spPr>
          <a:xfrm>
            <a:off x="1147763" y="687388"/>
            <a:ext cx="4567237" cy="3425825"/>
          </a:xfrm>
          <a:solidFill>
            <a:srgbClr val="FFFFFF"/>
          </a:solidFill>
          <a:ln w="12700" cap="flat"/>
        </p:spPr>
      </p:sp>
      <p:sp>
        <p:nvSpPr>
          <p:cNvPr id="156676" name="Rectangle 3"/>
          <p:cNvSpPr>
            <a:spLocks noGrp="1" noChangeArrowheads="1"/>
          </p:cNvSpPr>
          <p:nvPr>
            <p:ph type="body" idx="1"/>
          </p:nvPr>
        </p:nvSpPr>
        <p:spPr>
          <a:noFill/>
          <a:ln/>
        </p:spPr>
        <p:txBody>
          <a:bodyPr lIns="92093" tIns="45265" rIns="92093" bIns="45265"/>
          <a:lstStyle/>
          <a:p>
            <a:endParaRPr lang="en-US">
              <a:latin typeface="Times New Roman" charset="0"/>
            </a:endParaRPr>
          </a:p>
        </p:txBody>
      </p:sp>
    </p:spTree>
    <p:extLst>
      <p:ext uri="{BB962C8B-B14F-4D97-AF65-F5344CB8AC3E}">
        <p14:creationId xmlns:p14="http://schemas.microsoft.com/office/powerpoint/2010/main" val="35117854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E45BE4EB-1DF6-49A0-A460-8662EB421F5D}" type="slidenum">
              <a:rPr lang="en-US" smtClean="0">
                <a:latin typeface="Times New Roman" charset="0"/>
              </a:rPr>
              <a:pPr/>
              <a:t>106</a:t>
            </a:fld>
            <a:endParaRPr lang="en-US">
              <a:latin typeface="Times New Roman"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8041170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A2745D8E-D51F-4F4B-BA57-B674F1C5C70A}" type="slidenum">
              <a:rPr lang="en-US" smtClean="0">
                <a:latin typeface="Times New Roman" charset="0"/>
              </a:rPr>
              <a:pPr/>
              <a:t>107</a:t>
            </a:fld>
            <a:endParaRPr lang="en-US">
              <a:latin typeface="Times New Roman"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9407857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71A6E6F2-B4B3-4FCB-9B81-7AF67FD3ABE2}" type="slidenum">
              <a:rPr lang="en-US" smtClean="0">
                <a:latin typeface="Times New Roman" charset="0"/>
              </a:rPr>
              <a:pPr/>
              <a:t>108</a:t>
            </a:fld>
            <a:endParaRPr lang="en-US">
              <a:latin typeface="Times New Roman"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3945926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71A6E6F2-B4B3-4FCB-9B81-7AF67FD3ABE2}" type="slidenum">
              <a:rPr lang="en-US" smtClean="0">
                <a:latin typeface="Times New Roman" charset="0"/>
              </a:rPr>
              <a:pPr/>
              <a:t>109</a:t>
            </a:fld>
            <a:endParaRPr lang="en-US">
              <a:latin typeface="Times New Roman"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85768640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71A6E6F2-B4B3-4FCB-9B81-7AF67FD3ABE2}" type="slidenum">
              <a:rPr lang="en-US" smtClean="0">
                <a:latin typeface="Times New Roman" charset="0"/>
              </a:rPr>
              <a:pPr/>
              <a:t>110</a:t>
            </a:fld>
            <a:endParaRPr lang="en-US">
              <a:latin typeface="Times New Roman"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381130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51DF0623-CC9B-4547-AA29-38A9EAEF3EB9}" type="slidenum">
              <a:rPr lang="en-US" smtClean="0">
                <a:latin typeface="Times New Roman" charset="0"/>
              </a:rPr>
              <a:pPr/>
              <a:t>11</a:t>
            </a:fld>
            <a:endParaRPr lang="en-US">
              <a:latin typeface="Times New Roman"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3379976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71A6E6F2-B4B3-4FCB-9B81-7AF67FD3ABE2}" type="slidenum">
              <a:rPr lang="en-US" smtClean="0">
                <a:latin typeface="Times New Roman" charset="0"/>
              </a:rPr>
              <a:pPr/>
              <a:t>111</a:t>
            </a:fld>
            <a:endParaRPr lang="en-US">
              <a:latin typeface="Times New Roman"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75908727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736FF929-DC42-4A76-93BF-C62A7E658D1D}" type="slidenum">
              <a:rPr lang="en-US" smtClean="0">
                <a:latin typeface="Times New Roman" charset="0"/>
              </a:rPr>
              <a:pPr/>
              <a:t>112</a:t>
            </a:fld>
            <a:endParaRPr lang="en-US">
              <a:latin typeface="Times New Roman"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188739959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B9EF0990-B5AB-4170-860E-43458AB59974}" type="slidenum">
              <a:rPr lang="en-US" smtClean="0">
                <a:latin typeface="Times New Roman" charset="0"/>
              </a:rPr>
              <a:pPr/>
              <a:t>113</a:t>
            </a:fld>
            <a:endParaRPr lang="en-US">
              <a:latin typeface="Times New Roman"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80290032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91417176-75B2-4CC6-9ADA-A746FAEE8B4D}" type="slidenum">
              <a:rPr lang="en-US" smtClean="0">
                <a:latin typeface="Times New Roman" charset="0"/>
              </a:rPr>
              <a:pPr/>
              <a:t>114</a:t>
            </a:fld>
            <a:endParaRPr lang="en-US">
              <a:latin typeface="Times New Roman" charset="0"/>
            </a:endParaRPr>
          </a:p>
        </p:txBody>
      </p:sp>
      <p:sp>
        <p:nvSpPr>
          <p:cNvPr id="162819" name="Rectangle 2"/>
          <p:cNvSpPr>
            <a:spLocks noGrp="1" noRot="1" noChangeAspect="1" noChangeArrowheads="1" noTextEdit="1"/>
          </p:cNvSpPr>
          <p:nvPr>
            <p:ph type="sldImg"/>
          </p:nvPr>
        </p:nvSpPr>
        <p:spPr>
          <a:xfrm>
            <a:off x="1146175" y="685800"/>
            <a:ext cx="4572000" cy="3429000"/>
          </a:xfrm>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ln>
        </p:spPr>
        <p:txBody>
          <a:bodyPr lIns="89913" tIns="44956" rIns="89913" bIns="44956"/>
          <a:lstStyle/>
          <a:p>
            <a:endParaRPr lang="en-US">
              <a:latin typeface="Times New Roman" charset="0"/>
            </a:endParaRPr>
          </a:p>
        </p:txBody>
      </p:sp>
    </p:spTree>
    <p:extLst>
      <p:ext uri="{BB962C8B-B14F-4D97-AF65-F5344CB8AC3E}">
        <p14:creationId xmlns:p14="http://schemas.microsoft.com/office/powerpoint/2010/main" val="67729785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8E0C7D88-D103-4735-9899-85B9C1A266D6}" type="slidenum">
              <a:rPr lang="en-US" smtClean="0">
                <a:latin typeface="Times New Roman" charset="0"/>
              </a:rPr>
              <a:pPr/>
              <a:t>115</a:t>
            </a:fld>
            <a:endParaRPr lang="en-US">
              <a:latin typeface="Times New Roman"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73219654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333A5141-2A3D-4503-B368-5CAE7BB1B359}" type="slidenum">
              <a:rPr lang="en-US" smtClean="0">
                <a:latin typeface="Times New Roman" charset="0"/>
              </a:rPr>
              <a:pPr/>
              <a:t>116</a:t>
            </a:fld>
            <a:endParaRPr lang="en-US">
              <a:latin typeface="Times New Roman"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99027876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E605525D-010F-4902-B93F-60825FAF18B0}" type="slidenum">
              <a:rPr lang="en-US" smtClean="0">
                <a:latin typeface="Times New Roman" charset="0"/>
              </a:rPr>
              <a:pPr/>
              <a:t>117</a:t>
            </a:fld>
            <a:endParaRPr lang="en-US">
              <a:latin typeface="Times New Roman"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63237745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64D61403-898C-4F12-881D-FA633A8E9412}" type="slidenum">
              <a:rPr lang="en-US" smtClean="0">
                <a:latin typeface="Times New Roman" charset="0"/>
              </a:rPr>
              <a:pPr/>
              <a:t>118</a:t>
            </a:fld>
            <a:endParaRPr lang="en-US">
              <a:latin typeface="Times New Roman"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55518322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64D61403-898C-4F12-881D-FA633A8E9412}" type="slidenum">
              <a:rPr lang="en-US" smtClean="0">
                <a:latin typeface="Times New Roman" charset="0"/>
              </a:rPr>
              <a:pPr/>
              <a:t>119</a:t>
            </a:fld>
            <a:endParaRPr lang="en-US">
              <a:latin typeface="Times New Roman"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43432623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64F04A78-42B9-484E-A7B3-86E74CE654A2}" type="slidenum">
              <a:rPr lang="en-US" smtClean="0">
                <a:latin typeface="Times New Roman" charset="0"/>
              </a:rPr>
              <a:pPr/>
              <a:t>120</a:t>
            </a:fld>
            <a:endParaRPr lang="en-US">
              <a:latin typeface="Times New Roman"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4043597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51DF0623-CC9B-4547-AA29-38A9EAEF3EB9}" type="slidenum">
              <a:rPr lang="en-US" smtClean="0">
                <a:latin typeface="Times New Roman" charset="0"/>
              </a:rPr>
              <a:pPr/>
              <a:t>12</a:t>
            </a:fld>
            <a:endParaRPr lang="en-US">
              <a:latin typeface="Times New Roman"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83161251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EC9214F4-1CA1-45EC-B6F8-FA79DFE10A36}" type="slidenum">
              <a:rPr lang="en-US" smtClean="0">
                <a:latin typeface="Times New Roman" charset="0"/>
              </a:rPr>
              <a:pPr/>
              <a:t>121</a:t>
            </a:fld>
            <a:endParaRPr lang="en-US">
              <a:latin typeface="Times New Roman"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82178136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8A36D1DE-7B70-40E4-AA63-1FC14C27D812}" type="slidenum">
              <a:rPr lang="en-US" smtClean="0">
                <a:latin typeface="Times New Roman" charset="0"/>
              </a:rPr>
              <a:pPr/>
              <a:t>122</a:t>
            </a:fld>
            <a:endParaRPr lang="en-US">
              <a:latin typeface="Times New Roman"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r>
              <a:rPr lang="en-US" dirty="0">
                <a:latin typeface="Times New Roman" charset="0"/>
              </a:rPr>
              <a:t>Using “</a:t>
            </a:r>
            <a:r>
              <a:rPr lang="en-US" dirty="0" err="1">
                <a:latin typeface="Times New Roman" charset="0"/>
              </a:rPr>
              <a:t>D_p</a:t>
            </a:r>
            <a:r>
              <a:rPr lang="en-US" dirty="0">
                <a:latin typeface="Times New Roman" charset="0"/>
              </a:rPr>
              <a:t> &lt; 3%” may increase false positive in Stage 1.  It is a good idea to further examine the case in the next two stages.  In this technique, Stage 1 identifies candidate frames for further verification in the subsequent stages.</a:t>
            </a:r>
          </a:p>
        </p:txBody>
      </p:sp>
    </p:spTree>
    <p:extLst>
      <p:ext uri="{BB962C8B-B14F-4D97-AF65-F5344CB8AC3E}">
        <p14:creationId xmlns:p14="http://schemas.microsoft.com/office/powerpoint/2010/main" val="337733606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D37CA5A3-13CB-49E7-A2D3-15ADAFEF817B}" type="slidenum">
              <a:rPr lang="en-US" smtClean="0">
                <a:latin typeface="Times New Roman" charset="0"/>
              </a:rPr>
              <a:pPr/>
              <a:t>123</a:t>
            </a:fld>
            <a:endParaRPr lang="en-US">
              <a:latin typeface="Times New Roman"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66032236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F2871828-EE4B-4DF2-AEC8-04EF7027B11F}" type="slidenum">
              <a:rPr lang="en-US" smtClean="0">
                <a:latin typeface="Times New Roman" charset="0"/>
              </a:rPr>
              <a:pPr/>
              <a:t>124</a:t>
            </a:fld>
            <a:endParaRPr lang="en-US">
              <a:latin typeface="Times New Roman"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49825123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71699557-4F83-46E1-8737-68B234C1BA21}" type="slidenum">
              <a:rPr lang="en-US" smtClean="0">
                <a:latin typeface="Times New Roman" charset="0"/>
              </a:rPr>
              <a:pPr/>
              <a:t>125</a:t>
            </a:fld>
            <a:endParaRPr lang="en-US">
              <a:latin typeface="Times New Roman"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2554178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080C1F4E-A822-4FF7-859D-A743F73C0BF6}" type="slidenum">
              <a:rPr lang="en-US" smtClean="0">
                <a:latin typeface="Times New Roman" charset="0"/>
              </a:rPr>
              <a:pPr/>
              <a:t>126</a:t>
            </a:fld>
            <a:endParaRPr lang="en-US">
              <a:latin typeface="Times New Roman"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400962234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080C1F4E-A822-4FF7-859D-A743F73C0BF6}" type="slidenum">
              <a:rPr lang="en-US" smtClean="0">
                <a:latin typeface="Times New Roman" charset="0"/>
              </a:rPr>
              <a:pPr/>
              <a:t>127</a:t>
            </a:fld>
            <a:endParaRPr lang="en-US">
              <a:latin typeface="Times New Roman"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94180393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549991D8-E8EF-4858-AF47-F3B240D3EE58}" type="slidenum">
              <a:rPr lang="en-US" smtClean="0">
                <a:latin typeface="Times New Roman" charset="0"/>
              </a:rPr>
              <a:pPr/>
              <a:t>128</a:t>
            </a:fld>
            <a:endParaRPr lang="en-US">
              <a:latin typeface="Times New Roman"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17731474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ADAC5AB6-5958-4294-9F49-2A307312DB01}" type="slidenum">
              <a:rPr lang="en-US" smtClean="0">
                <a:latin typeface="Times New Roman" charset="0"/>
              </a:rPr>
              <a:pPr/>
              <a:t>129</a:t>
            </a:fld>
            <a:endParaRPr lang="en-US">
              <a:latin typeface="Times New Roman"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105481559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0CF79A-BDE8-47BA-91C9-13E704C34BB3}" type="slidenum">
              <a:rPr kumimoji="0" lang="en-US" sz="1200" b="0" i="0" u="none" strike="noStrike" kern="1200" cap="none" spc="0" normalizeH="0" baseline="0" noProof="0" smtClean="0">
                <a:ln>
                  <a:noFill/>
                </a:ln>
                <a:solidFill>
                  <a:prstClr val="black"/>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928597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51DF0623-CC9B-4547-AA29-38A9EAEF3EB9}" type="slidenum">
              <a:rPr lang="en-US" smtClean="0">
                <a:latin typeface="Times New Roman" charset="0"/>
              </a:rPr>
              <a:pPr/>
              <a:t>13</a:t>
            </a:fld>
            <a:endParaRPr lang="en-US">
              <a:latin typeface="Times New Roman"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02327269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80302-02CB-4882-8165-7ED75CDBEF3C}" type="slidenum">
              <a:rPr kumimoji="0" lang="en-US" sz="1200" b="0" i="0" u="none" strike="noStrike" kern="1200" cap="none" spc="0" normalizeH="0" baseline="0" noProof="0" smtClean="0">
                <a:ln>
                  <a:noFill/>
                </a:ln>
                <a:solidFill>
                  <a:prstClr val="black"/>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87256922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1BAD12-F3CC-4A10-9347-9402C8EC80BB}" type="slidenum">
              <a:rPr kumimoji="0" lang="en-US" sz="1200" b="0" i="0" u="none" strike="noStrike" kern="1200" cap="none" spc="0" normalizeH="0" baseline="0" noProof="0" smtClean="0">
                <a:ln>
                  <a:noFill/>
                </a:ln>
                <a:solidFill>
                  <a:prstClr val="black"/>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49375412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51BAC-0FC6-4ECA-8EB3-0626D6E9AA30}" type="slidenum">
              <a:rPr kumimoji="0" lang="en-US" sz="1200" b="0" i="0" u="none" strike="noStrike" kern="1200" cap="none" spc="0" normalizeH="0" baseline="0" noProof="0" smtClean="0">
                <a:ln>
                  <a:noFill/>
                </a:ln>
                <a:solidFill>
                  <a:prstClr val="black"/>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82458507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5D19FE-0E41-40C7-91D5-0CFA54C615A7}" type="slidenum">
              <a:rPr kumimoji="0" lang="en-US" sz="1200" b="0" i="0" u="none" strike="noStrike" kern="1200" cap="none" spc="0" normalizeH="0" baseline="0" noProof="0" smtClean="0">
                <a:ln>
                  <a:noFill/>
                </a:ln>
                <a:solidFill>
                  <a:prstClr val="black"/>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endParaRPr lang="en-US" dirty="0">
              <a:latin typeface="Times New Roman" charset="0"/>
            </a:endParaRPr>
          </a:p>
        </p:txBody>
      </p:sp>
    </p:spTree>
    <p:extLst>
      <p:ext uri="{BB962C8B-B14F-4D97-AF65-F5344CB8AC3E}">
        <p14:creationId xmlns:p14="http://schemas.microsoft.com/office/powerpoint/2010/main" val="382227539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2437E-2F12-49A9-BEFB-59A19C4F82CE}" type="slidenum">
              <a:rPr kumimoji="0" lang="en-US" sz="1200" b="0" i="0" u="none" strike="noStrike" kern="1200" cap="none" spc="0" normalizeH="0" baseline="0" noProof="0" smtClean="0">
                <a:ln>
                  <a:noFill/>
                </a:ln>
                <a:solidFill>
                  <a:prstClr val="black"/>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52060031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9937CA-2ACE-4A21-A22F-4467DD7B0A74}" type="slidenum">
              <a:rPr kumimoji="0" lang="en-US" sz="1200" b="0" i="0" u="none" strike="noStrike" kern="1200" cap="none" spc="0" normalizeH="0" baseline="0" noProof="0" smtClean="0">
                <a:ln>
                  <a:noFill/>
                </a:ln>
                <a:solidFill>
                  <a:prstClr val="black"/>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45151903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C55D10-41BE-4B9A-AF15-0795BAEC484C}" type="slidenum">
              <a:rPr kumimoji="0" lang="en-US" sz="1200" b="0" i="0" u="none" strike="noStrike" kern="1200" cap="none" spc="0" normalizeH="0" baseline="0" noProof="0" smtClean="0">
                <a:ln>
                  <a:noFill/>
                </a:ln>
                <a:solidFill>
                  <a:prstClr val="black"/>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427181284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277C2-9B47-4E77-BE72-BD40C4DDFA25}" type="slidenum">
              <a:rPr kumimoji="0" lang="en-US" sz="1200" b="0" i="0" u="none" strike="noStrike" kern="1200" cap="none" spc="0" normalizeH="0" baseline="0" noProof="0" smtClean="0">
                <a:ln>
                  <a:noFill/>
                </a:ln>
                <a:solidFill>
                  <a:prstClr val="black"/>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140958921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B0128-43E7-4514-B735-194B3C4ECA7A}" type="slidenum">
              <a:rPr kumimoji="0" lang="en-US" sz="1200" b="0" i="0" u="none" strike="noStrike" kern="1200" cap="none" spc="0" normalizeH="0" baseline="0" noProof="0" smtClean="0">
                <a:ln>
                  <a:noFill/>
                </a:ln>
                <a:solidFill>
                  <a:prstClr val="black"/>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428088565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BFFDD-909C-4954-80DA-E0926C8F756B}" type="slidenum">
              <a:rPr kumimoji="0" lang="en-US" sz="1200" b="0" i="0" u="none" strike="noStrike" kern="1200" cap="none" spc="0" normalizeH="0" baseline="0" noProof="0" smtClean="0">
                <a:ln>
                  <a:noFill/>
                </a:ln>
                <a:solidFill>
                  <a:prstClr val="black"/>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937862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51DF0623-CC9B-4547-AA29-38A9EAEF3EB9}" type="slidenum">
              <a:rPr lang="en-US" smtClean="0">
                <a:latin typeface="Times New Roman" charset="0"/>
              </a:rPr>
              <a:pPr/>
              <a:t>14</a:t>
            </a:fld>
            <a:endParaRPr lang="en-US">
              <a:latin typeface="Times New Roman"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168188542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7A4F671C-5F8D-4D12-B5C1-6025902FD842}" type="slidenum">
              <a:rPr lang="en-US" smtClean="0">
                <a:latin typeface="Times New Roman" charset="0"/>
              </a:rPr>
              <a:pPr/>
              <a:t>141</a:t>
            </a:fld>
            <a:endParaRPr lang="en-US">
              <a:latin typeface="Times New Roman" charset="0"/>
            </a:endParaRPr>
          </a:p>
        </p:txBody>
      </p:sp>
      <p:sp>
        <p:nvSpPr>
          <p:cNvPr id="156675" name="Rectangle 2"/>
          <p:cNvSpPr>
            <a:spLocks noGrp="1" noRot="1" noChangeAspect="1" noChangeArrowheads="1" noTextEdit="1"/>
          </p:cNvSpPr>
          <p:nvPr>
            <p:ph type="sldImg"/>
          </p:nvPr>
        </p:nvSpPr>
        <p:spPr>
          <a:xfrm>
            <a:off x="1147763" y="687388"/>
            <a:ext cx="4567237" cy="3425825"/>
          </a:xfrm>
          <a:solidFill>
            <a:srgbClr val="FFFFFF"/>
          </a:solidFill>
          <a:ln w="12700" cap="flat"/>
        </p:spPr>
      </p:sp>
      <p:sp>
        <p:nvSpPr>
          <p:cNvPr id="156676" name="Rectangle 3"/>
          <p:cNvSpPr>
            <a:spLocks noGrp="1" noChangeArrowheads="1"/>
          </p:cNvSpPr>
          <p:nvPr>
            <p:ph type="body" idx="1"/>
          </p:nvPr>
        </p:nvSpPr>
        <p:spPr>
          <a:noFill/>
          <a:ln/>
        </p:spPr>
        <p:txBody>
          <a:bodyPr lIns="92093" tIns="45265" rIns="92093" bIns="45265"/>
          <a:lstStyle/>
          <a:p>
            <a:endParaRPr lang="en-US">
              <a:latin typeface="Times New Roman" charset="0"/>
            </a:endParaRPr>
          </a:p>
        </p:txBody>
      </p:sp>
    </p:spTree>
    <p:extLst>
      <p:ext uri="{BB962C8B-B14F-4D97-AF65-F5344CB8AC3E}">
        <p14:creationId xmlns:p14="http://schemas.microsoft.com/office/powerpoint/2010/main" val="426706992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A96D26F1-48FC-442D-82D2-CB8395BBC3C9}" type="slidenum">
              <a:rPr lang="en-US" smtClean="0">
                <a:latin typeface="Times New Roman" charset="0"/>
              </a:rPr>
              <a:pPr/>
              <a:t>142</a:t>
            </a:fld>
            <a:endParaRPr lang="en-US">
              <a:latin typeface="Times New Roman"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32781302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960C718C-AE43-4D02-ACB5-199E56707BAC}" type="slidenum">
              <a:rPr lang="en-US" smtClean="0">
                <a:latin typeface="Times New Roman" charset="0"/>
              </a:rPr>
              <a:pPr/>
              <a:t>143</a:t>
            </a:fld>
            <a:endParaRPr lang="en-US">
              <a:latin typeface="Times New Roman"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170404823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67A94474-3D79-474D-A3CE-2E2731C0E439}" type="slidenum">
              <a:rPr lang="en-US" smtClean="0">
                <a:latin typeface="Times New Roman" charset="0"/>
              </a:rPr>
              <a:pPr/>
              <a:t>144</a:t>
            </a:fld>
            <a:endParaRPr lang="en-US">
              <a:latin typeface="Times New Roman"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411427074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551AAB9B-C8D9-4DE8-9167-DA99823C4451}" type="slidenum">
              <a:rPr lang="en-US" smtClean="0">
                <a:latin typeface="Times New Roman" charset="0"/>
              </a:rPr>
              <a:pPr/>
              <a:t>145</a:t>
            </a:fld>
            <a:endParaRPr lang="en-US">
              <a:latin typeface="Times New Roman"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103738588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F2ECBADD-EDD8-4DFE-997F-0365709EE718}" type="slidenum">
              <a:rPr lang="en-US" smtClean="0">
                <a:latin typeface="Times New Roman" charset="0"/>
              </a:rPr>
              <a:pPr/>
              <a:t>146</a:t>
            </a:fld>
            <a:endParaRPr lang="en-US">
              <a:latin typeface="Times New Roman"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71025117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EA0115D6-9347-45FF-992E-3DDE21F9E2A1}" type="slidenum">
              <a:rPr lang="en-US" smtClean="0">
                <a:latin typeface="Times New Roman" charset="0"/>
              </a:rPr>
              <a:pPr/>
              <a:t>147</a:t>
            </a:fld>
            <a:endParaRPr lang="en-US">
              <a:latin typeface="Times New Roman" charset="0"/>
            </a:endParaRPr>
          </a:p>
        </p:txBody>
      </p:sp>
      <p:sp>
        <p:nvSpPr>
          <p:cNvPr id="182275" name="Rectangle 2"/>
          <p:cNvSpPr>
            <a:spLocks noGrp="1" noRot="1" noChangeAspect="1" noChangeArrowheads="1" noTextEdit="1"/>
          </p:cNvSpPr>
          <p:nvPr>
            <p:ph type="sldImg"/>
          </p:nvPr>
        </p:nvSpPr>
        <p:spPr>
          <a:xfrm>
            <a:off x="1147763" y="687388"/>
            <a:ext cx="4567237" cy="3425825"/>
          </a:xfrm>
          <a:solidFill>
            <a:srgbClr val="FFFFFF"/>
          </a:solidFill>
          <a:ln w="12700" cap="flat"/>
        </p:spPr>
      </p:sp>
      <p:sp>
        <p:nvSpPr>
          <p:cNvPr id="182276" name="Rectangle 3"/>
          <p:cNvSpPr>
            <a:spLocks noGrp="1" noChangeArrowheads="1"/>
          </p:cNvSpPr>
          <p:nvPr>
            <p:ph type="body" idx="1"/>
          </p:nvPr>
        </p:nvSpPr>
        <p:spPr>
          <a:noFill/>
          <a:ln/>
        </p:spPr>
        <p:txBody>
          <a:bodyPr lIns="92099" tIns="45269" rIns="92099" bIns="45269"/>
          <a:lstStyle/>
          <a:p>
            <a:endParaRPr lang="en-US" dirty="0">
              <a:latin typeface="Times New Roman" charset="0"/>
            </a:endParaRPr>
          </a:p>
        </p:txBody>
      </p:sp>
    </p:spTree>
    <p:extLst>
      <p:ext uri="{BB962C8B-B14F-4D97-AF65-F5344CB8AC3E}">
        <p14:creationId xmlns:p14="http://schemas.microsoft.com/office/powerpoint/2010/main" val="294047934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148</a:t>
            </a:fld>
            <a:endParaRPr lang="en-US"/>
          </a:p>
        </p:txBody>
      </p:sp>
    </p:spTree>
    <p:extLst>
      <p:ext uri="{BB962C8B-B14F-4D97-AF65-F5344CB8AC3E}">
        <p14:creationId xmlns:p14="http://schemas.microsoft.com/office/powerpoint/2010/main" val="288340252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8832E-0D30-4817-ACAD-32CA944B8FFA}" type="slidenum">
              <a:rPr lang="en-US" smtClean="0"/>
              <a:pPr/>
              <a:t>149</a:t>
            </a:fld>
            <a:endParaRPr lang="en-US"/>
          </a:p>
        </p:txBody>
      </p:sp>
    </p:spTree>
    <p:extLst>
      <p:ext uri="{BB962C8B-B14F-4D97-AF65-F5344CB8AC3E}">
        <p14:creationId xmlns:p14="http://schemas.microsoft.com/office/powerpoint/2010/main" val="231746903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8832E-0D30-4817-ACAD-32CA944B8FFA}" type="slidenum">
              <a:rPr lang="en-US" smtClean="0"/>
              <a:pPr/>
              <a:t>150</a:t>
            </a:fld>
            <a:endParaRPr lang="en-US"/>
          </a:p>
        </p:txBody>
      </p:sp>
    </p:spTree>
    <p:extLst>
      <p:ext uri="{BB962C8B-B14F-4D97-AF65-F5344CB8AC3E}">
        <p14:creationId xmlns:p14="http://schemas.microsoft.com/office/powerpoint/2010/main" val="1736866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51DF0623-CC9B-4547-AA29-38A9EAEF3EB9}" type="slidenum">
              <a:rPr lang="en-US" smtClean="0">
                <a:latin typeface="Times New Roman" charset="0"/>
              </a:rPr>
              <a:pPr/>
              <a:t>15</a:t>
            </a:fld>
            <a:endParaRPr lang="en-US">
              <a:latin typeface="Times New Roman"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120130397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8832E-0D30-4817-ACAD-32CA944B8FFA}" type="slidenum">
              <a:rPr lang="en-US" smtClean="0"/>
              <a:pPr/>
              <a:t>151</a:t>
            </a:fld>
            <a:endParaRPr lang="en-US"/>
          </a:p>
        </p:txBody>
      </p:sp>
    </p:spTree>
    <p:extLst>
      <p:ext uri="{BB962C8B-B14F-4D97-AF65-F5344CB8AC3E}">
        <p14:creationId xmlns:p14="http://schemas.microsoft.com/office/powerpoint/2010/main" val="263979174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8832E-0D30-4817-ACAD-32CA944B8FFA}" type="slidenum">
              <a:rPr lang="en-US" smtClean="0"/>
              <a:pPr/>
              <a:t>152</a:t>
            </a:fld>
            <a:endParaRPr lang="en-US"/>
          </a:p>
        </p:txBody>
      </p:sp>
    </p:spTree>
    <p:extLst>
      <p:ext uri="{BB962C8B-B14F-4D97-AF65-F5344CB8AC3E}">
        <p14:creationId xmlns:p14="http://schemas.microsoft.com/office/powerpoint/2010/main" val="193500621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153</a:t>
            </a:fld>
            <a:endParaRPr lang="en-US"/>
          </a:p>
        </p:txBody>
      </p:sp>
    </p:spTree>
    <p:extLst>
      <p:ext uri="{BB962C8B-B14F-4D97-AF65-F5344CB8AC3E}">
        <p14:creationId xmlns:p14="http://schemas.microsoft.com/office/powerpoint/2010/main" val="212270997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A8832E-0D30-4817-ACAD-32CA944B8FFA}" type="slidenum">
              <a:rPr lang="en-US" smtClean="0"/>
              <a:pPr/>
              <a:t>154</a:t>
            </a:fld>
            <a:endParaRPr lang="en-US"/>
          </a:p>
        </p:txBody>
      </p:sp>
    </p:spTree>
    <p:extLst>
      <p:ext uri="{BB962C8B-B14F-4D97-AF65-F5344CB8AC3E}">
        <p14:creationId xmlns:p14="http://schemas.microsoft.com/office/powerpoint/2010/main" val="395957919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155</a:t>
            </a:fld>
            <a:endParaRPr lang="en-US"/>
          </a:p>
        </p:txBody>
      </p:sp>
    </p:spTree>
    <p:extLst>
      <p:ext uri="{BB962C8B-B14F-4D97-AF65-F5344CB8AC3E}">
        <p14:creationId xmlns:p14="http://schemas.microsoft.com/office/powerpoint/2010/main" val="221913169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8832E-0D30-4817-ACAD-32CA944B8FFA}" type="slidenum">
              <a:rPr lang="en-US" smtClean="0"/>
              <a:pPr/>
              <a:t>156</a:t>
            </a:fld>
            <a:endParaRPr lang="en-US"/>
          </a:p>
        </p:txBody>
      </p:sp>
    </p:spTree>
    <p:extLst>
      <p:ext uri="{BB962C8B-B14F-4D97-AF65-F5344CB8AC3E}">
        <p14:creationId xmlns:p14="http://schemas.microsoft.com/office/powerpoint/2010/main" val="228619414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8832E-0D30-4817-ACAD-32CA944B8FFA}" type="slidenum">
              <a:rPr lang="en-US" smtClean="0"/>
              <a:pPr/>
              <a:t>157</a:t>
            </a:fld>
            <a:endParaRPr lang="en-US"/>
          </a:p>
        </p:txBody>
      </p:sp>
    </p:spTree>
    <p:extLst>
      <p:ext uri="{BB962C8B-B14F-4D97-AF65-F5344CB8AC3E}">
        <p14:creationId xmlns:p14="http://schemas.microsoft.com/office/powerpoint/2010/main" val="372044121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8832E-0D30-4817-ACAD-32CA944B8FFA}" type="slidenum">
              <a:rPr lang="en-US" smtClean="0"/>
              <a:pPr/>
              <a:t>158</a:t>
            </a:fld>
            <a:endParaRPr lang="en-US"/>
          </a:p>
        </p:txBody>
      </p:sp>
    </p:spTree>
    <p:extLst>
      <p:ext uri="{BB962C8B-B14F-4D97-AF65-F5344CB8AC3E}">
        <p14:creationId xmlns:p14="http://schemas.microsoft.com/office/powerpoint/2010/main" val="304592366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A8832E-0D30-4817-ACAD-32CA944B8FFA}" type="slidenum">
              <a:rPr lang="en-US" smtClean="0"/>
              <a:pPr/>
              <a:t>159</a:t>
            </a:fld>
            <a:endParaRPr lang="en-US"/>
          </a:p>
        </p:txBody>
      </p:sp>
    </p:spTree>
    <p:extLst>
      <p:ext uri="{BB962C8B-B14F-4D97-AF65-F5344CB8AC3E}">
        <p14:creationId xmlns:p14="http://schemas.microsoft.com/office/powerpoint/2010/main" val="280929449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A8832E-0D30-4817-ACAD-32CA944B8FFA}" type="slidenum">
              <a:rPr lang="en-US" smtClean="0"/>
              <a:pPr/>
              <a:t>160</a:t>
            </a:fld>
            <a:endParaRPr lang="en-US"/>
          </a:p>
        </p:txBody>
      </p:sp>
    </p:spTree>
    <p:extLst>
      <p:ext uri="{BB962C8B-B14F-4D97-AF65-F5344CB8AC3E}">
        <p14:creationId xmlns:p14="http://schemas.microsoft.com/office/powerpoint/2010/main" val="482008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51DF0623-CC9B-4547-AA29-38A9EAEF3EB9}" type="slidenum">
              <a:rPr lang="en-US" smtClean="0">
                <a:latin typeface="Times New Roman" charset="0"/>
              </a:rPr>
              <a:pPr/>
              <a:t>16</a:t>
            </a:fld>
            <a:endParaRPr lang="en-US">
              <a:latin typeface="Times New Roman"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412205016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8832E-0D30-4817-ACAD-32CA944B8FFA}" type="slidenum">
              <a:rPr lang="en-US" smtClean="0"/>
              <a:t>161</a:t>
            </a:fld>
            <a:endParaRPr lang="en-US"/>
          </a:p>
        </p:txBody>
      </p:sp>
    </p:spTree>
    <p:extLst>
      <p:ext uri="{BB962C8B-B14F-4D97-AF65-F5344CB8AC3E}">
        <p14:creationId xmlns:p14="http://schemas.microsoft.com/office/powerpoint/2010/main" val="289101232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8832E-0D30-4817-ACAD-32CA944B8FFA}" type="slidenum">
              <a:rPr lang="en-US" smtClean="0"/>
              <a:pPr/>
              <a:t>162</a:t>
            </a:fld>
            <a:endParaRPr lang="en-US"/>
          </a:p>
        </p:txBody>
      </p:sp>
    </p:spTree>
    <p:extLst>
      <p:ext uri="{BB962C8B-B14F-4D97-AF65-F5344CB8AC3E}">
        <p14:creationId xmlns:p14="http://schemas.microsoft.com/office/powerpoint/2010/main" val="182160278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3A6ADF6C-AAB4-4DD4-A5E9-4136EE89CA56}" type="slidenum">
              <a:rPr lang="en-US" altLang="zh-CN" smtClean="0">
                <a:latin typeface="Arial" pitchFamily="34" charset="0"/>
                <a:ea typeface="SimSun" pitchFamily="2" charset="-122"/>
              </a:rPr>
              <a:pPr/>
              <a:t>163</a:t>
            </a:fld>
            <a:endParaRPr lang="en-US" altLang="zh-CN">
              <a:latin typeface="Arial" pitchFamily="34" charset="0"/>
              <a:ea typeface="SimSun" pitchFamily="2" charset="-122"/>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75993211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8B1251-5501-4DF5-9174-201D1B1513B2}" type="slidenum">
              <a:rPr lang="zh-CN" altLang="en-US"/>
              <a:pPr/>
              <a:t>164</a:t>
            </a:fld>
            <a:endParaRPr lang="en-US" altLang="zh-CN"/>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p:txBody>
          <a:bodyPr/>
          <a:lstStyle/>
          <a:p>
            <a:endParaRPr lang="en-US" altLang="zh-CN"/>
          </a:p>
        </p:txBody>
      </p:sp>
    </p:spTree>
    <p:extLst>
      <p:ext uri="{BB962C8B-B14F-4D97-AF65-F5344CB8AC3E}">
        <p14:creationId xmlns:p14="http://schemas.microsoft.com/office/powerpoint/2010/main" val="246063102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165</a:t>
            </a:fld>
            <a:endParaRPr lang="en-US"/>
          </a:p>
        </p:txBody>
      </p:sp>
    </p:spTree>
    <p:extLst>
      <p:ext uri="{BB962C8B-B14F-4D97-AF65-F5344CB8AC3E}">
        <p14:creationId xmlns:p14="http://schemas.microsoft.com/office/powerpoint/2010/main" val="288398149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166</a:t>
            </a:fld>
            <a:endParaRPr lang="en-US"/>
          </a:p>
        </p:txBody>
      </p:sp>
    </p:spTree>
    <p:extLst>
      <p:ext uri="{BB962C8B-B14F-4D97-AF65-F5344CB8AC3E}">
        <p14:creationId xmlns:p14="http://schemas.microsoft.com/office/powerpoint/2010/main" val="48824466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95E3C60-392E-414B-8F12-F303764E86A7}" type="slidenum">
              <a:rPr lang="en-US" altLang="zh-CN" smtClean="0">
                <a:latin typeface="Arial" pitchFamily="34" charset="0"/>
                <a:ea typeface="SimSun" pitchFamily="2" charset="-122"/>
              </a:rPr>
              <a:pPr/>
              <a:t>167</a:t>
            </a:fld>
            <a:endParaRPr lang="en-US" altLang="zh-CN">
              <a:latin typeface="Arial" pitchFamily="34" charset="0"/>
              <a:ea typeface="SimSun" pitchFamily="2" charset="-122"/>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02240113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a:latin typeface="Arial" pitchFamily="34" charset="0"/>
            </a:endParaRPr>
          </a:p>
        </p:txBody>
      </p:sp>
      <p:sp>
        <p:nvSpPr>
          <p:cNvPr id="52228" name="Slide Number Placeholder 3"/>
          <p:cNvSpPr>
            <a:spLocks noGrp="1"/>
          </p:cNvSpPr>
          <p:nvPr>
            <p:ph type="sldNum" sz="quarter" idx="5"/>
          </p:nvPr>
        </p:nvSpPr>
        <p:spPr>
          <a:noFill/>
        </p:spPr>
        <p:txBody>
          <a:bodyPr/>
          <a:lstStyle/>
          <a:p>
            <a:fld id="{CD1C4102-E60B-4AAB-AB94-3718E42FF245}" type="slidenum">
              <a:rPr lang="en-US" altLang="zh-CN" smtClean="0">
                <a:latin typeface="Arial" pitchFamily="34" charset="0"/>
                <a:ea typeface="SimSun" pitchFamily="2" charset="-122"/>
              </a:rPr>
              <a:pPr/>
              <a:t>168</a:t>
            </a:fld>
            <a:endParaRPr lang="en-US" altLang="zh-CN">
              <a:latin typeface="Arial" pitchFamily="34" charset="0"/>
              <a:ea typeface="SimSun" pitchFamily="2" charset="-122"/>
            </a:endParaRPr>
          </a:p>
        </p:txBody>
      </p:sp>
    </p:spTree>
    <p:extLst>
      <p:ext uri="{BB962C8B-B14F-4D97-AF65-F5344CB8AC3E}">
        <p14:creationId xmlns:p14="http://schemas.microsoft.com/office/powerpoint/2010/main" val="229051217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EDD78EB-EB96-43FC-939C-9862D7E801A0}" type="slidenum">
              <a:rPr lang="en-US" altLang="zh-CN" smtClean="0">
                <a:latin typeface="Arial" pitchFamily="34" charset="0"/>
                <a:ea typeface="SimSun" pitchFamily="2" charset="-122"/>
              </a:rPr>
              <a:pPr/>
              <a:t>169</a:t>
            </a:fld>
            <a:endParaRPr lang="en-US" altLang="zh-CN">
              <a:latin typeface="Arial" pitchFamily="34" charset="0"/>
              <a:ea typeface="SimSun" pitchFamily="2" charset="-122"/>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23374774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F9F4031B-16E0-49E3-82E5-F9ACB2E52619}" type="slidenum">
              <a:rPr lang="en-US" altLang="zh-CN" smtClean="0">
                <a:latin typeface="Arial" pitchFamily="34" charset="0"/>
                <a:ea typeface="SimSun" pitchFamily="2" charset="-122"/>
              </a:rPr>
              <a:pPr/>
              <a:t>170</a:t>
            </a:fld>
            <a:endParaRPr lang="en-US" altLang="zh-CN">
              <a:latin typeface="Arial" pitchFamily="34" charset="0"/>
              <a:ea typeface="SimSun" pitchFamily="2" charset="-122"/>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114612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DDCE9021-871A-4E49-88E2-59A9C22BFFCE}" type="slidenum">
              <a:rPr lang="en-US" smtClean="0">
                <a:latin typeface="Times New Roman" charset="0"/>
              </a:rPr>
              <a:pPr/>
              <a:t>17</a:t>
            </a:fld>
            <a:endParaRPr lang="en-US">
              <a:latin typeface="Times New Roman"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42517198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171</a:t>
            </a:fld>
            <a:endParaRPr lang="en-US"/>
          </a:p>
        </p:txBody>
      </p:sp>
    </p:spTree>
    <p:extLst>
      <p:ext uri="{BB962C8B-B14F-4D97-AF65-F5344CB8AC3E}">
        <p14:creationId xmlns:p14="http://schemas.microsoft.com/office/powerpoint/2010/main" val="36388784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172</a:t>
            </a:fld>
            <a:endParaRPr lang="en-US"/>
          </a:p>
        </p:txBody>
      </p:sp>
    </p:spTree>
    <p:extLst>
      <p:ext uri="{BB962C8B-B14F-4D97-AF65-F5344CB8AC3E}">
        <p14:creationId xmlns:p14="http://schemas.microsoft.com/office/powerpoint/2010/main" val="199213195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173</a:t>
            </a:fld>
            <a:endParaRPr lang="en-US"/>
          </a:p>
        </p:txBody>
      </p:sp>
    </p:spTree>
    <p:extLst>
      <p:ext uri="{BB962C8B-B14F-4D97-AF65-F5344CB8AC3E}">
        <p14:creationId xmlns:p14="http://schemas.microsoft.com/office/powerpoint/2010/main" val="143159424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174</a:t>
            </a:fld>
            <a:endParaRPr lang="en-US"/>
          </a:p>
        </p:txBody>
      </p:sp>
    </p:spTree>
    <p:extLst>
      <p:ext uri="{BB962C8B-B14F-4D97-AF65-F5344CB8AC3E}">
        <p14:creationId xmlns:p14="http://schemas.microsoft.com/office/powerpoint/2010/main" val="148446504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7226BE-445B-4CED-8D8F-B4E54FBC0C19}" type="slidenum">
              <a:rPr lang="en-US" smtClean="0"/>
              <a:pPr/>
              <a:t>175</a:t>
            </a:fld>
            <a:endParaRPr lang="en-US"/>
          </a:p>
        </p:txBody>
      </p:sp>
    </p:spTree>
    <p:extLst>
      <p:ext uri="{BB962C8B-B14F-4D97-AF65-F5344CB8AC3E}">
        <p14:creationId xmlns:p14="http://schemas.microsoft.com/office/powerpoint/2010/main" val="129401674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176</a:t>
            </a:fld>
            <a:endParaRPr lang="en-US"/>
          </a:p>
        </p:txBody>
      </p:sp>
    </p:spTree>
    <p:extLst>
      <p:ext uri="{BB962C8B-B14F-4D97-AF65-F5344CB8AC3E}">
        <p14:creationId xmlns:p14="http://schemas.microsoft.com/office/powerpoint/2010/main" val="60411105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177</a:t>
            </a:fld>
            <a:endParaRPr lang="en-US"/>
          </a:p>
        </p:txBody>
      </p:sp>
    </p:spTree>
    <p:extLst>
      <p:ext uri="{BB962C8B-B14F-4D97-AF65-F5344CB8AC3E}">
        <p14:creationId xmlns:p14="http://schemas.microsoft.com/office/powerpoint/2010/main" val="114393958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178</a:t>
            </a:fld>
            <a:endParaRPr lang="en-US"/>
          </a:p>
        </p:txBody>
      </p:sp>
    </p:spTree>
    <p:extLst>
      <p:ext uri="{BB962C8B-B14F-4D97-AF65-F5344CB8AC3E}">
        <p14:creationId xmlns:p14="http://schemas.microsoft.com/office/powerpoint/2010/main" val="121851713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179</a:t>
            </a:fld>
            <a:endParaRPr lang="en-US"/>
          </a:p>
        </p:txBody>
      </p:sp>
    </p:spTree>
    <p:extLst>
      <p:ext uri="{BB962C8B-B14F-4D97-AF65-F5344CB8AC3E}">
        <p14:creationId xmlns:p14="http://schemas.microsoft.com/office/powerpoint/2010/main" val="338604641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180</a:t>
            </a:fld>
            <a:endParaRPr lang="en-US"/>
          </a:p>
        </p:txBody>
      </p:sp>
    </p:spTree>
    <p:extLst>
      <p:ext uri="{BB962C8B-B14F-4D97-AF65-F5344CB8AC3E}">
        <p14:creationId xmlns:p14="http://schemas.microsoft.com/office/powerpoint/2010/main" val="3640709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DDD795F3-50CA-47A0-80FE-613898B859A9}" type="slidenum">
              <a:rPr lang="en-US" smtClean="0">
                <a:latin typeface="Times New Roman" charset="0"/>
              </a:rPr>
              <a:pPr/>
              <a:t>18</a:t>
            </a:fld>
            <a:endParaRPr lang="en-US">
              <a:latin typeface="Times New Roman"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85071431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181</a:t>
            </a:fld>
            <a:endParaRPr lang="en-US"/>
          </a:p>
        </p:txBody>
      </p:sp>
    </p:spTree>
    <p:extLst>
      <p:ext uri="{BB962C8B-B14F-4D97-AF65-F5344CB8AC3E}">
        <p14:creationId xmlns:p14="http://schemas.microsoft.com/office/powerpoint/2010/main" val="412513589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182</a:t>
            </a:fld>
            <a:endParaRPr lang="en-US"/>
          </a:p>
        </p:txBody>
      </p:sp>
    </p:spTree>
    <p:extLst>
      <p:ext uri="{BB962C8B-B14F-4D97-AF65-F5344CB8AC3E}">
        <p14:creationId xmlns:p14="http://schemas.microsoft.com/office/powerpoint/2010/main" val="344243849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183</a:t>
            </a:fld>
            <a:endParaRPr lang="en-US"/>
          </a:p>
        </p:txBody>
      </p:sp>
    </p:spTree>
    <p:extLst>
      <p:ext uri="{BB962C8B-B14F-4D97-AF65-F5344CB8AC3E}">
        <p14:creationId xmlns:p14="http://schemas.microsoft.com/office/powerpoint/2010/main" val="377729591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184</a:t>
            </a:fld>
            <a:endParaRPr lang="en-US"/>
          </a:p>
        </p:txBody>
      </p:sp>
    </p:spTree>
    <p:extLst>
      <p:ext uri="{BB962C8B-B14F-4D97-AF65-F5344CB8AC3E}">
        <p14:creationId xmlns:p14="http://schemas.microsoft.com/office/powerpoint/2010/main" val="294725752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185</a:t>
            </a:fld>
            <a:endParaRPr lang="en-US"/>
          </a:p>
        </p:txBody>
      </p:sp>
    </p:spTree>
    <p:extLst>
      <p:ext uri="{BB962C8B-B14F-4D97-AF65-F5344CB8AC3E}">
        <p14:creationId xmlns:p14="http://schemas.microsoft.com/office/powerpoint/2010/main" val="80579998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186</a:t>
            </a:fld>
            <a:endParaRPr lang="en-US"/>
          </a:p>
        </p:txBody>
      </p:sp>
    </p:spTree>
    <p:extLst>
      <p:ext uri="{BB962C8B-B14F-4D97-AF65-F5344CB8AC3E}">
        <p14:creationId xmlns:p14="http://schemas.microsoft.com/office/powerpoint/2010/main" val="33489766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187</a:t>
            </a:fld>
            <a:endParaRPr lang="en-US"/>
          </a:p>
        </p:txBody>
      </p:sp>
    </p:spTree>
    <p:extLst>
      <p:ext uri="{BB962C8B-B14F-4D97-AF65-F5344CB8AC3E}">
        <p14:creationId xmlns:p14="http://schemas.microsoft.com/office/powerpoint/2010/main" val="312648260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188</a:t>
            </a:fld>
            <a:endParaRPr lang="en-US"/>
          </a:p>
        </p:txBody>
      </p:sp>
    </p:spTree>
    <p:extLst>
      <p:ext uri="{BB962C8B-B14F-4D97-AF65-F5344CB8AC3E}">
        <p14:creationId xmlns:p14="http://schemas.microsoft.com/office/powerpoint/2010/main" val="219293225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189</a:t>
            </a:fld>
            <a:endParaRPr lang="en-US"/>
          </a:p>
        </p:txBody>
      </p:sp>
    </p:spTree>
    <p:extLst>
      <p:ext uri="{BB962C8B-B14F-4D97-AF65-F5344CB8AC3E}">
        <p14:creationId xmlns:p14="http://schemas.microsoft.com/office/powerpoint/2010/main" val="328942262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190</a:t>
            </a:fld>
            <a:endParaRPr lang="en-US"/>
          </a:p>
        </p:txBody>
      </p:sp>
    </p:spTree>
    <p:extLst>
      <p:ext uri="{BB962C8B-B14F-4D97-AF65-F5344CB8AC3E}">
        <p14:creationId xmlns:p14="http://schemas.microsoft.com/office/powerpoint/2010/main" val="139298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DDD795F3-50CA-47A0-80FE-613898B859A9}" type="slidenum">
              <a:rPr lang="en-US" smtClean="0">
                <a:latin typeface="Times New Roman" charset="0"/>
              </a:rPr>
              <a:pPr/>
              <a:t>19</a:t>
            </a:fld>
            <a:endParaRPr lang="en-US">
              <a:latin typeface="Times New Roman"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90650607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191</a:t>
            </a:fld>
            <a:endParaRPr lang="en-US"/>
          </a:p>
        </p:txBody>
      </p:sp>
    </p:spTree>
    <p:extLst>
      <p:ext uri="{BB962C8B-B14F-4D97-AF65-F5344CB8AC3E}">
        <p14:creationId xmlns:p14="http://schemas.microsoft.com/office/powerpoint/2010/main" val="59442052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7226BE-445B-4CED-8D8F-B4E54FBC0C19}" type="slidenum">
              <a:rPr lang="en-US" smtClean="0"/>
              <a:pPr/>
              <a:t>192</a:t>
            </a:fld>
            <a:endParaRPr lang="en-US"/>
          </a:p>
        </p:txBody>
      </p:sp>
    </p:spTree>
    <p:extLst>
      <p:ext uri="{BB962C8B-B14F-4D97-AF65-F5344CB8AC3E}">
        <p14:creationId xmlns:p14="http://schemas.microsoft.com/office/powerpoint/2010/main" val="555446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2</a:t>
            </a:fld>
            <a:endParaRPr lang="en-US"/>
          </a:p>
        </p:txBody>
      </p:sp>
    </p:spTree>
    <p:extLst>
      <p:ext uri="{BB962C8B-B14F-4D97-AF65-F5344CB8AC3E}">
        <p14:creationId xmlns:p14="http://schemas.microsoft.com/office/powerpoint/2010/main" val="3438593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FABCD52B-AFC1-46E4-B855-40F768A40A44}" type="slidenum">
              <a:rPr lang="en-US" smtClean="0">
                <a:latin typeface="Times New Roman" charset="0"/>
              </a:rPr>
              <a:pPr/>
              <a:t>20</a:t>
            </a:fld>
            <a:endParaRPr lang="en-US">
              <a:latin typeface="Times New Roman"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338360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FB0ECF6-F98E-4681-8452-11EEF7552A53}" type="slidenum">
              <a:rPr lang="en-US" smtClean="0">
                <a:latin typeface="Times New Roman" charset="0"/>
              </a:rPr>
              <a:pPr/>
              <a:t>21</a:t>
            </a:fld>
            <a:endParaRPr lang="en-US">
              <a:latin typeface="Times New Roman"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endParaRPr lang="en-US" dirty="0">
              <a:latin typeface="Times New Roman" charset="0"/>
            </a:endParaRPr>
          </a:p>
        </p:txBody>
      </p:sp>
    </p:spTree>
    <p:extLst>
      <p:ext uri="{BB962C8B-B14F-4D97-AF65-F5344CB8AC3E}">
        <p14:creationId xmlns:p14="http://schemas.microsoft.com/office/powerpoint/2010/main" val="3947708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22</a:t>
            </a:fld>
            <a:endParaRPr lang="en-US"/>
          </a:p>
        </p:txBody>
      </p:sp>
    </p:spTree>
    <p:extLst>
      <p:ext uri="{BB962C8B-B14F-4D97-AF65-F5344CB8AC3E}">
        <p14:creationId xmlns:p14="http://schemas.microsoft.com/office/powerpoint/2010/main" val="3195485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23</a:t>
            </a:fld>
            <a:endParaRPr lang="en-US"/>
          </a:p>
        </p:txBody>
      </p:sp>
    </p:spTree>
    <p:extLst>
      <p:ext uri="{BB962C8B-B14F-4D97-AF65-F5344CB8AC3E}">
        <p14:creationId xmlns:p14="http://schemas.microsoft.com/office/powerpoint/2010/main" val="2196512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021EC79E-9981-411E-AD2D-2D6BCC1D30AD}" type="slidenum">
              <a:rPr lang="en-US" smtClean="0">
                <a:latin typeface="Times New Roman" charset="0"/>
              </a:rPr>
              <a:pPr/>
              <a:t>24</a:t>
            </a:fld>
            <a:endParaRPr lang="en-US">
              <a:latin typeface="Times New Roman"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4077915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E4F8A9E4-C698-4BE3-ABAF-D73B75A8325A}" type="slidenum">
              <a:rPr lang="en-US" smtClean="0">
                <a:latin typeface="Times New Roman" charset="0"/>
              </a:rPr>
              <a:pPr/>
              <a:t>25</a:t>
            </a:fld>
            <a:endParaRPr lang="en-US">
              <a:latin typeface="Times New Roman"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00851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24A2AF72-DCE5-4D13-983F-C643308CE643}" type="slidenum">
              <a:rPr lang="en-US" smtClean="0">
                <a:latin typeface="Times New Roman" charset="0"/>
              </a:rPr>
              <a:pPr/>
              <a:t>26</a:t>
            </a:fld>
            <a:endParaRPr lang="en-US">
              <a:latin typeface="Times New Roman"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453605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BB7C2CD0-460E-4BB0-AD49-DE0125524A42}" type="slidenum">
              <a:rPr lang="en-US" smtClean="0">
                <a:latin typeface="Times New Roman" charset="0"/>
              </a:rPr>
              <a:pPr/>
              <a:t>27</a:t>
            </a:fld>
            <a:endParaRPr lang="en-US">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4184066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BB7C2CD0-460E-4BB0-AD49-DE0125524A42}" type="slidenum">
              <a:rPr lang="en-US" smtClean="0">
                <a:latin typeface="Times New Roman" charset="0"/>
              </a:rPr>
              <a:pPr/>
              <a:t>28</a:t>
            </a:fld>
            <a:endParaRPr lang="en-US">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178733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757838A4-802A-492D-B2BF-F68CCE6AF248}" type="slidenum">
              <a:rPr lang="en-US" smtClean="0">
                <a:latin typeface="Times New Roman" charset="0"/>
              </a:rPr>
              <a:pPr/>
              <a:t>29</a:t>
            </a:fld>
            <a:endParaRPr lang="en-US">
              <a:latin typeface="Times New Roman"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1823684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3</a:t>
            </a:fld>
            <a:endParaRPr lang="en-US"/>
          </a:p>
        </p:txBody>
      </p:sp>
    </p:spTree>
    <p:extLst>
      <p:ext uri="{BB962C8B-B14F-4D97-AF65-F5344CB8AC3E}">
        <p14:creationId xmlns:p14="http://schemas.microsoft.com/office/powerpoint/2010/main" val="3863997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DA41851C-41F2-4C99-808E-002EABAFEC13}" type="slidenum">
              <a:rPr lang="en-US" smtClean="0">
                <a:latin typeface="Times New Roman" charset="0"/>
              </a:rPr>
              <a:pPr/>
              <a:t>30</a:t>
            </a:fld>
            <a:endParaRPr lang="en-US">
              <a:latin typeface="Times New Roman"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2784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DA41851C-41F2-4C99-808E-002EABAFEC13}" type="slidenum">
              <a:rPr lang="en-US" smtClean="0">
                <a:latin typeface="Times New Roman" charset="0"/>
              </a:rPr>
              <a:pPr/>
              <a:t>31</a:t>
            </a:fld>
            <a:endParaRPr lang="en-US">
              <a:latin typeface="Times New Roman"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1376026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981AC4D6-48C1-4FB6-ADB1-376720E96751}" type="slidenum">
              <a:rPr lang="en-US" smtClean="0">
                <a:latin typeface="Times New Roman" charset="0"/>
              </a:rPr>
              <a:pPr/>
              <a:t>32</a:t>
            </a:fld>
            <a:endParaRPr lang="en-US">
              <a:latin typeface="Times New Roman"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4237720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D544E7AE-C2DE-40F2-A12E-C0A4E6A71BA7}" type="slidenum">
              <a:rPr lang="en-US" smtClean="0">
                <a:latin typeface="Times New Roman" charset="0"/>
              </a:rPr>
              <a:pPr/>
              <a:t>33</a:t>
            </a:fld>
            <a:endParaRPr lang="en-US">
              <a:latin typeface="Times New Roman"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4056501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DB7E7BE-7F2A-4448-B108-4EE91A645916}" type="slidenum">
              <a:rPr lang="en-US" smtClean="0">
                <a:latin typeface="Times New Roman" charset="0"/>
              </a:rPr>
              <a:pPr/>
              <a:t>34</a:t>
            </a:fld>
            <a:endParaRPr lang="en-US">
              <a:latin typeface="Times New Roman"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1156387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BA855DAC-4E69-48D9-97B6-90AE194156F1}" type="slidenum">
              <a:rPr lang="en-US" smtClean="0">
                <a:latin typeface="Times New Roman" charset="0"/>
              </a:rPr>
              <a:pPr/>
              <a:t>35</a:t>
            </a:fld>
            <a:endParaRPr lang="en-US">
              <a:latin typeface="Times New Roman"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1456119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D9A61756-A0EE-4A3C-88EF-1F2C301CA078}" type="slidenum">
              <a:rPr lang="en-US" smtClean="0">
                <a:latin typeface="Times New Roman" charset="0"/>
              </a:rPr>
              <a:pPr/>
              <a:t>36</a:t>
            </a:fld>
            <a:endParaRPr lang="en-US">
              <a:latin typeface="Times New Roman"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0792988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55D7327E-39C4-49F5-AF87-5352B91E0E56}" type="slidenum">
              <a:rPr lang="en-US" smtClean="0">
                <a:latin typeface="Times New Roman" charset="0"/>
              </a:rPr>
              <a:pPr/>
              <a:t>37</a:t>
            </a:fld>
            <a:endParaRPr lang="en-US">
              <a:latin typeface="Times New Roman"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6656114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6AE24FEA-AC8B-420C-83CD-F9AD253AE85B}" type="slidenum">
              <a:rPr lang="en-US" smtClean="0">
                <a:latin typeface="Times New Roman" charset="0"/>
              </a:rPr>
              <a:pPr/>
              <a:t>38</a:t>
            </a:fld>
            <a:endParaRPr lang="en-US">
              <a:latin typeface="Times New Roman"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1924744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39</a:t>
            </a:fld>
            <a:endParaRPr lang="en-US"/>
          </a:p>
        </p:txBody>
      </p:sp>
    </p:spTree>
    <p:extLst>
      <p:ext uri="{BB962C8B-B14F-4D97-AF65-F5344CB8AC3E}">
        <p14:creationId xmlns:p14="http://schemas.microsoft.com/office/powerpoint/2010/main" val="1974922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4</a:t>
            </a:fld>
            <a:endParaRPr lang="en-US"/>
          </a:p>
        </p:txBody>
      </p:sp>
    </p:spTree>
    <p:extLst>
      <p:ext uri="{BB962C8B-B14F-4D97-AF65-F5344CB8AC3E}">
        <p14:creationId xmlns:p14="http://schemas.microsoft.com/office/powerpoint/2010/main" val="42784009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40</a:t>
            </a:fld>
            <a:endParaRPr lang="en-US"/>
          </a:p>
        </p:txBody>
      </p:sp>
    </p:spTree>
    <p:extLst>
      <p:ext uri="{BB962C8B-B14F-4D97-AF65-F5344CB8AC3E}">
        <p14:creationId xmlns:p14="http://schemas.microsoft.com/office/powerpoint/2010/main" val="271293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41</a:t>
            </a:fld>
            <a:endParaRPr lang="en-US"/>
          </a:p>
        </p:txBody>
      </p:sp>
    </p:spTree>
    <p:extLst>
      <p:ext uri="{BB962C8B-B14F-4D97-AF65-F5344CB8AC3E}">
        <p14:creationId xmlns:p14="http://schemas.microsoft.com/office/powerpoint/2010/main" val="15036270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7226BE-445B-4CED-8D8F-B4E54FBC0C19}" type="slidenum">
              <a:rPr lang="en-US" smtClean="0"/>
              <a:pPr/>
              <a:t>42</a:t>
            </a:fld>
            <a:endParaRPr lang="en-US"/>
          </a:p>
        </p:txBody>
      </p:sp>
    </p:spTree>
    <p:extLst>
      <p:ext uri="{BB962C8B-B14F-4D97-AF65-F5344CB8AC3E}">
        <p14:creationId xmlns:p14="http://schemas.microsoft.com/office/powerpoint/2010/main" val="970809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8B1251-5501-4DF5-9174-201D1B1513B2}" type="slidenum">
              <a:rPr lang="zh-CN" altLang="en-US"/>
              <a:pPr/>
              <a:t>43</a:t>
            </a:fld>
            <a:endParaRPr lang="en-US" altLang="zh-CN"/>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p:txBody>
          <a:bodyPr/>
          <a:lstStyle/>
          <a:p>
            <a:endParaRPr lang="en-US" altLang="zh-CN"/>
          </a:p>
        </p:txBody>
      </p:sp>
    </p:spTree>
    <p:extLst>
      <p:ext uri="{BB962C8B-B14F-4D97-AF65-F5344CB8AC3E}">
        <p14:creationId xmlns:p14="http://schemas.microsoft.com/office/powerpoint/2010/main" val="22350261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8B1251-5501-4DF5-9174-201D1B1513B2}" type="slidenum">
              <a:rPr lang="zh-CN" altLang="en-US"/>
              <a:pPr/>
              <a:t>44</a:t>
            </a:fld>
            <a:endParaRPr lang="en-US" altLang="zh-CN"/>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p:txBody>
          <a:bodyPr/>
          <a:lstStyle/>
          <a:p>
            <a:endParaRPr lang="en-US" altLang="zh-CN"/>
          </a:p>
        </p:txBody>
      </p:sp>
    </p:spTree>
    <p:extLst>
      <p:ext uri="{BB962C8B-B14F-4D97-AF65-F5344CB8AC3E}">
        <p14:creationId xmlns:p14="http://schemas.microsoft.com/office/powerpoint/2010/main" val="30242588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6F4944-3E7B-4773-8E2B-B64F694D4F5E}" type="slidenum">
              <a:rPr lang="zh-CN" altLang="en-US"/>
              <a:pPr/>
              <a:t>45</a:t>
            </a:fld>
            <a:endParaRPr lang="en-US" altLang="zh-CN"/>
          </a:p>
        </p:txBody>
      </p:sp>
      <p:sp>
        <p:nvSpPr>
          <p:cNvPr id="979970" name="Rectangle 2"/>
          <p:cNvSpPr>
            <a:spLocks noGrp="1" noRot="1" noChangeAspect="1" noChangeArrowheads="1" noTextEdit="1"/>
          </p:cNvSpPr>
          <p:nvPr>
            <p:ph type="sldImg"/>
          </p:nvPr>
        </p:nvSpPr>
        <p:spPr>
          <a:ln/>
        </p:spPr>
      </p:sp>
      <p:sp>
        <p:nvSpPr>
          <p:cNvPr id="979971" name="Rectangle 3"/>
          <p:cNvSpPr>
            <a:spLocks noGrp="1" noChangeArrowheads="1"/>
          </p:cNvSpPr>
          <p:nvPr>
            <p:ph type="body" idx="1"/>
          </p:nvPr>
        </p:nvSpPr>
        <p:spPr/>
        <p:txBody>
          <a:bodyPr/>
          <a:lstStyle/>
          <a:p>
            <a:endParaRPr lang="en-US" altLang="zh-CN"/>
          </a:p>
        </p:txBody>
      </p:sp>
    </p:spTree>
    <p:extLst>
      <p:ext uri="{BB962C8B-B14F-4D97-AF65-F5344CB8AC3E}">
        <p14:creationId xmlns:p14="http://schemas.microsoft.com/office/powerpoint/2010/main" val="27051092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26BD32-5860-4D3C-AFD1-CD3EFFE296BA}" type="slidenum">
              <a:rPr lang="zh-CN" altLang="en-US"/>
              <a:pPr/>
              <a:t>46</a:t>
            </a:fld>
            <a:endParaRPr lang="en-US" altLang="zh-CN"/>
          </a:p>
        </p:txBody>
      </p:sp>
      <p:sp>
        <p:nvSpPr>
          <p:cNvPr id="889858" name="Rectangle 2"/>
          <p:cNvSpPr>
            <a:spLocks noGrp="1" noRot="1" noChangeAspect="1" noChangeArrowheads="1" noTextEdit="1"/>
          </p:cNvSpPr>
          <p:nvPr>
            <p:ph type="sldImg"/>
          </p:nvPr>
        </p:nvSpPr>
        <p:spPr>
          <a:ln/>
        </p:spPr>
      </p:sp>
      <p:sp>
        <p:nvSpPr>
          <p:cNvPr id="889859" name="Rectangle 3"/>
          <p:cNvSpPr>
            <a:spLocks noGrp="1" noChangeArrowheads="1"/>
          </p:cNvSpPr>
          <p:nvPr>
            <p:ph type="body" idx="1"/>
          </p:nvPr>
        </p:nvSpPr>
        <p:spPr/>
        <p:txBody>
          <a:bodyPr/>
          <a:lstStyle/>
          <a:p>
            <a:endParaRPr lang="en-US" altLang="zh-CN" dirty="0"/>
          </a:p>
        </p:txBody>
      </p:sp>
    </p:spTree>
    <p:extLst>
      <p:ext uri="{BB962C8B-B14F-4D97-AF65-F5344CB8AC3E}">
        <p14:creationId xmlns:p14="http://schemas.microsoft.com/office/powerpoint/2010/main" val="11863979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26BD32-5860-4D3C-AFD1-CD3EFFE296BA}" type="slidenum">
              <a:rPr lang="zh-CN" altLang="en-US"/>
              <a:pPr/>
              <a:t>47</a:t>
            </a:fld>
            <a:endParaRPr lang="en-US" altLang="zh-CN"/>
          </a:p>
        </p:txBody>
      </p:sp>
      <p:sp>
        <p:nvSpPr>
          <p:cNvPr id="889858" name="Rectangle 2"/>
          <p:cNvSpPr>
            <a:spLocks noGrp="1" noRot="1" noChangeAspect="1" noChangeArrowheads="1" noTextEdit="1"/>
          </p:cNvSpPr>
          <p:nvPr>
            <p:ph type="sldImg"/>
          </p:nvPr>
        </p:nvSpPr>
        <p:spPr>
          <a:ln/>
        </p:spPr>
      </p:sp>
      <p:sp>
        <p:nvSpPr>
          <p:cNvPr id="889859" name="Rectangle 3"/>
          <p:cNvSpPr>
            <a:spLocks noGrp="1" noChangeArrowheads="1"/>
          </p:cNvSpPr>
          <p:nvPr>
            <p:ph type="body" idx="1"/>
          </p:nvPr>
        </p:nvSpPr>
        <p:spPr/>
        <p:txBody>
          <a:bodyPr/>
          <a:lstStyle/>
          <a:p>
            <a:endParaRPr lang="en-US" altLang="zh-CN" dirty="0"/>
          </a:p>
        </p:txBody>
      </p:sp>
    </p:spTree>
    <p:extLst>
      <p:ext uri="{BB962C8B-B14F-4D97-AF65-F5344CB8AC3E}">
        <p14:creationId xmlns:p14="http://schemas.microsoft.com/office/powerpoint/2010/main" val="35748646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26BD32-5860-4D3C-AFD1-CD3EFFE296BA}" type="slidenum">
              <a:rPr lang="zh-CN" altLang="en-US"/>
              <a:pPr/>
              <a:t>48</a:t>
            </a:fld>
            <a:endParaRPr lang="en-US" altLang="zh-CN"/>
          </a:p>
        </p:txBody>
      </p:sp>
      <p:sp>
        <p:nvSpPr>
          <p:cNvPr id="889858" name="Rectangle 2"/>
          <p:cNvSpPr>
            <a:spLocks noGrp="1" noRot="1" noChangeAspect="1" noChangeArrowheads="1" noTextEdit="1"/>
          </p:cNvSpPr>
          <p:nvPr>
            <p:ph type="sldImg"/>
          </p:nvPr>
        </p:nvSpPr>
        <p:spPr>
          <a:ln/>
        </p:spPr>
      </p:sp>
      <p:sp>
        <p:nvSpPr>
          <p:cNvPr id="889859" name="Rectangle 3"/>
          <p:cNvSpPr>
            <a:spLocks noGrp="1" noChangeArrowheads="1"/>
          </p:cNvSpPr>
          <p:nvPr>
            <p:ph type="body" idx="1"/>
          </p:nvPr>
        </p:nvSpPr>
        <p:spPr/>
        <p:txBody>
          <a:bodyPr/>
          <a:lstStyle/>
          <a:p>
            <a:endParaRPr lang="en-US" altLang="zh-CN" dirty="0"/>
          </a:p>
        </p:txBody>
      </p:sp>
    </p:spTree>
    <p:extLst>
      <p:ext uri="{BB962C8B-B14F-4D97-AF65-F5344CB8AC3E}">
        <p14:creationId xmlns:p14="http://schemas.microsoft.com/office/powerpoint/2010/main" val="16382532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FDF21D-E743-44FF-B41A-F7F44276C618}" type="slidenum">
              <a:rPr lang="zh-CN" altLang="en-US"/>
              <a:pPr/>
              <a:t>49</a:t>
            </a:fld>
            <a:endParaRPr lang="en-US" altLang="zh-CN"/>
          </a:p>
        </p:txBody>
      </p:sp>
      <p:sp>
        <p:nvSpPr>
          <p:cNvPr id="885762" name="Rectangle 2"/>
          <p:cNvSpPr>
            <a:spLocks noGrp="1" noRot="1" noChangeAspect="1" noChangeArrowheads="1" noTextEdit="1"/>
          </p:cNvSpPr>
          <p:nvPr>
            <p:ph type="sldImg"/>
          </p:nvPr>
        </p:nvSpPr>
        <p:spPr>
          <a:ln/>
        </p:spPr>
      </p:sp>
      <p:sp>
        <p:nvSpPr>
          <p:cNvPr id="885763" name="Rectangle 3"/>
          <p:cNvSpPr>
            <a:spLocks noGrp="1" noChangeArrowheads="1"/>
          </p:cNvSpPr>
          <p:nvPr>
            <p:ph type="body" idx="1"/>
          </p:nvPr>
        </p:nvSpPr>
        <p:spPr/>
        <p:txBody>
          <a:bodyPr/>
          <a:lstStyle/>
          <a:p>
            <a:endParaRPr lang="en-US" altLang="zh-CN" dirty="0"/>
          </a:p>
        </p:txBody>
      </p:sp>
    </p:spTree>
    <p:extLst>
      <p:ext uri="{BB962C8B-B14F-4D97-AF65-F5344CB8AC3E}">
        <p14:creationId xmlns:p14="http://schemas.microsoft.com/office/powerpoint/2010/main" val="1210031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56C3E363-38BD-4E4D-8BB8-8625440320F1}" type="slidenum">
              <a:rPr lang="en-US" smtClean="0">
                <a:latin typeface="Times New Roman" charset="0"/>
              </a:rPr>
              <a:pPr/>
              <a:t>5</a:t>
            </a:fld>
            <a:endParaRPr lang="en-US">
              <a:latin typeface="Times New Roman"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1879898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FDF21D-E743-44FF-B41A-F7F44276C618}" type="slidenum">
              <a:rPr lang="zh-CN" altLang="en-US"/>
              <a:pPr/>
              <a:t>50</a:t>
            </a:fld>
            <a:endParaRPr lang="en-US" altLang="zh-CN"/>
          </a:p>
        </p:txBody>
      </p:sp>
      <p:sp>
        <p:nvSpPr>
          <p:cNvPr id="885762" name="Rectangle 2"/>
          <p:cNvSpPr>
            <a:spLocks noGrp="1" noRot="1" noChangeAspect="1" noChangeArrowheads="1" noTextEdit="1"/>
          </p:cNvSpPr>
          <p:nvPr>
            <p:ph type="sldImg"/>
          </p:nvPr>
        </p:nvSpPr>
        <p:spPr>
          <a:ln/>
        </p:spPr>
      </p:sp>
      <p:sp>
        <p:nvSpPr>
          <p:cNvPr id="885763" name="Rectangle 3"/>
          <p:cNvSpPr>
            <a:spLocks noGrp="1" noChangeArrowheads="1"/>
          </p:cNvSpPr>
          <p:nvPr>
            <p:ph type="body" idx="1"/>
          </p:nvPr>
        </p:nvSpPr>
        <p:spPr/>
        <p:txBody>
          <a:bodyPr/>
          <a:lstStyle/>
          <a:p>
            <a:endParaRPr lang="en-US" altLang="zh-CN" dirty="0"/>
          </a:p>
        </p:txBody>
      </p:sp>
    </p:spTree>
    <p:extLst>
      <p:ext uri="{BB962C8B-B14F-4D97-AF65-F5344CB8AC3E}">
        <p14:creationId xmlns:p14="http://schemas.microsoft.com/office/powerpoint/2010/main" val="34988388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51</a:t>
            </a:fld>
            <a:endParaRPr lang="en-US"/>
          </a:p>
        </p:txBody>
      </p:sp>
    </p:spTree>
    <p:extLst>
      <p:ext uri="{BB962C8B-B14F-4D97-AF65-F5344CB8AC3E}">
        <p14:creationId xmlns:p14="http://schemas.microsoft.com/office/powerpoint/2010/main" val="14213087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6C292B-9D6B-41CB-A0F9-23424045C9BC}" type="slidenum">
              <a:rPr lang="zh-CN" altLang="en-US"/>
              <a:pPr/>
              <a:t>52</a:t>
            </a:fld>
            <a:endParaRPr lang="en-US" altLang="zh-CN"/>
          </a:p>
        </p:txBody>
      </p:sp>
      <p:sp>
        <p:nvSpPr>
          <p:cNvPr id="871426" name="Rectangle 2"/>
          <p:cNvSpPr>
            <a:spLocks noGrp="1" noRot="1" noChangeAspect="1" noChangeArrowheads="1" noTextEdit="1"/>
          </p:cNvSpPr>
          <p:nvPr>
            <p:ph type="sldImg"/>
          </p:nvPr>
        </p:nvSpPr>
        <p:spPr>
          <a:ln/>
        </p:spPr>
      </p:sp>
      <p:sp>
        <p:nvSpPr>
          <p:cNvPr id="871427"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23431309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53</a:t>
            </a:fld>
            <a:endParaRPr lang="en-US"/>
          </a:p>
        </p:txBody>
      </p:sp>
    </p:spTree>
    <p:extLst>
      <p:ext uri="{BB962C8B-B14F-4D97-AF65-F5344CB8AC3E}">
        <p14:creationId xmlns:p14="http://schemas.microsoft.com/office/powerpoint/2010/main" val="17073742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38D53F-2BB3-4732-987B-79A9F8EF1F96}" type="slidenum">
              <a:rPr lang="zh-CN" altLang="en-US"/>
              <a:pPr/>
              <a:t>54</a:t>
            </a:fld>
            <a:endParaRPr lang="en-US" altLang="zh-CN"/>
          </a:p>
        </p:txBody>
      </p:sp>
      <p:sp>
        <p:nvSpPr>
          <p:cNvPr id="914434" name="Rectangle 2"/>
          <p:cNvSpPr>
            <a:spLocks noGrp="1" noRot="1" noChangeAspect="1" noChangeArrowheads="1" noTextEdit="1"/>
          </p:cNvSpPr>
          <p:nvPr>
            <p:ph type="sldImg"/>
          </p:nvPr>
        </p:nvSpPr>
        <p:spPr>
          <a:ln/>
        </p:spPr>
      </p:sp>
      <p:sp>
        <p:nvSpPr>
          <p:cNvPr id="914435" name="Rectangle 3"/>
          <p:cNvSpPr>
            <a:spLocks noGrp="1" noChangeArrowheads="1"/>
          </p:cNvSpPr>
          <p:nvPr>
            <p:ph type="body" idx="1"/>
          </p:nvPr>
        </p:nvSpPr>
        <p:spPr/>
        <p:txBody>
          <a:bodyPr/>
          <a:lstStyle/>
          <a:p>
            <a:endParaRPr lang="en-US" altLang="zh-CN"/>
          </a:p>
        </p:txBody>
      </p:sp>
    </p:spTree>
    <p:extLst>
      <p:ext uri="{BB962C8B-B14F-4D97-AF65-F5344CB8AC3E}">
        <p14:creationId xmlns:p14="http://schemas.microsoft.com/office/powerpoint/2010/main" val="9357089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38D53F-2BB3-4732-987B-79A9F8EF1F96}" type="slidenum">
              <a:rPr lang="zh-CN" altLang="en-US"/>
              <a:pPr/>
              <a:t>55</a:t>
            </a:fld>
            <a:endParaRPr lang="en-US" altLang="zh-CN"/>
          </a:p>
        </p:txBody>
      </p:sp>
      <p:sp>
        <p:nvSpPr>
          <p:cNvPr id="914434" name="Rectangle 2"/>
          <p:cNvSpPr>
            <a:spLocks noGrp="1" noRot="1" noChangeAspect="1" noChangeArrowheads="1" noTextEdit="1"/>
          </p:cNvSpPr>
          <p:nvPr>
            <p:ph type="sldImg"/>
          </p:nvPr>
        </p:nvSpPr>
        <p:spPr>
          <a:ln/>
        </p:spPr>
      </p:sp>
      <p:sp>
        <p:nvSpPr>
          <p:cNvPr id="914435" name="Rectangle 3"/>
          <p:cNvSpPr>
            <a:spLocks noGrp="1" noChangeArrowheads="1"/>
          </p:cNvSpPr>
          <p:nvPr>
            <p:ph type="body" idx="1"/>
          </p:nvPr>
        </p:nvSpPr>
        <p:spPr/>
        <p:txBody>
          <a:bodyPr/>
          <a:lstStyle/>
          <a:p>
            <a:endParaRPr lang="en-US" altLang="zh-CN"/>
          </a:p>
        </p:txBody>
      </p:sp>
    </p:spTree>
    <p:extLst>
      <p:ext uri="{BB962C8B-B14F-4D97-AF65-F5344CB8AC3E}">
        <p14:creationId xmlns:p14="http://schemas.microsoft.com/office/powerpoint/2010/main" val="9889321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2082073A-52A0-4A81-8B8A-1C327227E27F}" type="slidenum">
              <a:rPr lang="zh-CN" altLang="en-US"/>
              <a:pPr/>
              <a:t>56</a:t>
            </a:fld>
            <a:endParaRPr lang="en-US" altLang="zh-CN"/>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r>
              <a:rPr lang="en-US" altLang="zh-CN" dirty="0"/>
              <a:t>`</a:t>
            </a:r>
            <a:endParaRPr lang="zh-CN" altLang="en-US" dirty="0"/>
          </a:p>
        </p:txBody>
      </p:sp>
    </p:spTree>
    <p:extLst>
      <p:ext uri="{BB962C8B-B14F-4D97-AF65-F5344CB8AC3E}">
        <p14:creationId xmlns:p14="http://schemas.microsoft.com/office/powerpoint/2010/main" val="24173420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C4C679-E057-4E4B-8B82-71E2D1065E92}" type="slidenum">
              <a:rPr lang="zh-CN" altLang="en-US"/>
              <a:pPr/>
              <a:t>57</a:t>
            </a:fld>
            <a:endParaRPr lang="en-US" altLang="zh-CN"/>
          </a:p>
        </p:txBody>
      </p:sp>
      <p:sp>
        <p:nvSpPr>
          <p:cNvPr id="922626" name="Rectangle 2"/>
          <p:cNvSpPr>
            <a:spLocks noGrp="1" noRot="1" noChangeAspect="1" noChangeArrowheads="1" noTextEdit="1"/>
          </p:cNvSpPr>
          <p:nvPr>
            <p:ph type="sldImg"/>
          </p:nvPr>
        </p:nvSpPr>
        <p:spPr>
          <a:ln/>
        </p:spPr>
      </p:sp>
      <p:sp>
        <p:nvSpPr>
          <p:cNvPr id="922627" name="Rectangle 3"/>
          <p:cNvSpPr>
            <a:spLocks noGrp="1" noChangeArrowheads="1"/>
          </p:cNvSpPr>
          <p:nvPr>
            <p:ph type="body" idx="1"/>
          </p:nvPr>
        </p:nvSpPr>
        <p:spPr/>
        <p:txBody>
          <a:bodyPr/>
          <a:lstStyle/>
          <a:p>
            <a:endParaRPr lang="en-US" altLang="zh-CN"/>
          </a:p>
        </p:txBody>
      </p:sp>
    </p:spTree>
    <p:extLst>
      <p:ext uri="{BB962C8B-B14F-4D97-AF65-F5344CB8AC3E}">
        <p14:creationId xmlns:p14="http://schemas.microsoft.com/office/powerpoint/2010/main" val="17713546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C4C679-E057-4E4B-8B82-71E2D1065E92}" type="slidenum">
              <a:rPr lang="zh-CN" altLang="en-US"/>
              <a:pPr/>
              <a:t>58</a:t>
            </a:fld>
            <a:endParaRPr lang="en-US" altLang="zh-CN"/>
          </a:p>
        </p:txBody>
      </p:sp>
      <p:sp>
        <p:nvSpPr>
          <p:cNvPr id="922626" name="Rectangle 2"/>
          <p:cNvSpPr>
            <a:spLocks noGrp="1" noRot="1" noChangeAspect="1" noChangeArrowheads="1" noTextEdit="1"/>
          </p:cNvSpPr>
          <p:nvPr>
            <p:ph type="sldImg"/>
          </p:nvPr>
        </p:nvSpPr>
        <p:spPr>
          <a:ln/>
        </p:spPr>
      </p:sp>
      <p:sp>
        <p:nvSpPr>
          <p:cNvPr id="922627" name="Rectangle 3"/>
          <p:cNvSpPr>
            <a:spLocks noGrp="1" noChangeArrowheads="1"/>
          </p:cNvSpPr>
          <p:nvPr>
            <p:ph type="body" idx="1"/>
          </p:nvPr>
        </p:nvSpPr>
        <p:spPr/>
        <p:txBody>
          <a:bodyPr/>
          <a:lstStyle/>
          <a:p>
            <a:endParaRPr lang="en-US" altLang="zh-CN"/>
          </a:p>
        </p:txBody>
      </p:sp>
    </p:spTree>
    <p:extLst>
      <p:ext uri="{BB962C8B-B14F-4D97-AF65-F5344CB8AC3E}">
        <p14:creationId xmlns:p14="http://schemas.microsoft.com/office/powerpoint/2010/main" val="8655783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59</a:t>
            </a:fld>
            <a:endParaRPr lang="en-US"/>
          </a:p>
        </p:txBody>
      </p:sp>
    </p:spTree>
    <p:extLst>
      <p:ext uri="{BB962C8B-B14F-4D97-AF65-F5344CB8AC3E}">
        <p14:creationId xmlns:p14="http://schemas.microsoft.com/office/powerpoint/2010/main" val="561438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5C159F8B-F811-453B-B158-70B3022F0FE1}" type="slidenum">
              <a:rPr lang="en-US" smtClean="0">
                <a:latin typeface="Times New Roman" charset="0"/>
              </a:rPr>
              <a:pPr/>
              <a:t>6</a:t>
            </a:fld>
            <a:endParaRPr lang="en-US">
              <a:latin typeface="Times New Roman" charset="0"/>
            </a:endParaRPr>
          </a:p>
        </p:txBody>
      </p:sp>
      <p:sp>
        <p:nvSpPr>
          <p:cNvPr id="105475" name="Rectangle 2"/>
          <p:cNvSpPr>
            <a:spLocks noGrp="1" noRot="1" noChangeAspect="1" noChangeArrowheads="1" noTextEdit="1"/>
          </p:cNvSpPr>
          <p:nvPr>
            <p:ph type="sldImg"/>
          </p:nvPr>
        </p:nvSpPr>
        <p:spPr>
          <a:xfrm>
            <a:off x="1147763" y="687388"/>
            <a:ext cx="4568825" cy="3425825"/>
          </a:xfrm>
          <a:solidFill>
            <a:srgbClr val="FFFFFF"/>
          </a:solidFill>
          <a:ln w="12700" cap="flat"/>
        </p:spPr>
      </p:sp>
      <p:sp>
        <p:nvSpPr>
          <p:cNvPr id="105476" name="Rectangle 3"/>
          <p:cNvSpPr>
            <a:spLocks noGrp="1" noChangeArrowheads="1"/>
          </p:cNvSpPr>
          <p:nvPr>
            <p:ph type="body" idx="1"/>
          </p:nvPr>
        </p:nvSpPr>
        <p:spPr>
          <a:xfrm>
            <a:off x="915988" y="4343400"/>
            <a:ext cx="5026025" cy="4114800"/>
          </a:xfrm>
          <a:noFill/>
          <a:ln/>
        </p:spPr>
        <p:txBody>
          <a:bodyPr lIns="90561" tIns="44513" rIns="90561" bIns="44513"/>
          <a:lstStyle/>
          <a:p>
            <a:endParaRPr lang="en-US">
              <a:latin typeface="Times New Roman" charset="0"/>
            </a:endParaRPr>
          </a:p>
        </p:txBody>
      </p:sp>
    </p:spTree>
    <p:extLst>
      <p:ext uri="{BB962C8B-B14F-4D97-AF65-F5344CB8AC3E}">
        <p14:creationId xmlns:p14="http://schemas.microsoft.com/office/powerpoint/2010/main" val="17852098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60</a:t>
            </a:fld>
            <a:endParaRPr lang="en-US"/>
          </a:p>
        </p:txBody>
      </p:sp>
    </p:spTree>
    <p:extLst>
      <p:ext uri="{BB962C8B-B14F-4D97-AF65-F5344CB8AC3E}">
        <p14:creationId xmlns:p14="http://schemas.microsoft.com/office/powerpoint/2010/main" val="22233076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61</a:t>
            </a:fld>
            <a:endParaRPr lang="en-US"/>
          </a:p>
        </p:txBody>
      </p:sp>
    </p:spTree>
    <p:extLst>
      <p:ext uri="{BB962C8B-B14F-4D97-AF65-F5344CB8AC3E}">
        <p14:creationId xmlns:p14="http://schemas.microsoft.com/office/powerpoint/2010/main" val="34289151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F92E21-EBA8-42F5-AFB2-97146863CC29}" type="slidenum">
              <a:rPr lang="zh-CN" altLang="en-US"/>
              <a:pPr/>
              <a:t>62</a:t>
            </a:fld>
            <a:endParaRPr lang="en-US" altLang="zh-CN"/>
          </a:p>
        </p:txBody>
      </p:sp>
      <p:sp>
        <p:nvSpPr>
          <p:cNvPr id="912386" name="Rectangle 2"/>
          <p:cNvSpPr>
            <a:spLocks noGrp="1" noRot="1" noChangeAspect="1" noChangeArrowheads="1" noTextEdit="1"/>
          </p:cNvSpPr>
          <p:nvPr>
            <p:ph type="sldImg"/>
          </p:nvPr>
        </p:nvSpPr>
        <p:spPr>
          <a:ln/>
        </p:spPr>
      </p:sp>
      <p:sp>
        <p:nvSpPr>
          <p:cNvPr id="912387"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7126551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7226BE-445B-4CED-8D8F-B4E54FBC0C19}" type="slidenum">
              <a:rPr lang="en-US" smtClean="0"/>
              <a:pPr/>
              <a:t>63</a:t>
            </a:fld>
            <a:endParaRPr lang="en-US"/>
          </a:p>
        </p:txBody>
      </p:sp>
    </p:spTree>
    <p:extLst>
      <p:ext uri="{BB962C8B-B14F-4D97-AF65-F5344CB8AC3E}">
        <p14:creationId xmlns:p14="http://schemas.microsoft.com/office/powerpoint/2010/main" val="38424466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B940D6-AFF2-45E7-85BC-16A08399C871}" type="slidenum">
              <a:rPr lang="zh-CN" altLang="en-US"/>
              <a:pPr/>
              <a:t>64</a:t>
            </a:fld>
            <a:endParaRPr lang="en-US" altLang="zh-CN"/>
          </a:p>
        </p:txBody>
      </p:sp>
      <p:sp>
        <p:nvSpPr>
          <p:cNvPr id="926722" name="Rectangle 2"/>
          <p:cNvSpPr>
            <a:spLocks noGrp="1" noRot="1" noChangeAspect="1" noChangeArrowheads="1" noTextEdit="1"/>
          </p:cNvSpPr>
          <p:nvPr>
            <p:ph type="sldImg"/>
          </p:nvPr>
        </p:nvSpPr>
        <p:spPr>
          <a:ln/>
        </p:spPr>
      </p:sp>
      <p:sp>
        <p:nvSpPr>
          <p:cNvPr id="926723" name="Rectangle 3"/>
          <p:cNvSpPr>
            <a:spLocks noGrp="1" noChangeArrowheads="1"/>
          </p:cNvSpPr>
          <p:nvPr>
            <p:ph type="body" idx="1"/>
          </p:nvPr>
        </p:nvSpPr>
        <p:spPr/>
        <p:txBody>
          <a:bodyPr/>
          <a:lstStyle/>
          <a:p>
            <a:endParaRPr lang="en-US" altLang="zh-CN"/>
          </a:p>
        </p:txBody>
      </p:sp>
    </p:spTree>
    <p:extLst>
      <p:ext uri="{BB962C8B-B14F-4D97-AF65-F5344CB8AC3E}">
        <p14:creationId xmlns:p14="http://schemas.microsoft.com/office/powerpoint/2010/main" val="37962665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B940D6-AFF2-45E7-85BC-16A08399C871}" type="slidenum">
              <a:rPr lang="zh-CN" altLang="en-US"/>
              <a:pPr/>
              <a:t>65</a:t>
            </a:fld>
            <a:endParaRPr lang="en-US" altLang="zh-CN"/>
          </a:p>
        </p:txBody>
      </p:sp>
      <p:sp>
        <p:nvSpPr>
          <p:cNvPr id="926722" name="Rectangle 2"/>
          <p:cNvSpPr>
            <a:spLocks noGrp="1" noRot="1" noChangeAspect="1" noChangeArrowheads="1" noTextEdit="1"/>
          </p:cNvSpPr>
          <p:nvPr>
            <p:ph type="sldImg"/>
          </p:nvPr>
        </p:nvSpPr>
        <p:spPr>
          <a:ln/>
        </p:spPr>
      </p:sp>
      <p:sp>
        <p:nvSpPr>
          <p:cNvPr id="926723" name="Rectangle 3"/>
          <p:cNvSpPr>
            <a:spLocks noGrp="1" noChangeArrowheads="1"/>
          </p:cNvSpPr>
          <p:nvPr>
            <p:ph type="body" idx="1"/>
          </p:nvPr>
        </p:nvSpPr>
        <p:spPr/>
        <p:txBody>
          <a:bodyPr/>
          <a:lstStyle/>
          <a:p>
            <a:endParaRPr lang="en-US" altLang="zh-CN"/>
          </a:p>
        </p:txBody>
      </p:sp>
    </p:spTree>
    <p:extLst>
      <p:ext uri="{BB962C8B-B14F-4D97-AF65-F5344CB8AC3E}">
        <p14:creationId xmlns:p14="http://schemas.microsoft.com/office/powerpoint/2010/main" val="31928108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0E566C-F6BD-4D14-B061-4A2C172828D5}" type="slidenum">
              <a:rPr lang="zh-CN" altLang="en-US"/>
              <a:pPr/>
              <a:t>66</a:t>
            </a:fld>
            <a:endParaRPr lang="en-US" altLang="zh-CN"/>
          </a:p>
        </p:txBody>
      </p:sp>
      <p:sp>
        <p:nvSpPr>
          <p:cNvPr id="928770" name="Rectangle 2"/>
          <p:cNvSpPr>
            <a:spLocks noGrp="1" noRot="1" noChangeAspect="1" noChangeArrowheads="1" noTextEdit="1"/>
          </p:cNvSpPr>
          <p:nvPr>
            <p:ph type="sldImg"/>
          </p:nvPr>
        </p:nvSpPr>
        <p:spPr>
          <a:ln/>
        </p:spPr>
      </p:sp>
      <p:sp>
        <p:nvSpPr>
          <p:cNvPr id="928771"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28858575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955B4B-817A-4791-83C0-94C3E0599C53}" type="slidenum">
              <a:rPr lang="zh-CN" altLang="en-US"/>
              <a:pPr/>
              <a:t>67</a:t>
            </a:fld>
            <a:endParaRPr lang="en-US" altLang="zh-CN"/>
          </a:p>
        </p:txBody>
      </p:sp>
      <p:sp>
        <p:nvSpPr>
          <p:cNvPr id="932866" name="Rectangle 2"/>
          <p:cNvSpPr>
            <a:spLocks noGrp="1" noRot="1" noChangeAspect="1" noChangeArrowheads="1" noTextEdit="1"/>
          </p:cNvSpPr>
          <p:nvPr>
            <p:ph type="sldImg"/>
          </p:nvPr>
        </p:nvSpPr>
        <p:spPr>
          <a:ln/>
        </p:spPr>
      </p:sp>
      <p:sp>
        <p:nvSpPr>
          <p:cNvPr id="932867" name="Rectangle 3"/>
          <p:cNvSpPr>
            <a:spLocks noGrp="1" noChangeArrowheads="1"/>
          </p:cNvSpPr>
          <p:nvPr>
            <p:ph type="body" idx="1"/>
          </p:nvPr>
        </p:nvSpPr>
        <p:spPr/>
        <p:txBody>
          <a:bodyPr/>
          <a:lstStyle/>
          <a:p>
            <a:endParaRPr lang="en-US" altLang="zh-CN" dirty="0"/>
          </a:p>
        </p:txBody>
      </p:sp>
    </p:spTree>
    <p:extLst>
      <p:ext uri="{BB962C8B-B14F-4D97-AF65-F5344CB8AC3E}">
        <p14:creationId xmlns:p14="http://schemas.microsoft.com/office/powerpoint/2010/main" val="34144293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7EE666-27E3-465C-9A55-DFF5194FC986}" type="slidenum">
              <a:rPr lang="zh-CN" altLang="en-US"/>
              <a:pPr/>
              <a:t>68</a:t>
            </a:fld>
            <a:endParaRPr lang="en-US" altLang="zh-CN"/>
          </a:p>
        </p:txBody>
      </p:sp>
      <p:sp>
        <p:nvSpPr>
          <p:cNvPr id="993282" name="Rectangle 2"/>
          <p:cNvSpPr>
            <a:spLocks noGrp="1" noRot="1" noChangeAspect="1" noChangeArrowheads="1" noTextEdit="1"/>
          </p:cNvSpPr>
          <p:nvPr>
            <p:ph type="sldImg"/>
          </p:nvPr>
        </p:nvSpPr>
        <p:spPr>
          <a:ln/>
        </p:spPr>
      </p:sp>
      <p:sp>
        <p:nvSpPr>
          <p:cNvPr id="993283" name="Rectangle 3"/>
          <p:cNvSpPr>
            <a:spLocks noGrp="1" noChangeArrowheads="1"/>
          </p:cNvSpPr>
          <p:nvPr>
            <p:ph type="body" idx="1"/>
          </p:nvPr>
        </p:nvSpPr>
        <p:spPr/>
        <p:txBody>
          <a:bodyPr/>
          <a:lstStyle/>
          <a:p>
            <a:endParaRPr lang="en-US" altLang="zh-CN"/>
          </a:p>
        </p:txBody>
      </p:sp>
    </p:spTree>
    <p:extLst>
      <p:ext uri="{BB962C8B-B14F-4D97-AF65-F5344CB8AC3E}">
        <p14:creationId xmlns:p14="http://schemas.microsoft.com/office/powerpoint/2010/main" val="2714783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4AD2C736-3F9C-49BB-AA9C-7BAE8D8D72A0}" type="slidenum">
              <a:rPr lang="en-US" smtClean="0"/>
              <a:pPr/>
              <a:t>70</a:t>
            </a:fld>
            <a:endParaRPr lang="en-US"/>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5730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07CC8D0F-5531-4649-BD4E-251382AB16F2}" type="slidenum">
              <a:rPr lang="en-US" smtClean="0">
                <a:latin typeface="Times New Roman" charset="0"/>
              </a:rPr>
              <a:pPr/>
              <a:t>7</a:t>
            </a:fld>
            <a:endParaRPr lang="en-US">
              <a:latin typeface="Times New Roman"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2358165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4AD2C736-3F9C-49BB-AA9C-7BAE8D8D72A0}" type="slidenum">
              <a:rPr lang="en-US" smtClean="0"/>
              <a:pPr/>
              <a:t>71</a:t>
            </a:fld>
            <a:endParaRPr lang="en-US"/>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668717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466DD-7E74-4482-9B56-70D9019993D7}" type="slidenum">
              <a:rPr lang="zh-CN" altLang="en-US"/>
              <a:pPr/>
              <a:t>72</a:t>
            </a:fld>
            <a:endParaRPr lang="en-US" altLang="zh-CN"/>
          </a:p>
        </p:txBody>
      </p:sp>
      <p:sp>
        <p:nvSpPr>
          <p:cNvPr id="883714" name="Rectangle 2"/>
          <p:cNvSpPr>
            <a:spLocks noGrp="1" noRot="1" noChangeAspect="1" noChangeArrowheads="1" noTextEdit="1"/>
          </p:cNvSpPr>
          <p:nvPr>
            <p:ph type="sldImg"/>
          </p:nvPr>
        </p:nvSpPr>
        <p:spPr>
          <a:ln/>
        </p:spPr>
      </p:sp>
      <p:sp>
        <p:nvSpPr>
          <p:cNvPr id="883715"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674126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466DD-7E74-4482-9B56-70D9019993D7}" type="slidenum">
              <a:rPr lang="zh-CN" altLang="en-US"/>
              <a:pPr/>
              <a:t>73</a:t>
            </a:fld>
            <a:endParaRPr lang="en-US" altLang="zh-CN"/>
          </a:p>
        </p:txBody>
      </p:sp>
      <p:sp>
        <p:nvSpPr>
          <p:cNvPr id="883714" name="Rectangle 2"/>
          <p:cNvSpPr>
            <a:spLocks noGrp="1" noRot="1" noChangeAspect="1" noChangeArrowheads="1" noTextEdit="1"/>
          </p:cNvSpPr>
          <p:nvPr>
            <p:ph type="sldImg"/>
          </p:nvPr>
        </p:nvSpPr>
        <p:spPr>
          <a:ln/>
        </p:spPr>
      </p:sp>
      <p:sp>
        <p:nvSpPr>
          <p:cNvPr id="883715"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33891283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74</a:t>
            </a:fld>
            <a:endParaRPr lang="en-US"/>
          </a:p>
        </p:txBody>
      </p:sp>
    </p:spTree>
    <p:extLst>
      <p:ext uri="{BB962C8B-B14F-4D97-AF65-F5344CB8AC3E}">
        <p14:creationId xmlns:p14="http://schemas.microsoft.com/office/powerpoint/2010/main" val="36073973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4AD2C736-3F9C-49BB-AA9C-7BAE8D8D72A0}" type="slidenum">
              <a:rPr lang="en-US" smtClean="0"/>
              <a:pPr/>
              <a:t>75</a:t>
            </a:fld>
            <a:endParaRPr lang="en-US"/>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2865341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7226BE-445B-4CED-8D8F-B4E54FBC0C19}" type="slidenum">
              <a:rPr lang="en-US" smtClean="0"/>
              <a:pPr/>
              <a:t>76</a:t>
            </a:fld>
            <a:endParaRPr lang="en-US"/>
          </a:p>
        </p:txBody>
      </p:sp>
    </p:spTree>
    <p:extLst>
      <p:ext uri="{BB962C8B-B14F-4D97-AF65-F5344CB8AC3E}">
        <p14:creationId xmlns:p14="http://schemas.microsoft.com/office/powerpoint/2010/main" val="18619571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77</a:t>
            </a:fld>
            <a:endParaRPr lang="en-US"/>
          </a:p>
        </p:txBody>
      </p:sp>
    </p:spTree>
    <p:extLst>
      <p:ext uri="{BB962C8B-B14F-4D97-AF65-F5344CB8AC3E}">
        <p14:creationId xmlns:p14="http://schemas.microsoft.com/office/powerpoint/2010/main" val="18750660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54C62990-455E-4A68-B944-C13BE2D1352B}" type="slidenum">
              <a:rPr lang="en-US" smtClean="0">
                <a:latin typeface="Times New Roman" charset="0"/>
              </a:rPr>
              <a:pPr/>
              <a:t>78</a:t>
            </a:fld>
            <a:endParaRPr lang="en-US">
              <a:latin typeface="Times New Roman"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11891053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CD4B3936-BA7D-4E66-9560-E4D773D090B6}" type="slidenum">
              <a:rPr lang="en-US" smtClean="0">
                <a:latin typeface="Times New Roman" charset="0"/>
              </a:rPr>
              <a:pPr/>
              <a:t>79</a:t>
            </a:fld>
            <a:endParaRPr lang="en-US">
              <a:latin typeface="Times New Roman"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3110989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D3B77433-07E7-470D-95CC-A70BFDFE8F68}" type="slidenum">
              <a:rPr lang="en-US" smtClean="0">
                <a:latin typeface="Times New Roman" charset="0"/>
              </a:rPr>
              <a:pPr/>
              <a:t>80</a:t>
            </a:fld>
            <a:endParaRPr lang="en-US">
              <a:latin typeface="Times New Roman"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4227135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9C803CAC-2134-499F-94DA-7C2520DF2E8C}" type="slidenum">
              <a:rPr lang="en-US" smtClean="0">
                <a:latin typeface="Times New Roman" charset="0"/>
              </a:rPr>
              <a:pPr/>
              <a:t>8</a:t>
            </a:fld>
            <a:endParaRPr lang="en-US">
              <a:latin typeface="Times New Roman"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42794341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A69BF938-C64B-4A9B-810B-EBE93093BB6B}" type="slidenum">
              <a:rPr lang="en-US" smtClean="0">
                <a:latin typeface="Times New Roman" charset="0"/>
              </a:rPr>
              <a:pPr/>
              <a:t>81</a:t>
            </a:fld>
            <a:endParaRPr lang="en-US">
              <a:latin typeface="Times New Roman"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3694864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2FB78871-A40B-40BD-B4AF-8E6213CE4296}" type="slidenum">
              <a:rPr lang="en-US" smtClean="0"/>
              <a:pPr/>
              <a:t>82</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3081333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7226BE-445B-4CED-8D8F-B4E54FBC0C19}" type="slidenum">
              <a:rPr lang="en-US" smtClean="0"/>
              <a:pPr/>
              <a:t>83</a:t>
            </a:fld>
            <a:endParaRPr lang="en-US"/>
          </a:p>
        </p:txBody>
      </p:sp>
    </p:spTree>
    <p:extLst>
      <p:ext uri="{BB962C8B-B14F-4D97-AF65-F5344CB8AC3E}">
        <p14:creationId xmlns:p14="http://schemas.microsoft.com/office/powerpoint/2010/main" val="13928188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84</a:t>
            </a:fld>
            <a:endParaRPr lang="en-US"/>
          </a:p>
        </p:txBody>
      </p:sp>
    </p:spTree>
    <p:extLst>
      <p:ext uri="{BB962C8B-B14F-4D97-AF65-F5344CB8AC3E}">
        <p14:creationId xmlns:p14="http://schemas.microsoft.com/office/powerpoint/2010/main" val="35625698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85</a:t>
            </a:fld>
            <a:endParaRPr lang="en-US"/>
          </a:p>
        </p:txBody>
      </p:sp>
    </p:spTree>
    <p:extLst>
      <p:ext uri="{BB962C8B-B14F-4D97-AF65-F5344CB8AC3E}">
        <p14:creationId xmlns:p14="http://schemas.microsoft.com/office/powerpoint/2010/main" val="28374018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7226BE-445B-4CED-8D8F-B4E54FBC0C19}" type="slidenum">
              <a:rPr lang="en-US" smtClean="0"/>
              <a:pPr/>
              <a:t>86</a:t>
            </a:fld>
            <a:endParaRPr lang="en-US"/>
          </a:p>
        </p:txBody>
      </p:sp>
    </p:spTree>
    <p:extLst>
      <p:ext uri="{BB962C8B-B14F-4D97-AF65-F5344CB8AC3E}">
        <p14:creationId xmlns:p14="http://schemas.microsoft.com/office/powerpoint/2010/main" val="26928460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4E2F7A80-17CB-4DC6-BF43-D57735B4F31B}" type="slidenum">
              <a:rPr lang="en-US" smtClean="0"/>
              <a:pPr/>
              <a:t>87</a:t>
            </a:fld>
            <a:endParaRPr 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642539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7226BE-445B-4CED-8D8F-B4E54FBC0C19}" type="slidenum">
              <a:rPr lang="en-US" smtClean="0"/>
              <a:pPr/>
              <a:t>88</a:t>
            </a:fld>
            <a:endParaRPr lang="en-US"/>
          </a:p>
        </p:txBody>
      </p:sp>
    </p:spTree>
    <p:extLst>
      <p:ext uri="{BB962C8B-B14F-4D97-AF65-F5344CB8AC3E}">
        <p14:creationId xmlns:p14="http://schemas.microsoft.com/office/powerpoint/2010/main" val="25607469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E5A03DC3-CA00-4BD0-B696-261DF1B3FDE8}" type="slidenum">
              <a:rPr lang="en-US" smtClean="0"/>
              <a:pPr/>
              <a:t>89</a:t>
            </a:fld>
            <a:endParaRPr lang="en-US"/>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9322835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pPr/>
              <a:t>90</a:t>
            </a:fld>
            <a:endParaRPr lang="en-US"/>
          </a:p>
        </p:txBody>
      </p:sp>
    </p:spTree>
    <p:extLst>
      <p:ext uri="{BB962C8B-B14F-4D97-AF65-F5344CB8AC3E}">
        <p14:creationId xmlns:p14="http://schemas.microsoft.com/office/powerpoint/2010/main" val="3382430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49F512FF-0D54-4F9E-9558-178A3D4256B3}" type="slidenum">
              <a:rPr lang="en-US" smtClean="0">
                <a:latin typeface="Times New Roman" charset="0"/>
              </a:rPr>
              <a:pPr/>
              <a:t>9</a:t>
            </a:fld>
            <a:endParaRPr lang="en-US">
              <a:latin typeface="Times New Roman"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1132778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2A242C0D-E5CF-4727-A3E6-A6417DB0E470}" type="slidenum">
              <a:rPr lang="en-US" smtClean="0">
                <a:latin typeface="Times New Roman" charset="0"/>
              </a:rPr>
              <a:pPr/>
              <a:t>91</a:t>
            </a:fld>
            <a:endParaRPr lang="en-US">
              <a:latin typeface="Times New Roman"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19101401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33C1601C-0EB3-4883-985C-5AC9BA2760A2}" type="slidenum">
              <a:rPr lang="en-US" smtClean="0">
                <a:latin typeface="Times New Roman" charset="0"/>
              </a:rPr>
              <a:pPr/>
              <a:t>92</a:t>
            </a:fld>
            <a:endParaRPr lang="en-US">
              <a:latin typeface="Times New Roman"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5573610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33C1601C-0EB3-4883-985C-5AC9BA2760A2}" type="slidenum">
              <a:rPr lang="en-US" smtClean="0">
                <a:latin typeface="Times New Roman" charset="0"/>
              </a:rPr>
              <a:pPr/>
              <a:t>93</a:t>
            </a:fld>
            <a:endParaRPr lang="en-US">
              <a:latin typeface="Times New Roman"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8920541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407AE435-5F05-4ACC-B422-9747B9EEE3BE}" type="slidenum">
              <a:rPr lang="en-US" smtClean="0">
                <a:latin typeface="Times New Roman" charset="0"/>
              </a:rPr>
              <a:pPr/>
              <a:t>94</a:t>
            </a:fld>
            <a:endParaRPr lang="en-US">
              <a:latin typeface="Times New Roman"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xfrm>
            <a:off x="685800" y="4343400"/>
            <a:ext cx="5486400" cy="4114800"/>
          </a:xfrm>
          <a:noFill/>
          <a:ln/>
        </p:spPr>
        <p:txBody>
          <a:bodyPr/>
          <a:lstStyle/>
          <a:p>
            <a:endParaRPr lang="en-US" dirty="0">
              <a:latin typeface="Times New Roman" charset="0"/>
            </a:endParaRPr>
          </a:p>
        </p:txBody>
      </p:sp>
    </p:spTree>
    <p:extLst>
      <p:ext uri="{BB962C8B-B14F-4D97-AF65-F5344CB8AC3E}">
        <p14:creationId xmlns:p14="http://schemas.microsoft.com/office/powerpoint/2010/main" val="19741224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0D50BC5C-F2A2-48DA-921F-A90D762F2976}" type="slidenum">
              <a:rPr lang="en-US" smtClean="0">
                <a:latin typeface="Times New Roman" charset="0"/>
              </a:rPr>
              <a:pPr/>
              <a:t>95</a:t>
            </a:fld>
            <a:endParaRPr lang="en-US">
              <a:latin typeface="Times New Roman"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3574292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9F5D5684-EE28-4EA2-8022-0B81908AE798}" type="slidenum">
              <a:rPr lang="en-US" smtClean="0">
                <a:latin typeface="Times New Roman" charset="0"/>
              </a:rPr>
              <a:pPr/>
              <a:t>96</a:t>
            </a:fld>
            <a:endParaRPr lang="en-US">
              <a:latin typeface="Times New Roman"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5716132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0D50BC5C-F2A2-48DA-921F-A90D762F2976}" type="slidenum">
              <a:rPr lang="en-US" smtClean="0">
                <a:latin typeface="Times New Roman" charset="0"/>
              </a:rPr>
              <a:pPr/>
              <a:t>97</a:t>
            </a:fld>
            <a:endParaRPr lang="en-US">
              <a:latin typeface="Times New Roman"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8383366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0D50BC5C-F2A2-48DA-921F-A90D762F2976}" type="slidenum">
              <a:rPr lang="en-US" smtClean="0">
                <a:latin typeface="Times New Roman" charset="0"/>
              </a:rPr>
              <a:pPr/>
              <a:t>98</a:t>
            </a:fld>
            <a:endParaRPr lang="en-US">
              <a:latin typeface="Times New Roman"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7842055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0D50BC5C-F2A2-48DA-921F-A90D762F2976}" type="slidenum">
              <a:rPr lang="en-US" smtClean="0">
                <a:latin typeface="Times New Roman" charset="0"/>
              </a:rPr>
              <a:pPr/>
              <a:t>99</a:t>
            </a:fld>
            <a:endParaRPr lang="en-US">
              <a:latin typeface="Times New Roman"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82968825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BFFD14AA-6A4E-43FC-839A-D835074DCBB7}" type="slidenum">
              <a:rPr lang="en-US" smtClean="0"/>
              <a:pPr/>
              <a:t>100</a:t>
            </a:fld>
            <a:endParaRPr lang="en-US"/>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563759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FDA9AAEE-5B48-4B9C-B075-1E41383427C9}" type="datetime1">
              <a:rPr lang="en-US" smtClean="0"/>
              <a:t>3/28/2023</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8444A278-390B-480E-A91C-73A8347B7D93}"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0B5A319-0492-4EFB-A10A-A8CE3E7DC999}" type="datetime1">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44A278-390B-480E-A91C-73A8347B7D9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13C15F-9777-4E41-97EC-71FC553CA2D2}" type="datetime1">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44A278-390B-480E-A91C-73A8347B7D9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1DC09966-DAED-40FB-95C9-4CA062B925EF}" type="datetime1">
              <a:rPr lang="en-US" altLang="zh-CN" smtClean="0"/>
              <a:t>3/28/2023</a:t>
            </a:fld>
            <a:endParaRPr lang="en-US" altLang="zh-CN"/>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zh-CN"/>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ADD5B92-8006-42B5-813F-28A742C79AF4}" type="slidenum">
              <a:rPr lang="zh-CN" altLang="en-US"/>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fld id="{747E5688-692C-475F-94FF-2552031A1622}" type="datetime1">
              <a:rPr lang="en-US" smtClean="0"/>
              <a:t>3/28/2023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2960B0-4362-46BB-BD7A-86BB11D291D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F0E1637-2AB1-48DA-B133-A10CB1085642}" type="datetime1">
              <a:rPr lang="en-US" smtClean="0"/>
              <a:t>3/28/2023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D799D3C-29F9-4144-8028-36944E518E6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3A04D4A-3B1E-4D7F-98B4-5BF840C46DA3}" type="datetime1">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44A278-390B-480E-A91C-73A8347B7D9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5E73889-7543-480F-860A-ED2B2595E75D}" type="datetime1">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44A278-390B-480E-A91C-73A8347B7D93}"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D2B12FF-4A14-4239-AF5D-04F2C43D06F7}" type="datetime1">
              <a:rPr lang="en-US" smtClean="0"/>
              <a:t>3/28/2023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44A278-390B-480E-A91C-73A8347B7D9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18F2D67-2ECC-4B3F-8E99-8BDCB56CBBBD}" type="datetime1">
              <a:rPr lang="en-US" smtClean="0"/>
              <a:t>3/28/2023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444A278-390B-480E-A91C-73A8347B7D9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29E332DD-5AE3-4137-8542-11A450DD0C44}" type="datetime1">
              <a:rPr lang="en-US" smtClean="0"/>
              <a:t>3/28/2023</a:t>
            </a:fld>
            <a:endParaRPr lang="en-US" dirty="0"/>
          </a:p>
        </p:txBody>
      </p:sp>
      <p:sp>
        <p:nvSpPr>
          <p:cNvPr id="8" name="Slide Number Placeholder 7"/>
          <p:cNvSpPr>
            <a:spLocks noGrp="1"/>
          </p:cNvSpPr>
          <p:nvPr>
            <p:ph type="sldNum" sz="quarter" idx="11"/>
          </p:nvPr>
        </p:nvSpPr>
        <p:spPr/>
        <p:txBody>
          <a:bodyPr/>
          <a:lstStyle/>
          <a:p>
            <a:fld id="{8444A278-390B-480E-A91C-73A8347B7D93}"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EDEB0E-F985-4102-ABF3-4CCD05A32922}" type="datetime1">
              <a:rPr lang="en-US" smtClean="0"/>
              <a:t>3/28/2023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444A278-390B-480E-A91C-73A8347B7D9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0D42AAA-3AC0-4ECF-8F28-1BF30D4DC973}" type="datetime1">
              <a:rPr lang="en-US" smtClean="0"/>
              <a:t>3/28/2023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156448" y="6422064"/>
            <a:ext cx="762000" cy="365125"/>
          </a:xfrm>
        </p:spPr>
        <p:txBody>
          <a:bodyPr/>
          <a:lstStyle/>
          <a:p>
            <a:fld id="{8444A278-390B-480E-A91C-73A8347B7D9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6848E341-535E-4274-91C0-591FF529632D}" type="datetime1">
              <a:rPr lang="en-US" smtClean="0"/>
              <a:t>3/28/2023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44A278-390B-480E-A91C-73A8347B7D9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1E522057-D939-4F4B-947A-7188E35C3D7F}" type="datetime1">
              <a:rPr lang="en-US" smtClean="0"/>
              <a:t>3/28/2023</a:t>
            </a:fld>
            <a:endParaRPr lang="en-US" dirty="0"/>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dirty="0"/>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8444A278-390B-480E-A91C-73A8347B7D9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4.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33.wmf"/><Relationship Id="rId4" Type="http://schemas.openxmlformats.org/officeDocument/2006/relationships/oleObject" Target="../embeddings/oleObject6.bin"/></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89.wmf"/><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290.wmf"/></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293.wmf"/></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35.png"/><Relationship Id="rId4" Type="http://schemas.openxmlformats.org/officeDocument/2006/relationships/oleObject" Target="../embeddings/oleObject8.bin"/></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295.emf"/><Relationship Id="rId7" Type="http://schemas.openxmlformats.org/officeDocument/2006/relationships/image" Target="../media/image299.emf"/><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298.emf"/><Relationship Id="rId5" Type="http://schemas.openxmlformats.org/officeDocument/2006/relationships/image" Target="../media/image297.emf"/><Relationship Id="rId4" Type="http://schemas.openxmlformats.org/officeDocument/2006/relationships/image" Target="../media/image296.emf"/></Relationships>
</file>

<file path=ppt/slides/_rels/slide115.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304.png"/><Relationship Id="rId5" Type="http://schemas.openxmlformats.org/officeDocument/2006/relationships/image" Target="../media/image303.png"/><Relationship Id="rId4" Type="http://schemas.openxmlformats.org/officeDocument/2006/relationships/image" Target="../media/image302.png"/></Relationships>
</file>

<file path=ppt/slides/_rels/slide116.xml.rels><?xml version="1.0" encoding="UTF-8" standalone="yes"?>
<Relationships xmlns="http://schemas.openxmlformats.org/package/2006/relationships"><Relationship Id="rId8" Type="http://schemas.openxmlformats.org/officeDocument/2006/relationships/image" Target="../media/image308.png"/><Relationship Id="rId3" Type="http://schemas.openxmlformats.org/officeDocument/2006/relationships/image" Target="../media/image305.png"/><Relationship Id="rId7" Type="http://schemas.openxmlformats.org/officeDocument/2006/relationships/image" Target="../media/image303.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302.png"/><Relationship Id="rId5" Type="http://schemas.openxmlformats.org/officeDocument/2006/relationships/image" Target="../media/image307.png"/><Relationship Id="rId10" Type="http://schemas.openxmlformats.org/officeDocument/2006/relationships/image" Target="../media/image310.png"/><Relationship Id="rId4" Type="http://schemas.openxmlformats.org/officeDocument/2006/relationships/image" Target="../media/image306.png"/><Relationship Id="rId9" Type="http://schemas.openxmlformats.org/officeDocument/2006/relationships/image" Target="../media/image309.png"/></Relationships>
</file>

<file path=ppt/slides/_rels/slide117.xml.rels><?xml version="1.0" encoding="UTF-8" standalone="yes"?>
<Relationships xmlns="http://schemas.openxmlformats.org/package/2006/relationships"><Relationship Id="rId8" Type="http://schemas.openxmlformats.org/officeDocument/2006/relationships/image" Target="../media/image312.png"/><Relationship Id="rId3" Type="http://schemas.openxmlformats.org/officeDocument/2006/relationships/image" Target="../media/image303.png"/><Relationship Id="rId7" Type="http://schemas.openxmlformats.org/officeDocument/2006/relationships/image" Target="../media/image310.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307.png"/><Relationship Id="rId5" Type="http://schemas.openxmlformats.org/officeDocument/2006/relationships/image" Target="../media/image306.png"/><Relationship Id="rId10" Type="http://schemas.openxmlformats.org/officeDocument/2006/relationships/image" Target="../media/image314.png"/><Relationship Id="rId4" Type="http://schemas.openxmlformats.org/officeDocument/2006/relationships/image" Target="../media/image311.png"/><Relationship Id="rId9" Type="http://schemas.openxmlformats.org/officeDocument/2006/relationships/image" Target="../media/image313.png"/></Relationships>
</file>

<file path=ppt/slides/_rels/slide118.xml.rels><?xml version="1.0" encoding="UTF-8" standalone="yes"?>
<Relationships xmlns="http://schemas.openxmlformats.org/package/2006/relationships"><Relationship Id="rId8" Type="http://schemas.openxmlformats.org/officeDocument/2006/relationships/image" Target="../media/image314.png"/><Relationship Id="rId3" Type="http://schemas.openxmlformats.org/officeDocument/2006/relationships/image" Target="../media/image306.png"/><Relationship Id="rId7" Type="http://schemas.openxmlformats.org/officeDocument/2006/relationships/image" Target="../media/image313.pn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312.png"/><Relationship Id="rId5" Type="http://schemas.openxmlformats.org/officeDocument/2006/relationships/image" Target="../media/image310.png"/><Relationship Id="rId10" Type="http://schemas.openxmlformats.org/officeDocument/2006/relationships/image" Target="../media/image316.jpeg"/><Relationship Id="rId4" Type="http://schemas.openxmlformats.org/officeDocument/2006/relationships/image" Target="../media/image307.png"/><Relationship Id="rId9" Type="http://schemas.openxmlformats.org/officeDocument/2006/relationships/image" Target="../media/image315.jpeg"/></Relationships>
</file>

<file path=ppt/slides/_rels/slide119.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notesSlide" Target="../notesSlides/notesSlide118.xml"/><Relationship Id="rId7" Type="http://schemas.openxmlformats.org/officeDocument/2006/relationships/image" Target="../media/image307.pn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306.png"/><Relationship Id="rId11" Type="http://schemas.openxmlformats.org/officeDocument/2006/relationships/image" Target="../media/image314.png"/><Relationship Id="rId5" Type="http://schemas.openxmlformats.org/officeDocument/2006/relationships/image" Target="../media/image317.emf"/><Relationship Id="rId10" Type="http://schemas.openxmlformats.org/officeDocument/2006/relationships/image" Target="../media/image313.png"/><Relationship Id="rId4" Type="http://schemas.openxmlformats.org/officeDocument/2006/relationships/oleObject" Target="../embeddings/oleObject26.bin"/><Relationship Id="rId9" Type="http://schemas.openxmlformats.org/officeDocument/2006/relationships/image" Target="../media/image3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35.png"/><Relationship Id="rId4" Type="http://schemas.openxmlformats.org/officeDocument/2006/relationships/oleObject" Target="../embeddings/oleObject9.bin"/></Relationships>
</file>

<file path=ppt/slides/_rels/slide120.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95.emf"/><Relationship Id="rId7" Type="http://schemas.openxmlformats.org/officeDocument/2006/relationships/image" Target="../media/image299.emf"/><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298.emf"/><Relationship Id="rId5" Type="http://schemas.openxmlformats.org/officeDocument/2006/relationships/image" Target="../media/image297.emf"/><Relationship Id="rId4" Type="http://schemas.openxmlformats.org/officeDocument/2006/relationships/image" Target="../media/image296.emf"/></Relationships>
</file>

<file path=ppt/slides/_rels/slide124.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23.jpeg"/><Relationship Id="rId7" Type="http://schemas.openxmlformats.org/officeDocument/2006/relationships/image" Target="../media/image320.png"/><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image" Target="../media/image326.jpeg"/><Relationship Id="rId5" Type="http://schemas.openxmlformats.org/officeDocument/2006/relationships/image" Target="../media/image325.jpeg"/><Relationship Id="rId4" Type="http://schemas.openxmlformats.org/officeDocument/2006/relationships/image" Target="../media/image324.jpe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35.png"/><Relationship Id="rId4" Type="http://schemas.openxmlformats.org/officeDocument/2006/relationships/oleObject" Target="../embeddings/oleObject10.bin"/></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29.wmf"/><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8" Type="http://schemas.openxmlformats.org/officeDocument/2006/relationships/image" Target="../media/image335.png"/><Relationship Id="rId3" Type="http://schemas.openxmlformats.org/officeDocument/2006/relationships/image" Target="../media/image330.png"/><Relationship Id="rId7" Type="http://schemas.openxmlformats.org/officeDocument/2006/relationships/image" Target="../media/image334.png"/><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image" Target="../media/image333.png"/><Relationship Id="rId5" Type="http://schemas.openxmlformats.org/officeDocument/2006/relationships/image" Target="../media/image332.png"/><Relationship Id="rId4" Type="http://schemas.openxmlformats.org/officeDocument/2006/relationships/image" Target="../media/image331.png"/></Relationships>
</file>

<file path=ppt/slides/_rels/slide139.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image" Target="../media/image336.png"/><Relationship Id="rId7" Type="http://schemas.openxmlformats.org/officeDocument/2006/relationships/image" Target="../media/image340.png"/><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339.png"/><Relationship Id="rId5" Type="http://schemas.openxmlformats.org/officeDocument/2006/relationships/image" Target="../media/image338.png"/><Relationship Id="rId4" Type="http://schemas.openxmlformats.org/officeDocument/2006/relationships/image" Target="../media/image3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35.png"/><Relationship Id="rId4" Type="http://schemas.openxmlformats.org/officeDocument/2006/relationships/oleObject" Target="../embeddings/oleObject11.bin"/></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343.png"/></Relationships>
</file>

<file path=ppt/slides/_rels/slide146.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347.wmf"/><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image" Target="../media/image349.wmf"/><Relationship Id="rId4" Type="http://schemas.openxmlformats.org/officeDocument/2006/relationships/image" Target="../media/image34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35.png"/><Relationship Id="rId4" Type="http://schemas.openxmlformats.org/officeDocument/2006/relationships/oleObject" Target="../embeddings/oleObject12.bin"/></Relationships>
</file>

<file path=ppt/slides/_rels/slide150.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352.wmf"/></Relationships>
</file>

<file path=ppt/slides/_rels/slide152.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349.wmf"/></Relationships>
</file>

<file path=ppt/slides/_rels/slide153.xml.rels><?xml version="1.0" encoding="UTF-8" standalone="yes"?>
<Relationships xmlns="http://schemas.openxmlformats.org/package/2006/relationships"><Relationship Id="rId3" Type="http://schemas.openxmlformats.org/officeDocument/2006/relationships/image" Target="../media/image349.wmf"/><Relationship Id="rId2" Type="http://schemas.openxmlformats.org/officeDocument/2006/relationships/notesSlide" Target="../notesSlides/notesSlide152.xml"/><Relationship Id="rId1" Type="http://schemas.openxmlformats.org/officeDocument/2006/relationships/slideLayout" Target="../slideLayouts/slideLayout2.xml"/><Relationship Id="rId6" Type="http://schemas.openxmlformats.org/officeDocument/2006/relationships/image" Target="../media/image355.png"/><Relationship Id="rId5" Type="http://schemas.openxmlformats.org/officeDocument/2006/relationships/image" Target="../media/image354.png"/><Relationship Id="rId4" Type="http://schemas.openxmlformats.org/officeDocument/2006/relationships/image" Target="../media/image353.png"/></Relationships>
</file>

<file path=ppt/slides/_rels/slide154.xml.rels><?xml version="1.0" encoding="UTF-8" standalone="yes"?>
<Relationships xmlns="http://schemas.openxmlformats.org/package/2006/relationships"><Relationship Id="rId3" Type="http://schemas.openxmlformats.org/officeDocument/2006/relationships/image" Target="../media/image349.wmf"/><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155.xml"/><Relationship Id="rId1" Type="http://schemas.openxmlformats.org/officeDocument/2006/relationships/slideLayout" Target="../slideLayouts/slideLayout2.xml"/><Relationship Id="rId6" Type="http://schemas.openxmlformats.org/officeDocument/2006/relationships/image" Target="../media/image359.wmf"/><Relationship Id="rId5" Type="http://schemas.openxmlformats.org/officeDocument/2006/relationships/image" Target="../media/image358.png"/><Relationship Id="rId4" Type="http://schemas.openxmlformats.org/officeDocument/2006/relationships/image" Target="../media/image357.png"/></Relationships>
</file>

<file path=ppt/slides/_rels/slide157.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156.xml"/><Relationship Id="rId1" Type="http://schemas.openxmlformats.org/officeDocument/2006/relationships/slideLayout" Target="../slideLayouts/slideLayout2.xml"/><Relationship Id="rId6" Type="http://schemas.openxmlformats.org/officeDocument/2006/relationships/image" Target="../media/image359.wmf"/><Relationship Id="rId5" Type="http://schemas.openxmlformats.org/officeDocument/2006/relationships/image" Target="../media/image358.png"/><Relationship Id="rId4" Type="http://schemas.openxmlformats.org/officeDocument/2006/relationships/image" Target="../media/image357.png"/></Relationships>
</file>

<file path=ppt/slides/_rels/slide158.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361.wmf"/><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35.png"/><Relationship Id="rId4" Type="http://schemas.openxmlformats.org/officeDocument/2006/relationships/oleObject" Target="../embeddings/oleObject13.bin"/></Relationships>
</file>

<file path=ppt/slides/_rels/slide160.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8" Type="http://schemas.openxmlformats.org/officeDocument/2006/relationships/image" Target="../media/image363.wmf"/><Relationship Id="rId3" Type="http://schemas.openxmlformats.org/officeDocument/2006/relationships/notesSlide" Target="../notesSlides/notesSlide160.xml"/><Relationship Id="rId7"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362.png"/><Relationship Id="rId5" Type="http://schemas.openxmlformats.org/officeDocument/2006/relationships/image" Target="../media/image365.png"/><Relationship Id="rId4" Type="http://schemas.openxmlformats.org/officeDocument/2006/relationships/image" Target="../media/image364.png"/></Relationships>
</file>

<file path=ppt/slides/_rels/slide162.xml.rels><?xml version="1.0" encoding="UTF-8" standalone="yes"?>
<Relationships xmlns="http://schemas.openxmlformats.org/package/2006/relationships"><Relationship Id="rId3" Type="http://schemas.openxmlformats.org/officeDocument/2006/relationships/image" Target="../media/image366.wmf"/><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367.wmf"/></Relationships>
</file>

<file path=ppt/slides/_rels/slide163.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162.xml"/><Relationship Id="rId7" Type="http://schemas.openxmlformats.org/officeDocument/2006/relationships/image" Target="../media/image369.emf"/><Relationship Id="rId2" Type="http://schemas.openxmlformats.org/officeDocument/2006/relationships/slideLayout" Target="../slideLayouts/slideLayout14.xml"/><Relationship Id="rId1" Type="http://schemas.openxmlformats.org/officeDocument/2006/relationships/vmlDrawing" Target="../drawings/vmlDrawing20.vml"/><Relationship Id="rId6" Type="http://schemas.openxmlformats.org/officeDocument/2006/relationships/oleObject" Target="../embeddings/oleObject29.bin"/><Relationship Id="rId11" Type="http://schemas.openxmlformats.org/officeDocument/2006/relationships/image" Target="../media/image372.jpeg"/><Relationship Id="rId5" Type="http://schemas.openxmlformats.org/officeDocument/2006/relationships/image" Target="../media/image368.emf"/><Relationship Id="rId10" Type="http://schemas.openxmlformats.org/officeDocument/2006/relationships/image" Target="../media/image371.png"/><Relationship Id="rId4" Type="http://schemas.openxmlformats.org/officeDocument/2006/relationships/oleObject" Target="../embeddings/oleObject28.bin"/><Relationship Id="rId9" Type="http://schemas.openxmlformats.org/officeDocument/2006/relationships/image" Target="../media/image370.emf"/></Relationships>
</file>

<file path=ppt/slides/_rels/slide16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73.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374.png"/></Relationships>
</file>

<file path=ppt/slides/_rels/slide165.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notesSlide" Target="../notesSlides/notesSlide164.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image" Target="../media/image366.wmf"/><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notesSlide" Target="../notesSlides/notesSlide169.xml"/><Relationship Id="rId1" Type="http://schemas.openxmlformats.org/officeDocument/2006/relationships/slideLayout" Target="../slideLayouts/slideLayout2.xml"/><Relationship Id="rId6" Type="http://schemas.openxmlformats.org/officeDocument/2006/relationships/image" Target="../media/image379.png"/><Relationship Id="rId5" Type="http://schemas.openxmlformats.org/officeDocument/2006/relationships/image" Target="../media/image378.png"/><Relationship Id="rId4" Type="http://schemas.openxmlformats.org/officeDocument/2006/relationships/image" Target="../media/image377.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Data" Target="../diagrams/data4.xml"/><Relationship Id="rId18" Type="http://schemas.openxmlformats.org/officeDocument/2006/relationships/diagramData" Target="../diagrams/data5.xml"/><Relationship Id="rId26" Type="http://schemas.openxmlformats.org/officeDocument/2006/relationships/diagramColors" Target="../diagrams/colors6.xml"/><Relationship Id="rId3" Type="http://schemas.openxmlformats.org/officeDocument/2006/relationships/image" Target="../media/image381.wmf"/><Relationship Id="rId21" Type="http://schemas.openxmlformats.org/officeDocument/2006/relationships/diagramColors" Target="../diagrams/colors5.xml"/><Relationship Id="rId7" Type="http://schemas.openxmlformats.org/officeDocument/2006/relationships/diagramLayout" Target="../diagrams/layout3.xml"/><Relationship Id="rId12" Type="http://schemas.openxmlformats.org/officeDocument/2006/relationships/image" Target="../media/image385.wmf"/><Relationship Id="rId17" Type="http://schemas.microsoft.com/office/2007/relationships/diagramDrawing" Target="../diagrams/drawing4.xml"/><Relationship Id="rId25" Type="http://schemas.openxmlformats.org/officeDocument/2006/relationships/diagramQuickStyle" Target="../diagrams/quickStyle6.xml"/><Relationship Id="rId2" Type="http://schemas.openxmlformats.org/officeDocument/2006/relationships/notesSlide" Target="../notesSlides/notesSlide172.xml"/><Relationship Id="rId16" Type="http://schemas.openxmlformats.org/officeDocument/2006/relationships/diagramColors" Target="../diagrams/colors4.xml"/><Relationship Id="rId20" Type="http://schemas.openxmlformats.org/officeDocument/2006/relationships/diagramQuickStyle" Target="../diagrams/quickStyle5.xml"/><Relationship Id="rId1" Type="http://schemas.openxmlformats.org/officeDocument/2006/relationships/slideLayout" Target="../slideLayouts/slideLayout2.xml"/><Relationship Id="rId6" Type="http://schemas.openxmlformats.org/officeDocument/2006/relationships/diagramData" Target="../diagrams/data3.xml"/><Relationship Id="rId11" Type="http://schemas.openxmlformats.org/officeDocument/2006/relationships/image" Target="../media/image384.wmf"/><Relationship Id="rId24" Type="http://schemas.openxmlformats.org/officeDocument/2006/relationships/diagramLayout" Target="../diagrams/layout6.xml"/><Relationship Id="rId5" Type="http://schemas.openxmlformats.org/officeDocument/2006/relationships/image" Target="../media/image383.wmf"/><Relationship Id="rId15" Type="http://schemas.openxmlformats.org/officeDocument/2006/relationships/diagramQuickStyle" Target="../diagrams/quickStyle4.xml"/><Relationship Id="rId23" Type="http://schemas.openxmlformats.org/officeDocument/2006/relationships/diagramData" Target="../diagrams/data6.xml"/><Relationship Id="rId10" Type="http://schemas.microsoft.com/office/2007/relationships/diagramDrawing" Target="../diagrams/drawing3.xml"/><Relationship Id="rId19" Type="http://schemas.openxmlformats.org/officeDocument/2006/relationships/diagramLayout" Target="../diagrams/layout5.xml"/><Relationship Id="rId4" Type="http://schemas.openxmlformats.org/officeDocument/2006/relationships/image" Target="../media/image382.wmf"/><Relationship Id="rId9" Type="http://schemas.openxmlformats.org/officeDocument/2006/relationships/diagramColors" Target="../diagrams/colors3.xml"/><Relationship Id="rId14" Type="http://schemas.openxmlformats.org/officeDocument/2006/relationships/diagramLayout" Target="../diagrams/layout4.xml"/><Relationship Id="rId22" Type="http://schemas.microsoft.com/office/2007/relationships/diagramDrawing" Target="../diagrams/drawing5.xml"/><Relationship Id="rId27" Type="http://schemas.microsoft.com/office/2007/relationships/diagramDrawing" Target="../diagrams/drawing6.xml"/></Relationships>
</file>

<file path=ppt/slides/_rels/slide174.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notesSlide" Target="../notesSlides/notesSlide173.xml"/><Relationship Id="rId1" Type="http://schemas.openxmlformats.org/officeDocument/2006/relationships/slideLayout" Target="../slideLayouts/slideLayout2.xml"/><Relationship Id="rId6" Type="http://schemas.openxmlformats.org/officeDocument/2006/relationships/image" Target="../media/image389.png"/><Relationship Id="rId5" Type="http://schemas.openxmlformats.org/officeDocument/2006/relationships/image" Target="../media/image388.png"/><Relationship Id="rId4" Type="http://schemas.openxmlformats.org/officeDocument/2006/relationships/image" Target="../media/image387.png"/></Relationships>
</file>

<file path=ppt/slides/_rels/slide175.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174.xml"/><Relationship Id="rId1" Type="http://schemas.openxmlformats.org/officeDocument/2006/relationships/slideLayout" Target="../slideLayouts/slideLayout2.xml"/><Relationship Id="rId5" Type="http://schemas.openxmlformats.org/officeDocument/2006/relationships/image" Target="../media/image392.png"/><Relationship Id="rId4" Type="http://schemas.openxmlformats.org/officeDocument/2006/relationships/image" Target="../media/image391.png"/></Relationships>
</file>

<file path=ppt/slides/_rels/slide176.xml.rels><?xml version="1.0" encoding="UTF-8" standalone="yes"?>
<Relationships xmlns="http://schemas.openxmlformats.org/package/2006/relationships"><Relationship Id="rId8" Type="http://schemas.openxmlformats.org/officeDocument/2006/relationships/image" Target="../media/image397.png"/><Relationship Id="rId3" Type="http://schemas.openxmlformats.org/officeDocument/2006/relationships/image" Target="../media/image392.png"/><Relationship Id="rId7" Type="http://schemas.openxmlformats.org/officeDocument/2006/relationships/image" Target="../media/image396.png"/><Relationship Id="rId2" Type="http://schemas.openxmlformats.org/officeDocument/2006/relationships/notesSlide" Target="../notesSlides/notesSlide175.xml"/><Relationship Id="rId1" Type="http://schemas.openxmlformats.org/officeDocument/2006/relationships/slideLayout" Target="../slideLayouts/slideLayout2.xml"/><Relationship Id="rId6" Type="http://schemas.openxmlformats.org/officeDocument/2006/relationships/image" Target="../media/image395.png"/><Relationship Id="rId5" Type="http://schemas.openxmlformats.org/officeDocument/2006/relationships/image" Target="../media/image394.png"/><Relationship Id="rId4" Type="http://schemas.openxmlformats.org/officeDocument/2006/relationships/image" Target="../media/image393.png"/></Relationships>
</file>

<file path=ppt/slides/_rels/slide177.xml.rels><?xml version="1.0" encoding="UTF-8" standalone="yes"?>
<Relationships xmlns="http://schemas.openxmlformats.org/package/2006/relationships"><Relationship Id="rId3" Type="http://schemas.openxmlformats.org/officeDocument/2006/relationships/image" Target="../media/image398.jpe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image" Target="../media/image399.png"/></Relationships>
</file>

<file path=ppt/slides/_rels/slide178.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notesSlide" Target="../notesSlides/notesSlide178.xml"/><Relationship Id="rId1" Type="http://schemas.openxmlformats.org/officeDocument/2006/relationships/slideLayout" Target="../slideLayouts/slideLayout2.xml"/><Relationship Id="rId5" Type="http://schemas.openxmlformats.org/officeDocument/2006/relationships/image" Target="../media/image403.png"/><Relationship Id="rId4" Type="http://schemas.openxmlformats.org/officeDocument/2006/relationships/image" Target="../media/image402.png"/></Relationships>
</file>

<file path=ppt/slides/_rels/slide18.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400.png"/></Relationships>
</file>

<file path=ppt/slides/_rels/slide182.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406.png"/><Relationship Id="rId2" Type="http://schemas.openxmlformats.org/officeDocument/2006/relationships/notesSlide" Target="../notesSlides/notesSlide182.xml"/><Relationship Id="rId1" Type="http://schemas.openxmlformats.org/officeDocument/2006/relationships/slideLayout" Target="../slideLayouts/slideLayout2.xml"/><Relationship Id="rId5" Type="http://schemas.openxmlformats.org/officeDocument/2006/relationships/image" Target="../media/image408.png"/><Relationship Id="rId4" Type="http://schemas.openxmlformats.org/officeDocument/2006/relationships/image" Target="../media/image407.png"/></Relationships>
</file>

<file path=ppt/slides/_rels/slide184.xml.rels><?xml version="1.0" encoding="UTF-8" standalone="yes"?>
<Relationships xmlns="http://schemas.openxmlformats.org/package/2006/relationships"><Relationship Id="rId3" Type="http://schemas.openxmlformats.org/officeDocument/2006/relationships/image" Target="../media/image409.png"/><Relationship Id="rId2" Type="http://schemas.openxmlformats.org/officeDocument/2006/relationships/notesSlide" Target="../notesSlides/notesSlide183.xml"/><Relationship Id="rId1" Type="http://schemas.openxmlformats.org/officeDocument/2006/relationships/slideLayout" Target="../slideLayouts/slideLayout2.xml"/><Relationship Id="rId5" Type="http://schemas.openxmlformats.org/officeDocument/2006/relationships/image" Target="../media/image411.gif"/><Relationship Id="rId4" Type="http://schemas.openxmlformats.org/officeDocument/2006/relationships/image" Target="../media/image410.png"/></Relationships>
</file>

<file path=ppt/slides/_rels/slide185.xml.rels><?xml version="1.0" encoding="UTF-8" standalone="yes"?>
<Relationships xmlns="http://schemas.openxmlformats.org/package/2006/relationships"><Relationship Id="rId3" Type="http://schemas.openxmlformats.org/officeDocument/2006/relationships/image" Target="../media/image409.png"/><Relationship Id="rId2" Type="http://schemas.openxmlformats.org/officeDocument/2006/relationships/notesSlide" Target="../notesSlides/notesSlide184.xml"/><Relationship Id="rId1" Type="http://schemas.openxmlformats.org/officeDocument/2006/relationships/slideLayout" Target="../slideLayouts/slideLayout2.xml"/><Relationship Id="rId5" Type="http://schemas.openxmlformats.org/officeDocument/2006/relationships/image" Target="../media/image411.gif"/><Relationship Id="rId4" Type="http://schemas.openxmlformats.org/officeDocument/2006/relationships/image" Target="../media/image410.png"/></Relationships>
</file>

<file path=ppt/slides/_rels/slide186.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413.png"/></Relationships>
</file>

<file path=ppt/slides/_rels/slide189.xml.rels><?xml version="1.0" encoding="UTF-8" standalone="yes"?>
<Relationships xmlns="http://schemas.openxmlformats.org/package/2006/relationships"><Relationship Id="rId3" Type="http://schemas.openxmlformats.org/officeDocument/2006/relationships/image" Target="../media/image414.wmf"/><Relationship Id="rId2" Type="http://schemas.openxmlformats.org/officeDocument/2006/relationships/notesSlide" Target="../notesSlides/notesSlide188.xml"/><Relationship Id="rId1" Type="http://schemas.openxmlformats.org/officeDocument/2006/relationships/slideLayout" Target="../slideLayouts/slideLayout2.xml"/><Relationship Id="rId6" Type="http://schemas.openxmlformats.org/officeDocument/2006/relationships/image" Target="../media/image417.png"/><Relationship Id="rId5" Type="http://schemas.openxmlformats.org/officeDocument/2006/relationships/image" Target="../media/image416.png"/><Relationship Id="rId4" Type="http://schemas.openxmlformats.org/officeDocument/2006/relationships/image" Target="../media/image41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wmf"/></Relationships>
</file>

<file path=ppt/slides/_rels/slide190.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image" Target="../media/image419.wmf"/></Relationships>
</file>

<file path=ppt/slides/_rels/slide19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1.jpeg"/><Relationship Id="rId2" Type="http://schemas.openxmlformats.org/officeDocument/2006/relationships/notesSlide" Target="../notesSlides/notesSlide190.xml"/><Relationship Id="rId1" Type="http://schemas.openxmlformats.org/officeDocument/2006/relationships/slideLayout" Target="../slideLayouts/slideLayout2.xml"/><Relationship Id="rId6" Type="http://schemas.openxmlformats.org/officeDocument/2006/relationships/image" Target="../media/image420.jpeg"/><Relationship Id="rId5" Type="http://schemas.openxmlformats.org/officeDocument/2006/relationships/image" Target="../media/image349.wmf"/><Relationship Id="rId4" Type="http://schemas.openxmlformats.org/officeDocument/2006/relationships/image" Target="../media/image348.png"/></Relationships>
</file>

<file path=ppt/slides/_rels/slide192.xml.rels><?xml version="1.0" encoding="UTF-8" standalone="yes"?>
<Relationships xmlns="http://schemas.openxmlformats.org/package/2006/relationships"><Relationship Id="rId3" Type="http://schemas.openxmlformats.org/officeDocument/2006/relationships/image" Target="../media/image422.jpeg"/><Relationship Id="rId2" Type="http://schemas.openxmlformats.org/officeDocument/2006/relationships/notesSlide" Target="../notesSlides/notesSlide191.xml"/><Relationship Id="rId1" Type="http://schemas.openxmlformats.org/officeDocument/2006/relationships/slideLayout" Target="../slideLayouts/slideLayout2.xml"/><Relationship Id="rId4" Type="http://schemas.openxmlformats.org/officeDocument/2006/relationships/image" Target="../media/image4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4.emf"/><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notesSlide" Target="../notesSlides/notesSlide24.xml"/><Relationship Id="rId7" Type="http://schemas.openxmlformats.org/officeDocument/2006/relationships/oleObject" Target="../embeddings/oleObject15.bin"/><Relationship Id="rId2" Type="http://schemas.openxmlformats.org/officeDocument/2006/relationships/slideLayout" Target="../slideLayouts/slideLayout14.xml"/><Relationship Id="rId1" Type="http://schemas.openxmlformats.org/officeDocument/2006/relationships/vmlDrawing" Target="../drawings/vmlDrawing12.vml"/><Relationship Id="rId6" Type="http://schemas.openxmlformats.org/officeDocument/2006/relationships/image" Target="../media/image33.wmf"/><Relationship Id="rId5" Type="http://schemas.openxmlformats.org/officeDocument/2006/relationships/oleObject" Target="../embeddings/oleObject14.bin"/><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45.png"/><Relationship Id="rId4" Type="http://schemas.openxmlformats.org/officeDocument/2006/relationships/oleObject" Target="../embeddings/oleObject16.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28.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17.bin"/><Relationship Id="rId5" Type="http://schemas.openxmlformats.org/officeDocument/2006/relationships/image" Target="../media/image45.png"/><Relationship Id="rId4" Type="http://schemas.openxmlformats.org/officeDocument/2006/relationships/oleObject" Target="../embeddings/oleObject16.bin"/><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20.bin"/><Relationship Id="rId5" Type="http://schemas.openxmlformats.org/officeDocument/2006/relationships/image" Target="../media/image48.png"/><Relationship Id="rId4" Type="http://schemas.openxmlformats.org/officeDocument/2006/relationships/oleObject" Target="../embeddings/oleObject19.bin"/></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1.wmf"/></Relationships>
</file>

<file path=ppt/slides/_rels/slide33.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notesSlide" Target="../notesSlides/notesSlide34.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22.bin"/><Relationship Id="rId5" Type="http://schemas.openxmlformats.org/officeDocument/2006/relationships/image" Target="../media/image53.png"/><Relationship Id="rId4" Type="http://schemas.openxmlformats.org/officeDocument/2006/relationships/oleObject" Target="../embeddings/oleObject21.bin"/><Relationship Id="rId9" Type="http://schemas.openxmlformats.org/officeDocument/2006/relationships/image" Target="../media/image55.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hyperlink" Target="http://www.carspace.com/arvin1/Albums/Italian%20Car%20Album/opel-antara-8688.jpg/page/photo.html#pic" TargetMode="External"/><Relationship Id="rId18" Type="http://schemas.openxmlformats.org/officeDocument/2006/relationships/image" Target="../media/image65.jpeg"/><Relationship Id="rId26" Type="http://schemas.openxmlformats.org/officeDocument/2006/relationships/hyperlink" Target="http://www.istockphoto.com/file_closeup/business/real_estate/house_shopping/2633371_american_home.php?id=2633371" TargetMode="External"/><Relationship Id="rId3" Type="http://schemas.openxmlformats.org/officeDocument/2006/relationships/hyperlink" Target="http://www.americaswonderlands.com/Flower_Pictures.htm" TargetMode="External"/><Relationship Id="rId21" Type="http://schemas.openxmlformats.org/officeDocument/2006/relationships/hyperlink" Target="http://www.peterlanger.com/Specialty/Flowers/pages/CABCVIC007.htm" TargetMode="External"/><Relationship Id="rId34" Type="http://schemas.openxmlformats.org/officeDocument/2006/relationships/hyperlink" Target="http://www.istockphoto.com/file_closeup/character_traits/celebrity/celebrities/2390324_paris_eiffel_tower.php?id=2390324" TargetMode="External"/><Relationship Id="rId7" Type="http://schemas.openxmlformats.org/officeDocument/2006/relationships/hyperlink" Target="http://www.carspace.com/arvin1/Albums/Japan%20cars/subaru-impreza-wrx-sti-739.jpg/page/photo.html" TargetMode="External"/><Relationship Id="rId12" Type="http://schemas.openxmlformats.org/officeDocument/2006/relationships/image" Target="../media/image62.jpeg"/><Relationship Id="rId17" Type="http://schemas.openxmlformats.org/officeDocument/2006/relationships/hyperlink" Target="http://www.nicisoft.com/flower-pictures.htm" TargetMode="External"/><Relationship Id="rId25" Type="http://schemas.openxmlformats.org/officeDocument/2006/relationships/image" Target="../media/image69.wmf"/><Relationship Id="rId33" Type="http://schemas.openxmlformats.org/officeDocument/2006/relationships/image" Target="../media/image73.jpeg"/><Relationship Id="rId2" Type="http://schemas.openxmlformats.org/officeDocument/2006/relationships/notesSlide" Target="../notesSlides/notesSlide37.xml"/><Relationship Id="rId16" Type="http://schemas.openxmlformats.org/officeDocument/2006/relationships/image" Target="../media/image64.jpeg"/><Relationship Id="rId20" Type="http://schemas.openxmlformats.org/officeDocument/2006/relationships/image" Target="../media/image66.jpeg"/><Relationship Id="rId29"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hyperlink" Target="http://www.carspace.com/arvin1/Albums/Italian%20Car%20Album/lotus-europa-s-4027.jpg/page/photo.html" TargetMode="External"/><Relationship Id="rId24" Type="http://schemas.openxmlformats.org/officeDocument/2006/relationships/image" Target="../media/image68.jpeg"/><Relationship Id="rId32" Type="http://schemas.openxmlformats.org/officeDocument/2006/relationships/hyperlink" Target="http://www.peterlanger.com/Specialty/Flowers/pages/VNHUE048.htm" TargetMode="External"/><Relationship Id="rId5" Type="http://schemas.openxmlformats.org/officeDocument/2006/relationships/hyperlink" Target="http://pages.cthome.net/ctpeaceorgs/NBK/" TargetMode="External"/><Relationship Id="rId15" Type="http://schemas.openxmlformats.org/officeDocument/2006/relationships/hyperlink" Target="http://www.flickr.com/photos/harold_davis/120468229/in/set-72057594133678145/" TargetMode="External"/><Relationship Id="rId23" Type="http://schemas.openxmlformats.org/officeDocument/2006/relationships/hyperlink" Target="http://www.istockphoto.com/file_closeup/animals/birds/seabirds/2821918_seagull_in_flight_2.php?id=2821918" TargetMode="External"/><Relationship Id="rId28" Type="http://schemas.openxmlformats.org/officeDocument/2006/relationships/hyperlink" Target="http://www.istockphoto.com/file_closeup/life/home_life/home_ownership/1931461_modern_suburban_family_houses.php?id=1931461" TargetMode="External"/><Relationship Id="rId10" Type="http://schemas.openxmlformats.org/officeDocument/2006/relationships/image" Target="../media/image61.jpeg"/><Relationship Id="rId19" Type="http://schemas.openxmlformats.org/officeDocument/2006/relationships/hyperlink" Target="http://pinker.wjh.harvard.edu/photos/new_zealand_II/pages/lotus%20flower.htm" TargetMode="External"/><Relationship Id="rId31" Type="http://schemas.openxmlformats.org/officeDocument/2006/relationships/image" Target="../media/image72.jpeg"/><Relationship Id="rId4" Type="http://schemas.openxmlformats.org/officeDocument/2006/relationships/image" Target="../media/image58.jpeg"/><Relationship Id="rId9" Type="http://schemas.openxmlformats.org/officeDocument/2006/relationships/hyperlink" Target="http://www.carspace.com/arvin1/Albums/American%20Car%20Album/pontiac-solstice-gxp-4980.jpg/page/photo.html" TargetMode="External"/><Relationship Id="rId14" Type="http://schemas.openxmlformats.org/officeDocument/2006/relationships/image" Target="../media/image63.jpeg"/><Relationship Id="rId22" Type="http://schemas.openxmlformats.org/officeDocument/2006/relationships/image" Target="../media/image67.jpeg"/><Relationship Id="rId27" Type="http://schemas.openxmlformats.org/officeDocument/2006/relationships/image" Target="../media/image70.jpeg"/><Relationship Id="rId30" Type="http://schemas.openxmlformats.org/officeDocument/2006/relationships/hyperlink" Target="http://www.istockphoto.com/file_closeup/business/business_concepts/business_travel/2707939_into_the_clouds_airliner.php?id=2707939" TargetMode="External"/><Relationship Id="rId35" Type="http://schemas.openxmlformats.org/officeDocument/2006/relationships/image" Target="../media/image7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jpeg"/><Relationship Id="rId10" Type="http://schemas.openxmlformats.org/officeDocument/2006/relationships/image" Target="../media/image84.png"/><Relationship Id="rId4" Type="http://schemas.openxmlformats.org/officeDocument/2006/relationships/image" Target="../media/image78.jpeg"/><Relationship Id="rId9" Type="http://schemas.openxmlformats.org/officeDocument/2006/relationships/image" Target="../media/image83.png"/></Relationships>
</file>

<file path=ppt/slides/_rels/slide4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notesSlide" Target="../notesSlides/notesSlide42.xml"/><Relationship Id="rId7" Type="http://schemas.openxmlformats.org/officeDocument/2006/relationships/oleObject" Target="../embeddings/oleObject25.bin"/><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slideLayout" Target="../slideLayouts/slideLayout2.xml"/><Relationship Id="rId16" Type="http://schemas.openxmlformats.org/officeDocument/2006/relationships/image" Target="../media/image95.png"/><Relationship Id="rId1" Type="http://schemas.openxmlformats.org/officeDocument/2006/relationships/vmlDrawing" Target="../drawings/vmlDrawing17.vml"/><Relationship Id="rId6" Type="http://schemas.openxmlformats.org/officeDocument/2006/relationships/oleObject" Target="../embeddings/oleObject24.bin"/><Relationship Id="rId11" Type="http://schemas.openxmlformats.org/officeDocument/2006/relationships/image" Target="../media/image90.png"/><Relationship Id="rId5" Type="http://schemas.openxmlformats.org/officeDocument/2006/relationships/image" Target="../media/image86.wmf"/><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oleObject" Target="../embeddings/oleObject23.bin"/><Relationship Id="rId9" Type="http://schemas.openxmlformats.org/officeDocument/2006/relationships/image" Target="../media/image88.png"/><Relationship Id="rId14" Type="http://schemas.openxmlformats.org/officeDocument/2006/relationships/image" Target="../media/image93.png"/></Relationships>
</file>

<file path=ppt/slides/_rels/slide4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4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4.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07.png"/><Relationship Id="rId2" Type="http://schemas.openxmlformats.org/officeDocument/2006/relationships/notesSlide" Target="../notesSlides/notesSlide44.xml"/><Relationship Id="rId16"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90.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95.png"/></Relationships>
</file>

<file path=ppt/slides/_rels/slide45.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3" Type="http://schemas.openxmlformats.org/officeDocument/2006/relationships/image" Target="../media/image106.pn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png"/></Relationships>
</file>

<file path=ppt/slides/_rels/slide46.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8.png"/><Relationship Id="rId18" Type="http://schemas.openxmlformats.org/officeDocument/2006/relationships/image" Target="../media/image133.png"/><Relationship Id="rId26" Type="http://schemas.openxmlformats.org/officeDocument/2006/relationships/image" Target="../media/image141.png"/><Relationship Id="rId3" Type="http://schemas.openxmlformats.org/officeDocument/2006/relationships/image" Target="../media/image106.png"/><Relationship Id="rId21" Type="http://schemas.openxmlformats.org/officeDocument/2006/relationships/image" Target="../media/image136.png"/><Relationship Id="rId7" Type="http://schemas.openxmlformats.org/officeDocument/2006/relationships/image" Target="../media/image123.png"/><Relationship Id="rId12" Type="http://schemas.openxmlformats.org/officeDocument/2006/relationships/image" Target="../media/image1200.png"/><Relationship Id="rId17" Type="http://schemas.openxmlformats.org/officeDocument/2006/relationships/image" Target="../media/image132.png"/><Relationship Id="rId25" Type="http://schemas.openxmlformats.org/officeDocument/2006/relationships/image" Target="../media/image140.png"/><Relationship Id="rId2" Type="http://schemas.openxmlformats.org/officeDocument/2006/relationships/notesSlide" Target="../notesSlides/notesSlide46.xml"/><Relationship Id="rId16" Type="http://schemas.openxmlformats.org/officeDocument/2006/relationships/image" Target="../media/image131.png"/><Relationship Id="rId20"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27.png"/><Relationship Id="rId24" Type="http://schemas.openxmlformats.org/officeDocument/2006/relationships/image" Target="../media/image139.png"/><Relationship Id="rId5" Type="http://schemas.openxmlformats.org/officeDocument/2006/relationships/image" Target="../media/image121.png"/><Relationship Id="rId15" Type="http://schemas.openxmlformats.org/officeDocument/2006/relationships/image" Target="../media/image130.png"/><Relationship Id="rId23" Type="http://schemas.openxmlformats.org/officeDocument/2006/relationships/image" Target="../media/image138.png"/><Relationship Id="rId28" Type="http://schemas.openxmlformats.org/officeDocument/2006/relationships/image" Target="../media/image143.png"/><Relationship Id="rId10" Type="http://schemas.openxmlformats.org/officeDocument/2006/relationships/image" Target="../media/image126.png"/><Relationship Id="rId19" Type="http://schemas.openxmlformats.org/officeDocument/2006/relationships/image" Target="../media/image134.png"/><Relationship Id="rId9" Type="http://schemas.openxmlformats.org/officeDocument/2006/relationships/image" Target="../media/image125.png"/><Relationship Id="rId14" Type="http://schemas.openxmlformats.org/officeDocument/2006/relationships/image" Target="../media/image129.png"/><Relationship Id="rId22" Type="http://schemas.openxmlformats.org/officeDocument/2006/relationships/image" Target="../media/image137.png"/><Relationship Id="rId27" Type="http://schemas.openxmlformats.org/officeDocument/2006/relationships/image" Target="../media/image142.png"/></Relationships>
</file>

<file path=ppt/slides/_rels/slide4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4.png"/><Relationship Id="rId7" Type="http://schemas.openxmlformats.org/officeDocument/2006/relationships/image" Target="../media/image91.png"/><Relationship Id="rId12"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88.png"/><Relationship Id="rId5" Type="http://schemas.openxmlformats.org/officeDocument/2006/relationships/image" Target="../media/image96.png"/><Relationship Id="rId10" Type="http://schemas.openxmlformats.org/officeDocument/2006/relationships/image" Target="../media/image106.png"/><Relationship Id="rId4" Type="http://schemas.openxmlformats.org/officeDocument/2006/relationships/image" Target="../media/image95.png"/><Relationship Id="rId9" Type="http://schemas.openxmlformats.org/officeDocument/2006/relationships/image" Target="../media/image119.png"/></Relationships>
</file>

<file path=ppt/slides/_rels/slide4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4.png"/><Relationship Id="rId7"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3.png"/><Relationship Id="rId5" Type="http://schemas.openxmlformats.org/officeDocument/2006/relationships/image" Target="../media/image96.png"/><Relationship Id="rId10" Type="http://schemas.openxmlformats.org/officeDocument/2006/relationships/image" Target="../media/image88.png"/><Relationship Id="rId4" Type="http://schemas.openxmlformats.org/officeDocument/2006/relationships/image" Target="../media/image95.png"/><Relationship Id="rId9" Type="http://schemas.openxmlformats.org/officeDocument/2006/relationships/image" Target="../media/image119.png"/></Relationships>
</file>

<file path=ppt/slides/_rels/slide4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4.png"/><Relationship Id="rId7" Type="http://schemas.openxmlformats.org/officeDocument/2006/relationships/image" Target="../media/image91.png"/><Relationship Id="rId12"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88.png"/><Relationship Id="rId5" Type="http://schemas.openxmlformats.org/officeDocument/2006/relationships/image" Target="../media/image96.png"/><Relationship Id="rId10" Type="http://schemas.openxmlformats.org/officeDocument/2006/relationships/image" Target="../media/image119.png"/><Relationship Id="rId4" Type="http://schemas.openxmlformats.org/officeDocument/2006/relationships/image" Target="../media/image95.png"/><Relationship Id="rId9" Type="http://schemas.openxmlformats.org/officeDocument/2006/relationships/image" Target="../media/image120.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jpeg"/></Relationships>
</file>

<file path=ppt/slides/_rels/slide50.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146.png"/><Relationship Id="rId18" Type="http://schemas.openxmlformats.org/officeDocument/2006/relationships/image" Target="../media/image151.png"/><Relationship Id="rId3" Type="http://schemas.openxmlformats.org/officeDocument/2006/relationships/image" Target="../media/image94.png"/><Relationship Id="rId21" Type="http://schemas.openxmlformats.org/officeDocument/2006/relationships/image" Target="../media/image93.png"/><Relationship Id="rId7" Type="http://schemas.openxmlformats.org/officeDocument/2006/relationships/image" Target="../media/image91.png"/><Relationship Id="rId12" Type="http://schemas.openxmlformats.org/officeDocument/2006/relationships/image" Target="../media/image145.png"/><Relationship Id="rId17" Type="http://schemas.openxmlformats.org/officeDocument/2006/relationships/image" Target="../media/image150.png"/><Relationship Id="rId2" Type="http://schemas.openxmlformats.org/officeDocument/2006/relationships/notesSlide" Target="../notesSlides/notesSlide50.xml"/><Relationship Id="rId16" Type="http://schemas.openxmlformats.org/officeDocument/2006/relationships/image" Target="../media/image149.png"/><Relationship Id="rId20"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144.png"/><Relationship Id="rId5" Type="http://schemas.openxmlformats.org/officeDocument/2006/relationships/image" Target="../media/image96.png"/><Relationship Id="rId15" Type="http://schemas.openxmlformats.org/officeDocument/2006/relationships/image" Target="../media/image148.png"/><Relationship Id="rId10" Type="http://schemas.openxmlformats.org/officeDocument/2006/relationships/image" Target="../media/image119.png"/><Relationship Id="rId19" Type="http://schemas.openxmlformats.org/officeDocument/2006/relationships/image" Target="../media/image152.png"/><Relationship Id="rId4" Type="http://schemas.openxmlformats.org/officeDocument/2006/relationships/image" Target="../media/image95.png"/><Relationship Id="rId9" Type="http://schemas.openxmlformats.org/officeDocument/2006/relationships/image" Target="../media/image120.png"/><Relationship Id="rId14" Type="http://schemas.openxmlformats.org/officeDocument/2006/relationships/image" Target="../media/image147.png"/><Relationship Id="rId22" Type="http://schemas.openxmlformats.org/officeDocument/2006/relationships/image" Target="../media/image1530.png"/></Relationships>
</file>

<file path=ppt/slides/_rels/slide5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154.jpeg"/></Relationships>
</file>

<file path=ppt/slides/_rels/slide52.xml.rels><?xml version="1.0" encoding="UTF-8" standalone="yes"?>
<Relationships xmlns="http://schemas.openxmlformats.org/package/2006/relationships"><Relationship Id="rId8" Type="http://schemas.openxmlformats.org/officeDocument/2006/relationships/image" Target="../media/image158.jpeg"/><Relationship Id="rId13" Type="http://schemas.openxmlformats.org/officeDocument/2006/relationships/image" Target="../media/image162.jpeg"/><Relationship Id="rId18" Type="http://schemas.openxmlformats.org/officeDocument/2006/relationships/image" Target="../media/image167.jpeg"/><Relationship Id="rId3" Type="http://schemas.openxmlformats.org/officeDocument/2006/relationships/image" Target="../media/image78.jpeg"/><Relationship Id="rId21" Type="http://schemas.openxmlformats.org/officeDocument/2006/relationships/image" Target="../media/image170.jpeg"/><Relationship Id="rId7" Type="http://schemas.openxmlformats.org/officeDocument/2006/relationships/image" Target="../media/image157.jpeg"/><Relationship Id="rId12" Type="http://schemas.openxmlformats.org/officeDocument/2006/relationships/image" Target="../media/image161.jpeg"/><Relationship Id="rId17" Type="http://schemas.openxmlformats.org/officeDocument/2006/relationships/image" Target="../media/image166.jpeg"/><Relationship Id="rId2" Type="http://schemas.openxmlformats.org/officeDocument/2006/relationships/notesSlide" Target="../notesSlides/notesSlide52.xml"/><Relationship Id="rId16" Type="http://schemas.openxmlformats.org/officeDocument/2006/relationships/image" Target="../media/image165.jpeg"/><Relationship Id="rId20" Type="http://schemas.openxmlformats.org/officeDocument/2006/relationships/image" Target="../media/image169.jpeg"/><Relationship Id="rId1" Type="http://schemas.openxmlformats.org/officeDocument/2006/relationships/slideLayout" Target="../slideLayouts/slideLayout2.xml"/><Relationship Id="rId6" Type="http://schemas.openxmlformats.org/officeDocument/2006/relationships/image" Target="../media/image156.jpeg"/><Relationship Id="rId11" Type="http://schemas.openxmlformats.org/officeDocument/2006/relationships/image" Target="../media/image160.jpeg"/><Relationship Id="rId24" Type="http://schemas.openxmlformats.org/officeDocument/2006/relationships/image" Target="../media/image173.jpeg"/><Relationship Id="rId5" Type="http://schemas.openxmlformats.org/officeDocument/2006/relationships/image" Target="../media/image153.jpeg"/><Relationship Id="rId15" Type="http://schemas.openxmlformats.org/officeDocument/2006/relationships/image" Target="../media/image164.jpeg"/><Relationship Id="rId23" Type="http://schemas.openxmlformats.org/officeDocument/2006/relationships/image" Target="../media/image172.jpeg"/><Relationship Id="rId10" Type="http://schemas.openxmlformats.org/officeDocument/2006/relationships/image" Target="../media/image159.jpeg"/><Relationship Id="rId19" Type="http://schemas.openxmlformats.org/officeDocument/2006/relationships/image" Target="../media/image168.jpeg"/><Relationship Id="rId4" Type="http://schemas.openxmlformats.org/officeDocument/2006/relationships/image" Target="../media/image155.jpeg"/><Relationship Id="rId9" Type="http://schemas.openxmlformats.org/officeDocument/2006/relationships/image" Target="../media/image154.jpeg"/><Relationship Id="rId14" Type="http://schemas.openxmlformats.org/officeDocument/2006/relationships/image" Target="../media/image163.jpeg"/><Relationship Id="rId22" Type="http://schemas.openxmlformats.org/officeDocument/2006/relationships/image" Target="../media/image171.jpeg"/></Relationships>
</file>

<file path=ppt/slides/_rels/slide5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78.jpeg"/><Relationship Id="rId7" Type="http://schemas.openxmlformats.org/officeDocument/2006/relationships/image" Target="../media/image177.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60.jpeg"/><Relationship Id="rId9" Type="http://schemas.openxmlformats.org/officeDocument/2006/relationships/image" Target="../media/image153.jpeg"/></Relationships>
</file>

<file path=ppt/slides/_rels/slide55.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png"/><Relationship Id="rId3" Type="http://schemas.openxmlformats.org/officeDocument/2006/relationships/image" Target="../media/image78.jpeg"/><Relationship Id="rId7" Type="http://schemas.openxmlformats.org/officeDocument/2006/relationships/image" Target="../media/image177.jpeg"/><Relationship Id="rId12" Type="http://schemas.openxmlformats.org/officeDocument/2006/relationships/image" Target="../media/image183.png"/><Relationship Id="rId2" Type="http://schemas.openxmlformats.org/officeDocument/2006/relationships/notesSlide" Target="../notesSlides/notesSlide55.xml"/><Relationship Id="rId16"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76.jpeg"/><Relationship Id="rId11" Type="http://schemas.openxmlformats.org/officeDocument/2006/relationships/image" Target="../media/image182.png"/><Relationship Id="rId5" Type="http://schemas.openxmlformats.org/officeDocument/2006/relationships/image" Target="../media/image175.jpeg"/><Relationship Id="rId15" Type="http://schemas.openxmlformats.org/officeDocument/2006/relationships/image" Target="../media/image186.png"/><Relationship Id="rId10" Type="http://schemas.openxmlformats.org/officeDocument/2006/relationships/image" Target="../media/image181.png"/><Relationship Id="rId4" Type="http://schemas.openxmlformats.org/officeDocument/2006/relationships/image" Target="../media/image160.jpeg"/><Relationship Id="rId9" Type="http://schemas.openxmlformats.org/officeDocument/2006/relationships/image" Target="../media/image180.png"/><Relationship Id="rId14" Type="http://schemas.openxmlformats.org/officeDocument/2006/relationships/image" Target="../media/image185.png"/></Relationships>
</file>

<file path=ppt/slides/_rels/slide56.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98.png"/><Relationship Id="rId3" Type="http://schemas.openxmlformats.org/officeDocument/2006/relationships/image" Target="../media/image188.png"/><Relationship Id="rId7" Type="http://schemas.openxmlformats.org/officeDocument/2006/relationships/image" Target="../media/image192.png"/><Relationship Id="rId12" Type="http://schemas.openxmlformats.org/officeDocument/2006/relationships/image" Target="../media/image197.png"/><Relationship Id="rId17" Type="http://schemas.openxmlformats.org/officeDocument/2006/relationships/image" Target="../media/image202.png"/><Relationship Id="rId2" Type="http://schemas.openxmlformats.org/officeDocument/2006/relationships/notesSlide" Target="../notesSlides/notesSlide56.xml"/><Relationship Id="rId16"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191.png"/><Relationship Id="rId11" Type="http://schemas.openxmlformats.org/officeDocument/2006/relationships/image" Target="../media/image196.png"/><Relationship Id="rId5" Type="http://schemas.openxmlformats.org/officeDocument/2006/relationships/image" Target="../media/image190.png"/><Relationship Id="rId15" Type="http://schemas.openxmlformats.org/officeDocument/2006/relationships/image" Target="../media/image200.png"/><Relationship Id="rId10" Type="http://schemas.openxmlformats.org/officeDocument/2006/relationships/image" Target="../media/image195.png"/><Relationship Id="rId4" Type="http://schemas.openxmlformats.org/officeDocument/2006/relationships/image" Target="../media/image189.png"/><Relationship Id="rId9" Type="http://schemas.openxmlformats.org/officeDocument/2006/relationships/image" Target="../media/image194.png"/><Relationship Id="rId14" Type="http://schemas.openxmlformats.org/officeDocument/2006/relationships/image" Target="../media/image199.png"/></Relationships>
</file>

<file path=ppt/slides/_rels/slide5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5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4.png"/><Relationship Id="rId4" Type="http://schemas.openxmlformats.org/officeDocument/2006/relationships/image" Target="../media/image203.png"/></Relationships>
</file>

<file path=ppt/slides/_rels/slide59.xml.rels><?xml version="1.0" encoding="UTF-8" standalone="yes"?>
<Relationships xmlns="http://schemas.openxmlformats.org/package/2006/relationships"><Relationship Id="rId8" Type="http://schemas.openxmlformats.org/officeDocument/2006/relationships/image" Target="../media/image160.jpeg"/><Relationship Id="rId13" Type="http://schemas.openxmlformats.org/officeDocument/2006/relationships/image" Target="../media/image163.jpeg"/><Relationship Id="rId18" Type="http://schemas.openxmlformats.org/officeDocument/2006/relationships/image" Target="../media/image213.png"/><Relationship Id="rId26" Type="http://schemas.openxmlformats.org/officeDocument/2006/relationships/image" Target="../media/image221.png"/><Relationship Id="rId3" Type="http://schemas.openxmlformats.org/officeDocument/2006/relationships/image" Target="../media/image157.jpeg"/><Relationship Id="rId21" Type="http://schemas.openxmlformats.org/officeDocument/2006/relationships/image" Target="../media/image216.png"/><Relationship Id="rId7" Type="http://schemas.openxmlformats.org/officeDocument/2006/relationships/image" Target="../media/image154.jpeg"/><Relationship Id="rId12" Type="http://schemas.openxmlformats.org/officeDocument/2006/relationships/image" Target="../media/image173.jpeg"/><Relationship Id="rId17" Type="http://schemas.openxmlformats.org/officeDocument/2006/relationships/image" Target="../media/image212.png"/><Relationship Id="rId25" Type="http://schemas.openxmlformats.org/officeDocument/2006/relationships/image" Target="../media/image220.png"/><Relationship Id="rId2" Type="http://schemas.openxmlformats.org/officeDocument/2006/relationships/notesSlide" Target="../notesSlides/notesSlide59.xml"/><Relationship Id="rId16" Type="http://schemas.openxmlformats.org/officeDocument/2006/relationships/image" Target="../media/image211.png"/><Relationship Id="rId20"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175.jpeg"/><Relationship Id="rId24" Type="http://schemas.openxmlformats.org/officeDocument/2006/relationships/image" Target="../media/image219.png"/><Relationship Id="rId5" Type="http://schemas.openxmlformats.org/officeDocument/2006/relationships/image" Target="../media/image208.jpeg"/><Relationship Id="rId15" Type="http://schemas.openxmlformats.org/officeDocument/2006/relationships/image" Target="../media/image81.png"/><Relationship Id="rId23" Type="http://schemas.openxmlformats.org/officeDocument/2006/relationships/image" Target="../media/image218.png"/><Relationship Id="rId10" Type="http://schemas.openxmlformats.org/officeDocument/2006/relationships/image" Target="../media/image210.jpeg"/><Relationship Id="rId19" Type="http://schemas.openxmlformats.org/officeDocument/2006/relationships/image" Target="../media/image214.png"/><Relationship Id="rId4" Type="http://schemas.openxmlformats.org/officeDocument/2006/relationships/image" Target="../media/image207.jpeg"/><Relationship Id="rId9" Type="http://schemas.openxmlformats.org/officeDocument/2006/relationships/image" Target="../media/image209.jpeg"/><Relationship Id="rId14" Type="http://schemas.openxmlformats.org/officeDocument/2006/relationships/image" Target="../media/image164.jpeg"/><Relationship Id="rId22" Type="http://schemas.openxmlformats.org/officeDocument/2006/relationships/image" Target="../media/image2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4.w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8" Type="http://schemas.openxmlformats.org/officeDocument/2006/relationships/image" Target="../media/image160.jpeg"/><Relationship Id="rId13" Type="http://schemas.openxmlformats.org/officeDocument/2006/relationships/image" Target="../media/image163.jpeg"/><Relationship Id="rId18" Type="http://schemas.openxmlformats.org/officeDocument/2006/relationships/image" Target="../media/image213.png"/><Relationship Id="rId26" Type="http://schemas.openxmlformats.org/officeDocument/2006/relationships/image" Target="../media/image221.png"/><Relationship Id="rId3" Type="http://schemas.openxmlformats.org/officeDocument/2006/relationships/image" Target="../media/image157.jpeg"/><Relationship Id="rId21" Type="http://schemas.openxmlformats.org/officeDocument/2006/relationships/image" Target="../media/image216.png"/><Relationship Id="rId7" Type="http://schemas.openxmlformats.org/officeDocument/2006/relationships/image" Target="../media/image154.jpeg"/><Relationship Id="rId12" Type="http://schemas.openxmlformats.org/officeDocument/2006/relationships/image" Target="../media/image173.jpeg"/><Relationship Id="rId17" Type="http://schemas.openxmlformats.org/officeDocument/2006/relationships/image" Target="../media/image212.png"/><Relationship Id="rId25" Type="http://schemas.openxmlformats.org/officeDocument/2006/relationships/image" Target="../media/image220.png"/><Relationship Id="rId2" Type="http://schemas.openxmlformats.org/officeDocument/2006/relationships/notesSlide" Target="../notesSlides/notesSlide60.xml"/><Relationship Id="rId16" Type="http://schemas.openxmlformats.org/officeDocument/2006/relationships/image" Target="../media/image211.png"/><Relationship Id="rId20"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175.jpeg"/><Relationship Id="rId24" Type="http://schemas.openxmlformats.org/officeDocument/2006/relationships/image" Target="../media/image219.png"/><Relationship Id="rId5" Type="http://schemas.openxmlformats.org/officeDocument/2006/relationships/image" Target="../media/image208.jpeg"/><Relationship Id="rId15" Type="http://schemas.openxmlformats.org/officeDocument/2006/relationships/image" Target="../media/image81.png"/><Relationship Id="rId23" Type="http://schemas.openxmlformats.org/officeDocument/2006/relationships/image" Target="../media/image218.png"/><Relationship Id="rId10" Type="http://schemas.openxmlformats.org/officeDocument/2006/relationships/image" Target="../media/image210.jpeg"/><Relationship Id="rId19" Type="http://schemas.openxmlformats.org/officeDocument/2006/relationships/image" Target="../media/image214.png"/><Relationship Id="rId4" Type="http://schemas.openxmlformats.org/officeDocument/2006/relationships/image" Target="../media/image207.jpeg"/><Relationship Id="rId9" Type="http://schemas.openxmlformats.org/officeDocument/2006/relationships/image" Target="../media/image209.jpeg"/><Relationship Id="rId14" Type="http://schemas.openxmlformats.org/officeDocument/2006/relationships/image" Target="../media/image164.jpeg"/><Relationship Id="rId22" Type="http://schemas.openxmlformats.org/officeDocument/2006/relationships/image" Target="../media/image217.png"/></Relationships>
</file>

<file path=ppt/slides/_rels/slide61.xml.rels><?xml version="1.0" encoding="UTF-8" standalone="yes"?>
<Relationships xmlns="http://schemas.openxmlformats.org/package/2006/relationships"><Relationship Id="rId8" Type="http://schemas.openxmlformats.org/officeDocument/2006/relationships/image" Target="../media/image160.jpeg"/><Relationship Id="rId13" Type="http://schemas.openxmlformats.org/officeDocument/2006/relationships/image" Target="../media/image163.jpeg"/><Relationship Id="rId18" Type="http://schemas.openxmlformats.org/officeDocument/2006/relationships/image" Target="../media/image213.png"/><Relationship Id="rId26" Type="http://schemas.openxmlformats.org/officeDocument/2006/relationships/image" Target="../media/image221.png"/><Relationship Id="rId3" Type="http://schemas.openxmlformats.org/officeDocument/2006/relationships/image" Target="../media/image157.jpeg"/><Relationship Id="rId21" Type="http://schemas.openxmlformats.org/officeDocument/2006/relationships/image" Target="../media/image216.png"/><Relationship Id="rId7" Type="http://schemas.openxmlformats.org/officeDocument/2006/relationships/image" Target="../media/image154.jpeg"/><Relationship Id="rId12" Type="http://schemas.openxmlformats.org/officeDocument/2006/relationships/image" Target="../media/image173.jpeg"/><Relationship Id="rId17" Type="http://schemas.openxmlformats.org/officeDocument/2006/relationships/image" Target="../media/image212.png"/><Relationship Id="rId25" Type="http://schemas.openxmlformats.org/officeDocument/2006/relationships/image" Target="../media/image220.png"/><Relationship Id="rId2" Type="http://schemas.openxmlformats.org/officeDocument/2006/relationships/notesSlide" Target="../notesSlides/notesSlide61.xml"/><Relationship Id="rId16" Type="http://schemas.openxmlformats.org/officeDocument/2006/relationships/image" Target="../media/image211.png"/><Relationship Id="rId20"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175.jpeg"/><Relationship Id="rId24" Type="http://schemas.openxmlformats.org/officeDocument/2006/relationships/image" Target="../media/image219.png"/><Relationship Id="rId5" Type="http://schemas.openxmlformats.org/officeDocument/2006/relationships/image" Target="../media/image208.jpeg"/><Relationship Id="rId15" Type="http://schemas.openxmlformats.org/officeDocument/2006/relationships/image" Target="../media/image81.png"/><Relationship Id="rId23" Type="http://schemas.openxmlformats.org/officeDocument/2006/relationships/image" Target="../media/image218.png"/><Relationship Id="rId10" Type="http://schemas.openxmlformats.org/officeDocument/2006/relationships/image" Target="../media/image210.jpeg"/><Relationship Id="rId19" Type="http://schemas.openxmlformats.org/officeDocument/2006/relationships/image" Target="../media/image214.png"/><Relationship Id="rId4" Type="http://schemas.openxmlformats.org/officeDocument/2006/relationships/image" Target="../media/image207.jpeg"/><Relationship Id="rId9" Type="http://schemas.openxmlformats.org/officeDocument/2006/relationships/image" Target="../media/image209.jpeg"/><Relationship Id="rId14" Type="http://schemas.openxmlformats.org/officeDocument/2006/relationships/image" Target="../media/image164.jpeg"/><Relationship Id="rId22" Type="http://schemas.openxmlformats.org/officeDocument/2006/relationships/image" Target="../media/image217.png"/></Relationships>
</file>

<file path=ppt/slides/_rels/slide62.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217.png"/><Relationship Id="rId3" Type="http://schemas.openxmlformats.org/officeDocument/2006/relationships/image" Target="../media/image81.png"/><Relationship Id="rId7" Type="http://schemas.openxmlformats.org/officeDocument/2006/relationships/image" Target="../media/image214.png"/><Relationship Id="rId12" Type="http://schemas.openxmlformats.org/officeDocument/2006/relationships/image" Target="../media/image216.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213.png"/><Relationship Id="rId11" Type="http://schemas.openxmlformats.org/officeDocument/2006/relationships/image" Target="../media/image221.png"/><Relationship Id="rId5" Type="http://schemas.openxmlformats.org/officeDocument/2006/relationships/image" Target="../media/image212.png"/><Relationship Id="rId10" Type="http://schemas.openxmlformats.org/officeDocument/2006/relationships/image" Target="../media/image220.png"/><Relationship Id="rId4" Type="http://schemas.openxmlformats.org/officeDocument/2006/relationships/image" Target="../media/image211.png"/><Relationship Id="rId9" Type="http://schemas.openxmlformats.org/officeDocument/2006/relationships/image" Target="../media/image219.png"/><Relationship Id="rId14" Type="http://schemas.openxmlformats.org/officeDocument/2006/relationships/image" Target="../media/image218.png"/></Relationships>
</file>

<file path=ppt/slides/_rels/slide63.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78.jpeg"/><Relationship Id="rId7" Type="http://schemas.openxmlformats.org/officeDocument/2006/relationships/image" Target="../media/image212.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image" Target="../media/image81.png"/><Relationship Id="rId4" Type="http://schemas.openxmlformats.org/officeDocument/2006/relationships/image" Target="../media/image154.jpeg"/></Relationships>
</file>

<file path=ppt/slides/_rels/slide64.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22.png"/><Relationship Id="rId7" Type="http://schemas.openxmlformats.org/officeDocument/2006/relationships/image" Target="../media/image211.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154.jpeg"/><Relationship Id="rId10" Type="http://schemas.openxmlformats.org/officeDocument/2006/relationships/image" Target="../media/image223.png"/><Relationship Id="rId4" Type="http://schemas.openxmlformats.org/officeDocument/2006/relationships/image" Target="../media/image78.jpeg"/><Relationship Id="rId9" Type="http://schemas.openxmlformats.org/officeDocument/2006/relationships/image" Target="../media/image160.jpeg"/></Relationships>
</file>

<file path=ppt/slides/_rels/slide65.xml.rels><?xml version="1.0" encoding="UTF-8" standalone="yes"?>
<Relationships xmlns="http://schemas.openxmlformats.org/package/2006/relationships"><Relationship Id="rId8" Type="http://schemas.openxmlformats.org/officeDocument/2006/relationships/image" Target="../media/image229.jpeg"/><Relationship Id="rId13" Type="http://schemas.openxmlformats.org/officeDocument/2006/relationships/image" Target="../media/image211.png"/><Relationship Id="rId18" Type="http://schemas.openxmlformats.org/officeDocument/2006/relationships/image" Target="../media/image231.png"/><Relationship Id="rId3" Type="http://schemas.openxmlformats.org/officeDocument/2006/relationships/image" Target="../media/image224.jpeg"/><Relationship Id="rId7" Type="http://schemas.openxmlformats.org/officeDocument/2006/relationships/image" Target="../media/image228.png"/><Relationship Id="rId12" Type="http://schemas.openxmlformats.org/officeDocument/2006/relationships/image" Target="../media/image81.png"/><Relationship Id="rId17" Type="http://schemas.openxmlformats.org/officeDocument/2006/relationships/image" Target="../media/image230.png"/><Relationship Id="rId2" Type="http://schemas.openxmlformats.org/officeDocument/2006/relationships/notesSlide" Target="../notesSlides/notesSlide65.xml"/><Relationship Id="rId16" Type="http://schemas.openxmlformats.org/officeDocument/2006/relationships/image" Target="../media/image223.png"/><Relationship Id="rId20" Type="http://schemas.openxmlformats.org/officeDocument/2006/relationships/image" Target="../media/image233.png"/><Relationship Id="rId1" Type="http://schemas.openxmlformats.org/officeDocument/2006/relationships/slideLayout" Target="../slideLayouts/slideLayout2.xml"/><Relationship Id="rId6" Type="http://schemas.openxmlformats.org/officeDocument/2006/relationships/image" Target="../media/image227.jpeg"/><Relationship Id="rId11" Type="http://schemas.openxmlformats.org/officeDocument/2006/relationships/image" Target="../media/image154.jpeg"/><Relationship Id="rId5" Type="http://schemas.openxmlformats.org/officeDocument/2006/relationships/image" Target="../media/image226.png"/><Relationship Id="rId15" Type="http://schemas.openxmlformats.org/officeDocument/2006/relationships/image" Target="../media/image160.jpeg"/><Relationship Id="rId10" Type="http://schemas.openxmlformats.org/officeDocument/2006/relationships/image" Target="../media/image78.jpeg"/><Relationship Id="rId19" Type="http://schemas.openxmlformats.org/officeDocument/2006/relationships/image" Target="../media/image232.png"/><Relationship Id="rId4" Type="http://schemas.openxmlformats.org/officeDocument/2006/relationships/image" Target="../media/image225.png"/><Relationship Id="rId9" Type="http://schemas.openxmlformats.org/officeDocument/2006/relationships/image" Target="../media/image222.png"/><Relationship Id="rId14" Type="http://schemas.openxmlformats.org/officeDocument/2006/relationships/image" Target="../media/image212.png"/></Relationships>
</file>

<file path=ppt/slides/_rels/slide66.xml.rels><?xml version="1.0" encoding="UTF-8" standalone="yes"?>
<Relationships xmlns="http://schemas.openxmlformats.org/package/2006/relationships"><Relationship Id="rId8" Type="http://schemas.openxmlformats.org/officeDocument/2006/relationships/image" Target="../media/image226.png"/><Relationship Id="rId13" Type="http://schemas.openxmlformats.org/officeDocument/2006/relationships/image" Target="../media/image215.png"/><Relationship Id="rId18" Type="http://schemas.openxmlformats.org/officeDocument/2006/relationships/image" Target="../media/image237.png"/><Relationship Id="rId3" Type="http://schemas.openxmlformats.org/officeDocument/2006/relationships/image" Target="../media/image81.png"/><Relationship Id="rId21" Type="http://schemas.openxmlformats.org/officeDocument/2006/relationships/image" Target="../media/image221.png"/><Relationship Id="rId7" Type="http://schemas.openxmlformats.org/officeDocument/2006/relationships/image" Target="../media/image225.png"/><Relationship Id="rId12" Type="http://schemas.openxmlformats.org/officeDocument/2006/relationships/image" Target="../media/image214.png"/><Relationship Id="rId17" Type="http://schemas.openxmlformats.org/officeDocument/2006/relationships/image" Target="../media/image218.png"/><Relationship Id="rId2" Type="http://schemas.openxmlformats.org/officeDocument/2006/relationships/notesSlide" Target="../notesSlides/notesSlide66.xml"/><Relationship Id="rId16" Type="http://schemas.openxmlformats.org/officeDocument/2006/relationships/image" Target="../media/image217.png"/><Relationship Id="rId20"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34.png"/><Relationship Id="rId11" Type="http://schemas.openxmlformats.org/officeDocument/2006/relationships/image" Target="../media/image213.png"/><Relationship Id="rId5" Type="http://schemas.openxmlformats.org/officeDocument/2006/relationships/image" Target="../media/image212.png"/><Relationship Id="rId15" Type="http://schemas.openxmlformats.org/officeDocument/2006/relationships/image" Target="../media/image216.png"/><Relationship Id="rId10" Type="http://schemas.openxmlformats.org/officeDocument/2006/relationships/image" Target="../media/image235.png"/><Relationship Id="rId19" Type="http://schemas.openxmlformats.org/officeDocument/2006/relationships/image" Target="../media/image219.png"/><Relationship Id="rId4" Type="http://schemas.openxmlformats.org/officeDocument/2006/relationships/image" Target="../media/image211.png"/><Relationship Id="rId9" Type="http://schemas.openxmlformats.org/officeDocument/2006/relationships/image" Target="../media/image228.png"/><Relationship Id="rId14" Type="http://schemas.openxmlformats.org/officeDocument/2006/relationships/image" Target="../media/image236.png"/><Relationship Id="rId22" Type="http://schemas.openxmlformats.org/officeDocument/2006/relationships/image" Target="../media/image238.png"/></Relationships>
</file>

<file path=ppt/slides/_rels/slide67.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243.png"/><Relationship Id="rId3" Type="http://schemas.openxmlformats.org/officeDocument/2006/relationships/image" Target="../media/image234.png"/><Relationship Id="rId7" Type="http://schemas.openxmlformats.org/officeDocument/2006/relationships/image" Target="../media/image238.png"/><Relationship Id="rId12" Type="http://schemas.openxmlformats.org/officeDocument/2006/relationships/image" Target="../media/image242.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237.png"/><Relationship Id="rId11" Type="http://schemas.openxmlformats.org/officeDocument/2006/relationships/image" Target="../media/image241.png"/><Relationship Id="rId5" Type="http://schemas.openxmlformats.org/officeDocument/2006/relationships/image" Target="../media/image236.png"/><Relationship Id="rId15" Type="http://schemas.openxmlformats.org/officeDocument/2006/relationships/image" Target="../media/image2450.png"/><Relationship Id="rId10" Type="http://schemas.openxmlformats.org/officeDocument/2006/relationships/image" Target="../media/image240.png"/><Relationship Id="rId4" Type="http://schemas.openxmlformats.org/officeDocument/2006/relationships/image" Target="../media/image235.png"/><Relationship Id="rId9" Type="http://schemas.openxmlformats.org/officeDocument/2006/relationships/image" Target="../media/image239.png"/><Relationship Id="rId14" Type="http://schemas.openxmlformats.org/officeDocument/2006/relationships/image" Target="../media/image244.png"/></Relationships>
</file>

<file path=ppt/slides/_rels/slide68.xml.rels><?xml version="1.0" encoding="UTF-8" standalone="yes"?>
<Relationships xmlns="http://schemas.openxmlformats.org/package/2006/relationships"><Relationship Id="rId8" Type="http://schemas.openxmlformats.org/officeDocument/2006/relationships/image" Target="../media/image167.jpeg"/><Relationship Id="rId13" Type="http://schemas.openxmlformats.org/officeDocument/2006/relationships/image" Target="../media/image247.wmf"/><Relationship Id="rId18" Type="http://schemas.openxmlformats.org/officeDocument/2006/relationships/image" Target="../media/image252.png"/><Relationship Id="rId3" Type="http://schemas.openxmlformats.org/officeDocument/2006/relationships/image" Target="../media/image229.jpeg"/><Relationship Id="rId21" Type="http://schemas.openxmlformats.org/officeDocument/2006/relationships/image" Target="../media/image255.png"/><Relationship Id="rId7" Type="http://schemas.openxmlformats.org/officeDocument/2006/relationships/image" Target="../media/image175.jpeg"/><Relationship Id="rId12" Type="http://schemas.openxmlformats.org/officeDocument/2006/relationships/image" Target="../media/image246.png"/><Relationship Id="rId17" Type="http://schemas.openxmlformats.org/officeDocument/2006/relationships/image" Target="../media/image251.png"/><Relationship Id="rId2" Type="http://schemas.openxmlformats.org/officeDocument/2006/relationships/notesSlide" Target="../notesSlides/notesSlide68.xml"/><Relationship Id="rId16" Type="http://schemas.openxmlformats.org/officeDocument/2006/relationships/image" Target="../media/image250.png"/><Relationship Id="rId20" Type="http://schemas.openxmlformats.org/officeDocument/2006/relationships/image" Target="../media/image254.png"/><Relationship Id="rId1" Type="http://schemas.openxmlformats.org/officeDocument/2006/relationships/slideLayout" Target="../slideLayouts/slideLayout2.xml"/><Relationship Id="rId6" Type="http://schemas.openxmlformats.org/officeDocument/2006/relationships/image" Target="../media/image210.jpeg"/><Relationship Id="rId11" Type="http://schemas.openxmlformats.org/officeDocument/2006/relationships/image" Target="../media/image245.jpeg"/><Relationship Id="rId5" Type="http://schemas.openxmlformats.org/officeDocument/2006/relationships/image" Target="../media/image209.jpeg"/><Relationship Id="rId15" Type="http://schemas.openxmlformats.org/officeDocument/2006/relationships/image" Target="../media/image249.png"/><Relationship Id="rId10" Type="http://schemas.openxmlformats.org/officeDocument/2006/relationships/image" Target="../media/image173.jpeg"/><Relationship Id="rId19" Type="http://schemas.openxmlformats.org/officeDocument/2006/relationships/image" Target="../media/image253.png"/><Relationship Id="rId4" Type="http://schemas.openxmlformats.org/officeDocument/2006/relationships/image" Target="../media/image78.jpeg"/><Relationship Id="rId9" Type="http://schemas.openxmlformats.org/officeDocument/2006/relationships/image" Target="../media/image169.jpeg"/><Relationship Id="rId14" Type="http://schemas.openxmlformats.org/officeDocument/2006/relationships/image" Target="../media/image248.png"/><Relationship Id="rId22" Type="http://schemas.openxmlformats.org/officeDocument/2006/relationships/image" Target="../media/image256.png"/></Relationships>
</file>

<file path=ppt/slides/_rels/slide69.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7.wmf"/><Relationship Id="rId5" Type="http://schemas.openxmlformats.org/officeDocument/2006/relationships/image" Target="../media/image26.png"/><Relationship Id="rId4" Type="http://schemas.openxmlformats.org/officeDocument/2006/relationships/oleObject" Target="../embeddings/oleObject3.bin"/></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264.jpeg"/><Relationship Id="rId13" Type="http://schemas.openxmlformats.org/officeDocument/2006/relationships/image" Target="../media/image269.jpeg"/><Relationship Id="rId3" Type="http://schemas.openxmlformats.org/officeDocument/2006/relationships/image" Target="../media/image259.png"/><Relationship Id="rId7" Type="http://schemas.openxmlformats.org/officeDocument/2006/relationships/image" Target="../media/image263.jpeg"/><Relationship Id="rId12" Type="http://schemas.openxmlformats.org/officeDocument/2006/relationships/image" Target="../media/image268.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262.jpeg"/><Relationship Id="rId11" Type="http://schemas.openxmlformats.org/officeDocument/2006/relationships/image" Target="../media/image267.jpeg"/><Relationship Id="rId5" Type="http://schemas.openxmlformats.org/officeDocument/2006/relationships/image" Target="../media/image261.jpeg"/><Relationship Id="rId10" Type="http://schemas.openxmlformats.org/officeDocument/2006/relationships/image" Target="../media/image266.jpeg"/><Relationship Id="rId4" Type="http://schemas.openxmlformats.org/officeDocument/2006/relationships/image" Target="../media/image260.jpeg"/><Relationship Id="rId9" Type="http://schemas.openxmlformats.org/officeDocument/2006/relationships/image" Target="../media/image265.jpeg"/></Relationships>
</file>

<file path=ppt/slides/_rels/slide73.xml.rels><?xml version="1.0" encoding="UTF-8" standalone="yes"?>
<Relationships xmlns="http://schemas.openxmlformats.org/package/2006/relationships"><Relationship Id="rId8" Type="http://schemas.openxmlformats.org/officeDocument/2006/relationships/image" Target="../media/image264.jpeg"/><Relationship Id="rId13" Type="http://schemas.openxmlformats.org/officeDocument/2006/relationships/image" Target="../media/image269.jpeg"/><Relationship Id="rId3" Type="http://schemas.openxmlformats.org/officeDocument/2006/relationships/image" Target="../media/image259.png"/><Relationship Id="rId7" Type="http://schemas.openxmlformats.org/officeDocument/2006/relationships/image" Target="../media/image263.jpeg"/><Relationship Id="rId12" Type="http://schemas.openxmlformats.org/officeDocument/2006/relationships/image" Target="../media/image268.jpe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262.jpeg"/><Relationship Id="rId11" Type="http://schemas.openxmlformats.org/officeDocument/2006/relationships/image" Target="../media/image267.jpeg"/><Relationship Id="rId5" Type="http://schemas.openxmlformats.org/officeDocument/2006/relationships/image" Target="../media/image261.jpeg"/><Relationship Id="rId10" Type="http://schemas.openxmlformats.org/officeDocument/2006/relationships/image" Target="../media/image266.jpeg"/><Relationship Id="rId4" Type="http://schemas.openxmlformats.org/officeDocument/2006/relationships/image" Target="../media/image260.jpeg"/><Relationship Id="rId9" Type="http://schemas.openxmlformats.org/officeDocument/2006/relationships/image" Target="../media/image265.jpeg"/><Relationship Id="rId14" Type="http://schemas.openxmlformats.org/officeDocument/2006/relationships/image" Target="../media/image270.wmf"/></Relationships>
</file>

<file path=ppt/slides/_rels/slide74.xml.rels><?xml version="1.0" encoding="UTF-8" standalone="yes"?>
<Relationships xmlns="http://schemas.openxmlformats.org/package/2006/relationships"><Relationship Id="rId3" Type="http://schemas.openxmlformats.org/officeDocument/2006/relationships/image" Target="../media/image271.W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0.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9.wmf"/><Relationship Id="rId5" Type="http://schemas.openxmlformats.org/officeDocument/2006/relationships/image" Target="../media/image28.emf"/><Relationship Id="rId4" Type="http://schemas.openxmlformats.org/officeDocument/2006/relationships/oleObject" Target="../embeddings/oleObject4.bin"/></Relationships>
</file>

<file path=ppt/slides/_rels/slide80.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274.em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75.wmf"/><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76.wmf"/></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1.emf"/><Relationship Id="rId5" Type="http://schemas.openxmlformats.org/officeDocument/2006/relationships/oleObject" Target="../embeddings/oleObject5.bin"/><Relationship Id="rId4" Type="http://schemas.openxmlformats.org/officeDocument/2006/relationships/image" Target="../media/image32.wmf"/></Relationships>
</file>

<file path=ppt/slides/_rels/slide90.xml.rels><?xml version="1.0" encoding="UTF-8" standalone="yes"?>
<Relationships xmlns="http://schemas.openxmlformats.org/package/2006/relationships"><Relationship Id="rId3" Type="http://schemas.openxmlformats.org/officeDocument/2006/relationships/image" Target="../media/image278.WMF"/><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280.WMF"/><Relationship Id="rId4" Type="http://schemas.openxmlformats.org/officeDocument/2006/relationships/image" Target="../media/image279.WMF"/></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82.emf"/><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285.wmf"/><Relationship Id="rId4" Type="http://schemas.openxmlformats.org/officeDocument/2006/relationships/image" Target="../media/image284.wmf"/></Relationships>
</file>

<file path=ppt/slides/_rels/slide98.xml.rels><?xml version="1.0" encoding="UTF-8" standalone="yes"?>
<Relationships xmlns="http://schemas.openxmlformats.org/package/2006/relationships"><Relationship Id="rId3" Type="http://schemas.openxmlformats.org/officeDocument/2006/relationships/image" Target="../media/image283.png"/><Relationship Id="rId7" Type="http://schemas.openxmlformats.org/officeDocument/2006/relationships/image" Target="../media/image287.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286.png"/><Relationship Id="rId5" Type="http://schemas.openxmlformats.org/officeDocument/2006/relationships/image" Target="../media/image285.wmf"/><Relationship Id="rId4" Type="http://schemas.openxmlformats.org/officeDocument/2006/relationships/image" Target="../media/image284.wmf"/></Relationships>
</file>

<file path=ppt/slides/_rels/slide99.xml.rels><?xml version="1.0" encoding="UTF-8" standalone="yes"?>
<Relationships xmlns="http://schemas.openxmlformats.org/package/2006/relationships"><Relationship Id="rId3" Type="http://schemas.openxmlformats.org/officeDocument/2006/relationships/image" Target="../media/image283.png"/><Relationship Id="rId7" Type="http://schemas.openxmlformats.org/officeDocument/2006/relationships/image" Target="../media/image287.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286.png"/><Relationship Id="rId5" Type="http://schemas.openxmlformats.org/officeDocument/2006/relationships/image" Target="../media/image285.wmf"/><Relationship Id="rId4" Type="http://schemas.openxmlformats.org/officeDocument/2006/relationships/image" Target="../media/image28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9779" y="1245076"/>
            <a:ext cx="7696200" cy="990600"/>
          </a:xfrm>
        </p:spPr>
        <p:txBody>
          <a:bodyPr>
            <a:normAutofit/>
          </a:bodyPr>
          <a:lstStyle/>
          <a:p>
            <a:pPr algn="l">
              <a:lnSpc>
                <a:spcPts val="5700"/>
              </a:lnSpc>
              <a:spcAft>
                <a:spcPts val="2400"/>
              </a:spcAft>
            </a:pPr>
            <a:r>
              <a:rPr lang="en-US" sz="6600" cap="none" dirty="0">
                <a:solidFill>
                  <a:srgbClr val="2FC9FF"/>
                </a:solidFill>
                <a:effectLst>
                  <a:outerShdw blurRad="38100" dist="38100" dir="2700000" algn="tl">
                    <a:srgbClr val="000000">
                      <a:alpha val="43137"/>
                    </a:srgbClr>
                  </a:outerShdw>
                </a:effectLst>
                <a:latin typeface="Brush Script MT" pitchFamily="66" charset="0"/>
              </a:rPr>
              <a:t>Image and Video Retrieval         </a:t>
            </a:r>
            <a:endParaRPr lang="en-US" sz="6600" dirty="0">
              <a:solidFill>
                <a:srgbClr val="2FC9FF"/>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827879" y="2426573"/>
            <a:ext cx="3810000" cy="914400"/>
          </a:xfrm>
        </p:spPr>
        <p:txBody>
          <a:bodyPr/>
          <a:lstStyle/>
          <a:p>
            <a:pPr algn="l"/>
            <a:r>
              <a:rPr lang="de-DE" sz="2400" dirty="0"/>
              <a:t>Kien A. Hua</a:t>
            </a:r>
          </a:p>
          <a:p>
            <a:pPr algn="l"/>
            <a:r>
              <a:rPr lang="de-DE" dirty="0"/>
              <a:t>University of Central Florida</a:t>
            </a:r>
            <a:endParaRPr lang="en-US" dirty="0"/>
          </a:p>
        </p:txBody>
      </p:sp>
      <p:pic>
        <p:nvPicPr>
          <p:cNvPr id="5" name="Picture 3" descr="C:\Users\Kien\AppData\Local\Microsoft\Windows\Temporary Internet Files\Content.IE5\R7S19DGI\MCj044153900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3807750"/>
            <a:ext cx="2267648" cy="228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4572001" y="4845406"/>
            <a:ext cx="1981200" cy="315011"/>
          </a:xfrm>
          <a:prstGeom prst="rightArrow">
            <a:avLst/>
          </a:prstGeom>
          <a:solidFill>
            <a:srgbClr val="18F8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Picture 9" descr="C:\Users\Kien\AppData\Local\Microsoft\Windows\Temporary Internet Files\Content.IE5\RNMI152G\MCj043524200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5465" y="4011726"/>
            <a:ext cx="1264531" cy="256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cstate="print"/>
          <a:srcRect/>
          <a:stretch>
            <a:fillRect/>
          </a:stretch>
        </p:blipFill>
        <p:spPr bwMode="auto">
          <a:xfrm>
            <a:off x="4800600" y="4370167"/>
            <a:ext cx="583741" cy="448183"/>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Picture 6"/>
          <p:cNvPicPr>
            <a:picLocks noChangeAspect="1" noChangeArrowheads="1"/>
          </p:cNvPicPr>
          <p:nvPr/>
        </p:nvPicPr>
        <p:blipFill>
          <a:blip r:embed="rId6" cstate="print"/>
          <a:srcRect/>
          <a:stretch>
            <a:fillRect/>
          </a:stretch>
        </p:blipFill>
        <p:spPr bwMode="auto">
          <a:xfrm>
            <a:off x="5795655" y="4494222"/>
            <a:ext cx="338728" cy="391601"/>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Picture 8"/>
          <p:cNvPicPr>
            <a:picLocks noChangeAspect="1" noChangeArrowheads="1"/>
          </p:cNvPicPr>
          <p:nvPr/>
        </p:nvPicPr>
        <p:blipFill>
          <a:blip r:embed="rId7" cstate="print"/>
          <a:srcRect/>
          <a:stretch>
            <a:fillRect/>
          </a:stretch>
        </p:blipFill>
        <p:spPr bwMode="auto">
          <a:xfrm>
            <a:off x="5271713" y="4496102"/>
            <a:ext cx="523941" cy="483291"/>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 name="Cloud Callout 10"/>
          <p:cNvSpPr/>
          <p:nvPr/>
        </p:nvSpPr>
        <p:spPr>
          <a:xfrm>
            <a:off x="5996810" y="3080684"/>
            <a:ext cx="1089789" cy="948797"/>
          </a:xfrm>
          <a:prstGeom prst="cloudCallout">
            <a:avLst>
              <a:gd name="adj1" fmla="val 47342"/>
              <a:gd name="adj2" fmla="val 62242"/>
            </a:avLst>
          </a:pr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Picture 7"/>
          <p:cNvPicPr>
            <a:picLocks noChangeAspect="1" noChangeArrowheads="1"/>
          </p:cNvPicPr>
          <p:nvPr/>
        </p:nvPicPr>
        <p:blipFill>
          <a:blip r:embed="rId8" cstate="print"/>
          <a:srcRect/>
          <a:stretch>
            <a:fillRect/>
          </a:stretch>
        </p:blipFill>
        <p:spPr bwMode="auto">
          <a:xfrm>
            <a:off x="6259081" y="3270838"/>
            <a:ext cx="568267" cy="53940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3" name="Picture 3"/>
          <p:cNvPicPr>
            <a:picLocks noChangeAspect="1" noChangeArrowheads="1"/>
          </p:cNvPicPr>
          <p:nvPr/>
        </p:nvPicPr>
        <p:blipFill>
          <a:blip r:embed="rId9" cstate="print"/>
          <a:srcRect/>
          <a:stretch>
            <a:fillRect/>
          </a:stretch>
        </p:blipFill>
        <p:spPr bwMode="auto">
          <a:xfrm>
            <a:off x="5554121" y="4343400"/>
            <a:ext cx="336500" cy="430537"/>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Date Placeholder 3"/>
          <p:cNvSpPr>
            <a:spLocks noGrp="1"/>
          </p:cNvSpPr>
          <p:nvPr>
            <p:ph type="dt" sz="quarter" idx="10"/>
          </p:nvPr>
        </p:nvSpPr>
        <p:spPr>
          <a:noFill/>
        </p:spPr>
        <p:txBody>
          <a:bodyPr/>
          <a:lstStyle/>
          <a:p>
            <a:fld id="{83B27245-9A4E-4337-B9C1-9E9F1C6FA327}" type="datetime1">
              <a:rPr lang="en-US" smtClean="0">
                <a:latin typeface="Times New Roman" charset="0"/>
              </a:rPr>
              <a:t>3/28/2023</a:t>
            </a:fld>
            <a:endParaRPr lang="en-US">
              <a:latin typeface="Times New Roman" charset="0"/>
            </a:endParaRPr>
          </a:p>
        </p:txBody>
      </p:sp>
      <p:sp>
        <p:nvSpPr>
          <p:cNvPr id="5126" name="Slide Number Placeholder 5"/>
          <p:cNvSpPr>
            <a:spLocks noGrp="1"/>
          </p:cNvSpPr>
          <p:nvPr>
            <p:ph type="sldNum" sz="quarter" idx="12"/>
          </p:nvPr>
        </p:nvSpPr>
        <p:spPr>
          <a:noFill/>
        </p:spPr>
        <p:txBody>
          <a:bodyPr/>
          <a:lstStyle/>
          <a:p>
            <a:fld id="{D630300C-1F05-4FB0-AC2D-A2ED5759A440}" type="slidenum">
              <a:rPr lang="en-US" smtClean="0">
                <a:latin typeface="Times New Roman" charset="0"/>
              </a:rPr>
              <a:pPr/>
              <a:t>10</a:t>
            </a:fld>
            <a:endParaRPr lang="en-US">
              <a:latin typeface="Times New Roman" charset="0"/>
            </a:endParaRPr>
          </a:p>
        </p:txBody>
      </p:sp>
      <p:sp>
        <p:nvSpPr>
          <p:cNvPr id="5127" name="Rectangle 2"/>
          <p:cNvSpPr>
            <a:spLocks noGrp="1" noChangeArrowheads="1"/>
          </p:cNvSpPr>
          <p:nvPr>
            <p:ph type="title"/>
          </p:nvPr>
        </p:nvSpPr>
        <p:spPr>
          <a:xfrm>
            <a:off x="707079" y="424756"/>
            <a:ext cx="7772400" cy="914400"/>
          </a:xfrm>
          <a:noFill/>
        </p:spPr>
        <p:txBody>
          <a:bodyPr lIns="92075" tIns="46038" rIns="92075" bIns="46038" anchor="b"/>
          <a:lstStyle/>
          <a:p>
            <a:pPr eaLnBrk="1" hangingPunct="1"/>
            <a:r>
              <a:rPr lang="en-US" dirty="0">
                <a:solidFill>
                  <a:srgbClr val="CFAFE7"/>
                </a:solidFill>
                <a:latin typeface="Comic Sans MS" pitchFamily="66" charset="0"/>
              </a:rPr>
              <a:t>Sampling-Based Approach</a:t>
            </a:r>
          </a:p>
        </p:txBody>
      </p:sp>
      <p:sp>
        <p:nvSpPr>
          <p:cNvPr id="5128" name="Rectangle 3"/>
          <p:cNvSpPr>
            <a:spLocks noGrp="1" noChangeArrowheads="1"/>
          </p:cNvSpPr>
          <p:nvPr>
            <p:ph type="body" idx="1"/>
          </p:nvPr>
        </p:nvSpPr>
        <p:spPr>
          <a:xfrm>
            <a:off x="676275" y="1716087"/>
            <a:ext cx="5648325" cy="2093913"/>
          </a:xfrm>
          <a:noFill/>
        </p:spPr>
        <p:txBody>
          <a:bodyPr lIns="92075" tIns="46038" rIns="92075" bIns="46038"/>
          <a:lstStyle/>
          <a:p>
            <a:pPr eaLnBrk="1" hangingPunct="1">
              <a:lnSpc>
                <a:spcPct val="90000"/>
              </a:lnSpc>
              <a:buFontTx/>
              <a:buNone/>
            </a:pPr>
            <a:r>
              <a:rPr lang="en-US" sz="2400" b="1" dirty="0">
                <a:latin typeface="Comic Sans MS" pitchFamily="66" charset="0"/>
              </a:rPr>
              <a:t>Idea:</a:t>
            </a:r>
            <a:r>
              <a:rPr lang="en-US" sz="2400" dirty="0">
                <a:latin typeface="Comic Sans MS" pitchFamily="66" charset="0"/>
              </a:rPr>
              <a:t>  </a:t>
            </a:r>
          </a:p>
          <a:p>
            <a:pPr lvl="1" eaLnBrk="1" hangingPunct="1">
              <a:lnSpc>
                <a:spcPts val="3000"/>
              </a:lnSpc>
            </a:pPr>
            <a:r>
              <a:rPr lang="en-US" sz="2000" dirty="0">
                <a:latin typeface="Comic Sans MS" pitchFamily="66" charset="0"/>
              </a:rPr>
              <a:t>Sampling 113 16x16 blocks, each represented by the quantized mean color</a:t>
            </a:r>
          </a:p>
          <a:p>
            <a:pPr lvl="1" eaLnBrk="1" hangingPunct="1">
              <a:lnSpc>
                <a:spcPts val="3000"/>
              </a:lnSpc>
            </a:pPr>
            <a:r>
              <a:rPr lang="en-US" sz="2000" dirty="0">
                <a:latin typeface="Comic Sans MS" pitchFamily="66" charset="0"/>
              </a:rPr>
              <a:t>Comparing only the relevant blocks</a:t>
            </a:r>
          </a:p>
        </p:txBody>
      </p:sp>
      <p:sp>
        <p:nvSpPr>
          <p:cNvPr id="5129" name="Rectangle 4"/>
          <p:cNvSpPr>
            <a:spLocks noChangeArrowheads="1"/>
          </p:cNvSpPr>
          <p:nvPr/>
        </p:nvSpPr>
        <p:spPr bwMode="auto">
          <a:xfrm rot="-5400000">
            <a:off x="-36512" y="4802187"/>
            <a:ext cx="2247900" cy="568325"/>
          </a:xfrm>
          <a:prstGeom prst="rect">
            <a:avLst/>
          </a:prstGeom>
          <a:noFill/>
          <a:ln w="9525">
            <a:noFill/>
            <a:miter lim="800000"/>
            <a:headEnd/>
            <a:tailEnd/>
          </a:ln>
        </p:spPr>
        <p:txBody>
          <a:bodyPr lIns="92075" tIns="46038" rIns="92075" bIns="46038"/>
          <a:lstStyle/>
          <a:p>
            <a:pPr marL="342900" indent="-342900" algn="ctr">
              <a:lnSpc>
                <a:spcPts val="3400"/>
              </a:lnSpc>
              <a:spcBef>
                <a:spcPct val="25000"/>
              </a:spcBef>
              <a:spcAft>
                <a:spcPct val="20000"/>
              </a:spcAft>
            </a:pPr>
            <a:r>
              <a:rPr lang="en-US" sz="2800" b="1" dirty="0">
                <a:solidFill>
                  <a:srgbClr val="F78609"/>
                </a:solidFill>
                <a:latin typeface="Comic Sans MS" pitchFamily="66" charset="0"/>
              </a:rPr>
              <a:t>Advantages</a:t>
            </a:r>
          </a:p>
        </p:txBody>
      </p:sp>
      <p:graphicFrame>
        <p:nvGraphicFramePr>
          <p:cNvPr id="5122" name="Object 5"/>
          <p:cNvGraphicFramePr>
            <a:graphicFrameLocks/>
          </p:cNvGraphicFramePr>
          <p:nvPr>
            <p:extLst>
              <p:ext uri="{D42A27DB-BD31-4B8C-83A1-F6EECF244321}">
                <p14:modId xmlns:p14="http://schemas.microsoft.com/office/powerpoint/2010/main" val="2475943716"/>
              </p:ext>
            </p:extLst>
          </p:nvPr>
        </p:nvGraphicFramePr>
        <p:xfrm>
          <a:off x="6248400" y="2903537"/>
          <a:ext cx="1973262" cy="1973263"/>
        </p:xfrm>
        <a:graphic>
          <a:graphicData uri="http://schemas.openxmlformats.org/presentationml/2006/ole">
            <mc:AlternateContent xmlns:mc="http://schemas.openxmlformats.org/markup-compatibility/2006">
              <mc:Choice xmlns:v="urn:schemas-microsoft-com:vml" Requires="v">
                <p:oleObj spid="_x0000_s5124" name="Artwork" r:id="rId4" imgW="1973160" imgH="1973160" progId="">
                  <p:embed/>
                </p:oleObj>
              </mc:Choice>
              <mc:Fallback>
                <p:oleObj name="Artwork" r:id="rId4" imgW="1973160" imgH="1973160" progId="">
                  <p:embed/>
                  <p:pic>
                    <p:nvPicPr>
                      <p:cNvPr id="0"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903537"/>
                        <a:ext cx="1973262" cy="197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3" name="Object 6"/>
          <p:cNvGraphicFramePr>
            <a:graphicFrameLocks/>
          </p:cNvGraphicFramePr>
          <p:nvPr>
            <p:extLst>
              <p:ext uri="{D42A27DB-BD31-4B8C-83A1-F6EECF244321}">
                <p14:modId xmlns:p14="http://schemas.microsoft.com/office/powerpoint/2010/main" val="1517110289"/>
              </p:ext>
            </p:extLst>
          </p:nvPr>
        </p:nvGraphicFramePr>
        <p:xfrm>
          <a:off x="6411912" y="3100387"/>
          <a:ext cx="1517650" cy="1535113"/>
        </p:xfrm>
        <a:graphic>
          <a:graphicData uri="http://schemas.openxmlformats.org/presentationml/2006/ole">
            <mc:AlternateContent xmlns:mc="http://schemas.openxmlformats.org/markup-compatibility/2006">
              <mc:Choice xmlns:v="urn:schemas-microsoft-com:vml" Requires="v">
                <p:oleObj spid="_x0000_s5125" name="VISIO" r:id="rId6" imgW="1517400" imgH="1535040" progId="">
                  <p:embed/>
                </p:oleObj>
              </mc:Choice>
              <mc:Fallback>
                <p:oleObj name="VISIO" r:id="rId6" imgW="1517400" imgH="1535040" progId="">
                  <p:embed/>
                  <p:pic>
                    <p:nvPicPr>
                      <p:cNvPr id="0" name="Object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1912" y="3100387"/>
                        <a:ext cx="1517650" cy="153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30" name="Rectangle 7"/>
          <p:cNvSpPr>
            <a:spLocks noChangeArrowheads="1"/>
          </p:cNvSpPr>
          <p:nvPr/>
        </p:nvSpPr>
        <p:spPr bwMode="auto">
          <a:xfrm>
            <a:off x="933450" y="4038600"/>
            <a:ext cx="7753350" cy="2514600"/>
          </a:xfrm>
          <a:prstGeom prst="rect">
            <a:avLst/>
          </a:prstGeom>
          <a:noFill/>
          <a:ln w="9525">
            <a:noFill/>
            <a:miter lim="800000"/>
            <a:headEnd/>
            <a:tailEnd/>
          </a:ln>
        </p:spPr>
        <p:txBody>
          <a:bodyPr lIns="92075" tIns="46038" rIns="92075" bIns="46038"/>
          <a:lstStyle/>
          <a:p>
            <a:pPr marL="742950" lvl="1" indent="-285750">
              <a:lnSpc>
                <a:spcPts val="3400"/>
              </a:lnSpc>
              <a:spcBef>
                <a:spcPct val="25000"/>
              </a:spcBef>
              <a:spcAft>
                <a:spcPct val="20000"/>
              </a:spcAft>
              <a:buClr>
                <a:srgbClr val="3399FF"/>
              </a:buClr>
              <a:buSzPct val="70000"/>
              <a:buFont typeface="Wingdings" pitchFamily="2" charset="2"/>
              <a:buChar char="l"/>
            </a:pPr>
            <a:r>
              <a:rPr lang="en-US" sz="2800" dirty="0">
                <a:solidFill>
                  <a:srgbClr val="5DD5FF"/>
                </a:solidFill>
                <a:latin typeface="Comic Sans MS" pitchFamily="66" charset="0"/>
              </a:rPr>
              <a:t>Low storage overhead</a:t>
            </a:r>
          </a:p>
          <a:p>
            <a:pPr marL="742950" lvl="1" indent="-285750">
              <a:lnSpc>
                <a:spcPts val="3400"/>
              </a:lnSpc>
              <a:spcAft>
                <a:spcPct val="20000"/>
              </a:spcAft>
              <a:buClr>
                <a:srgbClr val="3399FF"/>
              </a:buClr>
              <a:buSzPct val="70000"/>
              <a:buFont typeface="Wingdings" pitchFamily="2" charset="2"/>
              <a:buChar char="l"/>
            </a:pPr>
            <a:r>
              <a:rPr lang="en-US" sz="2800" dirty="0">
                <a:solidFill>
                  <a:srgbClr val="5DD5FF"/>
                </a:solidFill>
                <a:latin typeface="Comic Sans MS" pitchFamily="66" charset="0"/>
              </a:rPr>
              <a:t>Support NFQ’s</a:t>
            </a:r>
          </a:p>
          <a:p>
            <a:pPr marL="742950" lvl="1" indent="-285750">
              <a:lnSpc>
                <a:spcPts val="3400"/>
              </a:lnSpc>
              <a:spcAft>
                <a:spcPct val="20000"/>
              </a:spcAft>
              <a:buClr>
                <a:srgbClr val="3399FF"/>
              </a:buClr>
              <a:buSzPct val="70000"/>
              <a:buFont typeface="Wingdings" pitchFamily="2" charset="2"/>
              <a:buChar char="l"/>
            </a:pPr>
            <a:r>
              <a:rPr lang="en-US" sz="2800" dirty="0">
                <a:solidFill>
                  <a:srgbClr val="5DD5FF"/>
                </a:solidFill>
                <a:latin typeface="Comic Sans MS" pitchFamily="66" charset="0"/>
              </a:rPr>
              <a:t>Robust to translation and scaling</a:t>
            </a:r>
          </a:p>
          <a:p>
            <a:pPr marL="742950" lvl="1" indent="-285750">
              <a:lnSpc>
                <a:spcPts val="3400"/>
              </a:lnSpc>
              <a:spcAft>
                <a:spcPct val="20000"/>
              </a:spcAft>
              <a:buClr>
                <a:srgbClr val="3399FF"/>
              </a:buClr>
              <a:buSzPct val="70000"/>
              <a:buFont typeface="Wingdings" pitchFamily="2" charset="2"/>
              <a:buChar char="l"/>
            </a:pPr>
            <a:r>
              <a:rPr lang="en-US" sz="2800" dirty="0">
                <a:solidFill>
                  <a:srgbClr val="5DD5FF"/>
                </a:solidFill>
                <a:latin typeface="Comic Sans MS" pitchFamily="66" charset="0"/>
              </a:rPr>
              <a:t>Support spatial and scaling constraints</a:t>
            </a:r>
          </a:p>
        </p:txBody>
      </p:sp>
      <p:sp>
        <p:nvSpPr>
          <p:cNvPr id="11" name="Oval Callout 10"/>
          <p:cNvSpPr/>
          <p:nvPr/>
        </p:nvSpPr>
        <p:spPr>
          <a:xfrm>
            <a:off x="6411912" y="1600201"/>
            <a:ext cx="2046288" cy="1266197"/>
          </a:xfrm>
          <a:prstGeom prst="wedgeEllipseCallout">
            <a:avLst>
              <a:gd name="adj1" fmla="val 2275"/>
              <a:gd name="adj2" fmla="val 74947"/>
            </a:avLst>
          </a:prstGeom>
          <a:solidFill>
            <a:srgbClr val="FF5B5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1"/>
          <a:lstStyle/>
          <a:p>
            <a:pPr algn="ctr"/>
            <a:r>
              <a:rPr lang="en-US" dirty="0"/>
              <a:t>Comparing blocks within query contour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8">
                                            <p:txEl>
                                              <p:pRg st="2" end="2"/>
                                            </p:txEl>
                                          </p:spTgt>
                                        </p:tgtEl>
                                        <p:attrNameLst>
                                          <p:attrName>style.visibility</p:attrName>
                                        </p:attrNameLst>
                                      </p:cBhvr>
                                      <p:to>
                                        <p:strVal val="visible"/>
                                      </p:to>
                                    </p:set>
                                    <p:animEffect transition="in" filter="wipe(down)">
                                      <p:cBhvr>
                                        <p:cTn id="7" dur="500"/>
                                        <p:tgtEl>
                                          <p:spTgt spid="5128">
                                            <p:txEl>
                                              <p:pRg st="2" end="2"/>
                                            </p:txEl>
                                          </p:spTgt>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strips(downLeft)">
                                      <p:cBhvr>
                                        <p:cTn id="11" dur="500"/>
                                        <p:tgtEl>
                                          <p:spTgt spid="512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129">
                                            <p:txEl>
                                              <p:pRg st="0" end="0"/>
                                            </p:txEl>
                                          </p:spTgt>
                                        </p:tgtEl>
                                        <p:attrNameLst>
                                          <p:attrName>style.visibility</p:attrName>
                                        </p:attrNameLst>
                                      </p:cBhvr>
                                      <p:to>
                                        <p:strVal val="visible"/>
                                      </p:to>
                                    </p:set>
                                    <p:animEffect transition="in" filter="wipe(down)">
                                      <p:cBhvr>
                                        <p:cTn id="20" dur="500"/>
                                        <p:tgtEl>
                                          <p:spTgt spid="5129">
                                            <p:txEl>
                                              <p:pRg st="0" end="0"/>
                                            </p:txEl>
                                          </p:spTgt>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5130"/>
                                        </p:tgtEl>
                                        <p:attrNameLst>
                                          <p:attrName>style.visibility</p:attrName>
                                        </p:attrNameLst>
                                      </p:cBhvr>
                                      <p:to>
                                        <p:strVal val="visible"/>
                                      </p:to>
                                    </p:set>
                                    <p:animEffect transition="in" filter="wipe(up)">
                                      <p:cBhvr>
                                        <p:cTn id="24" dur="20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p:bldP spid="1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9280" name="Group 80"/>
          <p:cNvGraphicFramePr>
            <a:graphicFrameLocks noGrp="1"/>
          </p:cNvGraphicFramePr>
          <p:nvPr>
            <p:ph/>
          </p:nvPr>
        </p:nvGraphicFramePr>
        <p:xfrm>
          <a:off x="914400" y="1219200"/>
          <a:ext cx="7239000" cy="2679065"/>
        </p:xfrm>
        <a:graphic>
          <a:graphicData uri="http://schemas.openxmlformats.org/drawingml/2006/table">
            <a:tbl>
              <a:tblPr>
                <a:tableStyleId>{BC89EF96-8CEA-46FF-86C4-4CE0E7609802}</a:tableStyleId>
              </a:tblPr>
              <a:tblGrid>
                <a:gridCol w="3962400">
                  <a:extLst>
                    <a:ext uri="{9D8B030D-6E8A-4147-A177-3AD203B41FA5}">
                      <a16:colId xmlns:a16="http://schemas.microsoft.com/office/drawing/2014/main" val="20000"/>
                    </a:ext>
                  </a:extLst>
                </a:gridCol>
                <a:gridCol w="1060450">
                  <a:extLst>
                    <a:ext uri="{9D8B030D-6E8A-4147-A177-3AD203B41FA5}">
                      <a16:colId xmlns:a16="http://schemas.microsoft.com/office/drawing/2014/main" val="20001"/>
                    </a:ext>
                  </a:extLst>
                </a:gridCol>
                <a:gridCol w="949325">
                  <a:extLst>
                    <a:ext uri="{9D8B030D-6E8A-4147-A177-3AD203B41FA5}">
                      <a16:colId xmlns:a16="http://schemas.microsoft.com/office/drawing/2014/main" val="20002"/>
                    </a:ext>
                  </a:extLst>
                </a:gridCol>
                <a:gridCol w="1266825">
                  <a:extLst>
                    <a:ext uri="{9D8B030D-6E8A-4147-A177-3AD203B41FA5}">
                      <a16:colId xmlns:a16="http://schemas.microsoft.com/office/drawing/2014/main" val="20003"/>
                    </a:ext>
                  </a:extLst>
                </a:gridCol>
              </a:tblGrid>
              <a:tr h="6064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2FC9FF"/>
                          </a:solidFill>
                          <a:effectLst/>
                        </a:rPr>
                        <a:t>Query</a:t>
                      </a:r>
                      <a:endParaRPr kumimoji="0" lang="en-US" sz="1600" b="0" i="0" u="none" strike="noStrike" cap="none" normalizeH="0" baseline="0" dirty="0">
                        <a:ln>
                          <a:noFill/>
                        </a:ln>
                        <a:solidFill>
                          <a:srgbClr val="2FC9FF"/>
                        </a:solidFill>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2FC9FF"/>
                          </a:solidFill>
                          <a:effectLst/>
                        </a:rPr>
                        <a:t>Precision</a:t>
                      </a:r>
                      <a:endParaRPr kumimoji="0" lang="en-US" sz="1600" b="0" i="0" u="none" strike="noStrike" cap="none" normalizeH="0" baseline="0" dirty="0">
                        <a:ln>
                          <a:noFill/>
                        </a:ln>
                        <a:solidFill>
                          <a:srgbClr val="2FC9FF"/>
                        </a:solidFill>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2FC9FF"/>
                          </a:solidFill>
                          <a:effectLst/>
                        </a:rPr>
                        <a:t>Recall</a:t>
                      </a:r>
                      <a:endParaRPr kumimoji="0" lang="en-US" sz="1600" b="0" i="0" u="none" strike="noStrike" cap="none" normalizeH="0" baseline="0" dirty="0">
                        <a:ln>
                          <a:noFill/>
                        </a:ln>
                        <a:solidFill>
                          <a:srgbClr val="2FC9FF"/>
                        </a:solidFill>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2FC9FF"/>
                          </a:solidFill>
                          <a:effectLst/>
                        </a:rPr>
                        <a:t>Semantic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2FC9FF"/>
                          </a:solidFill>
                          <a:effectLst/>
                        </a:rPr>
                        <a:t>hit ratio</a:t>
                      </a:r>
                      <a:endParaRPr kumimoji="0" lang="en-US" sz="1600" b="0" i="0" u="none" strike="noStrike" cap="none" normalizeH="0" baseline="0" dirty="0">
                        <a:ln>
                          <a:noFill/>
                        </a:ln>
                        <a:solidFill>
                          <a:srgbClr val="2FC9FF"/>
                        </a:solidFill>
                        <a:effectLst/>
                        <a:latin typeface="Arial" pitchFamily="34" charset="0"/>
                      </a:endParaRPr>
                    </a:p>
                  </a:txBody>
                  <a:tcPr anchor="ctr" horzOverflow="overflow"/>
                </a:tc>
                <a:extLst>
                  <a:ext uri="{0D108BD9-81ED-4DB2-BD59-A6C34878D82A}">
                    <a16:rowId xmlns:a16="http://schemas.microsoft.com/office/drawing/2014/main" val="10000"/>
                  </a:ext>
                </a:extLst>
              </a:tr>
              <a:tr h="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solidFill>
                            <a:srgbClr val="B4CED6"/>
                          </a:solidFill>
                          <a:effectLst/>
                        </a:rPr>
                        <a:t>Horse (polo, wild horse, race)</a:t>
                      </a:r>
                      <a:endParaRPr kumimoji="0" lang="en-US" sz="1200" b="1" i="0" u="none" strike="noStrike" cap="none" normalizeH="0" baseline="0">
                        <a:ln>
                          <a:noFill/>
                        </a:ln>
                        <a:solidFill>
                          <a:srgbClr val="B4CED6"/>
                        </a:solidFill>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a:ln>
                            <a:noFill/>
                          </a:ln>
                          <a:effectLst/>
                        </a:rPr>
                        <a:t>0.97</a:t>
                      </a:r>
                      <a:endParaRPr kumimoji="0" lang="en-US" sz="1600" b="1" i="0" u="none" strike="noStrike" cap="none" normalizeH="0" baseline="0">
                        <a:ln>
                          <a:noFill/>
                        </a:ln>
                        <a:solidFill>
                          <a:schemeClr val="tx1"/>
                        </a:solidFill>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a:ln>
                            <a:noFill/>
                          </a:ln>
                          <a:effectLst/>
                        </a:rPr>
                        <a:t>0.97</a:t>
                      </a:r>
                      <a:endParaRPr kumimoji="0" lang="en-US" sz="1600" b="1" i="0" u="none" strike="noStrike" cap="none" normalizeH="0" baseline="0">
                        <a:ln>
                          <a:noFill/>
                        </a:ln>
                        <a:solidFill>
                          <a:schemeClr val="tx1"/>
                        </a:solidFill>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a:ln>
                            <a:noFill/>
                          </a:ln>
                          <a:effectLst/>
                        </a:rPr>
                        <a:t>1</a:t>
                      </a:r>
                      <a:endParaRPr kumimoji="0" lang="en-US" sz="1600" b="1" i="0" u="none" strike="noStrike" cap="none" normalizeH="0" baseline="0">
                        <a:ln>
                          <a:noFill/>
                        </a:ln>
                        <a:solidFill>
                          <a:schemeClr val="tx1"/>
                        </a:solidFill>
                        <a:effectLst/>
                        <a:latin typeface="Arial" pitchFamily="34" charset="0"/>
                      </a:endParaRPr>
                    </a:p>
                  </a:txBody>
                  <a:tcPr anchor="ctr" horzOverflow="overflow"/>
                </a:tc>
                <a:extLst>
                  <a:ext uri="{0D108BD9-81ED-4DB2-BD59-A6C34878D82A}">
                    <a16:rowId xmlns:a16="http://schemas.microsoft.com/office/drawing/2014/main" val="10001"/>
                  </a:ext>
                </a:extLst>
              </a:tr>
              <a:tr h="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B4CED6"/>
                          </a:solidFill>
                          <a:effectLst/>
                        </a:rPr>
                        <a:t>Plant (potted pine, wild plant, specimen)</a:t>
                      </a:r>
                      <a:endParaRPr kumimoji="0" lang="en-US" sz="1200" b="1" i="0" u="none" strike="noStrike" cap="none" normalizeH="0" baseline="0" dirty="0">
                        <a:ln>
                          <a:noFill/>
                        </a:ln>
                        <a:solidFill>
                          <a:srgbClr val="B4CED6"/>
                        </a:solidFill>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a:ln>
                            <a:noFill/>
                          </a:ln>
                          <a:effectLst/>
                        </a:rPr>
                        <a:t>0.85</a:t>
                      </a:r>
                      <a:endParaRPr kumimoji="0" lang="en-US" sz="1600" b="1" i="0" u="none" strike="noStrike" cap="none" normalizeH="0" baseline="0">
                        <a:ln>
                          <a:noFill/>
                        </a:ln>
                        <a:solidFill>
                          <a:schemeClr val="tx1"/>
                        </a:solidFill>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a:ln>
                            <a:noFill/>
                          </a:ln>
                          <a:effectLst/>
                        </a:rPr>
                        <a:t>0.85</a:t>
                      </a:r>
                      <a:endParaRPr kumimoji="0" lang="en-US" sz="1600" b="1" i="0" u="none" strike="noStrike" cap="none" normalizeH="0" baseline="0">
                        <a:ln>
                          <a:noFill/>
                        </a:ln>
                        <a:solidFill>
                          <a:schemeClr val="tx1"/>
                        </a:solidFill>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a:ln>
                            <a:noFill/>
                          </a:ln>
                          <a:effectLst/>
                        </a:rPr>
                        <a:t>1</a:t>
                      </a:r>
                      <a:endParaRPr kumimoji="0" lang="en-US" sz="1600" b="1" i="0" u="none" strike="noStrike" cap="none" normalizeH="0" baseline="0">
                        <a:ln>
                          <a:noFill/>
                        </a:ln>
                        <a:solidFill>
                          <a:schemeClr val="tx1"/>
                        </a:solidFill>
                        <a:effectLst/>
                        <a:latin typeface="Arial" pitchFamily="34" charset="0"/>
                      </a:endParaRPr>
                    </a:p>
                  </a:txBody>
                  <a:tcPr anchor="ctr" horzOverflow="overflow"/>
                </a:tc>
                <a:extLst>
                  <a:ext uri="{0D108BD9-81ED-4DB2-BD59-A6C34878D82A}">
                    <a16:rowId xmlns:a16="http://schemas.microsoft.com/office/drawing/2014/main" val="10002"/>
                  </a:ext>
                </a:extLst>
              </a:tr>
              <a:tr h="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solidFill>
                            <a:srgbClr val="B4CED6"/>
                          </a:solidFill>
                          <a:effectLst/>
                        </a:rPr>
                        <a:t>Flower (single rose, group, close-view, orchid)</a:t>
                      </a:r>
                      <a:endParaRPr kumimoji="0" lang="en-US" sz="1200" b="1" i="0" u="none" strike="noStrike" cap="none" normalizeH="0" baseline="0">
                        <a:ln>
                          <a:noFill/>
                        </a:ln>
                        <a:solidFill>
                          <a:srgbClr val="B4CED6"/>
                        </a:solidFill>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a:ln>
                            <a:noFill/>
                          </a:ln>
                          <a:effectLst/>
                        </a:rPr>
                        <a:t>0.82</a:t>
                      </a:r>
                      <a:endParaRPr kumimoji="0" lang="en-US" sz="1600" b="1" i="0" u="none" strike="noStrike" cap="none" normalizeH="0" baseline="0">
                        <a:ln>
                          <a:noFill/>
                        </a:ln>
                        <a:solidFill>
                          <a:schemeClr val="tx1"/>
                        </a:solidFill>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a:ln>
                            <a:noFill/>
                          </a:ln>
                          <a:effectLst/>
                        </a:rPr>
                        <a:t>0.82</a:t>
                      </a:r>
                      <a:endParaRPr kumimoji="0" lang="en-US" sz="1600" b="1" i="0" u="none" strike="noStrike" cap="none" normalizeH="0" baseline="0">
                        <a:ln>
                          <a:noFill/>
                        </a:ln>
                        <a:solidFill>
                          <a:schemeClr val="tx1"/>
                        </a:solidFill>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a:ln>
                            <a:noFill/>
                          </a:ln>
                          <a:effectLst/>
                        </a:rPr>
                        <a:t>1</a:t>
                      </a:r>
                      <a:endParaRPr kumimoji="0" lang="en-US" sz="1600" b="1" i="0" u="none" strike="noStrike" cap="none" normalizeH="0" baseline="0">
                        <a:ln>
                          <a:noFill/>
                        </a:ln>
                        <a:solidFill>
                          <a:schemeClr val="tx1"/>
                        </a:solidFill>
                        <a:effectLst/>
                        <a:latin typeface="Arial" pitchFamily="34" charset="0"/>
                      </a:endParaRPr>
                    </a:p>
                  </a:txBody>
                  <a:tcPr anchor="ctr" horzOverflow="overflow"/>
                </a:tc>
                <a:extLst>
                  <a:ext uri="{0D108BD9-81ED-4DB2-BD59-A6C34878D82A}">
                    <a16:rowId xmlns:a16="http://schemas.microsoft.com/office/drawing/2014/main" val="10003"/>
                  </a:ext>
                </a:extLst>
              </a:tr>
              <a:tr h="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solidFill>
                            <a:srgbClr val="B4CED6"/>
                          </a:solidFill>
                          <a:effectLst/>
                        </a:rPr>
                        <a:t>Vehicle (sedan, steamed car, train, bus)</a:t>
                      </a:r>
                      <a:endParaRPr kumimoji="0" lang="en-US" sz="1200" b="1" i="0" u="none" strike="noStrike" cap="none" normalizeH="0" baseline="0">
                        <a:ln>
                          <a:noFill/>
                        </a:ln>
                        <a:solidFill>
                          <a:srgbClr val="B4CED6"/>
                        </a:solidFill>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a:ln>
                            <a:noFill/>
                          </a:ln>
                          <a:effectLst/>
                        </a:rPr>
                        <a:t>0.85</a:t>
                      </a:r>
                      <a:endParaRPr kumimoji="0" lang="en-US" sz="1600" b="1" i="0" u="none" strike="noStrike" cap="none" normalizeH="0" baseline="0">
                        <a:ln>
                          <a:noFill/>
                        </a:ln>
                        <a:solidFill>
                          <a:schemeClr val="tx1"/>
                        </a:solidFill>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a:ln>
                            <a:noFill/>
                          </a:ln>
                          <a:effectLst/>
                        </a:rPr>
                        <a:t>0.85</a:t>
                      </a:r>
                      <a:endParaRPr kumimoji="0" lang="en-US" sz="1600" b="1" i="0" u="none" strike="noStrike" cap="none" normalizeH="0" baseline="0">
                        <a:ln>
                          <a:noFill/>
                        </a:ln>
                        <a:solidFill>
                          <a:schemeClr val="tx1"/>
                        </a:solidFill>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a:ln>
                            <a:noFill/>
                          </a:ln>
                          <a:effectLst/>
                        </a:rPr>
                        <a:t>1</a:t>
                      </a:r>
                      <a:endParaRPr kumimoji="0" lang="en-US" sz="1600" b="1" i="0" u="none" strike="noStrike" cap="none" normalizeH="0" baseline="0">
                        <a:ln>
                          <a:noFill/>
                        </a:ln>
                        <a:solidFill>
                          <a:schemeClr val="tx1"/>
                        </a:solidFill>
                        <a:effectLst/>
                        <a:latin typeface="Arial" pitchFamily="34" charset="0"/>
                      </a:endParaRPr>
                    </a:p>
                  </a:txBody>
                  <a:tcPr anchor="ctr" horzOverflow="overflow"/>
                </a:tc>
                <a:extLst>
                  <a:ext uri="{0D108BD9-81ED-4DB2-BD59-A6C34878D82A}">
                    <a16:rowId xmlns:a16="http://schemas.microsoft.com/office/drawing/2014/main" val="10004"/>
                  </a:ext>
                </a:extLst>
              </a:tr>
              <a:tr h="1555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B4CED6"/>
                          </a:solidFill>
                          <a:effectLst/>
                        </a:rPr>
                        <a:t>Building (skyscraper, palace, pyramid, residence house)</a:t>
                      </a:r>
                      <a:endParaRPr kumimoji="0" lang="en-US" sz="1200" b="1" i="0" u="none" strike="noStrike" cap="none" normalizeH="0" baseline="0" dirty="0">
                        <a:ln>
                          <a:noFill/>
                        </a:ln>
                        <a:solidFill>
                          <a:srgbClr val="B4CED6"/>
                        </a:solidFill>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a:ln>
                            <a:noFill/>
                          </a:ln>
                          <a:effectLst/>
                        </a:rPr>
                        <a:t>0.55</a:t>
                      </a:r>
                      <a:endParaRPr kumimoji="0" lang="en-US" sz="1600" b="1" i="0" u="none" strike="noStrike" cap="none" normalizeH="0" baseline="0">
                        <a:ln>
                          <a:noFill/>
                        </a:ln>
                        <a:solidFill>
                          <a:schemeClr val="tx1"/>
                        </a:solidFill>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a:ln>
                            <a:noFill/>
                          </a:ln>
                          <a:effectLst/>
                        </a:rPr>
                        <a:t>0.55</a:t>
                      </a:r>
                      <a:endParaRPr kumimoji="0" lang="en-US" sz="1600" b="1" i="0" u="none" strike="noStrike" cap="none" normalizeH="0" baseline="0">
                        <a:ln>
                          <a:noFill/>
                        </a:ln>
                        <a:solidFill>
                          <a:schemeClr val="tx1"/>
                        </a:solidFill>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rPr>
                        <a:t>0.75</a:t>
                      </a:r>
                      <a:endParaRPr kumimoji="0" lang="en-US" sz="1600" b="1" i="0" u="none" strike="noStrike" cap="none" normalizeH="0" baseline="0" dirty="0">
                        <a:ln>
                          <a:noFill/>
                        </a:ln>
                        <a:solidFill>
                          <a:schemeClr val="tx1"/>
                        </a:solidFill>
                        <a:effectLst/>
                        <a:latin typeface="Arial" pitchFamily="34" charset="0"/>
                      </a:endParaRPr>
                    </a:p>
                  </a:txBody>
                  <a:tcPr anchor="ctr" horzOverflow="overflow"/>
                </a:tc>
                <a:extLst>
                  <a:ext uri="{0D108BD9-81ED-4DB2-BD59-A6C34878D82A}">
                    <a16:rowId xmlns:a16="http://schemas.microsoft.com/office/drawing/2014/main" val="10005"/>
                  </a:ext>
                </a:extLst>
              </a:tr>
              <a:tr h="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solidFill>
                            <a:srgbClr val="F78609"/>
                          </a:solidFill>
                          <a:effectLst/>
                        </a:rPr>
                        <a:t>Average</a:t>
                      </a:r>
                      <a:endParaRPr kumimoji="0" lang="en-US" sz="2000" b="0" i="0" u="none" strike="noStrike" cap="none" normalizeH="0" baseline="0">
                        <a:ln>
                          <a:noFill/>
                        </a:ln>
                        <a:solidFill>
                          <a:srgbClr val="F78609"/>
                        </a:solidFill>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F78609"/>
                          </a:solidFill>
                          <a:effectLst/>
                        </a:rPr>
                        <a:t>0.81</a:t>
                      </a:r>
                      <a:endParaRPr kumimoji="0" lang="en-US" sz="2000" b="0" i="0" u="none" strike="noStrike" cap="none" normalizeH="0" baseline="0" dirty="0">
                        <a:ln>
                          <a:noFill/>
                        </a:ln>
                        <a:solidFill>
                          <a:srgbClr val="F78609"/>
                        </a:solidFill>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F78609"/>
                          </a:solidFill>
                          <a:effectLst/>
                        </a:rPr>
                        <a:t>0.81</a:t>
                      </a:r>
                      <a:endParaRPr kumimoji="0" lang="en-US" sz="2000" b="0" i="0" u="none" strike="noStrike" cap="none" normalizeH="0" baseline="0" dirty="0">
                        <a:ln>
                          <a:noFill/>
                        </a:ln>
                        <a:solidFill>
                          <a:srgbClr val="F78609"/>
                        </a:solidFill>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F78609"/>
                          </a:solidFill>
                          <a:effectLst/>
                        </a:rPr>
                        <a:t>0.95</a:t>
                      </a:r>
                      <a:endParaRPr kumimoji="0" lang="en-US" sz="2000" b="0" i="0" u="none" strike="noStrike" cap="none" normalizeH="0" baseline="0" dirty="0">
                        <a:ln>
                          <a:noFill/>
                        </a:ln>
                        <a:solidFill>
                          <a:srgbClr val="F78609"/>
                        </a:solidFill>
                        <a:effectLst/>
                        <a:latin typeface="Arial" pitchFamily="34" charset="0"/>
                      </a:endParaRPr>
                    </a:p>
                  </a:txBody>
                  <a:tcPr anchor="ctr" horzOverflow="overflow"/>
                </a:tc>
                <a:extLst>
                  <a:ext uri="{0D108BD9-81ED-4DB2-BD59-A6C34878D82A}">
                    <a16:rowId xmlns:a16="http://schemas.microsoft.com/office/drawing/2014/main" val="10006"/>
                  </a:ext>
                </a:extLst>
              </a:tr>
            </a:tbl>
          </a:graphicData>
        </a:graphic>
      </p:graphicFrame>
      <p:sp>
        <p:nvSpPr>
          <p:cNvPr id="56399" name="Text Box 79"/>
          <p:cNvSpPr txBox="1">
            <a:spLocks noChangeArrowheads="1"/>
          </p:cNvSpPr>
          <p:nvPr/>
        </p:nvSpPr>
        <p:spPr bwMode="auto">
          <a:xfrm>
            <a:off x="533400" y="381000"/>
            <a:ext cx="8077200" cy="692497"/>
          </a:xfrm>
          <a:prstGeom prst="rect">
            <a:avLst/>
          </a:prstGeom>
          <a:noFill/>
          <a:ln w="9525">
            <a:noFill/>
            <a:miter lim="800000"/>
            <a:headEnd/>
            <a:tailEnd/>
          </a:ln>
        </p:spPr>
        <p:txBody>
          <a:bodyPr wrap="square">
            <a:spAutoFit/>
          </a:bodyPr>
          <a:lstStyle/>
          <a:p>
            <a:pPr algn="ctr">
              <a:spcBef>
                <a:spcPct val="50000"/>
              </a:spcBef>
            </a:pPr>
            <a:r>
              <a:rPr lang="en-US" sz="3900" dirty="0">
                <a:solidFill>
                  <a:srgbClr val="CFAFE7"/>
                </a:solidFill>
                <a:latin typeface="+mj-lt"/>
              </a:rPr>
              <a:t>Query Decomposition:  Some Results </a:t>
            </a:r>
          </a:p>
        </p:txBody>
      </p:sp>
      <p:sp>
        <p:nvSpPr>
          <p:cNvPr id="5" name="Rectangle 3"/>
          <p:cNvSpPr txBox="1">
            <a:spLocks noChangeArrowheads="1"/>
          </p:cNvSpPr>
          <p:nvPr/>
        </p:nvSpPr>
        <p:spPr>
          <a:xfrm>
            <a:off x="533400" y="4114800"/>
            <a:ext cx="5715000" cy="1752600"/>
          </a:xfrm>
          <a:prstGeom prst="rect">
            <a:avLst/>
          </a:prstGeom>
        </p:spPr>
        <p:txBody>
          <a:bodyPr vert="horz">
            <a:normAutofit/>
          </a:bodyPr>
          <a:lstStyle/>
          <a:p>
            <a:pPr marL="420624" marR="0" lvl="0" indent="-384048" algn="l" defTabSz="914400" rtl="0" eaLnBrk="1" fontAlgn="auto" latinLnBrk="0" hangingPunct="1">
              <a:lnSpc>
                <a:spcPct val="90000"/>
              </a:lnSpc>
              <a:spcBef>
                <a:spcPct val="20000"/>
              </a:spcBef>
              <a:spcAft>
                <a:spcPts val="0"/>
              </a:spcAft>
              <a:buClr>
                <a:schemeClr val="accent1"/>
              </a:buClr>
              <a:buSzPct val="80000"/>
              <a:buFont typeface="Wingdings 2"/>
              <a:buChar char=""/>
              <a:tabLst/>
              <a:defRPr/>
            </a:pPr>
            <a:r>
              <a:rPr kumimoji="0" lang="en-US" altLang="zh-TW" sz="2600" b="0" i="0" u="none" strike="noStrike" kern="1200" cap="none" spc="0" normalizeH="0" baseline="0" noProof="0" dirty="0">
                <a:ln>
                  <a:noFill/>
                </a:ln>
                <a:solidFill>
                  <a:srgbClr val="B4CED6"/>
                </a:solidFill>
                <a:effectLst/>
                <a:uLnTx/>
                <a:uFillTx/>
                <a:latin typeface="Arial" charset="0"/>
                <a:ea typeface="PMingLiU" pitchFamily="18" charset="-120"/>
                <a:cs typeface="+mn-cs"/>
              </a:rPr>
              <a:t>37 Features: </a:t>
            </a:r>
          </a:p>
          <a:p>
            <a:pPr marL="722376" marR="0" lvl="1" indent="-274320" algn="l" defTabSz="914400" rtl="0" eaLnBrk="1" fontAlgn="auto" latinLnBrk="0" hangingPunct="1">
              <a:lnSpc>
                <a:spcPct val="90000"/>
              </a:lnSpc>
              <a:spcBef>
                <a:spcPct val="20000"/>
              </a:spcBef>
              <a:spcAft>
                <a:spcPts val="0"/>
              </a:spcAft>
              <a:buClr>
                <a:schemeClr val="accent1"/>
              </a:buClr>
              <a:buSzPct val="90000"/>
              <a:buFont typeface="Wingdings 2"/>
              <a:buChar char=""/>
              <a:tabLst/>
              <a:defRPr/>
            </a:pPr>
            <a:r>
              <a:rPr kumimoji="0" lang="en-US" altLang="zh-TW" sz="2400" b="0" i="0" u="none" strike="noStrike" kern="1200" cap="none" spc="0" normalizeH="0" baseline="0" noProof="0" dirty="0">
                <a:ln>
                  <a:noFill/>
                </a:ln>
                <a:solidFill>
                  <a:schemeClr val="tx1"/>
                </a:solidFill>
                <a:effectLst/>
                <a:uLnTx/>
                <a:uFillTx/>
                <a:latin typeface="Arial" charset="0"/>
                <a:ea typeface="PMingLiU" pitchFamily="18" charset="-120"/>
                <a:cs typeface="+mn-cs"/>
              </a:rPr>
              <a:t>9 color moments, </a:t>
            </a:r>
          </a:p>
          <a:p>
            <a:pPr marL="722376" marR="0" lvl="1" indent="-274320" algn="l" defTabSz="914400" rtl="0" eaLnBrk="1" fontAlgn="auto" latinLnBrk="0" hangingPunct="1">
              <a:lnSpc>
                <a:spcPct val="90000"/>
              </a:lnSpc>
              <a:spcBef>
                <a:spcPct val="20000"/>
              </a:spcBef>
              <a:spcAft>
                <a:spcPts val="0"/>
              </a:spcAft>
              <a:buClr>
                <a:schemeClr val="accent1"/>
              </a:buClr>
              <a:buSzPct val="90000"/>
              <a:buFont typeface="Wingdings 2"/>
              <a:buChar char=""/>
              <a:tabLst/>
              <a:defRPr/>
            </a:pPr>
            <a:r>
              <a:rPr kumimoji="0" lang="en-US" altLang="zh-TW" sz="2400" b="0" i="0" u="none" strike="noStrike" kern="1200" cap="none" spc="0" normalizeH="0" baseline="0" noProof="0" dirty="0">
                <a:ln>
                  <a:noFill/>
                </a:ln>
                <a:solidFill>
                  <a:schemeClr val="tx1"/>
                </a:solidFill>
                <a:effectLst/>
                <a:uLnTx/>
                <a:uFillTx/>
                <a:latin typeface="Arial" charset="0"/>
                <a:ea typeface="PMingLiU" pitchFamily="18" charset="-120"/>
                <a:cs typeface="+mn-cs"/>
              </a:rPr>
              <a:t>10 Wavelet-based Texture, and </a:t>
            </a:r>
          </a:p>
          <a:p>
            <a:pPr marL="722376" marR="0" lvl="1" indent="-274320" algn="l" defTabSz="914400" rtl="0" eaLnBrk="1" fontAlgn="auto" latinLnBrk="0" hangingPunct="1">
              <a:lnSpc>
                <a:spcPct val="90000"/>
              </a:lnSpc>
              <a:spcBef>
                <a:spcPct val="20000"/>
              </a:spcBef>
              <a:spcAft>
                <a:spcPts val="0"/>
              </a:spcAft>
              <a:buClr>
                <a:schemeClr val="accent1"/>
              </a:buClr>
              <a:buSzPct val="90000"/>
              <a:buFont typeface="Wingdings 2"/>
              <a:buChar char=""/>
              <a:tabLst/>
              <a:defRPr/>
            </a:pPr>
            <a:r>
              <a:rPr kumimoji="0" lang="en-US" altLang="zh-TW" sz="2400" b="0" i="0" u="none" strike="noStrike" kern="1200" cap="none" spc="0" normalizeH="0" baseline="0" noProof="0" dirty="0">
                <a:ln>
                  <a:noFill/>
                </a:ln>
                <a:solidFill>
                  <a:schemeClr val="tx1"/>
                </a:solidFill>
                <a:effectLst/>
                <a:uLnTx/>
                <a:uFillTx/>
                <a:latin typeface="Arial" charset="0"/>
                <a:ea typeface="PMingLiU" pitchFamily="18" charset="-120"/>
                <a:cs typeface="+mn-cs"/>
              </a:rPr>
              <a:t>17 edge-based structural features.</a:t>
            </a:r>
          </a:p>
        </p:txBody>
      </p:sp>
      <p:sp>
        <p:nvSpPr>
          <p:cNvPr id="6" name="Rectangle 3"/>
          <p:cNvSpPr txBox="1">
            <a:spLocks noChangeArrowheads="1"/>
          </p:cNvSpPr>
          <p:nvPr/>
        </p:nvSpPr>
        <p:spPr>
          <a:xfrm>
            <a:off x="457200" y="5715000"/>
            <a:ext cx="5562600" cy="1066800"/>
          </a:xfrm>
          <a:prstGeom prst="rect">
            <a:avLst/>
          </a:prstGeom>
        </p:spPr>
        <p:txBody>
          <a:bodyPr/>
          <a:lstStyle/>
          <a:p>
            <a:pPr marL="420624" marR="0" lvl="0" indent="-384048" algn="l" defTabSz="914400" rtl="0" eaLnBrk="1" fontAlgn="auto" latinLnBrk="0" hangingPunct="1">
              <a:lnSpc>
                <a:spcPct val="100000"/>
              </a:lnSpc>
              <a:spcBef>
                <a:spcPct val="0"/>
              </a:spcBef>
              <a:spcAft>
                <a:spcPct val="30000"/>
              </a:spcAft>
              <a:buClr>
                <a:schemeClr val="accent1"/>
              </a:buClr>
              <a:buSzPct val="80000"/>
              <a:buFont typeface="Wingdings 2"/>
              <a:buChar char=""/>
              <a:tabLst/>
              <a:defRPr/>
            </a:pPr>
            <a:r>
              <a:rPr kumimoji="0" lang="en-US" sz="2600" b="0" i="0" u="none" strike="noStrike" kern="1200" cap="none" spc="0" normalizeH="0" baseline="0" noProof="0" dirty="0">
                <a:ln>
                  <a:noFill/>
                </a:ln>
                <a:solidFill>
                  <a:srgbClr val="B4CED6"/>
                </a:solidFill>
                <a:effectLst/>
                <a:uLnTx/>
                <a:uFillTx/>
                <a:latin typeface="Arial" charset="0"/>
                <a:ea typeface="+mn-ea"/>
                <a:cs typeface="+mn-cs"/>
              </a:rPr>
              <a:t>Dataset has 20,000 images from COREL and Internet</a:t>
            </a:r>
          </a:p>
        </p:txBody>
      </p:sp>
      <p:sp>
        <p:nvSpPr>
          <p:cNvPr id="7" name="Rounded Rectangular Callout 6"/>
          <p:cNvSpPr/>
          <p:nvPr/>
        </p:nvSpPr>
        <p:spPr>
          <a:xfrm>
            <a:off x="6324600" y="4419600"/>
            <a:ext cx="2286000" cy="2133600"/>
          </a:xfrm>
          <a:prstGeom prst="wedgeRoundRectCallout">
            <a:avLst>
              <a:gd name="adj1" fmla="val -39938"/>
              <a:gd name="adj2" fmla="val -76730"/>
              <a:gd name="adj3" fmla="val 16667"/>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274320" bIns="274320" rtlCol="0" anchor="ctr"/>
          <a:lstStyle/>
          <a:p>
            <a:pPr marL="171450" indent="-171450">
              <a:lnSpc>
                <a:spcPts val="1600"/>
              </a:lnSpc>
              <a:spcAft>
                <a:spcPts val="600"/>
              </a:spcAft>
              <a:buFont typeface="Arial" pitchFamily="34" charset="0"/>
              <a:buChar char="•"/>
            </a:pPr>
            <a:r>
              <a:rPr lang="en-US" sz="1600" dirty="0">
                <a:solidFill>
                  <a:srgbClr val="FFC000"/>
                </a:solidFill>
              </a:rPr>
              <a:t>Each query has 100 correct images (ground truth)</a:t>
            </a:r>
          </a:p>
          <a:p>
            <a:pPr marL="171450" indent="-171450">
              <a:lnSpc>
                <a:spcPts val="1600"/>
              </a:lnSpc>
              <a:spcAft>
                <a:spcPts val="600"/>
              </a:spcAft>
              <a:buFont typeface="Arial" pitchFamily="34" charset="0"/>
              <a:buChar char="•"/>
            </a:pPr>
            <a:r>
              <a:rPr lang="en-US" sz="1600" dirty="0">
                <a:solidFill>
                  <a:srgbClr val="FFC000"/>
                </a:solidFill>
              </a:rPr>
              <a:t>100 images are returned for each query</a:t>
            </a:r>
          </a:p>
          <a:p>
            <a:pPr marL="171450" indent="-171450">
              <a:lnSpc>
                <a:spcPts val="1600"/>
              </a:lnSpc>
              <a:buFont typeface="Arial" pitchFamily="34" charset="0"/>
              <a:buChar char="•"/>
            </a:pPr>
            <a:r>
              <a:rPr lang="en-US" sz="1600" dirty="0">
                <a:solidFill>
                  <a:srgbClr val="FFC000"/>
                </a:solidFill>
              </a:rPr>
              <a:t>Precision = Recall</a:t>
            </a:r>
          </a:p>
        </p:txBody>
      </p:sp>
      <p:sp>
        <p:nvSpPr>
          <p:cNvPr id="2" name="Date Placeholder 1">
            <a:extLst>
              <a:ext uri="{FF2B5EF4-FFF2-40B4-BE49-F238E27FC236}">
                <a16:creationId xmlns:a16="http://schemas.microsoft.com/office/drawing/2014/main" id="{5282056A-61F4-498E-8B12-BD284893017A}"/>
              </a:ext>
            </a:extLst>
          </p:cNvPr>
          <p:cNvSpPr>
            <a:spLocks noGrp="1"/>
          </p:cNvSpPr>
          <p:nvPr>
            <p:ph type="dt" sz="half" idx="10"/>
          </p:nvPr>
        </p:nvSpPr>
        <p:spPr/>
        <p:txBody>
          <a:bodyPr/>
          <a:lstStyle/>
          <a:p>
            <a:pPr>
              <a:defRPr/>
            </a:pPr>
            <a:fld id="{880989C0-57F0-4106-84B1-D47AFBBC4AB3}" type="datetime1">
              <a:rPr lang="en-US" smtClean="0"/>
              <a:t>3/28/2023</a:t>
            </a:fld>
            <a:endParaRPr lang="en-US"/>
          </a:p>
        </p:txBody>
      </p:sp>
      <p:sp>
        <p:nvSpPr>
          <p:cNvPr id="3" name="Slide Number Placeholder 2">
            <a:extLst>
              <a:ext uri="{FF2B5EF4-FFF2-40B4-BE49-F238E27FC236}">
                <a16:creationId xmlns:a16="http://schemas.microsoft.com/office/drawing/2014/main" id="{44AE9273-2ADB-4B28-AD55-624B3B10476C}"/>
              </a:ext>
            </a:extLst>
          </p:cNvPr>
          <p:cNvSpPr>
            <a:spLocks noGrp="1"/>
          </p:cNvSpPr>
          <p:nvPr>
            <p:ph type="sldNum" sz="quarter" idx="12"/>
          </p:nvPr>
        </p:nvSpPr>
        <p:spPr/>
        <p:txBody>
          <a:bodyPr/>
          <a:lstStyle/>
          <a:p>
            <a:pPr>
              <a:defRPr/>
            </a:pPr>
            <a:fld id="{0B2960B0-4362-46BB-BD7A-86BB11D291D6}" type="slidenum">
              <a:rPr lang="en-US" smtClean="0"/>
              <a:pPr>
                <a:defRPr/>
              </a:pPr>
              <a:t>100</a:t>
            </a:fld>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1752600"/>
            <a:ext cx="7924800" cy="29718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298" name="Rectangle 2"/>
          <p:cNvSpPr>
            <a:spLocks noGrp="1" noChangeArrowheads="1"/>
          </p:cNvSpPr>
          <p:nvPr>
            <p:ph type="title"/>
          </p:nvPr>
        </p:nvSpPr>
        <p:spPr>
          <a:xfrm>
            <a:off x="533400" y="304800"/>
            <a:ext cx="8229600" cy="1219200"/>
          </a:xfrm>
        </p:spPr>
        <p:txBody>
          <a:bodyPr>
            <a:noAutofit/>
          </a:bodyPr>
          <a:lstStyle/>
          <a:p>
            <a:pPr eaLnBrk="1" hangingPunct="1"/>
            <a:r>
              <a:rPr lang="en-US" sz="4000" b="1" dirty="0">
                <a:solidFill>
                  <a:srgbClr val="CFAFE7"/>
                </a:solidFill>
                <a:latin typeface="Comic Sans MS" pitchFamily="66" charset="0"/>
              </a:rPr>
              <a:t>Compared to Multiple Viewpoints</a:t>
            </a:r>
          </a:p>
        </p:txBody>
      </p:sp>
      <p:graphicFrame>
        <p:nvGraphicFramePr>
          <p:cNvPr id="178243" name="Group 67"/>
          <p:cNvGraphicFramePr>
            <a:graphicFrameLocks noGrp="1"/>
          </p:cNvGraphicFramePr>
          <p:nvPr>
            <p:ph sz="half" idx="1"/>
          </p:nvPr>
        </p:nvGraphicFramePr>
        <p:xfrm>
          <a:off x="762000" y="2058988"/>
          <a:ext cx="4038600" cy="2438400"/>
        </p:xfrm>
        <a:graphic>
          <a:graphicData uri="http://schemas.openxmlformats.org/drawingml/2006/table">
            <a:tbl>
              <a:tblPr/>
              <a:tblGrid>
                <a:gridCol w="7620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tblGrid>
              <a:tr h="304800">
                <a:tc gridSpan="5">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bg2"/>
                          </a:solidFill>
                          <a:effectLst/>
                          <a:latin typeface="Arial Rounded MT Bold" pitchFamily="34" charset="0"/>
                          <a:ea typeface="PMingLiU" pitchFamily="18" charset="-120"/>
                          <a:cs typeface="Times New Roman" pitchFamily="18" charset="0"/>
                        </a:rPr>
                        <a:t>Precision &amp; Recall</a:t>
                      </a:r>
                      <a:endParaRPr kumimoji="0" lang="en-US" altLang="zh-TW" sz="1600" b="0" i="0" u="none" strike="noStrike" cap="none" normalizeH="0" baseline="0" dirty="0">
                        <a:ln>
                          <a:noFill/>
                        </a:ln>
                        <a:solidFill>
                          <a:schemeClr val="bg2"/>
                        </a:solidFill>
                        <a:effectLst/>
                        <a:latin typeface="Arial Rounded MT Bold" pitchFamily="34" charset="0"/>
                        <a:ea typeface="PMingLiU" pitchFamily="18" charset="-120"/>
                        <a:cs typeface="Times New Roman" pitchFamily="18" charset="0"/>
                      </a:endParaRPr>
                    </a:p>
                  </a:txBody>
                  <a:tcPr marL="0" marR="0"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480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chemeClr val="bg2"/>
                          </a:solidFill>
                          <a:effectLst/>
                          <a:latin typeface="Arial" pitchFamily="34" charset="0"/>
                          <a:ea typeface="PMingLiU" pitchFamily="18" charset="-120"/>
                          <a:cs typeface="Times New Roman" pitchFamily="18" charset="0"/>
                        </a:rPr>
                        <a:t>Feed-back Round</a:t>
                      </a:r>
                      <a:endParaRPr kumimoji="0" lang="en-US" altLang="zh-TW" sz="1400" b="0" i="0" u="none" strike="noStrike" cap="none" normalizeH="0" baseline="0">
                        <a:ln>
                          <a:noFill/>
                        </a:ln>
                        <a:solidFill>
                          <a:schemeClr val="bg2"/>
                        </a:solidFill>
                        <a:effectLst/>
                        <a:latin typeface="Arial" pitchFamily="34" charset="0"/>
                        <a:ea typeface="PMingLiU" pitchFamily="18" charset="-120"/>
                        <a:cs typeface="Times New Roman" pitchFamily="18" charset="0"/>
                      </a:endParaRP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bg2"/>
                          </a:solidFill>
                          <a:effectLst/>
                          <a:latin typeface="Arial" pitchFamily="34" charset="0"/>
                          <a:ea typeface="PMingLiU" pitchFamily="18" charset="-120"/>
                          <a:cs typeface="Times New Roman" pitchFamily="18" charset="0"/>
                        </a:rPr>
                        <a:t>Techniques</a:t>
                      </a:r>
                      <a:endParaRPr kumimoji="0" lang="en-US" altLang="zh-TW" sz="1600" b="0" i="0" u="none" strike="noStrike" cap="none" normalizeH="0" baseline="0" dirty="0">
                        <a:ln>
                          <a:noFill/>
                        </a:ln>
                        <a:solidFill>
                          <a:schemeClr val="bg2"/>
                        </a:solidFill>
                        <a:effectLst/>
                        <a:latin typeface="Arial" pitchFamily="34" charset="0"/>
                        <a:ea typeface="PMingLiU" pitchFamily="18" charset="-120"/>
                        <a:cs typeface="Times New Roman" pitchFamily="18" charset="0"/>
                      </a:endParaRP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55600">
                <a:tc v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MV</a:t>
                      </a:r>
                      <a:endParaRPr kumimoji="0" lang="en-US" altLang="zh-TW" sz="1600" b="0" i="0" u="none" strike="noStrike" cap="none" normalizeH="0" baseline="0">
                        <a:ln>
                          <a:noFill/>
                        </a:ln>
                        <a:solidFill>
                          <a:schemeClr val="bg2"/>
                        </a:solidFill>
                        <a:effectLst/>
                        <a:latin typeface="Arial" pitchFamily="34" charset="0"/>
                        <a:ea typeface="PMingLiU" pitchFamily="18" charset="-120"/>
                        <a:cs typeface="Times New Roman" pitchFamily="18" charset="0"/>
                      </a:endParaRP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bg2"/>
                          </a:solidFill>
                          <a:effectLst/>
                          <a:latin typeface="Arial" pitchFamily="34" charset="0"/>
                          <a:ea typeface="PMingLiU" pitchFamily="18" charset="-120"/>
                          <a:cs typeface="Times New Roman" pitchFamily="18" charset="0"/>
                        </a:rPr>
                        <a:t>QD</a:t>
                      </a:r>
                      <a:endParaRPr kumimoji="0" lang="en-US" altLang="zh-TW" sz="1600" b="0" i="0" u="none" strike="noStrike" cap="none" normalizeH="0" baseline="0" dirty="0">
                        <a:ln>
                          <a:noFill/>
                        </a:ln>
                        <a:solidFill>
                          <a:schemeClr val="bg2"/>
                        </a:solidFill>
                        <a:effectLst/>
                        <a:latin typeface="Arial" pitchFamily="34" charset="0"/>
                        <a:ea typeface="PMingLiU" pitchFamily="18" charset="-120"/>
                        <a:cs typeface="Times New Roman" pitchFamily="18" charset="0"/>
                      </a:endParaRP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406400">
                <a:tc v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chemeClr val="bg2"/>
                          </a:solidFill>
                          <a:effectLst/>
                          <a:latin typeface="Arial" pitchFamily="34" charset="0"/>
                          <a:ea typeface="PMingLiU" pitchFamily="18" charset="-120"/>
                          <a:cs typeface="Times New Roman" pitchFamily="18" charset="0"/>
                        </a:rPr>
                        <a:t>Precision</a:t>
                      </a:r>
                      <a:endParaRPr kumimoji="0" lang="en-US" altLang="zh-TW" sz="1400" b="0" i="0" u="none" strike="noStrike" cap="none" normalizeH="0" baseline="0">
                        <a:ln>
                          <a:noFill/>
                        </a:ln>
                        <a:solidFill>
                          <a:schemeClr val="bg2"/>
                        </a:solidFill>
                        <a:effectLst/>
                        <a:latin typeface="Arial" pitchFamily="34" charset="0"/>
                        <a:ea typeface="PMingLiU" pitchFamily="18" charset="-120"/>
                        <a:cs typeface="Times New Roman" pitchFamily="18" charset="0"/>
                      </a:endParaRP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chemeClr val="bg2"/>
                          </a:solidFill>
                          <a:effectLst/>
                          <a:latin typeface="Arial" pitchFamily="34" charset="0"/>
                          <a:ea typeface="PMingLiU" pitchFamily="18" charset="-120"/>
                          <a:cs typeface="Times New Roman" pitchFamily="18" charset="0"/>
                        </a:rPr>
                        <a:t>Recall</a:t>
                      </a:r>
                      <a:endParaRPr kumimoji="0" lang="en-US" altLang="zh-TW" sz="1400" b="0" i="0" u="none" strike="noStrike" cap="none" normalizeH="0" baseline="0">
                        <a:ln>
                          <a:noFill/>
                        </a:ln>
                        <a:solidFill>
                          <a:schemeClr val="bg2"/>
                        </a:solidFill>
                        <a:effectLst/>
                        <a:latin typeface="Arial" pitchFamily="34" charset="0"/>
                        <a:ea typeface="PMingLiU" pitchFamily="18" charset="-120"/>
                        <a:cs typeface="Times New Roman" pitchFamily="18" charset="0"/>
                      </a:endParaRP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chemeClr val="bg2"/>
                          </a:solidFill>
                          <a:effectLst/>
                          <a:latin typeface="Arial" pitchFamily="34" charset="0"/>
                          <a:ea typeface="PMingLiU" pitchFamily="18" charset="-120"/>
                          <a:cs typeface="Times New Roman" pitchFamily="18" charset="0"/>
                        </a:rPr>
                        <a:t>Precision</a:t>
                      </a:r>
                      <a:endParaRPr kumimoji="0" lang="en-US" altLang="zh-TW" sz="1400" b="0" i="0" u="none" strike="noStrike" cap="none" normalizeH="0" baseline="0">
                        <a:ln>
                          <a:noFill/>
                        </a:ln>
                        <a:solidFill>
                          <a:schemeClr val="bg2"/>
                        </a:solidFill>
                        <a:effectLst/>
                        <a:latin typeface="Arial" pitchFamily="34" charset="0"/>
                        <a:ea typeface="PMingLiU" pitchFamily="18" charset="-120"/>
                        <a:cs typeface="Times New Roman" pitchFamily="18" charset="0"/>
                      </a:endParaRP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chemeClr val="bg2"/>
                          </a:solidFill>
                          <a:effectLst/>
                          <a:latin typeface="Arial" pitchFamily="34" charset="0"/>
                          <a:ea typeface="PMingLiU" pitchFamily="18" charset="-120"/>
                          <a:cs typeface="Times New Roman" pitchFamily="18" charset="0"/>
                        </a:rPr>
                        <a:t>Recall</a:t>
                      </a:r>
                      <a:endParaRPr kumimoji="0" lang="en-US" altLang="zh-TW" sz="1400" b="0" i="0" u="none" strike="noStrike" cap="none" normalizeH="0" baseline="0">
                        <a:ln>
                          <a:noFill/>
                        </a:ln>
                        <a:solidFill>
                          <a:schemeClr val="bg2"/>
                        </a:solidFill>
                        <a:effectLst/>
                        <a:latin typeface="Arial" pitchFamily="34" charset="0"/>
                        <a:ea typeface="PMingLiU" pitchFamily="18" charset="-120"/>
                        <a:cs typeface="Times New Roman" pitchFamily="18" charset="0"/>
                      </a:endParaRP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8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1</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0.1</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0.1</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n/a</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n/a</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2</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0.31</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0.31</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n/a</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n/a</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48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3</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0.33</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0.33</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0.74</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0.74</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178244" name="Group 68"/>
          <p:cNvGraphicFramePr>
            <a:graphicFrameLocks noGrp="1"/>
          </p:cNvGraphicFramePr>
          <p:nvPr>
            <p:ph sz="half" idx="2"/>
          </p:nvPr>
        </p:nvGraphicFramePr>
        <p:xfrm>
          <a:off x="4953000" y="2073275"/>
          <a:ext cx="3429000" cy="1432560"/>
        </p:xfrm>
        <a:graphic>
          <a:graphicData uri="http://schemas.openxmlformats.org/drawingml/2006/table">
            <a:tbl>
              <a:tblPr/>
              <a:tblGrid>
                <a:gridCol w="990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tblGrid>
              <a:tr h="30480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bg2"/>
                          </a:solidFill>
                          <a:effectLst/>
                          <a:latin typeface="Arial Rounded MT Bold" pitchFamily="34" charset="0"/>
                          <a:ea typeface="PMingLiU" pitchFamily="18" charset="-120"/>
                          <a:cs typeface="Times New Roman" pitchFamily="18" charset="0"/>
                        </a:rPr>
                        <a:t>Hit ratios of semantics</a:t>
                      </a:r>
                      <a:endParaRPr kumimoji="0" lang="en-US" altLang="zh-TW" sz="1600" b="0" i="0" u="none" strike="noStrike" cap="none" normalizeH="0" baseline="0" dirty="0">
                        <a:ln>
                          <a:noFill/>
                        </a:ln>
                        <a:solidFill>
                          <a:schemeClr val="bg2"/>
                        </a:solidFill>
                        <a:effectLst/>
                        <a:latin typeface="Arial Rounded MT Bold" pitchFamily="34" charset="0"/>
                        <a:ea typeface="PMingLiU" pitchFamily="18" charset="-120"/>
                        <a:cs typeface="Times New Roman" pitchFamily="18" charset="0"/>
                      </a:endParaRPr>
                    </a:p>
                  </a:txBody>
                  <a:tcPr marL="0" marR="0"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48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Approach</a:t>
                      </a:r>
                      <a:endParaRPr kumimoji="0" lang="en-US" altLang="zh-TW" sz="1600" b="0" i="0" u="none" strike="noStrike" cap="none" normalizeH="0" baseline="0">
                        <a:ln>
                          <a:noFill/>
                        </a:ln>
                        <a:solidFill>
                          <a:schemeClr val="bg2"/>
                        </a:solidFill>
                        <a:effectLst/>
                        <a:latin typeface="Arial" pitchFamily="34" charset="0"/>
                        <a:ea typeface="PMingLiU" pitchFamily="18" charset="-120"/>
                        <a:cs typeface="Times New Roman" pitchFamily="18" charset="0"/>
                      </a:endParaRP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Flower</a:t>
                      </a:r>
                      <a:endParaRPr kumimoji="0" lang="en-US" altLang="zh-TW" sz="1600" b="0" i="0" u="none" strike="noStrike" cap="none" normalizeH="0" baseline="0">
                        <a:ln>
                          <a:noFill/>
                        </a:ln>
                        <a:solidFill>
                          <a:schemeClr val="bg2"/>
                        </a:solidFill>
                        <a:effectLst/>
                        <a:latin typeface="Arial" pitchFamily="34" charset="0"/>
                        <a:ea typeface="PMingLiU" pitchFamily="18" charset="-120"/>
                        <a:cs typeface="Times New Roman" pitchFamily="18" charset="0"/>
                      </a:endParaRP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Vehicle</a:t>
                      </a:r>
                      <a:endParaRPr kumimoji="0" lang="en-US" altLang="zh-TW" sz="1600" b="0" i="0" u="none" strike="noStrike" cap="none" normalizeH="0" baseline="0">
                        <a:ln>
                          <a:noFill/>
                        </a:ln>
                        <a:solidFill>
                          <a:schemeClr val="bg2"/>
                        </a:solidFill>
                        <a:effectLst/>
                        <a:latin typeface="Arial" pitchFamily="34" charset="0"/>
                        <a:ea typeface="PMingLiU" pitchFamily="18" charset="-120"/>
                        <a:cs typeface="Times New Roman" pitchFamily="18" charset="0"/>
                      </a:endParaRP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Building</a:t>
                      </a:r>
                      <a:endParaRPr kumimoji="0" lang="en-US" altLang="zh-TW" sz="1600" b="0" i="0" u="none" strike="noStrike" cap="none" normalizeH="0" baseline="0">
                        <a:ln>
                          <a:noFill/>
                        </a:ln>
                        <a:solidFill>
                          <a:schemeClr val="bg2"/>
                        </a:solidFill>
                        <a:effectLst/>
                        <a:latin typeface="Arial" pitchFamily="34" charset="0"/>
                        <a:ea typeface="PMingLiU" pitchFamily="18" charset="-120"/>
                        <a:cs typeface="Times New Roman" pitchFamily="18" charset="0"/>
                      </a:endParaRP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1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MV</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0.5</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0.5</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0.5</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bg2"/>
                          </a:solidFill>
                          <a:effectLst/>
                          <a:latin typeface="Arial" pitchFamily="34" charset="0"/>
                          <a:ea typeface="PMingLiU" pitchFamily="18" charset="-120"/>
                          <a:cs typeface="Times New Roman" pitchFamily="18" charset="0"/>
                        </a:rPr>
                        <a:t>QD</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1.0</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2"/>
                          </a:solidFill>
                          <a:effectLst/>
                          <a:latin typeface="Arial" pitchFamily="34" charset="0"/>
                          <a:ea typeface="PMingLiU" pitchFamily="18" charset="-120"/>
                          <a:cs typeface="Times New Roman" pitchFamily="18" charset="0"/>
                        </a:rPr>
                        <a:t>1.0</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bg2"/>
                          </a:solidFill>
                          <a:effectLst/>
                          <a:latin typeface="Arial" pitchFamily="34" charset="0"/>
                          <a:ea typeface="PMingLiU" pitchFamily="18" charset="-120"/>
                          <a:cs typeface="Times New Roman" pitchFamily="18" charset="0"/>
                        </a:rPr>
                        <a:t>0.75</a:t>
                      </a:r>
                    </a:p>
                  </a:txBody>
                  <a:tcPr marL="0" marR="0"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5362" name="Text Box 66"/>
          <p:cNvSpPr txBox="1">
            <a:spLocks noChangeArrowheads="1"/>
          </p:cNvSpPr>
          <p:nvPr/>
        </p:nvSpPr>
        <p:spPr bwMode="auto">
          <a:xfrm>
            <a:off x="762000" y="5029200"/>
            <a:ext cx="7696200" cy="1422400"/>
          </a:xfrm>
          <a:prstGeom prst="rect">
            <a:avLst/>
          </a:prstGeom>
          <a:noFill/>
          <a:ln w="9525">
            <a:noFill/>
            <a:miter lim="800000"/>
            <a:headEnd/>
            <a:tailEnd/>
          </a:ln>
        </p:spPr>
        <p:txBody>
          <a:bodyPr>
            <a:spAutoFit/>
          </a:bodyPr>
          <a:lstStyle/>
          <a:p>
            <a:pPr marL="457200" indent="-457200">
              <a:spcAft>
                <a:spcPct val="20000"/>
              </a:spcAft>
              <a:defRPr/>
            </a:pPr>
            <a:r>
              <a:rPr lang="en-US" sz="2400" dirty="0">
                <a:latin typeface="Arial" charset="0"/>
              </a:rPr>
              <a:t>Based on three types of queries:</a:t>
            </a:r>
            <a:r>
              <a:rPr lang="en-US" sz="1800" dirty="0">
                <a:latin typeface="Arial" charset="0"/>
              </a:rPr>
              <a:t> </a:t>
            </a:r>
          </a:p>
          <a:p>
            <a:pPr marL="573088" indent="-342900">
              <a:spcAft>
                <a:spcPct val="10000"/>
              </a:spcAft>
              <a:buFontTx/>
              <a:buAutoNum type="arabicPeriod"/>
              <a:defRPr/>
            </a:pPr>
            <a:r>
              <a:rPr lang="en-US" sz="1800" b="1" dirty="0">
                <a:latin typeface="Arial" charset="0"/>
              </a:rPr>
              <a:t>Flower (single rose, group, close-view, orchid)</a:t>
            </a:r>
          </a:p>
          <a:p>
            <a:pPr marL="573088" indent="-342900">
              <a:spcAft>
                <a:spcPct val="10000"/>
              </a:spcAft>
              <a:buFontTx/>
              <a:buAutoNum type="arabicPeriod"/>
              <a:defRPr/>
            </a:pPr>
            <a:r>
              <a:rPr lang="en-US" sz="1800" b="1" dirty="0">
                <a:latin typeface="Arial" charset="0"/>
              </a:rPr>
              <a:t>Vehicle (sedan, steamed car, train, bus)</a:t>
            </a:r>
          </a:p>
          <a:p>
            <a:pPr marL="573088" indent="-342900">
              <a:buFontTx/>
              <a:buAutoNum type="arabicPeriod"/>
              <a:defRPr/>
            </a:pPr>
            <a:r>
              <a:rPr lang="en-US" sz="1800" b="1" dirty="0">
                <a:latin typeface="Arial" charset="0"/>
              </a:rPr>
              <a:t>Building (skyscraper, palace, pyramid, residence house)</a:t>
            </a:r>
          </a:p>
        </p:txBody>
      </p:sp>
      <p:sp>
        <p:nvSpPr>
          <p:cNvPr id="2" name="TextBox 1">
            <a:extLst>
              <a:ext uri="{FF2B5EF4-FFF2-40B4-BE49-F238E27FC236}">
                <a16:creationId xmlns:a16="http://schemas.microsoft.com/office/drawing/2014/main" id="{86E8199E-E18B-4140-AA96-D69AA5B8A559}"/>
              </a:ext>
            </a:extLst>
          </p:cNvPr>
          <p:cNvSpPr txBox="1"/>
          <p:nvPr/>
        </p:nvSpPr>
        <p:spPr>
          <a:xfrm>
            <a:off x="5361296" y="3682809"/>
            <a:ext cx="3096904" cy="1015663"/>
          </a:xfrm>
          <a:prstGeom prst="rect">
            <a:avLst/>
          </a:prstGeom>
          <a:noFill/>
        </p:spPr>
        <p:txBody>
          <a:bodyPr wrap="square" rtlCol="0">
            <a:spAutoFit/>
          </a:bodyPr>
          <a:lstStyle/>
          <a:p>
            <a:pPr>
              <a:lnSpc>
                <a:spcPts val="2400"/>
              </a:lnSpc>
            </a:pPr>
            <a:r>
              <a:rPr lang="en-US" sz="2400" dirty="0">
                <a:solidFill>
                  <a:srgbClr val="FC674E"/>
                </a:solidFill>
              </a:rPr>
              <a:t>Performance improvement is more than double</a:t>
            </a:r>
          </a:p>
        </p:txBody>
      </p:sp>
      <p:sp>
        <p:nvSpPr>
          <p:cNvPr id="3" name="Date Placeholder 2">
            <a:extLst>
              <a:ext uri="{FF2B5EF4-FFF2-40B4-BE49-F238E27FC236}">
                <a16:creationId xmlns:a16="http://schemas.microsoft.com/office/drawing/2014/main" id="{26F7AABD-203C-449F-BA7A-F4D75ACF2A17}"/>
              </a:ext>
            </a:extLst>
          </p:cNvPr>
          <p:cNvSpPr>
            <a:spLocks noGrp="1"/>
          </p:cNvSpPr>
          <p:nvPr>
            <p:ph type="dt" sz="half" idx="10"/>
          </p:nvPr>
        </p:nvSpPr>
        <p:spPr/>
        <p:txBody>
          <a:bodyPr/>
          <a:lstStyle/>
          <a:p>
            <a:fld id="{40A4CEE4-F8EA-4A25-B72E-F917E6E09BBF}" type="datetime1">
              <a:rPr lang="en-US" smtClean="0"/>
              <a:t>3/28/2023</a:t>
            </a:fld>
            <a:endParaRPr lang="en-US" dirty="0"/>
          </a:p>
        </p:txBody>
      </p:sp>
      <p:sp>
        <p:nvSpPr>
          <p:cNvPr id="4" name="Slide Number Placeholder 3">
            <a:extLst>
              <a:ext uri="{FF2B5EF4-FFF2-40B4-BE49-F238E27FC236}">
                <a16:creationId xmlns:a16="http://schemas.microsoft.com/office/drawing/2014/main" id="{3A763CDA-684E-4424-9D1C-F90D4DEE44E6}"/>
              </a:ext>
            </a:extLst>
          </p:cNvPr>
          <p:cNvSpPr>
            <a:spLocks noGrp="1"/>
          </p:cNvSpPr>
          <p:nvPr>
            <p:ph type="sldNum" sz="quarter" idx="12"/>
          </p:nvPr>
        </p:nvSpPr>
        <p:spPr/>
        <p:txBody>
          <a:bodyPr/>
          <a:lstStyle/>
          <a:p>
            <a:fld id="{8444A278-390B-480E-A91C-73A8347B7D93}" type="slidenum">
              <a:rPr lang="en-US" smtClean="0"/>
              <a:pPr/>
              <a:t>101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FC91705A-990B-4DD9-B689-C123B73C23CE}"/>
              </a:ext>
            </a:extLst>
          </p:cNvPr>
          <p:cNvSpPr/>
          <p:nvPr/>
        </p:nvSpPr>
        <p:spPr bwMode="auto">
          <a:xfrm>
            <a:off x="2794398" y="3334755"/>
            <a:ext cx="777478" cy="1031081"/>
          </a:xfrm>
          <a:custGeom>
            <a:avLst/>
            <a:gdLst>
              <a:gd name="connsiteX0" fmla="*/ 582756 w 1037080"/>
              <a:gd name="connsiteY0" fmla="*/ 46008 h 1374476"/>
              <a:gd name="connsiteX1" fmla="*/ 536748 w 1037080"/>
              <a:gd name="connsiteY1" fmla="*/ 57510 h 1374476"/>
              <a:gd name="connsiteX2" fmla="*/ 484990 w 1037080"/>
              <a:gd name="connsiteY2" fmla="*/ 103517 h 1374476"/>
              <a:gd name="connsiteX3" fmla="*/ 461986 w 1037080"/>
              <a:gd name="connsiteY3" fmla="*/ 126521 h 1374476"/>
              <a:gd name="connsiteX4" fmla="*/ 450484 w 1037080"/>
              <a:gd name="connsiteY4" fmla="*/ 143774 h 1374476"/>
              <a:gd name="connsiteX5" fmla="*/ 433231 w 1037080"/>
              <a:gd name="connsiteY5" fmla="*/ 155276 h 1374476"/>
              <a:gd name="connsiteX6" fmla="*/ 398726 w 1037080"/>
              <a:gd name="connsiteY6" fmla="*/ 189782 h 1374476"/>
              <a:gd name="connsiteX7" fmla="*/ 387224 w 1037080"/>
              <a:gd name="connsiteY7" fmla="*/ 207034 h 1374476"/>
              <a:gd name="connsiteX8" fmla="*/ 358469 w 1037080"/>
              <a:gd name="connsiteY8" fmla="*/ 230038 h 1374476"/>
              <a:gd name="connsiteX9" fmla="*/ 341216 w 1037080"/>
              <a:gd name="connsiteY9" fmla="*/ 247291 h 1374476"/>
              <a:gd name="connsiteX10" fmla="*/ 306711 w 1037080"/>
              <a:gd name="connsiteY10" fmla="*/ 270295 h 1374476"/>
              <a:gd name="connsiteX11" fmla="*/ 243450 w 1037080"/>
              <a:gd name="connsiteY11" fmla="*/ 316302 h 1374476"/>
              <a:gd name="connsiteX12" fmla="*/ 226197 w 1037080"/>
              <a:gd name="connsiteY12" fmla="*/ 327804 h 1374476"/>
              <a:gd name="connsiteX13" fmla="*/ 203194 w 1037080"/>
              <a:gd name="connsiteY13" fmla="*/ 339306 h 1374476"/>
              <a:gd name="connsiteX14" fmla="*/ 157186 w 1037080"/>
              <a:gd name="connsiteY14" fmla="*/ 391065 h 1374476"/>
              <a:gd name="connsiteX15" fmla="*/ 145684 w 1037080"/>
              <a:gd name="connsiteY15" fmla="*/ 408317 h 1374476"/>
              <a:gd name="connsiteX16" fmla="*/ 99677 w 1037080"/>
              <a:gd name="connsiteY16" fmla="*/ 471578 h 1374476"/>
              <a:gd name="connsiteX17" fmla="*/ 88175 w 1037080"/>
              <a:gd name="connsiteY17" fmla="*/ 494582 h 1374476"/>
              <a:gd name="connsiteX18" fmla="*/ 76673 w 1037080"/>
              <a:gd name="connsiteY18" fmla="*/ 511834 h 1374476"/>
              <a:gd name="connsiteX19" fmla="*/ 47918 w 1037080"/>
              <a:gd name="connsiteY19" fmla="*/ 575095 h 1374476"/>
              <a:gd name="connsiteX20" fmla="*/ 30665 w 1037080"/>
              <a:gd name="connsiteY20" fmla="*/ 621102 h 1374476"/>
              <a:gd name="connsiteX21" fmla="*/ 24914 w 1037080"/>
              <a:gd name="connsiteY21" fmla="*/ 672861 h 1374476"/>
              <a:gd name="connsiteX22" fmla="*/ 19163 w 1037080"/>
              <a:gd name="connsiteY22" fmla="*/ 713117 h 1374476"/>
              <a:gd name="connsiteX23" fmla="*/ 7662 w 1037080"/>
              <a:gd name="connsiteY23" fmla="*/ 845389 h 1374476"/>
              <a:gd name="connsiteX24" fmla="*/ 7662 w 1037080"/>
              <a:gd name="connsiteY24" fmla="*/ 1167442 h 1374476"/>
              <a:gd name="connsiteX25" fmla="*/ 19163 w 1037080"/>
              <a:gd name="connsiteY25" fmla="*/ 1190446 h 1374476"/>
              <a:gd name="connsiteX26" fmla="*/ 36416 w 1037080"/>
              <a:gd name="connsiteY26" fmla="*/ 1236453 h 1374476"/>
              <a:gd name="connsiteX27" fmla="*/ 82424 w 1037080"/>
              <a:gd name="connsiteY27" fmla="*/ 1293963 h 1374476"/>
              <a:gd name="connsiteX28" fmla="*/ 116929 w 1037080"/>
              <a:gd name="connsiteY28" fmla="*/ 1322717 h 1374476"/>
              <a:gd name="connsiteX29" fmla="*/ 185941 w 1037080"/>
              <a:gd name="connsiteY29" fmla="*/ 1362974 h 1374476"/>
              <a:gd name="connsiteX30" fmla="*/ 231948 w 1037080"/>
              <a:gd name="connsiteY30" fmla="*/ 1374476 h 1374476"/>
              <a:gd name="connsiteX31" fmla="*/ 381473 w 1037080"/>
              <a:gd name="connsiteY31" fmla="*/ 1368725 h 1374476"/>
              <a:gd name="connsiteX32" fmla="*/ 421729 w 1037080"/>
              <a:gd name="connsiteY32" fmla="*/ 1362974 h 1374476"/>
              <a:gd name="connsiteX33" fmla="*/ 444733 w 1037080"/>
              <a:gd name="connsiteY33" fmla="*/ 1351472 h 1374476"/>
              <a:gd name="connsiteX34" fmla="*/ 484990 w 1037080"/>
              <a:gd name="connsiteY34" fmla="*/ 1334219 h 1374476"/>
              <a:gd name="connsiteX35" fmla="*/ 554001 w 1037080"/>
              <a:gd name="connsiteY35" fmla="*/ 1288212 h 1374476"/>
              <a:gd name="connsiteX36" fmla="*/ 577005 w 1037080"/>
              <a:gd name="connsiteY36" fmla="*/ 1270959 h 1374476"/>
              <a:gd name="connsiteX37" fmla="*/ 600009 w 1037080"/>
              <a:gd name="connsiteY37" fmla="*/ 1259457 h 1374476"/>
              <a:gd name="connsiteX38" fmla="*/ 628763 w 1037080"/>
              <a:gd name="connsiteY38" fmla="*/ 1230702 h 1374476"/>
              <a:gd name="connsiteX39" fmla="*/ 709277 w 1037080"/>
              <a:gd name="connsiteY39" fmla="*/ 1161691 h 1374476"/>
              <a:gd name="connsiteX40" fmla="*/ 732280 w 1037080"/>
              <a:gd name="connsiteY40" fmla="*/ 1132936 h 1374476"/>
              <a:gd name="connsiteX41" fmla="*/ 766786 w 1037080"/>
              <a:gd name="connsiteY41" fmla="*/ 1098431 h 1374476"/>
              <a:gd name="connsiteX42" fmla="*/ 789790 w 1037080"/>
              <a:gd name="connsiteY42" fmla="*/ 1075427 h 1374476"/>
              <a:gd name="connsiteX43" fmla="*/ 824295 w 1037080"/>
              <a:gd name="connsiteY43" fmla="*/ 1040921 h 1374476"/>
              <a:gd name="connsiteX44" fmla="*/ 835797 w 1037080"/>
              <a:gd name="connsiteY44" fmla="*/ 1006416 h 1374476"/>
              <a:gd name="connsiteX45" fmla="*/ 864552 w 1037080"/>
              <a:gd name="connsiteY45" fmla="*/ 966159 h 1374476"/>
              <a:gd name="connsiteX46" fmla="*/ 881805 w 1037080"/>
              <a:gd name="connsiteY46" fmla="*/ 943155 h 1374476"/>
              <a:gd name="connsiteX47" fmla="*/ 904809 w 1037080"/>
              <a:gd name="connsiteY47" fmla="*/ 891397 h 1374476"/>
              <a:gd name="connsiteX48" fmla="*/ 922062 w 1037080"/>
              <a:gd name="connsiteY48" fmla="*/ 868393 h 1374476"/>
              <a:gd name="connsiteX49" fmla="*/ 933563 w 1037080"/>
              <a:gd name="connsiteY49" fmla="*/ 833887 h 1374476"/>
              <a:gd name="connsiteX50" fmla="*/ 956567 w 1037080"/>
              <a:gd name="connsiteY50" fmla="*/ 805133 h 1374476"/>
              <a:gd name="connsiteX51" fmla="*/ 973820 w 1037080"/>
              <a:gd name="connsiteY51" fmla="*/ 776378 h 1374476"/>
              <a:gd name="connsiteX52" fmla="*/ 979571 w 1037080"/>
              <a:gd name="connsiteY52" fmla="*/ 747623 h 1374476"/>
              <a:gd name="connsiteX53" fmla="*/ 996824 w 1037080"/>
              <a:gd name="connsiteY53" fmla="*/ 718868 h 1374476"/>
              <a:gd name="connsiteX54" fmla="*/ 1008326 w 1037080"/>
              <a:gd name="connsiteY54" fmla="*/ 695865 h 1374476"/>
              <a:gd name="connsiteX55" fmla="*/ 1019828 w 1037080"/>
              <a:gd name="connsiteY55" fmla="*/ 661359 h 1374476"/>
              <a:gd name="connsiteX56" fmla="*/ 1031329 w 1037080"/>
              <a:gd name="connsiteY56" fmla="*/ 632604 h 1374476"/>
              <a:gd name="connsiteX57" fmla="*/ 1037080 w 1037080"/>
              <a:gd name="connsiteY57" fmla="*/ 511834 h 1374476"/>
              <a:gd name="connsiteX58" fmla="*/ 1031329 w 1037080"/>
              <a:gd name="connsiteY58" fmla="*/ 368061 h 1374476"/>
              <a:gd name="connsiteX59" fmla="*/ 1025579 w 1037080"/>
              <a:gd name="connsiteY59" fmla="*/ 339306 h 1374476"/>
              <a:gd name="connsiteX60" fmla="*/ 1008326 w 1037080"/>
              <a:gd name="connsiteY60" fmla="*/ 276046 h 1374476"/>
              <a:gd name="connsiteX61" fmla="*/ 991073 w 1037080"/>
              <a:gd name="connsiteY61" fmla="*/ 218536 h 1374476"/>
              <a:gd name="connsiteX62" fmla="*/ 962318 w 1037080"/>
              <a:gd name="connsiteY62" fmla="*/ 155276 h 1374476"/>
              <a:gd name="connsiteX63" fmla="*/ 945065 w 1037080"/>
              <a:gd name="connsiteY63" fmla="*/ 132272 h 1374476"/>
              <a:gd name="connsiteX64" fmla="*/ 933563 w 1037080"/>
              <a:gd name="connsiteY64" fmla="*/ 115019 h 1374476"/>
              <a:gd name="connsiteX65" fmla="*/ 922062 w 1037080"/>
              <a:gd name="connsiteY65" fmla="*/ 92016 h 1374476"/>
              <a:gd name="connsiteX66" fmla="*/ 899058 w 1037080"/>
              <a:gd name="connsiteY66" fmla="*/ 69012 h 1374476"/>
              <a:gd name="connsiteX67" fmla="*/ 881805 w 1037080"/>
              <a:gd name="connsiteY67" fmla="*/ 57510 h 1374476"/>
              <a:gd name="connsiteX68" fmla="*/ 835797 w 1037080"/>
              <a:gd name="connsiteY68" fmla="*/ 28755 h 1374476"/>
              <a:gd name="connsiteX69" fmla="*/ 818545 w 1037080"/>
              <a:gd name="connsiteY69" fmla="*/ 23004 h 1374476"/>
              <a:gd name="connsiteX70" fmla="*/ 795541 w 1037080"/>
              <a:gd name="connsiteY70" fmla="*/ 11502 h 1374476"/>
              <a:gd name="connsiteX71" fmla="*/ 772537 w 1037080"/>
              <a:gd name="connsiteY71" fmla="*/ 5751 h 1374476"/>
              <a:gd name="connsiteX72" fmla="*/ 755284 w 1037080"/>
              <a:gd name="connsiteY72" fmla="*/ 0 h 1374476"/>
              <a:gd name="connsiteX73" fmla="*/ 623012 w 1037080"/>
              <a:gd name="connsiteY73" fmla="*/ 5751 h 1374476"/>
              <a:gd name="connsiteX74" fmla="*/ 605760 w 1037080"/>
              <a:gd name="connsiteY74" fmla="*/ 17253 h 1374476"/>
              <a:gd name="connsiteX75" fmla="*/ 582756 w 1037080"/>
              <a:gd name="connsiteY75" fmla="*/ 46008 h 137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37080" h="1374476">
                <a:moveTo>
                  <a:pt x="582756" y="46008"/>
                </a:moveTo>
                <a:cubicBezTo>
                  <a:pt x="571254" y="52717"/>
                  <a:pt x="548537" y="51615"/>
                  <a:pt x="536748" y="57510"/>
                </a:cubicBezTo>
                <a:cubicBezTo>
                  <a:pt x="516223" y="67772"/>
                  <a:pt x="500232" y="88275"/>
                  <a:pt x="484990" y="103517"/>
                </a:cubicBezTo>
                <a:cubicBezTo>
                  <a:pt x="477322" y="111185"/>
                  <a:pt x="468001" y="117498"/>
                  <a:pt x="461986" y="126521"/>
                </a:cubicBezTo>
                <a:cubicBezTo>
                  <a:pt x="458152" y="132272"/>
                  <a:pt x="455371" y="138887"/>
                  <a:pt x="450484" y="143774"/>
                </a:cubicBezTo>
                <a:cubicBezTo>
                  <a:pt x="445597" y="148661"/>
                  <a:pt x="438397" y="150684"/>
                  <a:pt x="433231" y="155276"/>
                </a:cubicBezTo>
                <a:cubicBezTo>
                  <a:pt x="421074" y="166083"/>
                  <a:pt x="407749" y="176248"/>
                  <a:pt x="398726" y="189782"/>
                </a:cubicBezTo>
                <a:cubicBezTo>
                  <a:pt x="394892" y="195533"/>
                  <a:pt x="392111" y="202147"/>
                  <a:pt x="387224" y="207034"/>
                </a:cubicBezTo>
                <a:cubicBezTo>
                  <a:pt x="378544" y="215713"/>
                  <a:pt x="367707" y="221955"/>
                  <a:pt x="358469" y="230038"/>
                </a:cubicBezTo>
                <a:cubicBezTo>
                  <a:pt x="352348" y="235394"/>
                  <a:pt x="347636" y="242298"/>
                  <a:pt x="341216" y="247291"/>
                </a:cubicBezTo>
                <a:cubicBezTo>
                  <a:pt x="330305" y="255778"/>
                  <a:pt x="317505" y="261660"/>
                  <a:pt x="306711" y="270295"/>
                </a:cubicBezTo>
                <a:cubicBezTo>
                  <a:pt x="267159" y="301937"/>
                  <a:pt x="288173" y="286488"/>
                  <a:pt x="243450" y="316302"/>
                </a:cubicBezTo>
                <a:cubicBezTo>
                  <a:pt x="237699" y="320136"/>
                  <a:pt x="232379" y="324713"/>
                  <a:pt x="226197" y="327804"/>
                </a:cubicBezTo>
                <a:cubicBezTo>
                  <a:pt x="218529" y="331638"/>
                  <a:pt x="210052" y="334162"/>
                  <a:pt x="203194" y="339306"/>
                </a:cubicBezTo>
                <a:cubicBezTo>
                  <a:pt x="188846" y="350067"/>
                  <a:pt x="167341" y="377525"/>
                  <a:pt x="157186" y="391065"/>
                </a:cubicBezTo>
                <a:cubicBezTo>
                  <a:pt x="153039" y="396594"/>
                  <a:pt x="149831" y="402788"/>
                  <a:pt x="145684" y="408317"/>
                </a:cubicBezTo>
                <a:cubicBezTo>
                  <a:pt x="129941" y="429307"/>
                  <a:pt x="111586" y="447760"/>
                  <a:pt x="99677" y="471578"/>
                </a:cubicBezTo>
                <a:cubicBezTo>
                  <a:pt x="95843" y="479246"/>
                  <a:pt x="92429" y="487139"/>
                  <a:pt x="88175" y="494582"/>
                </a:cubicBezTo>
                <a:cubicBezTo>
                  <a:pt x="84746" y="500583"/>
                  <a:pt x="79983" y="505766"/>
                  <a:pt x="76673" y="511834"/>
                </a:cubicBezTo>
                <a:cubicBezTo>
                  <a:pt x="17397" y="620506"/>
                  <a:pt x="70957" y="521338"/>
                  <a:pt x="47918" y="575095"/>
                </a:cubicBezTo>
                <a:cubicBezTo>
                  <a:pt x="29874" y="617198"/>
                  <a:pt x="41268" y="578691"/>
                  <a:pt x="30665" y="621102"/>
                </a:cubicBezTo>
                <a:cubicBezTo>
                  <a:pt x="28748" y="638355"/>
                  <a:pt x="27067" y="655636"/>
                  <a:pt x="24914" y="672861"/>
                </a:cubicBezTo>
                <a:cubicBezTo>
                  <a:pt x="23233" y="686311"/>
                  <a:pt x="20337" y="699613"/>
                  <a:pt x="19163" y="713117"/>
                </a:cubicBezTo>
                <a:cubicBezTo>
                  <a:pt x="5968" y="864857"/>
                  <a:pt x="20668" y="754335"/>
                  <a:pt x="7662" y="845389"/>
                </a:cubicBezTo>
                <a:cubicBezTo>
                  <a:pt x="-716" y="979438"/>
                  <a:pt x="-4242" y="992841"/>
                  <a:pt x="7662" y="1167442"/>
                </a:cubicBezTo>
                <a:cubicBezTo>
                  <a:pt x="8245" y="1175995"/>
                  <a:pt x="15786" y="1182566"/>
                  <a:pt x="19163" y="1190446"/>
                </a:cubicBezTo>
                <a:cubicBezTo>
                  <a:pt x="29428" y="1214400"/>
                  <a:pt x="20534" y="1207337"/>
                  <a:pt x="36416" y="1236453"/>
                </a:cubicBezTo>
                <a:cubicBezTo>
                  <a:pt x="50595" y="1262447"/>
                  <a:pt x="61287" y="1274940"/>
                  <a:pt x="82424" y="1293963"/>
                </a:cubicBezTo>
                <a:cubicBezTo>
                  <a:pt x="93552" y="1303979"/>
                  <a:pt x="104472" y="1314412"/>
                  <a:pt x="116929" y="1322717"/>
                </a:cubicBezTo>
                <a:cubicBezTo>
                  <a:pt x="139088" y="1337490"/>
                  <a:pt x="159826" y="1357751"/>
                  <a:pt x="185941" y="1362974"/>
                </a:cubicBezTo>
                <a:cubicBezTo>
                  <a:pt x="220639" y="1369914"/>
                  <a:pt x="205422" y="1365634"/>
                  <a:pt x="231948" y="1374476"/>
                </a:cubicBezTo>
                <a:cubicBezTo>
                  <a:pt x="281790" y="1372559"/>
                  <a:pt x="331686" y="1371742"/>
                  <a:pt x="381473" y="1368725"/>
                </a:cubicBezTo>
                <a:cubicBezTo>
                  <a:pt x="395003" y="1367905"/>
                  <a:pt x="408652" y="1366541"/>
                  <a:pt x="421729" y="1362974"/>
                </a:cubicBezTo>
                <a:cubicBezTo>
                  <a:pt x="430000" y="1360718"/>
                  <a:pt x="436928" y="1355020"/>
                  <a:pt x="444733" y="1351472"/>
                </a:cubicBezTo>
                <a:cubicBezTo>
                  <a:pt x="458024" y="1345431"/>
                  <a:pt x="472355" y="1341534"/>
                  <a:pt x="484990" y="1334219"/>
                </a:cubicBezTo>
                <a:cubicBezTo>
                  <a:pt x="508916" y="1320367"/>
                  <a:pt x="531883" y="1304800"/>
                  <a:pt x="554001" y="1288212"/>
                </a:cubicBezTo>
                <a:cubicBezTo>
                  <a:pt x="561669" y="1282461"/>
                  <a:pt x="568877" y="1276039"/>
                  <a:pt x="577005" y="1270959"/>
                </a:cubicBezTo>
                <a:cubicBezTo>
                  <a:pt x="584275" y="1266415"/>
                  <a:pt x="592341" y="1263291"/>
                  <a:pt x="600009" y="1259457"/>
                </a:cubicBezTo>
                <a:cubicBezTo>
                  <a:pt x="609594" y="1249872"/>
                  <a:pt x="618415" y="1239458"/>
                  <a:pt x="628763" y="1230702"/>
                </a:cubicBezTo>
                <a:cubicBezTo>
                  <a:pt x="687828" y="1180724"/>
                  <a:pt x="661178" y="1214600"/>
                  <a:pt x="709277" y="1161691"/>
                </a:cubicBezTo>
                <a:cubicBezTo>
                  <a:pt x="717534" y="1152608"/>
                  <a:pt x="724023" y="1142018"/>
                  <a:pt x="732280" y="1132936"/>
                </a:cubicBezTo>
                <a:cubicBezTo>
                  <a:pt x="743222" y="1120900"/>
                  <a:pt x="755284" y="1109933"/>
                  <a:pt x="766786" y="1098431"/>
                </a:cubicBezTo>
                <a:cubicBezTo>
                  <a:pt x="774454" y="1090763"/>
                  <a:pt x="783775" y="1084450"/>
                  <a:pt x="789790" y="1075427"/>
                </a:cubicBezTo>
                <a:cubicBezTo>
                  <a:pt x="806609" y="1050199"/>
                  <a:pt x="795763" y="1062321"/>
                  <a:pt x="824295" y="1040921"/>
                </a:cubicBezTo>
                <a:cubicBezTo>
                  <a:pt x="828129" y="1029419"/>
                  <a:pt x="828523" y="1016115"/>
                  <a:pt x="835797" y="1006416"/>
                </a:cubicBezTo>
                <a:cubicBezTo>
                  <a:pt x="892182" y="931236"/>
                  <a:pt x="822505" y="1025025"/>
                  <a:pt x="864552" y="966159"/>
                </a:cubicBezTo>
                <a:cubicBezTo>
                  <a:pt x="870123" y="958359"/>
                  <a:pt x="876725" y="951283"/>
                  <a:pt x="881805" y="943155"/>
                </a:cubicBezTo>
                <a:cubicBezTo>
                  <a:pt x="908373" y="900647"/>
                  <a:pt x="877541" y="940479"/>
                  <a:pt x="904809" y="891397"/>
                </a:cubicBezTo>
                <a:cubicBezTo>
                  <a:pt x="909464" y="883018"/>
                  <a:pt x="916311" y="876061"/>
                  <a:pt x="922062" y="868393"/>
                </a:cubicBezTo>
                <a:cubicBezTo>
                  <a:pt x="925896" y="856891"/>
                  <a:pt x="927757" y="844531"/>
                  <a:pt x="933563" y="833887"/>
                </a:cubicBezTo>
                <a:cubicBezTo>
                  <a:pt x="939441" y="823111"/>
                  <a:pt x="949528" y="815189"/>
                  <a:pt x="956567" y="805133"/>
                </a:cubicBezTo>
                <a:cubicBezTo>
                  <a:pt x="962977" y="795976"/>
                  <a:pt x="968069" y="785963"/>
                  <a:pt x="973820" y="776378"/>
                </a:cubicBezTo>
                <a:cubicBezTo>
                  <a:pt x="975737" y="766793"/>
                  <a:pt x="975941" y="756699"/>
                  <a:pt x="979571" y="747623"/>
                </a:cubicBezTo>
                <a:cubicBezTo>
                  <a:pt x="983722" y="737245"/>
                  <a:pt x="991395" y="728639"/>
                  <a:pt x="996824" y="718868"/>
                </a:cubicBezTo>
                <a:cubicBezTo>
                  <a:pt x="1000987" y="711374"/>
                  <a:pt x="1005142" y="703825"/>
                  <a:pt x="1008326" y="695865"/>
                </a:cubicBezTo>
                <a:cubicBezTo>
                  <a:pt x="1012829" y="684608"/>
                  <a:pt x="1015326" y="672616"/>
                  <a:pt x="1019828" y="661359"/>
                </a:cubicBezTo>
                <a:lnTo>
                  <a:pt x="1031329" y="632604"/>
                </a:lnTo>
                <a:cubicBezTo>
                  <a:pt x="1033246" y="592347"/>
                  <a:pt x="1037080" y="552136"/>
                  <a:pt x="1037080" y="511834"/>
                </a:cubicBezTo>
                <a:cubicBezTo>
                  <a:pt x="1037080" y="463871"/>
                  <a:pt x="1034519" y="415917"/>
                  <a:pt x="1031329" y="368061"/>
                </a:cubicBezTo>
                <a:cubicBezTo>
                  <a:pt x="1030679" y="358308"/>
                  <a:pt x="1027777" y="348830"/>
                  <a:pt x="1025579" y="339306"/>
                </a:cubicBezTo>
                <a:cubicBezTo>
                  <a:pt x="1000984" y="232722"/>
                  <a:pt x="1023533" y="329271"/>
                  <a:pt x="1008326" y="276046"/>
                </a:cubicBezTo>
                <a:cubicBezTo>
                  <a:pt x="990943" y="215205"/>
                  <a:pt x="1018407" y="300537"/>
                  <a:pt x="991073" y="218536"/>
                </a:cubicBezTo>
                <a:cubicBezTo>
                  <a:pt x="983536" y="195926"/>
                  <a:pt x="977748" y="175849"/>
                  <a:pt x="962318" y="155276"/>
                </a:cubicBezTo>
                <a:cubicBezTo>
                  <a:pt x="956567" y="147608"/>
                  <a:pt x="950636" y="140072"/>
                  <a:pt x="945065" y="132272"/>
                </a:cubicBezTo>
                <a:cubicBezTo>
                  <a:pt x="941048" y="126648"/>
                  <a:pt x="936992" y="121020"/>
                  <a:pt x="933563" y="115019"/>
                </a:cubicBezTo>
                <a:cubicBezTo>
                  <a:pt x="929310" y="107576"/>
                  <a:pt x="927206" y="98874"/>
                  <a:pt x="922062" y="92016"/>
                </a:cubicBezTo>
                <a:cubicBezTo>
                  <a:pt x="915556" y="83341"/>
                  <a:pt x="907292" y="76069"/>
                  <a:pt x="899058" y="69012"/>
                </a:cubicBezTo>
                <a:cubicBezTo>
                  <a:pt x="893810" y="64514"/>
                  <a:pt x="887429" y="61527"/>
                  <a:pt x="881805" y="57510"/>
                </a:cubicBezTo>
                <a:cubicBezTo>
                  <a:pt x="857035" y="39817"/>
                  <a:pt x="862820" y="40336"/>
                  <a:pt x="835797" y="28755"/>
                </a:cubicBezTo>
                <a:cubicBezTo>
                  <a:pt x="830225" y="26367"/>
                  <a:pt x="824117" y="25392"/>
                  <a:pt x="818545" y="23004"/>
                </a:cubicBezTo>
                <a:cubicBezTo>
                  <a:pt x="810665" y="19627"/>
                  <a:pt x="803568" y="14512"/>
                  <a:pt x="795541" y="11502"/>
                </a:cubicBezTo>
                <a:cubicBezTo>
                  <a:pt x="788140" y="8727"/>
                  <a:pt x="780137" y="7922"/>
                  <a:pt x="772537" y="5751"/>
                </a:cubicBezTo>
                <a:cubicBezTo>
                  <a:pt x="766708" y="4086"/>
                  <a:pt x="761035" y="1917"/>
                  <a:pt x="755284" y="0"/>
                </a:cubicBezTo>
                <a:cubicBezTo>
                  <a:pt x="711193" y="1917"/>
                  <a:pt x="666853" y="692"/>
                  <a:pt x="623012" y="5751"/>
                </a:cubicBezTo>
                <a:cubicBezTo>
                  <a:pt x="616146" y="6543"/>
                  <a:pt x="612076" y="14446"/>
                  <a:pt x="605760" y="17253"/>
                </a:cubicBezTo>
                <a:cubicBezTo>
                  <a:pt x="569435" y="33398"/>
                  <a:pt x="594258" y="39299"/>
                  <a:pt x="582756" y="46008"/>
                </a:cubicBezTo>
                <a:close/>
              </a:path>
            </a:pathLst>
          </a:custGeom>
          <a:solidFill>
            <a:schemeClr val="bg2">
              <a:lumMod val="20000"/>
              <a:lumOff val="80000"/>
            </a:schemeClr>
          </a:solidFill>
          <a:ln w="12700" cap="flat" cmpd="sng" algn="ctr">
            <a:solidFill>
              <a:schemeClr val="tx1"/>
            </a:solidFill>
            <a:prstDash val="solid"/>
            <a:round/>
            <a:headEnd type="none" w="sm" len="sm"/>
            <a:tailEnd type="none" w="sm" len="sm"/>
          </a:ln>
          <a:effectLst>
            <a:glow rad="228600">
              <a:schemeClr val="accent3">
                <a:satMod val="175000"/>
                <a:alpha val="40000"/>
              </a:schemeClr>
            </a:glow>
          </a:effectLst>
        </p:spPr>
        <p:txBody>
          <a:bodyPr/>
          <a:lstStyle/>
          <a:p>
            <a:pPr algn="r">
              <a:defRPr/>
            </a:pPr>
            <a:endParaRPr lang="en-US" sz="1350"/>
          </a:p>
        </p:txBody>
      </p:sp>
      <p:sp>
        <p:nvSpPr>
          <p:cNvPr id="26" name="Freeform 25">
            <a:extLst>
              <a:ext uri="{FF2B5EF4-FFF2-40B4-BE49-F238E27FC236}">
                <a16:creationId xmlns:a16="http://schemas.microsoft.com/office/drawing/2014/main" id="{09647F53-23A9-45A3-8C97-C45A52273BA9}"/>
              </a:ext>
            </a:extLst>
          </p:cNvPr>
          <p:cNvSpPr/>
          <p:nvPr/>
        </p:nvSpPr>
        <p:spPr bwMode="auto">
          <a:xfrm>
            <a:off x="1716881" y="3709802"/>
            <a:ext cx="953691" cy="963215"/>
          </a:xfrm>
          <a:custGeom>
            <a:avLst/>
            <a:gdLst>
              <a:gd name="connsiteX0" fmla="*/ 477328 w 1270958"/>
              <a:gd name="connsiteY0" fmla="*/ 5820 h 1284251"/>
              <a:gd name="connsiteX1" fmla="*/ 621102 w 1270958"/>
              <a:gd name="connsiteY1" fmla="*/ 5820 h 1284251"/>
              <a:gd name="connsiteX2" fmla="*/ 638354 w 1270958"/>
              <a:gd name="connsiteY2" fmla="*/ 11571 h 1284251"/>
              <a:gd name="connsiteX3" fmla="*/ 690113 w 1270958"/>
              <a:gd name="connsiteY3" fmla="*/ 23073 h 1284251"/>
              <a:gd name="connsiteX4" fmla="*/ 724619 w 1270958"/>
              <a:gd name="connsiteY4" fmla="*/ 34575 h 1284251"/>
              <a:gd name="connsiteX5" fmla="*/ 741871 w 1270958"/>
              <a:gd name="connsiteY5" fmla="*/ 40326 h 1284251"/>
              <a:gd name="connsiteX6" fmla="*/ 787879 w 1270958"/>
              <a:gd name="connsiteY6" fmla="*/ 51828 h 1284251"/>
              <a:gd name="connsiteX7" fmla="*/ 810883 w 1270958"/>
              <a:gd name="connsiteY7" fmla="*/ 57579 h 1284251"/>
              <a:gd name="connsiteX8" fmla="*/ 845388 w 1270958"/>
              <a:gd name="connsiteY8" fmla="*/ 69081 h 1284251"/>
              <a:gd name="connsiteX9" fmla="*/ 862641 w 1270958"/>
              <a:gd name="connsiteY9" fmla="*/ 80583 h 1284251"/>
              <a:gd name="connsiteX10" fmla="*/ 897147 w 1270958"/>
              <a:gd name="connsiteY10" fmla="*/ 92085 h 1284251"/>
              <a:gd name="connsiteX11" fmla="*/ 931653 w 1270958"/>
              <a:gd name="connsiteY11" fmla="*/ 109337 h 1284251"/>
              <a:gd name="connsiteX12" fmla="*/ 948905 w 1270958"/>
              <a:gd name="connsiteY12" fmla="*/ 120839 h 1284251"/>
              <a:gd name="connsiteX13" fmla="*/ 966158 w 1270958"/>
              <a:gd name="connsiteY13" fmla="*/ 126590 h 1284251"/>
              <a:gd name="connsiteX14" fmla="*/ 1000664 w 1270958"/>
              <a:gd name="connsiteY14" fmla="*/ 149594 h 1284251"/>
              <a:gd name="connsiteX15" fmla="*/ 1017917 w 1270958"/>
              <a:gd name="connsiteY15" fmla="*/ 155345 h 1284251"/>
              <a:gd name="connsiteX16" fmla="*/ 1052422 w 1270958"/>
              <a:gd name="connsiteY16" fmla="*/ 178349 h 1284251"/>
              <a:gd name="connsiteX17" fmla="*/ 1069675 w 1270958"/>
              <a:gd name="connsiteY17" fmla="*/ 189851 h 1284251"/>
              <a:gd name="connsiteX18" fmla="*/ 1086928 w 1270958"/>
              <a:gd name="connsiteY18" fmla="*/ 201353 h 1284251"/>
              <a:gd name="connsiteX19" fmla="*/ 1098430 w 1270958"/>
              <a:gd name="connsiteY19" fmla="*/ 218605 h 1284251"/>
              <a:gd name="connsiteX20" fmla="*/ 1115683 w 1270958"/>
              <a:gd name="connsiteY20" fmla="*/ 230107 h 1284251"/>
              <a:gd name="connsiteX21" fmla="*/ 1155939 w 1270958"/>
              <a:gd name="connsiteY21" fmla="*/ 276115 h 1284251"/>
              <a:gd name="connsiteX22" fmla="*/ 1184694 w 1270958"/>
              <a:gd name="connsiteY22" fmla="*/ 327873 h 1284251"/>
              <a:gd name="connsiteX23" fmla="*/ 1201947 w 1270958"/>
              <a:gd name="connsiteY23" fmla="*/ 362379 h 1284251"/>
              <a:gd name="connsiteX24" fmla="*/ 1219200 w 1270958"/>
              <a:gd name="connsiteY24" fmla="*/ 419888 h 1284251"/>
              <a:gd name="connsiteX25" fmla="*/ 1236453 w 1270958"/>
              <a:gd name="connsiteY25" fmla="*/ 477398 h 1284251"/>
              <a:gd name="connsiteX26" fmla="*/ 1242204 w 1270958"/>
              <a:gd name="connsiteY26" fmla="*/ 517654 h 1284251"/>
              <a:gd name="connsiteX27" fmla="*/ 1247954 w 1270958"/>
              <a:gd name="connsiteY27" fmla="*/ 563662 h 1284251"/>
              <a:gd name="connsiteX28" fmla="*/ 1259456 w 1270958"/>
              <a:gd name="connsiteY28" fmla="*/ 644175 h 1284251"/>
              <a:gd name="connsiteX29" fmla="*/ 1270958 w 1270958"/>
              <a:gd name="connsiteY29" fmla="*/ 868462 h 1284251"/>
              <a:gd name="connsiteX30" fmla="*/ 1265207 w 1270958"/>
              <a:gd name="connsiteY30" fmla="*/ 1046741 h 1284251"/>
              <a:gd name="connsiteX31" fmla="*/ 1253705 w 1270958"/>
              <a:gd name="connsiteY31" fmla="*/ 1133005 h 1284251"/>
              <a:gd name="connsiteX32" fmla="*/ 1236453 w 1270958"/>
              <a:gd name="connsiteY32" fmla="*/ 1196266 h 1284251"/>
              <a:gd name="connsiteX33" fmla="*/ 1207698 w 1270958"/>
              <a:gd name="connsiteY33" fmla="*/ 1248024 h 1284251"/>
              <a:gd name="connsiteX34" fmla="*/ 1190445 w 1270958"/>
              <a:gd name="connsiteY34" fmla="*/ 1259526 h 1284251"/>
              <a:gd name="connsiteX35" fmla="*/ 1155939 w 1270958"/>
              <a:gd name="connsiteY35" fmla="*/ 1271028 h 1284251"/>
              <a:gd name="connsiteX36" fmla="*/ 954656 w 1270958"/>
              <a:gd name="connsiteY36" fmla="*/ 1282530 h 1284251"/>
              <a:gd name="connsiteX37" fmla="*/ 828136 w 1270958"/>
              <a:gd name="connsiteY37" fmla="*/ 1276779 h 1284251"/>
              <a:gd name="connsiteX38" fmla="*/ 799381 w 1270958"/>
              <a:gd name="connsiteY38" fmla="*/ 1271028 h 1284251"/>
              <a:gd name="connsiteX39" fmla="*/ 718868 w 1270958"/>
              <a:gd name="connsiteY39" fmla="*/ 1259526 h 1284251"/>
              <a:gd name="connsiteX40" fmla="*/ 684362 w 1270958"/>
              <a:gd name="connsiteY40" fmla="*/ 1248024 h 1284251"/>
              <a:gd name="connsiteX41" fmla="*/ 649856 w 1270958"/>
              <a:gd name="connsiteY41" fmla="*/ 1236522 h 1284251"/>
              <a:gd name="connsiteX42" fmla="*/ 615351 w 1270958"/>
              <a:gd name="connsiteY42" fmla="*/ 1225020 h 1284251"/>
              <a:gd name="connsiteX43" fmla="*/ 586596 w 1270958"/>
              <a:gd name="connsiteY43" fmla="*/ 1219270 h 1284251"/>
              <a:gd name="connsiteX44" fmla="*/ 563592 w 1270958"/>
              <a:gd name="connsiteY44" fmla="*/ 1207768 h 1284251"/>
              <a:gd name="connsiteX45" fmla="*/ 511834 w 1270958"/>
              <a:gd name="connsiteY45" fmla="*/ 1179013 h 1284251"/>
              <a:gd name="connsiteX46" fmla="*/ 483079 w 1270958"/>
              <a:gd name="connsiteY46" fmla="*/ 1167511 h 1284251"/>
              <a:gd name="connsiteX47" fmla="*/ 448573 w 1270958"/>
              <a:gd name="connsiteY47" fmla="*/ 1144507 h 1284251"/>
              <a:gd name="connsiteX48" fmla="*/ 402566 w 1270958"/>
              <a:gd name="connsiteY48" fmla="*/ 1127254 h 1284251"/>
              <a:gd name="connsiteX49" fmla="*/ 385313 w 1270958"/>
              <a:gd name="connsiteY49" fmla="*/ 1110002 h 1284251"/>
              <a:gd name="connsiteX50" fmla="*/ 368060 w 1270958"/>
              <a:gd name="connsiteY50" fmla="*/ 1104251 h 1284251"/>
              <a:gd name="connsiteX51" fmla="*/ 333554 w 1270958"/>
              <a:gd name="connsiteY51" fmla="*/ 1081247 h 1284251"/>
              <a:gd name="connsiteX52" fmla="*/ 287547 w 1270958"/>
              <a:gd name="connsiteY52" fmla="*/ 1046741 h 1284251"/>
              <a:gd name="connsiteX53" fmla="*/ 264543 w 1270958"/>
              <a:gd name="connsiteY53" fmla="*/ 1035239 h 1284251"/>
              <a:gd name="connsiteX54" fmla="*/ 224287 w 1270958"/>
              <a:gd name="connsiteY54" fmla="*/ 1023737 h 1284251"/>
              <a:gd name="connsiteX55" fmla="*/ 189781 w 1270958"/>
              <a:gd name="connsiteY55" fmla="*/ 1000734 h 1284251"/>
              <a:gd name="connsiteX56" fmla="*/ 138022 w 1270958"/>
              <a:gd name="connsiteY56" fmla="*/ 971979 h 1284251"/>
              <a:gd name="connsiteX57" fmla="*/ 86264 w 1270958"/>
              <a:gd name="connsiteY57" fmla="*/ 925971 h 1284251"/>
              <a:gd name="connsiteX58" fmla="*/ 74762 w 1270958"/>
              <a:gd name="connsiteY58" fmla="*/ 908719 h 1284251"/>
              <a:gd name="connsiteX59" fmla="*/ 34505 w 1270958"/>
              <a:gd name="connsiteY59" fmla="*/ 856960 h 1284251"/>
              <a:gd name="connsiteX60" fmla="*/ 17253 w 1270958"/>
              <a:gd name="connsiteY60" fmla="*/ 805202 h 1284251"/>
              <a:gd name="connsiteX61" fmla="*/ 11502 w 1270958"/>
              <a:gd name="connsiteY61" fmla="*/ 776447 h 1284251"/>
              <a:gd name="connsiteX62" fmla="*/ 5751 w 1270958"/>
              <a:gd name="connsiteY62" fmla="*/ 718937 h 1284251"/>
              <a:gd name="connsiteX63" fmla="*/ 0 w 1270958"/>
              <a:gd name="connsiteY63" fmla="*/ 678681 h 1284251"/>
              <a:gd name="connsiteX64" fmla="*/ 5751 w 1270958"/>
              <a:gd name="connsiteY64" fmla="*/ 569413 h 1284251"/>
              <a:gd name="connsiteX65" fmla="*/ 17253 w 1270958"/>
              <a:gd name="connsiteY65" fmla="*/ 523405 h 1284251"/>
              <a:gd name="connsiteX66" fmla="*/ 23004 w 1270958"/>
              <a:gd name="connsiteY66" fmla="*/ 500402 h 1284251"/>
              <a:gd name="connsiteX67" fmla="*/ 28754 w 1270958"/>
              <a:gd name="connsiteY67" fmla="*/ 483149 h 1284251"/>
              <a:gd name="connsiteX68" fmla="*/ 34505 w 1270958"/>
              <a:gd name="connsiteY68" fmla="*/ 454394 h 1284251"/>
              <a:gd name="connsiteX69" fmla="*/ 46007 w 1270958"/>
              <a:gd name="connsiteY69" fmla="*/ 431390 h 1284251"/>
              <a:gd name="connsiteX70" fmla="*/ 57509 w 1270958"/>
              <a:gd name="connsiteY70" fmla="*/ 396885 h 1284251"/>
              <a:gd name="connsiteX71" fmla="*/ 63260 w 1270958"/>
              <a:gd name="connsiteY71" fmla="*/ 379632 h 1284251"/>
              <a:gd name="connsiteX72" fmla="*/ 74762 w 1270958"/>
              <a:gd name="connsiteY72" fmla="*/ 350877 h 1284251"/>
              <a:gd name="connsiteX73" fmla="*/ 97766 w 1270958"/>
              <a:gd name="connsiteY73" fmla="*/ 287617 h 1284251"/>
              <a:gd name="connsiteX74" fmla="*/ 109268 w 1270958"/>
              <a:gd name="connsiteY74" fmla="*/ 270364 h 1284251"/>
              <a:gd name="connsiteX75" fmla="*/ 120770 w 1270958"/>
              <a:gd name="connsiteY75" fmla="*/ 230107 h 1284251"/>
              <a:gd name="connsiteX76" fmla="*/ 132271 w 1270958"/>
              <a:gd name="connsiteY76" fmla="*/ 212854 h 1284251"/>
              <a:gd name="connsiteX77" fmla="*/ 149524 w 1270958"/>
              <a:gd name="connsiteY77" fmla="*/ 172598 h 1284251"/>
              <a:gd name="connsiteX78" fmla="*/ 178279 w 1270958"/>
              <a:gd name="connsiteY78" fmla="*/ 138092 h 1284251"/>
              <a:gd name="connsiteX79" fmla="*/ 201283 w 1270958"/>
              <a:gd name="connsiteY79" fmla="*/ 103587 h 1284251"/>
              <a:gd name="connsiteX80" fmla="*/ 218536 w 1270958"/>
              <a:gd name="connsiteY80" fmla="*/ 92085 h 1284251"/>
              <a:gd name="connsiteX81" fmla="*/ 235788 w 1270958"/>
              <a:gd name="connsiteY81" fmla="*/ 74832 h 1284251"/>
              <a:gd name="connsiteX82" fmla="*/ 253041 w 1270958"/>
              <a:gd name="connsiteY82" fmla="*/ 69081 h 1284251"/>
              <a:gd name="connsiteX83" fmla="*/ 270294 w 1270958"/>
              <a:gd name="connsiteY83" fmla="*/ 51828 h 1284251"/>
              <a:gd name="connsiteX84" fmla="*/ 304800 w 1270958"/>
              <a:gd name="connsiteY84" fmla="*/ 40326 h 1284251"/>
              <a:gd name="connsiteX85" fmla="*/ 477328 w 1270958"/>
              <a:gd name="connsiteY85" fmla="*/ 5820 h 128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270958" h="1284251">
                <a:moveTo>
                  <a:pt x="477328" y="5820"/>
                </a:moveTo>
                <a:cubicBezTo>
                  <a:pt x="530045" y="69"/>
                  <a:pt x="549521" y="-3723"/>
                  <a:pt x="621102" y="5820"/>
                </a:cubicBezTo>
                <a:cubicBezTo>
                  <a:pt x="627111" y="6621"/>
                  <a:pt x="632473" y="10101"/>
                  <a:pt x="638354" y="11571"/>
                </a:cubicBezTo>
                <a:cubicBezTo>
                  <a:pt x="671192" y="19781"/>
                  <a:pt x="660591" y="14217"/>
                  <a:pt x="690113" y="23073"/>
                </a:cubicBezTo>
                <a:cubicBezTo>
                  <a:pt x="701726" y="26557"/>
                  <a:pt x="713117" y="30741"/>
                  <a:pt x="724619" y="34575"/>
                </a:cubicBezTo>
                <a:cubicBezTo>
                  <a:pt x="730370" y="36492"/>
                  <a:pt x="735927" y="39137"/>
                  <a:pt x="741871" y="40326"/>
                </a:cubicBezTo>
                <a:cubicBezTo>
                  <a:pt x="800333" y="52018"/>
                  <a:pt x="746616" y="40039"/>
                  <a:pt x="787879" y="51828"/>
                </a:cubicBezTo>
                <a:cubicBezTo>
                  <a:pt x="795479" y="53999"/>
                  <a:pt x="803312" y="55308"/>
                  <a:pt x="810883" y="57579"/>
                </a:cubicBezTo>
                <a:cubicBezTo>
                  <a:pt x="822496" y="61063"/>
                  <a:pt x="835300" y="62356"/>
                  <a:pt x="845388" y="69081"/>
                </a:cubicBezTo>
                <a:cubicBezTo>
                  <a:pt x="851139" y="72915"/>
                  <a:pt x="856325" y="77776"/>
                  <a:pt x="862641" y="80583"/>
                </a:cubicBezTo>
                <a:cubicBezTo>
                  <a:pt x="873720" y="85507"/>
                  <a:pt x="887059" y="85360"/>
                  <a:pt x="897147" y="92085"/>
                </a:cubicBezTo>
                <a:cubicBezTo>
                  <a:pt x="919444" y="106950"/>
                  <a:pt x="907843" y="101402"/>
                  <a:pt x="931653" y="109337"/>
                </a:cubicBezTo>
                <a:cubicBezTo>
                  <a:pt x="937404" y="113171"/>
                  <a:pt x="942723" y="117748"/>
                  <a:pt x="948905" y="120839"/>
                </a:cubicBezTo>
                <a:cubicBezTo>
                  <a:pt x="954327" y="123550"/>
                  <a:pt x="960859" y="123646"/>
                  <a:pt x="966158" y="126590"/>
                </a:cubicBezTo>
                <a:cubicBezTo>
                  <a:pt x="978242" y="133303"/>
                  <a:pt x="987550" y="145223"/>
                  <a:pt x="1000664" y="149594"/>
                </a:cubicBezTo>
                <a:cubicBezTo>
                  <a:pt x="1006415" y="151511"/>
                  <a:pt x="1012618" y="152401"/>
                  <a:pt x="1017917" y="155345"/>
                </a:cubicBezTo>
                <a:cubicBezTo>
                  <a:pt x="1030001" y="162058"/>
                  <a:pt x="1040920" y="170681"/>
                  <a:pt x="1052422" y="178349"/>
                </a:cubicBezTo>
                <a:lnTo>
                  <a:pt x="1069675" y="189851"/>
                </a:lnTo>
                <a:lnTo>
                  <a:pt x="1086928" y="201353"/>
                </a:lnTo>
                <a:cubicBezTo>
                  <a:pt x="1090762" y="207104"/>
                  <a:pt x="1093543" y="213718"/>
                  <a:pt x="1098430" y="218605"/>
                </a:cubicBezTo>
                <a:cubicBezTo>
                  <a:pt x="1103317" y="223492"/>
                  <a:pt x="1111132" y="224905"/>
                  <a:pt x="1115683" y="230107"/>
                </a:cubicBezTo>
                <a:cubicBezTo>
                  <a:pt x="1162651" y="283785"/>
                  <a:pt x="1117121" y="250235"/>
                  <a:pt x="1155939" y="276115"/>
                </a:cubicBezTo>
                <a:cubicBezTo>
                  <a:pt x="1170013" y="318336"/>
                  <a:pt x="1158868" y="302047"/>
                  <a:pt x="1184694" y="327873"/>
                </a:cubicBezTo>
                <a:cubicBezTo>
                  <a:pt x="1205668" y="390795"/>
                  <a:pt x="1172218" y="295488"/>
                  <a:pt x="1201947" y="362379"/>
                </a:cubicBezTo>
                <a:cubicBezTo>
                  <a:pt x="1214458" y="390530"/>
                  <a:pt x="1211480" y="394154"/>
                  <a:pt x="1219200" y="419888"/>
                </a:cubicBezTo>
                <a:cubicBezTo>
                  <a:pt x="1226126" y="442973"/>
                  <a:pt x="1232374" y="454966"/>
                  <a:pt x="1236453" y="477398"/>
                </a:cubicBezTo>
                <a:cubicBezTo>
                  <a:pt x="1238878" y="490734"/>
                  <a:pt x="1240413" y="504218"/>
                  <a:pt x="1242204" y="517654"/>
                </a:cubicBezTo>
                <a:cubicBezTo>
                  <a:pt x="1244246" y="532974"/>
                  <a:pt x="1245866" y="548348"/>
                  <a:pt x="1247954" y="563662"/>
                </a:cubicBezTo>
                <a:cubicBezTo>
                  <a:pt x="1251617" y="590524"/>
                  <a:pt x="1259456" y="644175"/>
                  <a:pt x="1259456" y="644175"/>
                </a:cubicBezTo>
                <a:cubicBezTo>
                  <a:pt x="1263026" y="701289"/>
                  <a:pt x="1270958" y="818861"/>
                  <a:pt x="1270958" y="868462"/>
                </a:cubicBezTo>
                <a:cubicBezTo>
                  <a:pt x="1270958" y="927919"/>
                  <a:pt x="1268252" y="987362"/>
                  <a:pt x="1265207" y="1046741"/>
                </a:cubicBezTo>
                <a:cubicBezTo>
                  <a:pt x="1264776" y="1055143"/>
                  <a:pt x="1255501" y="1122228"/>
                  <a:pt x="1253705" y="1133005"/>
                </a:cubicBezTo>
                <a:cubicBezTo>
                  <a:pt x="1248286" y="1165517"/>
                  <a:pt x="1247684" y="1162572"/>
                  <a:pt x="1236453" y="1196266"/>
                </a:cubicBezTo>
                <a:cubicBezTo>
                  <a:pt x="1230460" y="1214245"/>
                  <a:pt x="1224647" y="1236724"/>
                  <a:pt x="1207698" y="1248024"/>
                </a:cubicBezTo>
                <a:cubicBezTo>
                  <a:pt x="1201947" y="1251858"/>
                  <a:pt x="1196761" y="1256719"/>
                  <a:pt x="1190445" y="1259526"/>
                </a:cubicBezTo>
                <a:cubicBezTo>
                  <a:pt x="1179366" y="1264450"/>
                  <a:pt x="1167441" y="1267194"/>
                  <a:pt x="1155939" y="1271028"/>
                </a:cubicBezTo>
                <a:cubicBezTo>
                  <a:pt x="1080460" y="1296188"/>
                  <a:pt x="1144778" y="1276589"/>
                  <a:pt x="954656" y="1282530"/>
                </a:cubicBezTo>
                <a:cubicBezTo>
                  <a:pt x="912483" y="1280613"/>
                  <a:pt x="870238" y="1279898"/>
                  <a:pt x="828136" y="1276779"/>
                </a:cubicBezTo>
                <a:cubicBezTo>
                  <a:pt x="818388" y="1276057"/>
                  <a:pt x="809042" y="1272514"/>
                  <a:pt x="799381" y="1271028"/>
                </a:cubicBezTo>
                <a:cubicBezTo>
                  <a:pt x="781677" y="1268304"/>
                  <a:pt x="738535" y="1264443"/>
                  <a:pt x="718868" y="1259526"/>
                </a:cubicBezTo>
                <a:cubicBezTo>
                  <a:pt x="707106" y="1256585"/>
                  <a:pt x="695864" y="1251858"/>
                  <a:pt x="684362" y="1248024"/>
                </a:cubicBezTo>
                <a:lnTo>
                  <a:pt x="649856" y="1236522"/>
                </a:lnTo>
                <a:cubicBezTo>
                  <a:pt x="638354" y="1232688"/>
                  <a:pt x="627239" y="1227397"/>
                  <a:pt x="615351" y="1225020"/>
                </a:cubicBezTo>
                <a:lnTo>
                  <a:pt x="586596" y="1219270"/>
                </a:lnTo>
                <a:cubicBezTo>
                  <a:pt x="578928" y="1215436"/>
                  <a:pt x="571086" y="1211931"/>
                  <a:pt x="563592" y="1207768"/>
                </a:cubicBezTo>
                <a:cubicBezTo>
                  <a:pt x="534564" y="1191641"/>
                  <a:pt x="539407" y="1191268"/>
                  <a:pt x="511834" y="1179013"/>
                </a:cubicBezTo>
                <a:cubicBezTo>
                  <a:pt x="502400" y="1174820"/>
                  <a:pt x="492142" y="1172454"/>
                  <a:pt x="483079" y="1167511"/>
                </a:cubicBezTo>
                <a:cubicBezTo>
                  <a:pt x="470943" y="1160891"/>
                  <a:pt x="461984" y="1147860"/>
                  <a:pt x="448573" y="1144507"/>
                </a:cubicBezTo>
                <a:cubicBezTo>
                  <a:pt x="430049" y="1139876"/>
                  <a:pt x="418760" y="1138821"/>
                  <a:pt x="402566" y="1127254"/>
                </a:cubicBezTo>
                <a:cubicBezTo>
                  <a:pt x="395948" y="1122527"/>
                  <a:pt x="392080" y="1114513"/>
                  <a:pt x="385313" y="1110002"/>
                </a:cubicBezTo>
                <a:cubicBezTo>
                  <a:pt x="380269" y="1106639"/>
                  <a:pt x="373359" y="1107195"/>
                  <a:pt x="368060" y="1104251"/>
                </a:cubicBezTo>
                <a:cubicBezTo>
                  <a:pt x="355976" y="1097538"/>
                  <a:pt x="344348" y="1089883"/>
                  <a:pt x="333554" y="1081247"/>
                </a:cubicBezTo>
                <a:cubicBezTo>
                  <a:pt x="319724" y="1070182"/>
                  <a:pt x="303570" y="1055897"/>
                  <a:pt x="287547" y="1046741"/>
                </a:cubicBezTo>
                <a:cubicBezTo>
                  <a:pt x="280103" y="1042488"/>
                  <a:pt x="272423" y="1038616"/>
                  <a:pt x="264543" y="1035239"/>
                </a:cubicBezTo>
                <a:cubicBezTo>
                  <a:pt x="252993" y="1030289"/>
                  <a:pt x="235959" y="1026655"/>
                  <a:pt x="224287" y="1023737"/>
                </a:cubicBezTo>
                <a:cubicBezTo>
                  <a:pt x="212785" y="1016069"/>
                  <a:pt x="202895" y="1005105"/>
                  <a:pt x="189781" y="1000734"/>
                </a:cubicBezTo>
                <a:cubicBezTo>
                  <a:pt x="168086" y="993502"/>
                  <a:pt x="157796" y="991754"/>
                  <a:pt x="138022" y="971979"/>
                </a:cubicBezTo>
                <a:cubicBezTo>
                  <a:pt x="98630" y="932586"/>
                  <a:pt x="117051" y="946496"/>
                  <a:pt x="86264" y="925971"/>
                </a:cubicBezTo>
                <a:cubicBezTo>
                  <a:pt x="82430" y="920220"/>
                  <a:pt x="79187" y="914029"/>
                  <a:pt x="74762" y="908719"/>
                </a:cubicBezTo>
                <a:cubicBezTo>
                  <a:pt x="58222" y="888872"/>
                  <a:pt x="44194" y="886028"/>
                  <a:pt x="34505" y="856960"/>
                </a:cubicBezTo>
                <a:cubicBezTo>
                  <a:pt x="28754" y="839707"/>
                  <a:pt x="20820" y="823035"/>
                  <a:pt x="17253" y="805202"/>
                </a:cubicBezTo>
                <a:cubicBezTo>
                  <a:pt x="15336" y="795617"/>
                  <a:pt x="12794" y="786136"/>
                  <a:pt x="11502" y="776447"/>
                </a:cubicBezTo>
                <a:cubicBezTo>
                  <a:pt x="8956" y="757350"/>
                  <a:pt x="8002" y="738071"/>
                  <a:pt x="5751" y="718937"/>
                </a:cubicBezTo>
                <a:cubicBezTo>
                  <a:pt x="4167" y="705475"/>
                  <a:pt x="1917" y="692100"/>
                  <a:pt x="0" y="678681"/>
                </a:cubicBezTo>
                <a:cubicBezTo>
                  <a:pt x="1917" y="642258"/>
                  <a:pt x="2722" y="605760"/>
                  <a:pt x="5751" y="569413"/>
                </a:cubicBezTo>
                <a:cubicBezTo>
                  <a:pt x="7814" y="544654"/>
                  <a:pt x="11435" y="543767"/>
                  <a:pt x="17253" y="523405"/>
                </a:cubicBezTo>
                <a:cubicBezTo>
                  <a:pt x="19424" y="515805"/>
                  <a:pt x="20833" y="508002"/>
                  <a:pt x="23004" y="500402"/>
                </a:cubicBezTo>
                <a:cubicBezTo>
                  <a:pt x="24669" y="494573"/>
                  <a:pt x="27284" y="489030"/>
                  <a:pt x="28754" y="483149"/>
                </a:cubicBezTo>
                <a:cubicBezTo>
                  <a:pt x="31125" y="473666"/>
                  <a:pt x="31414" y="463667"/>
                  <a:pt x="34505" y="454394"/>
                </a:cubicBezTo>
                <a:cubicBezTo>
                  <a:pt x="37216" y="446261"/>
                  <a:pt x="42823" y="439350"/>
                  <a:pt x="46007" y="431390"/>
                </a:cubicBezTo>
                <a:cubicBezTo>
                  <a:pt x="50510" y="420133"/>
                  <a:pt x="53675" y="408387"/>
                  <a:pt x="57509" y="396885"/>
                </a:cubicBezTo>
                <a:cubicBezTo>
                  <a:pt x="59426" y="391134"/>
                  <a:pt x="61009" y="385261"/>
                  <a:pt x="63260" y="379632"/>
                </a:cubicBezTo>
                <a:cubicBezTo>
                  <a:pt x="67094" y="370047"/>
                  <a:pt x="71234" y="360579"/>
                  <a:pt x="74762" y="350877"/>
                </a:cubicBezTo>
                <a:cubicBezTo>
                  <a:pt x="81921" y="331191"/>
                  <a:pt x="88239" y="306671"/>
                  <a:pt x="97766" y="287617"/>
                </a:cubicBezTo>
                <a:cubicBezTo>
                  <a:pt x="100857" y="281435"/>
                  <a:pt x="106177" y="276546"/>
                  <a:pt x="109268" y="270364"/>
                </a:cubicBezTo>
                <a:cubicBezTo>
                  <a:pt x="120456" y="247988"/>
                  <a:pt x="109719" y="255895"/>
                  <a:pt x="120770" y="230107"/>
                </a:cubicBezTo>
                <a:cubicBezTo>
                  <a:pt x="123493" y="223754"/>
                  <a:pt x="129180" y="219036"/>
                  <a:pt x="132271" y="212854"/>
                </a:cubicBezTo>
                <a:cubicBezTo>
                  <a:pt x="164519" y="148356"/>
                  <a:pt x="101671" y="256341"/>
                  <a:pt x="149524" y="172598"/>
                </a:cubicBezTo>
                <a:cubicBezTo>
                  <a:pt x="168493" y="139403"/>
                  <a:pt x="152661" y="171028"/>
                  <a:pt x="178279" y="138092"/>
                </a:cubicBezTo>
                <a:cubicBezTo>
                  <a:pt x="186766" y="127181"/>
                  <a:pt x="189781" y="111255"/>
                  <a:pt x="201283" y="103587"/>
                </a:cubicBezTo>
                <a:cubicBezTo>
                  <a:pt x="207034" y="99753"/>
                  <a:pt x="213226" y="96510"/>
                  <a:pt x="218536" y="92085"/>
                </a:cubicBezTo>
                <a:cubicBezTo>
                  <a:pt x="224784" y="86878"/>
                  <a:pt x="229021" y="79343"/>
                  <a:pt x="235788" y="74832"/>
                </a:cubicBezTo>
                <a:cubicBezTo>
                  <a:pt x="240832" y="71469"/>
                  <a:pt x="247290" y="70998"/>
                  <a:pt x="253041" y="69081"/>
                </a:cubicBezTo>
                <a:cubicBezTo>
                  <a:pt x="258792" y="63330"/>
                  <a:pt x="263184" y="55778"/>
                  <a:pt x="270294" y="51828"/>
                </a:cubicBezTo>
                <a:cubicBezTo>
                  <a:pt x="280892" y="45940"/>
                  <a:pt x="293298" y="44160"/>
                  <a:pt x="304800" y="40326"/>
                </a:cubicBezTo>
                <a:cubicBezTo>
                  <a:pt x="378430" y="15783"/>
                  <a:pt x="424611" y="11571"/>
                  <a:pt x="477328" y="5820"/>
                </a:cubicBezTo>
                <a:close/>
              </a:path>
            </a:pathLst>
          </a:custGeom>
          <a:solidFill>
            <a:schemeClr val="bg2">
              <a:lumMod val="20000"/>
              <a:lumOff val="80000"/>
            </a:schemeClr>
          </a:solidFill>
          <a:ln w="12700" cap="flat" cmpd="sng" algn="ctr">
            <a:solidFill>
              <a:schemeClr val="tx1"/>
            </a:solidFill>
            <a:prstDash val="solid"/>
            <a:round/>
            <a:headEnd type="none" w="sm" len="sm"/>
            <a:tailEnd type="none" w="sm" len="sm"/>
          </a:ln>
          <a:effectLst>
            <a:glow rad="228600">
              <a:schemeClr val="accent3">
                <a:satMod val="175000"/>
                <a:alpha val="40000"/>
              </a:schemeClr>
            </a:glow>
          </a:effectLst>
        </p:spPr>
        <p:txBody>
          <a:bodyPr/>
          <a:lstStyle/>
          <a:p>
            <a:pPr algn="r">
              <a:defRPr/>
            </a:pPr>
            <a:endParaRPr lang="en-US" sz="1350"/>
          </a:p>
        </p:txBody>
      </p:sp>
      <p:sp>
        <p:nvSpPr>
          <p:cNvPr id="25" name="Freeform 24">
            <a:extLst>
              <a:ext uri="{FF2B5EF4-FFF2-40B4-BE49-F238E27FC236}">
                <a16:creationId xmlns:a16="http://schemas.microsoft.com/office/drawing/2014/main" id="{6B0F89BF-E1D1-4A92-90EA-CD3D3C256DE3}"/>
              </a:ext>
            </a:extLst>
          </p:cNvPr>
          <p:cNvSpPr/>
          <p:nvPr/>
        </p:nvSpPr>
        <p:spPr bwMode="auto">
          <a:xfrm>
            <a:off x="1276350" y="2757301"/>
            <a:ext cx="747713" cy="633413"/>
          </a:xfrm>
          <a:custGeom>
            <a:avLst/>
            <a:gdLst>
              <a:gd name="connsiteX0" fmla="*/ 783549 w 996411"/>
              <a:gd name="connsiteY0" fmla="*/ 46008 h 845389"/>
              <a:gd name="connsiteX1" fmla="*/ 795051 w 996411"/>
              <a:gd name="connsiteY1" fmla="*/ 74762 h 845389"/>
              <a:gd name="connsiteX2" fmla="*/ 800802 w 996411"/>
              <a:gd name="connsiteY2" fmla="*/ 92015 h 845389"/>
              <a:gd name="connsiteX3" fmla="*/ 812304 w 996411"/>
              <a:gd name="connsiteY3" fmla="*/ 109268 h 845389"/>
              <a:gd name="connsiteX4" fmla="*/ 829556 w 996411"/>
              <a:gd name="connsiteY4" fmla="*/ 143774 h 845389"/>
              <a:gd name="connsiteX5" fmla="*/ 841058 w 996411"/>
              <a:gd name="connsiteY5" fmla="*/ 178279 h 845389"/>
              <a:gd name="connsiteX6" fmla="*/ 852560 w 996411"/>
              <a:gd name="connsiteY6" fmla="*/ 195532 h 845389"/>
              <a:gd name="connsiteX7" fmla="*/ 869813 w 996411"/>
              <a:gd name="connsiteY7" fmla="*/ 247291 h 845389"/>
              <a:gd name="connsiteX8" fmla="*/ 875564 w 996411"/>
              <a:gd name="connsiteY8" fmla="*/ 264543 h 845389"/>
              <a:gd name="connsiteX9" fmla="*/ 887066 w 996411"/>
              <a:gd name="connsiteY9" fmla="*/ 281796 h 845389"/>
              <a:gd name="connsiteX10" fmla="*/ 898568 w 996411"/>
              <a:gd name="connsiteY10" fmla="*/ 316302 h 845389"/>
              <a:gd name="connsiteX11" fmla="*/ 904319 w 996411"/>
              <a:gd name="connsiteY11" fmla="*/ 333555 h 845389"/>
              <a:gd name="connsiteX12" fmla="*/ 915821 w 996411"/>
              <a:gd name="connsiteY12" fmla="*/ 368060 h 845389"/>
              <a:gd name="connsiteX13" fmla="*/ 927322 w 996411"/>
              <a:gd name="connsiteY13" fmla="*/ 385313 h 845389"/>
              <a:gd name="connsiteX14" fmla="*/ 938824 w 996411"/>
              <a:gd name="connsiteY14" fmla="*/ 419819 h 845389"/>
              <a:gd name="connsiteX15" fmla="*/ 950326 w 996411"/>
              <a:gd name="connsiteY15" fmla="*/ 437072 h 845389"/>
              <a:gd name="connsiteX16" fmla="*/ 961828 w 996411"/>
              <a:gd name="connsiteY16" fmla="*/ 471577 h 845389"/>
              <a:gd name="connsiteX17" fmla="*/ 967579 w 996411"/>
              <a:gd name="connsiteY17" fmla="*/ 488830 h 845389"/>
              <a:gd name="connsiteX18" fmla="*/ 979081 w 996411"/>
              <a:gd name="connsiteY18" fmla="*/ 506083 h 845389"/>
              <a:gd name="connsiteX19" fmla="*/ 990583 w 996411"/>
              <a:gd name="connsiteY19" fmla="*/ 540589 h 845389"/>
              <a:gd name="connsiteX20" fmla="*/ 996334 w 996411"/>
              <a:gd name="connsiteY20" fmla="*/ 586596 h 845389"/>
              <a:gd name="connsiteX21" fmla="*/ 984832 w 996411"/>
              <a:gd name="connsiteY21" fmla="*/ 718868 h 845389"/>
              <a:gd name="connsiteX22" fmla="*/ 956077 w 996411"/>
              <a:gd name="connsiteY22" fmla="*/ 770626 h 845389"/>
              <a:gd name="connsiteX23" fmla="*/ 921571 w 996411"/>
              <a:gd name="connsiteY23" fmla="*/ 799381 h 845389"/>
              <a:gd name="connsiteX24" fmla="*/ 887066 w 996411"/>
              <a:gd name="connsiteY24" fmla="*/ 822385 h 845389"/>
              <a:gd name="connsiteX25" fmla="*/ 869813 w 996411"/>
              <a:gd name="connsiteY25" fmla="*/ 833887 h 845389"/>
              <a:gd name="connsiteX26" fmla="*/ 835307 w 996411"/>
              <a:gd name="connsiteY26" fmla="*/ 845389 h 845389"/>
              <a:gd name="connsiteX27" fmla="*/ 449994 w 996411"/>
              <a:gd name="connsiteY27" fmla="*/ 839638 h 845389"/>
              <a:gd name="connsiteX28" fmla="*/ 380983 w 996411"/>
              <a:gd name="connsiteY28" fmla="*/ 833887 h 845389"/>
              <a:gd name="connsiteX29" fmla="*/ 288968 w 996411"/>
              <a:gd name="connsiteY29" fmla="*/ 828136 h 845389"/>
              <a:gd name="connsiteX30" fmla="*/ 219956 w 996411"/>
              <a:gd name="connsiteY30" fmla="*/ 816634 h 845389"/>
              <a:gd name="connsiteX31" fmla="*/ 196953 w 996411"/>
              <a:gd name="connsiteY31" fmla="*/ 810883 h 845389"/>
              <a:gd name="connsiteX32" fmla="*/ 145194 w 996411"/>
              <a:gd name="connsiteY32" fmla="*/ 799381 h 845389"/>
              <a:gd name="connsiteX33" fmla="*/ 127941 w 996411"/>
              <a:gd name="connsiteY33" fmla="*/ 787879 h 845389"/>
              <a:gd name="connsiteX34" fmla="*/ 110688 w 996411"/>
              <a:gd name="connsiteY34" fmla="*/ 782128 h 845389"/>
              <a:gd name="connsiteX35" fmla="*/ 53179 w 996411"/>
              <a:gd name="connsiteY35" fmla="*/ 713117 h 845389"/>
              <a:gd name="connsiteX36" fmla="*/ 41677 w 996411"/>
              <a:gd name="connsiteY36" fmla="*/ 695864 h 845389"/>
              <a:gd name="connsiteX37" fmla="*/ 24424 w 996411"/>
              <a:gd name="connsiteY37" fmla="*/ 644106 h 845389"/>
              <a:gd name="connsiteX38" fmla="*/ 18673 w 996411"/>
              <a:gd name="connsiteY38" fmla="*/ 626853 h 845389"/>
              <a:gd name="connsiteX39" fmla="*/ 12922 w 996411"/>
              <a:gd name="connsiteY39" fmla="*/ 609600 h 845389"/>
              <a:gd name="connsiteX40" fmla="*/ 7171 w 996411"/>
              <a:gd name="connsiteY40" fmla="*/ 350808 h 845389"/>
              <a:gd name="connsiteX41" fmla="*/ 24424 w 996411"/>
              <a:gd name="connsiteY41" fmla="*/ 281796 h 845389"/>
              <a:gd name="connsiteX42" fmla="*/ 35926 w 996411"/>
              <a:gd name="connsiteY42" fmla="*/ 258793 h 845389"/>
              <a:gd name="connsiteX43" fmla="*/ 41677 w 996411"/>
              <a:gd name="connsiteY43" fmla="*/ 241540 h 845389"/>
              <a:gd name="connsiteX44" fmla="*/ 58930 w 996411"/>
              <a:gd name="connsiteY44" fmla="*/ 230038 h 845389"/>
              <a:gd name="connsiteX45" fmla="*/ 81934 w 996411"/>
              <a:gd name="connsiteY45" fmla="*/ 201283 h 845389"/>
              <a:gd name="connsiteX46" fmla="*/ 93436 w 996411"/>
              <a:gd name="connsiteY46" fmla="*/ 184030 h 845389"/>
              <a:gd name="connsiteX47" fmla="*/ 116439 w 996411"/>
              <a:gd name="connsiteY47" fmla="*/ 172528 h 845389"/>
              <a:gd name="connsiteX48" fmla="*/ 168198 w 996411"/>
              <a:gd name="connsiteY48" fmla="*/ 143774 h 845389"/>
              <a:gd name="connsiteX49" fmla="*/ 185451 w 996411"/>
              <a:gd name="connsiteY49" fmla="*/ 126521 h 845389"/>
              <a:gd name="connsiteX50" fmla="*/ 219956 w 996411"/>
              <a:gd name="connsiteY50" fmla="*/ 115019 h 845389"/>
              <a:gd name="connsiteX51" fmla="*/ 254462 w 996411"/>
              <a:gd name="connsiteY51" fmla="*/ 103517 h 845389"/>
              <a:gd name="connsiteX52" fmla="*/ 271715 w 996411"/>
              <a:gd name="connsiteY52" fmla="*/ 97766 h 845389"/>
              <a:gd name="connsiteX53" fmla="*/ 323473 w 996411"/>
              <a:gd name="connsiteY53" fmla="*/ 74762 h 845389"/>
              <a:gd name="connsiteX54" fmla="*/ 340726 w 996411"/>
              <a:gd name="connsiteY54" fmla="*/ 69011 h 845389"/>
              <a:gd name="connsiteX55" fmla="*/ 357979 w 996411"/>
              <a:gd name="connsiteY55" fmla="*/ 63260 h 845389"/>
              <a:gd name="connsiteX56" fmla="*/ 398236 w 996411"/>
              <a:gd name="connsiteY56" fmla="*/ 40257 h 845389"/>
              <a:gd name="connsiteX57" fmla="*/ 432741 w 996411"/>
              <a:gd name="connsiteY57" fmla="*/ 28755 h 845389"/>
              <a:gd name="connsiteX58" fmla="*/ 484500 w 996411"/>
              <a:gd name="connsiteY58" fmla="*/ 11502 h 845389"/>
              <a:gd name="connsiteX59" fmla="*/ 501753 w 996411"/>
              <a:gd name="connsiteY59" fmla="*/ 5751 h 845389"/>
              <a:gd name="connsiteX60" fmla="*/ 519005 w 996411"/>
              <a:gd name="connsiteY60" fmla="*/ 0 h 845389"/>
              <a:gd name="connsiteX61" fmla="*/ 703036 w 996411"/>
              <a:gd name="connsiteY61" fmla="*/ 5751 h 845389"/>
              <a:gd name="connsiteX62" fmla="*/ 737541 w 996411"/>
              <a:gd name="connsiteY62" fmla="*/ 11502 h 845389"/>
              <a:gd name="connsiteX63" fmla="*/ 783549 w 996411"/>
              <a:gd name="connsiteY63" fmla="*/ 46008 h 84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96411" h="845389">
                <a:moveTo>
                  <a:pt x="783549" y="46008"/>
                </a:moveTo>
                <a:cubicBezTo>
                  <a:pt x="793134" y="56551"/>
                  <a:pt x="791426" y="65096"/>
                  <a:pt x="795051" y="74762"/>
                </a:cubicBezTo>
                <a:cubicBezTo>
                  <a:pt x="797180" y="80438"/>
                  <a:pt x="798091" y="86593"/>
                  <a:pt x="800802" y="92015"/>
                </a:cubicBezTo>
                <a:cubicBezTo>
                  <a:pt x="803893" y="98197"/>
                  <a:pt x="808470" y="103517"/>
                  <a:pt x="812304" y="109268"/>
                </a:cubicBezTo>
                <a:cubicBezTo>
                  <a:pt x="833266" y="172164"/>
                  <a:pt x="799839" y="76912"/>
                  <a:pt x="829556" y="143774"/>
                </a:cubicBezTo>
                <a:cubicBezTo>
                  <a:pt x="834480" y="154853"/>
                  <a:pt x="834333" y="168191"/>
                  <a:pt x="841058" y="178279"/>
                </a:cubicBezTo>
                <a:cubicBezTo>
                  <a:pt x="844892" y="184030"/>
                  <a:pt x="849753" y="189216"/>
                  <a:pt x="852560" y="195532"/>
                </a:cubicBezTo>
                <a:cubicBezTo>
                  <a:pt x="852561" y="195534"/>
                  <a:pt x="866937" y="238664"/>
                  <a:pt x="869813" y="247291"/>
                </a:cubicBezTo>
                <a:cubicBezTo>
                  <a:pt x="871730" y="253042"/>
                  <a:pt x="872202" y="259499"/>
                  <a:pt x="875564" y="264543"/>
                </a:cubicBezTo>
                <a:cubicBezTo>
                  <a:pt x="879398" y="270294"/>
                  <a:pt x="884259" y="275480"/>
                  <a:pt x="887066" y="281796"/>
                </a:cubicBezTo>
                <a:cubicBezTo>
                  <a:pt x="891990" y="292875"/>
                  <a:pt x="894734" y="304800"/>
                  <a:pt x="898568" y="316302"/>
                </a:cubicBezTo>
                <a:lnTo>
                  <a:pt x="904319" y="333555"/>
                </a:lnTo>
                <a:cubicBezTo>
                  <a:pt x="904319" y="333556"/>
                  <a:pt x="915820" y="368059"/>
                  <a:pt x="915821" y="368060"/>
                </a:cubicBezTo>
                <a:cubicBezTo>
                  <a:pt x="919655" y="373811"/>
                  <a:pt x="924515" y="378997"/>
                  <a:pt x="927322" y="385313"/>
                </a:cubicBezTo>
                <a:cubicBezTo>
                  <a:pt x="932246" y="396392"/>
                  <a:pt x="932099" y="409731"/>
                  <a:pt x="938824" y="419819"/>
                </a:cubicBezTo>
                <a:cubicBezTo>
                  <a:pt x="942658" y="425570"/>
                  <a:pt x="947519" y="430756"/>
                  <a:pt x="950326" y="437072"/>
                </a:cubicBezTo>
                <a:cubicBezTo>
                  <a:pt x="955250" y="448151"/>
                  <a:pt x="957994" y="460075"/>
                  <a:pt x="961828" y="471577"/>
                </a:cubicBezTo>
                <a:cubicBezTo>
                  <a:pt x="963745" y="477328"/>
                  <a:pt x="964216" y="483786"/>
                  <a:pt x="967579" y="488830"/>
                </a:cubicBezTo>
                <a:cubicBezTo>
                  <a:pt x="971413" y="494581"/>
                  <a:pt x="976274" y="499767"/>
                  <a:pt x="979081" y="506083"/>
                </a:cubicBezTo>
                <a:cubicBezTo>
                  <a:pt x="984005" y="517162"/>
                  <a:pt x="990583" y="540589"/>
                  <a:pt x="990583" y="540589"/>
                </a:cubicBezTo>
                <a:cubicBezTo>
                  <a:pt x="992500" y="555925"/>
                  <a:pt x="996334" y="571141"/>
                  <a:pt x="996334" y="586596"/>
                </a:cubicBezTo>
                <a:cubicBezTo>
                  <a:pt x="996334" y="648495"/>
                  <a:pt x="998093" y="672456"/>
                  <a:pt x="984832" y="718868"/>
                </a:cubicBezTo>
                <a:cubicBezTo>
                  <a:pt x="979897" y="736142"/>
                  <a:pt x="970616" y="760933"/>
                  <a:pt x="956077" y="770626"/>
                </a:cubicBezTo>
                <a:cubicBezTo>
                  <a:pt x="894433" y="811722"/>
                  <a:pt x="987983" y="747726"/>
                  <a:pt x="921571" y="799381"/>
                </a:cubicBezTo>
                <a:cubicBezTo>
                  <a:pt x="910660" y="807868"/>
                  <a:pt x="898568" y="814717"/>
                  <a:pt x="887066" y="822385"/>
                </a:cubicBezTo>
                <a:cubicBezTo>
                  <a:pt x="881315" y="826219"/>
                  <a:pt x="876370" y="831701"/>
                  <a:pt x="869813" y="833887"/>
                </a:cubicBezTo>
                <a:lnTo>
                  <a:pt x="835307" y="845389"/>
                </a:lnTo>
                <a:lnTo>
                  <a:pt x="449994" y="839638"/>
                </a:lnTo>
                <a:cubicBezTo>
                  <a:pt x="426918" y="839054"/>
                  <a:pt x="404008" y="835532"/>
                  <a:pt x="380983" y="833887"/>
                </a:cubicBezTo>
                <a:lnTo>
                  <a:pt x="288968" y="828136"/>
                </a:lnTo>
                <a:cubicBezTo>
                  <a:pt x="237199" y="815194"/>
                  <a:pt x="300735" y="830097"/>
                  <a:pt x="219956" y="816634"/>
                </a:cubicBezTo>
                <a:cubicBezTo>
                  <a:pt x="212160" y="815335"/>
                  <a:pt x="204668" y="812598"/>
                  <a:pt x="196953" y="810883"/>
                </a:cubicBezTo>
                <a:cubicBezTo>
                  <a:pt x="131233" y="796278"/>
                  <a:pt x="201304" y="813409"/>
                  <a:pt x="145194" y="799381"/>
                </a:cubicBezTo>
                <a:cubicBezTo>
                  <a:pt x="139443" y="795547"/>
                  <a:pt x="134123" y="790970"/>
                  <a:pt x="127941" y="787879"/>
                </a:cubicBezTo>
                <a:cubicBezTo>
                  <a:pt x="122519" y="785168"/>
                  <a:pt x="115473" y="785850"/>
                  <a:pt x="110688" y="782128"/>
                </a:cubicBezTo>
                <a:cubicBezTo>
                  <a:pt x="80033" y="758285"/>
                  <a:pt x="73627" y="743788"/>
                  <a:pt x="53179" y="713117"/>
                </a:cubicBezTo>
                <a:cubicBezTo>
                  <a:pt x="49345" y="707366"/>
                  <a:pt x="43863" y="702421"/>
                  <a:pt x="41677" y="695864"/>
                </a:cubicBezTo>
                <a:lnTo>
                  <a:pt x="24424" y="644106"/>
                </a:lnTo>
                <a:lnTo>
                  <a:pt x="18673" y="626853"/>
                </a:lnTo>
                <a:lnTo>
                  <a:pt x="12922" y="609600"/>
                </a:lnTo>
                <a:cubicBezTo>
                  <a:pt x="-3770" y="476056"/>
                  <a:pt x="-2718" y="523882"/>
                  <a:pt x="7171" y="350808"/>
                </a:cubicBezTo>
                <a:cubicBezTo>
                  <a:pt x="8227" y="332329"/>
                  <a:pt x="16189" y="298266"/>
                  <a:pt x="24424" y="281796"/>
                </a:cubicBezTo>
                <a:cubicBezTo>
                  <a:pt x="28258" y="274128"/>
                  <a:pt x="32549" y="266673"/>
                  <a:pt x="35926" y="258793"/>
                </a:cubicBezTo>
                <a:cubicBezTo>
                  <a:pt x="38314" y="253221"/>
                  <a:pt x="37890" y="246274"/>
                  <a:pt x="41677" y="241540"/>
                </a:cubicBezTo>
                <a:cubicBezTo>
                  <a:pt x="45995" y="236143"/>
                  <a:pt x="53179" y="233872"/>
                  <a:pt x="58930" y="230038"/>
                </a:cubicBezTo>
                <a:cubicBezTo>
                  <a:pt x="70126" y="196450"/>
                  <a:pt x="55921" y="227296"/>
                  <a:pt x="81934" y="201283"/>
                </a:cubicBezTo>
                <a:cubicBezTo>
                  <a:pt x="86821" y="196396"/>
                  <a:pt x="88126" y="188455"/>
                  <a:pt x="93436" y="184030"/>
                </a:cubicBezTo>
                <a:cubicBezTo>
                  <a:pt x="100022" y="178542"/>
                  <a:pt x="109088" y="176939"/>
                  <a:pt x="116439" y="172528"/>
                </a:cubicBezTo>
                <a:cubicBezTo>
                  <a:pt x="165874" y="142868"/>
                  <a:pt x="133496" y="155341"/>
                  <a:pt x="168198" y="143774"/>
                </a:cubicBezTo>
                <a:cubicBezTo>
                  <a:pt x="173949" y="138023"/>
                  <a:pt x="178341" y="130471"/>
                  <a:pt x="185451" y="126521"/>
                </a:cubicBezTo>
                <a:cubicBezTo>
                  <a:pt x="196049" y="120633"/>
                  <a:pt x="208454" y="118853"/>
                  <a:pt x="219956" y="115019"/>
                </a:cubicBezTo>
                <a:lnTo>
                  <a:pt x="254462" y="103517"/>
                </a:lnTo>
                <a:cubicBezTo>
                  <a:pt x="260213" y="101600"/>
                  <a:pt x="266671" y="101129"/>
                  <a:pt x="271715" y="97766"/>
                </a:cubicBezTo>
                <a:cubicBezTo>
                  <a:pt x="299055" y="79539"/>
                  <a:pt x="282411" y="88450"/>
                  <a:pt x="323473" y="74762"/>
                </a:cubicBezTo>
                <a:lnTo>
                  <a:pt x="340726" y="69011"/>
                </a:lnTo>
                <a:cubicBezTo>
                  <a:pt x="346477" y="67094"/>
                  <a:pt x="352935" y="66622"/>
                  <a:pt x="357979" y="63260"/>
                </a:cubicBezTo>
                <a:cubicBezTo>
                  <a:pt x="373540" y="52887"/>
                  <a:pt x="379997" y="47553"/>
                  <a:pt x="398236" y="40257"/>
                </a:cubicBezTo>
                <a:cubicBezTo>
                  <a:pt x="409493" y="35754"/>
                  <a:pt x="421239" y="32589"/>
                  <a:pt x="432741" y="28755"/>
                </a:cubicBezTo>
                <a:lnTo>
                  <a:pt x="484500" y="11502"/>
                </a:lnTo>
                <a:lnTo>
                  <a:pt x="501753" y="5751"/>
                </a:lnTo>
                <a:lnTo>
                  <a:pt x="519005" y="0"/>
                </a:lnTo>
                <a:cubicBezTo>
                  <a:pt x="580349" y="1917"/>
                  <a:pt x="641747" y="2525"/>
                  <a:pt x="703036" y="5751"/>
                </a:cubicBezTo>
                <a:cubicBezTo>
                  <a:pt x="714680" y="6364"/>
                  <a:pt x="726229" y="8674"/>
                  <a:pt x="737541" y="11502"/>
                </a:cubicBezTo>
                <a:cubicBezTo>
                  <a:pt x="785973" y="23610"/>
                  <a:pt x="773964" y="35465"/>
                  <a:pt x="783549" y="46008"/>
                </a:cubicBezTo>
                <a:close/>
              </a:path>
            </a:pathLst>
          </a:custGeom>
          <a:solidFill>
            <a:schemeClr val="bg2">
              <a:lumMod val="20000"/>
              <a:lumOff val="80000"/>
            </a:schemeClr>
          </a:solidFill>
          <a:ln w="12700" cap="flat" cmpd="sng" algn="ctr">
            <a:solidFill>
              <a:schemeClr val="tx1"/>
            </a:solidFill>
            <a:prstDash val="solid"/>
            <a:round/>
            <a:headEnd type="none" w="sm" len="sm"/>
            <a:tailEnd type="none" w="sm" len="sm"/>
          </a:ln>
          <a:effectLst>
            <a:glow rad="228600">
              <a:schemeClr val="accent3">
                <a:satMod val="175000"/>
                <a:alpha val="40000"/>
              </a:schemeClr>
            </a:glow>
          </a:effectLst>
        </p:spPr>
        <p:txBody>
          <a:bodyPr/>
          <a:lstStyle/>
          <a:p>
            <a:pPr algn="r">
              <a:defRPr/>
            </a:pPr>
            <a:endParaRPr lang="en-US" sz="1350"/>
          </a:p>
        </p:txBody>
      </p:sp>
      <p:sp>
        <p:nvSpPr>
          <p:cNvPr id="24" name="Freeform 23">
            <a:extLst>
              <a:ext uri="{FF2B5EF4-FFF2-40B4-BE49-F238E27FC236}">
                <a16:creationId xmlns:a16="http://schemas.microsoft.com/office/drawing/2014/main" id="{41767717-46C8-4817-A70C-59AA1B8F5F12}"/>
              </a:ext>
            </a:extLst>
          </p:cNvPr>
          <p:cNvSpPr/>
          <p:nvPr/>
        </p:nvSpPr>
        <p:spPr bwMode="auto">
          <a:xfrm>
            <a:off x="2152650" y="3093058"/>
            <a:ext cx="829866" cy="591740"/>
          </a:xfrm>
          <a:custGeom>
            <a:avLst/>
            <a:gdLst>
              <a:gd name="connsiteX0" fmla="*/ 776377 w 1106626"/>
              <a:gd name="connsiteY0" fmla="*/ 11849 h 788226"/>
              <a:gd name="connsiteX1" fmla="*/ 74762 w 1106626"/>
              <a:gd name="connsiteY1" fmla="*/ 17599 h 788226"/>
              <a:gd name="connsiteX2" fmla="*/ 40257 w 1106626"/>
              <a:gd name="connsiteY2" fmla="*/ 46354 h 788226"/>
              <a:gd name="connsiteX3" fmla="*/ 34506 w 1106626"/>
              <a:gd name="connsiteY3" fmla="*/ 63607 h 788226"/>
              <a:gd name="connsiteX4" fmla="*/ 11502 w 1106626"/>
              <a:gd name="connsiteY4" fmla="*/ 103864 h 788226"/>
              <a:gd name="connsiteX5" fmla="*/ 0 w 1106626"/>
              <a:gd name="connsiteY5" fmla="*/ 155622 h 788226"/>
              <a:gd name="connsiteX6" fmla="*/ 5751 w 1106626"/>
              <a:gd name="connsiteY6" fmla="*/ 282143 h 788226"/>
              <a:gd name="connsiteX7" fmla="*/ 17253 w 1106626"/>
              <a:gd name="connsiteY7" fmla="*/ 310898 h 788226"/>
              <a:gd name="connsiteX8" fmla="*/ 23004 w 1106626"/>
              <a:gd name="connsiteY8" fmla="*/ 328150 h 788226"/>
              <a:gd name="connsiteX9" fmla="*/ 28755 w 1106626"/>
              <a:gd name="connsiteY9" fmla="*/ 351154 h 788226"/>
              <a:gd name="connsiteX10" fmla="*/ 46008 w 1106626"/>
              <a:gd name="connsiteY10" fmla="*/ 374158 h 788226"/>
              <a:gd name="connsiteX11" fmla="*/ 51759 w 1106626"/>
              <a:gd name="connsiteY11" fmla="*/ 391411 h 788226"/>
              <a:gd name="connsiteX12" fmla="*/ 63260 w 1106626"/>
              <a:gd name="connsiteY12" fmla="*/ 414415 h 788226"/>
              <a:gd name="connsiteX13" fmla="*/ 69011 w 1106626"/>
              <a:gd name="connsiteY13" fmla="*/ 437418 h 788226"/>
              <a:gd name="connsiteX14" fmla="*/ 97766 w 1106626"/>
              <a:gd name="connsiteY14" fmla="*/ 500679 h 788226"/>
              <a:gd name="connsiteX15" fmla="*/ 132272 w 1106626"/>
              <a:gd name="connsiteY15" fmla="*/ 546686 h 788226"/>
              <a:gd name="connsiteX16" fmla="*/ 149525 w 1106626"/>
              <a:gd name="connsiteY16" fmla="*/ 569690 h 788226"/>
              <a:gd name="connsiteX17" fmla="*/ 184030 w 1106626"/>
              <a:gd name="connsiteY17" fmla="*/ 604196 h 788226"/>
              <a:gd name="connsiteX18" fmla="*/ 201283 w 1106626"/>
              <a:gd name="connsiteY18" fmla="*/ 615698 h 788226"/>
              <a:gd name="connsiteX19" fmla="*/ 224287 w 1106626"/>
              <a:gd name="connsiteY19" fmla="*/ 644452 h 788226"/>
              <a:gd name="connsiteX20" fmla="*/ 241540 w 1106626"/>
              <a:gd name="connsiteY20" fmla="*/ 655954 h 788226"/>
              <a:gd name="connsiteX21" fmla="*/ 281796 w 1106626"/>
              <a:gd name="connsiteY21" fmla="*/ 696211 h 788226"/>
              <a:gd name="connsiteX22" fmla="*/ 293298 w 1106626"/>
              <a:gd name="connsiteY22" fmla="*/ 713464 h 788226"/>
              <a:gd name="connsiteX23" fmla="*/ 339306 w 1106626"/>
              <a:gd name="connsiteY23" fmla="*/ 736467 h 788226"/>
              <a:gd name="connsiteX24" fmla="*/ 362309 w 1106626"/>
              <a:gd name="connsiteY24" fmla="*/ 747969 h 788226"/>
              <a:gd name="connsiteX25" fmla="*/ 408317 w 1106626"/>
              <a:gd name="connsiteY25" fmla="*/ 759471 h 788226"/>
              <a:gd name="connsiteX26" fmla="*/ 454325 w 1106626"/>
              <a:gd name="connsiteY26" fmla="*/ 770973 h 788226"/>
              <a:gd name="connsiteX27" fmla="*/ 506083 w 1106626"/>
              <a:gd name="connsiteY27" fmla="*/ 776724 h 788226"/>
              <a:gd name="connsiteX28" fmla="*/ 534838 w 1106626"/>
              <a:gd name="connsiteY28" fmla="*/ 782475 h 788226"/>
              <a:gd name="connsiteX29" fmla="*/ 592347 w 1106626"/>
              <a:gd name="connsiteY29" fmla="*/ 788226 h 788226"/>
              <a:gd name="connsiteX30" fmla="*/ 655608 w 1106626"/>
              <a:gd name="connsiteY30" fmla="*/ 782475 h 788226"/>
              <a:gd name="connsiteX31" fmla="*/ 707366 w 1106626"/>
              <a:gd name="connsiteY31" fmla="*/ 765222 h 788226"/>
              <a:gd name="connsiteX32" fmla="*/ 724619 w 1106626"/>
              <a:gd name="connsiteY32" fmla="*/ 747969 h 788226"/>
              <a:gd name="connsiteX33" fmla="*/ 741872 w 1106626"/>
              <a:gd name="connsiteY33" fmla="*/ 742218 h 788226"/>
              <a:gd name="connsiteX34" fmla="*/ 759125 w 1106626"/>
              <a:gd name="connsiteY34" fmla="*/ 730716 h 788226"/>
              <a:gd name="connsiteX35" fmla="*/ 799381 w 1106626"/>
              <a:gd name="connsiteY35" fmla="*/ 701962 h 788226"/>
              <a:gd name="connsiteX36" fmla="*/ 845389 w 1106626"/>
              <a:gd name="connsiteY36" fmla="*/ 678958 h 788226"/>
              <a:gd name="connsiteX37" fmla="*/ 862642 w 1106626"/>
              <a:gd name="connsiteY37" fmla="*/ 661705 h 788226"/>
              <a:gd name="connsiteX38" fmla="*/ 879894 w 1106626"/>
              <a:gd name="connsiteY38" fmla="*/ 655954 h 788226"/>
              <a:gd name="connsiteX39" fmla="*/ 925902 w 1106626"/>
              <a:gd name="connsiteY39" fmla="*/ 627199 h 788226"/>
              <a:gd name="connsiteX40" fmla="*/ 977660 w 1106626"/>
              <a:gd name="connsiteY40" fmla="*/ 569690 h 788226"/>
              <a:gd name="connsiteX41" fmla="*/ 994913 w 1106626"/>
              <a:gd name="connsiteY41" fmla="*/ 540935 h 788226"/>
              <a:gd name="connsiteX42" fmla="*/ 1000664 w 1106626"/>
              <a:gd name="connsiteY42" fmla="*/ 523682 h 788226"/>
              <a:gd name="connsiteX43" fmla="*/ 1017917 w 1106626"/>
              <a:gd name="connsiteY43" fmla="*/ 506430 h 788226"/>
              <a:gd name="connsiteX44" fmla="*/ 1040921 w 1106626"/>
              <a:gd name="connsiteY44" fmla="*/ 466173 h 788226"/>
              <a:gd name="connsiteX45" fmla="*/ 1046672 w 1106626"/>
              <a:gd name="connsiteY45" fmla="*/ 448920 h 788226"/>
              <a:gd name="connsiteX46" fmla="*/ 1058174 w 1106626"/>
              <a:gd name="connsiteY46" fmla="*/ 431667 h 788226"/>
              <a:gd name="connsiteX47" fmla="*/ 1063925 w 1106626"/>
              <a:gd name="connsiteY47" fmla="*/ 414415 h 788226"/>
              <a:gd name="connsiteX48" fmla="*/ 1075426 w 1106626"/>
              <a:gd name="connsiteY48" fmla="*/ 391411 h 788226"/>
              <a:gd name="connsiteX49" fmla="*/ 1086928 w 1106626"/>
              <a:gd name="connsiteY49" fmla="*/ 322399 h 788226"/>
              <a:gd name="connsiteX50" fmla="*/ 1098430 w 1106626"/>
              <a:gd name="connsiteY50" fmla="*/ 293645 h 788226"/>
              <a:gd name="connsiteX51" fmla="*/ 1098430 w 1106626"/>
              <a:gd name="connsiteY51" fmla="*/ 121116 h 788226"/>
              <a:gd name="connsiteX52" fmla="*/ 1069675 w 1106626"/>
              <a:gd name="connsiteY52" fmla="*/ 69358 h 788226"/>
              <a:gd name="connsiteX53" fmla="*/ 1040921 w 1106626"/>
              <a:gd name="connsiteY53" fmla="*/ 34852 h 788226"/>
              <a:gd name="connsiteX54" fmla="*/ 989162 w 1106626"/>
              <a:gd name="connsiteY54" fmla="*/ 11849 h 788226"/>
              <a:gd name="connsiteX55" fmla="*/ 828136 w 1106626"/>
              <a:gd name="connsiteY55" fmla="*/ 347 h 788226"/>
              <a:gd name="connsiteX56" fmla="*/ 776377 w 1106626"/>
              <a:gd name="connsiteY56" fmla="*/ 11849 h 78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06626" h="788226">
                <a:moveTo>
                  <a:pt x="776377" y="11849"/>
                </a:moveTo>
                <a:cubicBezTo>
                  <a:pt x="650815" y="14724"/>
                  <a:pt x="308612" y="13858"/>
                  <a:pt x="74762" y="17599"/>
                </a:cubicBezTo>
                <a:cubicBezTo>
                  <a:pt x="54762" y="17919"/>
                  <a:pt x="51112" y="31880"/>
                  <a:pt x="40257" y="46354"/>
                </a:cubicBezTo>
                <a:cubicBezTo>
                  <a:pt x="38340" y="52105"/>
                  <a:pt x="37217" y="58185"/>
                  <a:pt x="34506" y="63607"/>
                </a:cubicBezTo>
                <a:cubicBezTo>
                  <a:pt x="17820" y="96980"/>
                  <a:pt x="26627" y="63531"/>
                  <a:pt x="11502" y="103864"/>
                </a:cubicBezTo>
                <a:cubicBezTo>
                  <a:pt x="8021" y="113147"/>
                  <a:pt x="1562" y="147813"/>
                  <a:pt x="0" y="155622"/>
                </a:cubicBezTo>
                <a:cubicBezTo>
                  <a:pt x="1917" y="197796"/>
                  <a:pt x="1089" y="240184"/>
                  <a:pt x="5751" y="282143"/>
                </a:cubicBezTo>
                <a:cubicBezTo>
                  <a:pt x="6891" y="292403"/>
                  <a:pt x="13628" y="301232"/>
                  <a:pt x="17253" y="310898"/>
                </a:cubicBezTo>
                <a:cubicBezTo>
                  <a:pt x="19381" y="316574"/>
                  <a:pt x="21339" y="322321"/>
                  <a:pt x="23004" y="328150"/>
                </a:cubicBezTo>
                <a:cubicBezTo>
                  <a:pt x="25175" y="335750"/>
                  <a:pt x="25220" y="344084"/>
                  <a:pt x="28755" y="351154"/>
                </a:cubicBezTo>
                <a:cubicBezTo>
                  <a:pt x="33042" y="359727"/>
                  <a:pt x="40257" y="366490"/>
                  <a:pt x="46008" y="374158"/>
                </a:cubicBezTo>
                <a:cubicBezTo>
                  <a:pt x="47925" y="379909"/>
                  <a:pt x="49371" y="385839"/>
                  <a:pt x="51759" y="391411"/>
                </a:cubicBezTo>
                <a:cubicBezTo>
                  <a:pt x="55136" y="399291"/>
                  <a:pt x="60250" y="406388"/>
                  <a:pt x="63260" y="414415"/>
                </a:cubicBezTo>
                <a:cubicBezTo>
                  <a:pt x="66035" y="421815"/>
                  <a:pt x="66840" y="429818"/>
                  <a:pt x="69011" y="437418"/>
                </a:cubicBezTo>
                <a:cubicBezTo>
                  <a:pt x="74808" y="457709"/>
                  <a:pt x="87256" y="486665"/>
                  <a:pt x="97766" y="500679"/>
                </a:cubicBezTo>
                <a:lnTo>
                  <a:pt x="132272" y="546686"/>
                </a:lnTo>
                <a:cubicBezTo>
                  <a:pt x="138023" y="554354"/>
                  <a:pt x="141550" y="564373"/>
                  <a:pt x="149525" y="569690"/>
                </a:cubicBezTo>
                <a:cubicBezTo>
                  <a:pt x="190185" y="596798"/>
                  <a:pt x="141228" y="561394"/>
                  <a:pt x="184030" y="604196"/>
                </a:cubicBezTo>
                <a:cubicBezTo>
                  <a:pt x="188917" y="609083"/>
                  <a:pt x="196396" y="610811"/>
                  <a:pt x="201283" y="615698"/>
                </a:cubicBezTo>
                <a:cubicBezTo>
                  <a:pt x="209963" y="624377"/>
                  <a:pt x="215607" y="635773"/>
                  <a:pt x="224287" y="644452"/>
                </a:cubicBezTo>
                <a:cubicBezTo>
                  <a:pt x="229174" y="649339"/>
                  <a:pt x="236403" y="651330"/>
                  <a:pt x="241540" y="655954"/>
                </a:cubicBezTo>
                <a:cubicBezTo>
                  <a:pt x="255645" y="668649"/>
                  <a:pt x="271269" y="680421"/>
                  <a:pt x="281796" y="696211"/>
                </a:cubicBezTo>
                <a:cubicBezTo>
                  <a:pt x="285630" y="701962"/>
                  <a:pt x="287636" y="709500"/>
                  <a:pt x="293298" y="713464"/>
                </a:cubicBezTo>
                <a:cubicBezTo>
                  <a:pt x="307345" y="723296"/>
                  <a:pt x="323970" y="728799"/>
                  <a:pt x="339306" y="736467"/>
                </a:cubicBezTo>
                <a:cubicBezTo>
                  <a:pt x="346974" y="740301"/>
                  <a:pt x="353992" y="745890"/>
                  <a:pt x="362309" y="747969"/>
                </a:cubicBezTo>
                <a:cubicBezTo>
                  <a:pt x="377645" y="751803"/>
                  <a:pt x="393320" y="754472"/>
                  <a:pt x="408317" y="759471"/>
                </a:cubicBezTo>
                <a:cubicBezTo>
                  <a:pt x="428387" y="766161"/>
                  <a:pt x="430035" y="767503"/>
                  <a:pt x="454325" y="770973"/>
                </a:cubicBezTo>
                <a:cubicBezTo>
                  <a:pt x="471509" y="773428"/>
                  <a:pt x="488899" y="774269"/>
                  <a:pt x="506083" y="776724"/>
                </a:cubicBezTo>
                <a:cubicBezTo>
                  <a:pt x="515760" y="778106"/>
                  <a:pt x="525149" y="781183"/>
                  <a:pt x="534838" y="782475"/>
                </a:cubicBezTo>
                <a:cubicBezTo>
                  <a:pt x="553934" y="785021"/>
                  <a:pt x="573177" y="786309"/>
                  <a:pt x="592347" y="788226"/>
                </a:cubicBezTo>
                <a:cubicBezTo>
                  <a:pt x="613434" y="786309"/>
                  <a:pt x="634845" y="786628"/>
                  <a:pt x="655608" y="782475"/>
                </a:cubicBezTo>
                <a:cubicBezTo>
                  <a:pt x="673441" y="778908"/>
                  <a:pt x="707366" y="765222"/>
                  <a:pt x="707366" y="765222"/>
                </a:cubicBezTo>
                <a:cubicBezTo>
                  <a:pt x="713117" y="759471"/>
                  <a:pt x="717852" y="752480"/>
                  <a:pt x="724619" y="747969"/>
                </a:cubicBezTo>
                <a:cubicBezTo>
                  <a:pt x="729663" y="744606"/>
                  <a:pt x="736450" y="744929"/>
                  <a:pt x="741872" y="742218"/>
                </a:cubicBezTo>
                <a:cubicBezTo>
                  <a:pt x="748054" y="739127"/>
                  <a:pt x="753501" y="734733"/>
                  <a:pt x="759125" y="730716"/>
                </a:cubicBezTo>
                <a:cubicBezTo>
                  <a:pt x="768576" y="723965"/>
                  <a:pt x="787914" y="708217"/>
                  <a:pt x="799381" y="701962"/>
                </a:cubicBezTo>
                <a:cubicBezTo>
                  <a:pt x="814434" y="693752"/>
                  <a:pt x="833265" y="691082"/>
                  <a:pt x="845389" y="678958"/>
                </a:cubicBezTo>
                <a:cubicBezTo>
                  <a:pt x="851140" y="673207"/>
                  <a:pt x="855875" y="666217"/>
                  <a:pt x="862642" y="661705"/>
                </a:cubicBezTo>
                <a:cubicBezTo>
                  <a:pt x="867686" y="658342"/>
                  <a:pt x="874472" y="658665"/>
                  <a:pt x="879894" y="655954"/>
                </a:cubicBezTo>
                <a:cubicBezTo>
                  <a:pt x="880856" y="655473"/>
                  <a:pt x="920199" y="632332"/>
                  <a:pt x="925902" y="627199"/>
                </a:cubicBezTo>
                <a:cubicBezTo>
                  <a:pt x="955966" y="600142"/>
                  <a:pt x="961126" y="596146"/>
                  <a:pt x="977660" y="569690"/>
                </a:cubicBezTo>
                <a:cubicBezTo>
                  <a:pt x="983584" y="560211"/>
                  <a:pt x="989914" y="550933"/>
                  <a:pt x="994913" y="540935"/>
                </a:cubicBezTo>
                <a:cubicBezTo>
                  <a:pt x="997624" y="535513"/>
                  <a:pt x="997301" y="528726"/>
                  <a:pt x="1000664" y="523682"/>
                </a:cubicBezTo>
                <a:cubicBezTo>
                  <a:pt x="1005175" y="516915"/>
                  <a:pt x="1012166" y="512181"/>
                  <a:pt x="1017917" y="506430"/>
                </a:cubicBezTo>
                <a:cubicBezTo>
                  <a:pt x="1030080" y="457777"/>
                  <a:pt x="1013511" y="507289"/>
                  <a:pt x="1040921" y="466173"/>
                </a:cubicBezTo>
                <a:cubicBezTo>
                  <a:pt x="1044284" y="461129"/>
                  <a:pt x="1043961" y="454342"/>
                  <a:pt x="1046672" y="448920"/>
                </a:cubicBezTo>
                <a:cubicBezTo>
                  <a:pt x="1049763" y="442738"/>
                  <a:pt x="1055083" y="437849"/>
                  <a:pt x="1058174" y="431667"/>
                </a:cubicBezTo>
                <a:cubicBezTo>
                  <a:pt x="1060885" y="426245"/>
                  <a:pt x="1061537" y="419987"/>
                  <a:pt x="1063925" y="414415"/>
                </a:cubicBezTo>
                <a:cubicBezTo>
                  <a:pt x="1067302" y="406535"/>
                  <a:pt x="1072416" y="399438"/>
                  <a:pt x="1075426" y="391411"/>
                </a:cubicBezTo>
                <a:cubicBezTo>
                  <a:pt x="1084900" y="366145"/>
                  <a:pt x="1080246" y="351355"/>
                  <a:pt x="1086928" y="322399"/>
                </a:cubicBezTo>
                <a:cubicBezTo>
                  <a:pt x="1089249" y="312340"/>
                  <a:pt x="1094596" y="303230"/>
                  <a:pt x="1098430" y="293645"/>
                </a:cubicBezTo>
                <a:cubicBezTo>
                  <a:pt x="1108864" y="220604"/>
                  <a:pt x="1109842" y="231427"/>
                  <a:pt x="1098430" y="121116"/>
                </a:cubicBezTo>
                <a:cubicBezTo>
                  <a:pt x="1094528" y="83401"/>
                  <a:pt x="1088677" y="92161"/>
                  <a:pt x="1069675" y="69358"/>
                </a:cubicBezTo>
                <a:cubicBezTo>
                  <a:pt x="1049111" y="44680"/>
                  <a:pt x="1068418" y="57766"/>
                  <a:pt x="1040921" y="34852"/>
                </a:cubicBezTo>
                <a:cubicBezTo>
                  <a:pt x="1022693" y="19662"/>
                  <a:pt x="1014240" y="20208"/>
                  <a:pt x="989162" y="11849"/>
                </a:cubicBezTo>
                <a:cubicBezTo>
                  <a:pt x="926952" y="-8886"/>
                  <a:pt x="973658" y="4895"/>
                  <a:pt x="828136" y="347"/>
                </a:cubicBezTo>
                <a:cubicBezTo>
                  <a:pt x="814724" y="-72"/>
                  <a:pt x="901939" y="8974"/>
                  <a:pt x="776377" y="11849"/>
                </a:cubicBezTo>
                <a:close/>
              </a:path>
            </a:pathLst>
          </a:custGeom>
          <a:solidFill>
            <a:schemeClr val="bg2">
              <a:lumMod val="20000"/>
              <a:lumOff val="80000"/>
            </a:schemeClr>
          </a:solidFill>
          <a:ln w="12700" cap="flat" cmpd="sng" algn="ctr">
            <a:solidFill>
              <a:schemeClr val="tx1"/>
            </a:solidFill>
            <a:prstDash val="solid"/>
            <a:round/>
            <a:headEnd type="none" w="sm" len="sm"/>
            <a:tailEnd type="none" w="sm" len="sm"/>
          </a:ln>
          <a:effectLst>
            <a:glow rad="228600">
              <a:schemeClr val="accent3">
                <a:satMod val="175000"/>
                <a:alpha val="40000"/>
              </a:schemeClr>
            </a:glow>
          </a:effectLst>
        </p:spPr>
        <p:txBody>
          <a:bodyPr/>
          <a:lstStyle/>
          <a:p>
            <a:pPr algn="r">
              <a:defRPr/>
            </a:pPr>
            <a:endParaRPr lang="en-US" sz="1350"/>
          </a:p>
        </p:txBody>
      </p:sp>
      <p:sp>
        <p:nvSpPr>
          <p:cNvPr id="21" name="Freeform 20">
            <a:extLst>
              <a:ext uri="{FF2B5EF4-FFF2-40B4-BE49-F238E27FC236}">
                <a16:creationId xmlns:a16="http://schemas.microsoft.com/office/drawing/2014/main" id="{7D9FB77E-D157-4C92-979E-5A856EFBEC21}"/>
              </a:ext>
            </a:extLst>
          </p:cNvPr>
          <p:cNvSpPr/>
          <p:nvPr/>
        </p:nvSpPr>
        <p:spPr bwMode="auto">
          <a:xfrm>
            <a:off x="2135981" y="2313198"/>
            <a:ext cx="776288" cy="741760"/>
          </a:xfrm>
          <a:custGeom>
            <a:avLst/>
            <a:gdLst>
              <a:gd name="connsiteX0" fmla="*/ 333555 w 1035170"/>
              <a:gd name="connsiteY0" fmla="*/ 86264 h 989162"/>
              <a:gd name="connsiteX1" fmla="*/ 304800 w 1035170"/>
              <a:gd name="connsiteY1" fmla="*/ 92015 h 989162"/>
              <a:gd name="connsiteX2" fmla="*/ 270295 w 1035170"/>
              <a:gd name="connsiteY2" fmla="*/ 115019 h 989162"/>
              <a:gd name="connsiteX3" fmla="*/ 218536 w 1035170"/>
              <a:gd name="connsiteY3" fmla="*/ 143773 h 989162"/>
              <a:gd name="connsiteX4" fmla="*/ 184030 w 1035170"/>
              <a:gd name="connsiteY4" fmla="*/ 172528 h 989162"/>
              <a:gd name="connsiteX5" fmla="*/ 172529 w 1035170"/>
              <a:gd name="connsiteY5" fmla="*/ 189781 h 989162"/>
              <a:gd name="connsiteX6" fmla="*/ 138023 w 1035170"/>
              <a:gd name="connsiteY6" fmla="*/ 212785 h 989162"/>
              <a:gd name="connsiteX7" fmla="*/ 126521 w 1035170"/>
              <a:gd name="connsiteY7" fmla="*/ 230038 h 989162"/>
              <a:gd name="connsiteX8" fmla="*/ 92015 w 1035170"/>
              <a:gd name="connsiteY8" fmla="*/ 253041 h 989162"/>
              <a:gd name="connsiteX9" fmla="*/ 86264 w 1035170"/>
              <a:gd name="connsiteY9" fmla="*/ 270294 h 989162"/>
              <a:gd name="connsiteX10" fmla="*/ 69012 w 1035170"/>
              <a:gd name="connsiteY10" fmla="*/ 281796 h 989162"/>
              <a:gd name="connsiteX11" fmla="*/ 40257 w 1035170"/>
              <a:gd name="connsiteY11" fmla="*/ 333555 h 989162"/>
              <a:gd name="connsiteX12" fmla="*/ 23004 w 1035170"/>
              <a:gd name="connsiteY12" fmla="*/ 385313 h 989162"/>
              <a:gd name="connsiteX13" fmla="*/ 17253 w 1035170"/>
              <a:gd name="connsiteY13" fmla="*/ 402566 h 989162"/>
              <a:gd name="connsiteX14" fmla="*/ 11502 w 1035170"/>
              <a:gd name="connsiteY14" fmla="*/ 419819 h 989162"/>
              <a:gd name="connsiteX15" fmla="*/ 5751 w 1035170"/>
              <a:gd name="connsiteY15" fmla="*/ 448573 h 989162"/>
              <a:gd name="connsiteX16" fmla="*/ 0 w 1035170"/>
              <a:gd name="connsiteY16" fmla="*/ 506083 h 989162"/>
              <a:gd name="connsiteX17" fmla="*/ 5751 w 1035170"/>
              <a:gd name="connsiteY17" fmla="*/ 569343 h 989162"/>
              <a:gd name="connsiteX18" fmla="*/ 28755 w 1035170"/>
              <a:gd name="connsiteY18" fmla="*/ 649856 h 989162"/>
              <a:gd name="connsiteX19" fmla="*/ 51759 w 1035170"/>
              <a:gd name="connsiteY19" fmla="*/ 684362 h 989162"/>
              <a:gd name="connsiteX20" fmla="*/ 80513 w 1035170"/>
              <a:gd name="connsiteY20" fmla="*/ 707366 h 989162"/>
              <a:gd name="connsiteX21" fmla="*/ 97766 w 1035170"/>
              <a:gd name="connsiteY21" fmla="*/ 724619 h 989162"/>
              <a:gd name="connsiteX22" fmla="*/ 132272 w 1035170"/>
              <a:gd name="connsiteY22" fmla="*/ 747623 h 989162"/>
              <a:gd name="connsiteX23" fmla="*/ 166778 w 1035170"/>
              <a:gd name="connsiteY23" fmla="*/ 770626 h 989162"/>
              <a:gd name="connsiteX24" fmla="*/ 184030 w 1035170"/>
              <a:gd name="connsiteY24" fmla="*/ 782128 h 989162"/>
              <a:gd name="connsiteX25" fmla="*/ 201283 w 1035170"/>
              <a:gd name="connsiteY25" fmla="*/ 793630 h 989162"/>
              <a:gd name="connsiteX26" fmla="*/ 218536 w 1035170"/>
              <a:gd name="connsiteY26" fmla="*/ 810883 h 989162"/>
              <a:gd name="connsiteX27" fmla="*/ 235789 w 1035170"/>
              <a:gd name="connsiteY27" fmla="*/ 816634 h 989162"/>
              <a:gd name="connsiteX28" fmla="*/ 270295 w 1035170"/>
              <a:gd name="connsiteY28" fmla="*/ 839638 h 989162"/>
              <a:gd name="connsiteX29" fmla="*/ 287547 w 1035170"/>
              <a:gd name="connsiteY29" fmla="*/ 851140 h 989162"/>
              <a:gd name="connsiteX30" fmla="*/ 304800 w 1035170"/>
              <a:gd name="connsiteY30" fmla="*/ 856890 h 989162"/>
              <a:gd name="connsiteX31" fmla="*/ 339306 w 1035170"/>
              <a:gd name="connsiteY31" fmla="*/ 879894 h 989162"/>
              <a:gd name="connsiteX32" fmla="*/ 356559 w 1035170"/>
              <a:gd name="connsiteY32" fmla="*/ 891396 h 989162"/>
              <a:gd name="connsiteX33" fmla="*/ 391064 w 1035170"/>
              <a:gd name="connsiteY33" fmla="*/ 902898 h 989162"/>
              <a:gd name="connsiteX34" fmla="*/ 431321 w 1035170"/>
              <a:gd name="connsiteY34" fmla="*/ 920151 h 989162"/>
              <a:gd name="connsiteX35" fmla="*/ 448574 w 1035170"/>
              <a:gd name="connsiteY35" fmla="*/ 931653 h 989162"/>
              <a:gd name="connsiteX36" fmla="*/ 465827 w 1035170"/>
              <a:gd name="connsiteY36" fmla="*/ 937404 h 989162"/>
              <a:gd name="connsiteX37" fmla="*/ 500332 w 1035170"/>
              <a:gd name="connsiteY37" fmla="*/ 960407 h 989162"/>
              <a:gd name="connsiteX38" fmla="*/ 540589 w 1035170"/>
              <a:gd name="connsiteY38" fmla="*/ 977660 h 989162"/>
              <a:gd name="connsiteX39" fmla="*/ 586596 w 1035170"/>
              <a:gd name="connsiteY39" fmla="*/ 989162 h 989162"/>
              <a:gd name="connsiteX40" fmla="*/ 707366 w 1035170"/>
              <a:gd name="connsiteY40" fmla="*/ 983411 h 989162"/>
              <a:gd name="connsiteX41" fmla="*/ 736121 w 1035170"/>
              <a:gd name="connsiteY41" fmla="*/ 977660 h 989162"/>
              <a:gd name="connsiteX42" fmla="*/ 770627 w 1035170"/>
              <a:gd name="connsiteY42" fmla="*/ 966158 h 989162"/>
              <a:gd name="connsiteX43" fmla="*/ 805132 w 1035170"/>
              <a:gd name="connsiteY43" fmla="*/ 943155 h 989162"/>
              <a:gd name="connsiteX44" fmla="*/ 822385 w 1035170"/>
              <a:gd name="connsiteY44" fmla="*/ 925902 h 989162"/>
              <a:gd name="connsiteX45" fmla="*/ 856891 w 1035170"/>
              <a:gd name="connsiteY45" fmla="*/ 902898 h 989162"/>
              <a:gd name="connsiteX46" fmla="*/ 874144 w 1035170"/>
              <a:gd name="connsiteY46" fmla="*/ 891396 h 989162"/>
              <a:gd name="connsiteX47" fmla="*/ 897147 w 1035170"/>
              <a:gd name="connsiteY47" fmla="*/ 862641 h 989162"/>
              <a:gd name="connsiteX48" fmla="*/ 902898 w 1035170"/>
              <a:gd name="connsiteY48" fmla="*/ 845389 h 989162"/>
              <a:gd name="connsiteX49" fmla="*/ 914400 w 1035170"/>
              <a:gd name="connsiteY49" fmla="*/ 822385 h 989162"/>
              <a:gd name="connsiteX50" fmla="*/ 937404 w 1035170"/>
              <a:gd name="connsiteY50" fmla="*/ 787879 h 989162"/>
              <a:gd name="connsiteX51" fmla="*/ 943155 w 1035170"/>
              <a:gd name="connsiteY51" fmla="*/ 770626 h 989162"/>
              <a:gd name="connsiteX52" fmla="*/ 954657 w 1035170"/>
              <a:gd name="connsiteY52" fmla="*/ 753373 h 989162"/>
              <a:gd name="connsiteX53" fmla="*/ 966159 w 1035170"/>
              <a:gd name="connsiteY53" fmla="*/ 718868 h 989162"/>
              <a:gd name="connsiteX54" fmla="*/ 971910 w 1035170"/>
              <a:gd name="connsiteY54" fmla="*/ 701615 h 989162"/>
              <a:gd name="connsiteX55" fmla="*/ 994913 w 1035170"/>
              <a:gd name="connsiteY55" fmla="*/ 667109 h 989162"/>
              <a:gd name="connsiteX56" fmla="*/ 1006415 w 1035170"/>
              <a:gd name="connsiteY56" fmla="*/ 626853 h 989162"/>
              <a:gd name="connsiteX57" fmla="*/ 1017917 w 1035170"/>
              <a:gd name="connsiteY57" fmla="*/ 592347 h 989162"/>
              <a:gd name="connsiteX58" fmla="*/ 1029419 w 1035170"/>
              <a:gd name="connsiteY58" fmla="*/ 546340 h 989162"/>
              <a:gd name="connsiteX59" fmla="*/ 1035170 w 1035170"/>
              <a:gd name="connsiteY59" fmla="*/ 500332 h 989162"/>
              <a:gd name="connsiteX60" fmla="*/ 1029419 w 1035170"/>
              <a:gd name="connsiteY60" fmla="*/ 287547 h 989162"/>
              <a:gd name="connsiteX61" fmla="*/ 1017917 w 1035170"/>
              <a:gd name="connsiteY61" fmla="*/ 253041 h 989162"/>
              <a:gd name="connsiteX62" fmla="*/ 1012166 w 1035170"/>
              <a:gd name="connsiteY62" fmla="*/ 235789 h 989162"/>
              <a:gd name="connsiteX63" fmla="*/ 994913 w 1035170"/>
              <a:gd name="connsiteY63" fmla="*/ 218536 h 989162"/>
              <a:gd name="connsiteX64" fmla="*/ 960408 w 1035170"/>
              <a:gd name="connsiteY64" fmla="*/ 166777 h 989162"/>
              <a:gd name="connsiteX65" fmla="*/ 925902 w 1035170"/>
              <a:gd name="connsiteY65" fmla="*/ 126521 h 989162"/>
              <a:gd name="connsiteX66" fmla="*/ 914400 w 1035170"/>
              <a:gd name="connsiteY66" fmla="*/ 109268 h 989162"/>
              <a:gd name="connsiteX67" fmla="*/ 879895 w 1035170"/>
              <a:gd name="connsiteY67" fmla="*/ 74762 h 989162"/>
              <a:gd name="connsiteX68" fmla="*/ 851140 w 1035170"/>
              <a:gd name="connsiteY68" fmla="*/ 46007 h 989162"/>
              <a:gd name="connsiteX69" fmla="*/ 839638 w 1035170"/>
              <a:gd name="connsiteY69" fmla="*/ 28755 h 989162"/>
              <a:gd name="connsiteX70" fmla="*/ 787879 w 1035170"/>
              <a:gd name="connsiteY70" fmla="*/ 5751 h 989162"/>
              <a:gd name="connsiteX71" fmla="*/ 770627 w 1035170"/>
              <a:gd name="connsiteY71" fmla="*/ 0 h 989162"/>
              <a:gd name="connsiteX72" fmla="*/ 638355 w 1035170"/>
              <a:gd name="connsiteY72" fmla="*/ 5751 h 989162"/>
              <a:gd name="connsiteX73" fmla="*/ 621102 w 1035170"/>
              <a:gd name="connsiteY73" fmla="*/ 11502 h 989162"/>
              <a:gd name="connsiteX74" fmla="*/ 569344 w 1035170"/>
              <a:gd name="connsiteY74" fmla="*/ 23004 h 989162"/>
              <a:gd name="connsiteX75" fmla="*/ 534838 w 1035170"/>
              <a:gd name="connsiteY75" fmla="*/ 34506 h 989162"/>
              <a:gd name="connsiteX76" fmla="*/ 517585 w 1035170"/>
              <a:gd name="connsiteY76" fmla="*/ 40256 h 989162"/>
              <a:gd name="connsiteX77" fmla="*/ 471578 w 1035170"/>
              <a:gd name="connsiteY77" fmla="*/ 51758 h 989162"/>
              <a:gd name="connsiteX78" fmla="*/ 437072 w 1035170"/>
              <a:gd name="connsiteY78" fmla="*/ 63260 h 989162"/>
              <a:gd name="connsiteX79" fmla="*/ 419819 w 1035170"/>
              <a:gd name="connsiteY79" fmla="*/ 69011 h 989162"/>
              <a:gd name="connsiteX80" fmla="*/ 333555 w 1035170"/>
              <a:gd name="connsiteY80" fmla="*/ 86264 h 98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35170" h="989162">
                <a:moveTo>
                  <a:pt x="333555" y="86264"/>
                </a:moveTo>
                <a:cubicBezTo>
                  <a:pt x="323970" y="88181"/>
                  <a:pt x="313699" y="87970"/>
                  <a:pt x="304800" y="92015"/>
                </a:cubicBezTo>
                <a:cubicBezTo>
                  <a:pt x="292216" y="97735"/>
                  <a:pt x="283409" y="110648"/>
                  <a:pt x="270295" y="115019"/>
                </a:cubicBezTo>
                <a:cubicBezTo>
                  <a:pt x="248601" y="122250"/>
                  <a:pt x="238309" y="124000"/>
                  <a:pt x="218536" y="143773"/>
                </a:cubicBezTo>
                <a:cubicBezTo>
                  <a:pt x="196396" y="165913"/>
                  <a:pt x="208050" y="156515"/>
                  <a:pt x="184030" y="172528"/>
                </a:cubicBezTo>
                <a:cubicBezTo>
                  <a:pt x="180196" y="178279"/>
                  <a:pt x="177731" y="185230"/>
                  <a:pt x="172529" y="189781"/>
                </a:cubicBezTo>
                <a:cubicBezTo>
                  <a:pt x="162126" y="198884"/>
                  <a:pt x="138023" y="212785"/>
                  <a:pt x="138023" y="212785"/>
                </a:cubicBezTo>
                <a:cubicBezTo>
                  <a:pt x="134189" y="218536"/>
                  <a:pt x="131723" y="225487"/>
                  <a:pt x="126521" y="230038"/>
                </a:cubicBezTo>
                <a:cubicBezTo>
                  <a:pt x="116118" y="239141"/>
                  <a:pt x="92015" y="253041"/>
                  <a:pt x="92015" y="253041"/>
                </a:cubicBezTo>
                <a:cubicBezTo>
                  <a:pt x="90098" y="258792"/>
                  <a:pt x="90051" y="265560"/>
                  <a:pt x="86264" y="270294"/>
                </a:cubicBezTo>
                <a:cubicBezTo>
                  <a:pt x="81946" y="275691"/>
                  <a:pt x="72675" y="275935"/>
                  <a:pt x="69012" y="281796"/>
                </a:cubicBezTo>
                <a:cubicBezTo>
                  <a:pt x="22103" y="356853"/>
                  <a:pt x="88109" y="285703"/>
                  <a:pt x="40257" y="333555"/>
                </a:cubicBezTo>
                <a:lnTo>
                  <a:pt x="23004" y="385313"/>
                </a:lnTo>
                <a:lnTo>
                  <a:pt x="17253" y="402566"/>
                </a:lnTo>
                <a:cubicBezTo>
                  <a:pt x="15336" y="408317"/>
                  <a:pt x="12691" y="413875"/>
                  <a:pt x="11502" y="419819"/>
                </a:cubicBezTo>
                <a:lnTo>
                  <a:pt x="5751" y="448573"/>
                </a:lnTo>
                <a:cubicBezTo>
                  <a:pt x="3834" y="467743"/>
                  <a:pt x="0" y="486817"/>
                  <a:pt x="0" y="506083"/>
                </a:cubicBezTo>
                <a:cubicBezTo>
                  <a:pt x="0" y="527257"/>
                  <a:pt x="2449" y="548428"/>
                  <a:pt x="5751" y="569343"/>
                </a:cubicBezTo>
                <a:cubicBezTo>
                  <a:pt x="6544" y="574368"/>
                  <a:pt x="22722" y="640806"/>
                  <a:pt x="28755" y="649856"/>
                </a:cubicBezTo>
                <a:lnTo>
                  <a:pt x="51759" y="684362"/>
                </a:lnTo>
                <a:cubicBezTo>
                  <a:pt x="66623" y="706659"/>
                  <a:pt x="56704" y="699429"/>
                  <a:pt x="80513" y="707366"/>
                </a:cubicBezTo>
                <a:cubicBezTo>
                  <a:pt x="86264" y="713117"/>
                  <a:pt x="91346" y="719626"/>
                  <a:pt x="97766" y="724619"/>
                </a:cubicBezTo>
                <a:cubicBezTo>
                  <a:pt x="108678" y="733106"/>
                  <a:pt x="120770" y="739955"/>
                  <a:pt x="132272" y="747623"/>
                </a:cubicBezTo>
                <a:lnTo>
                  <a:pt x="166778" y="770626"/>
                </a:lnTo>
                <a:lnTo>
                  <a:pt x="184030" y="782128"/>
                </a:lnTo>
                <a:cubicBezTo>
                  <a:pt x="189781" y="785962"/>
                  <a:pt x="196396" y="788743"/>
                  <a:pt x="201283" y="793630"/>
                </a:cubicBezTo>
                <a:cubicBezTo>
                  <a:pt x="207034" y="799381"/>
                  <a:pt x="211769" y="806372"/>
                  <a:pt x="218536" y="810883"/>
                </a:cubicBezTo>
                <a:cubicBezTo>
                  <a:pt x="223580" y="814246"/>
                  <a:pt x="230490" y="813690"/>
                  <a:pt x="235789" y="816634"/>
                </a:cubicBezTo>
                <a:cubicBezTo>
                  <a:pt x="247873" y="823347"/>
                  <a:pt x="258793" y="831970"/>
                  <a:pt x="270295" y="839638"/>
                </a:cubicBezTo>
                <a:cubicBezTo>
                  <a:pt x="276046" y="843472"/>
                  <a:pt x="280990" y="848955"/>
                  <a:pt x="287547" y="851140"/>
                </a:cubicBezTo>
                <a:lnTo>
                  <a:pt x="304800" y="856890"/>
                </a:lnTo>
                <a:cubicBezTo>
                  <a:pt x="337506" y="889596"/>
                  <a:pt x="306014" y="863248"/>
                  <a:pt x="339306" y="879894"/>
                </a:cubicBezTo>
                <a:cubicBezTo>
                  <a:pt x="345488" y="882985"/>
                  <a:pt x="350243" y="888589"/>
                  <a:pt x="356559" y="891396"/>
                </a:cubicBezTo>
                <a:cubicBezTo>
                  <a:pt x="367638" y="896320"/>
                  <a:pt x="380976" y="896173"/>
                  <a:pt x="391064" y="902898"/>
                </a:cubicBezTo>
                <a:cubicBezTo>
                  <a:pt x="414894" y="918784"/>
                  <a:pt x="401612" y="912724"/>
                  <a:pt x="431321" y="920151"/>
                </a:cubicBezTo>
                <a:cubicBezTo>
                  <a:pt x="437072" y="923985"/>
                  <a:pt x="442392" y="928562"/>
                  <a:pt x="448574" y="931653"/>
                </a:cubicBezTo>
                <a:cubicBezTo>
                  <a:pt x="453996" y="934364"/>
                  <a:pt x="460528" y="934460"/>
                  <a:pt x="465827" y="937404"/>
                </a:cubicBezTo>
                <a:cubicBezTo>
                  <a:pt x="477911" y="944117"/>
                  <a:pt x="487218" y="956036"/>
                  <a:pt x="500332" y="960407"/>
                </a:cubicBezTo>
                <a:cubicBezTo>
                  <a:pt x="540793" y="973894"/>
                  <a:pt x="490843" y="956340"/>
                  <a:pt x="540589" y="977660"/>
                </a:cubicBezTo>
                <a:cubicBezTo>
                  <a:pt x="556062" y="984291"/>
                  <a:pt x="569719" y="985787"/>
                  <a:pt x="586596" y="989162"/>
                </a:cubicBezTo>
                <a:cubicBezTo>
                  <a:pt x="626853" y="987245"/>
                  <a:pt x="667182" y="986502"/>
                  <a:pt x="707366" y="983411"/>
                </a:cubicBezTo>
                <a:cubicBezTo>
                  <a:pt x="717112" y="982661"/>
                  <a:pt x="726691" y="980232"/>
                  <a:pt x="736121" y="977660"/>
                </a:cubicBezTo>
                <a:cubicBezTo>
                  <a:pt x="747818" y="974470"/>
                  <a:pt x="770627" y="966158"/>
                  <a:pt x="770627" y="966158"/>
                </a:cubicBezTo>
                <a:cubicBezTo>
                  <a:pt x="782129" y="958490"/>
                  <a:pt x="795358" y="952929"/>
                  <a:pt x="805132" y="943155"/>
                </a:cubicBezTo>
                <a:cubicBezTo>
                  <a:pt x="810883" y="937404"/>
                  <a:pt x="815965" y="930895"/>
                  <a:pt x="822385" y="925902"/>
                </a:cubicBezTo>
                <a:cubicBezTo>
                  <a:pt x="833297" y="917415"/>
                  <a:pt x="845389" y="910566"/>
                  <a:pt x="856891" y="902898"/>
                </a:cubicBezTo>
                <a:lnTo>
                  <a:pt x="874144" y="891396"/>
                </a:lnTo>
                <a:cubicBezTo>
                  <a:pt x="888599" y="848031"/>
                  <a:pt x="867419" y="899801"/>
                  <a:pt x="897147" y="862641"/>
                </a:cubicBezTo>
                <a:cubicBezTo>
                  <a:pt x="900934" y="857908"/>
                  <a:pt x="900510" y="850961"/>
                  <a:pt x="902898" y="845389"/>
                </a:cubicBezTo>
                <a:cubicBezTo>
                  <a:pt x="906275" y="837509"/>
                  <a:pt x="909989" y="829736"/>
                  <a:pt x="914400" y="822385"/>
                </a:cubicBezTo>
                <a:cubicBezTo>
                  <a:pt x="921512" y="810531"/>
                  <a:pt x="933033" y="800993"/>
                  <a:pt x="937404" y="787879"/>
                </a:cubicBezTo>
                <a:cubicBezTo>
                  <a:pt x="939321" y="782128"/>
                  <a:pt x="940444" y="776048"/>
                  <a:pt x="943155" y="770626"/>
                </a:cubicBezTo>
                <a:cubicBezTo>
                  <a:pt x="946246" y="764444"/>
                  <a:pt x="951850" y="759689"/>
                  <a:pt x="954657" y="753373"/>
                </a:cubicBezTo>
                <a:cubicBezTo>
                  <a:pt x="959581" y="742294"/>
                  <a:pt x="962325" y="730370"/>
                  <a:pt x="966159" y="718868"/>
                </a:cubicBezTo>
                <a:cubicBezTo>
                  <a:pt x="968076" y="713117"/>
                  <a:pt x="968547" y="706659"/>
                  <a:pt x="971910" y="701615"/>
                </a:cubicBezTo>
                <a:cubicBezTo>
                  <a:pt x="979578" y="690113"/>
                  <a:pt x="990542" y="680223"/>
                  <a:pt x="994913" y="667109"/>
                </a:cubicBezTo>
                <a:cubicBezTo>
                  <a:pt x="1014241" y="609126"/>
                  <a:pt x="984751" y="699065"/>
                  <a:pt x="1006415" y="626853"/>
                </a:cubicBezTo>
                <a:cubicBezTo>
                  <a:pt x="1009899" y="615240"/>
                  <a:pt x="1015539" y="604236"/>
                  <a:pt x="1017917" y="592347"/>
                </a:cubicBezTo>
                <a:cubicBezTo>
                  <a:pt x="1024857" y="557648"/>
                  <a:pt x="1020577" y="572865"/>
                  <a:pt x="1029419" y="546340"/>
                </a:cubicBezTo>
                <a:cubicBezTo>
                  <a:pt x="1031336" y="531004"/>
                  <a:pt x="1035170" y="515787"/>
                  <a:pt x="1035170" y="500332"/>
                </a:cubicBezTo>
                <a:cubicBezTo>
                  <a:pt x="1035170" y="429378"/>
                  <a:pt x="1034357" y="358329"/>
                  <a:pt x="1029419" y="287547"/>
                </a:cubicBezTo>
                <a:cubicBezTo>
                  <a:pt x="1028575" y="275452"/>
                  <a:pt x="1021751" y="264543"/>
                  <a:pt x="1017917" y="253041"/>
                </a:cubicBezTo>
                <a:cubicBezTo>
                  <a:pt x="1016000" y="247290"/>
                  <a:pt x="1016452" y="240075"/>
                  <a:pt x="1012166" y="235789"/>
                </a:cubicBezTo>
                <a:cubicBezTo>
                  <a:pt x="1006415" y="230038"/>
                  <a:pt x="999906" y="224956"/>
                  <a:pt x="994913" y="218536"/>
                </a:cubicBezTo>
                <a:cubicBezTo>
                  <a:pt x="954664" y="166786"/>
                  <a:pt x="986284" y="201278"/>
                  <a:pt x="960408" y="166777"/>
                </a:cubicBezTo>
                <a:cubicBezTo>
                  <a:pt x="895799" y="80632"/>
                  <a:pt x="985974" y="198605"/>
                  <a:pt x="925902" y="126521"/>
                </a:cubicBezTo>
                <a:cubicBezTo>
                  <a:pt x="921477" y="121211"/>
                  <a:pt x="918992" y="114434"/>
                  <a:pt x="914400" y="109268"/>
                </a:cubicBezTo>
                <a:cubicBezTo>
                  <a:pt x="903594" y="97110"/>
                  <a:pt x="888918" y="88296"/>
                  <a:pt x="879895" y="74762"/>
                </a:cubicBezTo>
                <a:cubicBezTo>
                  <a:pt x="864559" y="51758"/>
                  <a:pt x="874144" y="61343"/>
                  <a:pt x="851140" y="46007"/>
                </a:cubicBezTo>
                <a:cubicBezTo>
                  <a:pt x="847306" y="40256"/>
                  <a:pt x="844525" y="33642"/>
                  <a:pt x="839638" y="28755"/>
                </a:cubicBezTo>
                <a:cubicBezTo>
                  <a:pt x="825967" y="15084"/>
                  <a:pt x="804964" y="11446"/>
                  <a:pt x="787879" y="5751"/>
                </a:cubicBezTo>
                <a:lnTo>
                  <a:pt x="770627" y="0"/>
                </a:lnTo>
                <a:cubicBezTo>
                  <a:pt x="726536" y="1917"/>
                  <a:pt x="682357" y="2366"/>
                  <a:pt x="638355" y="5751"/>
                </a:cubicBezTo>
                <a:cubicBezTo>
                  <a:pt x="632311" y="6216"/>
                  <a:pt x="626983" y="10032"/>
                  <a:pt x="621102" y="11502"/>
                </a:cubicBezTo>
                <a:cubicBezTo>
                  <a:pt x="588264" y="19712"/>
                  <a:pt x="598865" y="14148"/>
                  <a:pt x="569344" y="23004"/>
                </a:cubicBezTo>
                <a:cubicBezTo>
                  <a:pt x="557731" y="26488"/>
                  <a:pt x="546340" y="30672"/>
                  <a:pt x="534838" y="34506"/>
                </a:cubicBezTo>
                <a:cubicBezTo>
                  <a:pt x="529087" y="36423"/>
                  <a:pt x="523466" y="38786"/>
                  <a:pt x="517585" y="40256"/>
                </a:cubicBezTo>
                <a:cubicBezTo>
                  <a:pt x="502249" y="44090"/>
                  <a:pt x="486574" y="46759"/>
                  <a:pt x="471578" y="51758"/>
                </a:cubicBezTo>
                <a:lnTo>
                  <a:pt x="437072" y="63260"/>
                </a:lnTo>
                <a:cubicBezTo>
                  <a:pt x="431321" y="65177"/>
                  <a:pt x="425866" y="68579"/>
                  <a:pt x="419819" y="69011"/>
                </a:cubicBezTo>
                <a:lnTo>
                  <a:pt x="333555" y="86264"/>
                </a:lnTo>
                <a:close/>
              </a:path>
            </a:pathLst>
          </a:custGeom>
          <a:solidFill>
            <a:schemeClr val="bg2">
              <a:lumMod val="20000"/>
              <a:lumOff val="80000"/>
            </a:schemeClr>
          </a:solidFill>
          <a:ln w="12700" cap="flat" cmpd="sng" algn="ctr">
            <a:solidFill>
              <a:schemeClr val="tx1"/>
            </a:solidFill>
            <a:prstDash val="solid"/>
            <a:round/>
            <a:headEnd type="none" w="sm" len="sm"/>
            <a:tailEnd type="none" w="sm" len="sm"/>
          </a:ln>
          <a:effectLst>
            <a:glow rad="228600">
              <a:schemeClr val="accent3">
                <a:satMod val="175000"/>
                <a:alpha val="40000"/>
              </a:schemeClr>
            </a:glow>
          </a:effectLst>
        </p:spPr>
        <p:txBody>
          <a:bodyPr/>
          <a:lstStyle/>
          <a:p>
            <a:pPr algn="r">
              <a:defRPr/>
            </a:pPr>
            <a:endParaRPr lang="en-US" sz="1350"/>
          </a:p>
        </p:txBody>
      </p:sp>
      <p:sp>
        <p:nvSpPr>
          <p:cNvPr id="133127" name="Title 1">
            <a:extLst>
              <a:ext uri="{FF2B5EF4-FFF2-40B4-BE49-F238E27FC236}">
                <a16:creationId xmlns:a16="http://schemas.microsoft.com/office/drawing/2014/main" id="{4699FB6C-69CB-4DD8-AB29-DEAF8CCC59AC}"/>
              </a:ext>
            </a:extLst>
          </p:cNvPr>
          <p:cNvSpPr>
            <a:spLocks noGrp="1" noChangeArrowheads="1"/>
          </p:cNvSpPr>
          <p:nvPr>
            <p:ph type="title"/>
          </p:nvPr>
        </p:nvSpPr>
        <p:spPr>
          <a:xfrm>
            <a:off x="701409" y="535256"/>
            <a:ext cx="4175391" cy="532210"/>
          </a:xfrm>
        </p:spPr>
        <p:txBody>
          <a:bodyPr>
            <a:noAutofit/>
          </a:bodyPr>
          <a:lstStyle/>
          <a:p>
            <a:pPr eaLnBrk="1" hangingPunct="1"/>
            <a:r>
              <a:rPr lang="en-US" altLang="zh-CN" sz="4800" dirty="0">
                <a:solidFill>
                  <a:schemeClr val="accent1">
                    <a:lumMod val="40000"/>
                    <a:lumOff val="60000"/>
                  </a:schemeClr>
                </a:solidFill>
                <a:latin typeface="Calibri" panose="020F0502020204030204" pitchFamily="34" charset="0"/>
                <a:cs typeface="Calibri" panose="020F0502020204030204" pitchFamily="34" charset="0"/>
              </a:rPr>
              <a:t>Neural Hashing</a:t>
            </a:r>
          </a:p>
        </p:txBody>
      </p:sp>
      <p:sp>
        <p:nvSpPr>
          <p:cNvPr id="5" name="Oval 4">
            <a:extLst>
              <a:ext uri="{FF2B5EF4-FFF2-40B4-BE49-F238E27FC236}">
                <a16:creationId xmlns:a16="http://schemas.microsoft.com/office/drawing/2014/main" id="{606917E9-BF8F-4C50-AAC2-EE3A6CFED9A5}"/>
              </a:ext>
            </a:extLst>
          </p:cNvPr>
          <p:cNvSpPr/>
          <p:nvPr/>
        </p:nvSpPr>
        <p:spPr>
          <a:xfrm>
            <a:off x="1682354" y="2834691"/>
            <a:ext cx="171450" cy="1714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8" name="Oval 7">
            <a:extLst>
              <a:ext uri="{FF2B5EF4-FFF2-40B4-BE49-F238E27FC236}">
                <a16:creationId xmlns:a16="http://schemas.microsoft.com/office/drawing/2014/main" id="{81CD9E4E-B68E-439D-988A-C2DBBAEC30F3}"/>
              </a:ext>
            </a:extLst>
          </p:cNvPr>
          <p:cNvSpPr/>
          <p:nvPr/>
        </p:nvSpPr>
        <p:spPr>
          <a:xfrm>
            <a:off x="2215754" y="3163304"/>
            <a:ext cx="171450" cy="1714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10" name="Oval 9">
            <a:extLst>
              <a:ext uri="{FF2B5EF4-FFF2-40B4-BE49-F238E27FC236}">
                <a16:creationId xmlns:a16="http://schemas.microsoft.com/office/drawing/2014/main" id="{AEEE86BB-4868-4ADD-AB4C-E5CDB5D85A10}"/>
              </a:ext>
            </a:extLst>
          </p:cNvPr>
          <p:cNvSpPr/>
          <p:nvPr/>
        </p:nvSpPr>
        <p:spPr>
          <a:xfrm>
            <a:off x="2444354" y="3391904"/>
            <a:ext cx="171450" cy="1714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11" name="Oval 10">
            <a:extLst>
              <a:ext uri="{FF2B5EF4-FFF2-40B4-BE49-F238E27FC236}">
                <a16:creationId xmlns:a16="http://schemas.microsoft.com/office/drawing/2014/main" id="{9E0F46E8-4D94-4371-9D87-57EE76067026}"/>
              </a:ext>
            </a:extLst>
          </p:cNvPr>
          <p:cNvSpPr/>
          <p:nvPr/>
        </p:nvSpPr>
        <p:spPr>
          <a:xfrm>
            <a:off x="2540794" y="2791829"/>
            <a:ext cx="171450" cy="1714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44" name="Oval 43">
            <a:extLst>
              <a:ext uri="{FF2B5EF4-FFF2-40B4-BE49-F238E27FC236}">
                <a16:creationId xmlns:a16="http://schemas.microsoft.com/office/drawing/2014/main" id="{26D410B5-96DE-4EF2-B992-DD5D62509A13}"/>
              </a:ext>
            </a:extLst>
          </p:cNvPr>
          <p:cNvSpPr/>
          <p:nvPr/>
        </p:nvSpPr>
        <p:spPr>
          <a:xfrm>
            <a:off x="2672954" y="3163304"/>
            <a:ext cx="171450" cy="171450"/>
          </a:xfrm>
          <a:prstGeom prst="ellipse">
            <a:avLst/>
          </a:prstGeom>
          <a:solidFill>
            <a:schemeClr val="accent6">
              <a:lumMod val="75000"/>
            </a:schemeClr>
          </a:solidFill>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37" name="Line Callout 2 36">
            <a:extLst>
              <a:ext uri="{FF2B5EF4-FFF2-40B4-BE49-F238E27FC236}">
                <a16:creationId xmlns:a16="http://schemas.microsoft.com/office/drawing/2014/main" id="{9BF611BA-537C-4494-9D86-4BC355BCCC8D}"/>
              </a:ext>
            </a:extLst>
          </p:cNvPr>
          <p:cNvSpPr/>
          <p:nvPr/>
        </p:nvSpPr>
        <p:spPr>
          <a:xfrm>
            <a:off x="3863579" y="1922672"/>
            <a:ext cx="628650" cy="457200"/>
          </a:xfrm>
          <a:prstGeom prst="borderCallout2">
            <a:avLst>
              <a:gd name="adj1" fmla="val 18750"/>
              <a:gd name="adj2" fmla="val -8333"/>
              <a:gd name="adj3" fmla="val 35360"/>
              <a:gd name="adj4" fmla="val -107515"/>
              <a:gd name="adj5" fmla="val 146437"/>
              <a:gd name="adj6" fmla="val -170510"/>
            </a:avLst>
          </a:prstGeom>
          <a:ln w="28575">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altLang="zh-CN" sz="2100" dirty="0">
                <a:solidFill>
                  <a:srgbClr val="000000"/>
                </a:solidFill>
                <a:cs typeface="Arial" pitchFamily="34" charset="0"/>
              </a:rPr>
              <a:t>101</a:t>
            </a:r>
          </a:p>
        </p:txBody>
      </p:sp>
      <p:sp>
        <p:nvSpPr>
          <p:cNvPr id="41" name="Oval 40">
            <a:extLst>
              <a:ext uri="{FF2B5EF4-FFF2-40B4-BE49-F238E27FC236}">
                <a16:creationId xmlns:a16="http://schemas.microsoft.com/office/drawing/2014/main" id="{7202AFB5-C16C-42D0-80B0-AFFE45D5655E}"/>
              </a:ext>
            </a:extLst>
          </p:cNvPr>
          <p:cNvSpPr/>
          <p:nvPr/>
        </p:nvSpPr>
        <p:spPr>
          <a:xfrm>
            <a:off x="2387204" y="4005076"/>
            <a:ext cx="161925" cy="176213"/>
          </a:xfrm>
          <a:prstGeom prst="ellipse">
            <a:avLst/>
          </a:prstGeom>
          <a:solidFill>
            <a:srgbClr val="CC00CC"/>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45" name="TextBox 44">
            <a:extLst>
              <a:ext uri="{FF2B5EF4-FFF2-40B4-BE49-F238E27FC236}">
                <a16:creationId xmlns:a16="http://schemas.microsoft.com/office/drawing/2014/main" id="{4708866C-028A-4020-A9A1-58583397D255}"/>
              </a:ext>
            </a:extLst>
          </p:cNvPr>
          <p:cNvSpPr txBox="1"/>
          <p:nvPr/>
        </p:nvSpPr>
        <p:spPr>
          <a:xfrm>
            <a:off x="547686" y="3560972"/>
            <a:ext cx="1534716" cy="667299"/>
          </a:xfrm>
          <a:prstGeom prst="rect">
            <a:avLst/>
          </a:prstGeom>
          <a:noFill/>
        </p:spPr>
        <p:txBody>
          <a:bodyPr>
            <a:spAutoFit/>
          </a:bodyPr>
          <a:lstStyle/>
          <a:p>
            <a:pPr>
              <a:lnSpc>
                <a:spcPts val="2175"/>
              </a:lnSpc>
              <a:defRPr/>
            </a:pPr>
            <a:r>
              <a:rPr lang="en-US" sz="2400" dirty="0">
                <a:solidFill>
                  <a:schemeClr val="accent1">
                    <a:lumMod val="40000"/>
                    <a:lumOff val="60000"/>
                  </a:schemeClr>
                </a:solidFill>
                <a:latin typeface="Calibri"/>
                <a:cs typeface="Arial" charset="0"/>
              </a:rPr>
              <a:t>Feature space</a:t>
            </a:r>
          </a:p>
        </p:txBody>
      </p:sp>
      <p:sp>
        <p:nvSpPr>
          <p:cNvPr id="48" name="Oval 47">
            <a:extLst>
              <a:ext uri="{FF2B5EF4-FFF2-40B4-BE49-F238E27FC236}">
                <a16:creationId xmlns:a16="http://schemas.microsoft.com/office/drawing/2014/main" id="{9E0F46E8-4D94-4371-9D87-57EE76067026}"/>
              </a:ext>
            </a:extLst>
          </p:cNvPr>
          <p:cNvSpPr/>
          <p:nvPr/>
        </p:nvSpPr>
        <p:spPr>
          <a:xfrm>
            <a:off x="2215754" y="2595376"/>
            <a:ext cx="171450" cy="1714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49" name="Oval 48">
            <a:extLst>
              <a:ext uri="{FF2B5EF4-FFF2-40B4-BE49-F238E27FC236}">
                <a16:creationId xmlns:a16="http://schemas.microsoft.com/office/drawing/2014/main" id="{9E0F46E8-4D94-4371-9D87-57EE76067026}"/>
              </a:ext>
            </a:extLst>
          </p:cNvPr>
          <p:cNvSpPr/>
          <p:nvPr/>
        </p:nvSpPr>
        <p:spPr>
          <a:xfrm>
            <a:off x="2587229" y="2406066"/>
            <a:ext cx="171450" cy="1714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50" name="Oval 49">
            <a:extLst>
              <a:ext uri="{FF2B5EF4-FFF2-40B4-BE49-F238E27FC236}">
                <a16:creationId xmlns:a16="http://schemas.microsoft.com/office/drawing/2014/main" id="{606917E9-BF8F-4C50-AAC2-EE3A6CFED9A5}"/>
              </a:ext>
            </a:extLst>
          </p:cNvPr>
          <p:cNvSpPr/>
          <p:nvPr/>
        </p:nvSpPr>
        <p:spPr>
          <a:xfrm>
            <a:off x="1768079" y="3115679"/>
            <a:ext cx="171450" cy="1714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51" name="Oval 50">
            <a:extLst>
              <a:ext uri="{FF2B5EF4-FFF2-40B4-BE49-F238E27FC236}">
                <a16:creationId xmlns:a16="http://schemas.microsoft.com/office/drawing/2014/main" id="{606917E9-BF8F-4C50-AAC2-EE3A6CFED9A5}"/>
              </a:ext>
            </a:extLst>
          </p:cNvPr>
          <p:cNvSpPr/>
          <p:nvPr/>
        </p:nvSpPr>
        <p:spPr>
          <a:xfrm>
            <a:off x="1377554" y="3103772"/>
            <a:ext cx="171450" cy="1714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52" name="Oval 51">
            <a:extLst>
              <a:ext uri="{FF2B5EF4-FFF2-40B4-BE49-F238E27FC236}">
                <a16:creationId xmlns:a16="http://schemas.microsoft.com/office/drawing/2014/main" id="{606917E9-BF8F-4C50-AAC2-EE3A6CFED9A5}"/>
              </a:ext>
            </a:extLst>
          </p:cNvPr>
          <p:cNvSpPr/>
          <p:nvPr/>
        </p:nvSpPr>
        <p:spPr>
          <a:xfrm>
            <a:off x="1444229" y="2898985"/>
            <a:ext cx="171450" cy="1714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53" name="Oval 52">
            <a:extLst>
              <a:ext uri="{FF2B5EF4-FFF2-40B4-BE49-F238E27FC236}">
                <a16:creationId xmlns:a16="http://schemas.microsoft.com/office/drawing/2014/main" id="{7202AFB5-C16C-42D0-80B0-AFFE45D5655E}"/>
              </a:ext>
            </a:extLst>
          </p:cNvPr>
          <p:cNvSpPr/>
          <p:nvPr/>
        </p:nvSpPr>
        <p:spPr>
          <a:xfrm>
            <a:off x="2056211" y="3791953"/>
            <a:ext cx="163115" cy="176213"/>
          </a:xfrm>
          <a:prstGeom prst="ellipse">
            <a:avLst/>
          </a:prstGeom>
          <a:solidFill>
            <a:srgbClr val="CC00CC"/>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54" name="Oval 53">
            <a:extLst>
              <a:ext uri="{FF2B5EF4-FFF2-40B4-BE49-F238E27FC236}">
                <a16:creationId xmlns:a16="http://schemas.microsoft.com/office/drawing/2014/main" id="{7202AFB5-C16C-42D0-80B0-AFFE45D5655E}"/>
              </a:ext>
            </a:extLst>
          </p:cNvPr>
          <p:cNvSpPr/>
          <p:nvPr/>
        </p:nvSpPr>
        <p:spPr>
          <a:xfrm>
            <a:off x="1905000" y="4158666"/>
            <a:ext cx="163116" cy="176213"/>
          </a:xfrm>
          <a:prstGeom prst="ellipse">
            <a:avLst/>
          </a:prstGeom>
          <a:solidFill>
            <a:srgbClr val="CC00CC"/>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55" name="Oval 54">
            <a:extLst>
              <a:ext uri="{FF2B5EF4-FFF2-40B4-BE49-F238E27FC236}">
                <a16:creationId xmlns:a16="http://schemas.microsoft.com/office/drawing/2014/main" id="{7202AFB5-C16C-42D0-80B0-AFFE45D5655E}"/>
              </a:ext>
            </a:extLst>
          </p:cNvPr>
          <p:cNvSpPr/>
          <p:nvPr/>
        </p:nvSpPr>
        <p:spPr>
          <a:xfrm>
            <a:off x="2162175" y="4068178"/>
            <a:ext cx="163116" cy="176213"/>
          </a:xfrm>
          <a:prstGeom prst="ellipse">
            <a:avLst/>
          </a:prstGeom>
          <a:solidFill>
            <a:srgbClr val="CC00CC"/>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56" name="Oval 55">
            <a:extLst>
              <a:ext uri="{FF2B5EF4-FFF2-40B4-BE49-F238E27FC236}">
                <a16:creationId xmlns:a16="http://schemas.microsoft.com/office/drawing/2014/main" id="{7202AFB5-C16C-42D0-80B0-AFFE45D5655E}"/>
              </a:ext>
            </a:extLst>
          </p:cNvPr>
          <p:cNvSpPr/>
          <p:nvPr/>
        </p:nvSpPr>
        <p:spPr>
          <a:xfrm>
            <a:off x="2397919" y="4331307"/>
            <a:ext cx="161925" cy="176213"/>
          </a:xfrm>
          <a:prstGeom prst="ellipse">
            <a:avLst/>
          </a:prstGeom>
          <a:solidFill>
            <a:srgbClr val="CC00CC"/>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57" name="Oval 56">
            <a:extLst>
              <a:ext uri="{FF2B5EF4-FFF2-40B4-BE49-F238E27FC236}">
                <a16:creationId xmlns:a16="http://schemas.microsoft.com/office/drawing/2014/main" id="{7202AFB5-C16C-42D0-80B0-AFFE45D5655E}"/>
              </a:ext>
            </a:extLst>
          </p:cNvPr>
          <p:cNvSpPr/>
          <p:nvPr/>
        </p:nvSpPr>
        <p:spPr>
          <a:xfrm>
            <a:off x="2978944" y="3703847"/>
            <a:ext cx="161925" cy="176213"/>
          </a:xfrm>
          <a:prstGeom prst="ellipse">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58" name="Oval 57">
            <a:extLst>
              <a:ext uri="{FF2B5EF4-FFF2-40B4-BE49-F238E27FC236}">
                <a16:creationId xmlns:a16="http://schemas.microsoft.com/office/drawing/2014/main" id="{7202AFB5-C16C-42D0-80B0-AFFE45D5655E}"/>
              </a:ext>
            </a:extLst>
          </p:cNvPr>
          <p:cNvSpPr/>
          <p:nvPr/>
        </p:nvSpPr>
        <p:spPr>
          <a:xfrm>
            <a:off x="2934891" y="4005076"/>
            <a:ext cx="161925" cy="176213"/>
          </a:xfrm>
          <a:prstGeom prst="ellipse">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59" name="Oval 58">
            <a:extLst>
              <a:ext uri="{FF2B5EF4-FFF2-40B4-BE49-F238E27FC236}">
                <a16:creationId xmlns:a16="http://schemas.microsoft.com/office/drawing/2014/main" id="{7202AFB5-C16C-42D0-80B0-AFFE45D5655E}"/>
              </a:ext>
            </a:extLst>
          </p:cNvPr>
          <p:cNvSpPr/>
          <p:nvPr/>
        </p:nvSpPr>
        <p:spPr>
          <a:xfrm>
            <a:off x="3282554" y="3516919"/>
            <a:ext cx="161925" cy="176213"/>
          </a:xfrm>
          <a:prstGeom prst="ellipse">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60" name="Oval 59">
            <a:extLst>
              <a:ext uri="{FF2B5EF4-FFF2-40B4-BE49-F238E27FC236}">
                <a16:creationId xmlns:a16="http://schemas.microsoft.com/office/drawing/2014/main" id="{7202AFB5-C16C-42D0-80B0-AFFE45D5655E}"/>
              </a:ext>
            </a:extLst>
          </p:cNvPr>
          <p:cNvSpPr/>
          <p:nvPr/>
        </p:nvSpPr>
        <p:spPr>
          <a:xfrm>
            <a:off x="3211117" y="3816957"/>
            <a:ext cx="163115" cy="176213"/>
          </a:xfrm>
          <a:prstGeom prst="ellipse">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62" name="Line Callout 2 61">
            <a:extLst>
              <a:ext uri="{FF2B5EF4-FFF2-40B4-BE49-F238E27FC236}">
                <a16:creationId xmlns:a16="http://schemas.microsoft.com/office/drawing/2014/main" id="{9BF611BA-537C-4494-9D86-4BC355BCCC8D}"/>
              </a:ext>
            </a:extLst>
          </p:cNvPr>
          <p:cNvSpPr/>
          <p:nvPr/>
        </p:nvSpPr>
        <p:spPr>
          <a:xfrm>
            <a:off x="3970735" y="2588232"/>
            <a:ext cx="628650" cy="457200"/>
          </a:xfrm>
          <a:prstGeom prst="borderCallout2">
            <a:avLst>
              <a:gd name="adj1" fmla="val 18750"/>
              <a:gd name="adj2" fmla="val -8333"/>
              <a:gd name="adj3" fmla="val 35360"/>
              <a:gd name="adj4" fmla="val -107515"/>
              <a:gd name="adj5" fmla="val 146437"/>
              <a:gd name="adj6" fmla="val -170510"/>
            </a:avLst>
          </a:prstGeom>
          <a:ln w="28575">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altLang="zh-CN" sz="2100" dirty="0">
                <a:solidFill>
                  <a:srgbClr val="000000"/>
                </a:solidFill>
                <a:cs typeface="Arial" pitchFamily="34" charset="0"/>
              </a:rPr>
              <a:t>001</a:t>
            </a:r>
          </a:p>
        </p:txBody>
      </p:sp>
      <p:sp>
        <p:nvSpPr>
          <p:cNvPr id="63" name="Line Callout 2 62">
            <a:extLst>
              <a:ext uri="{FF2B5EF4-FFF2-40B4-BE49-F238E27FC236}">
                <a16:creationId xmlns:a16="http://schemas.microsoft.com/office/drawing/2014/main" id="{9BF611BA-537C-4494-9D86-4BC355BCCC8D}"/>
              </a:ext>
            </a:extLst>
          </p:cNvPr>
          <p:cNvSpPr/>
          <p:nvPr/>
        </p:nvSpPr>
        <p:spPr>
          <a:xfrm>
            <a:off x="4069556" y="3651460"/>
            <a:ext cx="628650" cy="457200"/>
          </a:xfrm>
          <a:prstGeom prst="borderCallout2">
            <a:avLst>
              <a:gd name="adj1" fmla="val 18750"/>
              <a:gd name="adj2" fmla="val -8333"/>
              <a:gd name="adj3" fmla="val 35360"/>
              <a:gd name="adj4" fmla="val -107515"/>
              <a:gd name="adj5" fmla="val 37946"/>
              <a:gd name="adj6" fmla="val -102586"/>
            </a:avLst>
          </a:prstGeom>
          <a:ln w="28575">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altLang="zh-CN" sz="2100" dirty="0">
                <a:solidFill>
                  <a:srgbClr val="000000"/>
                </a:solidFill>
                <a:cs typeface="Arial" pitchFamily="34" charset="0"/>
              </a:rPr>
              <a:t>101</a:t>
            </a:r>
          </a:p>
        </p:txBody>
      </p:sp>
      <p:sp>
        <p:nvSpPr>
          <p:cNvPr id="133153" name="Line Callout 1 28">
            <a:extLst>
              <a:ext uri="{FF2B5EF4-FFF2-40B4-BE49-F238E27FC236}">
                <a16:creationId xmlns:a16="http://schemas.microsoft.com/office/drawing/2014/main" id="{BF5ED8BA-422C-4F70-AB8F-AE1588D2CF4A}"/>
              </a:ext>
            </a:extLst>
          </p:cNvPr>
          <p:cNvSpPr>
            <a:spLocks/>
          </p:cNvSpPr>
          <p:nvPr/>
        </p:nvSpPr>
        <p:spPr bwMode="auto">
          <a:xfrm>
            <a:off x="2939654" y="4671827"/>
            <a:ext cx="685800" cy="459581"/>
          </a:xfrm>
          <a:prstGeom prst="borderCallout1">
            <a:avLst>
              <a:gd name="adj1" fmla="val 18750"/>
              <a:gd name="adj2" fmla="val -8333"/>
              <a:gd name="adj3" fmla="val -20796"/>
              <a:gd name="adj4" fmla="val -62231"/>
            </a:avLst>
          </a:prstGeom>
          <a:noFill/>
          <a:ln w="28575" algn="ctr">
            <a:solidFill>
              <a:srgbClr val="0070C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nchorCtr="1"/>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100" dirty="0">
                <a:latin typeface="Trebuchet MS" panose="020B0603020202020204" pitchFamily="34" charset="0"/>
              </a:rPr>
              <a:t>100</a:t>
            </a:r>
          </a:p>
        </p:txBody>
      </p:sp>
      <p:sp>
        <p:nvSpPr>
          <p:cNvPr id="133154" name="Line Callout 1 30">
            <a:extLst>
              <a:ext uri="{FF2B5EF4-FFF2-40B4-BE49-F238E27FC236}">
                <a16:creationId xmlns:a16="http://schemas.microsoft.com/office/drawing/2014/main" id="{2E098C51-C14D-4FA4-944F-73AA242E7E2A}"/>
              </a:ext>
            </a:extLst>
          </p:cNvPr>
          <p:cNvSpPr>
            <a:spLocks/>
          </p:cNvSpPr>
          <p:nvPr/>
        </p:nvSpPr>
        <p:spPr bwMode="auto">
          <a:xfrm rot="16200000">
            <a:off x="1304926" y="1910767"/>
            <a:ext cx="414338" cy="683419"/>
          </a:xfrm>
          <a:prstGeom prst="borderCallout1">
            <a:avLst>
              <a:gd name="adj1" fmla="val 18750"/>
              <a:gd name="adj2" fmla="val -8333"/>
              <a:gd name="adj3" fmla="val 68296"/>
              <a:gd name="adj4" fmla="val -102250"/>
            </a:avLst>
          </a:prstGeom>
          <a:noFill/>
          <a:ln w="28575" algn="ctr">
            <a:solidFill>
              <a:srgbClr val="0070C0"/>
            </a:solidFill>
            <a:round/>
            <a:headEnd/>
            <a:tailEnd type="triangle" w="med" len="med"/>
          </a:ln>
          <a:extLst>
            <a:ext uri="{909E8E84-426E-40DD-AFC4-6F175D3DCCD1}">
              <a14:hiddenFill xmlns:a14="http://schemas.microsoft.com/office/drawing/2010/main">
                <a:solidFill>
                  <a:srgbClr val="FFFFFF"/>
                </a:solidFill>
              </a14:hiddenFill>
            </a:ext>
          </a:extLst>
        </p:spPr>
        <p:txBody>
          <a:bodyPr vert="eaVert" anchor="ctr" anchorCtr="1"/>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100" dirty="0">
                <a:latin typeface="Trebuchet MS" panose="020B0603020202020204" pitchFamily="34" charset="0"/>
              </a:rPr>
              <a:t>111</a:t>
            </a:r>
          </a:p>
        </p:txBody>
      </p:sp>
      <p:sp>
        <p:nvSpPr>
          <p:cNvPr id="35" name="Rectangle 34"/>
          <p:cNvSpPr/>
          <p:nvPr/>
        </p:nvSpPr>
        <p:spPr>
          <a:xfrm>
            <a:off x="371057" y="6133061"/>
            <a:ext cx="8456656" cy="646331"/>
          </a:xfrm>
          <a:prstGeom prst="rect">
            <a:avLst/>
          </a:prstGeom>
        </p:spPr>
        <p:txBody>
          <a:bodyPr wrap="square">
            <a:spAutoFit/>
          </a:bodyPr>
          <a:lstStyle/>
          <a:p>
            <a:pPr>
              <a:spcBef>
                <a:spcPts val="750"/>
              </a:spcBef>
              <a:buClr>
                <a:srgbClr val="5FCBEF"/>
              </a:buClr>
              <a:buSzPct val="80000"/>
            </a:pPr>
            <a:r>
              <a:rPr lang="en-US" sz="1200" dirty="0">
                <a:solidFill>
                  <a:srgbClr val="FFFF00"/>
                </a:solidFill>
              </a:rPr>
              <a:t>Kevin Joslyn, Kai Li, and </a:t>
            </a:r>
            <a:r>
              <a:rPr lang="en-US" sz="1200" dirty="0" err="1">
                <a:solidFill>
                  <a:srgbClr val="FFFF00"/>
                </a:solidFill>
              </a:rPr>
              <a:t>Kien</a:t>
            </a:r>
            <a:r>
              <a:rPr lang="en-US" sz="1200" dirty="0">
                <a:solidFill>
                  <a:srgbClr val="FFFF00"/>
                </a:solidFill>
              </a:rPr>
              <a:t> A. Hua, “Cross-Modal Retrieval Using Deep De-correlated Subspace Ranking Hashing,” in </a:t>
            </a:r>
            <a:r>
              <a:rPr lang="en-US" sz="1200" i="1" dirty="0">
                <a:solidFill>
                  <a:srgbClr val="FFFF00"/>
                </a:solidFill>
              </a:rPr>
              <a:t>Proceedings of ACM International Conference on Multimedia Retrieval</a:t>
            </a:r>
            <a:r>
              <a:rPr lang="en-US" sz="1200" dirty="0">
                <a:solidFill>
                  <a:srgbClr val="FFFF00"/>
                </a:solidFill>
              </a:rPr>
              <a:t> (ICMR) 2018, Yokohama, Japan, June 11-14, 2018. (</a:t>
            </a:r>
            <a:r>
              <a:rPr lang="en-US" sz="1200" b="1" dirty="0">
                <a:solidFill>
                  <a:srgbClr val="FFFF00"/>
                </a:solidFill>
              </a:rPr>
              <a:t>Best Multimodal Paper Award</a:t>
            </a:r>
            <a:r>
              <a:rPr lang="en-US" sz="1200" dirty="0">
                <a:solidFill>
                  <a:srgbClr val="FFFF00"/>
                </a:solidFill>
              </a:rPr>
              <a:t>)</a:t>
            </a:r>
          </a:p>
        </p:txBody>
      </p:sp>
      <p:grpSp>
        <p:nvGrpSpPr>
          <p:cNvPr id="13" name="Group 12">
            <a:extLst>
              <a:ext uri="{FF2B5EF4-FFF2-40B4-BE49-F238E27FC236}">
                <a16:creationId xmlns:a16="http://schemas.microsoft.com/office/drawing/2014/main" id="{8F7DF8EC-D823-40EA-AD0C-97B11021EDCC}"/>
              </a:ext>
            </a:extLst>
          </p:cNvPr>
          <p:cNvGrpSpPr/>
          <p:nvPr/>
        </p:nvGrpSpPr>
        <p:grpSpPr>
          <a:xfrm>
            <a:off x="5328850" y="1269618"/>
            <a:ext cx="3281395" cy="3961025"/>
            <a:chOff x="5328850" y="1269618"/>
            <a:chExt cx="3281395" cy="3961025"/>
          </a:xfrm>
        </p:grpSpPr>
        <p:sp>
          <p:nvSpPr>
            <p:cNvPr id="2" name="Rectangle 1">
              <a:extLst>
                <a:ext uri="{FF2B5EF4-FFF2-40B4-BE49-F238E27FC236}">
                  <a16:creationId xmlns:a16="http://schemas.microsoft.com/office/drawing/2014/main" id="{B1D30921-4A51-4D61-9C20-D944AABD789C}"/>
                </a:ext>
              </a:extLst>
            </p:cNvPr>
            <p:cNvSpPr/>
            <p:nvPr/>
          </p:nvSpPr>
          <p:spPr>
            <a:xfrm>
              <a:off x="5391133" y="1761097"/>
              <a:ext cx="3156830" cy="3469546"/>
            </a:xfrm>
            <a:prstGeom prst="rect">
              <a:avLst/>
            </a:prstGeom>
            <a:solidFill>
              <a:srgbClr val="FA6D2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137160" tIns="0" rIns="137160" rtlCol="0" anchor="ctr" anchorCtr="1"/>
            <a:lstStyle/>
            <a:p>
              <a:pPr marL="257175" indent="-257175">
                <a:spcAft>
                  <a:spcPts val="900"/>
                </a:spcAft>
                <a:buFont typeface="Arial" panose="020B0604020202020204" pitchFamily="34" charset="0"/>
                <a:buChar char="•"/>
              </a:pPr>
              <a:r>
                <a:rPr lang="en-US" dirty="0"/>
                <a:t>Find more discriminative ranking subspaces by exploiting nonlinearities (patterns separated by curves) with </a:t>
              </a:r>
              <a:r>
                <a:rPr lang="en-US" b="1" dirty="0"/>
                <a:t>deep neural networks</a:t>
              </a:r>
            </a:p>
            <a:p>
              <a:pPr marL="257175" indent="-257175">
                <a:buFont typeface="Arial" panose="020B0604020202020204" pitchFamily="34" charset="0"/>
                <a:buChar char="•"/>
              </a:pPr>
              <a:r>
                <a:rPr lang="en-US" dirty="0"/>
                <a:t>A deep network can be designed to </a:t>
              </a:r>
              <a:r>
                <a:rPr lang="en-US" b="1" dirty="0"/>
                <a:t>learn the hash codes</a:t>
              </a:r>
              <a:r>
                <a:rPr lang="en-US" dirty="0"/>
                <a:t> such that hash keys of similar objects are similar</a:t>
              </a:r>
            </a:p>
          </p:txBody>
        </p:sp>
        <p:sp>
          <p:nvSpPr>
            <p:cNvPr id="4" name="TextBox 3"/>
            <p:cNvSpPr txBox="1"/>
            <p:nvPr/>
          </p:nvSpPr>
          <p:spPr>
            <a:xfrm>
              <a:off x="5328850" y="1269618"/>
              <a:ext cx="3281395" cy="415498"/>
            </a:xfrm>
            <a:prstGeom prst="rect">
              <a:avLst/>
            </a:prstGeom>
            <a:noFill/>
          </p:spPr>
          <p:txBody>
            <a:bodyPr wrap="square" rtlCol="0">
              <a:spAutoFit/>
            </a:bodyPr>
            <a:lstStyle/>
            <a:p>
              <a:r>
                <a:rPr lang="en-US" sz="2100" dirty="0"/>
                <a:t>Ranking-based hashing</a:t>
              </a:r>
            </a:p>
          </p:txBody>
        </p:sp>
      </p:grpSp>
      <p:sp>
        <p:nvSpPr>
          <p:cNvPr id="3" name="TextBox 2">
            <a:extLst>
              <a:ext uri="{FF2B5EF4-FFF2-40B4-BE49-F238E27FC236}">
                <a16:creationId xmlns:a16="http://schemas.microsoft.com/office/drawing/2014/main" id="{CBDB7D69-C549-4CD9-B854-43FDE80DB520}"/>
              </a:ext>
            </a:extLst>
          </p:cNvPr>
          <p:cNvSpPr txBox="1"/>
          <p:nvPr/>
        </p:nvSpPr>
        <p:spPr>
          <a:xfrm>
            <a:off x="708995" y="956501"/>
            <a:ext cx="3377848" cy="369332"/>
          </a:xfrm>
          <a:prstGeom prst="rect">
            <a:avLst/>
          </a:prstGeom>
          <a:noFill/>
        </p:spPr>
        <p:txBody>
          <a:bodyPr wrap="none" rtlCol="0">
            <a:spAutoFit/>
          </a:bodyPr>
          <a:lstStyle/>
          <a:p>
            <a:r>
              <a:rPr lang="en-US" dirty="0">
                <a:solidFill>
                  <a:srgbClr val="FAB972"/>
                </a:solidFill>
              </a:rPr>
              <a:t>Another way to extract features</a:t>
            </a:r>
          </a:p>
        </p:txBody>
      </p:sp>
      <p:pic>
        <p:nvPicPr>
          <p:cNvPr id="12" name="Picture 11" descr="A picture containing clock, meter&#10;&#10;Description automatically generated">
            <a:extLst>
              <a:ext uri="{FF2B5EF4-FFF2-40B4-BE49-F238E27FC236}">
                <a16:creationId xmlns:a16="http://schemas.microsoft.com/office/drawing/2014/main" id="{AB583E98-6C8D-46A3-8B21-272F572DC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6" y="1831233"/>
            <a:ext cx="4671551" cy="3329273"/>
          </a:xfrm>
          <a:prstGeom prst="rect">
            <a:avLst/>
          </a:prstGeom>
          <a:solidFill>
            <a:schemeClr val="tx1">
              <a:lumMod val="85000"/>
            </a:schemeClr>
          </a:solid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FC91705A-990B-4DD9-B689-C123B73C23CE}"/>
              </a:ext>
            </a:extLst>
          </p:cNvPr>
          <p:cNvSpPr/>
          <p:nvPr/>
        </p:nvSpPr>
        <p:spPr bwMode="auto">
          <a:xfrm>
            <a:off x="2794398" y="3334755"/>
            <a:ext cx="777478" cy="1031081"/>
          </a:xfrm>
          <a:custGeom>
            <a:avLst/>
            <a:gdLst>
              <a:gd name="connsiteX0" fmla="*/ 582756 w 1037080"/>
              <a:gd name="connsiteY0" fmla="*/ 46008 h 1374476"/>
              <a:gd name="connsiteX1" fmla="*/ 536748 w 1037080"/>
              <a:gd name="connsiteY1" fmla="*/ 57510 h 1374476"/>
              <a:gd name="connsiteX2" fmla="*/ 484990 w 1037080"/>
              <a:gd name="connsiteY2" fmla="*/ 103517 h 1374476"/>
              <a:gd name="connsiteX3" fmla="*/ 461986 w 1037080"/>
              <a:gd name="connsiteY3" fmla="*/ 126521 h 1374476"/>
              <a:gd name="connsiteX4" fmla="*/ 450484 w 1037080"/>
              <a:gd name="connsiteY4" fmla="*/ 143774 h 1374476"/>
              <a:gd name="connsiteX5" fmla="*/ 433231 w 1037080"/>
              <a:gd name="connsiteY5" fmla="*/ 155276 h 1374476"/>
              <a:gd name="connsiteX6" fmla="*/ 398726 w 1037080"/>
              <a:gd name="connsiteY6" fmla="*/ 189782 h 1374476"/>
              <a:gd name="connsiteX7" fmla="*/ 387224 w 1037080"/>
              <a:gd name="connsiteY7" fmla="*/ 207034 h 1374476"/>
              <a:gd name="connsiteX8" fmla="*/ 358469 w 1037080"/>
              <a:gd name="connsiteY8" fmla="*/ 230038 h 1374476"/>
              <a:gd name="connsiteX9" fmla="*/ 341216 w 1037080"/>
              <a:gd name="connsiteY9" fmla="*/ 247291 h 1374476"/>
              <a:gd name="connsiteX10" fmla="*/ 306711 w 1037080"/>
              <a:gd name="connsiteY10" fmla="*/ 270295 h 1374476"/>
              <a:gd name="connsiteX11" fmla="*/ 243450 w 1037080"/>
              <a:gd name="connsiteY11" fmla="*/ 316302 h 1374476"/>
              <a:gd name="connsiteX12" fmla="*/ 226197 w 1037080"/>
              <a:gd name="connsiteY12" fmla="*/ 327804 h 1374476"/>
              <a:gd name="connsiteX13" fmla="*/ 203194 w 1037080"/>
              <a:gd name="connsiteY13" fmla="*/ 339306 h 1374476"/>
              <a:gd name="connsiteX14" fmla="*/ 157186 w 1037080"/>
              <a:gd name="connsiteY14" fmla="*/ 391065 h 1374476"/>
              <a:gd name="connsiteX15" fmla="*/ 145684 w 1037080"/>
              <a:gd name="connsiteY15" fmla="*/ 408317 h 1374476"/>
              <a:gd name="connsiteX16" fmla="*/ 99677 w 1037080"/>
              <a:gd name="connsiteY16" fmla="*/ 471578 h 1374476"/>
              <a:gd name="connsiteX17" fmla="*/ 88175 w 1037080"/>
              <a:gd name="connsiteY17" fmla="*/ 494582 h 1374476"/>
              <a:gd name="connsiteX18" fmla="*/ 76673 w 1037080"/>
              <a:gd name="connsiteY18" fmla="*/ 511834 h 1374476"/>
              <a:gd name="connsiteX19" fmla="*/ 47918 w 1037080"/>
              <a:gd name="connsiteY19" fmla="*/ 575095 h 1374476"/>
              <a:gd name="connsiteX20" fmla="*/ 30665 w 1037080"/>
              <a:gd name="connsiteY20" fmla="*/ 621102 h 1374476"/>
              <a:gd name="connsiteX21" fmla="*/ 24914 w 1037080"/>
              <a:gd name="connsiteY21" fmla="*/ 672861 h 1374476"/>
              <a:gd name="connsiteX22" fmla="*/ 19163 w 1037080"/>
              <a:gd name="connsiteY22" fmla="*/ 713117 h 1374476"/>
              <a:gd name="connsiteX23" fmla="*/ 7662 w 1037080"/>
              <a:gd name="connsiteY23" fmla="*/ 845389 h 1374476"/>
              <a:gd name="connsiteX24" fmla="*/ 7662 w 1037080"/>
              <a:gd name="connsiteY24" fmla="*/ 1167442 h 1374476"/>
              <a:gd name="connsiteX25" fmla="*/ 19163 w 1037080"/>
              <a:gd name="connsiteY25" fmla="*/ 1190446 h 1374476"/>
              <a:gd name="connsiteX26" fmla="*/ 36416 w 1037080"/>
              <a:gd name="connsiteY26" fmla="*/ 1236453 h 1374476"/>
              <a:gd name="connsiteX27" fmla="*/ 82424 w 1037080"/>
              <a:gd name="connsiteY27" fmla="*/ 1293963 h 1374476"/>
              <a:gd name="connsiteX28" fmla="*/ 116929 w 1037080"/>
              <a:gd name="connsiteY28" fmla="*/ 1322717 h 1374476"/>
              <a:gd name="connsiteX29" fmla="*/ 185941 w 1037080"/>
              <a:gd name="connsiteY29" fmla="*/ 1362974 h 1374476"/>
              <a:gd name="connsiteX30" fmla="*/ 231948 w 1037080"/>
              <a:gd name="connsiteY30" fmla="*/ 1374476 h 1374476"/>
              <a:gd name="connsiteX31" fmla="*/ 381473 w 1037080"/>
              <a:gd name="connsiteY31" fmla="*/ 1368725 h 1374476"/>
              <a:gd name="connsiteX32" fmla="*/ 421729 w 1037080"/>
              <a:gd name="connsiteY32" fmla="*/ 1362974 h 1374476"/>
              <a:gd name="connsiteX33" fmla="*/ 444733 w 1037080"/>
              <a:gd name="connsiteY33" fmla="*/ 1351472 h 1374476"/>
              <a:gd name="connsiteX34" fmla="*/ 484990 w 1037080"/>
              <a:gd name="connsiteY34" fmla="*/ 1334219 h 1374476"/>
              <a:gd name="connsiteX35" fmla="*/ 554001 w 1037080"/>
              <a:gd name="connsiteY35" fmla="*/ 1288212 h 1374476"/>
              <a:gd name="connsiteX36" fmla="*/ 577005 w 1037080"/>
              <a:gd name="connsiteY36" fmla="*/ 1270959 h 1374476"/>
              <a:gd name="connsiteX37" fmla="*/ 600009 w 1037080"/>
              <a:gd name="connsiteY37" fmla="*/ 1259457 h 1374476"/>
              <a:gd name="connsiteX38" fmla="*/ 628763 w 1037080"/>
              <a:gd name="connsiteY38" fmla="*/ 1230702 h 1374476"/>
              <a:gd name="connsiteX39" fmla="*/ 709277 w 1037080"/>
              <a:gd name="connsiteY39" fmla="*/ 1161691 h 1374476"/>
              <a:gd name="connsiteX40" fmla="*/ 732280 w 1037080"/>
              <a:gd name="connsiteY40" fmla="*/ 1132936 h 1374476"/>
              <a:gd name="connsiteX41" fmla="*/ 766786 w 1037080"/>
              <a:gd name="connsiteY41" fmla="*/ 1098431 h 1374476"/>
              <a:gd name="connsiteX42" fmla="*/ 789790 w 1037080"/>
              <a:gd name="connsiteY42" fmla="*/ 1075427 h 1374476"/>
              <a:gd name="connsiteX43" fmla="*/ 824295 w 1037080"/>
              <a:gd name="connsiteY43" fmla="*/ 1040921 h 1374476"/>
              <a:gd name="connsiteX44" fmla="*/ 835797 w 1037080"/>
              <a:gd name="connsiteY44" fmla="*/ 1006416 h 1374476"/>
              <a:gd name="connsiteX45" fmla="*/ 864552 w 1037080"/>
              <a:gd name="connsiteY45" fmla="*/ 966159 h 1374476"/>
              <a:gd name="connsiteX46" fmla="*/ 881805 w 1037080"/>
              <a:gd name="connsiteY46" fmla="*/ 943155 h 1374476"/>
              <a:gd name="connsiteX47" fmla="*/ 904809 w 1037080"/>
              <a:gd name="connsiteY47" fmla="*/ 891397 h 1374476"/>
              <a:gd name="connsiteX48" fmla="*/ 922062 w 1037080"/>
              <a:gd name="connsiteY48" fmla="*/ 868393 h 1374476"/>
              <a:gd name="connsiteX49" fmla="*/ 933563 w 1037080"/>
              <a:gd name="connsiteY49" fmla="*/ 833887 h 1374476"/>
              <a:gd name="connsiteX50" fmla="*/ 956567 w 1037080"/>
              <a:gd name="connsiteY50" fmla="*/ 805133 h 1374476"/>
              <a:gd name="connsiteX51" fmla="*/ 973820 w 1037080"/>
              <a:gd name="connsiteY51" fmla="*/ 776378 h 1374476"/>
              <a:gd name="connsiteX52" fmla="*/ 979571 w 1037080"/>
              <a:gd name="connsiteY52" fmla="*/ 747623 h 1374476"/>
              <a:gd name="connsiteX53" fmla="*/ 996824 w 1037080"/>
              <a:gd name="connsiteY53" fmla="*/ 718868 h 1374476"/>
              <a:gd name="connsiteX54" fmla="*/ 1008326 w 1037080"/>
              <a:gd name="connsiteY54" fmla="*/ 695865 h 1374476"/>
              <a:gd name="connsiteX55" fmla="*/ 1019828 w 1037080"/>
              <a:gd name="connsiteY55" fmla="*/ 661359 h 1374476"/>
              <a:gd name="connsiteX56" fmla="*/ 1031329 w 1037080"/>
              <a:gd name="connsiteY56" fmla="*/ 632604 h 1374476"/>
              <a:gd name="connsiteX57" fmla="*/ 1037080 w 1037080"/>
              <a:gd name="connsiteY57" fmla="*/ 511834 h 1374476"/>
              <a:gd name="connsiteX58" fmla="*/ 1031329 w 1037080"/>
              <a:gd name="connsiteY58" fmla="*/ 368061 h 1374476"/>
              <a:gd name="connsiteX59" fmla="*/ 1025579 w 1037080"/>
              <a:gd name="connsiteY59" fmla="*/ 339306 h 1374476"/>
              <a:gd name="connsiteX60" fmla="*/ 1008326 w 1037080"/>
              <a:gd name="connsiteY60" fmla="*/ 276046 h 1374476"/>
              <a:gd name="connsiteX61" fmla="*/ 991073 w 1037080"/>
              <a:gd name="connsiteY61" fmla="*/ 218536 h 1374476"/>
              <a:gd name="connsiteX62" fmla="*/ 962318 w 1037080"/>
              <a:gd name="connsiteY62" fmla="*/ 155276 h 1374476"/>
              <a:gd name="connsiteX63" fmla="*/ 945065 w 1037080"/>
              <a:gd name="connsiteY63" fmla="*/ 132272 h 1374476"/>
              <a:gd name="connsiteX64" fmla="*/ 933563 w 1037080"/>
              <a:gd name="connsiteY64" fmla="*/ 115019 h 1374476"/>
              <a:gd name="connsiteX65" fmla="*/ 922062 w 1037080"/>
              <a:gd name="connsiteY65" fmla="*/ 92016 h 1374476"/>
              <a:gd name="connsiteX66" fmla="*/ 899058 w 1037080"/>
              <a:gd name="connsiteY66" fmla="*/ 69012 h 1374476"/>
              <a:gd name="connsiteX67" fmla="*/ 881805 w 1037080"/>
              <a:gd name="connsiteY67" fmla="*/ 57510 h 1374476"/>
              <a:gd name="connsiteX68" fmla="*/ 835797 w 1037080"/>
              <a:gd name="connsiteY68" fmla="*/ 28755 h 1374476"/>
              <a:gd name="connsiteX69" fmla="*/ 818545 w 1037080"/>
              <a:gd name="connsiteY69" fmla="*/ 23004 h 1374476"/>
              <a:gd name="connsiteX70" fmla="*/ 795541 w 1037080"/>
              <a:gd name="connsiteY70" fmla="*/ 11502 h 1374476"/>
              <a:gd name="connsiteX71" fmla="*/ 772537 w 1037080"/>
              <a:gd name="connsiteY71" fmla="*/ 5751 h 1374476"/>
              <a:gd name="connsiteX72" fmla="*/ 755284 w 1037080"/>
              <a:gd name="connsiteY72" fmla="*/ 0 h 1374476"/>
              <a:gd name="connsiteX73" fmla="*/ 623012 w 1037080"/>
              <a:gd name="connsiteY73" fmla="*/ 5751 h 1374476"/>
              <a:gd name="connsiteX74" fmla="*/ 605760 w 1037080"/>
              <a:gd name="connsiteY74" fmla="*/ 17253 h 1374476"/>
              <a:gd name="connsiteX75" fmla="*/ 582756 w 1037080"/>
              <a:gd name="connsiteY75" fmla="*/ 46008 h 137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37080" h="1374476">
                <a:moveTo>
                  <a:pt x="582756" y="46008"/>
                </a:moveTo>
                <a:cubicBezTo>
                  <a:pt x="571254" y="52717"/>
                  <a:pt x="548537" y="51615"/>
                  <a:pt x="536748" y="57510"/>
                </a:cubicBezTo>
                <a:cubicBezTo>
                  <a:pt x="516223" y="67772"/>
                  <a:pt x="500232" y="88275"/>
                  <a:pt x="484990" y="103517"/>
                </a:cubicBezTo>
                <a:cubicBezTo>
                  <a:pt x="477322" y="111185"/>
                  <a:pt x="468001" y="117498"/>
                  <a:pt x="461986" y="126521"/>
                </a:cubicBezTo>
                <a:cubicBezTo>
                  <a:pt x="458152" y="132272"/>
                  <a:pt x="455371" y="138887"/>
                  <a:pt x="450484" y="143774"/>
                </a:cubicBezTo>
                <a:cubicBezTo>
                  <a:pt x="445597" y="148661"/>
                  <a:pt x="438397" y="150684"/>
                  <a:pt x="433231" y="155276"/>
                </a:cubicBezTo>
                <a:cubicBezTo>
                  <a:pt x="421074" y="166083"/>
                  <a:pt x="407749" y="176248"/>
                  <a:pt x="398726" y="189782"/>
                </a:cubicBezTo>
                <a:cubicBezTo>
                  <a:pt x="394892" y="195533"/>
                  <a:pt x="392111" y="202147"/>
                  <a:pt x="387224" y="207034"/>
                </a:cubicBezTo>
                <a:cubicBezTo>
                  <a:pt x="378544" y="215713"/>
                  <a:pt x="367707" y="221955"/>
                  <a:pt x="358469" y="230038"/>
                </a:cubicBezTo>
                <a:cubicBezTo>
                  <a:pt x="352348" y="235394"/>
                  <a:pt x="347636" y="242298"/>
                  <a:pt x="341216" y="247291"/>
                </a:cubicBezTo>
                <a:cubicBezTo>
                  <a:pt x="330305" y="255778"/>
                  <a:pt x="317505" y="261660"/>
                  <a:pt x="306711" y="270295"/>
                </a:cubicBezTo>
                <a:cubicBezTo>
                  <a:pt x="267159" y="301937"/>
                  <a:pt x="288173" y="286488"/>
                  <a:pt x="243450" y="316302"/>
                </a:cubicBezTo>
                <a:cubicBezTo>
                  <a:pt x="237699" y="320136"/>
                  <a:pt x="232379" y="324713"/>
                  <a:pt x="226197" y="327804"/>
                </a:cubicBezTo>
                <a:cubicBezTo>
                  <a:pt x="218529" y="331638"/>
                  <a:pt x="210052" y="334162"/>
                  <a:pt x="203194" y="339306"/>
                </a:cubicBezTo>
                <a:cubicBezTo>
                  <a:pt x="188846" y="350067"/>
                  <a:pt x="167341" y="377525"/>
                  <a:pt x="157186" y="391065"/>
                </a:cubicBezTo>
                <a:cubicBezTo>
                  <a:pt x="153039" y="396594"/>
                  <a:pt x="149831" y="402788"/>
                  <a:pt x="145684" y="408317"/>
                </a:cubicBezTo>
                <a:cubicBezTo>
                  <a:pt x="129941" y="429307"/>
                  <a:pt x="111586" y="447760"/>
                  <a:pt x="99677" y="471578"/>
                </a:cubicBezTo>
                <a:cubicBezTo>
                  <a:pt x="95843" y="479246"/>
                  <a:pt x="92429" y="487139"/>
                  <a:pt x="88175" y="494582"/>
                </a:cubicBezTo>
                <a:cubicBezTo>
                  <a:pt x="84746" y="500583"/>
                  <a:pt x="79983" y="505766"/>
                  <a:pt x="76673" y="511834"/>
                </a:cubicBezTo>
                <a:cubicBezTo>
                  <a:pt x="17397" y="620506"/>
                  <a:pt x="70957" y="521338"/>
                  <a:pt x="47918" y="575095"/>
                </a:cubicBezTo>
                <a:cubicBezTo>
                  <a:pt x="29874" y="617198"/>
                  <a:pt x="41268" y="578691"/>
                  <a:pt x="30665" y="621102"/>
                </a:cubicBezTo>
                <a:cubicBezTo>
                  <a:pt x="28748" y="638355"/>
                  <a:pt x="27067" y="655636"/>
                  <a:pt x="24914" y="672861"/>
                </a:cubicBezTo>
                <a:cubicBezTo>
                  <a:pt x="23233" y="686311"/>
                  <a:pt x="20337" y="699613"/>
                  <a:pt x="19163" y="713117"/>
                </a:cubicBezTo>
                <a:cubicBezTo>
                  <a:pt x="5968" y="864857"/>
                  <a:pt x="20668" y="754335"/>
                  <a:pt x="7662" y="845389"/>
                </a:cubicBezTo>
                <a:cubicBezTo>
                  <a:pt x="-716" y="979438"/>
                  <a:pt x="-4242" y="992841"/>
                  <a:pt x="7662" y="1167442"/>
                </a:cubicBezTo>
                <a:cubicBezTo>
                  <a:pt x="8245" y="1175995"/>
                  <a:pt x="15786" y="1182566"/>
                  <a:pt x="19163" y="1190446"/>
                </a:cubicBezTo>
                <a:cubicBezTo>
                  <a:pt x="29428" y="1214400"/>
                  <a:pt x="20534" y="1207337"/>
                  <a:pt x="36416" y="1236453"/>
                </a:cubicBezTo>
                <a:cubicBezTo>
                  <a:pt x="50595" y="1262447"/>
                  <a:pt x="61287" y="1274940"/>
                  <a:pt x="82424" y="1293963"/>
                </a:cubicBezTo>
                <a:cubicBezTo>
                  <a:pt x="93552" y="1303979"/>
                  <a:pt x="104472" y="1314412"/>
                  <a:pt x="116929" y="1322717"/>
                </a:cubicBezTo>
                <a:cubicBezTo>
                  <a:pt x="139088" y="1337490"/>
                  <a:pt x="159826" y="1357751"/>
                  <a:pt x="185941" y="1362974"/>
                </a:cubicBezTo>
                <a:cubicBezTo>
                  <a:pt x="220639" y="1369914"/>
                  <a:pt x="205422" y="1365634"/>
                  <a:pt x="231948" y="1374476"/>
                </a:cubicBezTo>
                <a:cubicBezTo>
                  <a:pt x="281790" y="1372559"/>
                  <a:pt x="331686" y="1371742"/>
                  <a:pt x="381473" y="1368725"/>
                </a:cubicBezTo>
                <a:cubicBezTo>
                  <a:pt x="395003" y="1367905"/>
                  <a:pt x="408652" y="1366541"/>
                  <a:pt x="421729" y="1362974"/>
                </a:cubicBezTo>
                <a:cubicBezTo>
                  <a:pt x="430000" y="1360718"/>
                  <a:pt x="436928" y="1355020"/>
                  <a:pt x="444733" y="1351472"/>
                </a:cubicBezTo>
                <a:cubicBezTo>
                  <a:pt x="458024" y="1345431"/>
                  <a:pt x="472355" y="1341534"/>
                  <a:pt x="484990" y="1334219"/>
                </a:cubicBezTo>
                <a:cubicBezTo>
                  <a:pt x="508916" y="1320367"/>
                  <a:pt x="531883" y="1304800"/>
                  <a:pt x="554001" y="1288212"/>
                </a:cubicBezTo>
                <a:cubicBezTo>
                  <a:pt x="561669" y="1282461"/>
                  <a:pt x="568877" y="1276039"/>
                  <a:pt x="577005" y="1270959"/>
                </a:cubicBezTo>
                <a:cubicBezTo>
                  <a:pt x="584275" y="1266415"/>
                  <a:pt x="592341" y="1263291"/>
                  <a:pt x="600009" y="1259457"/>
                </a:cubicBezTo>
                <a:cubicBezTo>
                  <a:pt x="609594" y="1249872"/>
                  <a:pt x="618415" y="1239458"/>
                  <a:pt x="628763" y="1230702"/>
                </a:cubicBezTo>
                <a:cubicBezTo>
                  <a:pt x="687828" y="1180724"/>
                  <a:pt x="661178" y="1214600"/>
                  <a:pt x="709277" y="1161691"/>
                </a:cubicBezTo>
                <a:cubicBezTo>
                  <a:pt x="717534" y="1152608"/>
                  <a:pt x="724023" y="1142018"/>
                  <a:pt x="732280" y="1132936"/>
                </a:cubicBezTo>
                <a:cubicBezTo>
                  <a:pt x="743222" y="1120900"/>
                  <a:pt x="755284" y="1109933"/>
                  <a:pt x="766786" y="1098431"/>
                </a:cubicBezTo>
                <a:cubicBezTo>
                  <a:pt x="774454" y="1090763"/>
                  <a:pt x="783775" y="1084450"/>
                  <a:pt x="789790" y="1075427"/>
                </a:cubicBezTo>
                <a:cubicBezTo>
                  <a:pt x="806609" y="1050199"/>
                  <a:pt x="795763" y="1062321"/>
                  <a:pt x="824295" y="1040921"/>
                </a:cubicBezTo>
                <a:cubicBezTo>
                  <a:pt x="828129" y="1029419"/>
                  <a:pt x="828523" y="1016115"/>
                  <a:pt x="835797" y="1006416"/>
                </a:cubicBezTo>
                <a:cubicBezTo>
                  <a:pt x="892182" y="931236"/>
                  <a:pt x="822505" y="1025025"/>
                  <a:pt x="864552" y="966159"/>
                </a:cubicBezTo>
                <a:cubicBezTo>
                  <a:pt x="870123" y="958359"/>
                  <a:pt x="876725" y="951283"/>
                  <a:pt x="881805" y="943155"/>
                </a:cubicBezTo>
                <a:cubicBezTo>
                  <a:pt x="908373" y="900647"/>
                  <a:pt x="877541" y="940479"/>
                  <a:pt x="904809" y="891397"/>
                </a:cubicBezTo>
                <a:cubicBezTo>
                  <a:pt x="909464" y="883018"/>
                  <a:pt x="916311" y="876061"/>
                  <a:pt x="922062" y="868393"/>
                </a:cubicBezTo>
                <a:cubicBezTo>
                  <a:pt x="925896" y="856891"/>
                  <a:pt x="927757" y="844531"/>
                  <a:pt x="933563" y="833887"/>
                </a:cubicBezTo>
                <a:cubicBezTo>
                  <a:pt x="939441" y="823111"/>
                  <a:pt x="949528" y="815189"/>
                  <a:pt x="956567" y="805133"/>
                </a:cubicBezTo>
                <a:cubicBezTo>
                  <a:pt x="962977" y="795976"/>
                  <a:pt x="968069" y="785963"/>
                  <a:pt x="973820" y="776378"/>
                </a:cubicBezTo>
                <a:cubicBezTo>
                  <a:pt x="975737" y="766793"/>
                  <a:pt x="975941" y="756699"/>
                  <a:pt x="979571" y="747623"/>
                </a:cubicBezTo>
                <a:cubicBezTo>
                  <a:pt x="983722" y="737245"/>
                  <a:pt x="991395" y="728639"/>
                  <a:pt x="996824" y="718868"/>
                </a:cubicBezTo>
                <a:cubicBezTo>
                  <a:pt x="1000987" y="711374"/>
                  <a:pt x="1005142" y="703825"/>
                  <a:pt x="1008326" y="695865"/>
                </a:cubicBezTo>
                <a:cubicBezTo>
                  <a:pt x="1012829" y="684608"/>
                  <a:pt x="1015326" y="672616"/>
                  <a:pt x="1019828" y="661359"/>
                </a:cubicBezTo>
                <a:lnTo>
                  <a:pt x="1031329" y="632604"/>
                </a:lnTo>
                <a:cubicBezTo>
                  <a:pt x="1033246" y="592347"/>
                  <a:pt x="1037080" y="552136"/>
                  <a:pt x="1037080" y="511834"/>
                </a:cubicBezTo>
                <a:cubicBezTo>
                  <a:pt x="1037080" y="463871"/>
                  <a:pt x="1034519" y="415917"/>
                  <a:pt x="1031329" y="368061"/>
                </a:cubicBezTo>
                <a:cubicBezTo>
                  <a:pt x="1030679" y="358308"/>
                  <a:pt x="1027777" y="348830"/>
                  <a:pt x="1025579" y="339306"/>
                </a:cubicBezTo>
                <a:cubicBezTo>
                  <a:pt x="1000984" y="232722"/>
                  <a:pt x="1023533" y="329271"/>
                  <a:pt x="1008326" y="276046"/>
                </a:cubicBezTo>
                <a:cubicBezTo>
                  <a:pt x="990943" y="215205"/>
                  <a:pt x="1018407" y="300537"/>
                  <a:pt x="991073" y="218536"/>
                </a:cubicBezTo>
                <a:cubicBezTo>
                  <a:pt x="983536" y="195926"/>
                  <a:pt x="977748" y="175849"/>
                  <a:pt x="962318" y="155276"/>
                </a:cubicBezTo>
                <a:cubicBezTo>
                  <a:pt x="956567" y="147608"/>
                  <a:pt x="950636" y="140072"/>
                  <a:pt x="945065" y="132272"/>
                </a:cubicBezTo>
                <a:cubicBezTo>
                  <a:pt x="941048" y="126648"/>
                  <a:pt x="936992" y="121020"/>
                  <a:pt x="933563" y="115019"/>
                </a:cubicBezTo>
                <a:cubicBezTo>
                  <a:pt x="929310" y="107576"/>
                  <a:pt x="927206" y="98874"/>
                  <a:pt x="922062" y="92016"/>
                </a:cubicBezTo>
                <a:cubicBezTo>
                  <a:pt x="915556" y="83341"/>
                  <a:pt x="907292" y="76069"/>
                  <a:pt x="899058" y="69012"/>
                </a:cubicBezTo>
                <a:cubicBezTo>
                  <a:pt x="893810" y="64514"/>
                  <a:pt x="887429" y="61527"/>
                  <a:pt x="881805" y="57510"/>
                </a:cubicBezTo>
                <a:cubicBezTo>
                  <a:pt x="857035" y="39817"/>
                  <a:pt x="862820" y="40336"/>
                  <a:pt x="835797" y="28755"/>
                </a:cubicBezTo>
                <a:cubicBezTo>
                  <a:pt x="830225" y="26367"/>
                  <a:pt x="824117" y="25392"/>
                  <a:pt x="818545" y="23004"/>
                </a:cubicBezTo>
                <a:cubicBezTo>
                  <a:pt x="810665" y="19627"/>
                  <a:pt x="803568" y="14512"/>
                  <a:pt x="795541" y="11502"/>
                </a:cubicBezTo>
                <a:cubicBezTo>
                  <a:pt x="788140" y="8727"/>
                  <a:pt x="780137" y="7922"/>
                  <a:pt x="772537" y="5751"/>
                </a:cubicBezTo>
                <a:cubicBezTo>
                  <a:pt x="766708" y="4086"/>
                  <a:pt x="761035" y="1917"/>
                  <a:pt x="755284" y="0"/>
                </a:cubicBezTo>
                <a:cubicBezTo>
                  <a:pt x="711193" y="1917"/>
                  <a:pt x="666853" y="692"/>
                  <a:pt x="623012" y="5751"/>
                </a:cubicBezTo>
                <a:cubicBezTo>
                  <a:pt x="616146" y="6543"/>
                  <a:pt x="612076" y="14446"/>
                  <a:pt x="605760" y="17253"/>
                </a:cubicBezTo>
                <a:cubicBezTo>
                  <a:pt x="569435" y="33398"/>
                  <a:pt x="594258" y="39299"/>
                  <a:pt x="582756" y="46008"/>
                </a:cubicBezTo>
                <a:close/>
              </a:path>
            </a:pathLst>
          </a:custGeom>
          <a:solidFill>
            <a:schemeClr val="bg2">
              <a:lumMod val="20000"/>
              <a:lumOff val="80000"/>
            </a:schemeClr>
          </a:solidFill>
          <a:ln w="12700" cap="flat" cmpd="sng" algn="ctr">
            <a:solidFill>
              <a:schemeClr val="tx1"/>
            </a:solidFill>
            <a:prstDash val="solid"/>
            <a:round/>
            <a:headEnd type="none" w="sm" len="sm"/>
            <a:tailEnd type="none" w="sm" len="sm"/>
          </a:ln>
          <a:effectLst>
            <a:glow rad="228600">
              <a:schemeClr val="accent3">
                <a:satMod val="175000"/>
                <a:alpha val="40000"/>
              </a:schemeClr>
            </a:glow>
          </a:effectLst>
        </p:spPr>
        <p:txBody>
          <a:bodyPr/>
          <a:lstStyle/>
          <a:p>
            <a:pPr algn="r">
              <a:defRPr/>
            </a:pPr>
            <a:endParaRPr lang="en-US" sz="1350"/>
          </a:p>
        </p:txBody>
      </p:sp>
      <p:sp>
        <p:nvSpPr>
          <p:cNvPr id="26" name="Freeform 25">
            <a:extLst>
              <a:ext uri="{FF2B5EF4-FFF2-40B4-BE49-F238E27FC236}">
                <a16:creationId xmlns:a16="http://schemas.microsoft.com/office/drawing/2014/main" id="{09647F53-23A9-45A3-8C97-C45A52273BA9}"/>
              </a:ext>
            </a:extLst>
          </p:cNvPr>
          <p:cNvSpPr/>
          <p:nvPr/>
        </p:nvSpPr>
        <p:spPr bwMode="auto">
          <a:xfrm>
            <a:off x="1716881" y="3709802"/>
            <a:ext cx="953691" cy="963215"/>
          </a:xfrm>
          <a:custGeom>
            <a:avLst/>
            <a:gdLst>
              <a:gd name="connsiteX0" fmla="*/ 477328 w 1270958"/>
              <a:gd name="connsiteY0" fmla="*/ 5820 h 1284251"/>
              <a:gd name="connsiteX1" fmla="*/ 621102 w 1270958"/>
              <a:gd name="connsiteY1" fmla="*/ 5820 h 1284251"/>
              <a:gd name="connsiteX2" fmla="*/ 638354 w 1270958"/>
              <a:gd name="connsiteY2" fmla="*/ 11571 h 1284251"/>
              <a:gd name="connsiteX3" fmla="*/ 690113 w 1270958"/>
              <a:gd name="connsiteY3" fmla="*/ 23073 h 1284251"/>
              <a:gd name="connsiteX4" fmla="*/ 724619 w 1270958"/>
              <a:gd name="connsiteY4" fmla="*/ 34575 h 1284251"/>
              <a:gd name="connsiteX5" fmla="*/ 741871 w 1270958"/>
              <a:gd name="connsiteY5" fmla="*/ 40326 h 1284251"/>
              <a:gd name="connsiteX6" fmla="*/ 787879 w 1270958"/>
              <a:gd name="connsiteY6" fmla="*/ 51828 h 1284251"/>
              <a:gd name="connsiteX7" fmla="*/ 810883 w 1270958"/>
              <a:gd name="connsiteY7" fmla="*/ 57579 h 1284251"/>
              <a:gd name="connsiteX8" fmla="*/ 845388 w 1270958"/>
              <a:gd name="connsiteY8" fmla="*/ 69081 h 1284251"/>
              <a:gd name="connsiteX9" fmla="*/ 862641 w 1270958"/>
              <a:gd name="connsiteY9" fmla="*/ 80583 h 1284251"/>
              <a:gd name="connsiteX10" fmla="*/ 897147 w 1270958"/>
              <a:gd name="connsiteY10" fmla="*/ 92085 h 1284251"/>
              <a:gd name="connsiteX11" fmla="*/ 931653 w 1270958"/>
              <a:gd name="connsiteY11" fmla="*/ 109337 h 1284251"/>
              <a:gd name="connsiteX12" fmla="*/ 948905 w 1270958"/>
              <a:gd name="connsiteY12" fmla="*/ 120839 h 1284251"/>
              <a:gd name="connsiteX13" fmla="*/ 966158 w 1270958"/>
              <a:gd name="connsiteY13" fmla="*/ 126590 h 1284251"/>
              <a:gd name="connsiteX14" fmla="*/ 1000664 w 1270958"/>
              <a:gd name="connsiteY14" fmla="*/ 149594 h 1284251"/>
              <a:gd name="connsiteX15" fmla="*/ 1017917 w 1270958"/>
              <a:gd name="connsiteY15" fmla="*/ 155345 h 1284251"/>
              <a:gd name="connsiteX16" fmla="*/ 1052422 w 1270958"/>
              <a:gd name="connsiteY16" fmla="*/ 178349 h 1284251"/>
              <a:gd name="connsiteX17" fmla="*/ 1069675 w 1270958"/>
              <a:gd name="connsiteY17" fmla="*/ 189851 h 1284251"/>
              <a:gd name="connsiteX18" fmla="*/ 1086928 w 1270958"/>
              <a:gd name="connsiteY18" fmla="*/ 201353 h 1284251"/>
              <a:gd name="connsiteX19" fmla="*/ 1098430 w 1270958"/>
              <a:gd name="connsiteY19" fmla="*/ 218605 h 1284251"/>
              <a:gd name="connsiteX20" fmla="*/ 1115683 w 1270958"/>
              <a:gd name="connsiteY20" fmla="*/ 230107 h 1284251"/>
              <a:gd name="connsiteX21" fmla="*/ 1155939 w 1270958"/>
              <a:gd name="connsiteY21" fmla="*/ 276115 h 1284251"/>
              <a:gd name="connsiteX22" fmla="*/ 1184694 w 1270958"/>
              <a:gd name="connsiteY22" fmla="*/ 327873 h 1284251"/>
              <a:gd name="connsiteX23" fmla="*/ 1201947 w 1270958"/>
              <a:gd name="connsiteY23" fmla="*/ 362379 h 1284251"/>
              <a:gd name="connsiteX24" fmla="*/ 1219200 w 1270958"/>
              <a:gd name="connsiteY24" fmla="*/ 419888 h 1284251"/>
              <a:gd name="connsiteX25" fmla="*/ 1236453 w 1270958"/>
              <a:gd name="connsiteY25" fmla="*/ 477398 h 1284251"/>
              <a:gd name="connsiteX26" fmla="*/ 1242204 w 1270958"/>
              <a:gd name="connsiteY26" fmla="*/ 517654 h 1284251"/>
              <a:gd name="connsiteX27" fmla="*/ 1247954 w 1270958"/>
              <a:gd name="connsiteY27" fmla="*/ 563662 h 1284251"/>
              <a:gd name="connsiteX28" fmla="*/ 1259456 w 1270958"/>
              <a:gd name="connsiteY28" fmla="*/ 644175 h 1284251"/>
              <a:gd name="connsiteX29" fmla="*/ 1270958 w 1270958"/>
              <a:gd name="connsiteY29" fmla="*/ 868462 h 1284251"/>
              <a:gd name="connsiteX30" fmla="*/ 1265207 w 1270958"/>
              <a:gd name="connsiteY30" fmla="*/ 1046741 h 1284251"/>
              <a:gd name="connsiteX31" fmla="*/ 1253705 w 1270958"/>
              <a:gd name="connsiteY31" fmla="*/ 1133005 h 1284251"/>
              <a:gd name="connsiteX32" fmla="*/ 1236453 w 1270958"/>
              <a:gd name="connsiteY32" fmla="*/ 1196266 h 1284251"/>
              <a:gd name="connsiteX33" fmla="*/ 1207698 w 1270958"/>
              <a:gd name="connsiteY33" fmla="*/ 1248024 h 1284251"/>
              <a:gd name="connsiteX34" fmla="*/ 1190445 w 1270958"/>
              <a:gd name="connsiteY34" fmla="*/ 1259526 h 1284251"/>
              <a:gd name="connsiteX35" fmla="*/ 1155939 w 1270958"/>
              <a:gd name="connsiteY35" fmla="*/ 1271028 h 1284251"/>
              <a:gd name="connsiteX36" fmla="*/ 954656 w 1270958"/>
              <a:gd name="connsiteY36" fmla="*/ 1282530 h 1284251"/>
              <a:gd name="connsiteX37" fmla="*/ 828136 w 1270958"/>
              <a:gd name="connsiteY37" fmla="*/ 1276779 h 1284251"/>
              <a:gd name="connsiteX38" fmla="*/ 799381 w 1270958"/>
              <a:gd name="connsiteY38" fmla="*/ 1271028 h 1284251"/>
              <a:gd name="connsiteX39" fmla="*/ 718868 w 1270958"/>
              <a:gd name="connsiteY39" fmla="*/ 1259526 h 1284251"/>
              <a:gd name="connsiteX40" fmla="*/ 684362 w 1270958"/>
              <a:gd name="connsiteY40" fmla="*/ 1248024 h 1284251"/>
              <a:gd name="connsiteX41" fmla="*/ 649856 w 1270958"/>
              <a:gd name="connsiteY41" fmla="*/ 1236522 h 1284251"/>
              <a:gd name="connsiteX42" fmla="*/ 615351 w 1270958"/>
              <a:gd name="connsiteY42" fmla="*/ 1225020 h 1284251"/>
              <a:gd name="connsiteX43" fmla="*/ 586596 w 1270958"/>
              <a:gd name="connsiteY43" fmla="*/ 1219270 h 1284251"/>
              <a:gd name="connsiteX44" fmla="*/ 563592 w 1270958"/>
              <a:gd name="connsiteY44" fmla="*/ 1207768 h 1284251"/>
              <a:gd name="connsiteX45" fmla="*/ 511834 w 1270958"/>
              <a:gd name="connsiteY45" fmla="*/ 1179013 h 1284251"/>
              <a:gd name="connsiteX46" fmla="*/ 483079 w 1270958"/>
              <a:gd name="connsiteY46" fmla="*/ 1167511 h 1284251"/>
              <a:gd name="connsiteX47" fmla="*/ 448573 w 1270958"/>
              <a:gd name="connsiteY47" fmla="*/ 1144507 h 1284251"/>
              <a:gd name="connsiteX48" fmla="*/ 402566 w 1270958"/>
              <a:gd name="connsiteY48" fmla="*/ 1127254 h 1284251"/>
              <a:gd name="connsiteX49" fmla="*/ 385313 w 1270958"/>
              <a:gd name="connsiteY49" fmla="*/ 1110002 h 1284251"/>
              <a:gd name="connsiteX50" fmla="*/ 368060 w 1270958"/>
              <a:gd name="connsiteY50" fmla="*/ 1104251 h 1284251"/>
              <a:gd name="connsiteX51" fmla="*/ 333554 w 1270958"/>
              <a:gd name="connsiteY51" fmla="*/ 1081247 h 1284251"/>
              <a:gd name="connsiteX52" fmla="*/ 287547 w 1270958"/>
              <a:gd name="connsiteY52" fmla="*/ 1046741 h 1284251"/>
              <a:gd name="connsiteX53" fmla="*/ 264543 w 1270958"/>
              <a:gd name="connsiteY53" fmla="*/ 1035239 h 1284251"/>
              <a:gd name="connsiteX54" fmla="*/ 224287 w 1270958"/>
              <a:gd name="connsiteY54" fmla="*/ 1023737 h 1284251"/>
              <a:gd name="connsiteX55" fmla="*/ 189781 w 1270958"/>
              <a:gd name="connsiteY55" fmla="*/ 1000734 h 1284251"/>
              <a:gd name="connsiteX56" fmla="*/ 138022 w 1270958"/>
              <a:gd name="connsiteY56" fmla="*/ 971979 h 1284251"/>
              <a:gd name="connsiteX57" fmla="*/ 86264 w 1270958"/>
              <a:gd name="connsiteY57" fmla="*/ 925971 h 1284251"/>
              <a:gd name="connsiteX58" fmla="*/ 74762 w 1270958"/>
              <a:gd name="connsiteY58" fmla="*/ 908719 h 1284251"/>
              <a:gd name="connsiteX59" fmla="*/ 34505 w 1270958"/>
              <a:gd name="connsiteY59" fmla="*/ 856960 h 1284251"/>
              <a:gd name="connsiteX60" fmla="*/ 17253 w 1270958"/>
              <a:gd name="connsiteY60" fmla="*/ 805202 h 1284251"/>
              <a:gd name="connsiteX61" fmla="*/ 11502 w 1270958"/>
              <a:gd name="connsiteY61" fmla="*/ 776447 h 1284251"/>
              <a:gd name="connsiteX62" fmla="*/ 5751 w 1270958"/>
              <a:gd name="connsiteY62" fmla="*/ 718937 h 1284251"/>
              <a:gd name="connsiteX63" fmla="*/ 0 w 1270958"/>
              <a:gd name="connsiteY63" fmla="*/ 678681 h 1284251"/>
              <a:gd name="connsiteX64" fmla="*/ 5751 w 1270958"/>
              <a:gd name="connsiteY64" fmla="*/ 569413 h 1284251"/>
              <a:gd name="connsiteX65" fmla="*/ 17253 w 1270958"/>
              <a:gd name="connsiteY65" fmla="*/ 523405 h 1284251"/>
              <a:gd name="connsiteX66" fmla="*/ 23004 w 1270958"/>
              <a:gd name="connsiteY66" fmla="*/ 500402 h 1284251"/>
              <a:gd name="connsiteX67" fmla="*/ 28754 w 1270958"/>
              <a:gd name="connsiteY67" fmla="*/ 483149 h 1284251"/>
              <a:gd name="connsiteX68" fmla="*/ 34505 w 1270958"/>
              <a:gd name="connsiteY68" fmla="*/ 454394 h 1284251"/>
              <a:gd name="connsiteX69" fmla="*/ 46007 w 1270958"/>
              <a:gd name="connsiteY69" fmla="*/ 431390 h 1284251"/>
              <a:gd name="connsiteX70" fmla="*/ 57509 w 1270958"/>
              <a:gd name="connsiteY70" fmla="*/ 396885 h 1284251"/>
              <a:gd name="connsiteX71" fmla="*/ 63260 w 1270958"/>
              <a:gd name="connsiteY71" fmla="*/ 379632 h 1284251"/>
              <a:gd name="connsiteX72" fmla="*/ 74762 w 1270958"/>
              <a:gd name="connsiteY72" fmla="*/ 350877 h 1284251"/>
              <a:gd name="connsiteX73" fmla="*/ 97766 w 1270958"/>
              <a:gd name="connsiteY73" fmla="*/ 287617 h 1284251"/>
              <a:gd name="connsiteX74" fmla="*/ 109268 w 1270958"/>
              <a:gd name="connsiteY74" fmla="*/ 270364 h 1284251"/>
              <a:gd name="connsiteX75" fmla="*/ 120770 w 1270958"/>
              <a:gd name="connsiteY75" fmla="*/ 230107 h 1284251"/>
              <a:gd name="connsiteX76" fmla="*/ 132271 w 1270958"/>
              <a:gd name="connsiteY76" fmla="*/ 212854 h 1284251"/>
              <a:gd name="connsiteX77" fmla="*/ 149524 w 1270958"/>
              <a:gd name="connsiteY77" fmla="*/ 172598 h 1284251"/>
              <a:gd name="connsiteX78" fmla="*/ 178279 w 1270958"/>
              <a:gd name="connsiteY78" fmla="*/ 138092 h 1284251"/>
              <a:gd name="connsiteX79" fmla="*/ 201283 w 1270958"/>
              <a:gd name="connsiteY79" fmla="*/ 103587 h 1284251"/>
              <a:gd name="connsiteX80" fmla="*/ 218536 w 1270958"/>
              <a:gd name="connsiteY80" fmla="*/ 92085 h 1284251"/>
              <a:gd name="connsiteX81" fmla="*/ 235788 w 1270958"/>
              <a:gd name="connsiteY81" fmla="*/ 74832 h 1284251"/>
              <a:gd name="connsiteX82" fmla="*/ 253041 w 1270958"/>
              <a:gd name="connsiteY82" fmla="*/ 69081 h 1284251"/>
              <a:gd name="connsiteX83" fmla="*/ 270294 w 1270958"/>
              <a:gd name="connsiteY83" fmla="*/ 51828 h 1284251"/>
              <a:gd name="connsiteX84" fmla="*/ 304800 w 1270958"/>
              <a:gd name="connsiteY84" fmla="*/ 40326 h 1284251"/>
              <a:gd name="connsiteX85" fmla="*/ 477328 w 1270958"/>
              <a:gd name="connsiteY85" fmla="*/ 5820 h 128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270958" h="1284251">
                <a:moveTo>
                  <a:pt x="477328" y="5820"/>
                </a:moveTo>
                <a:cubicBezTo>
                  <a:pt x="530045" y="69"/>
                  <a:pt x="549521" y="-3723"/>
                  <a:pt x="621102" y="5820"/>
                </a:cubicBezTo>
                <a:cubicBezTo>
                  <a:pt x="627111" y="6621"/>
                  <a:pt x="632473" y="10101"/>
                  <a:pt x="638354" y="11571"/>
                </a:cubicBezTo>
                <a:cubicBezTo>
                  <a:pt x="671192" y="19781"/>
                  <a:pt x="660591" y="14217"/>
                  <a:pt x="690113" y="23073"/>
                </a:cubicBezTo>
                <a:cubicBezTo>
                  <a:pt x="701726" y="26557"/>
                  <a:pt x="713117" y="30741"/>
                  <a:pt x="724619" y="34575"/>
                </a:cubicBezTo>
                <a:cubicBezTo>
                  <a:pt x="730370" y="36492"/>
                  <a:pt x="735927" y="39137"/>
                  <a:pt x="741871" y="40326"/>
                </a:cubicBezTo>
                <a:cubicBezTo>
                  <a:pt x="800333" y="52018"/>
                  <a:pt x="746616" y="40039"/>
                  <a:pt x="787879" y="51828"/>
                </a:cubicBezTo>
                <a:cubicBezTo>
                  <a:pt x="795479" y="53999"/>
                  <a:pt x="803312" y="55308"/>
                  <a:pt x="810883" y="57579"/>
                </a:cubicBezTo>
                <a:cubicBezTo>
                  <a:pt x="822496" y="61063"/>
                  <a:pt x="835300" y="62356"/>
                  <a:pt x="845388" y="69081"/>
                </a:cubicBezTo>
                <a:cubicBezTo>
                  <a:pt x="851139" y="72915"/>
                  <a:pt x="856325" y="77776"/>
                  <a:pt x="862641" y="80583"/>
                </a:cubicBezTo>
                <a:cubicBezTo>
                  <a:pt x="873720" y="85507"/>
                  <a:pt x="887059" y="85360"/>
                  <a:pt x="897147" y="92085"/>
                </a:cubicBezTo>
                <a:cubicBezTo>
                  <a:pt x="919444" y="106950"/>
                  <a:pt x="907843" y="101402"/>
                  <a:pt x="931653" y="109337"/>
                </a:cubicBezTo>
                <a:cubicBezTo>
                  <a:pt x="937404" y="113171"/>
                  <a:pt x="942723" y="117748"/>
                  <a:pt x="948905" y="120839"/>
                </a:cubicBezTo>
                <a:cubicBezTo>
                  <a:pt x="954327" y="123550"/>
                  <a:pt x="960859" y="123646"/>
                  <a:pt x="966158" y="126590"/>
                </a:cubicBezTo>
                <a:cubicBezTo>
                  <a:pt x="978242" y="133303"/>
                  <a:pt x="987550" y="145223"/>
                  <a:pt x="1000664" y="149594"/>
                </a:cubicBezTo>
                <a:cubicBezTo>
                  <a:pt x="1006415" y="151511"/>
                  <a:pt x="1012618" y="152401"/>
                  <a:pt x="1017917" y="155345"/>
                </a:cubicBezTo>
                <a:cubicBezTo>
                  <a:pt x="1030001" y="162058"/>
                  <a:pt x="1040920" y="170681"/>
                  <a:pt x="1052422" y="178349"/>
                </a:cubicBezTo>
                <a:lnTo>
                  <a:pt x="1069675" y="189851"/>
                </a:lnTo>
                <a:lnTo>
                  <a:pt x="1086928" y="201353"/>
                </a:lnTo>
                <a:cubicBezTo>
                  <a:pt x="1090762" y="207104"/>
                  <a:pt x="1093543" y="213718"/>
                  <a:pt x="1098430" y="218605"/>
                </a:cubicBezTo>
                <a:cubicBezTo>
                  <a:pt x="1103317" y="223492"/>
                  <a:pt x="1111132" y="224905"/>
                  <a:pt x="1115683" y="230107"/>
                </a:cubicBezTo>
                <a:cubicBezTo>
                  <a:pt x="1162651" y="283785"/>
                  <a:pt x="1117121" y="250235"/>
                  <a:pt x="1155939" y="276115"/>
                </a:cubicBezTo>
                <a:cubicBezTo>
                  <a:pt x="1170013" y="318336"/>
                  <a:pt x="1158868" y="302047"/>
                  <a:pt x="1184694" y="327873"/>
                </a:cubicBezTo>
                <a:cubicBezTo>
                  <a:pt x="1205668" y="390795"/>
                  <a:pt x="1172218" y="295488"/>
                  <a:pt x="1201947" y="362379"/>
                </a:cubicBezTo>
                <a:cubicBezTo>
                  <a:pt x="1214458" y="390530"/>
                  <a:pt x="1211480" y="394154"/>
                  <a:pt x="1219200" y="419888"/>
                </a:cubicBezTo>
                <a:cubicBezTo>
                  <a:pt x="1226126" y="442973"/>
                  <a:pt x="1232374" y="454966"/>
                  <a:pt x="1236453" y="477398"/>
                </a:cubicBezTo>
                <a:cubicBezTo>
                  <a:pt x="1238878" y="490734"/>
                  <a:pt x="1240413" y="504218"/>
                  <a:pt x="1242204" y="517654"/>
                </a:cubicBezTo>
                <a:cubicBezTo>
                  <a:pt x="1244246" y="532974"/>
                  <a:pt x="1245866" y="548348"/>
                  <a:pt x="1247954" y="563662"/>
                </a:cubicBezTo>
                <a:cubicBezTo>
                  <a:pt x="1251617" y="590524"/>
                  <a:pt x="1259456" y="644175"/>
                  <a:pt x="1259456" y="644175"/>
                </a:cubicBezTo>
                <a:cubicBezTo>
                  <a:pt x="1263026" y="701289"/>
                  <a:pt x="1270958" y="818861"/>
                  <a:pt x="1270958" y="868462"/>
                </a:cubicBezTo>
                <a:cubicBezTo>
                  <a:pt x="1270958" y="927919"/>
                  <a:pt x="1268252" y="987362"/>
                  <a:pt x="1265207" y="1046741"/>
                </a:cubicBezTo>
                <a:cubicBezTo>
                  <a:pt x="1264776" y="1055143"/>
                  <a:pt x="1255501" y="1122228"/>
                  <a:pt x="1253705" y="1133005"/>
                </a:cubicBezTo>
                <a:cubicBezTo>
                  <a:pt x="1248286" y="1165517"/>
                  <a:pt x="1247684" y="1162572"/>
                  <a:pt x="1236453" y="1196266"/>
                </a:cubicBezTo>
                <a:cubicBezTo>
                  <a:pt x="1230460" y="1214245"/>
                  <a:pt x="1224647" y="1236724"/>
                  <a:pt x="1207698" y="1248024"/>
                </a:cubicBezTo>
                <a:cubicBezTo>
                  <a:pt x="1201947" y="1251858"/>
                  <a:pt x="1196761" y="1256719"/>
                  <a:pt x="1190445" y="1259526"/>
                </a:cubicBezTo>
                <a:cubicBezTo>
                  <a:pt x="1179366" y="1264450"/>
                  <a:pt x="1167441" y="1267194"/>
                  <a:pt x="1155939" y="1271028"/>
                </a:cubicBezTo>
                <a:cubicBezTo>
                  <a:pt x="1080460" y="1296188"/>
                  <a:pt x="1144778" y="1276589"/>
                  <a:pt x="954656" y="1282530"/>
                </a:cubicBezTo>
                <a:cubicBezTo>
                  <a:pt x="912483" y="1280613"/>
                  <a:pt x="870238" y="1279898"/>
                  <a:pt x="828136" y="1276779"/>
                </a:cubicBezTo>
                <a:cubicBezTo>
                  <a:pt x="818388" y="1276057"/>
                  <a:pt x="809042" y="1272514"/>
                  <a:pt x="799381" y="1271028"/>
                </a:cubicBezTo>
                <a:cubicBezTo>
                  <a:pt x="781677" y="1268304"/>
                  <a:pt x="738535" y="1264443"/>
                  <a:pt x="718868" y="1259526"/>
                </a:cubicBezTo>
                <a:cubicBezTo>
                  <a:pt x="707106" y="1256585"/>
                  <a:pt x="695864" y="1251858"/>
                  <a:pt x="684362" y="1248024"/>
                </a:cubicBezTo>
                <a:lnTo>
                  <a:pt x="649856" y="1236522"/>
                </a:lnTo>
                <a:cubicBezTo>
                  <a:pt x="638354" y="1232688"/>
                  <a:pt x="627239" y="1227397"/>
                  <a:pt x="615351" y="1225020"/>
                </a:cubicBezTo>
                <a:lnTo>
                  <a:pt x="586596" y="1219270"/>
                </a:lnTo>
                <a:cubicBezTo>
                  <a:pt x="578928" y="1215436"/>
                  <a:pt x="571086" y="1211931"/>
                  <a:pt x="563592" y="1207768"/>
                </a:cubicBezTo>
                <a:cubicBezTo>
                  <a:pt x="534564" y="1191641"/>
                  <a:pt x="539407" y="1191268"/>
                  <a:pt x="511834" y="1179013"/>
                </a:cubicBezTo>
                <a:cubicBezTo>
                  <a:pt x="502400" y="1174820"/>
                  <a:pt x="492142" y="1172454"/>
                  <a:pt x="483079" y="1167511"/>
                </a:cubicBezTo>
                <a:cubicBezTo>
                  <a:pt x="470943" y="1160891"/>
                  <a:pt x="461984" y="1147860"/>
                  <a:pt x="448573" y="1144507"/>
                </a:cubicBezTo>
                <a:cubicBezTo>
                  <a:pt x="430049" y="1139876"/>
                  <a:pt x="418760" y="1138821"/>
                  <a:pt x="402566" y="1127254"/>
                </a:cubicBezTo>
                <a:cubicBezTo>
                  <a:pt x="395948" y="1122527"/>
                  <a:pt x="392080" y="1114513"/>
                  <a:pt x="385313" y="1110002"/>
                </a:cubicBezTo>
                <a:cubicBezTo>
                  <a:pt x="380269" y="1106639"/>
                  <a:pt x="373359" y="1107195"/>
                  <a:pt x="368060" y="1104251"/>
                </a:cubicBezTo>
                <a:cubicBezTo>
                  <a:pt x="355976" y="1097538"/>
                  <a:pt x="344348" y="1089883"/>
                  <a:pt x="333554" y="1081247"/>
                </a:cubicBezTo>
                <a:cubicBezTo>
                  <a:pt x="319724" y="1070182"/>
                  <a:pt x="303570" y="1055897"/>
                  <a:pt x="287547" y="1046741"/>
                </a:cubicBezTo>
                <a:cubicBezTo>
                  <a:pt x="280103" y="1042488"/>
                  <a:pt x="272423" y="1038616"/>
                  <a:pt x="264543" y="1035239"/>
                </a:cubicBezTo>
                <a:cubicBezTo>
                  <a:pt x="252993" y="1030289"/>
                  <a:pt x="235959" y="1026655"/>
                  <a:pt x="224287" y="1023737"/>
                </a:cubicBezTo>
                <a:cubicBezTo>
                  <a:pt x="212785" y="1016069"/>
                  <a:pt x="202895" y="1005105"/>
                  <a:pt x="189781" y="1000734"/>
                </a:cubicBezTo>
                <a:cubicBezTo>
                  <a:pt x="168086" y="993502"/>
                  <a:pt x="157796" y="991754"/>
                  <a:pt x="138022" y="971979"/>
                </a:cubicBezTo>
                <a:cubicBezTo>
                  <a:pt x="98630" y="932586"/>
                  <a:pt x="117051" y="946496"/>
                  <a:pt x="86264" y="925971"/>
                </a:cubicBezTo>
                <a:cubicBezTo>
                  <a:pt x="82430" y="920220"/>
                  <a:pt x="79187" y="914029"/>
                  <a:pt x="74762" y="908719"/>
                </a:cubicBezTo>
                <a:cubicBezTo>
                  <a:pt x="58222" y="888872"/>
                  <a:pt x="44194" y="886028"/>
                  <a:pt x="34505" y="856960"/>
                </a:cubicBezTo>
                <a:cubicBezTo>
                  <a:pt x="28754" y="839707"/>
                  <a:pt x="20820" y="823035"/>
                  <a:pt x="17253" y="805202"/>
                </a:cubicBezTo>
                <a:cubicBezTo>
                  <a:pt x="15336" y="795617"/>
                  <a:pt x="12794" y="786136"/>
                  <a:pt x="11502" y="776447"/>
                </a:cubicBezTo>
                <a:cubicBezTo>
                  <a:pt x="8956" y="757350"/>
                  <a:pt x="8002" y="738071"/>
                  <a:pt x="5751" y="718937"/>
                </a:cubicBezTo>
                <a:cubicBezTo>
                  <a:pt x="4167" y="705475"/>
                  <a:pt x="1917" y="692100"/>
                  <a:pt x="0" y="678681"/>
                </a:cubicBezTo>
                <a:cubicBezTo>
                  <a:pt x="1917" y="642258"/>
                  <a:pt x="2722" y="605760"/>
                  <a:pt x="5751" y="569413"/>
                </a:cubicBezTo>
                <a:cubicBezTo>
                  <a:pt x="7814" y="544654"/>
                  <a:pt x="11435" y="543767"/>
                  <a:pt x="17253" y="523405"/>
                </a:cubicBezTo>
                <a:cubicBezTo>
                  <a:pt x="19424" y="515805"/>
                  <a:pt x="20833" y="508002"/>
                  <a:pt x="23004" y="500402"/>
                </a:cubicBezTo>
                <a:cubicBezTo>
                  <a:pt x="24669" y="494573"/>
                  <a:pt x="27284" y="489030"/>
                  <a:pt x="28754" y="483149"/>
                </a:cubicBezTo>
                <a:cubicBezTo>
                  <a:pt x="31125" y="473666"/>
                  <a:pt x="31414" y="463667"/>
                  <a:pt x="34505" y="454394"/>
                </a:cubicBezTo>
                <a:cubicBezTo>
                  <a:pt x="37216" y="446261"/>
                  <a:pt x="42823" y="439350"/>
                  <a:pt x="46007" y="431390"/>
                </a:cubicBezTo>
                <a:cubicBezTo>
                  <a:pt x="50510" y="420133"/>
                  <a:pt x="53675" y="408387"/>
                  <a:pt x="57509" y="396885"/>
                </a:cubicBezTo>
                <a:cubicBezTo>
                  <a:pt x="59426" y="391134"/>
                  <a:pt x="61009" y="385261"/>
                  <a:pt x="63260" y="379632"/>
                </a:cubicBezTo>
                <a:cubicBezTo>
                  <a:pt x="67094" y="370047"/>
                  <a:pt x="71234" y="360579"/>
                  <a:pt x="74762" y="350877"/>
                </a:cubicBezTo>
                <a:cubicBezTo>
                  <a:pt x="81921" y="331191"/>
                  <a:pt x="88239" y="306671"/>
                  <a:pt x="97766" y="287617"/>
                </a:cubicBezTo>
                <a:cubicBezTo>
                  <a:pt x="100857" y="281435"/>
                  <a:pt x="106177" y="276546"/>
                  <a:pt x="109268" y="270364"/>
                </a:cubicBezTo>
                <a:cubicBezTo>
                  <a:pt x="120456" y="247988"/>
                  <a:pt x="109719" y="255895"/>
                  <a:pt x="120770" y="230107"/>
                </a:cubicBezTo>
                <a:cubicBezTo>
                  <a:pt x="123493" y="223754"/>
                  <a:pt x="129180" y="219036"/>
                  <a:pt x="132271" y="212854"/>
                </a:cubicBezTo>
                <a:cubicBezTo>
                  <a:pt x="164519" y="148356"/>
                  <a:pt x="101671" y="256341"/>
                  <a:pt x="149524" y="172598"/>
                </a:cubicBezTo>
                <a:cubicBezTo>
                  <a:pt x="168493" y="139403"/>
                  <a:pt x="152661" y="171028"/>
                  <a:pt x="178279" y="138092"/>
                </a:cubicBezTo>
                <a:cubicBezTo>
                  <a:pt x="186766" y="127181"/>
                  <a:pt x="189781" y="111255"/>
                  <a:pt x="201283" y="103587"/>
                </a:cubicBezTo>
                <a:cubicBezTo>
                  <a:pt x="207034" y="99753"/>
                  <a:pt x="213226" y="96510"/>
                  <a:pt x="218536" y="92085"/>
                </a:cubicBezTo>
                <a:cubicBezTo>
                  <a:pt x="224784" y="86878"/>
                  <a:pt x="229021" y="79343"/>
                  <a:pt x="235788" y="74832"/>
                </a:cubicBezTo>
                <a:cubicBezTo>
                  <a:pt x="240832" y="71469"/>
                  <a:pt x="247290" y="70998"/>
                  <a:pt x="253041" y="69081"/>
                </a:cubicBezTo>
                <a:cubicBezTo>
                  <a:pt x="258792" y="63330"/>
                  <a:pt x="263184" y="55778"/>
                  <a:pt x="270294" y="51828"/>
                </a:cubicBezTo>
                <a:cubicBezTo>
                  <a:pt x="280892" y="45940"/>
                  <a:pt x="293298" y="44160"/>
                  <a:pt x="304800" y="40326"/>
                </a:cubicBezTo>
                <a:cubicBezTo>
                  <a:pt x="378430" y="15783"/>
                  <a:pt x="424611" y="11571"/>
                  <a:pt x="477328" y="5820"/>
                </a:cubicBezTo>
                <a:close/>
              </a:path>
            </a:pathLst>
          </a:custGeom>
          <a:solidFill>
            <a:schemeClr val="bg2">
              <a:lumMod val="20000"/>
              <a:lumOff val="80000"/>
            </a:schemeClr>
          </a:solidFill>
          <a:ln w="12700" cap="flat" cmpd="sng" algn="ctr">
            <a:solidFill>
              <a:schemeClr val="tx1"/>
            </a:solidFill>
            <a:prstDash val="solid"/>
            <a:round/>
            <a:headEnd type="none" w="sm" len="sm"/>
            <a:tailEnd type="none" w="sm" len="sm"/>
          </a:ln>
          <a:effectLst>
            <a:glow rad="228600">
              <a:schemeClr val="accent3">
                <a:satMod val="175000"/>
                <a:alpha val="40000"/>
              </a:schemeClr>
            </a:glow>
          </a:effectLst>
        </p:spPr>
        <p:txBody>
          <a:bodyPr/>
          <a:lstStyle/>
          <a:p>
            <a:pPr algn="r">
              <a:defRPr/>
            </a:pPr>
            <a:endParaRPr lang="en-US" sz="1350"/>
          </a:p>
        </p:txBody>
      </p:sp>
      <p:sp>
        <p:nvSpPr>
          <p:cNvPr id="25" name="Freeform 24">
            <a:extLst>
              <a:ext uri="{FF2B5EF4-FFF2-40B4-BE49-F238E27FC236}">
                <a16:creationId xmlns:a16="http://schemas.microsoft.com/office/drawing/2014/main" id="{6B0F89BF-E1D1-4A92-90EA-CD3D3C256DE3}"/>
              </a:ext>
            </a:extLst>
          </p:cNvPr>
          <p:cNvSpPr/>
          <p:nvPr/>
        </p:nvSpPr>
        <p:spPr bwMode="auto">
          <a:xfrm>
            <a:off x="1276350" y="2757301"/>
            <a:ext cx="747713" cy="633413"/>
          </a:xfrm>
          <a:custGeom>
            <a:avLst/>
            <a:gdLst>
              <a:gd name="connsiteX0" fmla="*/ 783549 w 996411"/>
              <a:gd name="connsiteY0" fmla="*/ 46008 h 845389"/>
              <a:gd name="connsiteX1" fmla="*/ 795051 w 996411"/>
              <a:gd name="connsiteY1" fmla="*/ 74762 h 845389"/>
              <a:gd name="connsiteX2" fmla="*/ 800802 w 996411"/>
              <a:gd name="connsiteY2" fmla="*/ 92015 h 845389"/>
              <a:gd name="connsiteX3" fmla="*/ 812304 w 996411"/>
              <a:gd name="connsiteY3" fmla="*/ 109268 h 845389"/>
              <a:gd name="connsiteX4" fmla="*/ 829556 w 996411"/>
              <a:gd name="connsiteY4" fmla="*/ 143774 h 845389"/>
              <a:gd name="connsiteX5" fmla="*/ 841058 w 996411"/>
              <a:gd name="connsiteY5" fmla="*/ 178279 h 845389"/>
              <a:gd name="connsiteX6" fmla="*/ 852560 w 996411"/>
              <a:gd name="connsiteY6" fmla="*/ 195532 h 845389"/>
              <a:gd name="connsiteX7" fmla="*/ 869813 w 996411"/>
              <a:gd name="connsiteY7" fmla="*/ 247291 h 845389"/>
              <a:gd name="connsiteX8" fmla="*/ 875564 w 996411"/>
              <a:gd name="connsiteY8" fmla="*/ 264543 h 845389"/>
              <a:gd name="connsiteX9" fmla="*/ 887066 w 996411"/>
              <a:gd name="connsiteY9" fmla="*/ 281796 h 845389"/>
              <a:gd name="connsiteX10" fmla="*/ 898568 w 996411"/>
              <a:gd name="connsiteY10" fmla="*/ 316302 h 845389"/>
              <a:gd name="connsiteX11" fmla="*/ 904319 w 996411"/>
              <a:gd name="connsiteY11" fmla="*/ 333555 h 845389"/>
              <a:gd name="connsiteX12" fmla="*/ 915821 w 996411"/>
              <a:gd name="connsiteY12" fmla="*/ 368060 h 845389"/>
              <a:gd name="connsiteX13" fmla="*/ 927322 w 996411"/>
              <a:gd name="connsiteY13" fmla="*/ 385313 h 845389"/>
              <a:gd name="connsiteX14" fmla="*/ 938824 w 996411"/>
              <a:gd name="connsiteY14" fmla="*/ 419819 h 845389"/>
              <a:gd name="connsiteX15" fmla="*/ 950326 w 996411"/>
              <a:gd name="connsiteY15" fmla="*/ 437072 h 845389"/>
              <a:gd name="connsiteX16" fmla="*/ 961828 w 996411"/>
              <a:gd name="connsiteY16" fmla="*/ 471577 h 845389"/>
              <a:gd name="connsiteX17" fmla="*/ 967579 w 996411"/>
              <a:gd name="connsiteY17" fmla="*/ 488830 h 845389"/>
              <a:gd name="connsiteX18" fmla="*/ 979081 w 996411"/>
              <a:gd name="connsiteY18" fmla="*/ 506083 h 845389"/>
              <a:gd name="connsiteX19" fmla="*/ 990583 w 996411"/>
              <a:gd name="connsiteY19" fmla="*/ 540589 h 845389"/>
              <a:gd name="connsiteX20" fmla="*/ 996334 w 996411"/>
              <a:gd name="connsiteY20" fmla="*/ 586596 h 845389"/>
              <a:gd name="connsiteX21" fmla="*/ 984832 w 996411"/>
              <a:gd name="connsiteY21" fmla="*/ 718868 h 845389"/>
              <a:gd name="connsiteX22" fmla="*/ 956077 w 996411"/>
              <a:gd name="connsiteY22" fmla="*/ 770626 h 845389"/>
              <a:gd name="connsiteX23" fmla="*/ 921571 w 996411"/>
              <a:gd name="connsiteY23" fmla="*/ 799381 h 845389"/>
              <a:gd name="connsiteX24" fmla="*/ 887066 w 996411"/>
              <a:gd name="connsiteY24" fmla="*/ 822385 h 845389"/>
              <a:gd name="connsiteX25" fmla="*/ 869813 w 996411"/>
              <a:gd name="connsiteY25" fmla="*/ 833887 h 845389"/>
              <a:gd name="connsiteX26" fmla="*/ 835307 w 996411"/>
              <a:gd name="connsiteY26" fmla="*/ 845389 h 845389"/>
              <a:gd name="connsiteX27" fmla="*/ 449994 w 996411"/>
              <a:gd name="connsiteY27" fmla="*/ 839638 h 845389"/>
              <a:gd name="connsiteX28" fmla="*/ 380983 w 996411"/>
              <a:gd name="connsiteY28" fmla="*/ 833887 h 845389"/>
              <a:gd name="connsiteX29" fmla="*/ 288968 w 996411"/>
              <a:gd name="connsiteY29" fmla="*/ 828136 h 845389"/>
              <a:gd name="connsiteX30" fmla="*/ 219956 w 996411"/>
              <a:gd name="connsiteY30" fmla="*/ 816634 h 845389"/>
              <a:gd name="connsiteX31" fmla="*/ 196953 w 996411"/>
              <a:gd name="connsiteY31" fmla="*/ 810883 h 845389"/>
              <a:gd name="connsiteX32" fmla="*/ 145194 w 996411"/>
              <a:gd name="connsiteY32" fmla="*/ 799381 h 845389"/>
              <a:gd name="connsiteX33" fmla="*/ 127941 w 996411"/>
              <a:gd name="connsiteY33" fmla="*/ 787879 h 845389"/>
              <a:gd name="connsiteX34" fmla="*/ 110688 w 996411"/>
              <a:gd name="connsiteY34" fmla="*/ 782128 h 845389"/>
              <a:gd name="connsiteX35" fmla="*/ 53179 w 996411"/>
              <a:gd name="connsiteY35" fmla="*/ 713117 h 845389"/>
              <a:gd name="connsiteX36" fmla="*/ 41677 w 996411"/>
              <a:gd name="connsiteY36" fmla="*/ 695864 h 845389"/>
              <a:gd name="connsiteX37" fmla="*/ 24424 w 996411"/>
              <a:gd name="connsiteY37" fmla="*/ 644106 h 845389"/>
              <a:gd name="connsiteX38" fmla="*/ 18673 w 996411"/>
              <a:gd name="connsiteY38" fmla="*/ 626853 h 845389"/>
              <a:gd name="connsiteX39" fmla="*/ 12922 w 996411"/>
              <a:gd name="connsiteY39" fmla="*/ 609600 h 845389"/>
              <a:gd name="connsiteX40" fmla="*/ 7171 w 996411"/>
              <a:gd name="connsiteY40" fmla="*/ 350808 h 845389"/>
              <a:gd name="connsiteX41" fmla="*/ 24424 w 996411"/>
              <a:gd name="connsiteY41" fmla="*/ 281796 h 845389"/>
              <a:gd name="connsiteX42" fmla="*/ 35926 w 996411"/>
              <a:gd name="connsiteY42" fmla="*/ 258793 h 845389"/>
              <a:gd name="connsiteX43" fmla="*/ 41677 w 996411"/>
              <a:gd name="connsiteY43" fmla="*/ 241540 h 845389"/>
              <a:gd name="connsiteX44" fmla="*/ 58930 w 996411"/>
              <a:gd name="connsiteY44" fmla="*/ 230038 h 845389"/>
              <a:gd name="connsiteX45" fmla="*/ 81934 w 996411"/>
              <a:gd name="connsiteY45" fmla="*/ 201283 h 845389"/>
              <a:gd name="connsiteX46" fmla="*/ 93436 w 996411"/>
              <a:gd name="connsiteY46" fmla="*/ 184030 h 845389"/>
              <a:gd name="connsiteX47" fmla="*/ 116439 w 996411"/>
              <a:gd name="connsiteY47" fmla="*/ 172528 h 845389"/>
              <a:gd name="connsiteX48" fmla="*/ 168198 w 996411"/>
              <a:gd name="connsiteY48" fmla="*/ 143774 h 845389"/>
              <a:gd name="connsiteX49" fmla="*/ 185451 w 996411"/>
              <a:gd name="connsiteY49" fmla="*/ 126521 h 845389"/>
              <a:gd name="connsiteX50" fmla="*/ 219956 w 996411"/>
              <a:gd name="connsiteY50" fmla="*/ 115019 h 845389"/>
              <a:gd name="connsiteX51" fmla="*/ 254462 w 996411"/>
              <a:gd name="connsiteY51" fmla="*/ 103517 h 845389"/>
              <a:gd name="connsiteX52" fmla="*/ 271715 w 996411"/>
              <a:gd name="connsiteY52" fmla="*/ 97766 h 845389"/>
              <a:gd name="connsiteX53" fmla="*/ 323473 w 996411"/>
              <a:gd name="connsiteY53" fmla="*/ 74762 h 845389"/>
              <a:gd name="connsiteX54" fmla="*/ 340726 w 996411"/>
              <a:gd name="connsiteY54" fmla="*/ 69011 h 845389"/>
              <a:gd name="connsiteX55" fmla="*/ 357979 w 996411"/>
              <a:gd name="connsiteY55" fmla="*/ 63260 h 845389"/>
              <a:gd name="connsiteX56" fmla="*/ 398236 w 996411"/>
              <a:gd name="connsiteY56" fmla="*/ 40257 h 845389"/>
              <a:gd name="connsiteX57" fmla="*/ 432741 w 996411"/>
              <a:gd name="connsiteY57" fmla="*/ 28755 h 845389"/>
              <a:gd name="connsiteX58" fmla="*/ 484500 w 996411"/>
              <a:gd name="connsiteY58" fmla="*/ 11502 h 845389"/>
              <a:gd name="connsiteX59" fmla="*/ 501753 w 996411"/>
              <a:gd name="connsiteY59" fmla="*/ 5751 h 845389"/>
              <a:gd name="connsiteX60" fmla="*/ 519005 w 996411"/>
              <a:gd name="connsiteY60" fmla="*/ 0 h 845389"/>
              <a:gd name="connsiteX61" fmla="*/ 703036 w 996411"/>
              <a:gd name="connsiteY61" fmla="*/ 5751 h 845389"/>
              <a:gd name="connsiteX62" fmla="*/ 737541 w 996411"/>
              <a:gd name="connsiteY62" fmla="*/ 11502 h 845389"/>
              <a:gd name="connsiteX63" fmla="*/ 783549 w 996411"/>
              <a:gd name="connsiteY63" fmla="*/ 46008 h 84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96411" h="845389">
                <a:moveTo>
                  <a:pt x="783549" y="46008"/>
                </a:moveTo>
                <a:cubicBezTo>
                  <a:pt x="793134" y="56551"/>
                  <a:pt x="791426" y="65096"/>
                  <a:pt x="795051" y="74762"/>
                </a:cubicBezTo>
                <a:cubicBezTo>
                  <a:pt x="797180" y="80438"/>
                  <a:pt x="798091" y="86593"/>
                  <a:pt x="800802" y="92015"/>
                </a:cubicBezTo>
                <a:cubicBezTo>
                  <a:pt x="803893" y="98197"/>
                  <a:pt x="808470" y="103517"/>
                  <a:pt x="812304" y="109268"/>
                </a:cubicBezTo>
                <a:cubicBezTo>
                  <a:pt x="833266" y="172164"/>
                  <a:pt x="799839" y="76912"/>
                  <a:pt x="829556" y="143774"/>
                </a:cubicBezTo>
                <a:cubicBezTo>
                  <a:pt x="834480" y="154853"/>
                  <a:pt x="834333" y="168191"/>
                  <a:pt x="841058" y="178279"/>
                </a:cubicBezTo>
                <a:cubicBezTo>
                  <a:pt x="844892" y="184030"/>
                  <a:pt x="849753" y="189216"/>
                  <a:pt x="852560" y="195532"/>
                </a:cubicBezTo>
                <a:cubicBezTo>
                  <a:pt x="852561" y="195534"/>
                  <a:pt x="866937" y="238664"/>
                  <a:pt x="869813" y="247291"/>
                </a:cubicBezTo>
                <a:cubicBezTo>
                  <a:pt x="871730" y="253042"/>
                  <a:pt x="872202" y="259499"/>
                  <a:pt x="875564" y="264543"/>
                </a:cubicBezTo>
                <a:cubicBezTo>
                  <a:pt x="879398" y="270294"/>
                  <a:pt x="884259" y="275480"/>
                  <a:pt x="887066" y="281796"/>
                </a:cubicBezTo>
                <a:cubicBezTo>
                  <a:pt x="891990" y="292875"/>
                  <a:pt x="894734" y="304800"/>
                  <a:pt x="898568" y="316302"/>
                </a:cubicBezTo>
                <a:lnTo>
                  <a:pt x="904319" y="333555"/>
                </a:lnTo>
                <a:cubicBezTo>
                  <a:pt x="904319" y="333556"/>
                  <a:pt x="915820" y="368059"/>
                  <a:pt x="915821" y="368060"/>
                </a:cubicBezTo>
                <a:cubicBezTo>
                  <a:pt x="919655" y="373811"/>
                  <a:pt x="924515" y="378997"/>
                  <a:pt x="927322" y="385313"/>
                </a:cubicBezTo>
                <a:cubicBezTo>
                  <a:pt x="932246" y="396392"/>
                  <a:pt x="932099" y="409731"/>
                  <a:pt x="938824" y="419819"/>
                </a:cubicBezTo>
                <a:cubicBezTo>
                  <a:pt x="942658" y="425570"/>
                  <a:pt x="947519" y="430756"/>
                  <a:pt x="950326" y="437072"/>
                </a:cubicBezTo>
                <a:cubicBezTo>
                  <a:pt x="955250" y="448151"/>
                  <a:pt x="957994" y="460075"/>
                  <a:pt x="961828" y="471577"/>
                </a:cubicBezTo>
                <a:cubicBezTo>
                  <a:pt x="963745" y="477328"/>
                  <a:pt x="964216" y="483786"/>
                  <a:pt x="967579" y="488830"/>
                </a:cubicBezTo>
                <a:cubicBezTo>
                  <a:pt x="971413" y="494581"/>
                  <a:pt x="976274" y="499767"/>
                  <a:pt x="979081" y="506083"/>
                </a:cubicBezTo>
                <a:cubicBezTo>
                  <a:pt x="984005" y="517162"/>
                  <a:pt x="990583" y="540589"/>
                  <a:pt x="990583" y="540589"/>
                </a:cubicBezTo>
                <a:cubicBezTo>
                  <a:pt x="992500" y="555925"/>
                  <a:pt x="996334" y="571141"/>
                  <a:pt x="996334" y="586596"/>
                </a:cubicBezTo>
                <a:cubicBezTo>
                  <a:pt x="996334" y="648495"/>
                  <a:pt x="998093" y="672456"/>
                  <a:pt x="984832" y="718868"/>
                </a:cubicBezTo>
                <a:cubicBezTo>
                  <a:pt x="979897" y="736142"/>
                  <a:pt x="970616" y="760933"/>
                  <a:pt x="956077" y="770626"/>
                </a:cubicBezTo>
                <a:cubicBezTo>
                  <a:pt x="894433" y="811722"/>
                  <a:pt x="987983" y="747726"/>
                  <a:pt x="921571" y="799381"/>
                </a:cubicBezTo>
                <a:cubicBezTo>
                  <a:pt x="910660" y="807868"/>
                  <a:pt x="898568" y="814717"/>
                  <a:pt x="887066" y="822385"/>
                </a:cubicBezTo>
                <a:cubicBezTo>
                  <a:pt x="881315" y="826219"/>
                  <a:pt x="876370" y="831701"/>
                  <a:pt x="869813" y="833887"/>
                </a:cubicBezTo>
                <a:lnTo>
                  <a:pt x="835307" y="845389"/>
                </a:lnTo>
                <a:lnTo>
                  <a:pt x="449994" y="839638"/>
                </a:lnTo>
                <a:cubicBezTo>
                  <a:pt x="426918" y="839054"/>
                  <a:pt x="404008" y="835532"/>
                  <a:pt x="380983" y="833887"/>
                </a:cubicBezTo>
                <a:lnTo>
                  <a:pt x="288968" y="828136"/>
                </a:lnTo>
                <a:cubicBezTo>
                  <a:pt x="237199" y="815194"/>
                  <a:pt x="300735" y="830097"/>
                  <a:pt x="219956" y="816634"/>
                </a:cubicBezTo>
                <a:cubicBezTo>
                  <a:pt x="212160" y="815335"/>
                  <a:pt x="204668" y="812598"/>
                  <a:pt x="196953" y="810883"/>
                </a:cubicBezTo>
                <a:cubicBezTo>
                  <a:pt x="131233" y="796278"/>
                  <a:pt x="201304" y="813409"/>
                  <a:pt x="145194" y="799381"/>
                </a:cubicBezTo>
                <a:cubicBezTo>
                  <a:pt x="139443" y="795547"/>
                  <a:pt x="134123" y="790970"/>
                  <a:pt x="127941" y="787879"/>
                </a:cubicBezTo>
                <a:cubicBezTo>
                  <a:pt x="122519" y="785168"/>
                  <a:pt x="115473" y="785850"/>
                  <a:pt x="110688" y="782128"/>
                </a:cubicBezTo>
                <a:cubicBezTo>
                  <a:pt x="80033" y="758285"/>
                  <a:pt x="73627" y="743788"/>
                  <a:pt x="53179" y="713117"/>
                </a:cubicBezTo>
                <a:cubicBezTo>
                  <a:pt x="49345" y="707366"/>
                  <a:pt x="43863" y="702421"/>
                  <a:pt x="41677" y="695864"/>
                </a:cubicBezTo>
                <a:lnTo>
                  <a:pt x="24424" y="644106"/>
                </a:lnTo>
                <a:lnTo>
                  <a:pt x="18673" y="626853"/>
                </a:lnTo>
                <a:lnTo>
                  <a:pt x="12922" y="609600"/>
                </a:lnTo>
                <a:cubicBezTo>
                  <a:pt x="-3770" y="476056"/>
                  <a:pt x="-2718" y="523882"/>
                  <a:pt x="7171" y="350808"/>
                </a:cubicBezTo>
                <a:cubicBezTo>
                  <a:pt x="8227" y="332329"/>
                  <a:pt x="16189" y="298266"/>
                  <a:pt x="24424" y="281796"/>
                </a:cubicBezTo>
                <a:cubicBezTo>
                  <a:pt x="28258" y="274128"/>
                  <a:pt x="32549" y="266673"/>
                  <a:pt x="35926" y="258793"/>
                </a:cubicBezTo>
                <a:cubicBezTo>
                  <a:pt x="38314" y="253221"/>
                  <a:pt x="37890" y="246274"/>
                  <a:pt x="41677" y="241540"/>
                </a:cubicBezTo>
                <a:cubicBezTo>
                  <a:pt x="45995" y="236143"/>
                  <a:pt x="53179" y="233872"/>
                  <a:pt x="58930" y="230038"/>
                </a:cubicBezTo>
                <a:cubicBezTo>
                  <a:pt x="70126" y="196450"/>
                  <a:pt x="55921" y="227296"/>
                  <a:pt x="81934" y="201283"/>
                </a:cubicBezTo>
                <a:cubicBezTo>
                  <a:pt x="86821" y="196396"/>
                  <a:pt x="88126" y="188455"/>
                  <a:pt x="93436" y="184030"/>
                </a:cubicBezTo>
                <a:cubicBezTo>
                  <a:pt x="100022" y="178542"/>
                  <a:pt x="109088" y="176939"/>
                  <a:pt x="116439" y="172528"/>
                </a:cubicBezTo>
                <a:cubicBezTo>
                  <a:pt x="165874" y="142868"/>
                  <a:pt x="133496" y="155341"/>
                  <a:pt x="168198" y="143774"/>
                </a:cubicBezTo>
                <a:cubicBezTo>
                  <a:pt x="173949" y="138023"/>
                  <a:pt x="178341" y="130471"/>
                  <a:pt x="185451" y="126521"/>
                </a:cubicBezTo>
                <a:cubicBezTo>
                  <a:pt x="196049" y="120633"/>
                  <a:pt x="208454" y="118853"/>
                  <a:pt x="219956" y="115019"/>
                </a:cubicBezTo>
                <a:lnTo>
                  <a:pt x="254462" y="103517"/>
                </a:lnTo>
                <a:cubicBezTo>
                  <a:pt x="260213" y="101600"/>
                  <a:pt x="266671" y="101129"/>
                  <a:pt x="271715" y="97766"/>
                </a:cubicBezTo>
                <a:cubicBezTo>
                  <a:pt x="299055" y="79539"/>
                  <a:pt x="282411" y="88450"/>
                  <a:pt x="323473" y="74762"/>
                </a:cubicBezTo>
                <a:lnTo>
                  <a:pt x="340726" y="69011"/>
                </a:lnTo>
                <a:cubicBezTo>
                  <a:pt x="346477" y="67094"/>
                  <a:pt x="352935" y="66622"/>
                  <a:pt x="357979" y="63260"/>
                </a:cubicBezTo>
                <a:cubicBezTo>
                  <a:pt x="373540" y="52887"/>
                  <a:pt x="379997" y="47553"/>
                  <a:pt x="398236" y="40257"/>
                </a:cubicBezTo>
                <a:cubicBezTo>
                  <a:pt x="409493" y="35754"/>
                  <a:pt x="421239" y="32589"/>
                  <a:pt x="432741" y="28755"/>
                </a:cubicBezTo>
                <a:lnTo>
                  <a:pt x="484500" y="11502"/>
                </a:lnTo>
                <a:lnTo>
                  <a:pt x="501753" y="5751"/>
                </a:lnTo>
                <a:lnTo>
                  <a:pt x="519005" y="0"/>
                </a:lnTo>
                <a:cubicBezTo>
                  <a:pt x="580349" y="1917"/>
                  <a:pt x="641747" y="2525"/>
                  <a:pt x="703036" y="5751"/>
                </a:cubicBezTo>
                <a:cubicBezTo>
                  <a:pt x="714680" y="6364"/>
                  <a:pt x="726229" y="8674"/>
                  <a:pt x="737541" y="11502"/>
                </a:cubicBezTo>
                <a:cubicBezTo>
                  <a:pt x="785973" y="23610"/>
                  <a:pt x="773964" y="35465"/>
                  <a:pt x="783549" y="46008"/>
                </a:cubicBezTo>
                <a:close/>
              </a:path>
            </a:pathLst>
          </a:custGeom>
          <a:solidFill>
            <a:schemeClr val="bg2">
              <a:lumMod val="20000"/>
              <a:lumOff val="80000"/>
            </a:schemeClr>
          </a:solidFill>
          <a:ln w="12700" cap="flat" cmpd="sng" algn="ctr">
            <a:solidFill>
              <a:schemeClr val="tx1"/>
            </a:solidFill>
            <a:prstDash val="solid"/>
            <a:round/>
            <a:headEnd type="none" w="sm" len="sm"/>
            <a:tailEnd type="none" w="sm" len="sm"/>
          </a:ln>
          <a:effectLst>
            <a:glow rad="228600">
              <a:schemeClr val="accent3">
                <a:satMod val="175000"/>
                <a:alpha val="40000"/>
              </a:schemeClr>
            </a:glow>
          </a:effectLst>
        </p:spPr>
        <p:txBody>
          <a:bodyPr/>
          <a:lstStyle/>
          <a:p>
            <a:pPr algn="r">
              <a:defRPr/>
            </a:pPr>
            <a:endParaRPr lang="en-US" sz="1350"/>
          </a:p>
        </p:txBody>
      </p:sp>
      <p:sp>
        <p:nvSpPr>
          <p:cNvPr id="24" name="Freeform 23">
            <a:extLst>
              <a:ext uri="{FF2B5EF4-FFF2-40B4-BE49-F238E27FC236}">
                <a16:creationId xmlns:a16="http://schemas.microsoft.com/office/drawing/2014/main" id="{41767717-46C8-4817-A70C-59AA1B8F5F12}"/>
              </a:ext>
            </a:extLst>
          </p:cNvPr>
          <p:cNvSpPr/>
          <p:nvPr/>
        </p:nvSpPr>
        <p:spPr bwMode="auto">
          <a:xfrm>
            <a:off x="2152650" y="3093058"/>
            <a:ext cx="829866" cy="591740"/>
          </a:xfrm>
          <a:custGeom>
            <a:avLst/>
            <a:gdLst>
              <a:gd name="connsiteX0" fmla="*/ 776377 w 1106626"/>
              <a:gd name="connsiteY0" fmla="*/ 11849 h 788226"/>
              <a:gd name="connsiteX1" fmla="*/ 74762 w 1106626"/>
              <a:gd name="connsiteY1" fmla="*/ 17599 h 788226"/>
              <a:gd name="connsiteX2" fmla="*/ 40257 w 1106626"/>
              <a:gd name="connsiteY2" fmla="*/ 46354 h 788226"/>
              <a:gd name="connsiteX3" fmla="*/ 34506 w 1106626"/>
              <a:gd name="connsiteY3" fmla="*/ 63607 h 788226"/>
              <a:gd name="connsiteX4" fmla="*/ 11502 w 1106626"/>
              <a:gd name="connsiteY4" fmla="*/ 103864 h 788226"/>
              <a:gd name="connsiteX5" fmla="*/ 0 w 1106626"/>
              <a:gd name="connsiteY5" fmla="*/ 155622 h 788226"/>
              <a:gd name="connsiteX6" fmla="*/ 5751 w 1106626"/>
              <a:gd name="connsiteY6" fmla="*/ 282143 h 788226"/>
              <a:gd name="connsiteX7" fmla="*/ 17253 w 1106626"/>
              <a:gd name="connsiteY7" fmla="*/ 310898 h 788226"/>
              <a:gd name="connsiteX8" fmla="*/ 23004 w 1106626"/>
              <a:gd name="connsiteY8" fmla="*/ 328150 h 788226"/>
              <a:gd name="connsiteX9" fmla="*/ 28755 w 1106626"/>
              <a:gd name="connsiteY9" fmla="*/ 351154 h 788226"/>
              <a:gd name="connsiteX10" fmla="*/ 46008 w 1106626"/>
              <a:gd name="connsiteY10" fmla="*/ 374158 h 788226"/>
              <a:gd name="connsiteX11" fmla="*/ 51759 w 1106626"/>
              <a:gd name="connsiteY11" fmla="*/ 391411 h 788226"/>
              <a:gd name="connsiteX12" fmla="*/ 63260 w 1106626"/>
              <a:gd name="connsiteY12" fmla="*/ 414415 h 788226"/>
              <a:gd name="connsiteX13" fmla="*/ 69011 w 1106626"/>
              <a:gd name="connsiteY13" fmla="*/ 437418 h 788226"/>
              <a:gd name="connsiteX14" fmla="*/ 97766 w 1106626"/>
              <a:gd name="connsiteY14" fmla="*/ 500679 h 788226"/>
              <a:gd name="connsiteX15" fmla="*/ 132272 w 1106626"/>
              <a:gd name="connsiteY15" fmla="*/ 546686 h 788226"/>
              <a:gd name="connsiteX16" fmla="*/ 149525 w 1106626"/>
              <a:gd name="connsiteY16" fmla="*/ 569690 h 788226"/>
              <a:gd name="connsiteX17" fmla="*/ 184030 w 1106626"/>
              <a:gd name="connsiteY17" fmla="*/ 604196 h 788226"/>
              <a:gd name="connsiteX18" fmla="*/ 201283 w 1106626"/>
              <a:gd name="connsiteY18" fmla="*/ 615698 h 788226"/>
              <a:gd name="connsiteX19" fmla="*/ 224287 w 1106626"/>
              <a:gd name="connsiteY19" fmla="*/ 644452 h 788226"/>
              <a:gd name="connsiteX20" fmla="*/ 241540 w 1106626"/>
              <a:gd name="connsiteY20" fmla="*/ 655954 h 788226"/>
              <a:gd name="connsiteX21" fmla="*/ 281796 w 1106626"/>
              <a:gd name="connsiteY21" fmla="*/ 696211 h 788226"/>
              <a:gd name="connsiteX22" fmla="*/ 293298 w 1106626"/>
              <a:gd name="connsiteY22" fmla="*/ 713464 h 788226"/>
              <a:gd name="connsiteX23" fmla="*/ 339306 w 1106626"/>
              <a:gd name="connsiteY23" fmla="*/ 736467 h 788226"/>
              <a:gd name="connsiteX24" fmla="*/ 362309 w 1106626"/>
              <a:gd name="connsiteY24" fmla="*/ 747969 h 788226"/>
              <a:gd name="connsiteX25" fmla="*/ 408317 w 1106626"/>
              <a:gd name="connsiteY25" fmla="*/ 759471 h 788226"/>
              <a:gd name="connsiteX26" fmla="*/ 454325 w 1106626"/>
              <a:gd name="connsiteY26" fmla="*/ 770973 h 788226"/>
              <a:gd name="connsiteX27" fmla="*/ 506083 w 1106626"/>
              <a:gd name="connsiteY27" fmla="*/ 776724 h 788226"/>
              <a:gd name="connsiteX28" fmla="*/ 534838 w 1106626"/>
              <a:gd name="connsiteY28" fmla="*/ 782475 h 788226"/>
              <a:gd name="connsiteX29" fmla="*/ 592347 w 1106626"/>
              <a:gd name="connsiteY29" fmla="*/ 788226 h 788226"/>
              <a:gd name="connsiteX30" fmla="*/ 655608 w 1106626"/>
              <a:gd name="connsiteY30" fmla="*/ 782475 h 788226"/>
              <a:gd name="connsiteX31" fmla="*/ 707366 w 1106626"/>
              <a:gd name="connsiteY31" fmla="*/ 765222 h 788226"/>
              <a:gd name="connsiteX32" fmla="*/ 724619 w 1106626"/>
              <a:gd name="connsiteY32" fmla="*/ 747969 h 788226"/>
              <a:gd name="connsiteX33" fmla="*/ 741872 w 1106626"/>
              <a:gd name="connsiteY33" fmla="*/ 742218 h 788226"/>
              <a:gd name="connsiteX34" fmla="*/ 759125 w 1106626"/>
              <a:gd name="connsiteY34" fmla="*/ 730716 h 788226"/>
              <a:gd name="connsiteX35" fmla="*/ 799381 w 1106626"/>
              <a:gd name="connsiteY35" fmla="*/ 701962 h 788226"/>
              <a:gd name="connsiteX36" fmla="*/ 845389 w 1106626"/>
              <a:gd name="connsiteY36" fmla="*/ 678958 h 788226"/>
              <a:gd name="connsiteX37" fmla="*/ 862642 w 1106626"/>
              <a:gd name="connsiteY37" fmla="*/ 661705 h 788226"/>
              <a:gd name="connsiteX38" fmla="*/ 879894 w 1106626"/>
              <a:gd name="connsiteY38" fmla="*/ 655954 h 788226"/>
              <a:gd name="connsiteX39" fmla="*/ 925902 w 1106626"/>
              <a:gd name="connsiteY39" fmla="*/ 627199 h 788226"/>
              <a:gd name="connsiteX40" fmla="*/ 977660 w 1106626"/>
              <a:gd name="connsiteY40" fmla="*/ 569690 h 788226"/>
              <a:gd name="connsiteX41" fmla="*/ 994913 w 1106626"/>
              <a:gd name="connsiteY41" fmla="*/ 540935 h 788226"/>
              <a:gd name="connsiteX42" fmla="*/ 1000664 w 1106626"/>
              <a:gd name="connsiteY42" fmla="*/ 523682 h 788226"/>
              <a:gd name="connsiteX43" fmla="*/ 1017917 w 1106626"/>
              <a:gd name="connsiteY43" fmla="*/ 506430 h 788226"/>
              <a:gd name="connsiteX44" fmla="*/ 1040921 w 1106626"/>
              <a:gd name="connsiteY44" fmla="*/ 466173 h 788226"/>
              <a:gd name="connsiteX45" fmla="*/ 1046672 w 1106626"/>
              <a:gd name="connsiteY45" fmla="*/ 448920 h 788226"/>
              <a:gd name="connsiteX46" fmla="*/ 1058174 w 1106626"/>
              <a:gd name="connsiteY46" fmla="*/ 431667 h 788226"/>
              <a:gd name="connsiteX47" fmla="*/ 1063925 w 1106626"/>
              <a:gd name="connsiteY47" fmla="*/ 414415 h 788226"/>
              <a:gd name="connsiteX48" fmla="*/ 1075426 w 1106626"/>
              <a:gd name="connsiteY48" fmla="*/ 391411 h 788226"/>
              <a:gd name="connsiteX49" fmla="*/ 1086928 w 1106626"/>
              <a:gd name="connsiteY49" fmla="*/ 322399 h 788226"/>
              <a:gd name="connsiteX50" fmla="*/ 1098430 w 1106626"/>
              <a:gd name="connsiteY50" fmla="*/ 293645 h 788226"/>
              <a:gd name="connsiteX51" fmla="*/ 1098430 w 1106626"/>
              <a:gd name="connsiteY51" fmla="*/ 121116 h 788226"/>
              <a:gd name="connsiteX52" fmla="*/ 1069675 w 1106626"/>
              <a:gd name="connsiteY52" fmla="*/ 69358 h 788226"/>
              <a:gd name="connsiteX53" fmla="*/ 1040921 w 1106626"/>
              <a:gd name="connsiteY53" fmla="*/ 34852 h 788226"/>
              <a:gd name="connsiteX54" fmla="*/ 989162 w 1106626"/>
              <a:gd name="connsiteY54" fmla="*/ 11849 h 788226"/>
              <a:gd name="connsiteX55" fmla="*/ 828136 w 1106626"/>
              <a:gd name="connsiteY55" fmla="*/ 347 h 788226"/>
              <a:gd name="connsiteX56" fmla="*/ 776377 w 1106626"/>
              <a:gd name="connsiteY56" fmla="*/ 11849 h 78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06626" h="788226">
                <a:moveTo>
                  <a:pt x="776377" y="11849"/>
                </a:moveTo>
                <a:cubicBezTo>
                  <a:pt x="650815" y="14724"/>
                  <a:pt x="308612" y="13858"/>
                  <a:pt x="74762" y="17599"/>
                </a:cubicBezTo>
                <a:cubicBezTo>
                  <a:pt x="54762" y="17919"/>
                  <a:pt x="51112" y="31880"/>
                  <a:pt x="40257" y="46354"/>
                </a:cubicBezTo>
                <a:cubicBezTo>
                  <a:pt x="38340" y="52105"/>
                  <a:pt x="37217" y="58185"/>
                  <a:pt x="34506" y="63607"/>
                </a:cubicBezTo>
                <a:cubicBezTo>
                  <a:pt x="17820" y="96980"/>
                  <a:pt x="26627" y="63531"/>
                  <a:pt x="11502" y="103864"/>
                </a:cubicBezTo>
                <a:cubicBezTo>
                  <a:pt x="8021" y="113147"/>
                  <a:pt x="1562" y="147813"/>
                  <a:pt x="0" y="155622"/>
                </a:cubicBezTo>
                <a:cubicBezTo>
                  <a:pt x="1917" y="197796"/>
                  <a:pt x="1089" y="240184"/>
                  <a:pt x="5751" y="282143"/>
                </a:cubicBezTo>
                <a:cubicBezTo>
                  <a:pt x="6891" y="292403"/>
                  <a:pt x="13628" y="301232"/>
                  <a:pt x="17253" y="310898"/>
                </a:cubicBezTo>
                <a:cubicBezTo>
                  <a:pt x="19381" y="316574"/>
                  <a:pt x="21339" y="322321"/>
                  <a:pt x="23004" y="328150"/>
                </a:cubicBezTo>
                <a:cubicBezTo>
                  <a:pt x="25175" y="335750"/>
                  <a:pt x="25220" y="344084"/>
                  <a:pt x="28755" y="351154"/>
                </a:cubicBezTo>
                <a:cubicBezTo>
                  <a:pt x="33042" y="359727"/>
                  <a:pt x="40257" y="366490"/>
                  <a:pt x="46008" y="374158"/>
                </a:cubicBezTo>
                <a:cubicBezTo>
                  <a:pt x="47925" y="379909"/>
                  <a:pt x="49371" y="385839"/>
                  <a:pt x="51759" y="391411"/>
                </a:cubicBezTo>
                <a:cubicBezTo>
                  <a:pt x="55136" y="399291"/>
                  <a:pt x="60250" y="406388"/>
                  <a:pt x="63260" y="414415"/>
                </a:cubicBezTo>
                <a:cubicBezTo>
                  <a:pt x="66035" y="421815"/>
                  <a:pt x="66840" y="429818"/>
                  <a:pt x="69011" y="437418"/>
                </a:cubicBezTo>
                <a:cubicBezTo>
                  <a:pt x="74808" y="457709"/>
                  <a:pt x="87256" y="486665"/>
                  <a:pt x="97766" y="500679"/>
                </a:cubicBezTo>
                <a:lnTo>
                  <a:pt x="132272" y="546686"/>
                </a:lnTo>
                <a:cubicBezTo>
                  <a:pt x="138023" y="554354"/>
                  <a:pt x="141550" y="564373"/>
                  <a:pt x="149525" y="569690"/>
                </a:cubicBezTo>
                <a:cubicBezTo>
                  <a:pt x="190185" y="596798"/>
                  <a:pt x="141228" y="561394"/>
                  <a:pt x="184030" y="604196"/>
                </a:cubicBezTo>
                <a:cubicBezTo>
                  <a:pt x="188917" y="609083"/>
                  <a:pt x="196396" y="610811"/>
                  <a:pt x="201283" y="615698"/>
                </a:cubicBezTo>
                <a:cubicBezTo>
                  <a:pt x="209963" y="624377"/>
                  <a:pt x="215607" y="635773"/>
                  <a:pt x="224287" y="644452"/>
                </a:cubicBezTo>
                <a:cubicBezTo>
                  <a:pt x="229174" y="649339"/>
                  <a:pt x="236403" y="651330"/>
                  <a:pt x="241540" y="655954"/>
                </a:cubicBezTo>
                <a:cubicBezTo>
                  <a:pt x="255645" y="668649"/>
                  <a:pt x="271269" y="680421"/>
                  <a:pt x="281796" y="696211"/>
                </a:cubicBezTo>
                <a:cubicBezTo>
                  <a:pt x="285630" y="701962"/>
                  <a:pt x="287636" y="709500"/>
                  <a:pt x="293298" y="713464"/>
                </a:cubicBezTo>
                <a:cubicBezTo>
                  <a:pt x="307345" y="723296"/>
                  <a:pt x="323970" y="728799"/>
                  <a:pt x="339306" y="736467"/>
                </a:cubicBezTo>
                <a:cubicBezTo>
                  <a:pt x="346974" y="740301"/>
                  <a:pt x="353992" y="745890"/>
                  <a:pt x="362309" y="747969"/>
                </a:cubicBezTo>
                <a:cubicBezTo>
                  <a:pt x="377645" y="751803"/>
                  <a:pt x="393320" y="754472"/>
                  <a:pt x="408317" y="759471"/>
                </a:cubicBezTo>
                <a:cubicBezTo>
                  <a:pt x="428387" y="766161"/>
                  <a:pt x="430035" y="767503"/>
                  <a:pt x="454325" y="770973"/>
                </a:cubicBezTo>
                <a:cubicBezTo>
                  <a:pt x="471509" y="773428"/>
                  <a:pt x="488899" y="774269"/>
                  <a:pt x="506083" y="776724"/>
                </a:cubicBezTo>
                <a:cubicBezTo>
                  <a:pt x="515760" y="778106"/>
                  <a:pt x="525149" y="781183"/>
                  <a:pt x="534838" y="782475"/>
                </a:cubicBezTo>
                <a:cubicBezTo>
                  <a:pt x="553934" y="785021"/>
                  <a:pt x="573177" y="786309"/>
                  <a:pt x="592347" y="788226"/>
                </a:cubicBezTo>
                <a:cubicBezTo>
                  <a:pt x="613434" y="786309"/>
                  <a:pt x="634845" y="786628"/>
                  <a:pt x="655608" y="782475"/>
                </a:cubicBezTo>
                <a:cubicBezTo>
                  <a:pt x="673441" y="778908"/>
                  <a:pt x="707366" y="765222"/>
                  <a:pt x="707366" y="765222"/>
                </a:cubicBezTo>
                <a:cubicBezTo>
                  <a:pt x="713117" y="759471"/>
                  <a:pt x="717852" y="752480"/>
                  <a:pt x="724619" y="747969"/>
                </a:cubicBezTo>
                <a:cubicBezTo>
                  <a:pt x="729663" y="744606"/>
                  <a:pt x="736450" y="744929"/>
                  <a:pt x="741872" y="742218"/>
                </a:cubicBezTo>
                <a:cubicBezTo>
                  <a:pt x="748054" y="739127"/>
                  <a:pt x="753501" y="734733"/>
                  <a:pt x="759125" y="730716"/>
                </a:cubicBezTo>
                <a:cubicBezTo>
                  <a:pt x="768576" y="723965"/>
                  <a:pt x="787914" y="708217"/>
                  <a:pt x="799381" y="701962"/>
                </a:cubicBezTo>
                <a:cubicBezTo>
                  <a:pt x="814434" y="693752"/>
                  <a:pt x="833265" y="691082"/>
                  <a:pt x="845389" y="678958"/>
                </a:cubicBezTo>
                <a:cubicBezTo>
                  <a:pt x="851140" y="673207"/>
                  <a:pt x="855875" y="666217"/>
                  <a:pt x="862642" y="661705"/>
                </a:cubicBezTo>
                <a:cubicBezTo>
                  <a:pt x="867686" y="658342"/>
                  <a:pt x="874472" y="658665"/>
                  <a:pt x="879894" y="655954"/>
                </a:cubicBezTo>
                <a:cubicBezTo>
                  <a:pt x="880856" y="655473"/>
                  <a:pt x="920199" y="632332"/>
                  <a:pt x="925902" y="627199"/>
                </a:cubicBezTo>
                <a:cubicBezTo>
                  <a:pt x="955966" y="600142"/>
                  <a:pt x="961126" y="596146"/>
                  <a:pt x="977660" y="569690"/>
                </a:cubicBezTo>
                <a:cubicBezTo>
                  <a:pt x="983584" y="560211"/>
                  <a:pt x="989914" y="550933"/>
                  <a:pt x="994913" y="540935"/>
                </a:cubicBezTo>
                <a:cubicBezTo>
                  <a:pt x="997624" y="535513"/>
                  <a:pt x="997301" y="528726"/>
                  <a:pt x="1000664" y="523682"/>
                </a:cubicBezTo>
                <a:cubicBezTo>
                  <a:pt x="1005175" y="516915"/>
                  <a:pt x="1012166" y="512181"/>
                  <a:pt x="1017917" y="506430"/>
                </a:cubicBezTo>
                <a:cubicBezTo>
                  <a:pt x="1030080" y="457777"/>
                  <a:pt x="1013511" y="507289"/>
                  <a:pt x="1040921" y="466173"/>
                </a:cubicBezTo>
                <a:cubicBezTo>
                  <a:pt x="1044284" y="461129"/>
                  <a:pt x="1043961" y="454342"/>
                  <a:pt x="1046672" y="448920"/>
                </a:cubicBezTo>
                <a:cubicBezTo>
                  <a:pt x="1049763" y="442738"/>
                  <a:pt x="1055083" y="437849"/>
                  <a:pt x="1058174" y="431667"/>
                </a:cubicBezTo>
                <a:cubicBezTo>
                  <a:pt x="1060885" y="426245"/>
                  <a:pt x="1061537" y="419987"/>
                  <a:pt x="1063925" y="414415"/>
                </a:cubicBezTo>
                <a:cubicBezTo>
                  <a:pt x="1067302" y="406535"/>
                  <a:pt x="1072416" y="399438"/>
                  <a:pt x="1075426" y="391411"/>
                </a:cubicBezTo>
                <a:cubicBezTo>
                  <a:pt x="1084900" y="366145"/>
                  <a:pt x="1080246" y="351355"/>
                  <a:pt x="1086928" y="322399"/>
                </a:cubicBezTo>
                <a:cubicBezTo>
                  <a:pt x="1089249" y="312340"/>
                  <a:pt x="1094596" y="303230"/>
                  <a:pt x="1098430" y="293645"/>
                </a:cubicBezTo>
                <a:cubicBezTo>
                  <a:pt x="1108864" y="220604"/>
                  <a:pt x="1109842" y="231427"/>
                  <a:pt x="1098430" y="121116"/>
                </a:cubicBezTo>
                <a:cubicBezTo>
                  <a:pt x="1094528" y="83401"/>
                  <a:pt x="1088677" y="92161"/>
                  <a:pt x="1069675" y="69358"/>
                </a:cubicBezTo>
                <a:cubicBezTo>
                  <a:pt x="1049111" y="44680"/>
                  <a:pt x="1068418" y="57766"/>
                  <a:pt x="1040921" y="34852"/>
                </a:cubicBezTo>
                <a:cubicBezTo>
                  <a:pt x="1022693" y="19662"/>
                  <a:pt x="1014240" y="20208"/>
                  <a:pt x="989162" y="11849"/>
                </a:cubicBezTo>
                <a:cubicBezTo>
                  <a:pt x="926952" y="-8886"/>
                  <a:pt x="973658" y="4895"/>
                  <a:pt x="828136" y="347"/>
                </a:cubicBezTo>
                <a:cubicBezTo>
                  <a:pt x="814724" y="-72"/>
                  <a:pt x="901939" y="8974"/>
                  <a:pt x="776377" y="11849"/>
                </a:cubicBezTo>
                <a:close/>
              </a:path>
            </a:pathLst>
          </a:custGeom>
          <a:solidFill>
            <a:schemeClr val="bg2">
              <a:lumMod val="20000"/>
              <a:lumOff val="80000"/>
            </a:schemeClr>
          </a:solidFill>
          <a:ln w="12700" cap="flat" cmpd="sng" algn="ctr">
            <a:solidFill>
              <a:schemeClr val="tx1"/>
            </a:solidFill>
            <a:prstDash val="solid"/>
            <a:round/>
            <a:headEnd type="none" w="sm" len="sm"/>
            <a:tailEnd type="none" w="sm" len="sm"/>
          </a:ln>
          <a:effectLst>
            <a:glow rad="228600">
              <a:schemeClr val="accent3">
                <a:satMod val="175000"/>
                <a:alpha val="40000"/>
              </a:schemeClr>
            </a:glow>
          </a:effectLst>
        </p:spPr>
        <p:txBody>
          <a:bodyPr/>
          <a:lstStyle/>
          <a:p>
            <a:pPr algn="r">
              <a:defRPr/>
            </a:pPr>
            <a:endParaRPr lang="en-US" sz="1350"/>
          </a:p>
        </p:txBody>
      </p:sp>
      <p:sp>
        <p:nvSpPr>
          <p:cNvPr id="21" name="Freeform 20">
            <a:extLst>
              <a:ext uri="{FF2B5EF4-FFF2-40B4-BE49-F238E27FC236}">
                <a16:creationId xmlns:a16="http://schemas.microsoft.com/office/drawing/2014/main" id="{7D9FB77E-D157-4C92-979E-5A856EFBEC21}"/>
              </a:ext>
            </a:extLst>
          </p:cNvPr>
          <p:cNvSpPr/>
          <p:nvPr/>
        </p:nvSpPr>
        <p:spPr bwMode="auto">
          <a:xfrm>
            <a:off x="2135981" y="2313198"/>
            <a:ext cx="776288" cy="741760"/>
          </a:xfrm>
          <a:custGeom>
            <a:avLst/>
            <a:gdLst>
              <a:gd name="connsiteX0" fmla="*/ 333555 w 1035170"/>
              <a:gd name="connsiteY0" fmla="*/ 86264 h 989162"/>
              <a:gd name="connsiteX1" fmla="*/ 304800 w 1035170"/>
              <a:gd name="connsiteY1" fmla="*/ 92015 h 989162"/>
              <a:gd name="connsiteX2" fmla="*/ 270295 w 1035170"/>
              <a:gd name="connsiteY2" fmla="*/ 115019 h 989162"/>
              <a:gd name="connsiteX3" fmla="*/ 218536 w 1035170"/>
              <a:gd name="connsiteY3" fmla="*/ 143773 h 989162"/>
              <a:gd name="connsiteX4" fmla="*/ 184030 w 1035170"/>
              <a:gd name="connsiteY4" fmla="*/ 172528 h 989162"/>
              <a:gd name="connsiteX5" fmla="*/ 172529 w 1035170"/>
              <a:gd name="connsiteY5" fmla="*/ 189781 h 989162"/>
              <a:gd name="connsiteX6" fmla="*/ 138023 w 1035170"/>
              <a:gd name="connsiteY6" fmla="*/ 212785 h 989162"/>
              <a:gd name="connsiteX7" fmla="*/ 126521 w 1035170"/>
              <a:gd name="connsiteY7" fmla="*/ 230038 h 989162"/>
              <a:gd name="connsiteX8" fmla="*/ 92015 w 1035170"/>
              <a:gd name="connsiteY8" fmla="*/ 253041 h 989162"/>
              <a:gd name="connsiteX9" fmla="*/ 86264 w 1035170"/>
              <a:gd name="connsiteY9" fmla="*/ 270294 h 989162"/>
              <a:gd name="connsiteX10" fmla="*/ 69012 w 1035170"/>
              <a:gd name="connsiteY10" fmla="*/ 281796 h 989162"/>
              <a:gd name="connsiteX11" fmla="*/ 40257 w 1035170"/>
              <a:gd name="connsiteY11" fmla="*/ 333555 h 989162"/>
              <a:gd name="connsiteX12" fmla="*/ 23004 w 1035170"/>
              <a:gd name="connsiteY12" fmla="*/ 385313 h 989162"/>
              <a:gd name="connsiteX13" fmla="*/ 17253 w 1035170"/>
              <a:gd name="connsiteY13" fmla="*/ 402566 h 989162"/>
              <a:gd name="connsiteX14" fmla="*/ 11502 w 1035170"/>
              <a:gd name="connsiteY14" fmla="*/ 419819 h 989162"/>
              <a:gd name="connsiteX15" fmla="*/ 5751 w 1035170"/>
              <a:gd name="connsiteY15" fmla="*/ 448573 h 989162"/>
              <a:gd name="connsiteX16" fmla="*/ 0 w 1035170"/>
              <a:gd name="connsiteY16" fmla="*/ 506083 h 989162"/>
              <a:gd name="connsiteX17" fmla="*/ 5751 w 1035170"/>
              <a:gd name="connsiteY17" fmla="*/ 569343 h 989162"/>
              <a:gd name="connsiteX18" fmla="*/ 28755 w 1035170"/>
              <a:gd name="connsiteY18" fmla="*/ 649856 h 989162"/>
              <a:gd name="connsiteX19" fmla="*/ 51759 w 1035170"/>
              <a:gd name="connsiteY19" fmla="*/ 684362 h 989162"/>
              <a:gd name="connsiteX20" fmla="*/ 80513 w 1035170"/>
              <a:gd name="connsiteY20" fmla="*/ 707366 h 989162"/>
              <a:gd name="connsiteX21" fmla="*/ 97766 w 1035170"/>
              <a:gd name="connsiteY21" fmla="*/ 724619 h 989162"/>
              <a:gd name="connsiteX22" fmla="*/ 132272 w 1035170"/>
              <a:gd name="connsiteY22" fmla="*/ 747623 h 989162"/>
              <a:gd name="connsiteX23" fmla="*/ 166778 w 1035170"/>
              <a:gd name="connsiteY23" fmla="*/ 770626 h 989162"/>
              <a:gd name="connsiteX24" fmla="*/ 184030 w 1035170"/>
              <a:gd name="connsiteY24" fmla="*/ 782128 h 989162"/>
              <a:gd name="connsiteX25" fmla="*/ 201283 w 1035170"/>
              <a:gd name="connsiteY25" fmla="*/ 793630 h 989162"/>
              <a:gd name="connsiteX26" fmla="*/ 218536 w 1035170"/>
              <a:gd name="connsiteY26" fmla="*/ 810883 h 989162"/>
              <a:gd name="connsiteX27" fmla="*/ 235789 w 1035170"/>
              <a:gd name="connsiteY27" fmla="*/ 816634 h 989162"/>
              <a:gd name="connsiteX28" fmla="*/ 270295 w 1035170"/>
              <a:gd name="connsiteY28" fmla="*/ 839638 h 989162"/>
              <a:gd name="connsiteX29" fmla="*/ 287547 w 1035170"/>
              <a:gd name="connsiteY29" fmla="*/ 851140 h 989162"/>
              <a:gd name="connsiteX30" fmla="*/ 304800 w 1035170"/>
              <a:gd name="connsiteY30" fmla="*/ 856890 h 989162"/>
              <a:gd name="connsiteX31" fmla="*/ 339306 w 1035170"/>
              <a:gd name="connsiteY31" fmla="*/ 879894 h 989162"/>
              <a:gd name="connsiteX32" fmla="*/ 356559 w 1035170"/>
              <a:gd name="connsiteY32" fmla="*/ 891396 h 989162"/>
              <a:gd name="connsiteX33" fmla="*/ 391064 w 1035170"/>
              <a:gd name="connsiteY33" fmla="*/ 902898 h 989162"/>
              <a:gd name="connsiteX34" fmla="*/ 431321 w 1035170"/>
              <a:gd name="connsiteY34" fmla="*/ 920151 h 989162"/>
              <a:gd name="connsiteX35" fmla="*/ 448574 w 1035170"/>
              <a:gd name="connsiteY35" fmla="*/ 931653 h 989162"/>
              <a:gd name="connsiteX36" fmla="*/ 465827 w 1035170"/>
              <a:gd name="connsiteY36" fmla="*/ 937404 h 989162"/>
              <a:gd name="connsiteX37" fmla="*/ 500332 w 1035170"/>
              <a:gd name="connsiteY37" fmla="*/ 960407 h 989162"/>
              <a:gd name="connsiteX38" fmla="*/ 540589 w 1035170"/>
              <a:gd name="connsiteY38" fmla="*/ 977660 h 989162"/>
              <a:gd name="connsiteX39" fmla="*/ 586596 w 1035170"/>
              <a:gd name="connsiteY39" fmla="*/ 989162 h 989162"/>
              <a:gd name="connsiteX40" fmla="*/ 707366 w 1035170"/>
              <a:gd name="connsiteY40" fmla="*/ 983411 h 989162"/>
              <a:gd name="connsiteX41" fmla="*/ 736121 w 1035170"/>
              <a:gd name="connsiteY41" fmla="*/ 977660 h 989162"/>
              <a:gd name="connsiteX42" fmla="*/ 770627 w 1035170"/>
              <a:gd name="connsiteY42" fmla="*/ 966158 h 989162"/>
              <a:gd name="connsiteX43" fmla="*/ 805132 w 1035170"/>
              <a:gd name="connsiteY43" fmla="*/ 943155 h 989162"/>
              <a:gd name="connsiteX44" fmla="*/ 822385 w 1035170"/>
              <a:gd name="connsiteY44" fmla="*/ 925902 h 989162"/>
              <a:gd name="connsiteX45" fmla="*/ 856891 w 1035170"/>
              <a:gd name="connsiteY45" fmla="*/ 902898 h 989162"/>
              <a:gd name="connsiteX46" fmla="*/ 874144 w 1035170"/>
              <a:gd name="connsiteY46" fmla="*/ 891396 h 989162"/>
              <a:gd name="connsiteX47" fmla="*/ 897147 w 1035170"/>
              <a:gd name="connsiteY47" fmla="*/ 862641 h 989162"/>
              <a:gd name="connsiteX48" fmla="*/ 902898 w 1035170"/>
              <a:gd name="connsiteY48" fmla="*/ 845389 h 989162"/>
              <a:gd name="connsiteX49" fmla="*/ 914400 w 1035170"/>
              <a:gd name="connsiteY49" fmla="*/ 822385 h 989162"/>
              <a:gd name="connsiteX50" fmla="*/ 937404 w 1035170"/>
              <a:gd name="connsiteY50" fmla="*/ 787879 h 989162"/>
              <a:gd name="connsiteX51" fmla="*/ 943155 w 1035170"/>
              <a:gd name="connsiteY51" fmla="*/ 770626 h 989162"/>
              <a:gd name="connsiteX52" fmla="*/ 954657 w 1035170"/>
              <a:gd name="connsiteY52" fmla="*/ 753373 h 989162"/>
              <a:gd name="connsiteX53" fmla="*/ 966159 w 1035170"/>
              <a:gd name="connsiteY53" fmla="*/ 718868 h 989162"/>
              <a:gd name="connsiteX54" fmla="*/ 971910 w 1035170"/>
              <a:gd name="connsiteY54" fmla="*/ 701615 h 989162"/>
              <a:gd name="connsiteX55" fmla="*/ 994913 w 1035170"/>
              <a:gd name="connsiteY55" fmla="*/ 667109 h 989162"/>
              <a:gd name="connsiteX56" fmla="*/ 1006415 w 1035170"/>
              <a:gd name="connsiteY56" fmla="*/ 626853 h 989162"/>
              <a:gd name="connsiteX57" fmla="*/ 1017917 w 1035170"/>
              <a:gd name="connsiteY57" fmla="*/ 592347 h 989162"/>
              <a:gd name="connsiteX58" fmla="*/ 1029419 w 1035170"/>
              <a:gd name="connsiteY58" fmla="*/ 546340 h 989162"/>
              <a:gd name="connsiteX59" fmla="*/ 1035170 w 1035170"/>
              <a:gd name="connsiteY59" fmla="*/ 500332 h 989162"/>
              <a:gd name="connsiteX60" fmla="*/ 1029419 w 1035170"/>
              <a:gd name="connsiteY60" fmla="*/ 287547 h 989162"/>
              <a:gd name="connsiteX61" fmla="*/ 1017917 w 1035170"/>
              <a:gd name="connsiteY61" fmla="*/ 253041 h 989162"/>
              <a:gd name="connsiteX62" fmla="*/ 1012166 w 1035170"/>
              <a:gd name="connsiteY62" fmla="*/ 235789 h 989162"/>
              <a:gd name="connsiteX63" fmla="*/ 994913 w 1035170"/>
              <a:gd name="connsiteY63" fmla="*/ 218536 h 989162"/>
              <a:gd name="connsiteX64" fmla="*/ 960408 w 1035170"/>
              <a:gd name="connsiteY64" fmla="*/ 166777 h 989162"/>
              <a:gd name="connsiteX65" fmla="*/ 925902 w 1035170"/>
              <a:gd name="connsiteY65" fmla="*/ 126521 h 989162"/>
              <a:gd name="connsiteX66" fmla="*/ 914400 w 1035170"/>
              <a:gd name="connsiteY66" fmla="*/ 109268 h 989162"/>
              <a:gd name="connsiteX67" fmla="*/ 879895 w 1035170"/>
              <a:gd name="connsiteY67" fmla="*/ 74762 h 989162"/>
              <a:gd name="connsiteX68" fmla="*/ 851140 w 1035170"/>
              <a:gd name="connsiteY68" fmla="*/ 46007 h 989162"/>
              <a:gd name="connsiteX69" fmla="*/ 839638 w 1035170"/>
              <a:gd name="connsiteY69" fmla="*/ 28755 h 989162"/>
              <a:gd name="connsiteX70" fmla="*/ 787879 w 1035170"/>
              <a:gd name="connsiteY70" fmla="*/ 5751 h 989162"/>
              <a:gd name="connsiteX71" fmla="*/ 770627 w 1035170"/>
              <a:gd name="connsiteY71" fmla="*/ 0 h 989162"/>
              <a:gd name="connsiteX72" fmla="*/ 638355 w 1035170"/>
              <a:gd name="connsiteY72" fmla="*/ 5751 h 989162"/>
              <a:gd name="connsiteX73" fmla="*/ 621102 w 1035170"/>
              <a:gd name="connsiteY73" fmla="*/ 11502 h 989162"/>
              <a:gd name="connsiteX74" fmla="*/ 569344 w 1035170"/>
              <a:gd name="connsiteY74" fmla="*/ 23004 h 989162"/>
              <a:gd name="connsiteX75" fmla="*/ 534838 w 1035170"/>
              <a:gd name="connsiteY75" fmla="*/ 34506 h 989162"/>
              <a:gd name="connsiteX76" fmla="*/ 517585 w 1035170"/>
              <a:gd name="connsiteY76" fmla="*/ 40256 h 989162"/>
              <a:gd name="connsiteX77" fmla="*/ 471578 w 1035170"/>
              <a:gd name="connsiteY77" fmla="*/ 51758 h 989162"/>
              <a:gd name="connsiteX78" fmla="*/ 437072 w 1035170"/>
              <a:gd name="connsiteY78" fmla="*/ 63260 h 989162"/>
              <a:gd name="connsiteX79" fmla="*/ 419819 w 1035170"/>
              <a:gd name="connsiteY79" fmla="*/ 69011 h 989162"/>
              <a:gd name="connsiteX80" fmla="*/ 333555 w 1035170"/>
              <a:gd name="connsiteY80" fmla="*/ 86264 h 98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35170" h="989162">
                <a:moveTo>
                  <a:pt x="333555" y="86264"/>
                </a:moveTo>
                <a:cubicBezTo>
                  <a:pt x="323970" y="88181"/>
                  <a:pt x="313699" y="87970"/>
                  <a:pt x="304800" y="92015"/>
                </a:cubicBezTo>
                <a:cubicBezTo>
                  <a:pt x="292216" y="97735"/>
                  <a:pt x="283409" y="110648"/>
                  <a:pt x="270295" y="115019"/>
                </a:cubicBezTo>
                <a:cubicBezTo>
                  <a:pt x="248601" y="122250"/>
                  <a:pt x="238309" y="124000"/>
                  <a:pt x="218536" y="143773"/>
                </a:cubicBezTo>
                <a:cubicBezTo>
                  <a:pt x="196396" y="165913"/>
                  <a:pt x="208050" y="156515"/>
                  <a:pt x="184030" y="172528"/>
                </a:cubicBezTo>
                <a:cubicBezTo>
                  <a:pt x="180196" y="178279"/>
                  <a:pt x="177731" y="185230"/>
                  <a:pt x="172529" y="189781"/>
                </a:cubicBezTo>
                <a:cubicBezTo>
                  <a:pt x="162126" y="198884"/>
                  <a:pt x="138023" y="212785"/>
                  <a:pt x="138023" y="212785"/>
                </a:cubicBezTo>
                <a:cubicBezTo>
                  <a:pt x="134189" y="218536"/>
                  <a:pt x="131723" y="225487"/>
                  <a:pt x="126521" y="230038"/>
                </a:cubicBezTo>
                <a:cubicBezTo>
                  <a:pt x="116118" y="239141"/>
                  <a:pt x="92015" y="253041"/>
                  <a:pt x="92015" y="253041"/>
                </a:cubicBezTo>
                <a:cubicBezTo>
                  <a:pt x="90098" y="258792"/>
                  <a:pt x="90051" y="265560"/>
                  <a:pt x="86264" y="270294"/>
                </a:cubicBezTo>
                <a:cubicBezTo>
                  <a:pt x="81946" y="275691"/>
                  <a:pt x="72675" y="275935"/>
                  <a:pt x="69012" y="281796"/>
                </a:cubicBezTo>
                <a:cubicBezTo>
                  <a:pt x="22103" y="356853"/>
                  <a:pt x="88109" y="285703"/>
                  <a:pt x="40257" y="333555"/>
                </a:cubicBezTo>
                <a:lnTo>
                  <a:pt x="23004" y="385313"/>
                </a:lnTo>
                <a:lnTo>
                  <a:pt x="17253" y="402566"/>
                </a:lnTo>
                <a:cubicBezTo>
                  <a:pt x="15336" y="408317"/>
                  <a:pt x="12691" y="413875"/>
                  <a:pt x="11502" y="419819"/>
                </a:cubicBezTo>
                <a:lnTo>
                  <a:pt x="5751" y="448573"/>
                </a:lnTo>
                <a:cubicBezTo>
                  <a:pt x="3834" y="467743"/>
                  <a:pt x="0" y="486817"/>
                  <a:pt x="0" y="506083"/>
                </a:cubicBezTo>
                <a:cubicBezTo>
                  <a:pt x="0" y="527257"/>
                  <a:pt x="2449" y="548428"/>
                  <a:pt x="5751" y="569343"/>
                </a:cubicBezTo>
                <a:cubicBezTo>
                  <a:pt x="6544" y="574368"/>
                  <a:pt x="22722" y="640806"/>
                  <a:pt x="28755" y="649856"/>
                </a:cubicBezTo>
                <a:lnTo>
                  <a:pt x="51759" y="684362"/>
                </a:lnTo>
                <a:cubicBezTo>
                  <a:pt x="66623" y="706659"/>
                  <a:pt x="56704" y="699429"/>
                  <a:pt x="80513" y="707366"/>
                </a:cubicBezTo>
                <a:cubicBezTo>
                  <a:pt x="86264" y="713117"/>
                  <a:pt x="91346" y="719626"/>
                  <a:pt x="97766" y="724619"/>
                </a:cubicBezTo>
                <a:cubicBezTo>
                  <a:pt x="108678" y="733106"/>
                  <a:pt x="120770" y="739955"/>
                  <a:pt x="132272" y="747623"/>
                </a:cubicBezTo>
                <a:lnTo>
                  <a:pt x="166778" y="770626"/>
                </a:lnTo>
                <a:lnTo>
                  <a:pt x="184030" y="782128"/>
                </a:lnTo>
                <a:cubicBezTo>
                  <a:pt x="189781" y="785962"/>
                  <a:pt x="196396" y="788743"/>
                  <a:pt x="201283" y="793630"/>
                </a:cubicBezTo>
                <a:cubicBezTo>
                  <a:pt x="207034" y="799381"/>
                  <a:pt x="211769" y="806372"/>
                  <a:pt x="218536" y="810883"/>
                </a:cubicBezTo>
                <a:cubicBezTo>
                  <a:pt x="223580" y="814246"/>
                  <a:pt x="230490" y="813690"/>
                  <a:pt x="235789" y="816634"/>
                </a:cubicBezTo>
                <a:cubicBezTo>
                  <a:pt x="247873" y="823347"/>
                  <a:pt x="258793" y="831970"/>
                  <a:pt x="270295" y="839638"/>
                </a:cubicBezTo>
                <a:cubicBezTo>
                  <a:pt x="276046" y="843472"/>
                  <a:pt x="280990" y="848955"/>
                  <a:pt x="287547" y="851140"/>
                </a:cubicBezTo>
                <a:lnTo>
                  <a:pt x="304800" y="856890"/>
                </a:lnTo>
                <a:cubicBezTo>
                  <a:pt x="337506" y="889596"/>
                  <a:pt x="306014" y="863248"/>
                  <a:pt x="339306" y="879894"/>
                </a:cubicBezTo>
                <a:cubicBezTo>
                  <a:pt x="345488" y="882985"/>
                  <a:pt x="350243" y="888589"/>
                  <a:pt x="356559" y="891396"/>
                </a:cubicBezTo>
                <a:cubicBezTo>
                  <a:pt x="367638" y="896320"/>
                  <a:pt x="380976" y="896173"/>
                  <a:pt x="391064" y="902898"/>
                </a:cubicBezTo>
                <a:cubicBezTo>
                  <a:pt x="414894" y="918784"/>
                  <a:pt x="401612" y="912724"/>
                  <a:pt x="431321" y="920151"/>
                </a:cubicBezTo>
                <a:cubicBezTo>
                  <a:pt x="437072" y="923985"/>
                  <a:pt x="442392" y="928562"/>
                  <a:pt x="448574" y="931653"/>
                </a:cubicBezTo>
                <a:cubicBezTo>
                  <a:pt x="453996" y="934364"/>
                  <a:pt x="460528" y="934460"/>
                  <a:pt x="465827" y="937404"/>
                </a:cubicBezTo>
                <a:cubicBezTo>
                  <a:pt x="477911" y="944117"/>
                  <a:pt x="487218" y="956036"/>
                  <a:pt x="500332" y="960407"/>
                </a:cubicBezTo>
                <a:cubicBezTo>
                  <a:pt x="540793" y="973894"/>
                  <a:pt x="490843" y="956340"/>
                  <a:pt x="540589" y="977660"/>
                </a:cubicBezTo>
                <a:cubicBezTo>
                  <a:pt x="556062" y="984291"/>
                  <a:pt x="569719" y="985787"/>
                  <a:pt x="586596" y="989162"/>
                </a:cubicBezTo>
                <a:cubicBezTo>
                  <a:pt x="626853" y="987245"/>
                  <a:pt x="667182" y="986502"/>
                  <a:pt x="707366" y="983411"/>
                </a:cubicBezTo>
                <a:cubicBezTo>
                  <a:pt x="717112" y="982661"/>
                  <a:pt x="726691" y="980232"/>
                  <a:pt x="736121" y="977660"/>
                </a:cubicBezTo>
                <a:cubicBezTo>
                  <a:pt x="747818" y="974470"/>
                  <a:pt x="770627" y="966158"/>
                  <a:pt x="770627" y="966158"/>
                </a:cubicBezTo>
                <a:cubicBezTo>
                  <a:pt x="782129" y="958490"/>
                  <a:pt x="795358" y="952929"/>
                  <a:pt x="805132" y="943155"/>
                </a:cubicBezTo>
                <a:cubicBezTo>
                  <a:pt x="810883" y="937404"/>
                  <a:pt x="815965" y="930895"/>
                  <a:pt x="822385" y="925902"/>
                </a:cubicBezTo>
                <a:cubicBezTo>
                  <a:pt x="833297" y="917415"/>
                  <a:pt x="845389" y="910566"/>
                  <a:pt x="856891" y="902898"/>
                </a:cubicBezTo>
                <a:lnTo>
                  <a:pt x="874144" y="891396"/>
                </a:lnTo>
                <a:cubicBezTo>
                  <a:pt x="888599" y="848031"/>
                  <a:pt x="867419" y="899801"/>
                  <a:pt x="897147" y="862641"/>
                </a:cubicBezTo>
                <a:cubicBezTo>
                  <a:pt x="900934" y="857908"/>
                  <a:pt x="900510" y="850961"/>
                  <a:pt x="902898" y="845389"/>
                </a:cubicBezTo>
                <a:cubicBezTo>
                  <a:pt x="906275" y="837509"/>
                  <a:pt x="909989" y="829736"/>
                  <a:pt x="914400" y="822385"/>
                </a:cubicBezTo>
                <a:cubicBezTo>
                  <a:pt x="921512" y="810531"/>
                  <a:pt x="933033" y="800993"/>
                  <a:pt x="937404" y="787879"/>
                </a:cubicBezTo>
                <a:cubicBezTo>
                  <a:pt x="939321" y="782128"/>
                  <a:pt x="940444" y="776048"/>
                  <a:pt x="943155" y="770626"/>
                </a:cubicBezTo>
                <a:cubicBezTo>
                  <a:pt x="946246" y="764444"/>
                  <a:pt x="951850" y="759689"/>
                  <a:pt x="954657" y="753373"/>
                </a:cubicBezTo>
                <a:cubicBezTo>
                  <a:pt x="959581" y="742294"/>
                  <a:pt x="962325" y="730370"/>
                  <a:pt x="966159" y="718868"/>
                </a:cubicBezTo>
                <a:cubicBezTo>
                  <a:pt x="968076" y="713117"/>
                  <a:pt x="968547" y="706659"/>
                  <a:pt x="971910" y="701615"/>
                </a:cubicBezTo>
                <a:cubicBezTo>
                  <a:pt x="979578" y="690113"/>
                  <a:pt x="990542" y="680223"/>
                  <a:pt x="994913" y="667109"/>
                </a:cubicBezTo>
                <a:cubicBezTo>
                  <a:pt x="1014241" y="609126"/>
                  <a:pt x="984751" y="699065"/>
                  <a:pt x="1006415" y="626853"/>
                </a:cubicBezTo>
                <a:cubicBezTo>
                  <a:pt x="1009899" y="615240"/>
                  <a:pt x="1015539" y="604236"/>
                  <a:pt x="1017917" y="592347"/>
                </a:cubicBezTo>
                <a:cubicBezTo>
                  <a:pt x="1024857" y="557648"/>
                  <a:pt x="1020577" y="572865"/>
                  <a:pt x="1029419" y="546340"/>
                </a:cubicBezTo>
                <a:cubicBezTo>
                  <a:pt x="1031336" y="531004"/>
                  <a:pt x="1035170" y="515787"/>
                  <a:pt x="1035170" y="500332"/>
                </a:cubicBezTo>
                <a:cubicBezTo>
                  <a:pt x="1035170" y="429378"/>
                  <a:pt x="1034357" y="358329"/>
                  <a:pt x="1029419" y="287547"/>
                </a:cubicBezTo>
                <a:cubicBezTo>
                  <a:pt x="1028575" y="275452"/>
                  <a:pt x="1021751" y="264543"/>
                  <a:pt x="1017917" y="253041"/>
                </a:cubicBezTo>
                <a:cubicBezTo>
                  <a:pt x="1016000" y="247290"/>
                  <a:pt x="1016452" y="240075"/>
                  <a:pt x="1012166" y="235789"/>
                </a:cubicBezTo>
                <a:cubicBezTo>
                  <a:pt x="1006415" y="230038"/>
                  <a:pt x="999906" y="224956"/>
                  <a:pt x="994913" y="218536"/>
                </a:cubicBezTo>
                <a:cubicBezTo>
                  <a:pt x="954664" y="166786"/>
                  <a:pt x="986284" y="201278"/>
                  <a:pt x="960408" y="166777"/>
                </a:cubicBezTo>
                <a:cubicBezTo>
                  <a:pt x="895799" y="80632"/>
                  <a:pt x="985974" y="198605"/>
                  <a:pt x="925902" y="126521"/>
                </a:cubicBezTo>
                <a:cubicBezTo>
                  <a:pt x="921477" y="121211"/>
                  <a:pt x="918992" y="114434"/>
                  <a:pt x="914400" y="109268"/>
                </a:cubicBezTo>
                <a:cubicBezTo>
                  <a:pt x="903594" y="97110"/>
                  <a:pt x="888918" y="88296"/>
                  <a:pt x="879895" y="74762"/>
                </a:cubicBezTo>
                <a:cubicBezTo>
                  <a:pt x="864559" y="51758"/>
                  <a:pt x="874144" y="61343"/>
                  <a:pt x="851140" y="46007"/>
                </a:cubicBezTo>
                <a:cubicBezTo>
                  <a:pt x="847306" y="40256"/>
                  <a:pt x="844525" y="33642"/>
                  <a:pt x="839638" y="28755"/>
                </a:cubicBezTo>
                <a:cubicBezTo>
                  <a:pt x="825967" y="15084"/>
                  <a:pt x="804964" y="11446"/>
                  <a:pt x="787879" y="5751"/>
                </a:cubicBezTo>
                <a:lnTo>
                  <a:pt x="770627" y="0"/>
                </a:lnTo>
                <a:cubicBezTo>
                  <a:pt x="726536" y="1917"/>
                  <a:pt x="682357" y="2366"/>
                  <a:pt x="638355" y="5751"/>
                </a:cubicBezTo>
                <a:cubicBezTo>
                  <a:pt x="632311" y="6216"/>
                  <a:pt x="626983" y="10032"/>
                  <a:pt x="621102" y="11502"/>
                </a:cubicBezTo>
                <a:cubicBezTo>
                  <a:pt x="588264" y="19712"/>
                  <a:pt x="598865" y="14148"/>
                  <a:pt x="569344" y="23004"/>
                </a:cubicBezTo>
                <a:cubicBezTo>
                  <a:pt x="557731" y="26488"/>
                  <a:pt x="546340" y="30672"/>
                  <a:pt x="534838" y="34506"/>
                </a:cubicBezTo>
                <a:cubicBezTo>
                  <a:pt x="529087" y="36423"/>
                  <a:pt x="523466" y="38786"/>
                  <a:pt x="517585" y="40256"/>
                </a:cubicBezTo>
                <a:cubicBezTo>
                  <a:pt x="502249" y="44090"/>
                  <a:pt x="486574" y="46759"/>
                  <a:pt x="471578" y="51758"/>
                </a:cubicBezTo>
                <a:lnTo>
                  <a:pt x="437072" y="63260"/>
                </a:lnTo>
                <a:cubicBezTo>
                  <a:pt x="431321" y="65177"/>
                  <a:pt x="425866" y="68579"/>
                  <a:pt x="419819" y="69011"/>
                </a:cubicBezTo>
                <a:lnTo>
                  <a:pt x="333555" y="86264"/>
                </a:lnTo>
                <a:close/>
              </a:path>
            </a:pathLst>
          </a:custGeom>
          <a:solidFill>
            <a:schemeClr val="bg2">
              <a:lumMod val="20000"/>
              <a:lumOff val="80000"/>
            </a:schemeClr>
          </a:solidFill>
          <a:ln w="12700" cap="flat" cmpd="sng" algn="ctr">
            <a:solidFill>
              <a:schemeClr val="tx1"/>
            </a:solidFill>
            <a:prstDash val="solid"/>
            <a:round/>
            <a:headEnd type="none" w="sm" len="sm"/>
            <a:tailEnd type="none" w="sm" len="sm"/>
          </a:ln>
          <a:effectLst>
            <a:glow rad="228600">
              <a:schemeClr val="accent3">
                <a:satMod val="175000"/>
                <a:alpha val="40000"/>
              </a:schemeClr>
            </a:glow>
          </a:effectLst>
        </p:spPr>
        <p:txBody>
          <a:bodyPr/>
          <a:lstStyle/>
          <a:p>
            <a:pPr algn="r">
              <a:defRPr/>
            </a:pPr>
            <a:endParaRPr lang="en-US" sz="1350"/>
          </a:p>
        </p:txBody>
      </p:sp>
      <p:sp>
        <p:nvSpPr>
          <p:cNvPr id="133127" name="Title 1">
            <a:extLst>
              <a:ext uri="{FF2B5EF4-FFF2-40B4-BE49-F238E27FC236}">
                <a16:creationId xmlns:a16="http://schemas.microsoft.com/office/drawing/2014/main" id="{4699FB6C-69CB-4DD8-AB29-DEAF8CCC59AC}"/>
              </a:ext>
            </a:extLst>
          </p:cNvPr>
          <p:cNvSpPr>
            <a:spLocks noGrp="1" noChangeArrowheads="1"/>
          </p:cNvSpPr>
          <p:nvPr>
            <p:ph type="title"/>
          </p:nvPr>
        </p:nvSpPr>
        <p:spPr>
          <a:xfrm>
            <a:off x="701409" y="535256"/>
            <a:ext cx="4175391" cy="532210"/>
          </a:xfrm>
        </p:spPr>
        <p:txBody>
          <a:bodyPr>
            <a:noAutofit/>
          </a:bodyPr>
          <a:lstStyle/>
          <a:p>
            <a:pPr eaLnBrk="1" hangingPunct="1"/>
            <a:r>
              <a:rPr lang="en-US" altLang="zh-CN" sz="4800" dirty="0">
                <a:solidFill>
                  <a:schemeClr val="accent1">
                    <a:lumMod val="40000"/>
                    <a:lumOff val="60000"/>
                  </a:schemeClr>
                </a:solidFill>
                <a:latin typeface="Calibri" panose="020F0502020204030204" pitchFamily="34" charset="0"/>
                <a:cs typeface="Calibri" panose="020F0502020204030204" pitchFamily="34" charset="0"/>
              </a:rPr>
              <a:t>Neural Hashing</a:t>
            </a:r>
          </a:p>
        </p:txBody>
      </p:sp>
      <p:sp>
        <p:nvSpPr>
          <p:cNvPr id="5" name="Oval 4">
            <a:extLst>
              <a:ext uri="{FF2B5EF4-FFF2-40B4-BE49-F238E27FC236}">
                <a16:creationId xmlns:a16="http://schemas.microsoft.com/office/drawing/2014/main" id="{606917E9-BF8F-4C50-AAC2-EE3A6CFED9A5}"/>
              </a:ext>
            </a:extLst>
          </p:cNvPr>
          <p:cNvSpPr/>
          <p:nvPr/>
        </p:nvSpPr>
        <p:spPr>
          <a:xfrm>
            <a:off x="1682354" y="2834691"/>
            <a:ext cx="171450" cy="1714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8" name="Oval 7">
            <a:extLst>
              <a:ext uri="{FF2B5EF4-FFF2-40B4-BE49-F238E27FC236}">
                <a16:creationId xmlns:a16="http://schemas.microsoft.com/office/drawing/2014/main" id="{81CD9E4E-B68E-439D-988A-C2DBBAEC30F3}"/>
              </a:ext>
            </a:extLst>
          </p:cNvPr>
          <p:cNvSpPr/>
          <p:nvPr/>
        </p:nvSpPr>
        <p:spPr>
          <a:xfrm>
            <a:off x="2215754" y="3163304"/>
            <a:ext cx="171450" cy="1714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10" name="Oval 9">
            <a:extLst>
              <a:ext uri="{FF2B5EF4-FFF2-40B4-BE49-F238E27FC236}">
                <a16:creationId xmlns:a16="http://schemas.microsoft.com/office/drawing/2014/main" id="{AEEE86BB-4868-4ADD-AB4C-E5CDB5D85A10}"/>
              </a:ext>
            </a:extLst>
          </p:cNvPr>
          <p:cNvSpPr/>
          <p:nvPr/>
        </p:nvSpPr>
        <p:spPr>
          <a:xfrm>
            <a:off x="2444354" y="3391904"/>
            <a:ext cx="171450" cy="1714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11" name="Oval 10">
            <a:extLst>
              <a:ext uri="{FF2B5EF4-FFF2-40B4-BE49-F238E27FC236}">
                <a16:creationId xmlns:a16="http://schemas.microsoft.com/office/drawing/2014/main" id="{9E0F46E8-4D94-4371-9D87-57EE76067026}"/>
              </a:ext>
            </a:extLst>
          </p:cNvPr>
          <p:cNvSpPr/>
          <p:nvPr/>
        </p:nvSpPr>
        <p:spPr>
          <a:xfrm>
            <a:off x="2540794" y="2791829"/>
            <a:ext cx="171450" cy="1714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44" name="Oval 43">
            <a:extLst>
              <a:ext uri="{FF2B5EF4-FFF2-40B4-BE49-F238E27FC236}">
                <a16:creationId xmlns:a16="http://schemas.microsoft.com/office/drawing/2014/main" id="{26D410B5-96DE-4EF2-B992-DD5D62509A13}"/>
              </a:ext>
            </a:extLst>
          </p:cNvPr>
          <p:cNvSpPr/>
          <p:nvPr/>
        </p:nvSpPr>
        <p:spPr>
          <a:xfrm>
            <a:off x="2672954" y="3163304"/>
            <a:ext cx="171450" cy="171450"/>
          </a:xfrm>
          <a:prstGeom prst="ellipse">
            <a:avLst/>
          </a:prstGeom>
          <a:solidFill>
            <a:schemeClr val="accent6">
              <a:lumMod val="75000"/>
            </a:schemeClr>
          </a:solidFill>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37" name="Line Callout 2 36">
            <a:extLst>
              <a:ext uri="{FF2B5EF4-FFF2-40B4-BE49-F238E27FC236}">
                <a16:creationId xmlns:a16="http://schemas.microsoft.com/office/drawing/2014/main" id="{9BF611BA-537C-4494-9D86-4BC355BCCC8D}"/>
              </a:ext>
            </a:extLst>
          </p:cNvPr>
          <p:cNvSpPr/>
          <p:nvPr/>
        </p:nvSpPr>
        <p:spPr>
          <a:xfrm>
            <a:off x="3863579" y="1922672"/>
            <a:ext cx="628650" cy="457200"/>
          </a:xfrm>
          <a:prstGeom prst="borderCallout2">
            <a:avLst>
              <a:gd name="adj1" fmla="val 18750"/>
              <a:gd name="adj2" fmla="val -8333"/>
              <a:gd name="adj3" fmla="val 35360"/>
              <a:gd name="adj4" fmla="val -107515"/>
              <a:gd name="adj5" fmla="val 146437"/>
              <a:gd name="adj6" fmla="val -170510"/>
            </a:avLst>
          </a:prstGeom>
          <a:ln w="28575">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altLang="zh-CN" sz="2100" dirty="0">
                <a:solidFill>
                  <a:srgbClr val="000000"/>
                </a:solidFill>
                <a:cs typeface="Arial" pitchFamily="34" charset="0"/>
              </a:rPr>
              <a:t>101</a:t>
            </a:r>
          </a:p>
        </p:txBody>
      </p:sp>
      <p:sp>
        <p:nvSpPr>
          <p:cNvPr id="41" name="Oval 40">
            <a:extLst>
              <a:ext uri="{FF2B5EF4-FFF2-40B4-BE49-F238E27FC236}">
                <a16:creationId xmlns:a16="http://schemas.microsoft.com/office/drawing/2014/main" id="{7202AFB5-C16C-42D0-80B0-AFFE45D5655E}"/>
              </a:ext>
            </a:extLst>
          </p:cNvPr>
          <p:cNvSpPr/>
          <p:nvPr/>
        </p:nvSpPr>
        <p:spPr>
          <a:xfrm>
            <a:off x="2387204" y="4005076"/>
            <a:ext cx="161925" cy="176213"/>
          </a:xfrm>
          <a:prstGeom prst="ellipse">
            <a:avLst/>
          </a:prstGeom>
          <a:solidFill>
            <a:srgbClr val="CC00CC"/>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45" name="TextBox 44">
            <a:extLst>
              <a:ext uri="{FF2B5EF4-FFF2-40B4-BE49-F238E27FC236}">
                <a16:creationId xmlns:a16="http://schemas.microsoft.com/office/drawing/2014/main" id="{4708866C-028A-4020-A9A1-58583397D255}"/>
              </a:ext>
            </a:extLst>
          </p:cNvPr>
          <p:cNvSpPr txBox="1"/>
          <p:nvPr/>
        </p:nvSpPr>
        <p:spPr>
          <a:xfrm>
            <a:off x="547686" y="3560972"/>
            <a:ext cx="1534716" cy="667299"/>
          </a:xfrm>
          <a:prstGeom prst="rect">
            <a:avLst/>
          </a:prstGeom>
          <a:noFill/>
        </p:spPr>
        <p:txBody>
          <a:bodyPr>
            <a:spAutoFit/>
          </a:bodyPr>
          <a:lstStyle/>
          <a:p>
            <a:pPr>
              <a:lnSpc>
                <a:spcPts val="2175"/>
              </a:lnSpc>
              <a:defRPr/>
            </a:pPr>
            <a:r>
              <a:rPr lang="en-US" sz="2400" dirty="0">
                <a:solidFill>
                  <a:schemeClr val="accent1">
                    <a:lumMod val="40000"/>
                    <a:lumOff val="60000"/>
                  </a:schemeClr>
                </a:solidFill>
                <a:latin typeface="Calibri"/>
                <a:cs typeface="Arial" charset="0"/>
              </a:rPr>
              <a:t>Feature space</a:t>
            </a:r>
          </a:p>
        </p:txBody>
      </p:sp>
      <p:sp>
        <p:nvSpPr>
          <p:cNvPr id="48" name="Oval 47">
            <a:extLst>
              <a:ext uri="{FF2B5EF4-FFF2-40B4-BE49-F238E27FC236}">
                <a16:creationId xmlns:a16="http://schemas.microsoft.com/office/drawing/2014/main" id="{9E0F46E8-4D94-4371-9D87-57EE76067026}"/>
              </a:ext>
            </a:extLst>
          </p:cNvPr>
          <p:cNvSpPr/>
          <p:nvPr/>
        </p:nvSpPr>
        <p:spPr>
          <a:xfrm>
            <a:off x="2215754" y="2595376"/>
            <a:ext cx="171450" cy="1714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49" name="Oval 48">
            <a:extLst>
              <a:ext uri="{FF2B5EF4-FFF2-40B4-BE49-F238E27FC236}">
                <a16:creationId xmlns:a16="http://schemas.microsoft.com/office/drawing/2014/main" id="{9E0F46E8-4D94-4371-9D87-57EE76067026}"/>
              </a:ext>
            </a:extLst>
          </p:cNvPr>
          <p:cNvSpPr/>
          <p:nvPr/>
        </p:nvSpPr>
        <p:spPr>
          <a:xfrm>
            <a:off x="2587229" y="2406066"/>
            <a:ext cx="171450" cy="1714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50" name="Oval 49">
            <a:extLst>
              <a:ext uri="{FF2B5EF4-FFF2-40B4-BE49-F238E27FC236}">
                <a16:creationId xmlns:a16="http://schemas.microsoft.com/office/drawing/2014/main" id="{606917E9-BF8F-4C50-AAC2-EE3A6CFED9A5}"/>
              </a:ext>
            </a:extLst>
          </p:cNvPr>
          <p:cNvSpPr/>
          <p:nvPr/>
        </p:nvSpPr>
        <p:spPr>
          <a:xfrm>
            <a:off x="1768079" y="3115679"/>
            <a:ext cx="171450" cy="1714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51" name="Oval 50">
            <a:extLst>
              <a:ext uri="{FF2B5EF4-FFF2-40B4-BE49-F238E27FC236}">
                <a16:creationId xmlns:a16="http://schemas.microsoft.com/office/drawing/2014/main" id="{606917E9-BF8F-4C50-AAC2-EE3A6CFED9A5}"/>
              </a:ext>
            </a:extLst>
          </p:cNvPr>
          <p:cNvSpPr/>
          <p:nvPr/>
        </p:nvSpPr>
        <p:spPr>
          <a:xfrm>
            <a:off x="1377554" y="3103772"/>
            <a:ext cx="171450" cy="1714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52" name="Oval 51">
            <a:extLst>
              <a:ext uri="{FF2B5EF4-FFF2-40B4-BE49-F238E27FC236}">
                <a16:creationId xmlns:a16="http://schemas.microsoft.com/office/drawing/2014/main" id="{606917E9-BF8F-4C50-AAC2-EE3A6CFED9A5}"/>
              </a:ext>
            </a:extLst>
          </p:cNvPr>
          <p:cNvSpPr/>
          <p:nvPr/>
        </p:nvSpPr>
        <p:spPr>
          <a:xfrm>
            <a:off x="1444229" y="2898985"/>
            <a:ext cx="171450" cy="1714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53" name="Oval 52">
            <a:extLst>
              <a:ext uri="{FF2B5EF4-FFF2-40B4-BE49-F238E27FC236}">
                <a16:creationId xmlns:a16="http://schemas.microsoft.com/office/drawing/2014/main" id="{7202AFB5-C16C-42D0-80B0-AFFE45D5655E}"/>
              </a:ext>
            </a:extLst>
          </p:cNvPr>
          <p:cNvSpPr/>
          <p:nvPr/>
        </p:nvSpPr>
        <p:spPr>
          <a:xfrm>
            <a:off x="2056211" y="3791953"/>
            <a:ext cx="163115" cy="176213"/>
          </a:xfrm>
          <a:prstGeom prst="ellipse">
            <a:avLst/>
          </a:prstGeom>
          <a:solidFill>
            <a:srgbClr val="CC00CC"/>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54" name="Oval 53">
            <a:extLst>
              <a:ext uri="{FF2B5EF4-FFF2-40B4-BE49-F238E27FC236}">
                <a16:creationId xmlns:a16="http://schemas.microsoft.com/office/drawing/2014/main" id="{7202AFB5-C16C-42D0-80B0-AFFE45D5655E}"/>
              </a:ext>
            </a:extLst>
          </p:cNvPr>
          <p:cNvSpPr/>
          <p:nvPr/>
        </p:nvSpPr>
        <p:spPr>
          <a:xfrm>
            <a:off x="1905000" y="4158666"/>
            <a:ext cx="163116" cy="176213"/>
          </a:xfrm>
          <a:prstGeom prst="ellipse">
            <a:avLst/>
          </a:prstGeom>
          <a:solidFill>
            <a:srgbClr val="CC00CC"/>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55" name="Oval 54">
            <a:extLst>
              <a:ext uri="{FF2B5EF4-FFF2-40B4-BE49-F238E27FC236}">
                <a16:creationId xmlns:a16="http://schemas.microsoft.com/office/drawing/2014/main" id="{7202AFB5-C16C-42D0-80B0-AFFE45D5655E}"/>
              </a:ext>
            </a:extLst>
          </p:cNvPr>
          <p:cNvSpPr/>
          <p:nvPr/>
        </p:nvSpPr>
        <p:spPr>
          <a:xfrm>
            <a:off x="2162175" y="4068178"/>
            <a:ext cx="163116" cy="176213"/>
          </a:xfrm>
          <a:prstGeom prst="ellipse">
            <a:avLst/>
          </a:prstGeom>
          <a:solidFill>
            <a:srgbClr val="CC00CC"/>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56" name="Oval 55">
            <a:extLst>
              <a:ext uri="{FF2B5EF4-FFF2-40B4-BE49-F238E27FC236}">
                <a16:creationId xmlns:a16="http://schemas.microsoft.com/office/drawing/2014/main" id="{7202AFB5-C16C-42D0-80B0-AFFE45D5655E}"/>
              </a:ext>
            </a:extLst>
          </p:cNvPr>
          <p:cNvSpPr/>
          <p:nvPr/>
        </p:nvSpPr>
        <p:spPr>
          <a:xfrm>
            <a:off x="2397919" y="4331307"/>
            <a:ext cx="161925" cy="176213"/>
          </a:xfrm>
          <a:prstGeom prst="ellipse">
            <a:avLst/>
          </a:prstGeom>
          <a:solidFill>
            <a:srgbClr val="CC00CC"/>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57" name="Oval 56">
            <a:extLst>
              <a:ext uri="{FF2B5EF4-FFF2-40B4-BE49-F238E27FC236}">
                <a16:creationId xmlns:a16="http://schemas.microsoft.com/office/drawing/2014/main" id="{7202AFB5-C16C-42D0-80B0-AFFE45D5655E}"/>
              </a:ext>
            </a:extLst>
          </p:cNvPr>
          <p:cNvSpPr/>
          <p:nvPr/>
        </p:nvSpPr>
        <p:spPr>
          <a:xfrm>
            <a:off x="2978944" y="3703847"/>
            <a:ext cx="161925" cy="176213"/>
          </a:xfrm>
          <a:prstGeom prst="ellipse">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58" name="Oval 57">
            <a:extLst>
              <a:ext uri="{FF2B5EF4-FFF2-40B4-BE49-F238E27FC236}">
                <a16:creationId xmlns:a16="http://schemas.microsoft.com/office/drawing/2014/main" id="{7202AFB5-C16C-42D0-80B0-AFFE45D5655E}"/>
              </a:ext>
            </a:extLst>
          </p:cNvPr>
          <p:cNvSpPr/>
          <p:nvPr/>
        </p:nvSpPr>
        <p:spPr>
          <a:xfrm>
            <a:off x="2934891" y="4005076"/>
            <a:ext cx="161925" cy="176213"/>
          </a:xfrm>
          <a:prstGeom prst="ellipse">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59" name="Oval 58">
            <a:extLst>
              <a:ext uri="{FF2B5EF4-FFF2-40B4-BE49-F238E27FC236}">
                <a16:creationId xmlns:a16="http://schemas.microsoft.com/office/drawing/2014/main" id="{7202AFB5-C16C-42D0-80B0-AFFE45D5655E}"/>
              </a:ext>
            </a:extLst>
          </p:cNvPr>
          <p:cNvSpPr/>
          <p:nvPr/>
        </p:nvSpPr>
        <p:spPr>
          <a:xfrm>
            <a:off x="3282554" y="3516919"/>
            <a:ext cx="161925" cy="176213"/>
          </a:xfrm>
          <a:prstGeom prst="ellipse">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60" name="Oval 59">
            <a:extLst>
              <a:ext uri="{FF2B5EF4-FFF2-40B4-BE49-F238E27FC236}">
                <a16:creationId xmlns:a16="http://schemas.microsoft.com/office/drawing/2014/main" id="{7202AFB5-C16C-42D0-80B0-AFFE45D5655E}"/>
              </a:ext>
            </a:extLst>
          </p:cNvPr>
          <p:cNvSpPr/>
          <p:nvPr/>
        </p:nvSpPr>
        <p:spPr>
          <a:xfrm>
            <a:off x="3211117" y="3816957"/>
            <a:ext cx="163115" cy="176213"/>
          </a:xfrm>
          <a:prstGeom prst="ellipse">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sz="1350">
              <a:solidFill>
                <a:srgbClr val="FFFFFF"/>
              </a:solidFill>
              <a:cs typeface="Arial" pitchFamily="34" charset="0"/>
            </a:endParaRPr>
          </a:p>
        </p:txBody>
      </p:sp>
      <p:sp>
        <p:nvSpPr>
          <p:cNvPr id="62" name="Line Callout 2 61">
            <a:extLst>
              <a:ext uri="{FF2B5EF4-FFF2-40B4-BE49-F238E27FC236}">
                <a16:creationId xmlns:a16="http://schemas.microsoft.com/office/drawing/2014/main" id="{9BF611BA-537C-4494-9D86-4BC355BCCC8D}"/>
              </a:ext>
            </a:extLst>
          </p:cNvPr>
          <p:cNvSpPr/>
          <p:nvPr/>
        </p:nvSpPr>
        <p:spPr>
          <a:xfrm>
            <a:off x="3970735" y="2588232"/>
            <a:ext cx="628650" cy="457200"/>
          </a:xfrm>
          <a:prstGeom prst="borderCallout2">
            <a:avLst>
              <a:gd name="adj1" fmla="val 18750"/>
              <a:gd name="adj2" fmla="val -8333"/>
              <a:gd name="adj3" fmla="val 35360"/>
              <a:gd name="adj4" fmla="val -107515"/>
              <a:gd name="adj5" fmla="val 146437"/>
              <a:gd name="adj6" fmla="val -170510"/>
            </a:avLst>
          </a:prstGeom>
          <a:ln w="28575">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altLang="zh-CN" sz="2100" dirty="0">
                <a:solidFill>
                  <a:srgbClr val="000000"/>
                </a:solidFill>
                <a:cs typeface="Arial" pitchFamily="34" charset="0"/>
              </a:rPr>
              <a:t>001</a:t>
            </a:r>
          </a:p>
        </p:txBody>
      </p:sp>
      <p:sp>
        <p:nvSpPr>
          <p:cNvPr id="63" name="Line Callout 2 62">
            <a:extLst>
              <a:ext uri="{FF2B5EF4-FFF2-40B4-BE49-F238E27FC236}">
                <a16:creationId xmlns:a16="http://schemas.microsoft.com/office/drawing/2014/main" id="{9BF611BA-537C-4494-9D86-4BC355BCCC8D}"/>
              </a:ext>
            </a:extLst>
          </p:cNvPr>
          <p:cNvSpPr/>
          <p:nvPr/>
        </p:nvSpPr>
        <p:spPr>
          <a:xfrm>
            <a:off x="4069556" y="3651460"/>
            <a:ext cx="628650" cy="457200"/>
          </a:xfrm>
          <a:prstGeom prst="borderCallout2">
            <a:avLst>
              <a:gd name="adj1" fmla="val 18750"/>
              <a:gd name="adj2" fmla="val -8333"/>
              <a:gd name="adj3" fmla="val 35360"/>
              <a:gd name="adj4" fmla="val -107515"/>
              <a:gd name="adj5" fmla="val 37946"/>
              <a:gd name="adj6" fmla="val -102586"/>
            </a:avLst>
          </a:prstGeom>
          <a:ln w="28575">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altLang="zh-CN" sz="2100" dirty="0">
                <a:solidFill>
                  <a:srgbClr val="000000"/>
                </a:solidFill>
                <a:cs typeface="Arial" pitchFamily="34" charset="0"/>
              </a:rPr>
              <a:t>101</a:t>
            </a:r>
          </a:p>
        </p:txBody>
      </p:sp>
      <p:sp>
        <p:nvSpPr>
          <p:cNvPr id="133153" name="Line Callout 1 28">
            <a:extLst>
              <a:ext uri="{FF2B5EF4-FFF2-40B4-BE49-F238E27FC236}">
                <a16:creationId xmlns:a16="http://schemas.microsoft.com/office/drawing/2014/main" id="{BF5ED8BA-422C-4F70-AB8F-AE1588D2CF4A}"/>
              </a:ext>
            </a:extLst>
          </p:cNvPr>
          <p:cNvSpPr>
            <a:spLocks/>
          </p:cNvSpPr>
          <p:nvPr/>
        </p:nvSpPr>
        <p:spPr bwMode="auto">
          <a:xfrm>
            <a:off x="2939654" y="4671827"/>
            <a:ext cx="685800" cy="459581"/>
          </a:xfrm>
          <a:prstGeom prst="borderCallout1">
            <a:avLst>
              <a:gd name="adj1" fmla="val 18750"/>
              <a:gd name="adj2" fmla="val -8333"/>
              <a:gd name="adj3" fmla="val -20796"/>
              <a:gd name="adj4" fmla="val -62231"/>
            </a:avLst>
          </a:prstGeom>
          <a:noFill/>
          <a:ln w="28575" algn="ctr">
            <a:solidFill>
              <a:srgbClr val="0070C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nchorCtr="1"/>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100" dirty="0">
                <a:latin typeface="Trebuchet MS" panose="020B0603020202020204" pitchFamily="34" charset="0"/>
              </a:rPr>
              <a:t>100</a:t>
            </a:r>
          </a:p>
        </p:txBody>
      </p:sp>
      <p:sp>
        <p:nvSpPr>
          <p:cNvPr id="133154" name="Line Callout 1 30">
            <a:extLst>
              <a:ext uri="{FF2B5EF4-FFF2-40B4-BE49-F238E27FC236}">
                <a16:creationId xmlns:a16="http://schemas.microsoft.com/office/drawing/2014/main" id="{2E098C51-C14D-4FA4-944F-73AA242E7E2A}"/>
              </a:ext>
            </a:extLst>
          </p:cNvPr>
          <p:cNvSpPr>
            <a:spLocks/>
          </p:cNvSpPr>
          <p:nvPr/>
        </p:nvSpPr>
        <p:spPr bwMode="auto">
          <a:xfrm rot="16200000">
            <a:off x="1304926" y="1910767"/>
            <a:ext cx="414338" cy="683419"/>
          </a:xfrm>
          <a:prstGeom prst="borderCallout1">
            <a:avLst>
              <a:gd name="adj1" fmla="val 18750"/>
              <a:gd name="adj2" fmla="val -8333"/>
              <a:gd name="adj3" fmla="val 68296"/>
              <a:gd name="adj4" fmla="val -102250"/>
            </a:avLst>
          </a:prstGeom>
          <a:noFill/>
          <a:ln w="28575" algn="ctr">
            <a:solidFill>
              <a:srgbClr val="0070C0"/>
            </a:solidFill>
            <a:round/>
            <a:headEnd/>
            <a:tailEnd type="triangle" w="med" len="med"/>
          </a:ln>
          <a:extLst>
            <a:ext uri="{909E8E84-426E-40DD-AFC4-6F175D3DCCD1}">
              <a14:hiddenFill xmlns:a14="http://schemas.microsoft.com/office/drawing/2010/main">
                <a:solidFill>
                  <a:srgbClr val="FFFFFF"/>
                </a:solidFill>
              </a14:hiddenFill>
            </a:ext>
          </a:extLst>
        </p:spPr>
        <p:txBody>
          <a:bodyPr vert="eaVert" anchor="ctr" anchorCtr="1"/>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100" dirty="0">
                <a:latin typeface="Trebuchet MS" panose="020B0603020202020204" pitchFamily="34" charset="0"/>
              </a:rPr>
              <a:t>111</a:t>
            </a:r>
          </a:p>
        </p:txBody>
      </p:sp>
      <p:sp>
        <p:nvSpPr>
          <p:cNvPr id="2" name="Rectangle 1">
            <a:extLst>
              <a:ext uri="{FF2B5EF4-FFF2-40B4-BE49-F238E27FC236}">
                <a16:creationId xmlns:a16="http://schemas.microsoft.com/office/drawing/2014/main" id="{B1D30921-4A51-4D61-9C20-D944AABD789C}"/>
              </a:ext>
            </a:extLst>
          </p:cNvPr>
          <p:cNvSpPr/>
          <p:nvPr/>
        </p:nvSpPr>
        <p:spPr>
          <a:xfrm>
            <a:off x="5391133" y="1761097"/>
            <a:ext cx="3156830" cy="3469546"/>
          </a:xfrm>
          <a:prstGeom prst="rect">
            <a:avLst/>
          </a:prstGeom>
          <a:solidFill>
            <a:srgbClr val="FA6D2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137160" tIns="0" rIns="137160" rtlCol="0" anchor="ctr" anchorCtr="1"/>
          <a:lstStyle/>
          <a:p>
            <a:pPr marL="257175" indent="-257175">
              <a:spcAft>
                <a:spcPts val="900"/>
              </a:spcAft>
              <a:buFont typeface="Arial" panose="020B0604020202020204" pitchFamily="34" charset="0"/>
              <a:buChar char="•"/>
            </a:pPr>
            <a:r>
              <a:rPr lang="en-US" dirty="0"/>
              <a:t>Find more discriminative ranking subspaces by exploiting nonlinearities (patterns separated by curves) with </a:t>
            </a:r>
            <a:r>
              <a:rPr lang="en-US" b="1" dirty="0"/>
              <a:t>deep neural networks</a:t>
            </a:r>
          </a:p>
          <a:p>
            <a:pPr marL="257175" indent="-257175">
              <a:buFont typeface="Arial" panose="020B0604020202020204" pitchFamily="34" charset="0"/>
              <a:buChar char="•"/>
            </a:pPr>
            <a:r>
              <a:rPr lang="en-US" dirty="0"/>
              <a:t>A deep network can be designed to </a:t>
            </a:r>
            <a:r>
              <a:rPr lang="en-US" b="1" dirty="0"/>
              <a:t>learn the hash codes</a:t>
            </a:r>
            <a:r>
              <a:rPr lang="en-US" dirty="0"/>
              <a:t> such that hash keys of similar objects are similar</a:t>
            </a:r>
          </a:p>
        </p:txBody>
      </p:sp>
      <p:sp>
        <p:nvSpPr>
          <p:cNvPr id="35" name="Rectangle 34"/>
          <p:cNvSpPr/>
          <p:nvPr/>
        </p:nvSpPr>
        <p:spPr>
          <a:xfrm>
            <a:off x="371057" y="6133061"/>
            <a:ext cx="8456656" cy="646331"/>
          </a:xfrm>
          <a:prstGeom prst="rect">
            <a:avLst/>
          </a:prstGeom>
        </p:spPr>
        <p:txBody>
          <a:bodyPr wrap="square">
            <a:spAutoFit/>
          </a:bodyPr>
          <a:lstStyle/>
          <a:p>
            <a:pPr>
              <a:spcBef>
                <a:spcPts val="750"/>
              </a:spcBef>
              <a:buClr>
                <a:srgbClr val="5FCBEF"/>
              </a:buClr>
              <a:buSzPct val="80000"/>
            </a:pPr>
            <a:r>
              <a:rPr lang="en-US" sz="1200" dirty="0">
                <a:solidFill>
                  <a:srgbClr val="FFFF00"/>
                </a:solidFill>
              </a:rPr>
              <a:t>Kevin Joslyn, Kai Li, and </a:t>
            </a:r>
            <a:r>
              <a:rPr lang="en-US" sz="1200" dirty="0" err="1">
                <a:solidFill>
                  <a:srgbClr val="FFFF00"/>
                </a:solidFill>
              </a:rPr>
              <a:t>Kien</a:t>
            </a:r>
            <a:r>
              <a:rPr lang="en-US" sz="1200" dirty="0">
                <a:solidFill>
                  <a:srgbClr val="FFFF00"/>
                </a:solidFill>
              </a:rPr>
              <a:t> A. Hua, “Cross-Modal Retrieval Using Deep De-correlated Subspace Ranking Hashing,” in </a:t>
            </a:r>
            <a:r>
              <a:rPr lang="en-US" sz="1200" i="1" dirty="0">
                <a:solidFill>
                  <a:srgbClr val="FFFF00"/>
                </a:solidFill>
              </a:rPr>
              <a:t>Proceedings of ACM International Conference on Multimedia Retrieval</a:t>
            </a:r>
            <a:r>
              <a:rPr lang="en-US" sz="1200" dirty="0">
                <a:solidFill>
                  <a:srgbClr val="FFFF00"/>
                </a:solidFill>
              </a:rPr>
              <a:t> (ICMR) 2018, Yokohama, Japan, June 11-14, 2018. (</a:t>
            </a:r>
            <a:r>
              <a:rPr lang="en-US" sz="1200" b="1" dirty="0">
                <a:solidFill>
                  <a:srgbClr val="FFFF00"/>
                </a:solidFill>
              </a:rPr>
              <a:t>Best Multimodal Paper Award</a:t>
            </a:r>
            <a:r>
              <a:rPr lang="en-US" sz="1200" dirty="0">
                <a:solidFill>
                  <a:srgbClr val="FFFF00"/>
                </a:solidFill>
              </a:rPr>
              <a:t>)</a:t>
            </a:r>
          </a:p>
        </p:txBody>
      </p:sp>
      <p:sp>
        <p:nvSpPr>
          <p:cNvPr id="4" name="TextBox 3"/>
          <p:cNvSpPr txBox="1"/>
          <p:nvPr/>
        </p:nvSpPr>
        <p:spPr>
          <a:xfrm>
            <a:off x="5328850" y="1269618"/>
            <a:ext cx="3281395" cy="415498"/>
          </a:xfrm>
          <a:prstGeom prst="rect">
            <a:avLst/>
          </a:prstGeom>
          <a:noFill/>
        </p:spPr>
        <p:txBody>
          <a:bodyPr wrap="square" rtlCol="0">
            <a:spAutoFit/>
          </a:bodyPr>
          <a:lstStyle/>
          <a:p>
            <a:r>
              <a:rPr lang="en-US" sz="2100" dirty="0"/>
              <a:t>Ranking-based hashing</a:t>
            </a:r>
          </a:p>
        </p:txBody>
      </p:sp>
      <p:sp>
        <p:nvSpPr>
          <p:cNvPr id="3" name="TextBox 2">
            <a:extLst>
              <a:ext uri="{FF2B5EF4-FFF2-40B4-BE49-F238E27FC236}">
                <a16:creationId xmlns:a16="http://schemas.microsoft.com/office/drawing/2014/main" id="{CBDB7D69-C549-4CD9-B854-43FDE80DB520}"/>
              </a:ext>
            </a:extLst>
          </p:cNvPr>
          <p:cNvSpPr txBox="1"/>
          <p:nvPr/>
        </p:nvSpPr>
        <p:spPr>
          <a:xfrm>
            <a:off x="708995" y="956501"/>
            <a:ext cx="3377848" cy="369332"/>
          </a:xfrm>
          <a:prstGeom prst="rect">
            <a:avLst/>
          </a:prstGeom>
          <a:noFill/>
        </p:spPr>
        <p:txBody>
          <a:bodyPr wrap="none" rtlCol="0">
            <a:spAutoFit/>
          </a:bodyPr>
          <a:lstStyle/>
          <a:p>
            <a:r>
              <a:rPr lang="en-US" dirty="0">
                <a:solidFill>
                  <a:srgbClr val="FAB972"/>
                </a:solidFill>
              </a:rPr>
              <a:t>Another way to extract features</a:t>
            </a:r>
          </a:p>
        </p:txBody>
      </p:sp>
    </p:spTree>
    <p:extLst>
      <p:ext uri="{BB962C8B-B14F-4D97-AF65-F5344CB8AC3E}">
        <p14:creationId xmlns:p14="http://schemas.microsoft.com/office/powerpoint/2010/main" val="11669755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3962400" y="3948113"/>
            <a:ext cx="1508125" cy="928687"/>
          </a:xfrm>
          <a:prstGeom prst="rect">
            <a:avLst/>
          </a:prstGeom>
          <a:noFill/>
          <a:ln w="9525">
            <a:noFill/>
            <a:miter lim="800000"/>
            <a:headEnd/>
            <a:tailEnd/>
          </a:ln>
        </p:spPr>
      </p:pic>
      <p:sp>
        <p:nvSpPr>
          <p:cNvPr id="58371" name="Rectangle 3"/>
          <p:cNvSpPr>
            <a:spLocks noGrp="1" noChangeArrowheads="1"/>
          </p:cNvSpPr>
          <p:nvPr>
            <p:ph type="ctrTitle"/>
          </p:nvPr>
        </p:nvSpPr>
        <p:spPr>
          <a:xfrm>
            <a:off x="457200" y="1447800"/>
            <a:ext cx="8229600" cy="2286000"/>
          </a:xfrm>
        </p:spPr>
        <p:txBody>
          <a:bodyPr>
            <a:normAutofit/>
          </a:bodyPr>
          <a:lstStyle/>
          <a:p>
            <a:r>
              <a:rPr lang="en-US" sz="4800" b="1" dirty="0">
                <a:solidFill>
                  <a:srgbClr val="CC7900"/>
                </a:solidFill>
                <a:latin typeface="Comic Sans MS" pitchFamily="66" charset="0"/>
              </a:rPr>
              <a:t>Browsing and Searching Video Data</a:t>
            </a:r>
          </a:p>
        </p:txBody>
      </p:sp>
      <p:pic>
        <p:nvPicPr>
          <p:cNvPr id="58372" name="Picture 4"/>
          <p:cNvPicPr>
            <a:picLocks noChangeAspect="1" noChangeArrowheads="1"/>
          </p:cNvPicPr>
          <p:nvPr/>
        </p:nvPicPr>
        <p:blipFill>
          <a:blip r:embed="rId4" cstate="print"/>
          <a:srcRect/>
          <a:stretch>
            <a:fillRect/>
          </a:stretch>
        </p:blipFill>
        <p:spPr bwMode="auto">
          <a:xfrm>
            <a:off x="2724150" y="3908425"/>
            <a:ext cx="3695700" cy="1577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09600" y="785813"/>
            <a:ext cx="7807325" cy="774700"/>
          </a:xfrm>
          <a:noFill/>
        </p:spPr>
        <p:txBody>
          <a:bodyPr lIns="92075" tIns="46038" rIns="92075" bIns="46038" anchor="b">
            <a:noAutofit/>
          </a:bodyPr>
          <a:lstStyle/>
          <a:p>
            <a:pPr eaLnBrk="1" hangingPunct="1"/>
            <a:r>
              <a:rPr lang="en-US" sz="4800" b="1" dirty="0">
                <a:solidFill>
                  <a:srgbClr val="CFAFE7"/>
                </a:solidFill>
                <a:latin typeface="Comic Sans MS" pitchFamily="66" charset="0"/>
              </a:rPr>
              <a:t>Shot Boundary Detection</a:t>
            </a:r>
          </a:p>
        </p:txBody>
      </p:sp>
      <p:sp>
        <p:nvSpPr>
          <p:cNvPr id="59395" name="Rectangle 3"/>
          <p:cNvSpPr>
            <a:spLocks noGrp="1" noChangeArrowheads="1"/>
          </p:cNvSpPr>
          <p:nvPr>
            <p:ph type="body" idx="1"/>
          </p:nvPr>
        </p:nvSpPr>
        <p:spPr>
          <a:xfrm>
            <a:off x="914400" y="1905000"/>
            <a:ext cx="7467600" cy="4724399"/>
          </a:xfrm>
          <a:noFill/>
        </p:spPr>
        <p:txBody>
          <a:bodyPr lIns="92075" tIns="46038" rIns="92075" bIns="46038">
            <a:normAutofit/>
          </a:bodyPr>
          <a:lstStyle/>
          <a:p>
            <a:pPr marL="36576" indent="0" eaLnBrk="1" hangingPunct="1">
              <a:spcAft>
                <a:spcPts val="2400"/>
              </a:spcAft>
              <a:buNone/>
            </a:pPr>
            <a:r>
              <a:rPr lang="en-US" sz="3600" dirty="0">
                <a:solidFill>
                  <a:srgbClr val="FF5050"/>
                </a:solidFill>
                <a:latin typeface="Comic Sans MS" pitchFamily="66" charset="0"/>
              </a:rPr>
              <a:t>Concepts like ‘tuple’ or ‘record’ do not apply to video data</a:t>
            </a:r>
            <a:endParaRPr lang="en-US" sz="3600" dirty="0">
              <a:latin typeface="Comic Sans MS" pitchFamily="66" charset="0"/>
            </a:endParaRPr>
          </a:p>
          <a:p>
            <a:pPr marL="914400" lvl="1" indent="-465138" eaLnBrk="1" hangingPunct="1">
              <a:spcBef>
                <a:spcPts val="1200"/>
              </a:spcBef>
              <a:spcAft>
                <a:spcPts val="1200"/>
              </a:spcAft>
              <a:buClr>
                <a:srgbClr val="00B050"/>
              </a:buClr>
              <a:buFont typeface="Wingdings" panose="05000000000000000000" pitchFamily="2" charset="2"/>
              <a:buChar char="Ø"/>
            </a:pPr>
            <a:r>
              <a:rPr lang="en-US" sz="3600" dirty="0">
                <a:solidFill>
                  <a:srgbClr val="5CF679"/>
                </a:solidFill>
                <a:latin typeface="Comic Sans MS" pitchFamily="66" charset="0"/>
              </a:rPr>
              <a:t>What is the unit for data access ?</a:t>
            </a:r>
          </a:p>
          <a:p>
            <a:pPr marL="914400" lvl="1" indent="-465138" eaLnBrk="1" hangingPunct="1">
              <a:spcBef>
                <a:spcPts val="1200"/>
              </a:spcBef>
              <a:spcAft>
                <a:spcPts val="2400"/>
              </a:spcAft>
              <a:buClr>
                <a:srgbClr val="00B050"/>
              </a:buClr>
              <a:buFont typeface="Wingdings" panose="05000000000000000000" pitchFamily="2" charset="2"/>
              <a:buChar char="Ø"/>
            </a:pPr>
            <a:r>
              <a:rPr lang="en-US" sz="3600" dirty="0">
                <a:solidFill>
                  <a:srgbClr val="5CF679"/>
                </a:solidFill>
                <a:latin typeface="Comic Sans MS" pitchFamily="66" charset="0"/>
              </a:rPr>
              <a:t>Need video data segmentation techniques</a:t>
            </a:r>
          </a:p>
        </p:txBody>
      </p:sp>
      <p:sp>
        <p:nvSpPr>
          <p:cNvPr id="2" name="Date Placeholder 1">
            <a:extLst>
              <a:ext uri="{FF2B5EF4-FFF2-40B4-BE49-F238E27FC236}">
                <a16:creationId xmlns:a16="http://schemas.microsoft.com/office/drawing/2014/main" id="{E2B56D38-22D4-4D7F-937B-23AC0208FA07}"/>
              </a:ext>
            </a:extLst>
          </p:cNvPr>
          <p:cNvSpPr>
            <a:spLocks noGrp="1"/>
          </p:cNvSpPr>
          <p:nvPr>
            <p:ph type="dt" sz="half" idx="10"/>
          </p:nvPr>
        </p:nvSpPr>
        <p:spPr/>
        <p:txBody>
          <a:bodyPr/>
          <a:lstStyle/>
          <a:p>
            <a:fld id="{B8FED7EF-1FFF-4F29-9D0D-FAFAD3744219}" type="datetime1">
              <a:rPr lang="en-US" smtClean="0"/>
              <a:t>3/28/2023</a:t>
            </a:fld>
            <a:endParaRPr lang="en-US" dirty="0"/>
          </a:p>
        </p:txBody>
      </p:sp>
      <p:sp>
        <p:nvSpPr>
          <p:cNvPr id="3" name="Slide Number Placeholder 2">
            <a:extLst>
              <a:ext uri="{FF2B5EF4-FFF2-40B4-BE49-F238E27FC236}">
                <a16:creationId xmlns:a16="http://schemas.microsoft.com/office/drawing/2014/main" id="{FA97423B-8C91-4EB1-9401-670DCC2A6167}"/>
              </a:ext>
            </a:extLst>
          </p:cNvPr>
          <p:cNvSpPr>
            <a:spLocks noGrp="1"/>
          </p:cNvSpPr>
          <p:nvPr>
            <p:ph type="sldNum" sz="quarter" idx="12"/>
          </p:nvPr>
        </p:nvSpPr>
        <p:spPr/>
        <p:txBody>
          <a:bodyPr/>
          <a:lstStyle/>
          <a:p>
            <a:fld id="{8444A278-390B-480E-A91C-73A8347B7D93}" type="slidenum">
              <a:rPr lang="en-US" smtClean="0"/>
              <a:pPr/>
              <a:t>105</a:t>
            </a:fld>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371600" y="685800"/>
            <a:ext cx="6484938" cy="809625"/>
          </a:xfrm>
        </p:spPr>
        <p:txBody>
          <a:bodyPr/>
          <a:lstStyle/>
          <a:p>
            <a:pPr eaLnBrk="1" hangingPunct="1"/>
            <a:r>
              <a:rPr lang="en-US" b="1" dirty="0">
                <a:solidFill>
                  <a:srgbClr val="B685DB"/>
                </a:solidFill>
                <a:latin typeface="Comic Sans MS" pitchFamily="66" charset="0"/>
              </a:rPr>
              <a:t>Units for Video Data</a:t>
            </a:r>
          </a:p>
        </p:txBody>
      </p:sp>
      <p:pic>
        <p:nvPicPr>
          <p:cNvPr id="60419" name="Picture 3" descr="VAM"/>
          <p:cNvPicPr>
            <a:picLocks noChangeAspect="1" noChangeArrowheads="1"/>
          </p:cNvPicPr>
          <p:nvPr/>
        </p:nvPicPr>
        <p:blipFill>
          <a:blip r:embed="rId3" cstate="print"/>
          <a:srcRect/>
          <a:stretch>
            <a:fillRect/>
          </a:stretch>
        </p:blipFill>
        <p:spPr bwMode="auto">
          <a:xfrm>
            <a:off x="1865313" y="1828800"/>
            <a:ext cx="5411787" cy="2438400"/>
          </a:xfrm>
          <a:prstGeom prst="rect">
            <a:avLst/>
          </a:prstGeom>
          <a:noFill/>
          <a:ln w="9525">
            <a:noFill/>
            <a:miter lim="800000"/>
            <a:headEnd/>
            <a:tailEnd/>
          </a:ln>
        </p:spPr>
      </p:pic>
      <p:sp>
        <p:nvSpPr>
          <p:cNvPr id="60420" name="Rectangle 4"/>
          <p:cNvSpPr>
            <a:spLocks noGrp="1" noChangeArrowheads="1"/>
          </p:cNvSpPr>
          <p:nvPr>
            <p:ph type="body" idx="1"/>
          </p:nvPr>
        </p:nvSpPr>
        <p:spPr>
          <a:xfrm>
            <a:off x="838200" y="4648200"/>
            <a:ext cx="7632700" cy="1911350"/>
          </a:xfrm>
          <a:noFill/>
        </p:spPr>
        <p:txBody>
          <a:bodyPr lIns="92075" tIns="46038" rIns="92075" bIns="46038">
            <a:normAutofit fontScale="92500"/>
          </a:bodyPr>
          <a:lstStyle/>
          <a:p>
            <a:pPr eaLnBrk="1" hangingPunct="1">
              <a:lnSpc>
                <a:spcPct val="90000"/>
              </a:lnSpc>
              <a:spcAft>
                <a:spcPct val="30000"/>
              </a:spcAft>
              <a:buClr>
                <a:schemeClr val="bg2"/>
              </a:buClr>
            </a:pPr>
            <a:r>
              <a:rPr lang="en-US" sz="2400" dirty="0">
                <a:solidFill>
                  <a:srgbClr val="FF5050"/>
                </a:solidFill>
                <a:latin typeface="Comic Sans MS" pitchFamily="66" charset="0"/>
              </a:rPr>
              <a:t>Shot </a:t>
            </a:r>
            <a:r>
              <a:rPr lang="en-US" sz="2400" dirty="0">
                <a:solidFill>
                  <a:srgbClr val="18F8D3"/>
                </a:solidFill>
                <a:latin typeface="Comic Sans MS" pitchFamily="66" charset="0"/>
              </a:rPr>
              <a:t>is a sequence of frames recorded in one camera operation.</a:t>
            </a:r>
          </a:p>
          <a:p>
            <a:pPr lvl="1" eaLnBrk="1" hangingPunct="1">
              <a:lnSpc>
                <a:spcPct val="90000"/>
              </a:lnSpc>
              <a:spcAft>
                <a:spcPct val="45000"/>
              </a:spcAft>
              <a:buSzPct val="150000"/>
              <a:buFont typeface="Wingdings" pitchFamily="2" charset="2"/>
              <a:buChar char="F"/>
            </a:pPr>
            <a:r>
              <a:rPr lang="en-US" sz="2400" dirty="0">
                <a:solidFill>
                  <a:srgbClr val="FFC000"/>
                </a:solidFill>
                <a:latin typeface="Comic Sans MS" pitchFamily="66" charset="0"/>
              </a:rPr>
              <a:t>Shot is the unit for handling video data.</a:t>
            </a:r>
          </a:p>
          <a:p>
            <a:pPr eaLnBrk="1" hangingPunct="1">
              <a:lnSpc>
                <a:spcPct val="90000"/>
              </a:lnSpc>
              <a:spcAft>
                <a:spcPct val="30000"/>
              </a:spcAft>
              <a:buClr>
                <a:schemeClr val="bg2"/>
              </a:buClr>
            </a:pPr>
            <a:r>
              <a:rPr lang="en-US" sz="2400" dirty="0">
                <a:solidFill>
                  <a:srgbClr val="FF5050"/>
                </a:solidFill>
                <a:latin typeface="Comic Sans MS" pitchFamily="66" charset="0"/>
              </a:rPr>
              <a:t>Scene</a:t>
            </a:r>
            <a:r>
              <a:rPr lang="en-US" sz="2400" dirty="0">
                <a:latin typeface="Comic Sans MS" pitchFamily="66" charset="0"/>
              </a:rPr>
              <a:t> </a:t>
            </a:r>
            <a:r>
              <a:rPr lang="en-US" sz="2400" dirty="0">
                <a:solidFill>
                  <a:srgbClr val="18F8D3"/>
                </a:solidFill>
                <a:latin typeface="Comic Sans MS" pitchFamily="66" charset="0"/>
              </a:rPr>
              <a:t>is a sequence of semantically related shots</a:t>
            </a:r>
          </a:p>
        </p:txBody>
      </p:sp>
      <p:sp>
        <p:nvSpPr>
          <p:cNvPr id="2" name="Date Placeholder 1">
            <a:extLst>
              <a:ext uri="{FF2B5EF4-FFF2-40B4-BE49-F238E27FC236}">
                <a16:creationId xmlns:a16="http://schemas.microsoft.com/office/drawing/2014/main" id="{A5B2DFDF-896F-4E6E-A2B8-4E287547C7A3}"/>
              </a:ext>
            </a:extLst>
          </p:cNvPr>
          <p:cNvSpPr>
            <a:spLocks noGrp="1"/>
          </p:cNvSpPr>
          <p:nvPr>
            <p:ph type="dt" sz="half" idx="10"/>
          </p:nvPr>
        </p:nvSpPr>
        <p:spPr/>
        <p:txBody>
          <a:bodyPr/>
          <a:lstStyle/>
          <a:p>
            <a:fld id="{088568C2-7C22-42C5-AFF3-803D46C811E3}" type="datetime1">
              <a:rPr lang="en-US" smtClean="0"/>
              <a:t>3/28/2023</a:t>
            </a:fld>
            <a:endParaRPr lang="en-US" dirty="0"/>
          </a:p>
        </p:txBody>
      </p:sp>
      <p:sp>
        <p:nvSpPr>
          <p:cNvPr id="3" name="Slide Number Placeholder 2">
            <a:extLst>
              <a:ext uri="{FF2B5EF4-FFF2-40B4-BE49-F238E27FC236}">
                <a16:creationId xmlns:a16="http://schemas.microsoft.com/office/drawing/2014/main" id="{2052BA87-AA66-40EB-9B08-EBE24F6785E1}"/>
              </a:ext>
            </a:extLst>
          </p:cNvPr>
          <p:cNvSpPr>
            <a:spLocks noGrp="1"/>
          </p:cNvSpPr>
          <p:nvPr>
            <p:ph type="sldNum" sz="quarter" idx="12"/>
          </p:nvPr>
        </p:nvSpPr>
        <p:spPr/>
        <p:txBody>
          <a:bodyPr/>
          <a:lstStyle/>
          <a:p>
            <a:fld id="{8444A278-390B-480E-A91C-73A8347B7D93}" type="slidenum">
              <a:rPr lang="en-US" smtClean="0"/>
              <a:pPr/>
              <a:t>106</a:t>
            </a:fld>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11163" y="427038"/>
            <a:ext cx="8382000" cy="1377950"/>
          </a:xfrm>
        </p:spPr>
        <p:txBody>
          <a:bodyPr/>
          <a:lstStyle/>
          <a:p>
            <a:pPr eaLnBrk="1" hangingPunct="1"/>
            <a:r>
              <a:rPr lang="en-US" b="1" dirty="0">
                <a:solidFill>
                  <a:srgbClr val="CFAFE7"/>
                </a:solidFill>
                <a:latin typeface="Comic Sans MS" pitchFamily="66" charset="0"/>
              </a:rPr>
              <a:t>Shot Boundary Detection</a:t>
            </a:r>
            <a:r>
              <a:rPr lang="en-US" b="1" dirty="0">
                <a:solidFill>
                  <a:srgbClr val="CFAFE7"/>
                </a:solidFill>
              </a:rPr>
              <a:t> </a:t>
            </a:r>
            <a:r>
              <a:rPr lang="en-US" sz="3600" b="1" dirty="0">
                <a:latin typeface="Arial Unicode MS" pitchFamily="34" charset="-128"/>
                <a:ea typeface="Arial Unicode MS" pitchFamily="34" charset="-128"/>
                <a:cs typeface="Arial Unicode MS" pitchFamily="34" charset="-128"/>
              </a:rPr>
              <a:t>(Content-based Segmentation)</a:t>
            </a:r>
          </a:p>
        </p:txBody>
      </p:sp>
      <p:sp>
        <p:nvSpPr>
          <p:cNvPr id="61443" name="Rectangle 3"/>
          <p:cNvSpPr>
            <a:spLocks noGrp="1" noChangeArrowheads="1"/>
          </p:cNvSpPr>
          <p:nvPr>
            <p:ph type="body" idx="1"/>
          </p:nvPr>
        </p:nvSpPr>
        <p:spPr>
          <a:xfrm>
            <a:off x="2338387" y="4519613"/>
            <a:ext cx="5510213" cy="2109787"/>
          </a:xfrm>
        </p:spPr>
        <p:txBody>
          <a:bodyPr>
            <a:normAutofit/>
          </a:bodyPr>
          <a:lstStyle/>
          <a:p>
            <a:pPr eaLnBrk="1" hangingPunct="1">
              <a:spcAft>
                <a:spcPts val="1200"/>
              </a:spcAft>
            </a:pPr>
            <a:r>
              <a:rPr lang="en-US" dirty="0">
                <a:solidFill>
                  <a:srgbClr val="18F8D3"/>
                </a:solidFill>
                <a:latin typeface="Comic Sans MS" pitchFamily="66" charset="0"/>
              </a:rPr>
              <a:t>Pixel Matching</a:t>
            </a:r>
          </a:p>
          <a:p>
            <a:pPr eaLnBrk="1" hangingPunct="1">
              <a:spcAft>
                <a:spcPts val="1200"/>
              </a:spcAft>
            </a:pPr>
            <a:r>
              <a:rPr lang="en-US" dirty="0">
                <a:solidFill>
                  <a:srgbClr val="18F8D3"/>
                </a:solidFill>
                <a:latin typeface="Comic Sans MS" pitchFamily="66" charset="0"/>
              </a:rPr>
              <a:t>Color Histogram </a:t>
            </a:r>
          </a:p>
          <a:p>
            <a:pPr eaLnBrk="1" hangingPunct="1"/>
            <a:r>
              <a:rPr lang="en-US" dirty="0">
                <a:solidFill>
                  <a:srgbClr val="18F8D3"/>
                </a:solidFill>
                <a:latin typeface="Comic Sans MS" pitchFamily="66" charset="0"/>
              </a:rPr>
              <a:t>Edge Change Ratio</a:t>
            </a:r>
          </a:p>
        </p:txBody>
      </p:sp>
      <p:pic>
        <p:nvPicPr>
          <p:cNvPr id="61444" name="Picture 4" descr="VAM1"/>
          <p:cNvPicPr>
            <a:picLocks noChangeAspect="1" noChangeArrowheads="1"/>
          </p:cNvPicPr>
          <p:nvPr/>
        </p:nvPicPr>
        <p:blipFill>
          <a:blip r:embed="rId3" cstate="print"/>
          <a:srcRect/>
          <a:stretch>
            <a:fillRect/>
          </a:stretch>
        </p:blipFill>
        <p:spPr bwMode="auto">
          <a:xfrm>
            <a:off x="1295400" y="2278063"/>
            <a:ext cx="6325276" cy="1836737"/>
          </a:xfrm>
          <a:prstGeom prst="rect">
            <a:avLst/>
          </a:prstGeom>
          <a:noFill/>
          <a:ln w="9525">
            <a:noFill/>
            <a:miter lim="800000"/>
            <a:headEnd/>
            <a:tailEnd/>
          </a:ln>
        </p:spPr>
      </p:pic>
      <p:pic>
        <p:nvPicPr>
          <p:cNvPr id="121858" name="Picture 2" descr="C:\Users\Kien\AppData\Local\Microsoft\Windows\Temporary Internet Files\Content.IE5\T01PYXRP\MCj04419280000[1].wmf"/>
          <p:cNvPicPr>
            <a:picLocks noChangeAspect="1" noChangeArrowheads="1"/>
          </p:cNvPicPr>
          <p:nvPr/>
        </p:nvPicPr>
        <p:blipFill>
          <a:blip r:embed="rId4" cstate="print"/>
          <a:srcRect/>
          <a:stretch>
            <a:fillRect/>
          </a:stretch>
        </p:blipFill>
        <p:spPr bwMode="auto">
          <a:xfrm>
            <a:off x="1600200" y="2743200"/>
            <a:ext cx="914400" cy="813702"/>
          </a:xfrm>
          <a:prstGeom prst="rect">
            <a:avLst/>
          </a:prstGeom>
          <a:noFill/>
        </p:spPr>
      </p:pic>
      <p:sp>
        <p:nvSpPr>
          <p:cNvPr id="2" name="Date Placeholder 1">
            <a:extLst>
              <a:ext uri="{FF2B5EF4-FFF2-40B4-BE49-F238E27FC236}">
                <a16:creationId xmlns:a16="http://schemas.microsoft.com/office/drawing/2014/main" id="{777863A9-CD44-448B-932D-9362EDBFA053}"/>
              </a:ext>
            </a:extLst>
          </p:cNvPr>
          <p:cNvSpPr>
            <a:spLocks noGrp="1"/>
          </p:cNvSpPr>
          <p:nvPr>
            <p:ph type="dt" sz="half" idx="10"/>
          </p:nvPr>
        </p:nvSpPr>
        <p:spPr/>
        <p:txBody>
          <a:bodyPr/>
          <a:lstStyle/>
          <a:p>
            <a:fld id="{15E755A9-44AE-4597-A7B0-E5720053D3AF}" type="datetime1">
              <a:rPr lang="en-US" smtClean="0"/>
              <a:t>3/28/2023</a:t>
            </a:fld>
            <a:endParaRPr lang="en-US" dirty="0"/>
          </a:p>
        </p:txBody>
      </p:sp>
      <p:sp>
        <p:nvSpPr>
          <p:cNvPr id="3" name="Slide Number Placeholder 2">
            <a:extLst>
              <a:ext uri="{FF2B5EF4-FFF2-40B4-BE49-F238E27FC236}">
                <a16:creationId xmlns:a16="http://schemas.microsoft.com/office/drawing/2014/main" id="{32FC4444-372A-47C1-A0F4-14ADF3BDF814}"/>
              </a:ext>
            </a:extLst>
          </p:cNvPr>
          <p:cNvSpPr>
            <a:spLocks noGrp="1"/>
          </p:cNvSpPr>
          <p:nvPr>
            <p:ph type="sldNum" sz="quarter" idx="12"/>
          </p:nvPr>
        </p:nvSpPr>
        <p:spPr/>
        <p:txBody>
          <a:bodyPr/>
          <a:lstStyle/>
          <a:p>
            <a:fld id="{8444A278-390B-480E-A91C-73A8347B7D93}" type="slidenum">
              <a:rPr lang="en-US" smtClean="0"/>
              <a:pPr/>
              <a:t>107</a:t>
            </a:fld>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93725" y="301625"/>
            <a:ext cx="7948613" cy="773113"/>
          </a:xfrm>
        </p:spPr>
        <p:txBody>
          <a:bodyPr>
            <a:normAutofit fontScale="90000"/>
          </a:bodyPr>
          <a:lstStyle/>
          <a:p>
            <a:pPr eaLnBrk="1" hangingPunct="1"/>
            <a:r>
              <a:rPr lang="en-US" b="1" dirty="0">
                <a:solidFill>
                  <a:srgbClr val="CFAFE7"/>
                </a:solidFill>
                <a:latin typeface="Comic Sans MS" pitchFamily="66" charset="0"/>
              </a:rPr>
              <a:t>Existing SBD Techniques (1)</a:t>
            </a:r>
          </a:p>
        </p:txBody>
      </p:sp>
      <p:sp>
        <p:nvSpPr>
          <p:cNvPr id="41987" name="Rectangle 3"/>
          <p:cNvSpPr>
            <a:spLocks noGrp="1" noChangeArrowheads="1"/>
          </p:cNvSpPr>
          <p:nvPr>
            <p:ph type="body" idx="1"/>
          </p:nvPr>
        </p:nvSpPr>
        <p:spPr>
          <a:xfrm>
            <a:off x="447675" y="1295400"/>
            <a:ext cx="8247063" cy="5333999"/>
          </a:xfrm>
        </p:spPr>
        <p:txBody>
          <a:bodyPr>
            <a:normAutofit/>
          </a:bodyPr>
          <a:lstStyle/>
          <a:p>
            <a:pPr eaLnBrk="1" hangingPunct="1">
              <a:lnSpc>
                <a:spcPts val="3000"/>
              </a:lnSpc>
              <a:spcBef>
                <a:spcPct val="15000"/>
              </a:spcBef>
              <a:spcAft>
                <a:spcPct val="15000"/>
              </a:spcAft>
            </a:pPr>
            <a:r>
              <a:rPr lang="en-US" sz="2800" dirty="0">
                <a:solidFill>
                  <a:srgbClr val="FF6417"/>
                </a:solidFill>
                <a:latin typeface="Comic Sans MS" pitchFamily="66" charset="0"/>
              </a:rPr>
              <a:t>Pixel Matching</a:t>
            </a:r>
          </a:p>
          <a:p>
            <a:pPr lvl="1" eaLnBrk="1" hangingPunct="1">
              <a:lnSpc>
                <a:spcPts val="3000"/>
              </a:lnSpc>
              <a:spcBef>
                <a:spcPct val="15000"/>
              </a:spcBef>
              <a:spcAft>
                <a:spcPct val="15000"/>
              </a:spcAft>
            </a:pPr>
            <a:r>
              <a:rPr lang="en-US" sz="2400" dirty="0">
                <a:latin typeface="Comic Sans MS" pitchFamily="66" charset="0"/>
              </a:rPr>
              <a:t>Comparing corresponding and neighboring pixels.</a:t>
            </a:r>
          </a:p>
          <a:p>
            <a:pPr lvl="1" eaLnBrk="1" hangingPunct="1">
              <a:lnSpc>
                <a:spcPts val="3000"/>
              </a:lnSpc>
              <a:spcBef>
                <a:spcPct val="15000"/>
              </a:spcBef>
              <a:spcAft>
                <a:spcPts val="1200"/>
              </a:spcAft>
            </a:pPr>
            <a:r>
              <a:rPr lang="en-US" sz="2400" dirty="0">
                <a:latin typeface="Comic Sans MS" pitchFamily="66" charset="0"/>
              </a:rPr>
              <a:t>Sensitive to noise and object movement.</a:t>
            </a:r>
          </a:p>
          <a:p>
            <a:pPr lvl="1" eaLnBrk="1" hangingPunct="1">
              <a:lnSpc>
                <a:spcPts val="3000"/>
              </a:lnSpc>
              <a:spcBef>
                <a:spcPct val="15000"/>
              </a:spcBef>
              <a:spcAft>
                <a:spcPts val="1200"/>
              </a:spcAft>
            </a:pPr>
            <a:endParaRPr lang="en-US" sz="2400" dirty="0">
              <a:latin typeface="Comic Sans MS" pitchFamily="66" charset="0"/>
            </a:endParaRPr>
          </a:p>
          <a:p>
            <a:pPr lvl="1" eaLnBrk="1" hangingPunct="1">
              <a:lnSpc>
                <a:spcPts val="3000"/>
              </a:lnSpc>
              <a:spcBef>
                <a:spcPct val="15000"/>
              </a:spcBef>
              <a:spcAft>
                <a:spcPts val="1200"/>
              </a:spcAft>
            </a:pPr>
            <a:endParaRPr lang="en-US" sz="2400" dirty="0">
              <a:latin typeface="Comic Sans MS" pitchFamily="66" charset="0"/>
            </a:endParaRPr>
          </a:p>
          <a:p>
            <a:pPr marL="448056" lvl="1" indent="0" eaLnBrk="1" hangingPunct="1">
              <a:lnSpc>
                <a:spcPts val="3000"/>
              </a:lnSpc>
              <a:spcBef>
                <a:spcPct val="15000"/>
              </a:spcBef>
              <a:spcAft>
                <a:spcPts val="1200"/>
              </a:spcAft>
              <a:buNone/>
            </a:pPr>
            <a:endParaRPr lang="en-US" sz="2400" dirty="0">
              <a:latin typeface="Comic Sans MS" pitchFamily="66" charset="0"/>
            </a:endParaRPr>
          </a:p>
        </p:txBody>
      </p:sp>
      <p:grpSp>
        <p:nvGrpSpPr>
          <p:cNvPr id="40" name="Group 39"/>
          <p:cNvGrpSpPr/>
          <p:nvPr/>
        </p:nvGrpSpPr>
        <p:grpSpPr>
          <a:xfrm>
            <a:off x="1600200" y="2819400"/>
            <a:ext cx="5934979" cy="2171810"/>
            <a:chOff x="1600200" y="2819400"/>
            <a:chExt cx="5934979" cy="2171810"/>
          </a:xfrm>
        </p:grpSpPr>
        <p:grpSp>
          <p:nvGrpSpPr>
            <p:cNvPr id="26" name="Group 25"/>
            <p:cNvGrpSpPr/>
            <p:nvPr/>
          </p:nvGrpSpPr>
          <p:grpSpPr>
            <a:xfrm>
              <a:off x="1600200" y="2971800"/>
              <a:ext cx="3839860" cy="1512332"/>
              <a:chOff x="2408540" y="2971800"/>
              <a:chExt cx="3839860" cy="1512332"/>
            </a:xfrm>
          </p:grpSpPr>
          <p:sp>
            <p:nvSpPr>
              <p:cNvPr id="4" name="Rectangle 3"/>
              <p:cNvSpPr/>
              <p:nvPr/>
            </p:nvSpPr>
            <p:spPr>
              <a:xfrm>
                <a:off x="2514600" y="2971800"/>
                <a:ext cx="1676400" cy="1219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657600" y="33528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10000" y="3505200"/>
                <a:ext cx="152400" cy="152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10000" y="3352800"/>
                <a:ext cx="152400" cy="152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57600" y="3505200"/>
                <a:ext cx="152400" cy="152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57600" y="3200400"/>
                <a:ext cx="152400" cy="1524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10000" y="3200400"/>
                <a:ext cx="152400" cy="152400"/>
              </a:xfrm>
              <a:prstGeom prst="rect">
                <a:avLst/>
              </a:prstGeom>
              <a:solidFill>
                <a:srgbClr val="5CF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05200" y="3505200"/>
                <a:ext cx="152400" cy="152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05200" y="3352800"/>
                <a:ext cx="152400" cy="152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05200" y="3200400"/>
                <a:ext cx="152400" cy="152400"/>
              </a:xfrm>
              <a:prstGeom prst="rect">
                <a:avLst/>
              </a:prstGeom>
              <a:solidFill>
                <a:srgbClr val="FC6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72000" y="2971800"/>
                <a:ext cx="1676400" cy="1219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638800" y="33528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791200" y="3505200"/>
                <a:ext cx="152400" cy="152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791200" y="3352800"/>
                <a:ext cx="152400" cy="152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638800" y="3505200"/>
                <a:ext cx="152400" cy="152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638800" y="3200400"/>
                <a:ext cx="152400" cy="1524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791200" y="3200400"/>
                <a:ext cx="152400" cy="152400"/>
              </a:xfrm>
              <a:prstGeom prst="rect">
                <a:avLst/>
              </a:prstGeom>
              <a:solidFill>
                <a:srgbClr val="5CF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486400" y="3505200"/>
                <a:ext cx="152400" cy="152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486400" y="3352800"/>
                <a:ext cx="152400" cy="152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486400" y="3200400"/>
                <a:ext cx="152400" cy="152400"/>
              </a:xfrm>
              <a:prstGeom prst="rect">
                <a:avLst/>
              </a:prstGeom>
              <a:solidFill>
                <a:srgbClr val="FC6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408540" y="4114800"/>
                <a:ext cx="1249060" cy="369332"/>
              </a:xfrm>
              <a:prstGeom prst="rect">
                <a:avLst/>
              </a:prstGeom>
              <a:noFill/>
            </p:spPr>
            <p:txBody>
              <a:bodyPr wrap="none" rtlCol="0">
                <a:spAutoFit/>
              </a:bodyPr>
              <a:lstStyle/>
              <a:p>
                <a:r>
                  <a:rPr lang="en-US" dirty="0">
                    <a:solidFill>
                      <a:srgbClr val="5CF679"/>
                    </a:solidFill>
                  </a:rPr>
                  <a:t>Frame </a:t>
                </a:r>
                <a:r>
                  <a:rPr lang="en-US" i="1" dirty="0">
                    <a:solidFill>
                      <a:srgbClr val="5CF679"/>
                    </a:solidFill>
                  </a:rPr>
                  <a:t>n-1</a:t>
                </a:r>
              </a:p>
            </p:txBody>
          </p:sp>
          <p:sp>
            <p:nvSpPr>
              <p:cNvPr id="25" name="TextBox 24"/>
              <p:cNvSpPr txBox="1"/>
              <p:nvPr/>
            </p:nvSpPr>
            <p:spPr>
              <a:xfrm>
                <a:off x="4465940" y="4114800"/>
                <a:ext cx="1043876" cy="369332"/>
              </a:xfrm>
              <a:prstGeom prst="rect">
                <a:avLst/>
              </a:prstGeom>
              <a:noFill/>
            </p:spPr>
            <p:txBody>
              <a:bodyPr wrap="none" rtlCol="0">
                <a:spAutoFit/>
              </a:bodyPr>
              <a:lstStyle/>
              <a:p>
                <a:r>
                  <a:rPr lang="en-US" dirty="0">
                    <a:solidFill>
                      <a:srgbClr val="5CF679"/>
                    </a:solidFill>
                  </a:rPr>
                  <a:t>Frame </a:t>
                </a:r>
                <a:r>
                  <a:rPr lang="en-US" i="1" dirty="0">
                    <a:solidFill>
                      <a:srgbClr val="5CF679"/>
                    </a:solidFill>
                  </a:rPr>
                  <a:t>n</a:t>
                </a:r>
              </a:p>
            </p:txBody>
          </p:sp>
        </p:grpSp>
        <p:sp>
          <p:nvSpPr>
            <p:cNvPr id="27" name="Rectangle 26"/>
            <p:cNvSpPr/>
            <p:nvPr/>
          </p:nvSpPr>
          <p:spPr>
            <a:xfrm>
              <a:off x="5858779" y="2972305"/>
              <a:ext cx="1676400" cy="1219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768117" y="3499409"/>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072917" y="3348376"/>
              <a:ext cx="152400" cy="152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075448" y="3499409"/>
              <a:ext cx="152400" cy="152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768595" y="3195071"/>
              <a:ext cx="152400" cy="152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920517" y="3195071"/>
              <a:ext cx="152400" cy="1524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072917" y="3196438"/>
              <a:ext cx="152400" cy="152400"/>
            </a:xfrm>
            <a:prstGeom prst="rect">
              <a:avLst/>
            </a:prstGeom>
            <a:solidFill>
              <a:srgbClr val="5CF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768117" y="3347361"/>
              <a:ext cx="152400" cy="152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923048" y="3348376"/>
              <a:ext cx="152400" cy="152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919678" y="3499409"/>
              <a:ext cx="155016" cy="152400"/>
            </a:xfrm>
            <a:prstGeom prst="rect">
              <a:avLst/>
            </a:prstGeom>
            <a:solidFill>
              <a:srgbClr val="FC6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5752719" y="4115305"/>
              <a:ext cx="1306768" cy="369332"/>
            </a:xfrm>
            <a:prstGeom prst="rect">
              <a:avLst/>
            </a:prstGeom>
            <a:noFill/>
          </p:spPr>
          <p:txBody>
            <a:bodyPr wrap="none" rtlCol="0">
              <a:spAutoFit/>
            </a:bodyPr>
            <a:lstStyle/>
            <a:p>
              <a:r>
                <a:rPr lang="en-US" dirty="0">
                  <a:solidFill>
                    <a:srgbClr val="5CF679"/>
                  </a:solidFill>
                </a:rPr>
                <a:t>Frame </a:t>
              </a:r>
              <a:r>
                <a:rPr lang="en-US" i="1" dirty="0">
                  <a:solidFill>
                    <a:srgbClr val="5CF679"/>
                  </a:solidFill>
                </a:rPr>
                <a:t>n+</a:t>
              </a:r>
              <a:r>
                <a:rPr lang="en-US" dirty="0">
                  <a:solidFill>
                    <a:srgbClr val="5CF679"/>
                  </a:solidFill>
                </a:rPr>
                <a:t>1</a:t>
              </a:r>
            </a:p>
          </p:txBody>
        </p:sp>
        <p:cxnSp>
          <p:nvCxnSpPr>
            <p:cNvPr id="3" name="Straight Connector 2"/>
            <p:cNvCxnSpPr/>
            <p:nvPr/>
          </p:nvCxnSpPr>
          <p:spPr>
            <a:xfrm>
              <a:off x="5638800" y="2819400"/>
              <a:ext cx="0" cy="166473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38" name="Up Arrow 37"/>
            <p:cNvSpPr/>
            <p:nvPr/>
          </p:nvSpPr>
          <p:spPr>
            <a:xfrm>
              <a:off x="5532740" y="4450532"/>
              <a:ext cx="219979" cy="229610"/>
            </a:xfrm>
            <a:prstGeom prst="upArrow">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233987" y="4621878"/>
              <a:ext cx="1172116" cy="369332"/>
            </a:xfrm>
            <a:prstGeom prst="rect">
              <a:avLst/>
            </a:prstGeom>
            <a:noFill/>
          </p:spPr>
          <p:txBody>
            <a:bodyPr wrap="none" rtlCol="0">
              <a:spAutoFit/>
            </a:bodyPr>
            <a:lstStyle/>
            <a:p>
              <a:r>
                <a:rPr lang="en-US" dirty="0">
                  <a:solidFill>
                    <a:srgbClr val="FFFF00"/>
                  </a:solidFill>
                </a:rPr>
                <a:t>Boundary</a:t>
              </a:r>
            </a:p>
          </p:txBody>
        </p:sp>
      </p:grpSp>
      <p:sp>
        <p:nvSpPr>
          <p:cNvPr id="2" name="Date Placeholder 1">
            <a:extLst>
              <a:ext uri="{FF2B5EF4-FFF2-40B4-BE49-F238E27FC236}">
                <a16:creationId xmlns:a16="http://schemas.microsoft.com/office/drawing/2014/main" id="{339F23C8-D6A0-4620-9AED-512B6E8D7F00}"/>
              </a:ext>
            </a:extLst>
          </p:cNvPr>
          <p:cNvSpPr>
            <a:spLocks noGrp="1"/>
          </p:cNvSpPr>
          <p:nvPr>
            <p:ph type="dt" sz="half" idx="10"/>
          </p:nvPr>
        </p:nvSpPr>
        <p:spPr/>
        <p:txBody>
          <a:bodyPr/>
          <a:lstStyle/>
          <a:p>
            <a:fld id="{68FBAA50-1772-4876-A7E5-3528610B6A5F}" type="datetime1">
              <a:rPr lang="en-US" smtClean="0"/>
              <a:t>3/28/2023</a:t>
            </a:fld>
            <a:endParaRPr lang="en-US" dirty="0"/>
          </a:p>
        </p:txBody>
      </p:sp>
      <p:sp>
        <p:nvSpPr>
          <p:cNvPr id="41" name="Slide Number Placeholder 40">
            <a:extLst>
              <a:ext uri="{FF2B5EF4-FFF2-40B4-BE49-F238E27FC236}">
                <a16:creationId xmlns:a16="http://schemas.microsoft.com/office/drawing/2014/main" id="{7522B6E5-EA58-4E07-9D63-91EB56A1D2BE}"/>
              </a:ext>
            </a:extLst>
          </p:cNvPr>
          <p:cNvSpPr>
            <a:spLocks noGrp="1"/>
          </p:cNvSpPr>
          <p:nvPr>
            <p:ph type="sldNum" sz="quarter" idx="12"/>
          </p:nvPr>
        </p:nvSpPr>
        <p:spPr/>
        <p:txBody>
          <a:bodyPr/>
          <a:lstStyle/>
          <a:p>
            <a:fld id="{8444A278-390B-480E-A91C-73A8347B7D93}" type="slidenum">
              <a:rPr lang="en-US" smtClean="0"/>
              <a:pPr/>
              <a:t>108</a:t>
            </a:fld>
            <a:endParaRPr lang="en-US" dirty="0"/>
          </a:p>
        </p:txBody>
      </p:sp>
      <p:grpSp>
        <p:nvGrpSpPr>
          <p:cNvPr id="53" name="Group 52"/>
          <p:cNvGrpSpPr/>
          <p:nvPr/>
        </p:nvGrpSpPr>
        <p:grpSpPr>
          <a:xfrm>
            <a:off x="2937178" y="3423562"/>
            <a:ext cx="2549596" cy="2468901"/>
            <a:chOff x="2937178" y="3423562"/>
            <a:chExt cx="2549596" cy="2468901"/>
          </a:xfrm>
        </p:grpSpPr>
        <p:cxnSp>
          <p:nvCxnSpPr>
            <p:cNvPr id="43" name="Straight Arrow Connector 42"/>
            <p:cNvCxnSpPr/>
            <p:nvPr/>
          </p:nvCxnSpPr>
          <p:spPr>
            <a:xfrm flipV="1">
              <a:off x="4678060" y="3436471"/>
              <a:ext cx="228622" cy="1821329"/>
            </a:xfrm>
            <a:prstGeom prst="straightConnector1">
              <a:avLst/>
            </a:prstGeom>
            <a:ln w="19050">
              <a:solidFill>
                <a:srgbClr val="FC674E"/>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2937178" y="3423562"/>
              <a:ext cx="984555" cy="1834238"/>
            </a:xfrm>
            <a:prstGeom prst="straightConnector1">
              <a:avLst/>
            </a:prstGeom>
            <a:ln w="19050">
              <a:solidFill>
                <a:srgbClr val="FC674E"/>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382660" y="5246132"/>
              <a:ext cx="2104114" cy="646331"/>
            </a:xfrm>
            <a:prstGeom prst="rect">
              <a:avLst/>
            </a:prstGeom>
            <a:noFill/>
          </p:spPr>
          <p:txBody>
            <a:bodyPr wrap="square" rtlCol="0">
              <a:spAutoFit/>
            </a:bodyPr>
            <a:lstStyle/>
            <a:p>
              <a:pPr algn="ctr"/>
              <a:r>
                <a:rPr lang="en-US" dirty="0" smtClean="0">
                  <a:solidFill>
                    <a:srgbClr val="FF5B5B"/>
                  </a:solidFill>
                </a:rPr>
                <a:t>These two pixels are similar</a:t>
              </a:r>
              <a:endParaRPr lang="en-US" dirty="0">
                <a:solidFill>
                  <a:srgbClr val="FF5B5B"/>
                </a:solidFill>
              </a:endParaRPr>
            </a:p>
          </p:txBody>
        </p:sp>
      </p:grpSp>
      <p:grpSp>
        <p:nvGrpSpPr>
          <p:cNvPr id="54" name="Group 53"/>
          <p:cNvGrpSpPr/>
          <p:nvPr/>
        </p:nvGrpSpPr>
        <p:grpSpPr>
          <a:xfrm>
            <a:off x="6883503" y="3387772"/>
            <a:ext cx="1385283" cy="2482279"/>
            <a:chOff x="6883503" y="3387772"/>
            <a:chExt cx="1385283" cy="2482279"/>
          </a:xfrm>
        </p:grpSpPr>
        <p:cxnSp>
          <p:nvCxnSpPr>
            <p:cNvPr id="51" name="Straight Arrow Connector 50"/>
            <p:cNvCxnSpPr/>
            <p:nvPr/>
          </p:nvCxnSpPr>
          <p:spPr>
            <a:xfrm flipH="1" flipV="1">
              <a:off x="6999248" y="3387772"/>
              <a:ext cx="387554" cy="1758038"/>
            </a:xfrm>
            <a:prstGeom prst="straightConnector1">
              <a:avLst/>
            </a:prstGeom>
            <a:ln w="19050">
              <a:solidFill>
                <a:srgbClr val="18F8D3"/>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883503" y="5223720"/>
              <a:ext cx="1385283" cy="646331"/>
            </a:xfrm>
            <a:prstGeom prst="rect">
              <a:avLst/>
            </a:prstGeom>
            <a:noFill/>
          </p:spPr>
          <p:txBody>
            <a:bodyPr wrap="square" rtlCol="0">
              <a:spAutoFit/>
            </a:bodyPr>
            <a:lstStyle/>
            <a:p>
              <a:r>
                <a:rPr lang="en-US" dirty="0" smtClean="0">
                  <a:solidFill>
                    <a:srgbClr val="00FFFF"/>
                  </a:solidFill>
                </a:rPr>
                <a:t>This pixel is different</a:t>
              </a:r>
              <a:endParaRPr lang="en-US" dirty="0">
                <a:solidFill>
                  <a:srgbClr val="00FFFF"/>
                </a:solidFill>
              </a:endParaRPr>
            </a:p>
          </p:txBody>
        </p:sp>
      </p:grpSp>
      <p:sp>
        <p:nvSpPr>
          <p:cNvPr id="58" name="TextBox 57"/>
          <p:cNvSpPr txBox="1"/>
          <p:nvPr/>
        </p:nvSpPr>
        <p:spPr>
          <a:xfrm>
            <a:off x="5387587" y="4915010"/>
            <a:ext cx="1540177" cy="584775"/>
          </a:xfrm>
          <a:prstGeom prst="rect">
            <a:avLst/>
          </a:prstGeom>
          <a:noFill/>
        </p:spPr>
        <p:txBody>
          <a:bodyPr wrap="square" rtlCol="0">
            <a:spAutoFit/>
          </a:bodyPr>
          <a:lstStyle/>
          <a:p>
            <a:r>
              <a:rPr lang="en-US" sz="1600" dirty="0" smtClean="0"/>
              <a:t>Many pixels are different</a:t>
            </a:r>
            <a:endParaRPr lang="en-US" sz="1600" dirty="0"/>
          </a:p>
        </p:txBody>
      </p:sp>
    </p:spTree>
    <p:extLst>
      <p:ext uri="{BB962C8B-B14F-4D97-AF65-F5344CB8AC3E}">
        <p14:creationId xmlns:p14="http://schemas.microsoft.com/office/powerpoint/2010/main" val="23056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dissolve">
                                      <p:cBhvr>
                                        <p:cTn id="7" dur="500"/>
                                        <p:tgtEl>
                                          <p:spTgt spid="4198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1987">
                                            <p:txEl>
                                              <p:pRg st="1" end="1"/>
                                            </p:txEl>
                                          </p:spTgt>
                                        </p:tgtEl>
                                        <p:attrNameLst>
                                          <p:attrName>style.visibility</p:attrName>
                                        </p:attrNameLst>
                                      </p:cBhvr>
                                      <p:to>
                                        <p:strVal val="visible"/>
                                      </p:to>
                                    </p:set>
                                    <p:animEffect transition="in" filter="dissolve">
                                      <p:cBhvr>
                                        <p:cTn id="10" dur="500"/>
                                        <p:tgtEl>
                                          <p:spTgt spid="41987">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1987">
                                            <p:txEl>
                                              <p:pRg st="2" end="2"/>
                                            </p:txEl>
                                          </p:spTgt>
                                        </p:tgtEl>
                                        <p:attrNameLst>
                                          <p:attrName>style.visibility</p:attrName>
                                        </p:attrNameLst>
                                      </p:cBhvr>
                                      <p:to>
                                        <p:strVal val="visible"/>
                                      </p:to>
                                    </p:set>
                                    <p:animEffect transition="in" filter="dissolve">
                                      <p:cBhvr>
                                        <p:cTn id="13" dur="500"/>
                                        <p:tgtEl>
                                          <p:spTgt spid="41987">
                                            <p:txEl>
                                              <p:pRg st="2" end="2"/>
                                            </p:txEl>
                                          </p:spTgt>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down)">
                                      <p:cBhvr>
                                        <p:cTn id="17" dur="500"/>
                                        <p:tgtEl>
                                          <p:spTgt spid="53"/>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down)">
                                      <p:cBhvr>
                                        <p:cTn id="2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uiExpand="1"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93725" y="301625"/>
            <a:ext cx="7948613" cy="773113"/>
          </a:xfrm>
        </p:spPr>
        <p:txBody>
          <a:bodyPr>
            <a:normAutofit fontScale="90000"/>
          </a:bodyPr>
          <a:lstStyle/>
          <a:p>
            <a:pPr eaLnBrk="1" hangingPunct="1"/>
            <a:r>
              <a:rPr lang="en-US" b="1" dirty="0">
                <a:solidFill>
                  <a:srgbClr val="CFAFE7"/>
                </a:solidFill>
                <a:latin typeface="Comic Sans MS" pitchFamily="66" charset="0"/>
              </a:rPr>
              <a:t>Existing SBD Techniques (1)</a:t>
            </a:r>
          </a:p>
        </p:txBody>
      </p:sp>
      <p:sp>
        <p:nvSpPr>
          <p:cNvPr id="41987" name="Rectangle 3"/>
          <p:cNvSpPr>
            <a:spLocks noGrp="1" noChangeArrowheads="1"/>
          </p:cNvSpPr>
          <p:nvPr>
            <p:ph type="body" idx="1"/>
          </p:nvPr>
        </p:nvSpPr>
        <p:spPr>
          <a:xfrm>
            <a:off x="447675" y="1295400"/>
            <a:ext cx="8247063" cy="5333999"/>
          </a:xfrm>
        </p:spPr>
        <p:txBody>
          <a:bodyPr>
            <a:normAutofit/>
          </a:bodyPr>
          <a:lstStyle/>
          <a:p>
            <a:pPr eaLnBrk="1" hangingPunct="1">
              <a:lnSpc>
                <a:spcPts val="3000"/>
              </a:lnSpc>
              <a:spcBef>
                <a:spcPct val="15000"/>
              </a:spcBef>
              <a:spcAft>
                <a:spcPct val="15000"/>
              </a:spcAft>
            </a:pPr>
            <a:r>
              <a:rPr lang="en-US" sz="2800" dirty="0">
                <a:solidFill>
                  <a:srgbClr val="FF6417"/>
                </a:solidFill>
                <a:latin typeface="Comic Sans MS" pitchFamily="66" charset="0"/>
              </a:rPr>
              <a:t>Pixel Matching</a:t>
            </a:r>
          </a:p>
          <a:p>
            <a:pPr lvl="1" eaLnBrk="1" hangingPunct="1">
              <a:lnSpc>
                <a:spcPts val="3000"/>
              </a:lnSpc>
              <a:spcBef>
                <a:spcPct val="15000"/>
              </a:spcBef>
              <a:spcAft>
                <a:spcPct val="15000"/>
              </a:spcAft>
            </a:pPr>
            <a:r>
              <a:rPr lang="en-US" sz="2400" dirty="0">
                <a:latin typeface="Comic Sans MS" pitchFamily="66" charset="0"/>
              </a:rPr>
              <a:t>Comparing corresponding and neighboring pixels.</a:t>
            </a:r>
          </a:p>
          <a:p>
            <a:pPr lvl="1" eaLnBrk="1" hangingPunct="1">
              <a:lnSpc>
                <a:spcPts val="3000"/>
              </a:lnSpc>
              <a:spcBef>
                <a:spcPct val="15000"/>
              </a:spcBef>
              <a:spcAft>
                <a:spcPts val="1200"/>
              </a:spcAft>
            </a:pPr>
            <a:r>
              <a:rPr lang="en-US" sz="2400" dirty="0">
                <a:latin typeface="Comic Sans MS" pitchFamily="66" charset="0"/>
              </a:rPr>
              <a:t>Sensitive to noise and object movement</a:t>
            </a:r>
            <a:r>
              <a:rPr lang="en-US" sz="2400" dirty="0" smtClean="0">
                <a:latin typeface="Comic Sans MS" pitchFamily="66" charset="0"/>
              </a:rPr>
              <a:t>.</a:t>
            </a:r>
            <a:endParaRPr lang="en-US" sz="2400" dirty="0">
              <a:latin typeface="Comic Sans MS" pitchFamily="66" charset="0"/>
            </a:endParaRPr>
          </a:p>
          <a:p>
            <a:pPr marL="448056" lvl="1" indent="0" eaLnBrk="1" hangingPunct="1">
              <a:lnSpc>
                <a:spcPts val="3000"/>
              </a:lnSpc>
              <a:spcBef>
                <a:spcPct val="15000"/>
              </a:spcBef>
              <a:spcAft>
                <a:spcPts val="1200"/>
              </a:spcAft>
              <a:buNone/>
            </a:pPr>
            <a:endParaRPr lang="en-US" sz="2400" dirty="0">
              <a:latin typeface="Comic Sans MS" pitchFamily="66" charset="0"/>
            </a:endParaRPr>
          </a:p>
          <a:p>
            <a:pPr eaLnBrk="1" hangingPunct="1">
              <a:lnSpc>
                <a:spcPts val="3000"/>
              </a:lnSpc>
              <a:spcBef>
                <a:spcPct val="15000"/>
              </a:spcBef>
              <a:spcAft>
                <a:spcPct val="15000"/>
              </a:spcAft>
            </a:pPr>
            <a:r>
              <a:rPr lang="en-US" sz="2800" dirty="0">
                <a:solidFill>
                  <a:srgbClr val="FF6417"/>
                </a:solidFill>
                <a:latin typeface="Comic Sans MS" pitchFamily="66" charset="0"/>
              </a:rPr>
              <a:t>Color Histograms</a:t>
            </a:r>
          </a:p>
          <a:p>
            <a:pPr lvl="1" eaLnBrk="1" hangingPunct="1">
              <a:lnSpc>
                <a:spcPts val="3000"/>
              </a:lnSpc>
              <a:spcBef>
                <a:spcPct val="15000"/>
              </a:spcBef>
              <a:spcAft>
                <a:spcPct val="15000"/>
              </a:spcAft>
            </a:pPr>
            <a:r>
              <a:rPr lang="en-US" sz="2400" dirty="0">
                <a:latin typeface="Comic Sans MS" pitchFamily="66" charset="0"/>
              </a:rPr>
              <a:t>Count pixels of each color</a:t>
            </a:r>
            <a:r>
              <a:rPr lang="en-US" sz="2400" dirty="0" smtClean="0">
                <a:latin typeface="Comic Sans MS" pitchFamily="66" charset="0"/>
              </a:rPr>
              <a:t>.</a:t>
            </a:r>
          </a:p>
          <a:p>
            <a:pPr lvl="1" eaLnBrk="1" hangingPunct="1">
              <a:lnSpc>
                <a:spcPts val="3000"/>
              </a:lnSpc>
              <a:spcBef>
                <a:spcPct val="15000"/>
              </a:spcBef>
              <a:spcAft>
                <a:spcPct val="15000"/>
              </a:spcAft>
            </a:pPr>
            <a:r>
              <a:rPr lang="en-US" sz="2400" dirty="0" smtClean="0">
                <a:latin typeface="Comic Sans MS" pitchFamily="66" charset="0"/>
              </a:rPr>
              <a:t>Significant difference between two consecutive color histograms indicates a shot boundary</a:t>
            </a:r>
            <a:endParaRPr lang="en-US" sz="2400" dirty="0">
              <a:latin typeface="Comic Sans MS" pitchFamily="66" charset="0"/>
            </a:endParaRPr>
          </a:p>
          <a:p>
            <a:pPr lvl="1" eaLnBrk="1" hangingPunct="1">
              <a:lnSpc>
                <a:spcPts val="3000"/>
              </a:lnSpc>
              <a:spcBef>
                <a:spcPct val="15000"/>
              </a:spcBef>
              <a:spcAft>
                <a:spcPct val="15000"/>
              </a:spcAft>
            </a:pPr>
            <a:r>
              <a:rPr lang="en-US" sz="2400" dirty="0">
                <a:latin typeface="Comic Sans MS" pitchFamily="66" charset="0"/>
              </a:rPr>
              <a:t>Cannot distinguish images with </a:t>
            </a:r>
            <a:r>
              <a:rPr lang="en-US" sz="2400" dirty="0" smtClean="0">
                <a:latin typeface="Comic Sans MS" pitchFamily="66" charset="0"/>
              </a:rPr>
              <a:t>different structures</a:t>
            </a:r>
            <a:r>
              <a:rPr lang="en-US" sz="2400" dirty="0">
                <a:latin typeface="Comic Sans MS" pitchFamily="66" charset="0"/>
              </a:rPr>
              <a:t>, but similar color distribution.</a:t>
            </a:r>
          </a:p>
        </p:txBody>
      </p:sp>
      <p:sp>
        <p:nvSpPr>
          <p:cNvPr id="2" name="Date Placeholder 1">
            <a:extLst>
              <a:ext uri="{FF2B5EF4-FFF2-40B4-BE49-F238E27FC236}">
                <a16:creationId xmlns:a16="http://schemas.microsoft.com/office/drawing/2014/main" id="{339F23C8-D6A0-4620-9AED-512B6E8D7F00}"/>
              </a:ext>
            </a:extLst>
          </p:cNvPr>
          <p:cNvSpPr>
            <a:spLocks noGrp="1"/>
          </p:cNvSpPr>
          <p:nvPr>
            <p:ph type="dt" sz="half" idx="10"/>
          </p:nvPr>
        </p:nvSpPr>
        <p:spPr/>
        <p:txBody>
          <a:bodyPr/>
          <a:lstStyle/>
          <a:p>
            <a:fld id="{68FBAA50-1772-4876-A7E5-3528610B6A5F}" type="datetime1">
              <a:rPr lang="en-US" smtClean="0"/>
              <a:t>3/28/2023</a:t>
            </a:fld>
            <a:endParaRPr lang="en-US" dirty="0"/>
          </a:p>
        </p:txBody>
      </p:sp>
      <p:sp>
        <p:nvSpPr>
          <p:cNvPr id="41" name="Slide Number Placeholder 40">
            <a:extLst>
              <a:ext uri="{FF2B5EF4-FFF2-40B4-BE49-F238E27FC236}">
                <a16:creationId xmlns:a16="http://schemas.microsoft.com/office/drawing/2014/main" id="{7522B6E5-EA58-4E07-9D63-91EB56A1D2BE}"/>
              </a:ext>
            </a:extLst>
          </p:cNvPr>
          <p:cNvSpPr>
            <a:spLocks noGrp="1"/>
          </p:cNvSpPr>
          <p:nvPr>
            <p:ph type="sldNum" sz="quarter" idx="12"/>
          </p:nvPr>
        </p:nvSpPr>
        <p:spPr/>
        <p:txBody>
          <a:bodyPr/>
          <a:lstStyle/>
          <a:p>
            <a:fld id="{8444A278-390B-480E-A91C-73A8347B7D93}" type="slidenum">
              <a:rPr lang="en-US" smtClean="0"/>
              <a:pPr/>
              <a:t>109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1987">
                                            <p:txEl>
                                              <p:pRg st="4" end="4"/>
                                            </p:txEl>
                                          </p:spTgt>
                                        </p:tgtEl>
                                        <p:attrNameLst>
                                          <p:attrName>style.visibility</p:attrName>
                                        </p:attrNameLst>
                                      </p:cBhvr>
                                      <p:to>
                                        <p:strVal val="visible"/>
                                      </p:to>
                                    </p:set>
                                    <p:animEffect transition="in" filter="dissolve">
                                      <p:cBhvr>
                                        <p:cTn id="7" dur="500"/>
                                        <p:tgtEl>
                                          <p:spTgt spid="41987">
                                            <p:txEl>
                                              <p:pRg st="4" end="4"/>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1987">
                                            <p:txEl>
                                              <p:pRg st="5" end="5"/>
                                            </p:txEl>
                                          </p:spTgt>
                                        </p:tgtEl>
                                        <p:attrNameLst>
                                          <p:attrName>style.visibility</p:attrName>
                                        </p:attrNameLst>
                                      </p:cBhvr>
                                      <p:to>
                                        <p:strVal val="visible"/>
                                      </p:to>
                                    </p:set>
                                    <p:animEffect transition="in" filter="dissolve">
                                      <p:cBhvr>
                                        <p:cTn id="10" dur="500"/>
                                        <p:tgtEl>
                                          <p:spTgt spid="41987">
                                            <p:txEl>
                                              <p:pRg st="5" end="5"/>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1987">
                                            <p:txEl>
                                              <p:pRg st="6" end="6"/>
                                            </p:txEl>
                                          </p:spTgt>
                                        </p:tgtEl>
                                        <p:attrNameLst>
                                          <p:attrName>style.visibility</p:attrName>
                                        </p:attrNameLst>
                                      </p:cBhvr>
                                      <p:to>
                                        <p:strVal val="visible"/>
                                      </p:to>
                                    </p:set>
                                    <p:animEffect transition="in" filter="dissolve">
                                      <p:cBhvr>
                                        <p:cTn id="13" dur="500"/>
                                        <p:tgtEl>
                                          <p:spTgt spid="41987">
                                            <p:txEl>
                                              <p:pRg st="6" end="6"/>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1987">
                                            <p:txEl>
                                              <p:pRg st="7" end="7"/>
                                            </p:txEl>
                                          </p:spTgt>
                                        </p:tgtEl>
                                        <p:attrNameLst>
                                          <p:attrName>style.visibility</p:attrName>
                                        </p:attrNameLst>
                                      </p:cBhvr>
                                      <p:to>
                                        <p:strVal val="visible"/>
                                      </p:to>
                                    </p:set>
                                    <p:animEffect transition="in" filter="dissolve">
                                      <p:cBhvr>
                                        <p:cTn id="16" dur="500"/>
                                        <p:tgtEl>
                                          <p:spTgt spid="4198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uiExpand="1"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85800" y="228600"/>
            <a:ext cx="7772400" cy="1143000"/>
          </a:xfrm>
        </p:spPr>
        <p:txBody>
          <a:bodyPr/>
          <a:lstStyle/>
          <a:p>
            <a:pPr eaLnBrk="1" hangingPunct="1"/>
            <a:r>
              <a:rPr lang="en-US" dirty="0">
                <a:solidFill>
                  <a:srgbClr val="CFAFE7"/>
                </a:solidFill>
                <a:latin typeface="Comic Sans MS" pitchFamily="66" charset="0"/>
              </a:rPr>
              <a:t>Handling Scaling</a:t>
            </a:r>
          </a:p>
        </p:txBody>
      </p:sp>
      <p:sp>
        <p:nvSpPr>
          <p:cNvPr id="6149" name="AutoShape 5"/>
          <p:cNvSpPr>
            <a:spLocks/>
          </p:cNvSpPr>
          <p:nvPr/>
        </p:nvSpPr>
        <p:spPr bwMode="auto">
          <a:xfrm rot="5400000">
            <a:off x="5549106" y="-215106"/>
            <a:ext cx="255588" cy="4495800"/>
          </a:xfrm>
          <a:prstGeom prst="leftBrace">
            <a:avLst>
              <a:gd name="adj1" fmla="val 146584"/>
              <a:gd name="adj2" fmla="val 50000"/>
            </a:avLst>
          </a:prstGeom>
          <a:noFill/>
          <a:ln w="9525">
            <a:solidFill>
              <a:schemeClr val="folHlink"/>
            </a:solidFill>
            <a:miter lim="800000"/>
            <a:headEnd/>
            <a:tailEnd/>
          </a:ln>
        </p:spPr>
        <p:txBody>
          <a:bodyPr wrap="none" anchor="ctr"/>
          <a:lstStyle/>
          <a:p>
            <a:endParaRPr lang="en-US"/>
          </a:p>
        </p:txBody>
      </p:sp>
      <p:graphicFrame>
        <p:nvGraphicFramePr>
          <p:cNvPr id="6146" name="Object 7"/>
          <p:cNvGraphicFramePr>
            <a:graphicFrameLocks noGrp="1" noChangeAspect="1"/>
          </p:cNvGraphicFramePr>
          <p:nvPr>
            <p:ph idx="1"/>
          </p:nvPr>
        </p:nvGraphicFramePr>
        <p:xfrm>
          <a:off x="935038" y="1524000"/>
          <a:ext cx="7294562" cy="2533650"/>
        </p:xfrm>
        <a:graphic>
          <a:graphicData uri="http://schemas.openxmlformats.org/presentationml/2006/ole">
            <mc:AlternateContent xmlns:mc="http://schemas.openxmlformats.org/markup-compatibility/2006">
              <mc:Choice xmlns:v="urn:schemas-microsoft-com:vml" Requires="v">
                <p:oleObj spid="_x0000_s6147" name="Artwork" r:id="rId4" imgW="7295238" imgH="2534004" progId="">
                  <p:embed/>
                </p:oleObj>
              </mc:Choice>
              <mc:Fallback>
                <p:oleObj name="Artwork" r:id="rId4" imgW="7295238" imgH="253400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038" y="1524000"/>
                        <a:ext cx="7294562"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1" name="Text Box 9"/>
          <p:cNvSpPr txBox="1">
            <a:spLocks noChangeArrowheads="1"/>
          </p:cNvSpPr>
          <p:nvPr/>
        </p:nvSpPr>
        <p:spPr bwMode="auto">
          <a:xfrm>
            <a:off x="1084263" y="3203575"/>
            <a:ext cx="957262" cy="517525"/>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en-US" sz="1400" dirty="0">
                <a:latin typeface="Comic Sans MS" pitchFamily="66" charset="0"/>
              </a:rPr>
              <a:t>Database</a:t>
            </a:r>
          </a:p>
          <a:p>
            <a:pPr algn="ctr"/>
            <a:r>
              <a:rPr lang="en-US" sz="1400" dirty="0">
                <a:latin typeface="Comic Sans MS" pitchFamily="66" charset="0"/>
              </a:rPr>
              <a:t>Image</a:t>
            </a:r>
          </a:p>
        </p:txBody>
      </p:sp>
      <p:sp>
        <p:nvSpPr>
          <p:cNvPr id="6152" name="Text Box 10"/>
          <p:cNvSpPr txBox="1">
            <a:spLocks noChangeArrowheads="1"/>
          </p:cNvSpPr>
          <p:nvPr/>
        </p:nvSpPr>
        <p:spPr bwMode="auto">
          <a:xfrm>
            <a:off x="3048000" y="3355975"/>
            <a:ext cx="838200" cy="304800"/>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US" sz="1400" dirty="0">
                <a:latin typeface="Comic Sans MS" pitchFamily="66" charset="0"/>
              </a:rPr>
              <a:t>Query 1</a:t>
            </a:r>
          </a:p>
        </p:txBody>
      </p:sp>
      <p:sp>
        <p:nvSpPr>
          <p:cNvPr id="6153" name="Text Box 11"/>
          <p:cNvSpPr txBox="1">
            <a:spLocks noChangeArrowheads="1"/>
          </p:cNvSpPr>
          <p:nvPr/>
        </p:nvSpPr>
        <p:spPr bwMode="auto">
          <a:xfrm>
            <a:off x="4495800" y="3352800"/>
            <a:ext cx="866775" cy="304800"/>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US" sz="1400" dirty="0">
                <a:latin typeface="Comic Sans MS" pitchFamily="66" charset="0"/>
              </a:rPr>
              <a:t>Query 2</a:t>
            </a:r>
          </a:p>
        </p:txBody>
      </p:sp>
      <p:sp>
        <p:nvSpPr>
          <p:cNvPr id="6154" name="Text Box 12"/>
          <p:cNvSpPr txBox="1">
            <a:spLocks noChangeArrowheads="1"/>
          </p:cNvSpPr>
          <p:nvPr/>
        </p:nvSpPr>
        <p:spPr bwMode="auto">
          <a:xfrm>
            <a:off x="6019800" y="3352800"/>
            <a:ext cx="866775" cy="304800"/>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US" sz="1400" dirty="0">
                <a:latin typeface="Comic Sans MS" pitchFamily="66" charset="0"/>
              </a:rPr>
              <a:t>Query 3</a:t>
            </a:r>
          </a:p>
        </p:txBody>
      </p:sp>
      <p:sp>
        <p:nvSpPr>
          <p:cNvPr id="2" name="Rounded Rectangular Callout 1"/>
          <p:cNvSpPr/>
          <p:nvPr/>
        </p:nvSpPr>
        <p:spPr>
          <a:xfrm>
            <a:off x="533400" y="4419600"/>
            <a:ext cx="1371600" cy="1600200"/>
          </a:xfrm>
          <a:prstGeom prst="wedgeRoundRectCallout">
            <a:avLst>
              <a:gd name="adj1" fmla="val 31213"/>
              <a:gd name="adj2" fmla="val -82132"/>
              <a:gd name="adj3" fmla="val 16667"/>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fixed sampling rate for all database images</a:t>
            </a:r>
          </a:p>
        </p:txBody>
      </p:sp>
      <p:sp>
        <p:nvSpPr>
          <p:cNvPr id="13" name="Rounded Rectangular Callout 12"/>
          <p:cNvSpPr/>
          <p:nvPr/>
        </p:nvSpPr>
        <p:spPr>
          <a:xfrm>
            <a:off x="3276600" y="4843756"/>
            <a:ext cx="1894681" cy="1600200"/>
          </a:xfrm>
          <a:prstGeom prst="wedgeRoundRectCallout">
            <a:avLst>
              <a:gd name="adj1" fmla="val 43798"/>
              <a:gd name="adj2" fmla="val -82981"/>
              <a:gd name="adj3" fmla="val 16667"/>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Three different sampling rates for the query images</a:t>
            </a:r>
          </a:p>
        </p:txBody>
      </p:sp>
      <p:sp>
        <p:nvSpPr>
          <p:cNvPr id="3" name="Left Brace 2"/>
          <p:cNvSpPr/>
          <p:nvPr/>
        </p:nvSpPr>
        <p:spPr>
          <a:xfrm rot="16200000">
            <a:off x="5016574" y="2033661"/>
            <a:ext cx="155448" cy="4289404"/>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Date Placeholder 3">
            <a:extLst>
              <a:ext uri="{FF2B5EF4-FFF2-40B4-BE49-F238E27FC236}">
                <a16:creationId xmlns:a16="http://schemas.microsoft.com/office/drawing/2014/main" id="{D915416B-7624-443E-AE08-A30A3CC67489}"/>
              </a:ext>
            </a:extLst>
          </p:cNvPr>
          <p:cNvSpPr>
            <a:spLocks noGrp="1"/>
          </p:cNvSpPr>
          <p:nvPr>
            <p:ph type="dt" sz="half" idx="10"/>
          </p:nvPr>
        </p:nvSpPr>
        <p:spPr/>
        <p:txBody>
          <a:bodyPr/>
          <a:lstStyle/>
          <a:p>
            <a:fld id="{8B6F51BF-15A1-4CD8-A030-F7A61FAABF79}" type="datetime1">
              <a:rPr lang="en-US" smtClean="0"/>
              <a:t>3/28/2023</a:t>
            </a:fld>
            <a:endParaRPr lang="en-US" dirty="0"/>
          </a:p>
        </p:txBody>
      </p:sp>
      <p:sp>
        <p:nvSpPr>
          <p:cNvPr id="5" name="Slide Number Placeholder 4">
            <a:extLst>
              <a:ext uri="{FF2B5EF4-FFF2-40B4-BE49-F238E27FC236}">
                <a16:creationId xmlns:a16="http://schemas.microsoft.com/office/drawing/2014/main" id="{B5057C18-2AEB-4624-9191-CA73C90B4D1F}"/>
              </a:ext>
            </a:extLst>
          </p:cNvPr>
          <p:cNvSpPr>
            <a:spLocks noGrp="1"/>
          </p:cNvSpPr>
          <p:nvPr>
            <p:ph type="sldNum" sz="quarter" idx="12"/>
          </p:nvPr>
        </p:nvSpPr>
        <p:spPr/>
        <p:txBody>
          <a:bodyPr/>
          <a:lstStyle/>
          <a:p>
            <a:fld id="{8444A278-390B-480E-A91C-73A8347B7D93}" type="slidenum">
              <a:rPr lang="en-US" smtClean="0"/>
              <a:pPr/>
              <a:t>11</a:t>
            </a:fld>
            <a:endParaRPr lang="en-US" dirty="0"/>
          </a:p>
        </p:txBody>
      </p:sp>
    </p:spTree>
    <p:extLst>
      <p:ext uri="{BB962C8B-B14F-4D97-AF65-F5344CB8AC3E}">
        <p14:creationId xmlns:p14="http://schemas.microsoft.com/office/powerpoint/2010/main" val="354590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3"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93725" y="301625"/>
            <a:ext cx="7948613" cy="773113"/>
          </a:xfrm>
        </p:spPr>
        <p:txBody>
          <a:bodyPr>
            <a:normAutofit fontScale="90000"/>
          </a:bodyPr>
          <a:lstStyle/>
          <a:p>
            <a:pPr eaLnBrk="1" hangingPunct="1"/>
            <a:r>
              <a:rPr lang="en-US" b="1" dirty="0">
                <a:solidFill>
                  <a:srgbClr val="CFAFE7"/>
                </a:solidFill>
                <a:latin typeface="Comic Sans MS" pitchFamily="66" charset="0"/>
              </a:rPr>
              <a:t>Existing SBD Techniques (2)</a:t>
            </a:r>
          </a:p>
        </p:txBody>
      </p:sp>
      <p:sp>
        <p:nvSpPr>
          <p:cNvPr id="41987" name="Rectangle 3"/>
          <p:cNvSpPr>
            <a:spLocks noGrp="1" noChangeArrowheads="1"/>
          </p:cNvSpPr>
          <p:nvPr>
            <p:ph type="body" idx="1"/>
          </p:nvPr>
        </p:nvSpPr>
        <p:spPr>
          <a:xfrm>
            <a:off x="447675" y="1219200"/>
            <a:ext cx="8439873" cy="2039937"/>
          </a:xfrm>
        </p:spPr>
        <p:txBody>
          <a:bodyPr>
            <a:normAutofit/>
          </a:bodyPr>
          <a:lstStyle/>
          <a:p>
            <a:pPr marL="36576" indent="0" eaLnBrk="1" hangingPunct="1">
              <a:lnSpc>
                <a:spcPts val="3000"/>
              </a:lnSpc>
              <a:spcBef>
                <a:spcPct val="15000"/>
              </a:spcBef>
              <a:spcAft>
                <a:spcPct val="15000"/>
              </a:spcAft>
              <a:buNone/>
            </a:pPr>
            <a:r>
              <a:rPr lang="en-US" sz="2800" dirty="0">
                <a:solidFill>
                  <a:srgbClr val="FF6417"/>
                </a:solidFill>
                <a:latin typeface="Comic Sans MS" pitchFamily="66" charset="0"/>
              </a:rPr>
              <a:t>Edge Change Ratio</a:t>
            </a:r>
          </a:p>
          <a:p>
            <a:pPr marL="457200" lvl="1" indent="-284163" eaLnBrk="1" hangingPunct="1">
              <a:lnSpc>
                <a:spcPts val="3000"/>
              </a:lnSpc>
              <a:spcBef>
                <a:spcPct val="15000"/>
              </a:spcBef>
              <a:spcAft>
                <a:spcPct val="15000"/>
              </a:spcAft>
            </a:pPr>
            <a:r>
              <a:rPr lang="en-US" sz="2400" dirty="0">
                <a:latin typeface="Comic Sans MS" pitchFamily="66" charset="0"/>
              </a:rPr>
              <a:t>Counting entering and exiting edge pixels.</a:t>
            </a:r>
          </a:p>
          <a:p>
            <a:pPr marL="457200" lvl="1" indent="-284163" eaLnBrk="1" hangingPunct="1">
              <a:lnSpc>
                <a:spcPts val="3000"/>
              </a:lnSpc>
              <a:spcBef>
                <a:spcPct val="15000"/>
              </a:spcBef>
              <a:spcAft>
                <a:spcPct val="15000"/>
              </a:spcAft>
            </a:pPr>
            <a:r>
              <a:rPr lang="en-US" sz="2400" dirty="0">
                <a:latin typeface="Comic Sans MS" pitchFamily="66" charset="0"/>
              </a:rPr>
              <a:t>Very expensive; the user must provide many parameters, e.g., matching distance.</a:t>
            </a:r>
          </a:p>
        </p:txBody>
      </p:sp>
      <p:sp>
        <p:nvSpPr>
          <p:cNvPr id="5" name="Rectangle 4"/>
          <p:cNvSpPr/>
          <p:nvPr/>
        </p:nvSpPr>
        <p:spPr>
          <a:xfrm>
            <a:off x="510214" y="4006669"/>
            <a:ext cx="1752600" cy="12954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7769" y="5279472"/>
            <a:ext cx="1249060" cy="369332"/>
          </a:xfrm>
          <a:prstGeom prst="rect">
            <a:avLst/>
          </a:prstGeom>
          <a:noFill/>
        </p:spPr>
        <p:txBody>
          <a:bodyPr wrap="none" rtlCol="0">
            <a:spAutoFit/>
          </a:bodyPr>
          <a:lstStyle/>
          <a:p>
            <a:r>
              <a:rPr lang="en-US" dirty="0">
                <a:solidFill>
                  <a:srgbClr val="5CF679"/>
                </a:solidFill>
              </a:rPr>
              <a:t>Frame </a:t>
            </a:r>
            <a:r>
              <a:rPr lang="en-US" i="1" dirty="0">
                <a:solidFill>
                  <a:srgbClr val="5CF679"/>
                </a:solidFill>
              </a:rPr>
              <a:t>n-1</a:t>
            </a:r>
          </a:p>
        </p:txBody>
      </p:sp>
      <p:sp>
        <p:nvSpPr>
          <p:cNvPr id="9" name="Isosceles Triangle 8"/>
          <p:cNvSpPr/>
          <p:nvPr/>
        </p:nvSpPr>
        <p:spPr>
          <a:xfrm>
            <a:off x="2082562" y="4311469"/>
            <a:ext cx="304800" cy="838200"/>
          </a:xfrm>
          <a:prstGeom prst="triangl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1348414" y="4235269"/>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p:nvSpPr>
        <p:spPr>
          <a:xfrm>
            <a:off x="281614" y="4387669"/>
            <a:ext cx="381000" cy="762000"/>
          </a:xfrm>
          <a:prstGeom prst="parallelogram">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05414" y="4311469"/>
            <a:ext cx="304800" cy="9144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4435" name="Rectangle 3"/>
          <p:cNvSpPr>
            <a:spLocks noChangeArrowheads="1"/>
          </p:cNvSpPr>
          <p:nvPr/>
        </p:nvSpPr>
        <p:spPr bwMode="auto">
          <a:xfrm>
            <a:off x="0" y="1279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cxnSp>
        <p:nvCxnSpPr>
          <p:cNvPr id="17" name="Straight Connector 16"/>
          <p:cNvCxnSpPr>
            <a:endCxn id="9" idx="4"/>
          </p:cNvCxnSpPr>
          <p:nvPr/>
        </p:nvCxnSpPr>
        <p:spPr>
          <a:xfrm>
            <a:off x="2260431" y="4463869"/>
            <a:ext cx="126931" cy="68580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71169" y="5955673"/>
            <a:ext cx="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71169" y="595567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471169" y="595567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9" idx="4"/>
          </p:cNvCxnSpPr>
          <p:nvPr/>
        </p:nvCxnSpPr>
        <p:spPr>
          <a:xfrm flipH="1" flipV="1">
            <a:off x="2269252" y="5145859"/>
            <a:ext cx="118110" cy="381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698879" y="4006669"/>
            <a:ext cx="1752600" cy="12954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2576434" y="5279472"/>
            <a:ext cx="1043876" cy="369332"/>
          </a:xfrm>
          <a:prstGeom prst="rect">
            <a:avLst/>
          </a:prstGeom>
          <a:noFill/>
        </p:spPr>
        <p:txBody>
          <a:bodyPr wrap="none" rtlCol="0">
            <a:spAutoFit/>
          </a:bodyPr>
          <a:lstStyle/>
          <a:p>
            <a:r>
              <a:rPr lang="en-US" dirty="0">
                <a:solidFill>
                  <a:srgbClr val="5CF679"/>
                </a:solidFill>
              </a:rPr>
              <a:t>Frame </a:t>
            </a:r>
            <a:r>
              <a:rPr lang="en-US" i="1" dirty="0">
                <a:solidFill>
                  <a:srgbClr val="5CF679"/>
                </a:solidFill>
              </a:rPr>
              <a:t>n</a:t>
            </a:r>
          </a:p>
        </p:txBody>
      </p:sp>
      <p:sp>
        <p:nvSpPr>
          <p:cNvPr id="43" name="Isosceles Triangle 42"/>
          <p:cNvSpPr/>
          <p:nvPr/>
        </p:nvSpPr>
        <p:spPr>
          <a:xfrm>
            <a:off x="4393012" y="4311469"/>
            <a:ext cx="304800" cy="838200"/>
          </a:xfrm>
          <a:prstGeom prst="triangl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5-Point Star 43"/>
          <p:cNvSpPr/>
          <p:nvPr/>
        </p:nvSpPr>
        <p:spPr>
          <a:xfrm>
            <a:off x="3537079" y="4235269"/>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arallelogram 44"/>
          <p:cNvSpPr/>
          <p:nvPr/>
        </p:nvSpPr>
        <p:spPr>
          <a:xfrm>
            <a:off x="2640412" y="4387669"/>
            <a:ext cx="381000" cy="762000"/>
          </a:xfrm>
          <a:prstGeom prst="parallelogram">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394079" y="4311469"/>
            <a:ext cx="304800" cy="9144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p:cNvCxnSpPr>
            <a:stCxn id="43" idx="0"/>
          </p:cNvCxnSpPr>
          <p:nvPr/>
        </p:nvCxnSpPr>
        <p:spPr>
          <a:xfrm>
            <a:off x="4545412" y="4311469"/>
            <a:ext cx="152400" cy="83820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024080" y="5251051"/>
            <a:ext cx="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024080" y="525105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024080" y="525105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43" idx="0"/>
          </p:cNvCxnSpPr>
          <p:nvPr/>
        </p:nvCxnSpPr>
        <p:spPr>
          <a:xfrm flipH="1">
            <a:off x="4451479" y="4311469"/>
            <a:ext cx="93933" cy="503028"/>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43" idx="4"/>
          </p:cNvCxnSpPr>
          <p:nvPr/>
        </p:nvCxnSpPr>
        <p:spPr>
          <a:xfrm flipV="1">
            <a:off x="4459052" y="5149669"/>
            <a:ext cx="238760" cy="108"/>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2640266" y="4696387"/>
            <a:ext cx="59975" cy="448092"/>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638228" y="5144479"/>
            <a:ext cx="63144" cy="2758"/>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308739" y="4387669"/>
            <a:ext cx="98498" cy="75946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402719" y="4387669"/>
            <a:ext cx="114247" cy="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306199" y="5145859"/>
            <a:ext cx="204017" cy="127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16" name="Oval Callout 15"/>
          <p:cNvSpPr/>
          <p:nvPr/>
        </p:nvSpPr>
        <p:spPr>
          <a:xfrm>
            <a:off x="2593364" y="3356260"/>
            <a:ext cx="1343748" cy="612648"/>
          </a:xfrm>
          <a:prstGeom prst="wedgeEllipseCallout">
            <a:avLst>
              <a:gd name="adj1" fmla="val -37723"/>
              <a:gd name="adj2" fmla="val 118578"/>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600"/>
              </a:lnSpc>
            </a:pPr>
            <a:r>
              <a:rPr lang="en-US" sz="1400" dirty="0"/>
              <a:t>Entering edge pixels</a:t>
            </a:r>
          </a:p>
        </p:txBody>
      </p:sp>
      <p:sp>
        <p:nvSpPr>
          <p:cNvPr id="15" name="Oval Callout 14"/>
          <p:cNvSpPr/>
          <p:nvPr/>
        </p:nvSpPr>
        <p:spPr>
          <a:xfrm>
            <a:off x="1249345" y="5688148"/>
            <a:ext cx="1371600" cy="612648"/>
          </a:xfrm>
          <a:prstGeom prst="wedgeEllipseCallout">
            <a:avLst>
              <a:gd name="adj1" fmla="val 19901"/>
              <a:gd name="adj2" fmla="val -135133"/>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600"/>
              </a:lnSpc>
            </a:pPr>
            <a:r>
              <a:rPr lang="en-US" sz="1400" dirty="0"/>
              <a:t>Exiting edge pixels</a:t>
            </a:r>
          </a:p>
        </p:txBody>
      </p:sp>
      <p:sp>
        <p:nvSpPr>
          <p:cNvPr id="2" name="Date Placeholder 1">
            <a:extLst>
              <a:ext uri="{FF2B5EF4-FFF2-40B4-BE49-F238E27FC236}">
                <a16:creationId xmlns:a16="http://schemas.microsoft.com/office/drawing/2014/main" id="{E00B8509-E3FB-4E67-B72D-A6ABA96F02D1}"/>
              </a:ext>
            </a:extLst>
          </p:cNvPr>
          <p:cNvSpPr>
            <a:spLocks noGrp="1"/>
          </p:cNvSpPr>
          <p:nvPr>
            <p:ph type="dt" sz="half" idx="10"/>
          </p:nvPr>
        </p:nvSpPr>
        <p:spPr/>
        <p:txBody>
          <a:bodyPr/>
          <a:lstStyle/>
          <a:p>
            <a:fld id="{C3A6D160-74DB-434C-A402-CC1246D8F8D4}" type="datetime1">
              <a:rPr lang="en-US" smtClean="0"/>
              <a:t>3/28/2023</a:t>
            </a:fld>
            <a:endParaRPr lang="en-US" dirty="0"/>
          </a:p>
        </p:txBody>
      </p:sp>
      <p:sp>
        <p:nvSpPr>
          <p:cNvPr id="3" name="Slide Number Placeholder 2">
            <a:extLst>
              <a:ext uri="{FF2B5EF4-FFF2-40B4-BE49-F238E27FC236}">
                <a16:creationId xmlns:a16="http://schemas.microsoft.com/office/drawing/2014/main" id="{33298612-AFEB-4523-BBA5-6F9592FE1A18}"/>
              </a:ext>
            </a:extLst>
          </p:cNvPr>
          <p:cNvSpPr>
            <a:spLocks noGrp="1"/>
          </p:cNvSpPr>
          <p:nvPr>
            <p:ph type="sldNum" sz="quarter" idx="12"/>
          </p:nvPr>
        </p:nvSpPr>
        <p:spPr/>
        <p:txBody>
          <a:bodyPr/>
          <a:lstStyle/>
          <a:p>
            <a:fld id="{8444A278-390B-480E-A91C-73A8347B7D93}" type="slidenum">
              <a:rPr lang="en-US" smtClean="0"/>
              <a:pPr/>
              <a:t>110</a:t>
            </a:fld>
            <a:endParaRPr lang="en-US" dirty="0"/>
          </a:p>
        </p:txBody>
      </p:sp>
      <p:sp>
        <p:nvSpPr>
          <p:cNvPr id="4" name="TextBox 3"/>
          <p:cNvSpPr txBox="1"/>
          <p:nvPr/>
        </p:nvSpPr>
        <p:spPr>
          <a:xfrm>
            <a:off x="5186292" y="3731039"/>
            <a:ext cx="3200400" cy="923330"/>
          </a:xfrm>
          <a:prstGeom prst="rect">
            <a:avLst/>
          </a:prstGeom>
          <a:noFill/>
        </p:spPr>
        <p:txBody>
          <a:bodyPr wrap="square" rtlCol="0">
            <a:spAutoFit/>
          </a:bodyPr>
          <a:lstStyle/>
          <a:p>
            <a:r>
              <a:rPr lang="en-US" dirty="0" smtClean="0">
                <a:solidFill>
                  <a:srgbClr val="FFC000"/>
                </a:solidFill>
              </a:rPr>
              <a:t>Comparing the two triangles we can detect and count the number of exiting edge pixels</a:t>
            </a:r>
            <a:endParaRPr lang="en-US" dirty="0">
              <a:solidFill>
                <a:srgbClr val="FFC000"/>
              </a:solidFill>
            </a:endParaRPr>
          </a:p>
        </p:txBody>
      </p:sp>
      <p:sp>
        <p:nvSpPr>
          <p:cNvPr id="55" name="TextBox 54"/>
          <p:cNvSpPr txBox="1"/>
          <p:nvPr/>
        </p:nvSpPr>
        <p:spPr>
          <a:xfrm>
            <a:off x="5181600" y="4791670"/>
            <a:ext cx="3200400" cy="923330"/>
          </a:xfrm>
          <a:prstGeom prst="rect">
            <a:avLst/>
          </a:prstGeom>
          <a:noFill/>
        </p:spPr>
        <p:txBody>
          <a:bodyPr wrap="square" rtlCol="0">
            <a:spAutoFit/>
          </a:bodyPr>
          <a:lstStyle/>
          <a:p>
            <a:r>
              <a:rPr lang="en-US" dirty="0" smtClean="0">
                <a:solidFill>
                  <a:srgbClr val="FFC000"/>
                </a:solidFill>
              </a:rPr>
              <a:t>Similarly, we can count the number of entering edge pixels</a:t>
            </a:r>
            <a:endParaRPr lang="en-US" dirty="0">
              <a:solidFill>
                <a:srgbClr val="FFC000"/>
              </a:solidFill>
            </a:endParaRPr>
          </a:p>
        </p:txBody>
      </p:sp>
    </p:spTree>
    <p:extLst>
      <p:ext uri="{BB962C8B-B14F-4D97-AF65-F5344CB8AC3E}">
        <p14:creationId xmlns:p14="http://schemas.microsoft.com/office/powerpoint/2010/main" val="224203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5">
                                            <p:txEl>
                                              <p:pRg st="0" end="0"/>
                                            </p:txEl>
                                          </p:spTgt>
                                        </p:tgtEl>
                                        <p:attrNameLst>
                                          <p:attrName>style.visibility</p:attrName>
                                        </p:attrNameLst>
                                      </p:cBhvr>
                                      <p:to>
                                        <p:strVal val="visible"/>
                                      </p:to>
                                    </p:set>
                                    <p:animEffect transition="in" filter="wipe(left)">
                                      <p:cBhvr>
                                        <p:cTn id="11" dur="500"/>
                                        <p:tgtEl>
                                          <p:spTgt spid="5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1987">
                                            <p:txEl>
                                              <p:pRg st="2" end="2"/>
                                            </p:txEl>
                                          </p:spTgt>
                                        </p:tgtEl>
                                        <p:attrNameLst>
                                          <p:attrName>style.visibility</p:attrName>
                                        </p:attrNameLst>
                                      </p:cBhvr>
                                      <p:to>
                                        <p:strVal val="visible"/>
                                      </p:to>
                                    </p:set>
                                    <p:animEffect transition="in" filter="fade">
                                      <p:cBhvr>
                                        <p:cTn id="16" dur="1000"/>
                                        <p:tgtEl>
                                          <p:spTgt spid="41987">
                                            <p:txEl>
                                              <p:pRg st="2" end="2"/>
                                            </p:txEl>
                                          </p:spTgt>
                                        </p:tgtEl>
                                      </p:cBhvr>
                                    </p:animEffect>
                                    <p:anim calcmode="lin" valueType="num">
                                      <p:cBhvr>
                                        <p:cTn id="17" dur="10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4198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93725" y="301625"/>
            <a:ext cx="7948613" cy="773113"/>
          </a:xfrm>
        </p:spPr>
        <p:txBody>
          <a:bodyPr>
            <a:normAutofit fontScale="90000"/>
          </a:bodyPr>
          <a:lstStyle/>
          <a:p>
            <a:pPr eaLnBrk="1" hangingPunct="1"/>
            <a:r>
              <a:rPr lang="en-US" b="1" dirty="0">
                <a:solidFill>
                  <a:srgbClr val="CFAFE7"/>
                </a:solidFill>
                <a:latin typeface="Comic Sans MS" pitchFamily="66" charset="0"/>
              </a:rPr>
              <a:t>Existing SBD Techniques (2)</a:t>
            </a:r>
          </a:p>
        </p:txBody>
      </p:sp>
      <p:sp>
        <p:nvSpPr>
          <p:cNvPr id="41987" name="Rectangle 3"/>
          <p:cNvSpPr>
            <a:spLocks noGrp="1" noChangeArrowheads="1"/>
          </p:cNvSpPr>
          <p:nvPr>
            <p:ph type="body" idx="1"/>
          </p:nvPr>
        </p:nvSpPr>
        <p:spPr>
          <a:xfrm>
            <a:off x="447675" y="1219200"/>
            <a:ext cx="8439873" cy="2039937"/>
          </a:xfrm>
        </p:spPr>
        <p:txBody>
          <a:bodyPr>
            <a:normAutofit/>
          </a:bodyPr>
          <a:lstStyle/>
          <a:p>
            <a:pPr marL="36576" indent="0" eaLnBrk="1" hangingPunct="1">
              <a:lnSpc>
                <a:spcPts val="3000"/>
              </a:lnSpc>
              <a:spcBef>
                <a:spcPct val="15000"/>
              </a:spcBef>
              <a:spcAft>
                <a:spcPct val="15000"/>
              </a:spcAft>
              <a:buNone/>
            </a:pPr>
            <a:r>
              <a:rPr lang="en-US" sz="2800" dirty="0">
                <a:solidFill>
                  <a:srgbClr val="FF6417"/>
                </a:solidFill>
                <a:latin typeface="Comic Sans MS" pitchFamily="66" charset="0"/>
              </a:rPr>
              <a:t>Edge Change Ratio</a:t>
            </a:r>
          </a:p>
          <a:p>
            <a:pPr marL="457200" lvl="1" indent="-284163" eaLnBrk="1" hangingPunct="1">
              <a:lnSpc>
                <a:spcPts val="3000"/>
              </a:lnSpc>
              <a:spcBef>
                <a:spcPct val="15000"/>
              </a:spcBef>
              <a:spcAft>
                <a:spcPct val="15000"/>
              </a:spcAft>
            </a:pPr>
            <a:r>
              <a:rPr lang="en-US" sz="2400" dirty="0">
                <a:latin typeface="Comic Sans MS" pitchFamily="66" charset="0"/>
              </a:rPr>
              <a:t>Counting entering and exiting edge pixels.</a:t>
            </a:r>
          </a:p>
          <a:p>
            <a:pPr marL="457200" lvl="1" indent="-284163" eaLnBrk="1" hangingPunct="1">
              <a:lnSpc>
                <a:spcPts val="3000"/>
              </a:lnSpc>
              <a:spcBef>
                <a:spcPct val="15000"/>
              </a:spcBef>
              <a:spcAft>
                <a:spcPct val="15000"/>
              </a:spcAft>
            </a:pPr>
            <a:r>
              <a:rPr lang="en-US" sz="2400" dirty="0">
                <a:latin typeface="Comic Sans MS" pitchFamily="66" charset="0"/>
              </a:rPr>
              <a:t>Very expensive; the user must provide many parameters, e.g., matching distance.</a:t>
            </a:r>
          </a:p>
        </p:txBody>
      </p:sp>
      <p:sp>
        <p:nvSpPr>
          <p:cNvPr id="5" name="Rectangle 4"/>
          <p:cNvSpPr/>
          <p:nvPr/>
        </p:nvSpPr>
        <p:spPr>
          <a:xfrm>
            <a:off x="510214" y="4006669"/>
            <a:ext cx="1752600" cy="12954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7769" y="5279472"/>
            <a:ext cx="1249060" cy="369332"/>
          </a:xfrm>
          <a:prstGeom prst="rect">
            <a:avLst/>
          </a:prstGeom>
          <a:noFill/>
        </p:spPr>
        <p:txBody>
          <a:bodyPr wrap="none" rtlCol="0">
            <a:spAutoFit/>
          </a:bodyPr>
          <a:lstStyle/>
          <a:p>
            <a:r>
              <a:rPr lang="en-US" dirty="0">
                <a:solidFill>
                  <a:srgbClr val="5CF679"/>
                </a:solidFill>
              </a:rPr>
              <a:t>Frame </a:t>
            </a:r>
            <a:r>
              <a:rPr lang="en-US" i="1" dirty="0">
                <a:solidFill>
                  <a:srgbClr val="5CF679"/>
                </a:solidFill>
              </a:rPr>
              <a:t>n-1</a:t>
            </a:r>
          </a:p>
        </p:txBody>
      </p:sp>
      <p:sp>
        <p:nvSpPr>
          <p:cNvPr id="9" name="Isosceles Triangle 8"/>
          <p:cNvSpPr/>
          <p:nvPr/>
        </p:nvSpPr>
        <p:spPr>
          <a:xfrm>
            <a:off x="2082562" y="4311469"/>
            <a:ext cx="304800" cy="838200"/>
          </a:xfrm>
          <a:prstGeom prst="triangl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1348414" y="4235269"/>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p:nvSpPr>
        <p:spPr>
          <a:xfrm>
            <a:off x="281614" y="4387669"/>
            <a:ext cx="381000" cy="762000"/>
          </a:xfrm>
          <a:prstGeom prst="parallelogram">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05414" y="4311469"/>
            <a:ext cx="304800" cy="9144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4435" name="Rectangle 3"/>
          <p:cNvSpPr>
            <a:spLocks noChangeArrowheads="1"/>
          </p:cNvSpPr>
          <p:nvPr/>
        </p:nvSpPr>
        <p:spPr bwMode="auto">
          <a:xfrm>
            <a:off x="0" y="1279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grpSp>
        <p:nvGrpSpPr>
          <p:cNvPr id="33" name="Group 32"/>
          <p:cNvGrpSpPr/>
          <p:nvPr/>
        </p:nvGrpSpPr>
        <p:grpSpPr>
          <a:xfrm>
            <a:off x="5285652" y="3124200"/>
            <a:ext cx="3629748" cy="2819400"/>
            <a:chOff x="5257800" y="3200400"/>
            <a:chExt cx="3629748" cy="2819400"/>
          </a:xfrm>
        </p:grpSpPr>
        <p:pic>
          <p:nvPicPr>
            <p:cNvPr id="274433"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257800" y="4191000"/>
              <a:ext cx="3101975" cy="822325"/>
            </a:xfrm>
            <a:prstGeom prst="rect">
              <a:avLst/>
            </a:prstGeom>
            <a:noFill/>
          </p:spPr>
        </p:pic>
        <p:sp>
          <p:nvSpPr>
            <p:cNvPr id="20" name="Oval Callout 19"/>
            <p:cNvSpPr/>
            <p:nvPr/>
          </p:nvSpPr>
          <p:spPr>
            <a:xfrm>
              <a:off x="6019800" y="3200400"/>
              <a:ext cx="1343748" cy="762000"/>
            </a:xfrm>
            <a:prstGeom prst="wedgeEllipseCallout">
              <a:avLst>
                <a:gd name="adj1" fmla="val 33222"/>
                <a:gd name="adj2" fmla="val 86082"/>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400"/>
                </a:lnSpc>
              </a:pPr>
              <a:r>
                <a:rPr lang="en-US" sz="1400" dirty="0"/>
                <a:t>Number of entering edge pixels</a:t>
              </a:r>
            </a:p>
          </p:txBody>
        </p:sp>
        <p:sp>
          <p:nvSpPr>
            <p:cNvPr id="21" name="Oval Callout 20"/>
            <p:cNvSpPr/>
            <p:nvPr/>
          </p:nvSpPr>
          <p:spPr>
            <a:xfrm>
              <a:off x="7543800" y="3200400"/>
              <a:ext cx="1343748" cy="762000"/>
            </a:xfrm>
            <a:prstGeom prst="wedgeEllipseCallout">
              <a:avLst>
                <a:gd name="adj1" fmla="val -27170"/>
                <a:gd name="adj2" fmla="val 82332"/>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400"/>
                </a:lnSpc>
              </a:pPr>
              <a:r>
                <a:rPr lang="en-US" sz="1400" dirty="0"/>
                <a:t>Number of exiting edge pixels</a:t>
              </a:r>
            </a:p>
          </p:txBody>
        </p:sp>
        <p:sp>
          <p:nvSpPr>
            <p:cNvPr id="22" name="Oval Callout 21"/>
            <p:cNvSpPr/>
            <p:nvPr/>
          </p:nvSpPr>
          <p:spPr>
            <a:xfrm>
              <a:off x="7543800" y="5257800"/>
              <a:ext cx="1343748" cy="762000"/>
            </a:xfrm>
            <a:prstGeom prst="wedgeEllipseCallout">
              <a:avLst>
                <a:gd name="adj1" fmla="val -63322"/>
                <a:gd name="adj2" fmla="val -91668"/>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400"/>
                </a:lnSpc>
              </a:pPr>
              <a:r>
                <a:rPr lang="en-US" sz="1400" dirty="0"/>
                <a:t>Number of edge pixels in frame </a:t>
              </a:r>
              <a:r>
                <a:rPr lang="en-US" sz="1400" i="1" dirty="0"/>
                <a:t>n</a:t>
              </a:r>
            </a:p>
          </p:txBody>
        </p:sp>
      </p:grpSp>
      <p:grpSp>
        <p:nvGrpSpPr>
          <p:cNvPr id="39" name="Group 38"/>
          <p:cNvGrpSpPr/>
          <p:nvPr/>
        </p:nvGrpSpPr>
        <p:grpSpPr>
          <a:xfrm>
            <a:off x="4985158" y="4789977"/>
            <a:ext cx="2886075" cy="2032218"/>
            <a:chOff x="4648200" y="4724400"/>
            <a:chExt cx="2886075" cy="2032218"/>
          </a:xfrm>
        </p:grpSpPr>
        <p:grpSp>
          <p:nvGrpSpPr>
            <p:cNvPr id="34" name="Group 33"/>
            <p:cNvGrpSpPr/>
            <p:nvPr/>
          </p:nvGrpSpPr>
          <p:grpSpPr>
            <a:xfrm>
              <a:off x="4648200" y="4724400"/>
              <a:ext cx="2886075" cy="2032218"/>
              <a:chOff x="4648200" y="4724400"/>
              <a:chExt cx="2886075" cy="2032218"/>
            </a:xfrm>
          </p:grpSpPr>
          <p:cxnSp>
            <p:nvCxnSpPr>
              <p:cNvPr id="24" name="Straight Arrow Connector 23"/>
              <p:cNvCxnSpPr/>
              <p:nvPr/>
            </p:nvCxnSpPr>
            <p:spPr>
              <a:xfrm>
                <a:off x="4953000" y="6477000"/>
                <a:ext cx="2438400" cy="1588"/>
              </a:xfrm>
              <a:prstGeom prst="straightConnector1">
                <a:avLst/>
              </a:prstGeom>
              <a:ln>
                <a:solidFill>
                  <a:srgbClr val="18F8D3"/>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flipH="1" flipV="1">
                <a:off x="4229100" y="5753100"/>
                <a:ext cx="1447800" cy="1588"/>
              </a:xfrm>
              <a:prstGeom prst="straightConnector1">
                <a:avLst/>
              </a:prstGeom>
              <a:ln>
                <a:solidFill>
                  <a:srgbClr val="18F8D3"/>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6200000">
                <a:off x="4519800" y="4852800"/>
                <a:ext cx="564578" cy="307777"/>
              </a:xfrm>
              <a:prstGeom prst="rect">
                <a:avLst/>
              </a:prstGeom>
              <a:noFill/>
              <a:ln>
                <a:noFill/>
              </a:ln>
            </p:spPr>
            <p:txBody>
              <a:bodyPr wrap="none" rtlCol="0">
                <a:spAutoFit/>
              </a:bodyPr>
              <a:lstStyle/>
              <a:p>
                <a:r>
                  <a:rPr lang="en-US" sz="1400" dirty="0">
                    <a:solidFill>
                      <a:srgbClr val="18F8D3"/>
                    </a:solidFill>
                  </a:rPr>
                  <a:t>ECR</a:t>
                </a:r>
              </a:p>
            </p:txBody>
          </p:sp>
          <p:sp>
            <p:nvSpPr>
              <p:cNvPr id="29" name="TextBox 28"/>
              <p:cNvSpPr txBox="1"/>
              <p:nvPr/>
            </p:nvSpPr>
            <p:spPr>
              <a:xfrm>
                <a:off x="6570271" y="6448841"/>
                <a:ext cx="964004" cy="307777"/>
              </a:xfrm>
              <a:prstGeom prst="rect">
                <a:avLst/>
              </a:prstGeom>
              <a:noFill/>
              <a:ln>
                <a:noFill/>
              </a:ln>
            </p:spPr>
            <p:txBody>
              <a:bodyPr wrap="square" rtlCol="0">
                <a:spAutoFit/>
              </a:bodyPr>
              <a:lstStyle/>
              <a:p>
                <a:r>
                  <a:rPr lang="en-US" sz="1400" dirty="0">
                    <a:solidFill>
                      <a:srgbClr val="18F8D3"/>
                    </a:solidFill>
                  </a:rPr>
                  <a:t>Frame ID</a:t>
                </a:r>
              </a:p>
            </p:txBody>
          </p:sp>
          <p:sp>
            <p:nvSpPr>
              <p:cNvPr id="30" name="Freeform 29"/>
              <p:cNvSpPr/>
              <p:nvPr/>
            </p:nvSpPr>
            <p:spPr>
              <a:xfrm>
                <a:off x="5000625" y="5398725"/>
                <a:ext cx="1948369" cy="1036365"/>
              </a:xfrm>
              <a:custGeom>
                <a:avLst/>
                <a:gdLst>
                  <a:gd name="connsiteX0" fmla="*/ 0 w 1948369"/>
                  <a:gd name="connsiteY0" fmla="*/ 1002075 h 1036365"/>
                  <a:gd name="connsiteX1" fmla="*/ 51435 w 1948369"/>
                  <a:gd name="connsiteY1" fmla="*/ 979215 h 1036365"/>
                  <a:gd name="connsiteX2" fmla="*/ 68580 w 1948369"/>
                  <a:gd name="connsiteY2" fmla="*/ 990645 h 1036365"/>
                  <a:gd name="connsiteX3" fmla="*/ 171450 w 1948369"/>
                  <a:gd name="connsiteY3" fmla="*/ 990645 h 1036365"/>
                  <a:gd name="connsiteX4" fmla="*/ 205740 w 1948369"/>
                  <a:gd name="connsiteY4" fmla="*/ 967785 h 1036365"/>
                  <a:gd name="connsiteX5" fmla="*/ 240030 w 1948369"/>
                  <a:gd name="connsiteY5" fmla="*/ 979215 h 1036365"/>
                  <a:gd name="connsiteX6" fmla="*/ 257175 w 1948369"/>
                  <a:gd name="connsiteY6" fmla="*/ 984930 h 1036365"/>
                  <a:gd name="connsiteX7" fmla="*/ 280035 w 1948369"/>
                  <a:gd name="connsiteY7" fmla="*/ 990645 h 1036365"/>
                  <a:gd name="connsiteX8" fmla="*/ 314325 w 1948369"/>
                  <a:gd name="connsiteY8" fmla="*/ 984930 h 1036365"/>
                  <a:gd name="connsiteX9" fmla="*/ 440055 w 1948369"/>
                  <a:gd name="connsiteY9" fmla="*/ 996360 h 1036365"/>
                  <a:gd name="connsiteX10" fmla="*/ 514350 w 1948369"/>
                  <a:gd name="connsiteY10" fmla="*/ 990645 h 1036365"/>
                  <a:gd name="connsiteX11" fmla="*/ 548640 w 1948369"/>
                  <a:gd name="connsiteY11" fmla="*/ 979215 h 1036365"/>
                  <a:gd name="connsiteX12" fmla="*/ 565785 w 1948369"/>
                  <a:gd name="connsiteY12" fmla="*/ 944925 h 1036365"/>
                  <a:gd name="connsiteX13" fmla="*/ 571500 w 1948369"/>
                  <a:gd name="connsiteY13" fmla="*/ 927780 h 1036365"/>
                  <a:gd name="connsiteX14" fmla="*/ 582930 w 1948369"/>
                  <a:gd name="connsiteY14" fmla="*/ 910635 h 1036365"/>
                  <a:gd name="connsiteX15" fmla="*/ 594360 w 1948369"/>
                  <a:gd name="connsiteY15" fmla="*/ 876345 h 1036365"/>
                  <a:gd name="connsiteX16" fmla="*/ 605790 w 1948369"/>
                  <a:gd name="connsiteY16" fmla="*/ 161970 h 1036365"/>
                  <a:gd name="connsiteX17" fmla="*/ 622935 w 1948369"/>
                  <a:gd name="connsiteY17" fmla="*/ 76245 h 1036365"/>
                  <a:gd name="connsiteX18" fmla="*/ 634365 w 1948369"/>
                  <a:gd name="connsiteY18" fmla="*/ 213405 h 1036365"/>
                  <a:gd name="connsiteX19" fmla="*/ 640080 w 1948369"/>
                  <a:gd name="connsiteY19" fmla="*/ 259125 h 1036365"/>
                  <a:gd name="connsiteX20" fmla="*/ 651510 w 1948369"/>
                  <a:gd name="connsiteY20" fmla="*/ 447720 h 1036365"/>
                  <a:gd name="connsiteX21" fmla="*/ 657225 w 1948369"/>
                  <a:gd name="connsiteY21" fmla="*/ 527730 h 1036365"/>
                  <a:gd name="connsiteX22" fmla="*/ 668655 w 1948369"/>
                  <a:gd name="connsiteY22" fmla="*/ 682035 h 1036365"/>
                  <a:gd name="connsiteX23" fmla="*/ 674370 w 1948369"/>
                  <a:gd name="connsiteY23" fmla="*/ 779190 h 1036365"/>
                  <a:gd name="connsiteX24" fmla="*/ 680085 w 1948369"/>
                  <a:gd name="connsiteY24" fmla="*/ 796335 h 1036365"/>
                  <a:gd name="connsiteX25" fmla="*/ 691515 w 1948369"/>
                  <a:gd name="connsiteY25" fmla="*/ 859200 h 1036365"/>
                  <a:gd name="connsiteX26" fmla="*/ 702945 w 1948369"/>
                  <a:gd name="connsiteY26" fmla="*/ 904920 h 1036365"/>
                  <a:gd name="connsiteX27" fmla="*/ 714375 w 1948369"/>
                  <a:gd name="connsiteY27" fmla="*/ 956355 h 1036365"/>
                  <a:gd name="connsiteX28" fmla="*/ 777240 w 1948369"/>
                  <a:gd name="connsiteY28" fmla="*/ 973500 h 1036365"/>
                  <a:gd name="connsiteX29" fmla="*/ 788670 w 1948369"/>
                  <a:gd name="connsiteY29" fmla="*/ 990645 h 1036365"/>
                  <a:gd name="connsiteX30" fmla="*/ 822960 w 1948369"/>
                  <a:gd name="connsiteY30" fmla="*/ 1002075 h 1036365"/>
                  <a:gd name="connsiteX31" fmla="*/ 868680 w 1948369"/>
                  <a:gd name="connsiteY31" fmla="*/ 996360 h 1036365"/>
                  <a:gd name="connsiteX32" fmla="*/ 902970 w 1948369"/>
                  <a:gd name="connsiteY32" fmla="*/ 984930 h 1036365"/>
                  <a:gd name="connsiteX33" fmla="*/ 931545 w 1948369"/>
                  <a:gd name="connsiteY33" fmla="*/ 990645 h 1036365"/>
                  <a:gd name="connsiteX34" fmla="*/ 948690 w 1948369"/>
                  <a:gd name="connsiteY34" fmla="*/ 996360 h 1036365"/>
                  <a:gd name="connsiteX35" fmla="*/ 988695 w 1948369"/>
                  <a:gd name="connsiteY35" fmla="*/ 990645 h 1036365"/>
                  <a:gd name="connsiteX36" fmla="*/ 1062990 w 1948369"/>
                  <a:gd name="connsiteY36" fmla="*/ 984930 h 1036365"/>
                  <a:gd name="connsiteX37" fmla="*/ 1108710 w 1948369"/>
                  <a:gd name="connsiteY37" fmla="*/ 990645 h 1036365"/>
                  <a:gd name="connsiteX38" fmla="*/ 1125855 w 1948369"/>
                  <a:gd name="connsiteY38" fmla="*/ 996360 h 1036365"/>
                  <a:gd name="connsiteX39" fmla="*/ 1188720 w 1948369"/>
                  <a:gd name="connsiteY39" fmla="*/ 990645 h 1036365"/>
                  <a:gd name="connsiteX40" fmla="*/ 1223010 w 1948369"/>
                  <a:gd name="connsiteY40" fmla="*/ 933495 h 1036365"/>
                  <a:gd name="connsiteX41" fmla="*/ 1234440 w 1948369"/>
                  <a:gd name="connsiteY41" fmla="*/ 899205 h 1036365"/>
                  <a:gd name="connsiteX42" fmla="*/ 1245870 w 1948369"/>
                  <a:gd name="connsiteY42" fmla="*/ 802050 h 1036365"/>
                  <a:gd name="connsiteX43" fmla="*/ 1234440 w 1948369"/>
                  <a:gd name="connsiteY43" fmla="*/ 482010 h 1036365"/>
                  <a:gd name="connsiteX44" fmla="*/ 1240155 w 1948369"/>
                  <a:gd name="connsiteY44" fmla="*/ 447720 h 1036365"/>
                  <a:gd name="connsiteX45" fmla="*/ 1245870 w 1948369"/>
                  <a:gd name="connsiteY45" fmla="*/ 464865 h 1036365"/>
                  <a:gd name="connsiteX46" fmla="*/ 1251585 w 1948369"/>
                  <a:gd name="connsiteY46" fmla="*/ 487725 h 1036365"/>
                  <a:gd name="connsiteX47" fmla="*/ 1257300 w 1948369"/>
                  <a:gd name="connsiteY47" fmla="*/ 504870 h 1036365"/>
                  <a:gd name="connsiteX48" fmla="*/ 1263015 w 1948369"/>
                  <a:gd name="connsiteY48" fmla="*/ 527730 h 1036365"/>
                  <a:gd name="connsiteX49" fmla="*/ 1274445 w 1948369"/>
                  <a:gd name="connsiteY49" fmla="*/ 544875 h 1036365"/>
                  <a:gd name="connsiteX50" fmla="*/ 1285875 w 1948369"/>
                  <a:gd name="connsiteY50" fmla="*/ 579165 h 1036365"/>
                  <a:gd name="connsiteX51" fmla="*/ 1291590 w 1948369"/>
                  <a:gd name="connsiteY51" fmla="*/ 596310 h 1036365"/>
                  <a:gd name="connsiteX52" fmla="*/ 1297305 w 1948369"/>
                  <a:gd name="connsiteY52" fmla="*/ 853485 h 1036365"/>
                  <a:gd name="connsiteX53" fmla="*/ 1308735 w 1948369"/>
                  <a:gd name="connsiteY53" fmla="*/ 910635 h 1036365"/>
                  <a:gd name="connsiteX54" fmla="*/ 1314450 w 1948369"/>
                  <a:gd name="connsiteY54" fmla="*/ 939210 h 1036365"/>
                  <a:gd name="connsiteX55" fmla="*/ 1320165 w 1948369"/>
                  <a:gd name="connsiteY55" fmla="*/ 956355 h 1036365"/>
                  <a:gd name="connsiteX56" fmla="*/ 1337310 w 1948369"/>
                  <a:gd name="connsiteY56" fmla="*/ 962070 h 1036365"/>
                  <a:gd name="connsiteX57" fmla="*/ 1388745 w 1948369"/>
                  <a:gd name="connsiteY57" fmla="*/ 979215 h 1036365"/>
                  <a:gd name="connsiteX58" fmla="*/ 1411605 w 1948369"/>
                  <a:gd name="connsiteY58" fmla="*/ 1019220 h 1036365"/>
                  <a:gd name="connsiteX59" fmla="*/ 1417320 w 1948369"/>
                  <a:gd name="connsiteY59" fmla="*/ 1036365 h 1036365"/>
                  <a:gd name="connsiteX60" fmla="*/ 1451610 w 1948369"/>
                  <a:gd name="connsiteY60" fmla="*/ 1024935 h 1036365"/>
                  <a:gd name="connsiteX61" fmla="*/ 1468755 w 1948369"/>
                  <a:gd name="connsiteY61" fmla="*/ 1013505 h 1036365"/>
                  <a:gd name="connsiteX62" fmla="*/ 1503045 w 1948369"/>
                  <a:gd name="connsiteY62" fmla="*/ 1002075 h 1036365"/>
                  <a:gd name="connsiteX63" fmla="*/ 1520190 w 1948369"/>
                  <a:gd name="connsiteY63" fmla="*/ 996360 h 1036365"/>
                  <a:gd name="connsiteX64" fmla="*/ 1543050 w 1948369"/>
                  <a:gd name="connsiteY64" fmla="*/ 1019220 h 1036365"/>
                  <a:gd name="connsiteX65" fmla="*/ 1577340 w 1948369"/>
                  <a:gd name="connsiteY65" fmla="*/ 1013505 h 1036365"/>
                  <a:gd name="connsiteX66" fmla="*/ 1594485 w 1948369"/>
                  <a:gd name="connsiteY66" fmla="*/ 1007790 h 1036365"/>
                  <a:gd name="connsiteX67" fmla="*/ 1634490 w 1948369"/>
                  <a:gd name="connsiteY67" fmla="*/ 984930 h 1036365"/>
                  <a:gd name="connsiteX68" fmla="*/ 1668780 w 1948369"/>
                  <a:gd name="connsiteY68" fmla="*/ 1007790 h 1036365"/>
                  <a:gd name="connsiteX69" fmla="*/ 1708785 w 1948369"/>
                  <a:gd name="connsiteY69" fmla="*/ 1013505 h 1036365"/>
                  <a:gd name="connsiteX70" fmla="*/ 1794510 w 1948369"/>
                  <a:gd name="connsiteY70" fmla="*/ 1024935 h 1036365"/>
                  <a:gd name="connsiteX71" fmla="*/ 1817370 w 1948369"/>
                  <a:gd name="connsiteY71" fmla="*/ 1030650 h 1036365"/>
                  <a:gd name="connsiteX72" fmla="*/ 1880235 w 1948369"/>
                  <a:gd name="connsiteY72" fmla="*/ 1024935 h 1036365"/>
                  <a:gd name="connsiteX73" fmla="*/ 1914525 w 1948369"/>
                  <a:gd name="connsiteY73" fmla="*/ 1013505 h 103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948369" h="1036365">
                    <a:moveTo>
                      <a:pt x="0" y="1002075"/>
                    </a:moveTo>
                    <a:cubicBezTo>
                      <a:pt x="40806" y="988473"/>
                      <a:pt x="24265" y="997328"/>
                      <a:pt x="51435" y="979215"/>
                    </a:cubicBezTo>
                    <a:cubicBezTo>
                      <a:pt x="57150" y="983025"/>
                      <a:pt x="62437" y="987573"/>
                      <a:pt x="68580" y="990645"/>
                    </a:cubicBezTo>
                    <a:cubicBezTo>
                      <a:pt x="99860" y="1006285"/>
                      <a:pt x="141675" y="992630"/>
                      <a:pt x="171450" y="990645"/>
                    </a:cubicBezTo>
                    <a:cubicBezTo>
                      <a:pt x="182880" y="983025"/>
                      <a:pt x="192708" y="963441"/>
                      <a:pt x="205740" y="967785"/>
                    </a:cubicBezTo>
                    <a:lnTo>
                      <a:pt x="240030" y="979215"/>
                    </a:lnTo>
                    <a:cubicBezTo>
                      <a:pt x="245745" y="981120"/>
                      <a:pt x="251331" y="983469"/>
                      <a:pt x="257175" y="984930"/>
                    </a:cubicBezTo>
                    <a:lnTo>
                      <a:pt x="280035" y="990645"/>
                    </a:lnTo>
                    <a:cubicBezTo>
                      <a:pt x="291465" y="988740"/>
                      <a:pt x="302737" y="984930"/>
                      <a:pt x="314325" y="984930"/>
                    </a:cubicBezTo>
                    <a:cubicBezTo>
                      <a:pt x="328935" y="984930"/>
                      <a:pt x="421046" y="994459"/>
                      <a:pt x="440055" y="996360"/>
                    </a:cubicBezTo>
                    <a:cubicBezTo>
                      <a:pt x="464820" y="994455"/>
                      <a:pt x="489816" y="994519"/>
                      <a:pt x="514350" y="990645"/>
                    </a:cubicBezTo>
                    <a:cubicBezTo>
                      <a:pt x="526251" y="988766"/>
                      <a:pt x="548640" y="979215"/>
                      <a:pt x="548640" y="979215"/>
                    </a:cubicBezTo>
                    <a:cubicBezTo>
                      <a:pt x="563005" y="936121"/>
                      <a:pt x="543628" y="989240"/>
                      <a:pt x="565785" y="944925"/>
                    </a:cubicBezTo>
                    <a:cubicBezTo>
                      <a:pt x="568479" y="939537"/>
                      <a:pt x="568806" y="933168"/>
                      <a:pt x="571500" y="927780"/>
                    </a:cubicBezTo>
                    <a:cubicBezTo>
                      <a:pt x="574572" y="921637"/>
                      <a:pt x="580140" y="916912"/>
                      <a:pt x="582930" y="910635"/>
                    </a:cubicBezTo>
                    <a:cubicBezTo>
                      <a:pt x="587823" y="899625"/>
                      <a:pt x="594360" y="876345"/>
                      <a:pt x="594360" y="876345"/>
                    </a:cubicBezTo>
                    <a:cubicBezTo>
                      <a:pt x="620298" y="591027"/>
                      <a:pt x="594104" y="898168"/>
                      <a:pt x="605790" y="161970"/>
                    </a:cubicBezTo>
                    <a:cubicBezTo>
                      <a:pt x="606863" y="94364"/>
                      <a:pt x="600341" y="110136"/>
                      <a:pt x="622935" y="76245"/>
                    </a:cubicBezTo>
                    <a:cubicBezTo>
                      <a:pt x="641996" y="0"/>
                      <a:pt x="625645" y="56436"/>
                      <a:pt x="634365" y="213405"/>
                    </a:cubicBezTo>
                    <a:cubicBezTo>
                      <a:pt x="635217" y="228740"/>
                      <a:pt x="638959" y="243807"/>
                      <a:pt x="640080" y="259125"/>
                    </a:cubicBezTo>
                    <a:cubicBezTo>
                      <a:pt x="644676" y="321937"/>
                      <a:pt x="647023" y="384900"/>
                      <a:pt x="651510" y="447720"/>
                    </a:cubicBezTo>
                    <a:cubicBezTo>
                      <a:pt x="653415" y="474390"/>
                      <a:pt x="655655" y="501038"/>
                      <a:pt x="657225" y="527730"/>
                    </a:cubicBezTo>
                    <a:cubicBezTo>
                      <a:pt x="665529" y="668898"/>
                      <a:pt x="656868" y="599529"/>
                      <a:pt x="668655" y="682035"/>
                    </a:cubicBezTo>
                    <a:cubicBezTo>
                      <a:pt x="670560" y="714420"/>
                      <a:pt x="671142" y="746910"/>
                      <a:pt x="674370" y="779190"/>
                    </a:cubicBezTo>
                    <a:cubicBezTo>
                      <a:pt x="674969" y="785184"/>
                      <a:pt x="678624" y="790491"/>
                      <a:pt x="680085" y="796335"/>
                    </a:cubicBezTo>
                    <a:cubicBezTo>
                      <a:pt x="688350" y="829395"/>
                      <a:pt x="683872" y="823533"/>
                      <a:pt x="691515" y="859200"/>
                    </a:cubicBezTo>
                    <a:cubicBezTo>
                      <a:pt x="694806" y="874560"/>
                      <a:pt x="700362" y="889425"/>
                      <a:pt x="702945" y="904920"/>
                    </a:cubicBezTo>
                    <a:cubicBezTo>
                      <a:pt x="703003" y="905271"/>
                      <a:pt x="708451" y="948950"/>
                      <a:pt x="714375" y="956355"/>
                    </a:cubicBezTo>
                    <a:cubicBezTo>
                      <a:pt x="728783" y="974365"/>
                      <a:pt x="759400" y="971270"/>
                      <a:pt x="777240" y="973500"/>
                    </a:cubicBezTo>
                    <a:cubicBezTo>
                      <a:pt x="781050" y="979215"/>
                      <a:pt x="782845" y="987005"/>
                      <a:pt x="788670" y="990645"/>
                    </a:cubicBezTo>
                    <a:cubicBezTo>
                      <a:pt x="798887" y="997031"/>
                      <a:pt x="822960" y="1002075"/>
                      <a:pt x="822960" y="1002075"/>
                    </a:cubicBezTo>
                    <a:cubicBezTo>
                      <a:pt x="838200" y="1000170"/>
                      <a:pt x="853662" y="999578"/>
                      <a:pt x="868680" y="996360"/>
                    </a:cubicBezTo>
                    <a:cubicBezTo>
                      <a:pt x="880461" y="993836"/>
                      <a:pt x="902970" y="984930"/>
                      <a:pt x="902970" y="984930"/>
                    </a:cubicBezTo>
                    <a:cubicBezTo>
                      <a:pt x="912495" y="986835"/>
                      <a:pt x="922121" y="988289"/>
                      <a:pt x="931545" y="990645"/>
                    </a:cubicBezTo>
                    <a:cubicBezTo>
                      <a:pt x="937389" y="992106"/>
                      <a:pt x="942666" y="996360"/>
                      <a:pt x="948690" y="996360"/>
                    </a:cubicBezTo>
                    <a:cubicBezTo>
                      <a:pt x="962160" y="996360"/>
                      <a:pt x="975291" y="991985"/>
                      <a:pt x="988695" y="990645"/>
                    </a:cubicBezTo>
                    <a:cubicBezTo>
                      <a:pt x="1013410" y="988174"/>
                      <a:pt x="1038225" y="986835"/>
                      <a:pt x="1062990" y="984930"/>
                    </a:cubicBezTo>
                    <a:cubicBezTo>
                      <a:pt x="1078230" y="986835"/>
                      <a:pt x="1093599" y="987898"/>
                      <a:pt x="1108710" y="990645"/>
                    </a:cubicBezTo>
                    <a:cubicBezTo>
                      <a:pt x="1114637" y="991723"/>
                      <a:pt x="1119831" y="996360"/>
                      <a:pt x="1125855" y="996360"/>
                    </a:cubicBezTo>
                    <a:cubicBezTo>
                      <a:pt x="1146896" y="996360"/>
                      <a:pt x="1167765" y="992550"/>
                      <a:pt x="1188720" y="990645"/>
                    </a:cubicBezTo>
                    <a:cubicBezTo>
                      <a:pt x="1202138" y="970519"/>
                      <a:pt x="1214223" y="955462"/>
                      <a:pt x="1223010" y="933495"/>
                    </a:cubicBezTo>
                    <a:cubicBezTo>
                      <a:pt x="1227485" y="922308"/>
                      <a:pt x="1234440" y="899205"/>
                      <a:pt x="1234440" y="899205"/>
                    </a:cubicBezTo>
                    <a:cubicBezTo>
                      <a:pt x="1237898" y="874996"/>
                      <a:pt x="1245870" y="823216"/>
                      <a:pt x="1245870" y="802050"/>
                    </a:cubicBezTo>
                    <a:cubicBezTo>
                      <a:pt x="1245870" y="669681"/>
                      <a:pt x="1241033" y="600685"/>
                      <a:pt x="1234440" y="482010"/>
                    </a:cubicBezTo>
                    <a:cubicBezTo>
                      <a:pt x="1236345" y="470580"/>
                      <a:pt x="1233727" y="457362"/>
                      <a:pt x="1240155" y="447720"/>
                    </a:cubicBezTo>
                    <a:cubicBezTo>
                      <a:pt x="1243497" y="442708"/>
                      <a:pt x="1244215" y="459073"/>
                      <a:pt x="1245870" y="464865"/>
                    </a:cubicBezTo>
                    <a:cubicBezTo>
                      <a:pt x="1248028" y="472417"/>
                      <a:pt x="1249427" y="480173"/>
                      <a:pt x="1251585" y="487725"/>
                    </a:cubicBezTo>
                    <a:cubicBezTo>
                      <a:pt x="1253240" y="493517"/>
                      <a:pt x="1255645" y="499078"/>
                      <a:pt x="1257300" y="504870"/>
                    </a:cubicBezTo>
                    <a:cubicBezTo>
                      <a:pt x="1259458" y="512422"/>
                      <a:pt x="1259921" y="520511"/>
                      <a:pt x="1263015" y="527730"/>
                    </a:cubicBezTo>
                    <a:cubicBezTo>
                      <a:pt x="1265721" y="534043"/>
                      <a:pt x="1271655" y="538598"/>
                      <a:pt x="1274445" y="544875"/>
                    </a:cubicBezTo>
                    <a:cubicBezTo>
                      <a:pt x="1279338" y="555885"/>
                      <a:pt x="1282065" y="567735"/>
                      <a:pt x="1285875" y="579165"/>
                    </a:cubicBezTo>
                    <a:lnTo>
                      <a:pt x="1291590" y="596310"/>
                    </a:lnTo>
                    <a:cubicBezTo>
                      <a:pt x="1293495" y="682035"/>
                      <a:pt x="1294010" y="767802"/>
                      <a:pt x="1297305" y="853485"/>
                    </a:cubicBezTo>
                    <a:cubicBezTo>
                      <a:pt x="1299214" y="903127"/>
                      <a:pt x="1300843" y="879068"/>
                      <a:pt x="1308735" y="910635"/>
                    </a:cubicBezTo>
                    <a:cubicBezTo>
                      <a:pt x="1311091" y="920059"/>
                      <a:pt x="1312094" y="929786"/>
                      <a:pt x="1314450" y="939210"/>
                    </a:cubicBezTo>
                    <a:cubicBezTo>
                      <a:pt x="1315911" y="945054"/>
                      <a:pt x="1315905" y="952095"/>
                      <a:pt x="1320165" y="956355"/>
                    </a:cubicBezTo>
                    <a:cubicBezTo>
                      <a:pt x="1324425" y="960615"/>
                      <a:pt x="1331922" y="959376"/>
                      <a:pt x="1337310" y="962070"/>
                    </a:cubicBezTo>
                    <a:cubicBezTo>
                      <a:pt x="1377490" y="982160"/>
                      <a:pt x="1325085" y="968605"/>
                      <a:pt x="1388745" y="979215"/>
                    </a:cubicBezTo>
                    <a:cubicBezTo>
                      <a:pt x="1400224" y="996434"/>
                      <a:pt x="1402904" y="998918"/>
                      <a:pt x="1411605" y="1019220"/>
                    </a:cubicBezTo>
                    <a:cubicBezTo>
                      <a:pt x="1413978" y="1024757"/>
                      <a:pt x="1415415" y="1030650"/>
                      <a:pt x="1417320" y="1036365"/>
                    </a:cubicBezTo>
                    <a:cubicBezTo>
                      <a:pt x="1428750" y="1032555"/>
                      <a:pt x="1441585" y="1031618"/>
                      <a:pt x="1451610" y="1024935"/>
                    </a:cubicBezTo>
                    <a:cubicBezTo>
                      <a:pt x="1457325" y="1021125"/>
                      <a:pt x="1462478" y="1016295"/>
                      <a:pt x="1468755" y="1013505"/>
                    </a:cubicBezTo>
                    <a:cubicBezTo>
                      <a:pt x="1479765" y="1008612"/>
                      <a:pt x="1491615" y="1005885"/>
                      <a:pt x="1503045" y="1002075"/>
                    </a:cubicBezTo>
                    <a:lnTo>
                      <a:pt x="1520190" y="996360"/>
                    </a:lnTo>
                    <a:cubicBezTo>
                      <a:pt x="1527810" y="1003980"/>
                      <a:pt x="1534281" y="1012956"/>
                      <a:pt x="1543050" y="1019220"/>
                    </a:cubicBezTo>
                    <a:cubicBezTo>
                      <a:pt x="1561955" y="1032724"/>
                      <a:pt x="1560605" y="1021872"/>
                      <a:pt x="1577340" y="1013505"/>
                    </a:cubicBezTo>
                    <a:cubicBezTo>
                      <a:pt x="1582728" y="1010811"/>
                      <a:pt x="1588770" y="1009695"/>
                      <a:pt x="1594485" y="1007790"/>
                    </a:cubicBezTo>
                    <a:cubicBezTo>
                      <a:pt x="1596690" y="1006136"/>
                      <a:pt x="1624420" y="981573"/>
                      <a:pt x="1634490" y="984930"/>
                    </a:cubicBezTo>
                    <a:cubicBezTo>
                      <a:pt x="1647522" y="989274"/>
                      <a:pt x="1655181" y="1005847"/>
                      <a:pt x="1668780" y="1007790"/>
                    </a:cubicBezTo>
                    <a:lnTo>
                      <a:pt x="1708785" y="1013505"/>
                    </a:lnTo>
                    <a:cubicBezTo>
                      <a:pt x="1751609" y="1027780"/>
                      <a:pt x="1705010" y="1013748"/>
                      <a:pt x="1794510" y="1024935"/>
                    </a:cubicBezTo>
                    <a:cubicBezTo>
                      <a:pt x="1802304" y="1025909"/>
                      <a:pt x="1809750" y="1028745"/>
                      <a:pt x="1817370" y="1030650"/>
                    </a:cubicBezTo>
                    <a:cubicBezTo>
                      <a:pt x="1838325" y="1028745"/>
                      <a:pt x="1859661" y="1029344"/>
                      <a:pt x="1880235" y="1024935"/>
                    </a:cubicBezTo>
                    <a:cubicBezTo>
                      <a:pt x="1948369" y="1010335"/>
                      <a:pt x="1852043" y="1013505"/>
                      <a:pt x="1914525" y="1013505"/>
                    </a:cubicBezTo>
                  </a:path>
                </a:pathLst>
              </a:custGeom>
              <a:ln>
                <a:solidFill>
                  <a:srgbClr val="5CF67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Oval Callout 30"/>
              <p:cNvSpPr/>
              <p:nvPr/>
            </p:nvSpPr>
            <p:spPr>
              <a:xfrm>
                <a:off x="5715000" y="5105400"/>
                <a:ext cx="1143000" cy="384048"/>
              </a:xfrm>
              <a:prstGeom prst="wedgeEllipseCallout">
                <a:avLst>
                  <a:gd name="adj1" fmla="val -55183"/>
                  <a:gd name="adj2" fmla="val 62665"/>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600"/>
                  </a:lnSpc>
                </a:pPr>
                <a:r>
                  <a:rPr lang="en-US" sz="1400" dirty="0"/>
                  <a:t>Boundary</a:t>
                </a:r>
              </a:p>
            </p:txBody>
          </p:sp>
        </p:grpSp>
        <p:cxnSp>
          <p:nvCxnSpPr>
            <p:cNvPr id="36" name="Straight Connector 35"/>
            <p:cNvCxnSpPr/>
            <p:nvPr/>
          </p:nvCxnSpPr>
          <p:spPr>
            <a:xfrm>
              <a:off x="4953000" y="5334000"/>
              <a:ext cx="7620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724400" y="5257800"/>
              <a:ext cx="269626" cy="276999"/>
            </a:xfrm>
            <a:prstGeom prst="rect">
              <a:avLst/>
            </a:prstGeom>
            <a:noFill/>
          </p:spPr>
          <p:txBody>
            <a:bodyPr wrap="none" rtlCol="0">
              <a:spAutoFit/>
            </a:bodyPr>
            <a:lstStyle/>
            <a:p>
              <a:r>
                <a:rPr lang="en-US" sz="1200" dirty="0"/>
                <a:t>1</a:t>
              </a:r>
            </a:p>
          </p:txBody>
        </p:sp>
        <p:sp>
          <p:nvSpPr>
            <p:cNvPr id="38" name="TextBox 37"/>
            <p:cNvSpPr txBox="1"/>
            <p:nvPr/>
          </p:nvSpPr>
          <p:spPr>
            <a:xfrm>
              <a:off x="4724400" y="6276201"/>
              <a:ext cx="269626" cy="276999"/>
            </a:xfrm>
            <a:prstGeom prst="rect">
              <a:avLst/>
            </a:prstGeom>
            <a:noFill/>
          </p:spPr>
          <p:txBody>
            <a:bodyPr wrap="none" rtlCol="0">
              <a:spAutoFit/>
            </a:bodyPr>
            <a:lstStyle/>
            <a:p>
              <a:r>
                <a:rPr lang="en-US" sz="1200" dirty="0"/>
                <a:t>0</a:t>
              </a:r>
            </a:p>
          </p:txBody>
        </p:sp>
      </p:grpSp>
      <p:cxnSp>
        <p:nvCxnSpPr>
          <p:cNvPr id="17" name="Straight Connector 16"/>
          <p:cNvCxnSpPr>
            <a:endCxn id="9" idx="4"/>
          </p:cNvCxnSpPr>
          <p:nvPr/>
        </p:nvCxnSpPr>
        <p:spPr>
          <a:xfrm>
            <a:off x="2260431" y="4463869"/>
            <a:ext cx="126931" cy="68580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71169" y="5955673"/>
            <a:ext cx="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71169" y="595567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471169" y="595567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9" idx="4"/>
          </p:cNvCxnSpPr>
          <p:nvPr/>
        </p:nvCxnSpPr>
        <p:spPr>
          <a:xfrm flipH="1" flipV="1">
            <a:off x="2269252" y="5145859"/>
            <a:ext cx="118110" cy="381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698879" y="4006669"/>
            <a:ext cx="1752600" cy="12954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2576434" y="5279472"/>
            <a:ext cx="1043876" cy="369332"/>
          </a:xfrm>
          <a:prstGeom prst="rect">
            <a:avLst/>
          </a:prstGeom>
          <a:noFill/>
        </p:spPr>
        <p:txBody>
          <a:bodyPr wrap="none" rtlCol="0">
            <a:spAutoFit/>
          </a:bodyPr>
          <a:lstStyle/>
          <a:p>
            <a:r>
              <a:rPr lang="en-US" dirty="0">
                <a:solidFill>
                  <a:srgbClr val="5CF679"/>
                </a:solidFill>
              </a:rPr>
              <a:t>Frame </a:t>
            </a:r>
            <a:r>
              <a:rPr lang="en-US" i="1" dirty="0">
                <a:solidFill>
                  <a:srgbClr val="5CF679"/>
                </a:solidFill>
              </a:rPr>
              <a:t>n</a:t>
            </a:r>
          </a:p>
        </p:txBody>
      </p:sp>
      <p:sp>
        <p:nvSpPr>
          <p:cNvPr id="43" name="Isosceles Triangle 42"/>
          <p:cNvSpPr/>
          <p:nvPr/>
        </p:nvSpPr>
        <p:spPr>
          <a:xfrm>
            <a:off x="4393012" y="4311469"/>
            <a:ext cx="304800" cy="838200"/>
          </a:xfrm>
          <a:prstGeom prst="triangl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5-Point Star 43"/>
          <p:cNvSpPr/>
          <p:nvPr/>
        </p:nvSpPr>
        <p:spPr>
          <a:xfrm>
            <a:off x="3537079" y="4235269"/>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arallelogram 44"/>
          <p:cNvSpPr/>
          <p:nvPr/>
        </p:nvSpPr>
        <p:spPr>
          <a:xfrm>
            <a:off x="2640412" y="4387669"/>
            <a:ext cx="381000" cy="762000"/>
          </a:xfrm>
          <a:prstGeom prst="parallelogram">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394079" y="4311469"/>
            <a:ext cx="304800" cy="9144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p:cNvCxnSpPr>
            <a:stCxn id="43" idx="0"/>
          </p:cNvCxnSpPr>
          <p:nvPr/>
        </p:nvCxnSpPr>
        <p:spPr>
          <a:xfrm>
            <a:off x="4545412" y="4311469"/>
            <a:ext cx="152400" cy="83820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024080" y="5251051"/>
            <a:ext cx="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024080" y="525105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024080" y="525105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43" idx="0"/>
          </p:cNvCxnSpPr>
          <p:nvPr/>
        </p:nvCxnSpPr>
        <p:spPr>
          <a:xfrm flipH="1">
            <a:off x="4451479" y="4311469"/>
            <a:ext cx="93933" cy="503028"/>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43" idx="4"/>
          </p:cNvCxnSpPr>
          <p:nvPr/>
        </p:nvCxnSpPr>
        <p:spPr>
          <a:xfrm flipV="1">
            <a:off x="4459052" y="5149669"/>
            <a:ext cx="238760" cy="108"/>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2640266" y="4696387"/>
            <a:ext cx="59975" cy="448092"/>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638228" y="5144479"/>
            <a:ext cx="63144" cy="2758"/>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308739" y="4387669"/>
            <a:ext cx="98498" cy="75946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402719" y="4387669"/>
            <a:ext cx="114247" cy="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306199" y="5145859"/>
            <a:ext cx="204017" cy="127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16" name="Oval Callout 15"/>
          <p:cNvSpPr/>
          <p:nvPr/>
        </p:nvSpPr>
        <p:spPr>
          <a:xfrm>
            <a:off x="2593364" y="3356260"/>
            <a:ext cx="1343748" cy="612648"/>
          </a:xfrm>
          <a:prstGeom prst="wedgeEllipseCallout">
            <a:avLst>
              <a:gd name="adj1" fmla="val -37723"/>
              <a:gd name="adj2" fmla="val 118578"/>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600"/>
              </a:lnSpc>
            </a:pPr>
            <a:r>
              <a:rPr lang="en-US" sz="1400" dirty="0"/>
              <a:t>Entering edge pixels</a:t>
            </a:r>
          </a:p>
        </p:txBody>
      </p:sp>
      <p:sp>
        <p:nvSpPr>
          <p:cNvPr id="15" name="Oval Callout 14"/>
          <p:cNvSpPr/>
          <p:nvPr/>
        </p:nvSpPr>
        <p:spPr>
          <a:xfrm>
            <a:off x="1249345" y="5688148"/>
            <a:ext cx="1371600" cy="612648"/>
          </a:xfrm>
          <a:prstGeom prst="wedgeEllipseCallout">
            <a:avLst>
              <a:gd name="adj1" fmla="val 19901"/>
              <a:gd name="adj2" fmla="val -135133"/>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600"/>
              </a:lnSpc>
            </a:pPr>
            <a:r>
              <a:rPr lang="en-US" sz="1400" dirty="0"/>
              <a:t>Exiting edge pixels</a:t>
            </a:r>
          </a:p>
        </p:txBody>
      </p:sp>
      <p:sp>
        <p:nvSpPr>
          <p:cNvPr id="2" name="Date Placeholder 1">
            <a:extLst>
              <a:ext uri="{FF2B5EF4-FFF2-40B4-BE49-F238E27FC236}">
                <a16:creationId xmlns:a16="http://schemas.microsoft.com/office/drawing/2014/main" id="{E00B8509-E3FB-4E67-B72D-A6ABA96F02D1}"/>
              </a:ext>
            </a:extLst>
          </p:cNvPr>
          <p:cNvSpPr>
            <a:spLocks noGrp="1"/>
          </p:cNvSpPr>
          <p:nvPr>
            <p:ph type="dt" sz="half" idx="10"/>
          </p:nvPr>
        </p:nvSpPr>
        <p:spPr/>
        <p:txBody>
          <a:bodyPr/>
          <a:lstStyle/>
          <a:p>
            <a:fld id="{C3A6D160-74DB-434C-A402-CC1246D8F8D4}" type="datetime1">
              <a:rPr lang="en-US" smtClean="0"/>
              <a:t>3/28/2023</a:t>
            </a:fld>
            <a:endParaRPr lang="en-US" dirty="0"/>
          </a:p>
        </p:txBody>
      </p:sp>
      <p:sp>
        <p:nvSpPr>
          <p:cNvPr id="3" name="Slide Number Placeholder 2">
            <a:extLst>
              <a:ext uri="{FF2B5EF4-FFF2-40B4-BE49-F238E27FC236}">
                <a16:creationId xmlns:a16="http://schemas.microsoft.com/office/drawing/2014/main" id="{33298612-AFEB-4523-BBA5-6F9592FE1A18}"/>
              </a:ext>
            </a:extLst>
          </p:cNvPr>
          <p:cNvSpPr>
            <a:spLocks noGrp="1"/>
          </p:cNvSpPr>
          <p:nvPr>
            <p:ph type="sldNum" sz="quarter" idx="12"/>
          </p:nvPr>
        </p:nvSpPr>
        <p:spPr/>
        <p:txBody>
          <a:bodyPr/>
          <a:lstStyle/>
          <a:p>
            <a:fld id="{8444A278-390B-480E-A91C-73A8347B7D93}" type="slidenum">
              <a:rPr lang="en-US" smtClean="0"/>
              <a:pPr/>
              <a:t>111</a:t>
            </a:fld>
            <a:endParaRPr lang="en-US" dirty="0"/>
          </a:p>
        </p:txBody>
      </p:sp>
    </p:spTree>
    <p:extLst>
      <p:ext uri="{BB962C8B-B14F-4D97-AF65-F5344CB8AC3E}">
        <p14:creationId xmlns:p14="http://schemas.microsoft.com/office/powerpoint/2010/main" val="31345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93725" y="320675"/>
            <a:ext cx="7948613" cy="1697038"/>
          </a:xfrm>
        </p:spPr>
        <p:txBody>
          <a:bodyPr>
            <a:noAutofit/>
          </a:bodyPr>
          <a:lstStyle/>
          <a:p>
            <a:pPr eaLnBrk="1" hangingPunct="1"/>
            <a:r>
              <a:rPr lang="en-US" sz="3800" b="1" dirty="0">
                <a:solidFill>
                  <a:srgbClr val="CFAFE7"/>
                </a:solidFill>
                <a:latin typeface="Comic Sans MS" pitchFamily="66" charset="0"/>
              </a:rPr>
              <a:t>Drawbacks of </a:t>
            </a:r>
            <a:br>
              <a:rPr lang="en-US" sz="3800" b="1" dirty="0">
                <a:solidFill>
                  <a:srgbClr val="CFAFE7"/>
                </a:solidFill>
                <a:latin typeface="Comic Sans MS" pitchFamily="66" charset="0"/>
              </a:rPr>
            </a:br>
            <a:r>
              <a:rPr lang="en-US" sz="3800" b="1" dirty="0">
                <a:solidFill>
                  <a:srgbClr val="CFAFE7"/>
                </a:solidFill>
                <a:latin typeface="Comic Sans MS" pitchFamily="66" charset="0"/>
              </a:rPr>
              <a:t>Pixel Matching, Color Histogram, and Edge Change Ratio</a:t>
            </a:r>
          </a:p>
        </p:txBody>
      </p:sp>
      <p:sp>
        <p:nvSpPr>
          <p:cNvPr id="63491" name="Rectangle 3"/>
          <p:cNvSpPr>
            <a:spLocks noGrp="1" noChangeArrowheads="1"/>
          </p:cNvSpPr>
          <p:nvPr>
            <p:ph type="body" idx="1"/>
          </p:nvPr>
        </p:nvSpPr>
        <p:spPr>
          <a:xfrm>
            <a:off x="990600" y="2590800"/>
            <a:ext cx="7032624" cy="3770313"/>
          </a:xfrm>
        </p:spPr>
        <p:txBody>
          <a:bodyPr>
            <a:noAutofit/>
          </a:bodyPr>
          <a:lstStyle/>
          <a:p>
            <a:pPr eaLnBrk="1" hangingPunct="1">
              <a:spcAft>
                <a:spcPts val="1800"/>
              </a:spcAft>
            </a:pPr>
            <a:r>
              <a:rPr lang="en-US" sz="3600" dirty="0">
                <a:solidFill>
                  <a:schemeClr val="accent1">
                    <a:lumMod val="40000"/>
                    <a:lumOff val="60000"/>
                  </a:schemeClr>
                </a:solidFill>
                <a:latin typeface="Comic Sans MS" pitchFamily="66" charset="0"/>
              </a:rPr>
              <a:t>Difficult to determine many input parameters</a:t>
            </a:r>
          </a:p>
          <a:p>
            <a:pPr eaLnBrk="1" hangingPunct="1">
              <a:spcAft>
                <a:spcPts val="1800"/>
              </a:spcAft>
            </a:pPr>
            <a:r>
              <a:rPr lang="en-US" sz="3600" dirty="0">
                <a:solidFill>
                  <a:schemeClr val="accent1">
                    <a:lumMod val="40000"/>
                    <a:lumOff val="60000"/>
                  </a:schemeClr>
                </a:solidFill>
                <a:latin typeface="Comic Sans MS" pitchFamily="66" charset="0"/>
              </a:rPr>
              <a:t>Accuracy varies from 20% to 80% -  not robust</a:t>
            </a:r>
          </a:p>
          <a:p>
            <a:pPr eaLnBrk="1" hangingPunct="1">
              <a:spcAft>
                <a:spcPct val="70000"/>
              </a:spcAft>
            </a:pPr>
            <a:r>
              <a:rPr lang="en-US" sz="3600" dirty="0">
                <a:solidFill>
                  <a:schemeClr val="accent1">
                    <a:lumMod val="40000"/>
                    <a:lumOff val="60000"/>
                  </a:schemeClr>
                </a:solidFill>
                <a:latin typeface="Comic Sans MS" pitchFamily="66" charset="0"/>
              </a:rPr>
              <a:t>Computationally expensive</a:t>
            </a:r>
          </a:p>
        </p:txBody>
      </p:sp>
      <p:sp>
        <p:nvSpPr>
          <p:cNvPr id="2" name="Date Placeholder 1">
            <a:extLst>
              <a:ext uri="{FF2B5EF4-FFF2-40B4-BE49-F238E27FC236}">
                <a16:creationId xmlns:a16="http://schemas.microsoft.com/office/drawing/2014/main" id="{B2504BD0-4F93-416C-A191-B971A6E57B66}"/>
              </a:ext>
            </a:extLst>
          </p:cNvPr>
          <p:cNvSpPr>
            <a:spLocks noGrp="1"/>
          </p:cNvSpPr>
          <p:nvPr>
            <p:ph type="dt" sz="half" idx="10"/>
          </p:nvPr>
        </p:nvSpPr>
        <p:spPr/>
        <p:txBody>
          <a:bodyPr/>
          <a:lstStyle/>
          <a:p>
            <a:fld id="{6DD26CEA-D493-4DD6-ABFF-4CEB7E84E776}" type="datetime1">
              <a:rPr lang="en-US" smtClean="0"/>
              <a:t>3/28/2023</a:t>
            </a:fld>
            <a:endParaRPr lang="en-US" dirty="0"/>
          </a:p>
        </p:txBody>
      </p:sp>
      <p:sp>
        <p:nvSpPr>
          <p:cNvPr id="3" name="Slide Number Placeholder 2">
            <a:extLst>
              <a:ext uri="{FF2B5EF4-FFF2-40B4-BE49-F238E27FC236}">
                <a16:creationId xmlns:a16="http://schemas.microsoft.com/office/drawing/2014/main" id="{61A20A63-4BB8-4602-83C9-5E46185A92DA}"/>
              </a:ext>
            </a:extLst>
          </p:cNvPr>
          <p:cNvSpPr>
            <a:spLocks noGrp="1"/>
          </p:cNvSpPr>
          <p:nvPr>
            <p:ph type="sldNum" sz="quarter" idx="12"/>
          </p:nvPr>
        </p:nvSpPr>
        <p:spPr/>
        <p:txBody>
          <a:bodyPr/>
          <a:lstStyle/>
          <a:p>
            <a:fld id="{8444A278-390B-480E-A91C-73A8347B7D93}" type="slidenum">
              <a:rPr lang="en-US" smtClean="0"/>
              <a:pPr/>
              <a:t>112</a:t>
            </a:fld>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890588" y="476250"/>
            <a:ext cx="7389812" cy="1428750"/>
          </a:xfrm>
        </p:spPr>
        <p:txBody>
          <a:bodyPr/>
          <a:lstStyle/>
          <a:p>
            <a:pPr eaLnBrk="1" hangingPunct="1"/>
            <a:r>
              <a:rPr lang="en-US" b="1" dirty="0">
                <a:solidFill>
                  <a:srgbClr val="CFAFE7"/>
                </a:solidFill>
                <a:latin typeface="Comic Sans MS" pitchFamily="66" charset="0"/>
              </a:rPr>
              <a:t>Focusing on </a:t>
            </a:r>
            <a:r>
              <a:rPr lang="en-US" b="1" u="sng" dirty="0">
                <a:solidFill>
                  <a:srgbClr val="CFAFE7"/>
                </a:solidFill>
                <a:latin typeface="Comic Sans MS" pitchFamily="66" charset="0"/>
              </a:rPr>
              <a:t>Background</a:t>
            </a:r>
          </a:p>
        </p:txBody>
      </p:sp>
      <p:sp>
        <p:nvSpPr>
          <p:cNvPr id="44035" name="Rectangle 3"/>
          <p:cNvSpPr>
            <a:spLocks noGrp="1" noChangeArrowheads="1"/>
          </p:cNvSpPr>
          <p:nvPr>
            <p:ph type="body" idx="1"/>
          </p:nvPr>
        </p:nvSpPr>
        <p:spPr>
          <a:xfrm>
            <a:off x="347663" y="2176463"/>
            <a:ext cx="8578850" cy="4549775"/>
          </a:xfrm>
        </p:spPr>
        <p:txBody>
          <a:bodyPr/>
          <a:lstStyle/>
          <a:p>
            <a:pPr eaLnBrk="1" hangingPunct="1">
              <a:lnSpc>
                <a:spcPts val="3900"/>
              </a:lnSpc>
              <a:spcBef>
                <a:spcPct val="30000"/>
              </a:spcBef>
              <a:spcAft>
                <a:spcPct val="30000"/>
              </a:spcAft>
            </a:pPr>
            <a:r>
              <a:rPr lang="en-US" b="1">
                <a:solidFill>
                  <a:srgbClr val="FF5050"/>
                </a:solidFill>
                <a:latin typeface="Comic Sans MS" pitchFamily="66" charset="0"/>
              </a:rPr>
              <a:t>Definition</a:t>
            </a:r>
            <a:r>
              <a:rPr lang="en-US">
                <a:latin typeface="Comic Sans MS" pitchFamily="66" charset="0"/>
              </a:rPr>
              <a:t>:  Shot is a sequence of frames recorded from a single </a:t>
            </a:r>
            <a:r>
              <a:rPr lang="en-US" u="sng">
                <a:solidFill>
                  <a:srgbClr val="DA8200"/>
                </a:solidFill>
                <a:latin typeface="Comic Sans MS" pitchFamily="66" charset="0"/>
              </a:rPr>
              <a:t>camera operation</a:t>
            </a:r>
            <a:r>
              <a:rPr lang="en-US">
                <a:latin typeface="Comic Sans MS" pitchFamily="66" charset="0"/>
              </a:rPr>
              <a:t>.</a:t>
            </a:r>
            <a:endParaRPr lang="en-US" sz="2800">
              <a:latin typeface="Comic Sans MS" pitchFamily="66" charset="0"/>
            </a:endParaRPr>
          </a:p>
          <a:p>
            <a:pPr eaLnBrk="1" hangingPunct="1">
              <a:lnSpc>
                <a:spcPts val="3900"/>
              </a:lnSpc>
              <a:spcBef>
                <a:spcPct val="30000"/>
              </a:spcBef>
              <a:spcAft>
                <a:spcPct val="30000"/>
              </a:spcAft>
            </a:pPr>
            <a:r>
              <a:rPr lang="en-US" b="1">
                <a:solidFill>
                  <a:srgbClr val="FF5050"/>
                </a:solidFill>
                <a:latin typeface="Comic Sans MS" pitchFamily="66" charset="0"/>
              </a:rPr>
              <a:t>Observation</a:t>
            </a:r>
            <a:r>
              <a:rPr lang="en-US">
                <a:latin typeface="Comic Sans MS" pitchFamily="66" charset="0"/>
              </a:rPr>
              <a:t>:  Tracking </a:t>
            </a:r>
            <a:r>
              <a:rPr lang="en-US" u="sng">
                <a:solidFill>
                  <a:srgbClr val="DA8200"/>
                </a:solidFill>
                <a:latin typeface="Comic Sans MS" pitchFamily="66" charset="0"/>
              </a:rPr>
              <a:t>camera operation</a:t>
            </a:r>
            <a:r>
              <a:rPr lang="en-US">
                <a:latin typeface="Comic Sans MS" pitchFamily="66" charset="0"/>
              </a:rPr>
              <a:t> is the most direct way to detect shot boundaries.</a:t>
            </a:r>
          </a:p>
          <a:p>
            <a:pPr eaLnBrk="1" hangingPunct="1">
              <a:lnSpc>
                <a:spcPts val="3900"/>
              </a:lnSpc>
              <a:spcBef>
                <a:spcPct val="30000"/>
              </a:spcBef>
              <a:spcAft>
                <a:spcPct val="30000"/>
              </a:spcAft>
            </a:pPr>
            <a:r>
              <a:rPr lang="en-US" b="1">
                <a:solidFill>
                  <a:srgbClr val="FF5050"/>
                </a:solidFill>
                <a:latin typeface="Comic Sans MS" pitchFamily="66" charset="0"/>
              </a:rPr>
              <a:t>Idea</a:t>
            </a:r>
            <a:r>
              <a:rPr lang="en-US">
                <a:latin typeface="Comic Sans MS" pitchFamily="66" charset="0"/>
              </a:rPr>
              <a:t>:  Tracking camera motion by tracking background area of video.</a:t>
            </a:r>
            <a:endParaRPr lang="en-US" sz="2800">
              <a:latin typeface="Comic Sans MS" pitchFamily="66" charset="0"/>
            </a:endParaRPr>
          </a:p>
          <a:p>
            <a:pPr eaLnBrk="1" hangingPunct="1">
              <a:lnSpc>
                <a:spcPts val="3900"/>
              </a:lnSpc>
              <a:spcBef>
                <a:spcPct val="15000"/>
              </a:spcBef>
              <a:spcAft>
                <a:spcPct val="10000"/>
              </a:spcAft>
            </a:pPr>
            <a:endParaRPr lang="en-US">
              <a:latin typeface="Comic Sans MS" pitchFamily="66" charset="0"/>
            </a:endParaRPr>
          </a:p>
        </p:txBody>
      </p:sp>
      <p:sp>
        <p:nvSpPr>
          <p:cNvPr id="2" name="Date Placeholder 1">
            <a:extLst>
              <a:ext uri="{FF2B5EF4-FFF2-40B4-BE49-F238E27FC236}">
                <a16:creationId xmlns:a16="http://schemas.microsoft.com/office/drawing/2014/main" id="{5013D60D-72D3-450E-BFB2-F814335C4BFD}"/>
              </a:ext>
            </a:extLst>
          </p:cNvPr>
          <p:cNvSpPr>
            <a:spLocks noGrp="1"/>
          </p:cNvSpPr>
          <p:nvPr>
            <p:ph type="dt" sz="half" idx="10"/>
          </p:nvPr>
        </p:nvSpPr>
        <p:spPr/>
        <p:txBody>
          <a:bodyPr/>
          <a:lstStyle/>
          <a:p>
            <a:fld id="{96ABFEE2-33E5-4A24-8A3A-B1A16A5E240F}" type="datetime1">
              <a:rPr lang="en-US" smtClean="0"/>
              <a:t>3/28/2023</a:t>
            </a:fld>
            <a:endParaRPr lang="en-US" dirty="0"/>
          </a:p>
        </p:txBody>
      </p:sp>
      <p:sp>
        <p:nvSpPr>
          <p:cNvPr id="3" name="Slide Number Placeholder 2">
            <a:extLst>
              <a:ext uri="{FF2B5EF4-FFF2-40B4-BE49-F238E27FC236}">
                <a16:creationId xmlns:a16="http://schemas.microsoft.com/office/drawing/2014/main" id="{4A8716C0-1B42-4CDB-A121-D3AD196FD3F1}"/>
              </a:ext>
            </a:extLst>
          </p:cNvPr>
          <p:cNvSpPr>
            <a:spLocks noGrp="1"/>
          </p:cNvSpPr>
          <p:nvPr>
            <p:ph type="sldNum" sz="quarter" idx="12"/>
          </p:nvPr>
        </p:nvSpPr>
        <p:spPr/>
        <p:txBody>
          <a:bodyPr/>
          <a:lstStyle/>
          <a:p>
            <a:fld id="{8444A278-390B-480E-A91C-73A8347B7D93}" type="slidenum">
              <a:rPr lang="en-US" smtClean="0"/>
              <a:pPr/>
              <a:t>113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dissolve">
                                      <p:cBhvr>
                                        <p:cTn id="7" dur="500"/>
                                        <p:tgtEl>
                                          <p:spTgt spid="440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035">
                                            <p:txEl>
                                              <p:pRg st="1" end="1"/>
                                            </p:txEl>
                                          </p:spTgt>
                                        </p:tgtEl>
                                        <p:attrNameLst>
                                          <p:attrName>style.visibility</p:attrName>
                                        </p:attrNameLst>
                                      </p:cBhvr>
                                      <p:to>
                                        <p:strVal val="visible"/>
                                      </p:to>
                                    </p:set>
                                    <p:animEffect transition="in" filter="dissolve">
                                      <p:cBhvr>
                                        <p:cTn id="12" dur="500"/>
                                        <p:tgtEl>
                                          <p:spTgt spid="440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035">
                                            <p:txEl>
                                              <p:pRg st="2" end="2"/>
                                            </p:txEl>
                                          </p:spTgt>
                                        </p:tgtEl>
                                        <p:attrNameLst>
                                          <p:attrName>style.visibility</p:attrName>
                                        </p:attrNameLst>
                                      </p:cBhvr>
                                      <p:to>
                                        <p:strVal val="visible"/>
                                      </p:to>
                                    </p:set>
                                    <p:animEffect transition="in" filter="dissolve">
                                      <p:cBhvr>
                                        <p:cTn id="17" dur="500"/>
                                        <p:tgtEl>
                                          <p:spTgt spid="440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09720" y="133988"/>
            <a:ext cx="6754812" cy="1389063"/>
          </a:xfrm>
        </p:spPr>
        <p:txBody>
          <a:bodyPr>
            <a:normAutofit/>
          </a:bodyPr>
          <a:lstStyle/>
          <a:p>
            <a:pPr eaLnBrk="1" hangingPunct="1">
              <a:lnSpc>
                <a:spcPct val="85000"/>
              </a:lnSpc>
            </a:pPr>
            <a:r>
              <a:rPr lang="en-US" sz="4000" b="1" dirty="0">
                <a:solidFill>
                  <a:srgbClr val="CFAFE7"/>
                </a:solidFill>
                <a:latin typeface="Comic Sans MS" pitchFamily="66" charset="0"/>
              </a:rPr>
              <a:t>Another Reason for Focusing on Background</a:t>
            </a:r>
          </a:p>
        </p:txBody>
      </p:sp>
      <p:sp>
        <p:nvSpPr>
          <p:cNvPr id="65539" name="Rectangle 3"/>
          <p:cNvSpPr>
            <a:spLocks noGrp="1" noChangeArrowheads="1"/>
          </p:cNvSpPr>
          <p:nvPr>
            <p:ph type="body" idx="1"/>
          </p:nvPr>
        </p:nvSpPr>
        <p:spPr>
          <a:xfrm>
            <a:off x="457200" y="1622514"/>
            <a:ext cx="4987924" cy="2868613"/>
          </a:xfrm>
        </p:spPr>
        <p:txBody>
          <a:bodyPr>
            <a:normAutofit fontScale="92500"/>
          </a:bodyPr>
          <a:lstStyle/>
          <a:p>
            <a:pPr eaLnBrk="1" hangingPunct="1">
              <a:lnSpc>
                <a:spcPts val="4000"/>
              </a:lnSpc>
              <a:spcAft>
                <a:spcPct val="35000"/>
              </a:spcAft>
            </a:pPr>
            <a:r>
              <a:rPr lang="en-US" dirty="0">
                <a:solidFill>
                  <a:srgbClr val="18F8D3"/>
                </a:solidFill>
                <a:latin typeface="Comic Sans MS" pitchFamily="66" charset="0"/>
              </a:rPr>
              <a:t>Frames consist of Object(s) and Background.</a:t>
            </a:r>
          </a:p>
          <a:p>
            <a:pPr eaLnBrk="1" hangingPunct="1">
              <a:lnSpc>
                <a:spcPts val="4000"/>
              </a:lnSpc>
            </a:pPr>
            <a:r>
              <a:rPr lang="en-US" dirty="0">
                <a:solidFill>
                  <a:srgbClr val="18F8D3"/>
                </a:solidFill>
                <a:latin typeface="Comic Sans MS" pitchFamily="66" charset="0"/>
              </a:rPr>
              <a:t>While objects move, background change slowly.</a:t>
            </a:r>
          </a:p>
          <a:p>
            <a:pPr eaLnBrk="1" hangingPunct="1"/>
            <a:endParaRPr lang="en-US" dirty="0">
              <a:solidFill>
                <a:srgbClr val="5E0000"/>
              </a:solidFill>
              <a:latin typeface="Comic Sans MS" pitchFamily="66" charset="0"/>
            </a:endParaRPr>
          </a:p>
        </p:txBody>
      </p:sp>
      <p:pic>
        <p:nvPicPr>
          <p:cNvPr id="65540" name="Picture 4" descr="C1I234"/>
          <p:cNvPicPr>
            <a:picLocks noChangeAspect="1" noChangeArrowheads="1"/>
          </p:cNvPicPr>
          <p:nvPr/>
        </p:nvPicPr>
        <p:blipFill>
          <a:blip r:embed="rId3" cstate="print"/>
          <a:srcRect/>
          <a:stretch>
            <a:fillRect/>
          </a:stretch>
        </p:blipFill>
        <p:spPr bwMode="auto">
          <a:xfrm>
            <a:off x="577850" y="4784725"/>
            <a:ext cx="1466850" cy="1100138"/>
          </a:xfrm>
          <a:prstGeom prst="rect">
            <a:avLst/>
          </a:prstGeom>
          <a:noFill/>
          <a:ln w="9525">
            <a:noFill/>
            <a:miter lim="800000"/>
            <a:headEnd/>
            <a:tailEnd/>
          </a:ln>
        </p:spPr>
      </p:pic>
      <p:pic>
        <p:nvPicPr>
          <p:cNvPr id="65541" name="Picture 5" descr="C1I265"/>
          <p:cNvPicPr>
            <a:picLocks noChangeAspect="1" noChangeArrowheads="1"/>
          </p:cNvPicPr>
          <p:nvPr/>
        </p:nvPicPr>
        <p:blipFill>
          <a:blip r:embed="rId4" cstate="print"/>
          <a:srcRect/>
          <a:stretch>
            <a:fillRect/>
          </a:stretch>
        </p:blipFill>
        <p:spPr bwMode="auto">
          <a:xfrm>
            <a:off x="2198688" y="4783138"/>
            <a:ext cx="1466850" cy="1100137"/>
          </a:xfrm>
          <a:prstGeom prst="rect">
            <a:avLst/>
          </a:prstGeom>
          <a:noFill/>
          <a:ln w="9525">
            <a:noFill/>
            <a:miter lim="800000"/>
            <a:headEnd/>
            <a:tailEnd/>
          </a:ln>
        </p:spPr>
      </p:pic>
      <p:pic>
        <p:nvPicPr>
          <p:cNvPr id="65542" name="Picture 6" descr="C1I271"/>
          <p:cNvPicPr>
            <a:picLocks noChangeAspect="1" noChangeArrowheads="1"/>
          </p:cNvPicPr>
          <p:nvPr/>
        </p:nvPicPr>
        <p:blipFill>
          <a:blip r:embed="rId5" cstate="print"/>
          <a:srcRect/>
          <a:stretch>
            <a:fillRect/>
          </a:stretch>
        </p:blipFill>
        <p:spPr bwMode="auto">
          <a:xfrm>
            <a:off x="3829050" y="4783138"/>
            <a:ext cx="1465263" cy="1098550"/>
          </a:xfrm>
          <a:prstGeom prst="rect">
            <a:avLst/>
          </a:prstGeom>
          <a:noFill/>
          <a:ln w="9525">
            <a:noFill/>
            <a:miter lim="800000"/>
            <a:headEnd/>
            <a:tailEnd/>
          </a:ln>
        </p:spPr>
      </p:pic>
      <p:pic>
        <p:nvPicPr>
          <p:cNvPr id="65543" name="Picture 7" descr="C1I283"/>
          <p:cNvPicPr>
            <a:picLocks noChangeAspect="1" noChangeArrowheads="1"/>
          </p:cNvPicPr>
          <p:nvPr/>
        </p:nvPicPr>
        <p:blipFill>
          <a:blip r:embed="rId6" cstate="print"/>
          <a:srcRect/>
          <a:stretch>
            <a:fillRect/>
          </a:stretch>
        </p:blipFill>
        <p:spPr bwMode="auto">
          <a:xfrm>
            <a:off x="5461000" y="4784725"/>
            <a:ext cx="1465263" cy="1098550"/>
          </a:xfrm>
          <a:prstGeom prst="rect">
            <a:avLst/>
          </a:prstGeom>
          <a:noFill/>
          <a:ln w="9525">
            <a:noFill/>
            <a:miter lim="800000"/>
            <a:headEnd/>
            <a:tailEnd/>
          </a:ln>
        </p:spPr>
      </p:pic>
      <p:pic>
        <p:nvPicPr>
          <p:cNvPr id="65544" name="Picture 8" descr="C1I289"/>
          <p:cNvPicPr>
            <a:picLocks noChangeAspect="1" noChangeArrowheads="1"/>
          </p:cNvPicPr>
          <p:nvPr/>
        </p:nvPicPr>
        <p:blipFill>
          <a:blip r:embed="rId7" cstate="print"/>
          <a:srcRect/>
          <a:stretch>
            <a:fillRect/>
          </a:stretch>
        </p:blipFill>
        <p:spPr bwMode="auto">
          <a:xfrm>
            <a:off x="7159625" y="4783138"/>
            <a:ext cx="1465263" cy="1098550"/>
          </a:xfrm>
          <a:prstGeom prst="rect">
            <a:avLst/>
          </a:prstGeom>
          <a:noFill/>
          <a:ln w="9525">
            <a:noFill/>
            <a:miter lim="800000"/>
            <a:headEnd/>
            <a:tailEnd/>
          </a:ln>
        </p:spPr>
      </p:pic>
      <p:sp>
        <p:nvSpPr>
          <p:cNvPr id="65545" name="Text Box 9"/>
          <p:cNvSpPr txBox="1">
            <a:spLocks noChangeArrowheads="1"/>
          </p:cNvSpPr>
          <p:nvPr/>
        </p:nvSpPr>
        <p:spPr bwMode="auto">
          <a:xfrm>
            <a:off x="833438" y="5943600"/>
            <a:ext cx="869950" cy="457200"/>
          </a:xfrm>
          <a:prstGeom prst="rect">
            <a:avLst/>
          </a:prstGeom>
          <a:noFill/>
          <a:ln w="12700" cap="sq">
            <a:noFill/>
            <a:miter lim="800000"/>
            <a:headEnd type="none" w="sm" len="sm"/>
            <a:tailEnd type="none" w="sm" len="sm"/>
          </a:ln>
        </p:spPr>
        <p:txBody>
          <a:bodyPr wrap="none">
            <a:spAutoFit/>
          </a:bodyPr>
          <a:lstStyle/>
          <a:p>
            <a:r>
              <a:rPr lang="en-US" sz="2400"/>
              <a:t># 234</a:t>
            </a:r>
          </a:p>
        </p:txBody>
      </p:sp>
      <p:sp>
        <p:nvSpPr>
          <p:cNvPr id="65546" name="Rectangle 10"/>
          <p:cNvSpPr>
            <a:spLocks noChangeArrowheads="1"/>
          </p:cNvSpPr>
          <p:nvPr/>
        </p:nvSpPr>
        <p:spPr bwMode="auto">
          <a:xfrm>
            <a:off x="2435225" y="5943600"/>
            <a:ext cx="869950" cy="457200"/>
          </a:xfrm>
          <a:prstGeom prst="rect">
            <a:avLst/>
          </a:prstGeom>
          <a:noFill/>
          <a:ln w="12700" cap="sq">
            <a:noFill/>
            <a:miter lim="800000"/>
            <a:headEnd type="none" w="sm" len="sm"/>
            <a:tailEnd type="none" w="sm" len="sm"/>
          </a:ln>
        </p:spPr>
        <p:txBody>
          <a:bodyPr wrap="none">
            <a:spAutoFit/>
          </a:bodyPr>
          <a:lstStyle/>
          <a:p>
            <a:r>
              <a:rPr lang="en-US" sz="2400"/>
              <a:t># 253</a:t>
            </a:r>
          </a:p>
        </p:txBody>
      </p:sp>
      <p:sp>
        <p:nvSpPr>
          <p:cNvPr id="65547" name="Rectangle 11"/>
          <p:cNvSpPr>
            <a:spLocks noChangeArrowheads="1"/>
          </p:cNvSpPr>
          <p:nvPr/>
        </p:nvSpPr>
        <p:spPr bwMode="auto">
          <a:xfrm>
            <a:off x="4137025" y="5943600"/>
            <a:ext cx="869950" cy="457200"/>
          </a:xfrm>
          <a:prstGeom prst="rect">
            <a:avLst/>
          </a:prstGeom>
          <a:noFill/>
          <a:ln w="12700" cap="sq">
            <a:noFill/>
            <a:miter lim="800000"/>
            <a:headEnd type="none" w="sm" len="sm"/>
            <a:tailEnd type="none" w="sm" len="sm"/>
          </a:ln>
        </p:spPr>
        <p:txBody>
          <a:bodyPr wrap="none">
            <a:spAutoFit/>
          </a:bodyPr>
          <a:lstStyle/>
          <a:p>
            <a:r>
              <a:rPr lang="en-US" sz="2400"/>
              <a:t># 271</a:t>
            </a:r>
          </a:p>
        </p:txBody>
      </p:sp>
      <p:sp>
        <p:nvSpPr>
          <p:cNvPr id="65548" name="Rectangle 12"/>
          <p:cNvSpPr>
            <a:spLocks noChangeArrowheads="1"/>
          </p:cNvSpPr>
          <p:nvPr/>
        </p:nvSpPr>
        <p:spPr bwMode="auto">
          <a:xfrm>
            <a:off x="5756275" y="5943600"/>
            <a:ext cx="869950" cy="457200"/>
          </a:xfrm>
          <a:prstGeom prst="rect">
            <a:avLst/>
          </a:prstGeom>
          <a:noFill/>
          <a:ln w="12700" cap="sq">
            <a:noFill/>
            <a:miter lim="800000"/>
            <a:headEnd type="none" w="sm" len="sm"/>
            <a:tailEnd type="none" w="sm" len="sm"/>
          </a:ln>
        </p:spPr>
        <p:txBody>
          <a:bodyPr wrap="none">
            <a:spAutoFit/>
          </a:bodyPr>
          <a:lstStyle/>
          <a:p>
            <a:r>
              <a:rPr lang="en-US" sz="2400"/>
              <a:t># 283</a:t>
            </a:r>
          </a:p>
        </p:txBody>
      </p:sp>
      <p:sp>
        <p:nvSpPr>
          <p:cNvPr id="65549" name="Rectangle 13"/>
          <p:cNvSpPr>
            <a:spLocks noChangeArrowheads="1"/>
          </p:cNvSpPr>
          <p:nvPr/>
        </p:nvSpPr>
        <p:spPr bwMode="auto">
          <a:xfrm>
            <a:off x="7435850" y="5943600"/>
            <a:ext cx="869950" cy="457200"/>
          </a:xfrm>
          <a:prstGeom prst="rect">
            <a:avLst/>
          </a:prstGeom>
          <a:noFill/>
          <a:ln w="12700" cap="sq">
            <a:noFill/>
            <a:miter lim="800000"/>
            <a:headEnd type="none" w="sm" len="sm"/>
            <a:tailEnd type="none" w="sm" len="sm"/>
          </a:ln>
        </p:spPr>
        <p:txBody>
          <a:bodyPr wrap="none">
            <a:spAutoFit/>
          </a:bodyPr>
          <a:lstStyle/>
          <a:p>
            <a:r>
              <a:rPr lang="en-US" sz="2400"/>
              <a:t># 296</a:t>
            </a:r>
          </a:p>
        </p:txBody>
      </p:sp>
      <p:sp>
        <p:nvSpPr>
          <p:cNvPr id="2" name="Date Placeholder 1">
            <a:extLst>
              <a:ext uri="{FF2B5EF4-FFF2-40B4-BE49-F238E27FC236}">
                <a16:creationId xmlns:a16="http://schemas.microsoft.com/office/drawing/2014/main" id="{DD6CD9B1-44F7-49AD-B640-3BF97E696D94}"/>
              </a:ext>
            </a:extLst>
          </p:cNvPr>
          <p:cNvSpPr>
            <a:spLocks noGrp="1"/>
          </p:cNvSpPr>
          <p:nvPr>
            <p:ph type="dt" sz="half" idx="10"/>
          </p:nvPr>
        </p:nvSpPr>
        <p:spPr/>
        <p:txBody>
          <a:bodyPr/>
          <a:lstStyle/>
          <a:p>
            <a:fld id="{1A093799-E97F-4A8F-BA76-0B733F9198A7}" type="datetime1">
              <a:rPr lang="en-US" smtClean="0"/>
              <a:t>3/28/2023</a:t>
            </a:fld>
            <a:endParaRPr lang="en-US" dirty="0"/>
          </a:p>
        </p:txBody>
      </p:sp>
      <p:sp>
        <p:nvSpPr>
          <p:cNvPr id="3" name="Slide Number Placeholder 2">
            <a:extLst>
              <a:ext uri="{FF2B5EF4-FFF2-40B4-BE49-F238E27FC236}">
                <a16:creationId xmlns:a16="http://schemas.microsoft.com/office/drawing/2014/main" id="{704B03FC-E016-4EF6-B71D-41C52FCFA1B9}"/>
              </a:ext>
            </a:extLst>
          </p:cNvPr>
          <p:cNvSpPr>
            <a:spLocks noGrp="1"/>
          </p:cNvSpPr>
          <p:nvPr>
            <p:ph type="sldNum" sz="quarter" idx="12"/>
          </p:nvPr>
        </p:nvSpPr>
        <p:spPr/>
        <p:txBody>
          <a:bodyPr/>
          <a:lstStyle/>
          <a:p>
            <a:fld id="{8444A278-390B-480E-A91C-73A8347B7D93}" type="slidenum">
              <a:rPr lang="en-US" smtClean="0"/>
              <a:pPr/>
              <a:t>114</a:t>
            </a:fld>
            <a:endParaRPr lang="en-US" dirty="0"/>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8513" y="2155135"/>
            <a:ext cx="4139443" cy="1562292"/>
          </a:xfrm>
          <a:prstGeom prst="rect">
            <a:avLst/>
          </a:prstGeom>
        </p:spPr>
      </p:pic>
      <p:sp>
        <p:nvSpPr>
          <p:cNvPr id="6" name="TextBox 5"/>
          <p:cNvSpPr txBox="1"/>
          <p:nvPr/>
        </p:nvSpPr>
        <p:spPr>
          <a:xfrm>
            <a:off x="5317317" y="1608059"/>
            <a:ext cx="3356945" cy="584775"/>
          </a:xfrm>
          <a:prstGeom prst="rect">
            <a:avLst/>
          </a:prstGeom>
          <a:noFill/>
        </p:spPr>
        <p:txBody>
          <a:bodyPr wrap="none" rtlCol="0">
            <a:spAutoFit/>
          </a:bodyPr>
          <a:lstStyle/>
          <a:p>
            <a:pPr algn="r"/>
            <a:r>
              <a:rPr lang="en-US" dirty="0"/>
              <a:t>Pixel Matching technique</a:t>
            </a:r>
          </a:p>
          <a:p>
            <a:pPr algn="r"/>
            <a:r>
              <a:rPr lang="en-US" sz="1400" dirty="0">
                <a:solidFill>
                  <a:schemeClr val="accent2">
                    <a:lumMod val="20000"/>
                    <a:lumOff val="80000"/>
                  </a:schemeClr>
                </a:solidFill>
              </a:rPr>
              <a:t>Not effective when objects move quickly</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363538"/>
            <a:ext cx="8345488" cy="731837"/>
          </a:xfrm>
        </p:spPr>
        <p:txBody>
          <a:bodyPr/>
          <a:lstStyle/>
          <a:p>
            <a:pPr eaLnBrk="1" hangingPunct="1"/>
            <a:r>
              <a:rPr lang="en-US" sz="3600" b="1" dirty="0">
                <a:solidFill>
                  <a:srgbClr val="CFAFE7"/>
                </a:solidFill>
                <a:latin typeface="Comic Sans MS" pitchFamily="66" charset="0"/>
              </a:rPr>
              <a:t>Fixed Background &amp; Object Areas</a:t>
            </a:r>
          </a:p>
        </p:txBody>
      </p:sp>
      <p:pic>
        <p:nvPicPr>
          <p:cNvPr id="66563" name="Picture 3" descr="FBA"/>
          <p:cNvPicPr>
            <a:picLocks noChangeAspect="1" noChangeArrowheads="1"/>
          </p:cNvPicPr>
          <p:nvPr/>
        </p:nvPicPr>
        <p:blipFill>
          <a:blip r:embed="rId3" cstate="print"/>
          <a:srcRect/>
          <a:stretch>
            <a:fillRect/>
          </a:stretch>
        </p:blipFill>
        <p:spPr bwMode="auto">
          <a:xfrm>
            <a:off x="685800" y="1630363"/>
            <a:ext cx="4889500" cy="4940300"/>
          </a:xfrm>
          <a:prstGeom prst="rect">
            <a:avLst/>
          </a:prstGeom>
          <a:noFill/>
          <a:ln w="9525">
            <a:noFill/>
            <a:miter lim="800000"/>
            <a:headEnd/>
            <a:tailEnd/>
          </a:ln>
        </p:spPr>
      </p:pic>
      <p:pic>
        <p:nvPicPr>
          <p:cNvPr id="66564" name="Picture 4" descr="Back282"/>
          <p:cNvPicPr>
            <a:picLocks noChangeAspect="1" noChangeArrowheads="1"/>
          </p:cNvPicPr>
          <p:nvPr/>
        </p:nvPicPr>
        <p:blipFill>
          <a:blip r:embed="rId4" cstate="print"/>
          <a:srcRect/>
          <a:stretch>
            <a:fillRect/>
          </a:stretch>
        </p:blipFill>
        <p:spPr bwMode="auto">
          <a:xfrm>
            <a:off x="6364111" y="3242733"/>
            <a:ext cx="2032000" cy="1524000"/>
          </a:xfrm>
          <a:prstGeom prst="rect">
            <a:avLst/>
          </a:prstGeom>
          <a:noFill/>
          <a:ln w="9525">
            <a:noFill/>
            <a:miter lim="800000"/>
            <a:headEnd/>
            <a:tailEnd/>
          </a:ln>
        </p:spPr>
      </p:pic>
      <p:pic>
        <p:nvPicPr>
          <p:cNvPr id="66565" name="Picture 5" descr="C1i282"/>
          <p:cNvPicPr>
            <a:picLocks noChangeAspect="1" noChangeArrowheads="1"/>
          </p:cNvPicPr>
          <p:nvPr/>
        </p:nvPicPr>
        <p:blipFill>
          <a:blip r:embed="rId5" cstate="print"/>
          <a:srcRect/>
          <a:stretch>
            <a:fillRect/>
          </a:stretch>
        </p:blipFill>
        <p:spPr bwMode="auto">
          <a:xfrm>
            <a:off x="6311900" y="1449388"/>
            <a:ext cx="2032000" cy="1524000"/>
          </a:xfrm>
          <a:prstGeom prst="rect">
            <a:avLst/>
          </a:prstGeom>
          <a:noFill/>
          <a:ln w="9525">
            <a:noFill/>
            <a:miter lim="800000"/>
            <a:headEnd/>
            <a:tailEnd/>
          </a:ln>
        </p:spPr>
      </p:pic>
      <p:pic>
        <p:nvPicPr>
          <p:cNvPr id="66566" name="Picture 6" descr="Obj282"/>
          <p:cNvPicPr>
            <a:picLocks noChangeAspect="1" noChangeArrowheads="1"/>
          </p:cNvPicPr>
          <p:nvPr/>
        </p:nvPicPr>
        <p:blipFill>
          <a:blip r:embed="rId6" cstate="print"/>
          <a:srcRect/>
          <a:stretch>
            <a:fillRect/>
          </a:stretch>
        </p:blipFill>
        <p:spPr bwMode="auto">
          <a:xfrm>
            <a:off x="6400800" y="5029200"/>
            <a:ext cx="2032000" cy="1524000"/>
          </a:xfrm>
          <a:prstGeom prst="rect">
            <a:avLst/>
          </a:prstGeom>
          <a:noFill/>
          <a:ln w="9525">
            <a:noFill/>
            <a:miter lim="800000"/>
            <a:headEnd/>
            <a:tailEnd/>
          </a:ln>
        </p:spPr>
      </p:pic>
      <p:sp>
        <p:nvSpPr>
          <p:cNvPr id="2" name="TextBox 1"/>
          <p:cNvSpPr txBox="1"/>
          <p:nvPr/>
        </p:nvSpPr>
        <p:spPr>
          <a:xfrm>
            <a:off x="6579845" y="5210705"/>
            <a:ext cx="617477" cy="338554"/>
          </a:xfrm>
          <a:prstGeom prst="rect">
            <a:avLst/>
          </a:prstGeom>
          <a:noFill/>
        </p:spPr>
        <p:txBody>
          <a:bodyPr wrap="none" rtlCol="0">
            <a:spAutoFit/>
          </a:bodyPr>
          <a:lstStyle/>
          <a:p>
            <a:r>
              <a:rPr lang="en-US" sz="1600" b="1" dirty="0">
                <a:solidFill>
                  <a:srgbClr val="FF0000"/>
                </a:solidFill>
              </a:rPr>
              <a:t>FOA</a:t>
            </a:r>
          </a:p>
        </p:txBody>
      </p:sp>
      <p:sp>
        <p:nvSpPr>
          <p:cNvPr id="3" name="TextBox 2"/>
          <p:cNvSpPr txBox="1"/>
          <p:nvPr/>
        </p:nvSpPr>
        <p:spPr>
          <a:xfrm>
            <a:off x="7829550" y="3178705"/>
            <a:ext cx="604653" cy="338554"/>
          </a:xfrm>
          <a:prstGeom prst="rect">
            <a:avLst/>
          </a:prstGeom>
          <a:noFill/>
        </p:spPr>
        <p:txBody>
          <a:bodyPr wrap="none" rtlCol="0">
            <a:spAutoFit/>
          </a:bodyPr>
          <a:lstStyle/>
          <a:p>
            <a:r>
              <a:rPr lang="en-US" sz="1600" b="1" dirty="0">
                <a:solidFill>
                  <a:srgbClr val="FF0000"/>
                </a:solidFill>
              </a:rPr>
              <a:t>FBA</a:t>
            </a:r>
          </a:p>
        </p:txBody>
      </p:sp>
      <p:sp>
        <p:nvSpPr>
          <p:cNvPr id="4" name="Date Placeholder 3">
            <a:extLst>
              <a:ext uri="{FF2B5EF4-FFF2-40B4-BE49-F238E27FC236}">
                <a16:creationId xmlns:a16="http://schemas.microsoft.com/office/drawing/2014/main" id="{888F8896-4EE4-4796-A3C6-A9D9560BA281}"/>
              </a:ext>
            </a:extLst>
          </p:cNvPr>
          <p:cNvSpPr>
            <a:spLocks noGrp="1"/>
          </p:cNvSpPr>
          <p:nvPr>
            <p:ph type="dt" sz="half" idx="10"/>
          </p:nvPr>
        </p:nvSpPr>
        <p:spPr/>
        <p:txBody>
          <a:bodyPr/>
          <a:lstStyle/>
          <a:p>
            <a:fld id="{DDC5A59D-7E64-4269-94B0-5605C678AA88}" type="datetime1">
              <a:rPr lang="en-US" smtClean="0"/>
              <a:t>3/28/2023</a:t>
            </a:fld>
            <a:endParaRPr lang="en-US" dirty="0"/>
          </a:p>
        </p:txBody>
      </p:sp>
      <p:sp>
        <p:nvSpPr>
          <p:cNvPr id="5" name="Slide Number Placeholder 4">
            <a:extLst>
              <a:ext uri="{FF2B5EF4-FFF2-40B4-BE49-F238E27FC236}">
                <a16:creationId xmlns:a16="http://schemas.microsoft.com/office/drawing/2014/main" id="{AF37A89B-8BBD-4DC3-9FB1-FB18B73EA73B}"/>
              </a:ext>
            </a:extLst>
          </p:cNvPr>
          <p:cNvSpPr>
            <a:spLocks noGrp="1"/>
          </p:cNvSpPr>
          <p:nvPr>
            <p:ph type="sldNum" sz="quarter" idx="12"/>
          </p:nvPr>
        </p:nvSpPr>
        <p:spPr/>
        <p:txBody>
          <a:bodyPr/>
          <a:lstStyle/>
          <a:p>
            <a:fld id="{8444A278-390B-480E-A91C-73A8347B7D93}" type="slidenum">
              <a:rPr lang="en-US" smtClean="0"/>
              <a:pPr/>
              <a:t>115</a:t>
            </a:fld>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976313" y="220663"/>
            <a:ext cx="7064375" cy="1457325"/>
          </a:xfrm>
        </p:spPr>
        <p:txBody>
          <a:bodyPr/>
          <a:lstStyle/>
          <a:p>
            <a:pPr eaLnBrk="1" hangingPunct="1"/>
            <a:r>
              <a:rPr lang="en-US" b="1" dirty="0">
                <a:solidFill>
                  <a:srgbClr val="CFAFE7"/>
                </a:solidFill>
                <a:latin typeface="Comic Sans MS" pitchFamily="66" charset="0"/>
              </a:rPr>
              <a:t>Facilitate Comparison</a:t>
            </a:r>
            <a:br>
              <a:rPr lang="en-US" b="1" dirty="0">
                <a:solidFill>
                  <a:srgbClr val="CFAFE7"/>
                </a:solidFill>
                <a:latin typeface="Comic Sans MS" pitchFamily="66" charset="0"/>
              </a:rPr>
            </a:br>
            <a:r>
              <a:rPr lang="en-US" sz="3600" b="1" dirty="0">
                <a:solidFill>
                  <a:srgbClr val="CFAFE7"/>
                </a:solidFill>
                <a:latin typeface="Comic Sans MS" pitchFamily="66" charset="0"/>
              </a:rPr>
              <a:t>(Transform FBA to TBA)</a:t>
            </a:r>
          </a:p>
        </p:txBody>
      </p:sp>
      <p:sp>
        <p:nvSpPr>
          <p:cNvPr id="67587" name="Text Box 3"/>
          <p:cNvSpPr txBox="1">
            <a:spLocks noChangeArrowheads="1"/>
          </p:cNvSpPr>
          <p:nvPr/>
        </p:nvSpPr>
        <p:spPr bwMode="auto">
          <a:xfrm>
            <a:off x="5551488" y="6094412"/>
            <a:ext cx="1611312" cy="461665"/>
          </a:xfrm>
          <a:prstGeom prst="rect">
            <a:avLst/>
          </a:prstGeom>
          <a:noFill/>
          <a:ln w="12700" cap="sq">
            <a:noFill/>
            <a:miter lim="800000"/>
            <a:headEnd type="none" w="sm" len="sm"/>
            <a:tailEnd type="none" w="sm" len="sm"/>
          </a:ln>
        </p:spPr>
        <p:txBody>
          <a:bodyPr wrap="square">
            <a:spAutoFit/>
          </a:bodyPr>
          <a:lstStyle/>
          <a:p>
            <a:r>
              <a:rPr lang="en-US" sz="2400" dirty="0"/>
              <a:t>TBA </a:t>
            </a:r>
            <a:r>
              <a:rPr lang="en-US" sz="2400" baseline="-25000" dirty="0"/>
              <a:t>282</a:t>
            </a:r>
          </a:p>
        </p:txBody>
      </p:sp>
      <p:sp>
        <p:nvSpPr>
          <p:cNvPr id="67588" name="Line 4"/>
          <p:cNvSpPr>
            <a:spLocks noChangeShapeType="1"/>
          </p:cNvSpPr>
          <p:nvPr/>
        </p:nvSpPr>
        <p:spPr bwMode="auto">
          <a:xfrm flipH="1" flipV="1">
            <a:off x="4843463" y="5067300"/>
            <a:ext cx="196850" cy="149225"/>
          </a:xfrm>
          <a:prstGeom prst="line">
            <a:avLst/>
          </a:prstGeom>
          <a:noFill/>
          <a:ln w="25400" cap="sq">
            <a:solidFill>
              <a:schemeClr val="tx1"/>
            </a:solidFill>
            <a:round/>
            <a:headEnd type="none" w="sm" len="sm"/>
            <a:tailEnd type="triangle" w="sm" len="sm"/>
          </a:ln>
        </p:spPr>
        <p:txBody>
          <a:bodyPr wrap="none"/>
          <a:lstStyle/>
          <a:p>
            <a:endParaRPr lang="en-US"/>
          </a:p>
        </p:txBody>
      </p:sp>
      <p:sp>
        <p:nvSpPr>
          <p:cNvPr id="67589" name="Line 5"/>
          <p:cNvSpPr>
            <a:spLocks noChangeShapeType="1"/>
          </p:cNvSpPr>
          <p:nvPr/>
        </p:nvSpPr>
        <p:spPr bwMode="auto">
          <a:xfrm flipV="1">
            <a:off x="7472363" y="5067300"/>
            <a:ext cx="219075" cy="149225"/>
          </a:xfrm>
          <a:prstGeom prst="line">
            <a:avLst/>
          </a:prstGeom>
          <a:noFill/>
          <a:ln w="25400" cap="sq">
            <a:solidFill>
              <a:schemeClr val="tx1"/>
            </a:solidFill>
            <a:round/>
            <a:headEnd type="none" w="sm" len="sm"/>
            <a:tailEnd type="triangle" w="sm" len="sm"/>
          </a:ln>
        </p:spPr>
        <p:txBody>
          <a:bodyPr wrap="none"/>
          <a:lstStyle/>
          <a:p>
            <a:endParaRPr lang="en-US"/>
          </a:p>
        </p:txBody>
      </p:sp>
      <p:pic>
        <p:nvPicPr>
          <p:cNvPr id="67590" name="Picture 6" descr="TBA"/>
          <p:cNvPicPr>
            <a:picLocks noChangeAspect="1" noChangeArrowheads="1"/>
          </p:cNvPicPr>
          <p:nvPr/>
        </p:nvPicPr>
        <p:blipFill>
          <a:blip r:embed="rId3" cstate="print"/>
          <a:srcRect/>
          <a:stretch>
            <a:fillRect/>
          </a:stretch>
        </p:blipFill>
        <p:spPr bwMode="auto">
          <a:xfrm>
            <a:off x="284163" y="1927225"/>
            <a:ext cx="3236912" cy="4433888"/>
          </a:xfrm>
          <a:prstGeom prst="rect">
            <a:avLst/>
          </a:prstGeom>
          <a:noFill/>
          <a:ln w="9525">
            <a:noFill/>
            <a:miter lim="800000"/>
            <a:headEnd/>
            <a:tailEnd/>
          </a:ln>
        </p:spPr>
      </p:pic>
      <p:pic>
        <p:nvPicPr>
          <p:cNvPr id="67591" name="Picture 7" descr="TLeft282"/>
          <p:cNvPicPr>
            <a:picLocks noChangeAspect="1" noChangeArrowheads="1"/>
          </p:cNvPicPr>
          <p:nvPr/>
        </p:nvPicPr>
        <p:blipFill>
          <a:blip r:embed="rId4" cstate="print"/>
          <a:srcRect/>
          <a:stretch>
            <a:fillRect/>
          </a:stretch>
        </p:blipFill>
        <p:spPr bwMode="auto">
          <a:xfrm>
            <a:off x="3956050" y="5891213"/>
            <a:ext cx="1320800" cy="203200"/>
          </a:xfrm>
          <a:prstGeom prst="rect">
            <a:avLst/>
          </a:prstGeom>
          <a:noFill/>
          <a:ln w="9525">
            <a:noFill/>
            <a:miter lim="800000"/>
            <a:headEnd/>
            <a:tailEnd/>
          </a:ln>
        </p:spPr>
      </p:pic>
      <p:pic>
        <p:nvPicPr>
          <p:cNvPr id="67592" name="Picture 8" descr="Top282"/>
          <p:cNvPicPr>
            <a:picLocks noChangeAspect="1" noChangeArrowheads="1"/>
          </p:cNvPicPr>
          <p:nvPr/>
        </p:nvPicPr>
        <p:blipFill>
          <a:blip r:embed="rId5" cstate="print"/>
          <a:srcRect/>
          <a:stretch>
            <a:fillRect/>
          </a:stretch>
        </p:blipFill>
        <p:spPr bwMode="auto">
          <a:xfrm>
            <a:off x="5276850" y="5891213"/>
            <a:ext cx="2032000" cy="203200"/>
          </a:xfrm>
          <a:prstGeom prst="rect">
            <a:avLst/>
          </a:prstGeom>
          <a:noFill/>
          <a:ln w="9525">
            <a:noFill/>
            <a:miter lim="800000"/>
            <a:headEnd/>
            <a:tailEnd/>
          </a:ln>
        </p:spPr>
      </p:pic>
      <p:pic>
        <p:nvPicPr>
          <p:cNvPr id="67593" name="Picture 9" descr="Back282"/>
          <p:cNvPicPr>
            <a:picLocks noChangeAspect="1" noChangeArrowheads="1"/>
          </p:cNvPicPr>
          <p:nvPr/>
        </p:nvPicPr>
        <p:blipFill>
          <a:blip r:embed="rId6" cstate="print"/>
          <a:srcRect/>
          <a:stretch>
            <a:fillRect/>
          </a:stretch>
        </p:blipFill>
        <p:spPr bwMode="auto">
          <a:xfrm>
            <a:off x="6597650" y="1927225"/>
            <a:ext cx="2032000" cy="1524000"/>
          </a:xfrm>
          <a:prstGeom prst="rect">
            <a:avLst/>
          </a:prstGeom>
          <a:noFill/>
          <a:ln w="9525">
            <a:noFill/>
            <a:miter lim="800000"/>
            <a:headEnd/>
            <a:tailEnd/>
          </a:ln>
        </p:spPr>
      </p:pic>
      <p:pic>
        <p:nvPicPr>
          <p:cNvPr id="67594" name="Picture 10" descr="C1i282"/>
          <p:cNvPicPr>
            <a:picLocks noChangeAspect="1" noChangeArrowheads="1"/>
          </p:cNvPicPr>
          <p:nvPr/>
        </p:nvPicPr>
        <p:blipFill>
          <a:blip r:embed="rId7" cstate="print"/>
          <a:srcRect/>
          <a:stretch>
            <a:fillRect/>
          </a:stretch>
        </p:blipFill>
        <p:spPr bwMode="auto">
          <a:xfrm>
            <a:off x="3956050" y="1927225"/>
            <a:ext cx="2032000" cy="1524000"/>
          </a:xfrm>
          <a:prstGeom prst="rect">
            <a:avLst/>
          </a:prstGeom>
          <a:noFill/>
          <a:ln w="9525">
            <a:noFill/>
            <a:miter lim="800000"/>
            <a:headEnd/>
            <a:tailEnd/>
          </a:ln>
        </p:spPr>
      </p:pic>
      <p:pic>
        <p:nvPicPr>
          <p:cNvPr id="67595" name="Picture 11" descr="Left282"/>
          <p:cNvPicPr>
            <a:picLocks noChangeAspect="1" noChangeArrowheads="1"/>
          </p:cNvPicPr>
          <p:nvPr/>
        </p:nvPicPr>
        <p:blipFill>
          <a:blip r:embed="rId8" cstate="print"/>
          <a:srcRect/>
          <a:stretch>
            <a:fillRect/>
          </a:stretch>
        </p:blipFill>
        <p:spPr bwMode="auto">
          <a:xfrm>
            <a:off x="5280025" y="4265613"/>
            <a:ext cx="203200" cy="1320800"/>
          </a:xfrm>
          <a:prstGeom prst="rect">
            <a:avLst/>
          </a:prstGeom>
          <a:noFill/>
          <a:ln w="9525">
            <a:noFill/>
            <a:miter lim="800000"/>
            <a:headEnd/>
            <a:tailEnd/>
          </a:ln>
        </p:spPr>
      </p:pic>
      <p:pic>
        <p:nvPicPr>
          <p:cNvPr id="67596" name="Picture 12" descr="Top282"/>
          <p:cNvPicPr>
            <a:picLocks noChangeAspect="1" noChangeArrowheads="1"/>
          </p:cNvPicPr>
          <p:nvPr/>
        </p:nvPicPr>
        <p:blipFill>
          <a:blip r:embed="rId5" cstate="print"/>
          <a:srcRect/>
          <a:stretch>
            <a:fillRect/>
          </a:stretch>
        </p:blipFill>
        <p:spPr bwMode="auto">
          <a:xfrm>
            <a:off x="5276850" y="3933825"/>
            <a:ext cx="2032000" cy="203200"/>
          </a:xfrm>
          <a:prstGeom prst="rect">
            <a:avLst/>
          </a:prstGeom>
          <a:noFill/>
          <a:ln w="9525">
            <a:noFill/>
            <a:miter lim="800000"/>
            <a:headEnd/>
            <a:tailEnd/>
          </a:ln>
        </p:spPr>
      </p:pic>
      <p:pic>
        <p:nvPicPr>
          <p:cNvPr id="67597" name="Picture 13" descr="Right282"/>
          <p:cNvPicPr>
            <a:picLocks noChangeAspect="1" noChangeArrowheads="1"/>
          </p:cNvPicPr>
          <p:nvPr/>
        </p:nvPicPr>
        <p:blipFill>
          <a:blip r:embed="rId9" cstate="print"/>
          <a:srcRect/>
          <a:stretch>
            <a:fillRect/>
          </a:stretch>
        </p:blipFill>
        <p:spPr bwMode="auto">
          <a:xfrm>
            <a:off x="7105650" y="4265613"/>
            <a:ext cx="203200" cy="1320800"/>
          </a:xfrm>
          <a:prstGeom prst="rect">
            <a:avLst/>
          </a:prstGeom>
          <a:noFill/>
          <a:ln w="9525">
            <a:noFill/>
            <a:miter lim="800000"/>
            <a:headEnd/>
            <a:tailEnd/>
          </a:ln>
        </p:spPr>
      </p:pic>
      <p:pic>
        <p:nvPicPr>
          <p:cNvPr id="67598" name="Picture 14" descr="TRight282"/>
          <p:cNvPicPr>
            <a:picLocks noChangeAspect="1" noChangeArrowheads="1"/>
          </p:cNvPicPr>
          <p:nvPr/>
        </p:nvPicPr>
        <p:blipFill>
          <a:blip r:embed="rId10" cstate="print"/>
          <a:srcRect/>
          <a:stretch>
            <a:fillRect/>
          </a:stretch>
        </p:blipFill>
        <p:spPr bwMode="auto">
          <a:xfrm>
            <a:off x="7308850" y="5891213"/>
            <a:ext cx="1320800" cy="203200"/>
          </a:xfrm>
          <a:prstGeom prst="rect">
            <a:avLst/>
          </a:prstGeom>
          <a:noFill/>
          <a:ln w="9525">
            <a:noFill/>
            <a:miter lim="800000"/>
            <a:headEnd/>
            <a:tailEnd/>
          </a:ln>
        </p:spPr>
      </p:pic>
      <p:sp>
        <p:nvSpPr>
          <p:cNvPr id="2" name="Date Placeholder 1">
            <a:extLst>
              <a:ext uri="{FF2B5EF4-FFF2-40B4-BE49-F238E27FC236}">
                <a16:creationId xmlns:a16="http://schemas.microsoft.com/office/drawing/2014/main" id="{50A32D83-62B5-4222-9E37-5783DFDBCB7A}"/>
              </a:ext>
            </a:extLst>
          </p:cNvPr>
          <p:cNvSpPr>
            <a:spLocks noGrp="1"/>
          </p:cNvSpPr>
          <p:nvPr>
            <p:ph type="dt" sz="half" idx="10"/>
          </p:nvPr>
        </p:nvSpPr>
        <p:spPr/>
        <p:txBody>
          <a:bodyPr/>
          <a:lstStyle/>
          <a:p>
            <a:fld id="{C3C9CC71-6E36-48D7-BE88-21384F46E425}" type="datetime1">
              <a:rPr lang="en-US" smtClean="0"/>
              <a:t>3/28/2023</a:t>
            </a:fld>
            <a:endParaRPr lang="en-US" dirty="0"/>
          </a:p>
        </p:txBody>
      </p:sp>
      <p:sp>
        <p:nvSpPr>
          <p:cNvPr id="3" name="Slide Number Placeholder 2">
            <a:extLst>
              <a:ext uri="{FF2B5EF4-FFF2-40B4-BE49-F238E27FC236}">
                <a16:creationId xmlns:a16="http://schemas.microsoft.com/office/drawing/2014/main" id="{201D5909-0D26-4B92-9406-437A0B84DA11}"/>
              </a:ext>
            </a:extLst>
          </p:cNvPr>
          <p:cNvSpPr>
            <a:spLocks noGrp="1"/>
          </p:cNvSpPr>
          <p:nvPr>
            <p:ph type="sldNum" sz="quarter" idx="12"/>
          </p:nvPr>
        </p:nvSpPr>
        <p:spPr/>
        <p:txBody>
          <a:bodyPr/>
          <a:lstStyle/>
          <a:p>
            <a:fld id="{8444A278-390B-480E-A91C-73A8347B7D93}" type="slidenum">
              <a:rPr lang="en-US" smtClean="0"/>
              <a:pPr/>
              <a:t>116</a:t>
            </a:fld>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528637" y="196850"/>
            <a:ext cx="8310563" cy="873125"/>
          </a:xfrm>
        </p:spPr>
        <p:txBody>
          <a:bodyPr/>
          <a:lstStyle/>
          <a:p>
            <a:pPr eaLnBrk="1" hangingPunct="1"/>
            <a:r>
              <a:rPr lang="en-US" b="1" dirty="0">
                <a:solidFill>
                  <a:srgbClr val="CFAFE7"/>
                </a:solidFill>
                <a:latin typeface="Comic Sans MS" pitchFamily="66" charset="0"/>
              </a:rPr>
              <a:t>Background Tracking (BGT)</a:t>
            </a:r>
          </a:p>
        </p:txBody>
      </p:sp>
      <p:sp>
        <p:nvSpPr>
          <p:cNvPr id="68611" name="Rectangle 3"/>
          <p:cNvSpPr>
            <a:spLocks noGrp="1" noChangeArrowheads="1"/>
          </p:cNvSpPr>
          <p:nvPr>
            <p:ph type="body" idx="1"/>
          </p:nvPr>
        </p:nvSpPr>
        <p:spPr>
          <a:xfrm>
            <a:off x="717550" y="1279525"/>
            <a:ext cx="7620000" cy="2362200"/>
          </a:xfrm>
        </p:spPr>
        <p:txBody>
          <a:bodyPr>
            <a:normAutofit/>
          </a:bodyPr>
          <a:lstStyle/>
          <a:p>
            <a:pPr marL="517525" indent="-481013">
              <a:lnSpc>
                <a:spcPts val="3600"/>
              </a:lnSpc>
              <a:spcAft>
                <a:spcPts val="1200"/>
              </a:spcAft>
            </a:pPr>
            <a:r>
              <a:rPr lang="en-US" sz="3200" dirty="0">
                <a:solidFill>
                  <a:srgbClr val="18F8D3"/>
                </a:solidFill>
                <a:latin typeface="Comic Sans MS" pitchFamily="66" charset="0"/>
              </a:rPr>
              <a:t>Measure how much they share the common background.</a:t>
            </a:r>
          </a:p>
          <a:p>
            <a:pPr marL="517525" indent="-481013">
              <a:lnSpc>
                <a:spcPts val="3600"/>
              </a:lnSpc>
              <a:spcAft>
                <a:spcPts val="1200"/>
              </a:spcAft>
            </a:pPr>
            <a:r>
              <a:rPr lang="en-US" sz="3200" dirty="0">
                <a:solidFill>
                  <a:srgbClr val="18F8D3"/>
                </a:solidFill>
                <a:latin typeface="Comic Sans MS" pitchFamily="66" charset="0"/>
              </a:rPr>
              <a:t>Longest run of continuous matches is the matching score</a:t>
            </a:r>
          </a:p>
        </p:txBody>
      </p:sp>
      <p:pic>
        <p:nvPicPr>
          <p:cNvPr id="68612" name="Picture 4" descr="C1i282"/>
          <p:cNvPicPr>
            <a:picLocks noChangeAspect="1" noChangeArrowheads="1"/>
          </p:cNvPicPr>
          <p:nvPr/>
        </p:nvPicPr>
        <p:blipFill>
          <a:blip r:embed="rId3" cstate="print"/>
          <a:srcRect/>
          <a:stretch>
            <a:fillRect/>
          </a:stretch>
        </p:blipFill>
        <p:spPr bwMode="auto">
          <a:xfrm>
            <a:off x="4491037" y="3903663"/>
            <a:ext cx="1768475" cy="1327150"/>
          </a:xfrm>
          <a:prstGeom prst="rect">
            <a:avLst/>
          </a:prstGeom>
          <a:noFill/>
          <a:ln w="9525">
            <a:noFill/>
            <a:miter lim="800000"/>
            <a:headEnd/>
            <a:tailEnd/>
          </a:ln>
        </p:spPr>
      </p:pic>
      <p:pic>
        <p:nvPicPr>
          <p:cNvPr id="68613" name="Picture 5" descr="C1i283"/>
          <p:cNvPicPr>
            <a:picLocks noChangeAspect="1" noChangeArrowheads="1"/>
          </p:cNvPicPr>
          <p:nvPr/>
        </p:nvPicPr>
        <p:blipFill>
          <a:blip r:embed="rId4" cstate="print"/>
          <a:srcRect/>
          <a:stretch>
            <a:fillRect/>
          </a:stretch>
        </p:blipFill>
        <p:spPr bwMode="auto">
          <a:xfrm>
            <a:off x="6386512" y="3886200"/>
            <a:ext cx="1792288" cy="1344613"/>
          </a:xfrm>
          <a:prstGeom prst="rect">
            <a:avLst/>
          </a:prstGeom>
          <a:noFill/>
          <a:ln w="9525">
            <a:noFill/>
            <a:miter lim="800000"/>
            <a:headEnd/>
            <a:tailEnd/>
          </a:ln>
        </p:spPr>
      </p:pic>
      <p:sp>
        <p:nvSpPr>
          <p:cNvPr id="68614" name="Text Box 6"/>
          <p:cNvSpPr txBox="1">
            <a:spLocks noChangeArrowheads="1"/>
          </p:cNvSpPr>
          <p:nvPr/>
        </p:nvSpPr>
        <p:spPr bwMode="auto">
          <a:xfrm>
            <a:off x="3352800" y="5715000"/>
            <a:ext cx="1174750" cy="366713"/>
          </a:xfrm>
          <a:prstGeom prst="rect">
            <a:avLst/>
          </a:prstGeom>
          <a:noFill/>
          <a:ln w="12700" cap="sq">
            <a:noFill/>
            <a:miter lim="800000"/>
            <a:headEnd type="none" w="sm" len="sm"/>
            <a:tailEnd type="none" w="sm" len="sm"/>
          </a:ln>
        </p:spPr>
        <p:txBody>
          <a:bodyPr>
            <a:spAutoFit/>
          </a:bodyPr>
          <a:lstStyle/>
          <a:p>
            <a:r>
              <a:rPr lang="en-US" sz="1800" b="1" dirty="0"/>
              <a:t>TBA </a:t>
            </a:r>
            <a:r>
              <a:rPr lang="en-US" sz="1800" b="1" baseline="-25000" dirty="0"/>
              <a:t>282</a:t>
            </a:r>
          </a:p>
        </p:txBody>
      </p:sp>
      <p:pic>
        <p:nvPicPr>
          <p:cNvPr id="68615" name="Picture 7" descr="TLeft282"/>
          <p:cNvPicPr>
            <a:picLocks noChangeAspect="1" noChangeArrowheads="1"/>
          </p:cNvPicPr>
          <p:nvPr/>
        </p:nvPicPr>
        <p:blipFill>
          <a:blip r:embed="rId5" cstate="print"/>
          <a:srcRect/>
          <a:stretch>
            <a:fillRect/>
          </a:stretch>
        </p:blipFill>
        <p:spPr bwMode="auto">
          <a:xfrm>
            <a:off x="4403725" y="5859463"/>
            <a:ext cx="1081087" cy="166687"/>
          </a:xfrm>
          <a:prstGeom prst="rect">
            <a:avLst/>
          </a:prstGeom>
          <a:noFill/>
          <a:ln w="9525">
            <a:noFill/>
            <a:miter lim="800000"/>
            <a:headEnd/>
            <a:tailEnd/>
          </a:ln>
        </p:spPr>
      </p:pic>
      <p:pic>
        <p:nvPicPr>
          <p:cNvPr id="68616" name="Picture 8" descr="Top282"/>
          <p:cNvPicPr>
            <a:picLocks noChangeAspect="1" noChangeArrowheads="1"/>
          </p:cNvPicPr>
          <p:nvPr/>
        </p:nvPicPr>
        <p:blipFill>
          <a:blip r:embed="rId6" cstate="print"/>
          <a:srcRect/>
          <a:stretch>
            <a:fillRect/>
          </a:stretch>
        </p:blipFill>
        <p:spPr bwMode="auto">
          <a:xfrm>
            <a:off x="5484812" y="5859463"/>
            <a:ext cx="1663700" cy="166687"/>
          </a:xfrm>
          <a:prstGeom prst="rect">
            <a:avLst/>
          </a:prstGeom>
          <a:noFill/>
          <a:ln w="9525">
            <a:noFill/>
            <a:miter lim="800000"/>
            <a:headEnd/>
            <a:tailEnd/>
          </a:ln>
        </p:spPr>
      </p:pic>
      <p:pic>
        <p:nvPicPr>
          <p:cNvPr id="68617" name="Picture 9" descr="TRight282"/>
          <p:cNvPicPr>
            <a:picLocks noChangeAspect="1" noChangeArrowheads="1"/>
          </p:cNvPicPr>
          <p:nvPr/>
        </p:nvPicPr>
        <p:blipFill>
          <a:blip r:embed="rId7" cstate="print"/>
          <a:srcRect/>
          <a:stretch>
            <a:fillRect/>
          </a:stretch>
        </p:blipFill>
        <p:spPr bwMode="auto">
          <a:xfrm>
            <a:off x="7148512" y="5859463"/>
            <a:ext cx="1081088" cy="166687"/>
          </a:xfrm>
          <a:prstGeom prst="rect">
            <a:avLst/>
          </a:prstGeom>
          <a:noFill/>
          <a:ln w="9525">
            <a:noFill/>
            <a:miter lim="800000"/>
            <a:headEnd/>
            <a:tailEnd/>
          </a:ln>
        </p:spPr>
      </p:pic>
      <p:pic>
        <p:nvPicPr>
          <p:cNvPr id="68618" name="Picture 10" descr="TLeft283"/>
          <p:cNvPicPr>
            <a:picLocks noChangeAspect="1" noChangeArrowheads="1"/>
          </p:cNvPicPr>
          <p:nvPr/>
        </p:nvPicPr>
        <p:blipFill>
          <a:blip r:embed="rId8" cstate="print"/>
          <a:srcRect/>
          <a:stretch>
            <a:fillRect/>
          </a:stretch>
        </p:blipFill>
        <p:spPr bwMode="auto">
          <a:xfrm>
            <a:off x="4403725" y="6389688"/>
            <a:ext cx="1081087" cy="166687"/>
          </a:xfrm>
          <a:prstGeom prst="rect">
            <a:avLst/>
          </a:prstGeom>
          <a:noFill/>
          <a:ln w="9525">
            <a:noFill/>
            <a:miter lim="800000"/>
            <a:headEnd/>
            <a:tailEnd/>
          </a:ln>
        </p:spPr>
      </p:pic>
      <p:pic>
        <p:nvPicPr>
          <p:cNvPr id="68619" name="Picture 11" descr="Top283"/>
          <p:cNvPicPr>
            <a:picLocks noChangeAspect="1" noChangeArrowheads="1"/>
          </p:cNvPicPr>
          <p:nvPr/>
        </p:nvPicPr>
        <p:blipFill>
          <a:blip r:embed="rId9" cstate="print"/>
          <a:srcRect/>
          <a:stretch>
            <a:fillRect/>
          </a:stretch>
        </p:blipFill>
        <p:spPr bwMode="auto">
          <a:xfrm>
            <a:off x="5484812" y="6389688"/>
            <a:ext cx="1663700" cy="166687"/>
          </a:xfrm>
          <a:prstGeom prst="rect">
            <a:avLst/>
          </a:prstGeom>
          <a:noFill/>
          <a:ln w="9525">
            <a:noFill/>
            <a:miter lim="800000"/>
            <a:headEnd/>
            <a:tailEnd/>
          </a:ln>
        </p:spPr>
      </p:pic>
      <p:pic>
        <p:nvPicPr>
          <p:cNvPr id="68620" name="Picture 12" descr="TRight283"/>
          <p:cNvPicPr>
            <a:picLocks noChangeAspect="1" noChangeArrowheads="1"/>
          </p:cNvPicPr>
          <p:nvPr/>
        </p:nvPicPr>
        <p:blipFill>
          <a:blip r:embed="rId10" cstate="print"/>
          <a:srcRect/>
          <a:stretch>
            <a:fillRect/>
          </a:stretch>
        </p:blipFill>
        <p:spPr bwMode="auto">
          <a:xfrm>
            <a:off x="7148512" y="6389688"/>
            <a:ext cx="1081088" cy="166687"/>
          </a:xfrm>
          <a:prstGeom prst="rect">
            <a:avLst/>
          </a:prstGeom>
          <a:noFill/>
          <a:ln w="9525">
            <a:noFill/>
            <a:miter lim="800000"/>
            <a:headEnd/>
            <a:tailEnd/>
          </a:ln>
        </p:spPr>
      </p:pic>
      <p:sp>
        <p:nvSpPr>
          <p:cNvPr id="68621" name="Text Box 13"/>
          <p:cNvSpPr txBox="1">
            <a:spLocks noChangeArrowheads="1"/>
          </p:cNvSpPr>
          <p:nvPr/>
        </p:nvSpPr>
        <p:spPr bwMode="auto">
          <a:xfrm>
            <a:off x="3352800" y="6248400"/>
            <a:ext cx="1174750" cy="366713"/>
          </a:xfrm>
          <a:prstGeom prst="rect">
            <a:avLst/>
          </a:prstGeom>
          <a:noFill/>
          <a:ln w="12700" cap="sq">
            <a:noFill/>
            <a:miter lim="800000"/>
            <a:headEnd type="none" w="sm" len="sm"/>
            <a:tailEnd type="none" w="sm" len="sm"/>
          </a:ln>
        </p:spPr>
        <p:txBody>
          <a:bodyPr>
            <a:spAutoFit/>
          </a:bodyPr>
          <a:lstStyle/>
          <a:p>
            <a:r>
              <a:rPr lang="en-US" sz="1800" b="1"/>
              <a:t>TBA </a:t>
            </a:r>
            <a:r>
              <a:rPr lang="en-US" sz="1800" b="1" baseline="-25000"/>
              <a:t>283</a:t>
            </a:r>
            <a:endParaRPr lang="en-US" sz="2000" baseline="-25000"/>
          </a:p>
        </p:txBody>
      </p:sp>
      <p:sp>
        <p:nvSpPr>
          <p:cNvPr id="68622" name="Text Box 14"/>
          <p:cNvSpPr txBox="1">
            <a:spLocks noChangeArrowheads="1"/>
          </p:cNvSpPr>
          <p:nvPr/>
        </p:nvSpPr>
        <p:spPr bwMode="auto">
          <a:xfrm>
            <a:off x="4852987" y="5230813"/>
            <a:ext cx="990600" cy="366712"/>
          </a:xfrm>
          <a:prstGeom prst="rect">
            <a:avLst/>
          </a:prstGeom>
          <a:noFill/>
          <a:ln w="12700" cap="sq">
            <a:noFill/>
            <a:miter lim="800000"/>
            <a:headEnd type="none" w="sm" len="sm"/>
            <a:tailEnd type="none" w="sm" len="sm"/>
          </a:ln>
        </p:spPr>
        <p:txBody>
          <a:bodyPr>
            <a:spAutoFit/>
          </a:bodyPr>
          <a:lstStyle/>
          <a:p>
            <a:pPr algn="ctr"/>
            <a:r>
              <a:rPr lang="en-US" sz="1800" b="1"/>
              <a:t>#282</a:t>
            </a:r>
            <a:endParaRPr lang="en-US" sz="1800" b="1" baseline="-25000"/>
          </a:p>
        </p:txBody>
      </p:sp>
      <p:sp>
        <p:nvSpPr>
          <p:cNvPr id="68623" name="Text Box 15"/>
          <p:cNvSpPr txBox="1">
            <a:spLocks noChangeArrowheads="1"/>
          </p:cNvSpPr>
          <p:nvPr/>
        </p:nvSpPr>
        <p:spPr bwMode="auto">
          <a:xfrm>
            <a:off x="6773862" y="5230813"/>
            <a:ext cx="990600" cy="366712"/>
          </a:xfrm>
          <a:prstGeom prst="rect">
            <a:avLst/>
          </a:prstGeom>
          <a:noFill/>
          <a:ln w="12700" cap="sq">
            <a:noFill/>
            <a:miter lim="800000"/>
            <a:headEnd type="none" w="sm" len="sm"/>
            <a:tailEnd type="none" w="sm" len="sm"/>
          </a:ln>
        </p:spPr>
        <p:txBody>
          <a:bodyPr>
            <a:spAutoFit/>
          </a:bodyPr>
          <a:lstStyle/>
          <a:p>
            <a:pPr algn="ctr"/>
            <a:r>
              <a:rPr lang="en-US" sz="1800" b="1"/>
              <a:t>#283</a:t>
            </a:r>
            <a:endParaRPr lang="en-US" sz="1800" b="1" baseline="-25000"/>
          </a:p>
        </p:txBody>
      </p:sp>
      <p:sp>
        <p:nvSpPr>
          <p:cNvPr id="17" name="Rectangle 16"/>
          <p:cNvSpPr/>
          <p:nvPr/>
        </p:nvSpPr>
        <p:spPr>
          <a:xfrm>
            <a:off x="6191250" y="5791200"/>
            <a:ext cx="104775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715000" y="6319345"/>
            <a:ext cx="1058862" cy="3100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72AF0EEF-C414-4DDC-BC65-469884444DA4}"/>
              </a:ext>
            </a:extLst>
          </p:cNvPr>
          <p:cNvSpPr>
            <a:spLocks noGrp="1"/>
          </p:cNvSpPr>
          <p:nvPr>
            <p:ph type="dt" sz="half" idx="10"/>
          </p:nvPr>
        </p:nvSpPr>
        <p:spPr/>
        <p:txBody>
          <a:bodyPr/>
          <a:lstStyle/>
          <a:p>
            <a:fld id="{58B6BA9A-29E4-4762-BD30-C49975886CB3}" type="datetime1">
              <a:rPr lang="en-US" smtClean="0"/>
              <a:t>3/28/2023</a:t>
            </a:fld>
            <a:endParaRPr lang="en-US" dirty="0"/>
          </a:p>
        </p:txBody>
      </p:sp>
      <p:sp>
        <p:nvSpPr>
          <p:cNvPr id="3" name="Slide Number Placeholder 2">
            <a:extLst>
              <a:ext uri="{FF2B5EF4-FFF2-40B4-BE49-F238E27FC236}">
                <a16:creationId xmlns:a16="http://schemas.microsoft.com/office/drawing/2014/main" id="{435A0B0B-E046-414C-B501-4602D209B751}"/>
              </a:ext>
            </a:extLst>
          </p:cNvPr>
          <p:cNvSpPr>
            <a:spLocks noGrp="1"/>
          </p:cNvSpPr>
          <p:nvPr>
            <p:ph type="sldNum" sz="quarter" idx="12"/>
          </p:nvPr>
        </p:nvSpPr>
        <p:spPr/>
        <p:txBody>
          <a:bodyPr/>
          <a:lstStyle/>
          <a:p>
            <a:fld id="{8444A278-390B-480E-A91C-73A8347B7D93}" type="slidenum">
              <a:rPr lang="en-US" smtClean="0"/>
              <a:pPr/>
              <a:t>117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3000" fill="hold"/>
                                        <p:tgtEl>
                                          <p:spTgt spid="17"/>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3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394980" y="240454"/>
            <a:ext cx="6484937" cy="1257300"/>
          </a:xfrm>
        </p:spPr>
        <p:txBody>
          <a:bodyPr>
            <a:normAutofit fontScale="90000"/>
          </a:bodyPr>
          <a:lstStyle/>
          <a:p>
            <a:pPr eaLnBrk="1" hangingPunct="1">
              <a:lnSpc>
                <a:spcPct val="85000"/>
              </a:lnSpc>
            </a:pPr>
            <a:r>
              <a:rPr lang="en-US" b="1" dirty="0">
                <a:solidFill>
                  <a:srgbClr val="CFAFE7"/>
                </a:solidFill>
                <a:latin typeface="Comic Sans MS" pitchFamily="66" charset="0"/>
              </a:rPr>
              <a:t>How Does FBA Track Camera Panning ?</a:t>
            </a:r>
          </a:p>
        </p:txBody>
      </p:sp>
      <p:sp>
        <p:nvSpPr>
          <p:cNvPr id="13316" name="Rectangle 3"/>
          <p:cNvSpPr>
            <a:spLocks noGrp="1" noChangeArrowheads="1"/>
          </p:cNvSpPr>
          <p:nvPr>
            <p:ph type="body" idx="1"/>
          </p:nvPr>
        </p:nvSpPr>
        <p:spPr>
          <a:xfrm>
            <a:off x="650875" y="6884988"/>
            <a:ext cx="7772400" cy="158750"/>
          </a:xfrm>
        </p:spPr>
        <p:txBody>
          <a:bodyPr>
            <a:normAutofit fontScale="25000" lnSpcReduction="20000"/>
          </a:bodyPr>
          <a:lstStyle/>
          <a:p>
            <a:pPr eaLnBrk="1" hangingPunct="1">
              <a:lnSpc>
                <a:spcPct val="90000"/>
              </a:lnSpc>
            </a:pPr>
            <a:endParaRPr lang="en-US" sz="2800"/>
          </a:p>
        </p:txBody>
      </p:sp>
      <p:grpSp>
        <p:nvGrpSpPr>
          <p:cNvPr id="2" name="Group 1"/>
          <p:cNvGrpSpPr/>
          <p:nvPr/>
        </p:nvGrpSpPr>
        <p:grpSpPr>
          <a:xfrm>
            <a:off x="1061312" y="1920863"/>
            <a:ext cx="4876800" cy="767255"/>
            <a:chOff x="2438400" y="5943600"/>
            <a:chExt cx="4876800" cy="767255"/>
          </a:xfrm>
        </p:grpSpPr>
        <p:sp>
          <p:nvSpPr>
            <p:cNvPr id="6" name="Text Box 6"/>
            <p:cNvSpPr txBox="1">
              <a:spLocks noChangeArrowheads="1"/>
            </p:cNvSpPr>
            <p:nvPr/>
          </p:nvSpPr>
          <p:spPr bwMode="auto">
            <a:xfrm>
              <a:off x="2438400" y="5943600"/>
              <a:ext cx="1174750" cy="366713"/>
            </a:xfrm>
            <a:prstGeom prst="rect">
              <a:avLst/>
            </a:prstGeom>
            <a:noFill/>
            <a:ln w="12700" cap="sq">
              <a:noFill/>
              <a:miter lim="800000"/>
              <a:headEnd type="none" w="sm" len="sm"/>
              <a:tailEnd type="none" w="sm" len="sm"/>
            </a:ln>
          </p:spPr>
          <p:txBody>
            <a:bodyPr>
              <a:spAutoFit/>
            </a:bodyPr>
            <a:lstStyle/>
            <a:p>
              <a:r>
                <a:rPr lang="en-US" sz="1800" b="1" dirty="0"/>
                <a:t>TBA </a:t>
              </a:r>
              <a:r>
                <a:rPr lang="en-US" sz="1800" b="1" baseline="-25000" dirty="0"/>
                <a:t>282</a:t>
              </a:r>
            </a:p>
          </p:txBody>
        </p:sp>
        <p:pic>
          <p:nvPicPr>
            <p:cNvPr id="7" name="Picture 7" descr="TLeft282"/>
            <p:cNvPicPr>
              <a:picLocks noChangeAspect="1" noChangeArrowheads="1"/>
            </p:cNvPicPr>
            <p:nvPr/>
          </p:nvPicPr>
          <p:blipFill>
            <a:blip r:embed="rId3" cstate="print"/>
            <a:srcRect/>
            <a:stretch>
              <a:fillRect/>
            </a:stretch>
          </p:blipFill>
          <p:spPr bwMode="auto">
            <a:xfrm>
              <a:off x="3489325" y="6088063"/>
              <a:ext cx="1081087" cy="166687"/>
            </a:xfrm>
            <a:prstGeom prst="rect">
              <a:avLst/>
            </a:prstGeom>
            <a:noFill/>
            <a:ln w="9525">
              <a:noFill/>
              <a:miter lim="800000"/>
              <a:headEnd/>
              <a:tailEnd/>
            </a:ln>
          </p:spPr>
        </p:pic>
        <p:pic>
          <p:nvPicPr>
            <p:cNvPr id="8" name="Picture 8" descr="Top282"/>
            <p:cNvPicPr>
              <a:picLocks noChangeAspect="1" noChangeArrowheads="1"/>
            </p:cNvPicPr>
            <p:nvPr/>
          </p:nvPicPr>
          <p:blipFill>
            <a:blip r:embed="rId4" cstate="print"/>
            <a:srcRect/>
            <a:stretch>
              <a:fillRect/>
            </a:stretch>
          </p:blipFill>
          <p:spPr bwMode="auto">
            <a:xfrm>
              <a:off x="4570412" y="6088063"/>
              <a:ext cx="1663700" cy="166687"/>
            </a:xfrm>
            <a:prstGeom prst="rect">
              <a:avLst/>
            </a:prstGeom>
            <a:noFill/>
            <a:ln w="9525">
              <a:noFill/>
              <a:miter lim="800000"/>
              <a:headEnd/>
              <a:tailEnd/>
            </a:ln>
          </p:spPr>
        </p:pic>
        <p:pic>
          <p:nvPicPr>
            <p:cNvPr id="9" name="Picture 9" descr="TRight282"/>
            <p:cNvPicPr>
              <a:picLocks noChangeAspect="1" noChangeArrowheads="1"/>
            </p:cNvPicPr>
            <p:nvPr/>
          </p:nvPicPr>
          <p:blipFill>
            <a:blip r:embed="rId5" cstate="print"/>
            <a:srcRect/>
            <a:stretch>
              <a:fillRect/>
            </a:stretch>
          </p:blipFill>
          <p:spPr bwMode="auto">
            <a:xfrm>
              <a:off x="6234112" y="6088063"/>
              <a:ext cx="1081088" cy="166687"/>
            </a:xfrm>
            <a:prstGeom prst="rect">
              <a:avLst/>
            </a:prstGeom>
            <a:noFill/>
            <a:ln w="9525">
              <a:noFill/>
              <a:miter lim="800000"/>
              <a:headEnd/>
              <a:tailEnd/>
            </a:ln>
          </p:spPr>
        </p:pic>
        <p:pic>
          <p:nvPicPr>
            <p:cNvPr id="10" name="Picture 10" descr="TLeft283"/>
            <p:cNvPicPr>
              <a:picLocks noChangeAspect="1" noChangeArrowheads="1"/>
            </p:cNvPicPr>
            <p:nvPr/>
          </p:nvPicPr>
          <p:blipFill>
            <a:blip r:embed="rId6" cstate="print"/>
            <a:srcRect/>
            <a:stretch>
              <a:fillRect/>
            </a:stretch>
          </p:blipFill>
          <p:spPr bwMode="auto">
            <a:xfrm>
              <a:off x="3489325" y="6471143"/>
              <a:ext cx="1081087" cy="166687"/>
            </a:xfrm>
            <a:prstGeom prst="rect">
              <a:avLst/>
            </a:prstGeom>
            <a:noFill/>
            <a:ln w="9525">
              <a:noFill/>
              <a:miter lim="800000"/>
              <a:headEnd/>
              <a:tailEnd/>
            </a:ln>
          </p:spPr>
        </p:pic>
        <p:pic>
          <p:nvPicPr>
            <p:cNvPr id="11" name="Picture 11" descr="Top283"/>
            <p:cNvPicPr>
              <a:picLocks noChangeAspect="1" noChangeArrowheads="1"/>
            </p:cNvPicPr>
            <p:nvPr/>
          </p:nvPicPr>
          <p:blipFill>
            <a:blip r:embed="rId7" cstate="print"/>
            <a:srcRect/>
            <a:stretch>
              <a:fillRect/>
            </a:stretch>
          </p:blipFill>
          <p:spPr bwMode="auto">
            <a:xfrm>
              <a:off x="4570412" y="6471143"/>
              <a:ext cx="1663700" cy="166687"/>
            </a:xfrm>
            <a:prstGeom prst="rect">
              <a:avLst/>
            </a:prstGeom>
            <a:noFill/>
            <a:ln w="9525">
              <a:noFill/>
              <a:miter lim="800000"/>
              <a:headEnd/>
              <a:tailEnd/>
            </a:ln>
          </p:spPr>
        </p:pic>
        <p:pic>
          <p:nvPicPr>
            <p:cNvPr id="12" name="Picture 12" descr="TRight283"/>
            <p:cNvPicPr>
              <a:picLocks noChangeAspect="1" noChangeArrowheads="1"/>
            </p:cNvPicPr>
            <p:nvPr/>
          </p:nvPicPr>
          <p:blipFill>
            <a:blip r:embed="rId8" cstate="print"/>
            <a:srcRect/>
            <a:stretch>
              <a:fillRect/>
            </a:stretch>
          </p:blipFill>
          <p:spPr bwMode="auto">
            <a:xfrm>
              <a:off x="6234112" y="6471143"/>
              <a:ext cx="1081088" cy="166687"/>
            </a:xfrm>
            <a:prstGeom prst="rect">
              <a:avLst/>
            </a:prstGeom>
            <a:noFill/>
            <a:ln w="9525">
              <a:noFill/>
              <a:miter lim="800000"/>
              <a:headEnd/>
              <a:tailEnd/>
            </a:ln>
          </p:spPr>
        </p:pic>
        <p:sp>
          <p:nvSpPr>
            <p:cNvPr id="13" name="Text Box 13"/>
            <p:cNvSpPr txBox="1">
              <a:spLocks noChangeArrowheads="1"/>
            </p:cNvSpPr>
            <p:nvPr/>
          </p:nvSpPr>
          <p:spPr bwMode="auto">
            <a:xfrm>
              <a:off x="2438400" y="6324600"/>
              <a:ext cx="1174750" cy="366713"/>
            </a:xfrm>
            <a:prstGeom prst="rect">
              <a:avLst/>
            </a:prstGeom>
            <a:noFill/>
            <a:ln w="12700" cap="sq">
              <a:noFill/>
              <a:miter lim="800000"/>
              <a:headEnd type="none" w="sm" len="sm"/>
              <a:tailEnd type="none" w="sm" len="sm"/>
            </a:ln>
          </p:spPr>
          <p:txBody>
            <a:bodyPr>
              <a:spAutoFit/>
            </a:bodyPr>
            <a:lstStyle/>
            <a:p>
              <a:r>
                <a:rPr lang="en-US" sz="1800" b="1" dirty="0"/>
                <a:t>TBA </a:t>
              </a:r>
              <a:r>
                <a:rPr lang="en-US" sz="1800" b="1" baseline="-25000" dirty="0"/>
                <a:t>283</a:t>
              </a:r>
              <a:endParaRPr lang="en-US" sz="2000" baseline="-25000" dirty="0"/>
            </a:p>
          </p:txBody>
        </p:sp>
        <p:sp>
          <p:nvSpPr>
            <p:cNvPr id="14" name="Rectangle 13"/>
            <p:cNvSpPr/>
            <p:nvPr/>
          </p:nvSpPr>
          <p:spPr>
            <a:xfrm>
              <a:off x="5486400" y="6019800"/>
              <a:ext cx="838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977174" y="6400800"/>
              <a:ext cx="838200" cy="3100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a:extLst>
              <a:ext uri="{FF2B5EF4-FFF2-40B4-BE49-F238E27FC236}">
                <a16:creationId xmlns:a16="http://schemas.microsoft.com/office/drawing/2014/main" id="{EBD4D7D4-FBAD-438D-B339-1AEF6A0864B0}"/>
              </a:ext>
            </a:extLst>
          </p:cNvPr>
          <p:cNvSpPr>
            <a:spLocks noGrp="1"/>
          </p:cNvSpPr>
          <p:nvPr>
            <p:ph type="dt" sz="half" idx="10"/>
          </p:nvPr>
        </p:nvSpPr>
        <p:spPr/>
        <p:txBody>
          <a:bodyPr/>
          <a:lstStyle/>
          <a:p>
            <a:fld id="{D8CD2EF5-D755-4159-BBE8-F121D853C28F}" type="datetime1">
              <a:rPr lang="en-US" smtClean="0"/>
              <a:t>3/28/2023</a:t>
            </a:fld>
            <a:endParaRPr lang="en-US" dirty="0"/>
          </a:p>
        </p:txBody>
      </p:sp>
      <p:sp>
        <p:nvSpPr>
          <p:cNvPr id="4" name="Slide Number Placeholder 3">
            <a:extLst>
              <a:ext uri="{FF2B5EF4-FFF2-40B4-BE49-F238E27FC236}">
                <a16:creationId xmlns:a16="http://schemas.microsoft.com/office/drawing/2014/main" id="{9866479A-3E36-4E78-9CD3-36EF9DD117D4}"/>
              </a:ext>
            </a:extLst>
          </p:cNvPr>
          <p:cNvSpPr>
            <a:spLocks noGrp="1"/>
          </p:cNvSpPr>
          <p:nvPr>
            <p:ph type="sldNum" sz="quarter" idx="12"/>
          </p:nvPr>
        </p:nvSpPr>
        <p:spPr/>
        <p:txBody>
          <a:bodyPr/>
          <a:lstStyle/>
          <a:p>
            <a:fld id="{8444A278-390B-480E-A91C-73A8347B7D93}" type="slidenum">
              <a:rPr lang="en-US" smtClean="0"/>
              <a:pPr/>
              <a:t>118</a:t>
            </a:fld>
            <a:endParaRPr lang="en-US" dirty="0"/>
          </a:p>
        </p:txBody>
      </p:sp>
      <p:sp>
        <p:nvSpPr>
          <p:cNvPr id="5" name="TextBox 4"/>
          <p:cNvSpPr txBox="1"/>
          <p:nvPr/>
        </p:nvSpPr>
        <p:spPr>
          <a:xfrm>
            <a:off x="6166712" y="2005427"/>
            <a:ext cx="2133600" cy="646331"/>
          </a:xfrm>
          <a:prstGeom prst="rect">
            <a:avLst/>
          </a:prstGeom>
          <a:noFill/>
        </p:spPr>
        <p:txBody>
          <a:bodyPr wrap="square" rtlCol="0">
            <a:spAutoFit/>
          </a:bodyPr>
          <a:lstStyle/>
          <a:p>
            <a:r>
              <a:rPr lang="en-US" dirty="0"/>
              <a:t>Horizontal camera movement</a:t>
            </a:r>
          </a:p>
        </p:txBody>
      </p:sp>
      <p:sp>
        <p:nvSpPr>
          <p:cNvPr id="16" name="Rectangle 15"/>
          <p:cNvSpPr/>
          <p:nvPr/>
        </p:nvSpPr>
        <p:spPr>
          <a:xfrm>
            <a:off x="1099412" y="4423906"/>
            <a:ext cx="533400" cy="12997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099412" y="3966706"/>
            <a:ext cx="29337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499712" y="4402174"/>
            <a:ext cx="533400" cy="13214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061812" y="4409602"/>
            <a:ext cx="533400" cy="13140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061812" y="3952402"/>
            <a:ext cx="29337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462112" y="4387870"/>
            <a:ext cx="533400" cy="13357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20917" y="3966394"/>
            <a:ext cx="1402311" cy="459715"/>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81207" y="3949577"/>
            <a:ext cx="1316325" cy="452376"/>
          </a:xfrm>
          <a:prstGeom prst="rect">
            <a:avLst/>
          </a:prstGeom>
        </p:spPr>
      </p:pic>
      <p:sp>
        <p:nvSpPr>
          <p:cNvPr id="21" name="Curved Down Arrow 20"/>
          <p:cNvSpPr/>
          <p:nvPr/>
        </p:nvSpPr>
        <p:spPr>
          <a:xfrm>
            <a:off x="2317750" y="3208200"/>
            <a:ext cx="4268062" cy="731520"/>
          </a:xfrm>
          <a:prstGeom prst="curvedDownArrow">
            <a:avLst/>
          </a:prstGeom>
          <a:solidFill>
            <a:srgbClr val="FAB972"/>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497371" y="5918746"/>
            <a:ext cx="6144631" cy="461665"/>
          </a:xfrm>
          <a:prstGeom prst="rect">
            <a:avLst/>
          </a:prstGeom>
          <a:noFill/>
        </p:spPr>
        <p:txBody>
          <a:bodyPr wrap="none" rtlCol="0">
            <a:spAutoFit/>
          </a:bodyPr>
          <a:lstStyle/>
          <a:p>
            <a:r>
              <a:rPr lang="en-US" sz="2400" dirty="0"/>
              <a:t>Panning:  Swiveling the camera horizontally</a:t>
            </a:r>
          </a:p>
        </p:txBody>
      </p:sp>
      <p:sp>
        <p:nvSpPr>
          <p:cNvPr id="27" name="TextBox 26"/>
          <p:cNvSpPr txBox="1"/>
          <p:nvPr/>
        </p:nvSpPr>
        <p:spPr>
          <a:xfrm>
            <a:off x="5676894" y="3042888"/>
            <a:ext cx="1646605" cy="369332"/>
          </a:xfrm>
          <a:prstGeom prst="rect">
            <a:avLst/>
          </a:prstGeom>
          <a:noFill/>
        </p:spPr>
        <p:txBody>
          <a:bodyPr wrap="none" rtlCol="0">
            <a:spAutoFit/>
          </a:bodyPr>
          <a:lstStyle/>
          <a:p>
            <a:r>
              <a:rPr lang="en-US" dirty="0">
                <a:solidFill>
                  <a:srgbClr val="FAB972"/>
                </a:solidFill>
              </a:rPr>
              <a:t>Matching area</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616744" y="269209"/>
            <a:ext cx="4862512" cy="1257300"/>
          </a:xfrm>
        </p:spPr>
        <p:txBody>
          <a:bodyPr>
            <a:normAutofit/>
          </a:bodyPr>
          <a:lstStyle/>
          <a:p>
            <a:pPr eaLnBrk="1" hangingPunct="1">
              <a:lnSpc>
                <a:spcPct val="85000"/>
              </a:lnSpc>
            </a:pPr>
            <a:r>
              <a:rPr lang="en-US" sz="3800" b="1" dirty="0">
                <a:solidFill>
                  <a:srgbClr val="CFAFE7"/>
                </a:solidFill>
                <a:latin typeface="Comic Sans MS" pitchFamily="66" charset="0"/>
              </a:rPr>
              <a:t>Tracking Different Camera Movement</a:t>
            </a:r>
          </a:p>
        </p:txBody>
      </p:sp>
      <p:sp>
        <p:nvSpPr>
          <p:cNvPr id="13316" name="Rectangle 3"/>
          <p:cNvSpPr>
            <a:spLocks noGrp="1" noChangeArrowheads="1"/>
          </p:cNvSpPr>
          <p:nvPr>
            <p:ph type="body" idx="1"/>
          </p:nvPr>
        </p:nvSpPr>
        <p:spPr>
          <a:xfrm>
            <a:off x="650875" y="6884988"/>
            <a:ext cx="7772400" cy="158750"/>
          </a:xfrm>
        </p:spPr>
        <p:txBody>
          <a:bodyPr>
            <a:normAutofit fontScale="25000" lnSpcReduction="20000"/>
          </a:bodyPr>
          <a:lstStyle/>
          <a:p>
            <a:pPr eaLnBrk="1" hangingPunct="1">
              <a:lnSpc>
                <a:spcPct val="90000"/>
              </a:lnSpc>
            </a:pPr>
            <a:endParaRPr lang="en-US" sz="2800"/>
          </a:p>
        </p:txBody>
      </p:sp>
      <p:graphicFrame>
        <p:nvGraphicFramePr>
          <p:cNvPr id="13314" name="Object 2"/>
          <p:cNvGraphicFramePr>
            <a:graphicFrameLocks noChangeAspect="1"/>
          </p:cNvGraphicFramePr>
          <p:nvPr>
            <p:extLst>
              <p:ext uri="{D42A27DB-BD31-4B8C-83A1-F6EECF244321}">
                <p14:modId xmlns:p14="http://schemas.microsoft.com/office/powerpoint/2010/main" val="3922861672"/>
              </p:ext>
            </p:extLst>
          </p:nvPr>
        </p:nvGraphicFramePr>
        <p:xfrm>
          <a:off x="76200" y="2552946"/>
          <a:ext cx="8048625" cy="4225925"/>
        </p:xfrm>
        <a:graphic>
          <a:graphicData uri="http://schemas.openxmlformats.org/presentationml/2006/ole">
            <mc:AlternateContent xmlns:mc="http://schemas.openxmlformats.org/markup-compatibility/2006">
              <mc:Choice xmlns:v="urn:schemas-microsoft-com:vml" Requires="v">
                <p:oleObj spid="_x0000_s18435" name="Visio" r:id="rId4" imgW="8055415" imgH="4375717" progId="Visio.Drawing.11">
                  <p:embed/>
                </p:oleObj>
              </mc:Choice>
              <mc:Fallback>
                <p:oleObj name="Visio" r:id="rId4" imgW="8055415" imgH="4375717" progId="Visio.Drawing.11">
                  <p:embed/>
                  <p:pic>
                    <p:nvPicPr>
                      <p:cNvPr id="1331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552946"/>
                        <a:ext cx="8048625" cy="422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
          <p:cNvGrpSpPr/>
          <p:nvPr/>
        </p:nvGrpSpPr>
        <p:grpSpPr>
          <a:xfrm>
            <a:off x="1143000" y="1595553"/>
            <a:ext cx="4876800" cy="767255"/>
            <a:chOff x="2438400" y="5943600"/>
            <a:chExt cx="4876800" cy="767255"/>
          </a:xfrm>
        </p:grpSpPr>
        <p:sp>
          <p:nvSpPr>
            <p:cNvPr id="6" name="Text Box 6"/>
            <p:cNvSpPr txBox="1">
              <a:spLocks noChangeArrowheads="1"/>
            </p:cNvSpPr>
            <p:nvPr/>
          </p:nvSpPr>
          <p:spPr bwMode="auto">
            <a:xfrm>
              <a:off x="2438400" y="5943600"/>
              <a:ext cx="1174750" cy="366713"/>
            </a:xfrm>
            <a:prstGeom prst="rect">
              <a:avLst/>
            </a:prstGeom>
            <a:noFill/>
            <a:ln w="12700" cap="sq">
              <a:noFill/>
              <a:miter lim="800000"/>
              <a:headEnd type="none" w="sm" len="sm"/>
              <a:tailEnd type="none" w="sm" len="sm"/>
            </a:ln>
          </p:spPr>
          <p:txBody>
            <a:bodyPr>
              <a:spAutoFit/>
            </a:bodyPr>
            <a:lstStyle/>
            <a:p>
              <a:r>
                <a:rPr lang="en-US" sz="1800" b="1" dirty="0"/>
                <a:t>TBA </a:t>
              </a:r>
              <a:r>
                <a:rPr lang="en-US" sz="1800" b="1" baseline="-25000" dirty="0"/>
                <a:t>282</a:t>
              </a:r>
            </a:p>
          </p:txBody>
        </p:sp>
        <p:pic>
          <p:nvPicPr>
            <p:cNvPr id="7" name="Picture 7" descr="TLeft282"/>
            <p:cNvPicPr>
              <a:picLocks noChangeAspect="1" noChangeArrowheads="1"/>
            </p:cNvPicPr>
            <p:nvPr/>
          </p:nvPicPr>
          <p:blipFill>
            <a:blip r:embed="rId6" cstate="print"/>
            <a:srcRect/>
            <a:stretch>
              <a:fillRect/>
            </a:stretch>
          </p:blipFill>
          <p:spPr bwMode="auto">
            <a:xfrm>
              <a:off x="3489325" y="6088063"/>
              <a:ext cx="1081087" cy="166687"/>
            </a:xfrm>
            <a:prstGeom prst="rect">
              <a:avLst/>
            </a:prstGeom>
            <a:noFill/>
            <a:ln w="9525">
              <a:noFill/>
              <a:miter lim="800000"/>
              <a:headEnd/>
              <a:tailEnd/>
            </a:ln>
          </p:spPr>
        </p:pic>
        <p:pic>
          <p:nvPicPr>
            <p:cNvPr id="8" name="Picture 8" descr="Top282"/>
            <p:cNvPicPr>
              <a:picLocks noChangeAspect="1" noChangeArrowheads="1"/>
            </p:cNvPicPr>
            <p:nvPr/>
          </p:nvPicPr>
          <p:blipFill>
            <a:blip r:embed="rId7" cstate="print"/>
            <a:srcRect/>
            <a:stretch>
              <a:fillRect/>
            </a:stretch>
          </p:blipFill>
          <p:spPr bwMode="auto">
            <a:xfrm>
              <a:off x="4570412" y="6088063"/>
              <a:ext cx="1663700" cy="166687"/>
            </a:xfrm>
            <a:prstGeom prst="rect">
              <a:avLst/>
            </a:prstGeom>
            <a:noFill/>
            <a:ln w="9525">
              <a:noFill/>
              <a:miter lim="800000"/>
              <a:headEnd/>
              <a:tailEnd/>
            </a:ln>
          </p:spPr>
        </p:pic>
        <p:pic>
          <p:nvPicPr>
            <p:cNvPr id="9" name="Picture 9" descr="TRight282"/>
            <p:cNvPicPr>
              <a:picLocks noChangeAspect="1" noChangeArrowheads="1"/>
            </p:cNvPicPr>
            <p:nvPr/>
          </p:nvPicPr>
          <p:blipFill>
            <a:blip r:embed="rId8" cstate="print"/>
            <a:srcRect/>
            <a:stretch>
              <a:fillRect/>
            </a:stretch>
          </p:blipFill>
          <p:spPr bwMode="auto">
            <a:xfrm>
              <a:off x="6234112" y="6088063"/>
              <a:ext cx="1081088" cy="166687"/>
            </a:xfrm>
            <a:prstGeom prst="rect">
              <a:avLst/>
            </a:prstGeom>
            <a:noFill/>
            <a:ln w="9525">
              <a:noFill/>
              <a:miter lim="800000"/>
              <a:headEnd/>
              <a:tailEnd/>
            </a:ln>
          </p:spPr>
        </p:pic>
        <p:pic>
          <p:nvPicPr>
            <p:cNvPr id="10" name="Picture 10" descr="TLeft283"/>
            <p:cNvPicPr>
              <a:picLocks noChangeAspect="1" noChangeArrowheads="1"/>
            </p:cNvPicPr>
            <p:nvPr/>
          </p:nvPicPr>
          <p:blipFill>
            <a:blip r:embed="rId9" cstate="print"/>
            <a:srcRect/>
            <a:stretch>
              <a:fillRect/>
            </a:stretch>
          </p:blipFill>
          <p:spPr bwMode="auto">
            <a:xfrm>
              <a:off x="3489325" y="6471143"/>
              <a:ext cx="1081087" cy="166687"/>
            </a:xfrm>
            <a:prstGeom prst="rect">
              <a:avLst/>
            </a:prstGeom>
            <a:noFill/>
            <a:ln w="9525">
              <a:noFill/>
              <a:miter lim="800000"/>
              <a:headEnd/>
              <a:tailEnd/>
            </a:ln>
          </p:spPr>
        </p:pic>
        <p:pic>
          <p:nvPicPr>
            <p:cNvPr id="11" name="Picture 11" descr="Top283"/>
            <p:cNvPicPr>
              <a:picLocks noChangeAspect="1" noChangeArrowheads="1"/>
            </p:cNvPicPr>
            <p:nvPr/>
          </p:nvPicPr>
          <p:blipFill>
            <a:blip r:embed="rId10" cstate="print"/>
            <a:srcRect/>
            <a:stretch>
              <a:fillRect/>
            </a:stretch>
          </p:blipFill>
          <p:spPr bwMode="auto">
            <a:xfrm>
              <a:off x="4570412" y="6471143"/>
              <a:ext cx="1663700" cy="166687"/>
            </a:xfrm>
            <a:prstGeom prst="rect">
              <a:avLst/>
            </a:prstGeom>
            <a:noFill/>
            <a:ln w="9525">
              <a:noFill/>
              <a:miter lim="800000"/>
              <a:headEnd/>
              <a:tailEnd/>
            </a:ln>
          </p:spPr>
        </p:pic>
        <p:pic>
          <p:nvPicPr>
            <p:cNvPr id="12" name="Picture 12" descr="TRight283"/>
            <p:cNvPicPr>
              <a:picLocks noChangeAspect="1" noChangeArrowheads="1"/>
            </p:cNvPicPr>
            <p:nvPr/>
          </p:nvPicPr>
          <p:blipFill>
            <a:blip r:embed="rId11" cstate="print"/>
            <a:srcRect/>
            <a:stretch>
              <a:fillRect/>
            </a:stretch>
          </p:blipFill>
          <p:spPr bwMode="auto">
            <a:xfrm>
              <a:off x="6234112" y="6471143"/>
              <a:ext cx="1081088" cy="166687"/>
            </a:xfrm>
            <a:prstGeom prst="rect">
              <a:avLst/>
            </a:prstGeom>
            <a:noFill/>
            <a:ln w="9525">
              <a:noFill/>
              <a:miter lim="800000"/>
              <a:headEnd/>
              <a:tailEnd/>
            </a:ln>
          </p:spPr>
        </p:pic>
        <p:sp>
          <p:nvSpPr>
            <p:cNvPr id="13" name="Text Box 13"/>
            <p:cNvSpPr txBox="1">
              <a:spLocks noChangeArrowheads="1"/>
            </p:cNvSpPr>
            <p:nvPr/>
          </p:nvSpPr>
          <p:spPr bwMode="auto">
            <a:xfrm>
              <a:off x="2438400" y="6324600"/>
              <a:ext cx="1174750" cy="366713"/>
            </a:xfrm>
            <a:prstGeom prst="rect">
              <a:avLst/>
            </a:prstGeom>
            <a:noFill/>
            <a:ln w="12700" cap="sq">
              <a:noFill/>
              <a:miter lim="800000"/>
              <a:headEnd type="none" w="sm" len="sm"/>
              <a:tailEnd type="none" w="sm" len="sm"/>
            </a:ln>
          </p:spPr>
          <p:txBody>
            <a:bodyPr>
              <a:spAutoFit/>
            </a:bodyPr>
            <a:lstStyle/>
            <a:p>
              <a:r>
                <a:rPr lang="en-US" sz="1800" b="1" dirty="0"/>
                <a:t>TBA </a:t>
              </a:r>
              <a:r>
                <a:rPr lang="en-US" sz="1800" b="1" baseline="-25000" dirty="0"/>
                <a:t>283</a:t>
              </a:r>
              <a:endParaRPr lang="en-US" sz="2000" baseline="-25000" dirty="0"/>
            </a:p>
          </p:txBody>
        </p:sp>
        <p:sp>
          <p:nvSpPr>
            <p:cNvPr id="14" name="Rectangle 13"/>
            <p:cNvSpPr/>
            <p:nvPr/>
          </p:nvSpPr>
          <p:spPr>
            <a:xfrm>
              <a:off x="5486400" y="6019800"/>
              <a:ext cx="838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977174" y="6400800"/>
              <a:ext cx="838200" cy="3100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a:extLst>
              <a:ext uri="{FF2B5EF4-FFF2-40B4-BE49-F238E27FC236}">
                <a16:creationId xmlns:a16="http://schemas.microsoft.com/office/drawing/2014/main" id="{EBD4D7D4-FBAD-438D-B339-1AEF6A0864B0}"/>
              </a:ext>
            </a:extLst>
          </p:cNvPr>
          <p:cNvSpPr>
            <a:spLocks noGrp="1"/>
          </p:cNvSpPr>
          <p:nvPr>
            <p:ph type="dt" sz="half" idx="10"/>
          </p:nvPr>
        </p:nvSpPr>
        <p:spPr/>
        <p:txBody>
          <a:bodyPr/>
          <a:lstStyle/>
          <a:p>
            <a:fld id="{D8CD2EF5-D755-4159-BBE8-F121D853C28F}" type="datetime1">
              <a:rPr lang="en-US" smtClean="0"/>
              <a:t>3/28/2023</a:t>
            </a:fld>
            <a:endParaRPr lang="en-US" dirty="0"/>
          </a:p>
        </p:txBody>
      </p:sp>
      <p:sp>
        <p:nvSpPr>
          <p:cNvPr id="4" name="Slide Number Placeholder 3">
            <a:extLst>
              <a:ext uri="{FF2B5EF4-FFF2-40B4-BE49-F238E27FC236}">
                <a16:creationId xmlns:a16="http://schemas.microsoft.com/office/drawing/2014/main" id="{9866479A-3E36-4E78-9CD3-36EF9DD117D4}"/>
              </a:ext>
            </a:extLst>
          </p:cNvPr>
          <p:cNvSpPr>
            <a:spLocks noGrp="1"/>
          </p:cNvSpPr>
          <p:nvPr>
            <p:ph type="sldNum" sz="quarter" idx="12"/>
          </p:nvPr>
        </p:nvSpPr>
        <p:spPr/>
        <p:txBody>
          <a:bodyPr/>
          <a:lstStyle/>
          <a:p>
            <a:fld id="{8444A278-390B-480E-A91C-73A8347B7D93}" type="slidenum">
              <a:rPr lang="en-US" smtClean="0"/>
              <a:pPr/>
              <a:t>119</a:t>
            </a:fld>
            <a:endParaRPr lang="en-US" dirty="0"/>
          </a:p>
        </p:txBody>
      </p:sp>
      <p:sp>
        <p:nvSpPr>
          <p:cNvPr id="5" name="TextBox 4"/>
          <p:cNvSpPr txBox="1"/>
          <p:nvPr/>
        </p:nvSpPr>
        <p:spPr>
          <a:xfrm>
            <a:off x="6248400" y="1680117"/>
            <a:ext cx="2133600" cy="646331"/>
          </a:xfrm>
          <a:prstGeom prst="rect">
            <a:avLst/>
          </a:prstGeom>
          <a:noFill/>
        </p:spPr>
        <p:txBody>
          <a:bodyPr wrap="square" rtlCol="0">
            <a:spAutoFit/>
          </a:bodyPr>
          <a:lstStyle/>
          <a:p>
            <a:r>
              <a:rPr lang="en-US" dirty="0"/>
              <a:t>Horizontal camera movement</a:t>
            </a:r>
          </a:p>
        </p:txBody>
      </p:sp>
    </p:spTree>
    <p:extLst>
      <p:ext uri="{BB962C8B-B14F-4D97-AF65-F5344CB8AC3E}">
        <p14:creationId xmlns:p14="http://schemas.microsoft.com/office/powerpoint/2010/main" val="3680215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85800" y="228600"/>
            <a:ext cx="7772400" cy="1143000"/>
          </a:xfrm>
        </p:spPr>
        <p:txBody>
          <a:bodyPr/>
          <a:lstStyle/>
          <a:p>
            <a:pPr eaLnBrk="1" hangingPunct="1"/>
            <a:r>
              <a:rPr lang="en-US" dirty="0">
                <a:solidFill>
                  <a:srgbClr val="CFAFE7"/>
                </a:solidFill>
                <a:latin typeface="Comic Sans MS" pitchFamily="66" charset="0"/>
              </a:rPr>
              <a:t>Handling Scaling</a:t>
            </a:r>
          </a:p>
        </p:txBody>
      </p:sp>
      <p:graphicFrame>
        <p:nvGraphicFramePr>
          <p:cNvPr id="6146" name="Object 7"/>
          <p:cNvGraphicFramePr>
            <a:graphicFrameLocks noGrp="1" noChangeAspect="1"/>
          </p:cNvGraphicFramePr>
          <p:nvPr>
            <p:ph idx="1"/>
            <p:extLst>
              <p:ext uri="{D42A27DB-BD31-4B8C-83A1-F6EECF244321}">
                <p14:modId xmlns:p14="http://schemas.microsoft.com/office/powerpoint/2010/main" val="2909531507"/>
              </p:ext>
            </p:extLst>
          </p:nvPr>
        </p:nvGraphicFramePr>
        <p:xfrm>
          <a:off x="990600" y="1828800"/>
          <a:ext cx="7294562" cy="2533650"/>
        </p:xfrm>
        <a:graphic>
          <a:graphicData uri="http://schemas.openxmlformats.org/presentationml/2006/ole">
            <mc:AlternateContent xmlns:mc="http://schemas.openxmlformats.org/markup-compatibility/2006">
              <mc:Choice xmlns:v="urn:schemas-microsoft-com:vml" Requires="v">
                <p:oleObj spid="_x0000_s7171" name="Artwork" r:id="rId4" imgW="7295238" imgH="2534004" progId="">
                  <p:embed/>
                </p:oleObj>
              </mc:Choice>
              <mc:Fallback>
                <p:oleObj name="Artwork" r:id="rId4" imgW="7295238" imgH="253400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828800"/>
                        <a:ext cx="7294562"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1" name="Text Box 9"/>
          <p:cNvSpPr txBox="1">
            <a:spLocks noChangeArrowheads="1"/>
          </p:cNvSpPr>
          <p:nvPr/>
        </p:nvSpPr>
        <p:spPr bwMode="auto">
          <a:xfrm>
            <a:off x="1524000" y="3492229"/>
            <a:ext cx="957262" cy="517525"/>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en-US" sz="1400" dirty="0">
                <a:latin typeface="Comic Sans MS" pitchFamily="66" charset="0"/>
              </a:rPr>
              <a:t>Database</a:t>
            </a:r>
          </a:p>
          <a:p>
            <a:pPr algn="ctr"/>
            <a:r>
              <a:rPr lang="en-US" sz="1400" dirty="0">
                <a:latin typeface="Comic Sans MS" pitchFamily="66" charset="0"/>
              </a:rPr>
              <a:t>Image</a:t>
            </a:r>
          </a:p>
        </p:txBody>
      </p:sp>
      <p:sp>
        <p:nvSpPr>
          <p:cNvPr id="6152" name="Text Box 10"/>
          <p:cNvSpPr txBox="1">
            <a:spLocks noChangeArrowheads="1"/>
          </p:cNvSpPr>
          <p:nvPr/>
        </p:nvSpPr>
        <p:spPr bwMode="auto">
          <a:xfrm>
            <a:off x="3276600" y="3702935"/>
            <a:ext cx="838200" cy="304800"/>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US" sz="1400" dirty="0">
                <a:latin typeface="Comic Sans MS" pitchFamily="66" charset="0"/>
              </a:rPr>
              <a:t>Query 1</a:t>
            </a:r>
          </a:p>
        </p:txBody>
      </p:sp>
      <p:sp>
        <p:nvSpPr>
          <p:cNvPr id="6153" name="Text Box 11"/>
          <p:cNvSpPr txBox="1">
            <a:spLocks noChangeArrowheads="1"/>
          </p:cNvSpPr>
          <p:nvPr/>
        </p:nvSpPr>
        <p:spPr bwMode="auto">
          <a:xfrm>
            <a:off x="4724400" y="3702935"/>
            <a:ext cx="866775" cy="304800"/>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US" sz="1400" dirty="0">
                <a:latin typeface="Comic Sans MS" pitchFamily="66" charset="0"/>
              </a:rPr>
              <a:t>Query 2</a:t>
            </a:r>
          </a:p>
        </p:txBody>
      </p:sp>
      <p:sp>
        <p:nvSpPr>
          <p:cNvPr id="6154" name="Text Box 12"/>
          <p:cNvSpPr txBox="1">
            <a:spLocks noChangeArrowheads="1"/>
          </p:cNvSpPr>
          <p:nvPr/>
        </p:nvSpPr>
        <p:spPr bwMode="auto">
          <a:xfrm>
            <a:off x="6181725" y="3694861"/>
            <a:ext cx="866775" cy="304800"/>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US" sz="1400" dirty="0">
                <a:latin typeface="Comic Sans MS" pitchFamily="66" charset="0"/>
              </a:rPr>
              <a:t>Query 3</a:t>
            </a:r>
          </a:p>
        </p:txBody>
      </p:sp>
      <p:sp>
        <p:nvSpPr>
          <p:cNvPr id="14" name="Rounded Rectangular Callout 13"/>
          <p:cNvSpPr/>
          <p:nvPr/>
        </p:nvSpPr>
        <p:spPr>
          <a:xfrm>
            <a:off x="3200400" y="4819650"/>
            <a:ext cx="1752600" cy="1860009"/>
          </a:xfrm>
          <a:prstGeom prst="wedgeRoundRectCallout">
            <a:avLst>
              <a:gd name="adj1" fmla="val 43292"/>
              <a:gd name="adj2" fmla="val -89830"/>
              <a:gd name="adj3" fmla="val 16667"/>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same sampling rate to find matching objects of the same size</a:t>
            </a:r>
          </a:p>
        </p:txBody>
      </p:sp>
      <p:sp>
        <p:nvSpPr>
          <p:cNvPr id="3" name="Curved Right Arrow 2"/>
          <p:cNvSpPr/>
          <p:nvPr/>
        </p:nvSpPr>
        <p:spPr>
          <a:xfrm rot="5863826">
            <a:off x="3020855" y="411117"/>
            <a:ext cx="731520" cy="3660093"/>
          </a:xfrm>
          <a:prstGeom prst="curvedRightArrow">
            <a:avLst/>
          </a:prstGeom>
          <a:solidFill>
            <a:srgbClr val="18F8D3"/>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Date Placeholder 1">
            <a:extLst>
              <a:ext uri="{FF2B5EF4-FFF2-40B4-BE49-F238E27FC236}">
                <a16:creationId xmlns:a16="http://schemas.microsoft.com/office/drawing/2014/main" id="{F1556E99-D924-4B17-8AA0-CE19D0D4F799}"/>
              </a:ext>
            </a:extLst>
          </p:cNvPr>
          <p:cNvSpPr>
            <a:spLocks noGrp="1"/>
          </p:cNvSpPr>
          <p:nvPr>
            <p:ph type="dt" sz="half" idx="10"/>
          </p:nvPr>
        </p:nvSpPr>
        <p:spPr/>
        <p:txBody>
          <a:bodyPr/>
          <a:lstStyle/>
          <a:p>
            <a:fld id="{6D6098C0-6246-42AD-B238-5B316968D5A4}" type="datetime1">
              <a:rPr lang="en-US" smtClean="0"/>
              <a:t>3/28/2023</a:t>
            </a:fld>
            <a:endParaRPr lang="en-US" dirty="0"/>
          </a:p>
        </p:txBody>
      </p:sp>
      <p:sp>
        <p:nvSpPr>
          <p:cNvPr id="4" name="Slide Number Placeholder 3">
            <a:extLst>
              <a:ext uri="{FF2B5EF4-FFF2-40B4-BE49-F238E27FC236}">
                <a16:creationId xmlns:a16="http://schemas.microsoft.com/office/drawing/2014/main" id="{17CBD387-9273-4602-91C1-5AE1890388D0}"/>
              </a:ext>
            </a:extLst>
          </p:cNvPr>
          <p:cNvSpPr>
            <a:spLocks noGrp="1"/>
          </p:cNvSpPr>
          <p:nvPr>
            <p:ph type="sldNum" sz="quarter" idx="12"/>
          </p:nvPr>
        </p:nvSpPr>
        <p:spPr/>
        <p:txBody>
          <a:bodyPr/>
          <a:lstStyle/>
          <a:p>
            <a:fld id="{8444A278-390B-480E-A91C-73A8347B7D93}" type="slidenum">
              <a:rPr lang="en-US" smtClean="0"/>
              <a:pPr/>
              <a:t>12</a:t>
            </a:fld>
            <a:endParaRPr lang="en-US" dirty="0"/>
          </a:p>
        </p:txBody>
      </p:sp>
    </p:spTree>
    <p:extLst>
      <p:ext uri="{BB962C8B-B14F-4D97-AF65-F5344CB8AC3E}">
        <p14:creationId xmlns:p14="http://schemas.microsoft.com/office/powerpoint/2010/main" val="294741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3603625" y="262939"/>
            <a:ext cx="5311775" cy="762000"/>
          </a:xfrm>
        </p:spPr>
        <p:txBody>
          <a:bodyPr>
            <a:normAutofit fontScale="90000"/>
          </a:bodyPr>
          <a:lstStyle/>
          <a:p>
            <a:pPr eaLnBrk="1" hangingPunct="1"/>
            <a:r>
              <a:rPr lang="en-US" sz="4800" b="1" dirty="0">
                <a:solidFill>
                  <a:srgbClr val="CFAFE7"/>
                </a:solidFill>
                <a:latin typeface="Comic Sans MS" pitchFamily="66" charset="0"/>
              </a:rPr>
              <a:t>Signature &amp; Sign</a:t>
            </a:r>
            <a:endParaRPr lang="en-US" b="1" dirty="0">
              <a:solidFill>
                <a:srgbClr val="CFAFE7"/>
              </a:solidFill>
              <a:latin typeface="Comic Sans MS" pitchFamily="66" charset="0"/>
            </a:endParaRPr>
          </a:p>
        </p:txBody>
      </p:sp>
      <p:sp>
        <p:nvSpPr>
          <p:cNvPr id="69635" name="Rectangle 3"/>
          <p:cNvSpPr>
            <a:spLocks noGrp="1" noChangeArrowheads="1"/>
          </p:cNvSpPr>
          <p:nvPr>
            <p:ph type="body" idx="1"/>
          </p:nvPr>
        </p:nvSpPr>
        <p:spPr>
          <a:xfrm>
            <a:off x="5638800" y="1676400"/>
            <a:ext cx="3276600" cy="4675187"/>
          </a:xfrm>
        </p:spPr>
        <p:txBody>
          <a:bodyPr>
            <a:normAutofit/>
          </a:bodyPr>
          <a:lstStyle/>
          <a:p>
            <a:pPr eaLnBrk="1" hangingPunct="1">
              <a:spcBef>
                <a:spcPct val="30000"/>
              </a:spcBef>
              <a:spcAft>
                <a:spcPct val="30000"/>
              </a:spcAft>
            </a:pPr>
            <a:r>
              <a:rPr lang="en-US" sz="2800" dirty="0">
                <a:solidFill>
                  <a:srgbClr val="FF5050"/>
                </a:solidFill>
                <a:latin typeface="Comic Sans MS" pitchFamily="66" charset="0"/>
              </a:rPr>
              <a:t>Gaussian Pyramid</a:t>
            </a:r>
            <a:r>
              <a:rPr lang="en-US" sz="2800" dirty="0">
                <a:latin typeface="Comic Sans MS" pitchFamily="66" charset="0"/>
              </a:rPr>
              <a:t> was used to reduce an image to a smaller size.</a:t>
            </a:r>
          </a:p>
          <a:p>
            <a:pPr eaLnBrk="1" hangingPunct="1">
              <a:spcBef>
                <a:spcPct val="30000"/>
              </a:spcBef>
              <a:spcAft>
                <a:spcPct val="30000"/>
              </a:spcAft>
            </a:pPr>
            <a:r>
              <a:rPr lang="en-US" sz="2800" dirty="0">
                <a:latin typeface="Comic Sans MS" pitchFamily="66" charset="0"/>
              </a:rPr>
              <a:t>We adapt it to </a:t>
            </a:r>
            <a:r>
              <a:rPr lang="en-US" sz="2800" dirty="0" err="1">
                <a:latin typeface="Comic Sans MS" pitchFamily="66" charset="0"/>
              </a:rPr>
              <a:t>reduceTBA</a:t>
            </a:r>
            <a:r>
              <a:rPr lang="en-US" sz="2800" dirty="0">
                <a:latin typeface="Comic Sans MS" pitchFamily="66" charset="0"/>
              </a:rPr>
              <a:t> and FOA to their ‘</a:t>
            </a:r>
            <a:r>
              <a:rPr lang="en-US" sz="2800" dirty="0">
                <a:solidFill>
                  <a:srgbClr val="FF5050"/>
                </a:solidFill>
                <a:latin typeface="Comic Sans MS" pitchFamily="66" charset="0"/>
              </a:rPr>
              <a:t>signature</a:t>
            </a:r>
            <a:r>
              <a:rPr lang="en-US" sz="2800" dirty="0">
                <a:latin typeface="Comic Sans MS" pitchFamily="66" charset="0"/>
              </a:rPr>
              <a:t>’ and ‘</a:t>
            </a:r>
            <a:r>
              <a:rPr lang="en-US" sz="2800" dirty="0">
                <a:solidFill>
                  <a:srgbClr val="FF5050"/>
                </a:solidFill>
                <a:latin typeface="Comic Sans MS" pitchFamily="66" charset="0"/>
              </a:rPr>
              <a:t>sign</a:t>
            </a:r>
            <a:r>
              <a:rPr lang="en-US" sz="2800" dirty="0">
                <a:latin typeface="Comic Sans MS" pitchFamily="66" charset="0"/>
              </a:rPr>
              <a:t>’.</a:t>
            </a:r>
            <a:endParaRPr lang="en-US" dirty="0">
              <a:latin typeface="Comic Sans MS" pitchFamily="66" charset="0"/>
            </a:endParaRPr>
          </a:p>
        </p:txBody>
      </p:sp>
      <p:pic>
        <p:nvPicPr>
          <p:cNvPr id="69636" name="Picture 4" descr="newPYR"/>
          <p:cNvPicPr>
            <a:picLocks noChangeAspect="1" noChangeArrowheads="1"/>
          </p:cNvPicPr>
          <p:nvPr/>
        </p:nvPicPr>
        <p:blipFill>
          <a:blip r:embed="rId3" cstate="print"/>
          <a:srcRect/>
          <a:stretch>
            <a:fillRect/>
          </a:stretch>
        </p:blipFill>
        <p:spPr bwMode="auto">
          <a:xfrm>
            <a:off x="460329" y="1600200"/>
            <a:ext cx="4797471" cy="4694238"/>
          </a:xfrm>
          <a:prstGeom prst="rect">
            <a:avLst/>
          </a:prstGeom>
          <a:noFill/>
          <a:ln w="9525">
            <a:noFill/>
            <a:miter lim="800000"/>
            <a:headEnd/>
            <a:tailEnd/>
          </a:ln>
        </p:spPr>
      </p:pic>
      <p:sp>
        <p:nvSpPr>
          <p:cNvPr id="2" name="Date Placeholder 1">
            <a:extLst>
              <a:ext uri="{FF2B5EF4-FFF2-40B4-BE49-F238E27FC236}">
                <a16:creationId xmlns:a16="http://schemas.microsoft.com/office/drawing/2014/main" id="{DD0243A0-596A-4C50-A133-53786B101271}"/>
              </a:ext>
            </a:extLst>
          </p:cNvPr>
          <p:cNvSpPr>
            <a:spLocks noGrp="1"/>
          </p:cNvSpPr>
          <p:nvPr>
            <p:ph type="dt" sz="half" idx="10"/>
          </p:nvPr>
        </p:nvSpPr>
        <p:spPr/>
        <p:txBody>
          <a:bodyPr/>
          <a:lstStyle/>
          <a:p>
            <a:fld id="{40F11E26-0923-4E20-8AFC-572CADD643A9}" type="datetime1">
              <a:rPr lang="en-US" smtClean="0"/>
              <a:t>3/28/2023</a:t>
            </a:fld>
            <a:endParaRPr lang="en-US" dirty="0"/>
          </a:p>
        </p:txBody>
      </p:sp>
      <p:sp>
        <p:nvSpPr>
          <p:cNvPr id="3" name="Slide Number Placeholder 2">
            <a:extLst>
              <a:ext uri="{FF2B5EF4-FFF2-40B4-BE49-F238E27FC236}">
                <a16:creationId xmlns:a16="http://schemas.microsoft.com/office/drawing/2014/main" id="{AA8038F6-47B1-48B7-AB75-21DBE88641F7}"/>
              </a:ext>
            </a:extLst>
          </p:cNvPr>
          <p:cNvSpPr>
            <a:spLocks noGrp="1"/>
          </p:cNvSpPr>
          <p:nvPr>
            <p:ph type="sldNum" sz="quarter" idx="12"/>
          </p:nvPr>
        </p:nvSpPr>
        <p:spPr/>
        <p:txBody>
          <a:bodyPr/>
          <a:lstStyle/>
          <a:p>
            <a:fld id="{8444A278-390B-480E-A91C-73A8347B7D93}" type="slidenum">
              <a:rPr lang="en-US" smtClean="0"/>
              <a:pPr/>
              <a:t>120</a:t>
            </a:fld>
            <a:endParaRPr lang="en-US" dirty="0"/>
          </a:p>
        </p:txBody>
      </p:sp>
      <p:sp>
        <p:nvSpPr>
          <p:cNvPr id="4" name="Rounded Rectangular Callout 3"/>
          <p:cNvSpPr/>
          <p:nvPr/>
        </p:nvSpPr>
        <p:spPr>
          <a:xfrm>
            <a:off x="1143000" y="1194426"/>
            <a:ext cx="1143000" cy="841248"/>
          </a:xfrm>
          <a:prstGeom prst="wedgeRoundRectCallout">
            <a:avLst>
              <a:gd name="adj1" fmla="val 83318"/>
              <a:gd name="adj2" fmla="val 36522"/>
              <a:gd name="adj3" fmla="val 16667"/>
            </a:avLst>
          </a:prstGeom>
          <a:solidFill>
            <a:srgbClr val="FF5B5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en-US" dirty="0"/>
              <a:t>Average color of the TBA</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06400" y="196850"/>
            <a:ext cx="8310563" cy="873125"/>
          </a:xfrm>
        </p:spPr>
        <p:txBody>
          <a:bodyPr/>
          <a:lstStyle/>
          <a:p>
            <a:pPr eaLnBrk="1" hangingPunct="1"/>
            <a:r>
              <a:rPr lang="en-US" b="1" dirty="0">
                <a:solidFill>
                  <a:srgbClr val="CFAFE7"/>
                </a:solidFill>
                <a:latin typeface="Comic Sans MS" pitchFamily="66" charset="0"/>
              </a:rPr>
              <a:t>Background Tracking (BGT)</a:t>
            </a:r>
          </a:p>
        </p:txBody>
      </p:sp>
      <p:sp>
        <p:nvSpPr>
          <p:cNvPr id="70659" name="Rectangle 3"/>
          <p:cNvSpPr>
            <a:spLocks noGrp="1" noChangeArrowheads="1"/>
          </p:cNvSpPr>
          <p:nvPr>
            <p:ph type="body" idx="1"/>
          </p:nvPr>
        </p:nvSpPr>
        <p:spPr>
          <a:xfrm>
            <a:off x="5181600" y="1624013"/>
            <a:ext cx="3595688" cy="5026025"/>
          </a:xfrm>
        </p:spPr>
        <p:txBody>
          <a:bodyPr/>
          <a:lstStyle/>
          <a:p>
            <a:pPr eaLnBrk="1" hangingPunct="1">
              <a:lnSpc>
                <a:spcPct val="90000"/>
              </a:lnSpc>
              <a:spcAft>
                <a:spcPct val="40000"/>
              </a:spcAft>
            </a:pPr>
            <a:r>
              <a:rPr lang="en-US" sz="3000" dirty="0">
                <a:solidFill>
                  <a:srgbClr val="18F8D3"/>
                </a:solidFill>
                <a:latin typeface="Comic Sans MS" pitchFamily="66" charset="0"/>
              </a:rPr>
              <a:t>The longest run of continuous matches is the score.</a:t>
            </a:r>
          </a:p>
          <a:p>
            <a:pPr eaLnBrk="1" hangingPunct="1">
              <a:lnSpc>
                <a:spcPct val="90000"/>
              </a:lnSpc>
            </a:pPr>
            <a:r>
              <a:rPr lang="en-US" dirty="0">
                <a:solidFill>
                  <a:srgbClr val="18F8D3"/>
                </a:solidFill>
                <a:latin typeface="Comic Sans MS" pitchFamily="66" charset="0"/>
              </a:rPr>
              <a:t>Measure h</a:t>
            </a:r>
            <a:r>
              <a:rPr lang="en-US" sz="3000" dirty="0">
                <a:solidFill>
                  <a:srgbClr val="18F8D3"/>
                </a:solidFill>
                <a:latin typeface="Comic Sans MS" pitchFamily="66" charset="0"/>
              </a:rPr>
              <a:t>ow much they share the common background.</a:t>
            </a:r>
          </a:p>
        </p:txBody>
      </p:sp>
      <p:pic>
        <p:nvPicPr>
          <p:cNvPr id="70660" name="Picture 4" descr="BGT"/>
          <p:cNvPicPr>
            <a:picLocks noChangeAspect="1" noChangeArrowheads="1"/>
          </p:cNvPicPr>
          <p:nvPr/>
        </p:nvPicPr>
        <p:blipFill>
          <a:blip r:embed="rId3" cstate="print"/>
          <a:srcRect/>
          <a:stretch>
            <a:fillRect/>
          </a:stretch>
        </p:blipFill>
        <p:spPr bwMode="auto">
          <a:xfrm>
            <a:off x="508652" y="1493838"/>
            <a:ext cx="4444348" cy="4906962"/>
          </a:xfrm>
          <a:prstGeom prst="rect">
            <a:avLst/>
          </a:prstGeom>
          <a:noFill/>
          <a:ln w="9525">
            <a:noFill/>
            <a:miter lim="800000"/>
            <a:headEnd/>
            <a:tailEnd/>
          </a:ln>
        </p:spPr>
      </p:pic>
      <p:sp>
        <p:nvSpPr>
          <p:cNvPr id="2" name="Date Placeholder 1">
            <a:extLst>
              <a:ext uri="{FF2B5EF4-FFF2-40B4-BE49-F238E27FC236}">
                <a16:creationId xmlns:a16="http://schemas.microsoft.com/office/drawing/2014/main" id="{83309156-7643-4783-8133-7F832E5A724B}"/>
              </a:ext>
            </a:extLst>
          </p:cNvPr>
          <p:cNvSpPr>
            <a:spLocks noGrp="1"/>
          </p:cNvSpPr>
          <p:nvPr>
            <p:ph type="dt" sz="half" idx="10"/>
          </p:nvPr>
        </p:nvSpPr>
        <p:spPr/>
        <p:txBody>
          <a:bodyPr/>
          <a:lstStyle/>
          <a:p>
            <a:fld id="{7C1BA845-8F9B-4EE7-85D5-9101D839F158}" type="datetime1">
              <a:rPr lang="en-US" smtClean="0"/>
              <a:t>3/28/2023</a:t>
            </a:fld>
            <a:endParaRPr lang="en-US" dirty="0"/>
          </a:p>
        </p:txBody>
      </p:sp>
      <p:sp>
        <p:nvSpPr>
          <p:cNvPr id="3" name="Slide Number Placeholder 2">
            <a:extLst>
              <a:ext uri="{FF2B5EF4-FFF2-40B4-BE49-F238E27FC236}">
                <a16:creationId xmlns:a16="http://schemas.microsoft.com/office/drawing/2014/main" id="{7E4C38B9-8032-43ED-90BF-1B2859BDF9CB}"/>
              </a:ext>
            </a:extLst>
          </p:cNvPr>
          <p:cNvSpPr>
            <a:spLocks noGrp="1"/>
          </p:cNvSpPr>
          <p:nvPr>
            <p:ph type="sldNum" sz="quarter" idx="12"/>
          </p:nvPr>
        </p:nvSpPr>
        <p:spPr/>
        <p:txBody>
          <a:bodyPr/>
          <a:lstStyle/>
          <a:p>
            <a:fld id="{8444A278-390B-480E-A91C-73A8347B7D93}" type="slidenum">
              <a:rPr lang="en-US" smtClean="0"/>
              <a:pPr/>
              <a:t>121</a:t>
            </a:fld>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719138" y="274638"/>
            <a:ext cx="7705725" cy="715962"/>
          </a:xfrm>
        </p:spPr>
        <p:txBody>
          <a:bodyPr/>
          <a:lstStyle/>
          <a:p>
            <a:pPr eaLnBrk="1" hangingPunct="1"/>
            <a:r>
              <a:rPr lang="en-US" sz="4000" b="1" dirty="0">
                <a:solidFill>
                  <a:srgbClr val="18F8D3"/>
                </a:solidFill>
                <a:latin typeface="Comic Sans MS" pitchFamily="66" charset="0"/>
              </a:rPr>
              <a:t>Shot Detection Procedure</a:t>
            </a:r>
          </a:p>
        </p:txBody>
      </p:sp>
      <p:pic>
        <p:nvPicPr>
          <p:cNvPr id="71683" name="Picture 4" descr="SBD"/>
          <p:cNvPicPr>
            <a:picLocks noChangeAspect="1" noChangeArrowheads="1"/>
          </p:cNvPicPr>
          <p:nvPr/>
        </p:nvPicPr>
        <p:blipFill>
          <a:blip r:embed="rId3" cstate="print"/>
          <a:srcRect/>
          <a:stretch>
            <a:fillRect/>
          </a:stretch>
        </p:blipFill>
        <p:spPr bwMode="auto">
          <a:xfrm>
            <a:off x="1476375" y="1203325"/>
            <a:ext cx="6191250" cy="5297488"/>
          </a:xfrm>
          <a:prstGeom prst="rect">
            <a:avLst/>
          </a:prstGeom>
          <a:noFill/>
          <a:ln w="9525">
            <a:noFill/>
            <a:miter lim="800000"/>
            <a:headEnd/>
            <a:tailEnd/>
          </a:ln>
        </p:spPr>
      </p:pic>
      <p:sp>
        <p:nvSpPr>
          <p:cNvPr id="2" name="Oval Callout 1"/>
          <p:cNvSpPr/>
          <p:nvPr/>
        </p:nvSpPr>
        <p:spPr>
          <a:xfrm>
            <a:off x="381000" y="1752600"/>
            <a:ext cx="2057400" cy="1066800"/>
          </a:xfrm>
          <a:prstGeom prst="wedgeEllipseCallout">
            <a:avLst>
              <a:gd name="adj1" fmla="val 74494"/>
              <a:gd name="adj2" fmla="val -4965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Only applied to background area</a:t>
            </a:r>
          </a:p>
        </p:txBody>
      </p:sp>
      <p:sp>
        <p:nvSpPr>
          <p:cNvPr id="3" name="Date Placeholder 2">
            <a:extLst>
              <a:ext uri="{FF2B5EF4-FFF2-40B4-BE49-F238E27FC236}">
                <a16:creationId xmlns:a16="http://schemas.microsoft.com/office/drawing/2014/main" id="{CE1D50D2-0F3C-4CF8-8161-416F628B6314}"/>
              </a:ext>
            </a:extLst>
          </p:cNvPr>
          <p:cNvSpPr>
            <a:spLocks noGrp="1"/>
          </p:cNvSpPr>
          <p:nvPr>
            <p:ph type="dt" sz="half" idx="10"/>
          </p:nvPr>
        </p:nvSpPr>
        <p:spPr/>
        <p:txBody>
          <a:bodyPr/>
          <a:lstStyle/>
          <a:p>
            <a:fld id="{973EF678-44D3-4E24-917C-E5D692B69898}" type="datetime1">
              <a:rPr lang="en-US" smtClean="0"/>
              <a:t>3/28/2023</a:t>
            </a:fld>
            <a:endParaRPr lang="en-US" dirty="0"/>
          </a:p>
        </p:txBody>
      </p:sp>
      <p:sp>
        <p:nvSpPr>
          <p:cNvPr id="4" name="Slide Number Placeholder 3">
            <a:extLst>
              <a:ext uri="{FF2B5EF4-FFF2-40B4-BE49-F238E27FC236}">
                <a16:creationId xmlns:a16="http://schemas.microsoft.com/office/drawing/2014/main" id="{97103FF3-F1D9-4C95-9463-8978EB01D647}"/>
              </a:ext>
            </a:extLst>
          </p:cNvPr>
          <p:cNvSpPr>
            <a:spLocks noGrp="1"/>
          </p:cNvSpPr>
          <p:nvPr>
            <p:ph type="sldNum" sz="quarter" idx="12"/>
          </p:nvPr>
        </p:nvSpPr>
        <p:spPr/>
        <p:txBody>
          <a:bodyPr/>
          <a:lstStyle/>
          <a:p>
            <a:fld id="{8444A278-390B-480E-A91C-73A8347B7D93}" type="slidenum">
              <a:rPr lang="en-US" smtClean="0"/>
              <a:pPr/>
              <a:t>122</a:t>
            </a:fld>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833438" y="1120775"/>
            <a:ext cx="7664450" cy="811213"/>
          </a:xfrm>
        </p:spPr>
        <p:txBody>
          <a:bodyPr/>
          <a:lstStyle/>
          <a:p>
            <a:pPr eaLnBrk="1" hangingPunct="1"/>
            <a:r>
              <a:rPr lang="en-US" b="1" dirty="0">
                <a:solidFill>
                  <a:srgbClr val="CFAFE7"/>
                </a:solidFill>
                <a:latin typeface="Comic Sans MS" pitchFamily="66" charset="0"/>
              </a:rPr>
              <a:t>A Shot Detected by BGT</a:t>
            </a:r>
          </a:p>
        </p:txBody>
      </p:sp>
      <p:pic>
        <p:nvPicPr>
          <p:cNvPr id="72707" name="Picture 3" descr="C1I234"/>
          <p:cNvPicPr>
            <a:picLocks noChangeAspect="1" noChangeArrowheads="1"/>
          </p:cNvPicPr>
          <p:nvPr/>
        </p:nvPicPr>
        <p:blipFill>
          <a:blip r:embed="rId3" cstate="print"/>
          <a:srcRect/>
          <a:stretch>
            <a:fillRect/>
          </a:stretch>
        </p:blipFill>
        <p:spPr bwMode="auto">
          <a:xfrm>
            <a:off x="577850" y="2852738"/>
            <a:ext cx="1466850" cy="1100137"/>
          </a:xfrm>
          <a:prstGeom prst="rect">
            <a:avLst/>
          </a:prstGeom>
          <a:noFill/>
          <a:ln w="9525">
            <a:noFill/>
            <a:miter lim="800000"/>
            <a:headEnd/>
            <a:tailEnd/>
          </a:ln>
        </p:spPr>
      </p:pic>
      <p:pic>
        <p:nvPicPr>
          <p:cNvPr id="72708" name="Picture 4" descr="C1I265"/>
          <p:cNvPicPr>
            <a:picLocks noChangeAspect="1" noChangeArrowheads="1"/>
          </p:cNvPicPr>
          <p:nvPr/>
        </p:nvPicPr>
        <p:blipFill>
          <a:blip r:embed="rId4" cstate="print"/>
          <a:srcRect/>
          <a:stretch>
            <a:fillRect/>
          </a:stretch>
        </p:blipFill>
        <p:spPr bwMode="auto">
          <a:xfrm>
            <a:off x="2198688" y="2851150"/>
            <a:ext cx="1466850" cy="1100138"/>
          </a:xfrm>
          <a:prstGeom prst="rect">
            <a:avLst/>
          </a:prstGeom>
          <a:noFill/>
          <a:ln w="9525">
            <a:noFill/>
            <a:miter lim="800000"/>
            <a:headEnd/>
            <a:tailEnd/>
          </a:ln>
        </p:spPr>
      </p:pic>
      <p:pic>
        <p:nvPicPr>
          <p:cNvPr id="72709" name="Picture 5" descr="C1I271"/>
          <p:cNvPicPr>
            <a:picLocks noChangeAspect="1" noChangeArrowheads="1"/>
          </p:cNvPicPr>
          <p:nvPr/>
        </p:nvPicPr>
        <p:blipFill>
          <a:blip r:embed="rId5" cstate="print"/>
          <a:srcRect/>
          <a:stretch>
            <a:fillRect/>
          </a:stretch>
        </p:blipFill>
        <p:spPr bwMode="auto">
          <a:xfrm>
            <a:off x="3829050" y="2851150"/>
            <a:ext cx="1465263" cy="1098550"/>
          </a:xfrm>
          <a:prstGeom prst="rect">
            <a:avLst/>
          </a:prstGeom>
          <a:noFill/>
          <a:ln w="9525">
            <a:noFill/>
            <a:miter lim="800000"/>
            <a:headEnd/>
            <a:tailEnd/>
          </a:ln>
        </p:spPr>
      </p:pic>
      <p:pic>
        <p:nvPicPr>
          <p:cNvPr id="72710" name="Picture 6" descr="C1I283"/>
          <p:cNvPicPr>
            <a:picLocks noChangeAspect="1" noChangeArrowheads="1"/>
          </p:cNvPicPr>
          <p:nvPr/>
        </p:nvPicPr>
        <p:blipFill>
          <a:blip r:embed="rId6" cstate="print"/>
          <a:srcRect/>
          <a:stretch>
            <a:fillRect/>
          </a:stretch>
        </p:blipFill>
        <p:spPr bwMode="auto">
          <a:xfrm>
            <a:off x="5461000" y="2852738"/>
            <a:ext cx="1465263" cy="1098550"/>
          </a:xfrm>
          <a:prstGeom prst="rect">
            <a:avLst/>
          </a:prstGeom>
          <a:noFill/>
          <a:ln w="9525">
            <a:noFill/>
            <a:miter lim="800000"/>
            <a:headEnd/>
            <a:tailEnd/>
          </a:ln>
        </p:spPr>
      </p:pic>
      <p:pic>
        <p:nvPicPr>
          <p:cNvPr id="72711" name="Picture 7" descr="C1I289"/>
          <p:cNvPicPr>
            <a:picLocks noChangeAspect="1" noChangeArrowheads="1"/>
          </p:cNvPicPr>
          <p:nvPr/>
        </p:nvPicPr>
        <p:blipFill>
          <a:blip r:embed="rId7" cstate="print"/>
          <a:srcRect/>
          <a:stretch>
            <a:fillRect/>
          </a:stretch>
        </p:blipFill>
        <p:spPr bwMode="auto">
          <a:xfrm>
            <a:off x="7159625" y="2851150"/>
            <a:ext cx="1465263" cy="1098550"/>
          </a:xfrm>
          <a:prstGeom prst="rect">
            <a:avLst/>
          </a:prstGeom>
          <a:noFill/>
          <a:ln w="9525">
            <a:noFill/>
            <a:miter lim="800000"/>
            <a:headEnd/>
            <a:tailEnd/>
          </a:ln>
        </p:spPr>
      </p:pic>
      <p:sp>
        <p:nvSpPr>
          <p:cNvPr id="72712" name="Text Box 8"/>
          <p:cNvSpPr txBox="1">
            <a:spLocks noChangeArrowheads="1"/>
          </p:cNvSpPr>
          <p:nvPr/>
        </p:nvSpPr>
        <p:spPr bwMode="auto">
          <a:xfrm>
            <a:off x="833438" y="4011613"/>
            <a:ext cx="869950" cy="457200"/>
          </a:xfrm>
          <a:prstGeom prst="rect">
            <a:avLst/>
          </a:prstGeom>
          <a:noFill/>
          <a:ln w="12700" cap="sq">
            <a:noFill/>
            <a:miter lim="800000"/>
            <a:headEnd type="none" w="sm" len="sm"/>
            <a:tailEnd type="none" w="sm" len="sm"/>
          </a:ln>
        </p:spPr>
        <p:txBody>
          <a:bodyPr wrap="none">
            <a:spAutoFit/>
          </a:bodyPr>
          <a:lstStyle/>
          <a:p>
            <a:r>
              <a:rPr lang="en-US" sz="2400"/>
              <a:t># 234</a:t>
            </a:r>
          </a:p>
        </p:txBody>
      </p:sp>
      <p:sp>
        <p:nvSpPr>
          <p:cNvPr id="72713" name="Rectangle 9"/>
          <p:cNvSpPr>
            <a:spLocks noChangeArrowheads="1"/>
          </p:cNvSpPr>
          <p:nvPr/>
        </p:nvSpPr>
        <p:spPr bwMode="auto">
          <a:xfrm>
            <a:off x="2435225" y="4011613"/>
            <a:ext cx="869950" cy="457200"/>
          </a:xfrm>
          <a:prstGeom prst="rect">
            <a:avLst/>
          </a:prstGeom>
          <a:noFill/>
          <a:ln w="12700" cap="sq">
            <a:noFill/>
            <a:miter lim="800000"/>
            <a:headEnd type="none" w="sm" len="sm"/>
            <a:tailEnd type="none" w="sm" len="sm"/>
          </a:ln>
        </p:spPr>
        <p:txBody>
          <a:bodyPr wrap="none">
            <a:spAutoFit/>
          </a:bodyPr>
          <a:lstStyle/>
          <a:p>
            <a:r>
              <a:rPr lang="en-US" sz="2400"/>
              <a:t># 253</a:t>
            </a:r>
          </a:p>
        </p:txBody>
      </p:sp>
      <p:sp>
        <p:nvSpPr>
          <p:cNvPr id="72714" name="Rectangle 10"/>
          <p:cNvSpPr>
            <a:spLocks noChangeArrowheads="1"/>
          </p:cNvSpPr>
          <p:nvPr/>
        </p:nvSpPr>
        <p:spPr bwMode="auto">
          <a:xfrm>
            <a:off x="4137025" y="4011613"/>
            <a:ext cx="869950" cy="457200"/>
          </a:xfrm>
          <a:prstGeom prst="rect">
            <a:avLst/>
          </a:prstGeom>
          <a:noFill/>
          <a:ln w="12700" cap="sq">
            <a:noFill/>
            <a:miter lim="800000"/>
            <a:headEnd type="none" w="sm" len="sm"/>
            <a:tailEnd type="none" w="sm" len="sm"/>
          </a:ln>
        </p:spPr>
        <p:txBody>
          <a:bodyPr wrap="none">
            <a:spAutoFit/>
          </a:bodyPr>
          <a:lstStyle/>
          <a:p>
            <a:r>
              <a:rPr lang="en-US" sz="2400"/>
              <a:t># 271</a:t>
            </a:r>
          </a:p>
        </p:txBody>
      </p:sp>
      <p:sp>
        <p:nvSpPr>
          <p:cNvPr id="72715" name="Rectangle 11"/>
          <p:cNvSpPr>
            <a:spLocks noChangeArrowheads="1"/>
          </p:cNvSpPr>
          <p:nvPr/>
        </p:nvSpPr>
        <p:spPr bwMode="auto">
          <a:xfrm>
            <a:off x="5756275" y="4011613"/>
            <a:ext cx="869950" cy="457200"/>
          </a:xfrm>
          <a:prstGeom prst="rect">
            <a:avLst/>
          </a:prstGeom>
          <a:noFill/>
          <a:ln w="12700" cap="sq">
            <a:noFill/>
            <a:miter lim="800000"/>
            <a:headEnd type="none" w="sm" len="sm"/>
            <a:tailEnd type="none" w="sm" len="sm"/>
          </a:ln>
        </p:spPr>
        <p:txBody>
          <a:bodyPr wrap="none">
            <a:spAutoFit/>
          </a:bodyPr>
          <a:lstStyle/>
          <a:p>
            <a:r>
              <a:rPr lang="en-US" sz="2400"/>
              <a:t># 283</a:t>
            </a:r>
          </a:p>
        </p:txBody>
      </p:sp>
      <p:sp>
        <p:nvSpPr>
          <p:cNvPr id="72716" name="Rectangle 12"/>
          <p:cNvSpPr>
            <a:spLocks noChangeArrowheads="1"/>
          </p:cNvSpPr>
          <p:nvPr/>
        </p:nvSpPr>
        <p:spPr bwMode="auto">
          <a:xfrm>
            <a:off x="7435850" y="4011613"/>
            <a:ext cx="869950" cy="457200"/>
          </a:xfrm>
          <a:prstGeom prst="rect">
            <a:avLst/>
          </a:prstGeom>
          <a:noFill/>
          <a:ln w="12700" cap="sq">
            <a:noFill/>
            <a:miter lim="800000"/>
            <a:headEnd type="none" w="sm" len="sm"/>
            <a:tailEnd type="none" w="sm" len="sm"/>
          </a:ln>
        </p:spPr>
        <p:txBody>
          <a:bodyPr wrap="none">
            <a:spAutoFit/>
          </a:bodyPr>
          <a:lstStyle/>
          <a:p>
            <a:r>
              <a:rPr lang="en-US" sz="2400"/>
              <a:t># 296</a:t>
            </a:r>
          </a:p>
        </p:txBody>
      </p:sp>
      <p:sp>
        <p:nvSpPr>
          <p:cNvPr id="72717" name="Text Box 13"/>
          <p:cNvSpPr txBox="1">
            <a:spLocks noChangeArrowheads="1"/>
          </p:cNvSpPr>
          <p:nvPr/>
        </p:nvSpPr>
        <p:spPr bwMode="auto">
          <a:xfrm>
            <a:off x="1311275" y="5065713"/>
            <a:ext cx="6864350" cy="1373187"/>
          </a:xfrm>
          <a:prstGeom prst="rect">
            <a:avLst/>
          </a:prstGeom>
          <a:noFill/>
          <a:ln w="9525">
            <a:noFill/>
            <a:miter lim="800000"/>
            <a:headEnd/>
            <a:tailEnd/>
          </a:ln>
        </p:spPr>
        <p:txBody>
          <a:bodyPr wrap="none">
            <a:spAutoFit/>
          </a:bodyPr>
          <a:lstStyle/>
          <a:p>
            <a:r>
              <a:rPr kumimoji="1" lang="en-US" sz="2800" i="1" dirty="0">
                <a:solidFill>
                  <a:srgbClr val="18F8D3"/>
                </a:solidFill>
                <a:latin typeface="Comic Sans MS" pitchFamily="66" charset="0"/>
              </a:rPr>
              <a:t>Edge Change Ratio</a:t>
            </a:r>
            <a:r>
              <a:rPr kumimoji="1" lang="en-US" sz="2800" dirty="0">
                <a:solidFill>
                  <a:srgbClr val="18F8D3"/>
                </a:solidFill>
                <a:latin typeface="Comic Sans MS" pitchFamily="66" charset="0"/>
              </a:rPr>
              <a:t> and </a:t>
            </a:r>
            <a:r>
              <a:rPr kumimoji="1" lang="en-US" sz="2800" i="1" dirty="0">
                <a:solidFill>
                  <a:srgbClr val="18F8D3"/>
                </a:solidFill>
                <a:latin typeface="Comic Sans MS" pitchFamily="66" charset="0"/>
              </a:rPr>
              <a:t>Color Histogram</a:t>
            </a:r>
            <a:r>
              <a:rPr kumimoji="1" lang="en-US" sz="2800" dirty="0">
                <a:solidFill>
                  <a:srgbClr val="18F8D3"/>
                </a:solidFill>
                <a:latin typeface="Comic Sans MS" pitchFamily="66" charset="0"/>
              </a:rPr>
              <a:t> </a:t>
            </a:r>
          </a:p>
          <a:p>
            <a:r>
              <a:rPr kumimoji="1" lang="en-US" sz="2800" dirty="0">
                <a:solidFill>
                  <a:srgbClr val="18F8D3"/>
                </a:solidFill>
                <a:latin typeface="Comic Sans MS" pitchFamily="66" charset="0"/>
              </a:rPr>
              <a:t>incorrectly detect this sequence as two </a:t>
            </a:r>
          </a:p>
          <a:p>
            <a:r>
              <a:rPr kumimoji="1" lang="en-US" sz="2800" dirty="0">
                <a:solidFill>
                  <a:srgbClr val="18F8D3"/>
                </a:solidFill>
                <a:latin typeface="Comic Sans MS" pitchFamily="66" charset="0"/>
              </a:rPr>
              <a:t>shots.</a:t>
            </a:r>
          </a:p>
        </p:txBody>
      </p:sp>
      <p:sp>
        <p:nvSpPr>
          <p:cNvPr id="2" name="Date Placeholder 1">
            <a:extLst>
              <a:ext uri="{FF2B5EF4-FFF2-40B4-BE49-F238E27FC236}">
                <a16:creationId xmlns:a16="http://schemas.microsoft.com/office/drawing/2014/main" id="{18FF1956-D479-4D75-BA35-39D70CE7F3F2}"/>
              </a:ext>
            </a:extLst>
          </p:cNvPr>
          <p:cNvSpPr>
            <a:spLocks noGrp="1"/>
          </p:cNvSpPr>
          <p:nvPr>
            <p:ph type="dt" sz="half" idx="10"/>
          </p:nvPr>
        </p:nvSpPr>
        <p:spPr/>
        <p:txBody>
          <a:bodyPr/>
          <a:lstStyle/>
          <a:p>
            <a:fld id="{AC281F17-EE32-41E8-9F34-19F7ECB7A598}" type="datetime1">
              <a:rPr lang="en-US" smtClean="0"/>
              <a:t>3/28/2023</a:t>
            </a:fld>
            <a:endParaRPr lang="en-US" dirty="0"/>
          </a:p>
        </p:txBody>
      </p:sp>
      <p:sp>
        <p:nvSpPr>
          <p:cNvPr id="3" name="Slide Number Placeholder 2">
            <a:extLst>
              <a:ext uri="{FF2B5EF4-FFF2-40B4-BE49-F238E27FC236}">
                <a16:creationId xmlns:a16="http://schemas.microsoft.com/office/drawing/2014/main" id="{5496E2F4-C92D-4E76-AD1E-937C184B3D86}"/>
              </a:ext>
            </a:extLst>
          </p:cNvPr>
          <p:cNvSpPr>
            <a:spLocks noGrp="1"/>
          </p:cNvSpPr>
          <p:nvPr>
            <p:ph type="sldNum" sz="quarter" idx="12"/>
          </p:nvPr>
        </p:nvSpPr>
        <p:spPr/>
        <p:txBody>
          <a:bodyPr/>
          <a:lstStyle/>
          <a:p>
            <a:fld id="{8444A278-390B-480E-A91C-73A8347B7D93}" type="slidenum">
              <a:rPr lang="en-US" smtClean="0"/>
              <a:pPr/>
              <a:t>123</a:t>
            </a:fld>
            <a:endParaRPr 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090422" y="531812"/>
            <a:ext cx="2727325" cy="839788"/>
          </a:xfrm>
        </p:spPr>
        <p:txBody>
          <a:bodyPr/>
          <a:lstStyle/>
          <a:p>
            <a:pPr eaLnBrk="1" hangingPunct="1"/>
            <a:r>
              <a:rPr lang="en-US" b="1" dirty="0">
                <a:solidFill>
                  <a:srgbClr val="CFAFE7"/>
                </a:solidFill>
                <a:latin typeface="Comic Sans MS" pitchFamily="66" charset="0"/>
              </a:rPr>
              <a:t>Test Set</a:t>
            </a:r>
          </a:p>
        </p:txBody>
      </p:sp>
      <p:sp>
        <p:nvSpPr>
          <p:cNvPr id="73731" name="Rectangle 3"/>
          <p:cNvSpPr>
            <a:spLocks noGrp="1" noChangeArrowheads="1"/>
          </p:cNvSpPr>
          <p:nvPr>
            <p:ph type="body" idx="1"/>
          </p:nvPr>
        </p:nvSpPr>
        <p:spPr>
          <a:xfrm>
            <a:off x="533400" y="1524000"/>
            <a:ext cx="3422650" cy="4981575"/>
          </a:xfrm>
        </p:spPr>
        <p:txBody>
          <a:bodyPr/>
          <a:lstStyle/>
          <a:p>
            <a:pPr marL="688975" indent="-688975" eaLnBrk="1" hangingPunct="1">
              <a:lnSpc>
                <a:spcPct val="90000"/>
              </a:lnSpc>
              <a:buSzPct val="150000"/>
            </a:pPr>
            <a:r>
              <a:rPr lang="en-US" dirty="0">
                <a:solidFill>
                  <a:srgbClr val="18F8D3"/>
                </a:solidFill>
                <a:latin typeface="Comic Sans MS" pitchFamily="66" charset="0"/>
              </a:rPr>
              <a:t>BGT : Background Tracking</a:t>
            </a:r>
          </a:p>
          <a:p>
            <a:pPr marL="688975" indent="-688975" eaLnBrk="1" hangingPunct="1">
              <a:lnSpc>
                <a:spcPct val="90000"/>
              </a:lnSpc>
              <a:buSzPct val="110000"/>
            </a:pPr>
            <a:endParaRPr lang="en-US" dirty="0">
              <a:solidFill>
                <a:srgbClr val="18F8D3"/>
              </a:solidFill>
              <a:latin typeface="Comic Sans MS" pitchFamily="66" charset="0"/>
            </a:endParaRPr>
          </a:p>
          <a:p>
            <a:pPr marL="688975" indent="-688975" eaLnBrk="1" hangingPunct="1">
              <a:lnSpc>
                <a:spcPct val="90000"/>
              </a:lnSpc>
              <a:buSzPct val="150000"/>
            </a:pPr>
            <a:r>
              <a:rPr lang="en-US" dirty="0">
                <a:solidFill>
                  <a:srgbClr val="18F8D3"/>
                </a:solidFill>
                <a:latin typeface="Comic Sans MS" pitchFamily="66" charset="0"/>
              </a:rPr>
              <a:t>CHD : Color Histogram Difference</a:t>
            </a:r>
          </a:p>
          <a:p>
            <a:pPr marL="688975" indent="-688975" eaLnBrk="1" hangingPunct="1">
              <a:lnSpc>
                <a:spcPct val="90000"/>
              </a:lnSpc>
              <a:buSzPct val="150000"/>
            </a:pPr>
            <a:endParaRPr lang="en-US" dirty="0">
              <a:solidFill>
                <a:srgbClr val="18F8D3"/>
              </a:solidFill>
              <a:latin typeface="Comic Sans MS" pitchFamily="66" charset="0"/>
            </a:endParaRPr>
          </a:p>
          <a:p>
            <a:pPr marL="688975" indent="-688975" eaLnBrk="1" hangingPunct="1">
              <a:lnSpc>
                <a:spcPct val="90000"/>
              </a:lnSpc>
              <a:buSzPct val="150000"/>
            </a:pPr>
            <a:r>
              <a:rPr lang="en-US" dirty="0">
                <a:solidFill>
                  <a:srgbClr val="18F8D3"/>
                </a:solidFill>
                <a:latin typeface="Comic Sans MS" pitchFamily="66" charset="0"/>
              </a:rPr>
              <a:t>ECR : Edge Change Ratio</a:t>
            </a:r>
          </a:p>
          <a:p>
            <a:pPr eaLnBrk="1" hangingPunct="1">
              <a:lnSpc>
                <a:spcPct val="90000"/>
              </a:lnSpc>
            </a:pPr>
            <a:endParaRPr lang="en-US" dirty="0">
              <a:solidFill>
                <a:srgbClr val="5E0000"/>
              </a:solidFill>
              <a:latin typeface="Comic Sans MS" pitchFamily="66" charset="0"/>
            </a:endParaRPr>
          </a:p>
        </p:txBody>
      </p:sp>
      <p:pic>
        <p:nvPicPr>
          <p:cNvPr id="73732" name="Picture 4" descr="TAB41"/>
          <p:cNvPicPr>
            <a:picLocks noChangeAspect="1" noChangeArrowheads="1"/>
          </p:cNvPicPr>
          <p:nvPr/>
        </p:nvPicPr>
        <p:blipFill>
          <a:blip r:embed="rId3" cstate="print"/>
          <a:srcRect/>
          <a:stretch>
            <a:fillRect/>
          </a:stretch>
        </p:blipFill>
        <p:spPr bwMode="auto">
          <a:xfrm>
            <a:off x="4038600" y="1371600"/>
            <a:ext cx="4768850" cy="5199062"/>
          </a:xfrm>
          <a:prstGeom prst="rect">
            <a:avLst/>
          </a:prstGeom>
          <a:noFill/>
          <a:ln w="9525">
            <a:noFill/>
            <a:miter lim="800000"/>
            <a:headEnd/>
            <a:tailEnd/>
          </a:ln>
        </p:spPr>
      </p:pic>
      <p:sp>
        <p:nvSpPr>
          <p:cNvPr id="5" name="Rectangle 2"/>
          <p:cNvSpPr txBox="1">
            <a:spLocks noChangeArrowheads="1"/>
          </p:cNvSpPr>
          <p:nvPr/>
        </p:nvSpPr>
        <p:spPr>
          <a:xfrm>
            <a:off x="533400" y="381000"/>
            <a:ext cx="2819400" cy="839788"/>
          </a:xfrm>
          <a:prstGeom prst="rect">
            <a:avLst/>
          </a:prstGeom>
        </p:spPr>
        <p:txBody>
          <a:bodyPr vert="horz" lIns="45720" rIns="45720" anchor="ctr">
            <a:normAutofit fontScale="85000" lnSpcReduction="10000"/>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b="1" dirty="0">
                <a:solidFill>
                  <a:srgbClr val="18F8D3"/>
                </a:solidFill>
                <a:latin typeface="Comic Sans MS" pitchFamily="66" charset="0"/>
              </a:rPr>
              <a:t>Comparison</a:t>
            </a:r>
          </a:p>
        </p:txBody>
      </p:sp>
      <p:sp>
        <p:nvSpPr>
          <p:cNvPr id="2" name="Date Placeholder 1">
            <a:extLst>
              <a:ext uri="{FF2B5EF4-FFF2-40B4-BE49-F238E27FC236}">
                <a16:creationId xmlns:a16="http://schemas.microsoft.com/office/drawing/2014/main" id="{A31A43BB-22C8-42DC-AC02-C882714E4E99}"/>
              </a:ext>
            </a:extLst>
          </p:cNvPr>
          <p:cNvSpPr>
            <a:spLocks noGrp="1"/>
          </p:cNvSpPr>
          <p:nvPr>
            <p:ph type="dt" sz="half" idx="10"/>
          </p:nvPr>
        </p:nvSpPr>
        <p:spPr/>
        <p:txBody>
          <a:bodyPr/>
          <a:lstStyle/>
          <a:p>
            <a:fld id="{5B70532C-D9D6-4E85-964A-0B2C5FF14EFF}" type="datetime1">
              <a:rPr lang="en-US" smtClean="0"/>
              <a:t>3/28/2023</a:t>
            </a:fld>
            <a:endParaRPr lang="en-US" dirty="0"/>
          </a:p>
        </p:txBody>
      </p:sp>
      <p:sp>
        <p:nvSpPr>
          <p:cNvPr id="3" name="Slide Number Placeholder 2">
            <a:extLst>
              <a:ext uri="{FF2B5EF4-FFF2-40B4-BE49-F238E27FC236}">
                <a16:creationId xmlns:a16="http://schemas.microsoft.com/office/drawing/2014/main" id="{1B1D611B-C1AB-4F92-9598-34E405819C54}"/>
              </a:ext>
            </a:extLst>
          </p:cNvPr>
          <p:cNvSpPr>
            <a:spLocks noGrp="1"/>
          </p:cNvSpPr>
          <p:nvPr>
            <p:ph type="sldNum" sz="quarter" idx="12"/>
          </p:nvPr>
        </p:nvSpPr>
        <p:spPr/>
        <p:txBody>
          <a:bodyPr/>
          <a:lstStyle/>
          <a:p>
            <a:fld id="{8444A278-390B-480E-A91C-73A8347B7D93}" type="slidenum">
              <a:rPr lang="en-US" smtClean="0"/>
              <a:pPr/>
              <a:t>124</a:t>
            </a:fld>
            <a:endParaRPr 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511175" y="698500"/>
            <a:ext cx="7993063" cy="900113"/>
          </a:xfrm>
        </p:spPr>
        <p:txBody>
          <a:bodyPr/>
          <a:lstStyle/>
          <a:p>
            <a:pPr eaLnBrk="1" hangingPunct="1"/>
            <a:r>
              <a:rPr lang="en-US" b="1" dirty="0">
                <a:solidFill>
                  <a:srgbClr val="CFAFE7"/>
                </a:solidFill>
                <a:latin typeface="Comic Sans MS" pitchFamily="66" charset="0"/>
              </a:rPr>
              <a:t>Performance Metrics</a:t>
            </a:r>
            <a:endParaRPr lang="en-US" dirty="0">
              <a:solidFill>
                <a:srgbClr val="CFAFE7"/>
              </a:solidFill>
              <a:latin typeface="Comic Sans MS" pitchFamily="66" charset="0"/>
            </a:endParaRPr>
          </a:p>
        </p:txBody>
      </p:sp>
      <p:sp>
        <p:nvSpPr>
          <p:cNvPr id="74755" name="Rectangle 3"/>
          <p:cNvSpPr>
            <a:spLocks noGrp="1" noChangeArrowheads="1"/>
          </p:cNvSpPr>
          <p:nvPr>
            <p:ph type="body" idx="1"/>
          </p:nvPr>
        </p:nvSpPr>
        <p:spPr>
          <a:xfrm>
            <a:off x="765175" y="2389188"/>
            <a:ext cx="7848600" cy="3268662"/>
          </a:xfrm>
        </p:spPr>
        <p:txBody>
          <a:bodyPr/>
          <a:lstStyle/>
          <a:p>
            <a:pPr eaLnBrk="1" hangingPunct="1">
              <a:lnSpc>
                <a:spcPct val="90000"/>
              </a:lnSpc>
              <a:spcBef>
                <a:spcPct val="30000"/>
              </a:spcBef>
              <a:spcAft>
                <a:spcPct val="50000"/>
              </a:spcAft>
            </a:pPr>
            <a:r>
              <a:rPr lang="en-US">
                <a:solidFill>
                  <a:srgbClr val="FF5050"/>
                </a:solidFill>
                <a:latin typeface="Comic Sans MS" pitchFamily="66" charset="0"/>
              </a:rPr>
              <a:t>Recall</a:t>
            </a:r>
            <a:r>
              <a:rPr lang="en-US">
                <a:latin typeface="Comic Sans MS" pitchFamily="66" charset="0"/>
              </a:rPr>
              <a:t>:  The ratio of the number of shots detected correctly over the actual number of shots.</a:t>
            </a:r>
          </a:p>
          <a:p>
            <a:pPr eaLnBrk="1" hangingPunct="1">
              <a:lnSpc>
                <a:spcPct val="90000"/>
              </a:lnSpc>
              <a:spcBef>
                <a:spcPct val="30000"/>
              </a:spcBef>
              <a:spcAft>
                <a:spcPct val="50000"/>
              </a:spcAft>
            </a:pPr>
            <a:r>
              <a:rPr lang="en-US">
                <a:solidFill>
                  <a:srgbClr val="FF5050"/>
                </a:solidFill>
                <a:latin typeface="Comic Sans MS" pitchFamily="66" charset="0"/>
              </a:rPr>
              <a:t>Precision</a:t>
            </a:r>
            <a:r>
              <a:rPr lang="en-US">
                <a:latin typeface="Comic Sans MS" pitchFamily="66" charset="0"/>
              </a:rPr>
              <a:t>:  The ratio of the number of shots detected correctly over the total number of shots detected.</a:t>
            </a:r>
          </a:p>
        </p:txBody>
      </p:sp>
      <p:sp>
        <p:nvSpPr>
          <p:cNvPr id="2" name="Date Placeholder 1">
            <a:extLst>
              <a:ext uri="{FF2B5EF4-FFF2-40B4-BE49-F238E27FC236}">
                <a16:creationId xmlns:a16="http://schemas.microsoft.com/office/drawing/2014/main" id="{75FE4C81-DD11-4735-8662-258F6B299DA8}"/>
              </a:ext>
            </a:extLst>
          </p:cNvPr>
          <p:cNvSpPr>
            <a:spLocks noGrp="1"/>
          </p:cNvSpPr>
          <p:nvPr>
            <p:ph type="dt" sz="half" idx="10"/>
          </p:nvPr>
        </p:nvSpPr>
        <p:spPr/>
        <p:txBody>
          <a:bodyPr/>
          <a:lstStyle/>
          <a:p>
            <a:fld id="{5D31E9BF-2D1E-4E4D-9129-D464AE164DA0}" type="datetime1">
              <a:rPr lang="en-US" smtClean="0"/>
              <a:t>3/28/2023</a:t>
            </a:fld>
            <a:endParaRPr lang="en-US" dirty="0"/>
          </a:p>
        </p:txBody>
      </p:sp>
      <p:sp>
        <p:nvSpPr>
          <p:cNvPr id="3" name="Slide Number Placeholder 2">
            <a:extLst>
              <a:ext uri="{FF2B5EF4-FFF2-40B4-BE49-F238E27FC236}">
                <a16:creationId xmlns:a16="http://schemas.microsoft.com/office/drawing/2014/main" id="{41F0D74F-E480-43FB-8EE2-E6D47659A50B}"/>
              </a:ext>
            </a:extLst>
          </p:cNvPr>
          <p:cNvSpPr>
            <a:spLocks noGrp="1"/>
          </p:cNvSpPr>
          <p:nvPr>
            <p:ph type="sldNum" sz="quarter" idx="12"/>
          </p:nvPr>
        </p:nvSpPr>
        <p:spPr/>
        <p:txBody>
          <a:bodyPr/>
          <a:lstStyle/>
          <a:p>
            <a:fld id="{8444A278-390B-480E-A91C-73A8347B7D93}" type="slidenum">
              <a:rPr lang="en-US" smtClean="0"/>
              <a:pPr/>
              <a:t>125</a:t>
            </a:fld>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85800" y="268288"/>
            <a:ext cx="7772400" cy="550862"/>
          </a:xfrm>
        </p:spPr>
        <p:txBody>
          <a:bodyPr>
            <a:normAutofit fontScale="90000"/>
          </a:bodyPr>
          <a:lstStyle/>
          <a:p>
            <a:pPr eaLnBrk="1" hangingPunct="1"/>
            <a:r>
              <a:rPr lang="en-US" b="1" dirty="0">
                <a:solidFill>
                  <a:srgbClr val="CFAFE7"/>
                </a:solidFill>
                <a:latin typeface="Comic Sans MS" pitchFamily="66" charset="0"/>
              </a:rPr>
              <a:t>BGT is Better</a:t>
            </a:r>
          </a:p>
        </p:txBody>
      </p:sp>
      <p:pic>
        <p:nvPicPr>
          <p:cNvPr id="75779" name="Picture 3" descr="TAB6"/>
          <p:cNvPicPr>
            <a:picLocks noChangeAspect="1" noChangeArrowheads="1"/>
          </p:cNvPicPr>
          <p:nvPr/>
        </p:nvPicPr>
        <p:blipFill>
          <a:blip r:embed="rId3" cstate="print"/>
          <a:srcRect/>
          <a:stretch>
            <a:fillRect/>
          </a:stretch>
        </p:blipFill>
        <p:spPr bwMode="auto">
          <a:xfrm>
            <a:off x="995363" y="950912"/>
            <a:ext cx="7234237" cy="5754688"/>
          </a:xfrm>
          <a:prstGeom prst="rect">
            <a:avLst/>
          </a:prstGeom>
          <a:noFill/>
          <a:ln w="9525">
            <a:noFill/>
            <a:miter lim="800000"/>
            <a:headEnd/>
            <a:tailEnd/>
          </a:ln>
        </p:spPr>
      </p:pic>
      <p:sp>
        <p:nvSpPr>
          <p:cNvPr id="2" name="Date Placeholder 1">
            <a:extLst>
              <a:ext uri="{FF2B5EF4-FFF2-40B4-BE49-F238E27FC236}">
                <a16:creationId xmlns:a16="http://schemas.microsoft.com/office/drawing/2014/main" id="{3F0E4060-2E8C-4E10-98B2-8C8FEAD4D077}"/>
              </a:ext>
            </a:extLst>
          </p:cNvPr>
          <p:cNvSpPr>
            <a:spLocks noGrp="1"/>
          </p:cNvSpPr>
          <p:nvPr>
            <p:ph type="dt" sz="half" idx="10"/>
          </p:nvPr>
        </p:nvSpPr>
        <p:spPr/>
        <p:txBody>
          <a:bodyPr/>
          <a:lstStyle/>
          <a:p>
            <a:fld id="{7BFFD840-C9E5-43F6-957E-68F54145550F}" type="datetime1">
              <a:rPr lang="en-US" smtClean="0"/>
              <a:t>3/28/2023</a:t>
            </a:fld>
            <a:endParaRPr lang="en-US" dirty="0"/>
          </a:p>
        </p:txBody>
      </p:sp>
      <p:sp>
        <p:nvSpPr>
          <p:cNvPr id="3" name="Slide Number Placeholder 2">
            <a:extLst>
              <a:ext uri="{FF2B5EF4-FFF2-40B4-BE49-F238E27FC236}">
                <a16:creationId xmlns:a16="http://schemas.microsoft.com/office/drawing/2014/main" id="{90AE2DE9-2E29-4DFD-8FC2-097E0D0F755B}"/>
              </a:ext>
            </a:extLst>
          </p:cNvPr>
          <p:cNvSpPr>
            <a:spLocks noGrp="1"/>
          </p:cNvSpPr>
          <p:nvPr>
            <p:ph type="sldNum" sz="quarter" idx="12"/>
          </p:nvPr>
        </p:nvSpPr>
        <p:spPr/>
        <p:txBody>
          <a:bodyPr/>
          <a:lstStyle/>
          <a:p>
            <a:fld id="{8444A278-390B-480E-A91C-73A8347B7D93}" type="slidenum">
              <a:rPr lang="en-US" smtClean="0"/>
              <a:pPr/>
              <a:t>126</a:t>
            </a:fld>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85800" y="268288"/>
            <a:ext cx="7772400" cy="550862"/>
          </a:xfrm>
        </p:spPr>
        <p:txBody>
          <a:bodyPr>
            <a:normAutofit fontScale="90000"/>
          </a:bodyPr>
          <a:lstStyle/>
          <a:p>
            <a:pPr eaLnBrk="1" hangingPunct="1"/>
            <a:r>
              <a:rPr lang="en-US" b="1" dirty="0">
                <a:solidFill>
                  <a:srgbClr val="CFAFE7"/>
                </a:solidFill>
                <a:latin typeface="Comic Sans MS" pitchFamily="66" charset="0"/>
              </a:rPr>
              <a:t>BGT is Better</a:t>
            </a:r>
          </a:p>
        </p:txBody>
      </p:sp>
      <p:pic>
        <p:nvPicPr>
          <p:cNvPr id="75779" name="Picture 3" descr="TAB6"/>
          <p:cNvPicPr>
            <a:picLocks noChangeAspect="1" noChangeArrowheads="1"/>
          </p:cNvPicPr>
          <p:nvPr/>
        </p:nvPicPr>
        <p:blipFill>
          <a:blip r:embed="rId3" cstate="print"/>
          <a:srcRect/>
          <a:stretch>
            <a:fillRect/>
          </a:stretch>
        </p:blipFill>
        <p:spPr bwMode="auto">
          <a:xfrm>
            <a:off x="995363" y="950912"/>
            <a:ext cx="7234237" cy="5754688"/>
          </a:xfrm>
          <a:prstGeom prst="rect">
            <a:avLst/>
          </a:prstGeom>
          <a:noFill/>
          <a:ln w="9525">
            <a:noFill/>
            <a:miter lim="800000"/>
            <a:headEnd/>
            <a:tailEnd/>
          </a:ln>
        </p:spPr>
      </p:pic>
      <p:sp>
        <p:nvSpPr>
          <p:cNvPr id="2" name="Flowchart: Terminator 1"/>
          <p:cNvSpPr/>
          <p:nvPr/>
        </p:nvSpPr>
        <p:spPr>
          <a:xfrm>
            <a:off x="3429000" y="6400800"/>
            <a:ext cx="958850" cy="254000"/>
          </a:xfrm>
          <a:prstGeom prst="flowChartTerminator">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Terminator 4"/>
          <p:cNvSpPr/>
          <p:nvPr/>
        </p:nvSpPr>
        <p:spPr>
          <a:xfrm>
            <a:off x="5029200" y="6400800"/>
            <a:ext cx="958850" cy="254000"/>
          </a:xfrm>
          <a:prstGeom prst="flowChartTerminator">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581400" y="4854307"/>
            <a:ext cx="4267200" cy="1200329"/>
          </a:xfrm>
          <a:prstGeom prst="rect">
            <a:avLst/>
          </a:prstGeom>
          <a:solidFill>
            <a:srgbClr val="03655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dirty="0"/>
              <a:t>ECR and CHD detect many more shots resulting in </a:t>
            </a:r>
            <a:r>
              <a:rPr lang="en-US" b="1" dirty="0"/>
              <a:t>good recall</a:t>
            </a:r>
            <a:r>
              <a:rPr lang="en-US" dirty="0"/>
              <a:t>.  However many of these shots are not correct (i.e., </a:t>
            </a:r>
            <a:r>
              <a:rPr lang="en-US" b="1" dirty="0"/>
              <a:t>bad precision</a:t>
            </a:r>
            <a:r>
              <a:rPr lang="en-US" dirty="0"/>
              <a:t>).</a:t>
            </a:r>
          </a:p>
        </p:txBody>
      </p:sp>
      <p:sp>
        <p:nvSpPr>
          <p:cNvPr id="4" name="Date Placeholder 3">
            <a:extLst>
              <a:ext uri="{FF2B5EF4-FFF2-40B4-BE49-F238E27FC236}">
                <a16:creationId xmlns:a16="http://schemas.microsoft.com/office/drawing/2014/main" id="{F9BA041B-16CB-4BDD-B894-C16CC1E45C67}"/>
              </a:ext>
            </a:extLst>
          </p:cNvPr>
          <p:cNvSpPr>
            <a:spLocks noGrp="1"/>
          </p:cNvSpPr>
          <p:nvPr>
            <p:ph type="dt" sz="half" idx="10"/>
          </p:nvPr>
        </p:nvSpPr>
        <p:spPr/>
        <p:txBody>
          <a:bodyPr/>
          <a:lstStyle/>
          <a:p>
            <a:fld id="{A277ED65-F685-4CE0-9FC1-3D8CA20A7481}" type="datetime1">
              <a:rPr lang="en-US" smtClean="0"/>
              <a:t>3/28/2023</a:t>
            </a:fld>
            <a:endParaRPr lang="en-US" dirty="0"/>
          </a:p>
        </p:txBody>
      </p:sp>
      <p:sp>
        <p:nvSpPr>
          <p:cNvPr id="6" name="Slide Number Placeholder 5">
            <a:extLst>
              <a:ext uri="{FF2B5EF4-FFF2-40B4-BE49-F238E27FC236}">
                <a16:creationId xmlns:a16="http://schemas.microsoft.com/office/drawing/2014/main" id="{F2537BCF-4C85-4AE4-99E0-818FF242E48D}"/>
              </a:ext>
            </a:extLst>
          </p:cNvPr>
          <p:cNvSpPr>
            <a:spLocks noGrp="1"/>
          </p:cNvSpPr>
          <p:nvPr>
            <p:ph type="sldNum" sz="quarter" idx="12"/>
          </p:nvPr>
        </p:nvSpPr>
        <p:spPr/>
        <p:txBody>
          <a:bodyPr/>
          <a:lstStyle/>
          <a:p>
            <a:fld id="{8444A278-390B-480E-A91C-73A8347B7D93}" type="slidenum">
              <a:rPr lang="en-US" smtClean="0"/>
              <a:pPr/>
              <a:t>127</a:t>
            </a:fld>
            <a:endParaRPr lang="en-US" dirty="0"/>
          </a:p>
        </p:txBody>
      </p:sp>
    </p:spTree>
    <p:extLst>
      <p:ext uri="{BB962C8B-B14F-4D97-AF65-F5344CB8AC3E}">
        <p14:creationId xmlns:p14="http://schemas.microsoft.com/office/powerpoint/2010/main" val="235851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1000"/>
                                        <p:tgtEl>
                                          <p:spTgt spid="5"/>
                                        </p:tgtEl>
                                      </p:cBhvr>
                                    </p:animEffect>
                                  </p:childTnLst>
                                </p:cTn>
                              </p:par>
                            </p:childTnLst>
                          </p:cTn>
                        </p:par>
                        <p:par>
                          <p:cTn id="12" fill="hold">
                            <p:stCondLst>
                              <p:cond delay="2000"/>
                            </p:stCondLst>
                            <p:childTnLst>
                              <p:par>
                                <p:cTn id="13" presetID="5" presetClass="entr" presetSubtype="1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536575" y="161925"/>
            <a:ext cx="8407400" cy="1027113"/>
          </a:xfrm>
        </p:spPr>
        <p:txBody>
          <a:bodyPr>
            <a:normAutofit fontScale="90000"/>
          </a:bodyPr>
          <a:lstStyle/>
          <a:p>
            <a:pPr eaLnBrk="1" hangingPunct="1"/>
            <a:r>
              <a:rPr lang="en-US" b="1" dirty="0">
                <a:solidFill>
                  <a:srgbClr val="CFAFE7"/>
                </a:solidFill>
                <a:latin typeface="Comic Sans MS" pitchFamily="66" charset="0"/>
              </a:rPr>
              <a:t>BGT is more robust</a:t>
            </a:r>
            <a:r>
              <a:rPr lang="en-US" b="1" dirty="0"/>
              <a:t/>
            </a:r>
            <a:br>
              <a:rPr lang="en-US" b="1" dirty="0"/>
            </a:br>
            <a:r>
              <a:rPr lang="en-US" sz="2700" b="1" dirty="0">
                <a:solidFill>
                  <a:srgbClr val="18F8D3"/>
                </a:solidFill>
                <a:latin typeface="Arial Unicode MS" pitchFamily="34" charset="-128"/>
                <a:ea typeface="Arial Unicode MS" pitchFamily="34" charset="-128"/>
                <a:cs typeface="Arial Unicode MS" pitchFamily="34" charset="-128"/>
              </a:rPr>
              <a:t>(</a:t>
            </a:r>
            <a:r>
              <a:rPr lang="en-US" sz="2300" b="1" dirty="0">
                <a:solidFill>
                  <a:srgbClr val="18F8D3"/>
                </a:solidFill>
                <a:latin typeface="Arial Unicode MS" pitchFamily="34" charset="-128"/>
                <a:ea typeface="Arial Unicode MS" pitchFamily="34" charset="-128"/>
                <a:cs typeface="Arial Unicode MS" pitchFamily="34" charset="-128"/>
              </a:rPr>
              <a:t>Matching only the Sign bits)</a:t>
            </a:r>
            <a:endParaRPr lang="en-US" b="1" dirty="0">
              <a:solidFill>
                <a:srgbClr val="18F8D3"/>
              </a:solidFill>
              <a:latin typeface="Arial Unicode MS" pitchFamily="34" charset="-128"/>
              <a:ea typeface="Arial Unicode MS" pitchFamily="34" charset="-128"/>
              <a:cs typeface="Arial Unicode MS" pitchFamily="34" charset="-128"/>
            </a:endParaRPr>
          </a:p>
        </p:txBody>
      </p:sp>
      <p:pic>
        <p:nvPicPr>
          <p:cNvPr id="76803" name="Picture 3" descr="G01"/>
          <p:cNvPicPr>
            <a:picLocks noChangeAspect="1" noChangeArrowheads="1"/>
          </p:cNvPicPr>
          <p:nvPr/>
        </p:nvPicPr>
        <p:blipFill>
          <a:blip r:embed="rId3" cstate="print"/>
          <a:srcRect/>
          <a:stretch>
            <a:fillRect/>
          </a:stretch>
        </p:blipFill>
        <p:spPr bwMode="auto">
          <a:xfrm>
            <a:off x="536575" y="1441450"/>
            <a:ext cx="3771900" cy="2474912"/>
          </a:xfrm>
          <a:prstGeom prst="rect">
            <a:avLst/>
          </a:prstGeom>
          <a:noFill/>
          <a:ln w="9525">
            <a:noFill/>
            <a:miter lim="800000"/>
            <a:headEnd/>
            <a:tailEnd/>
          </a:ln>
        </p:spPr>
      </p:pic>
      <p:pic>
        <p:nvPicPr>
          <p:cNvPr id="76804" name="Picture 4" descr="G03"/>
          <p:cNvPicPr>
            <a:picLocks noChangeAspect="1" noChangeArrowheads="1"/>
          </p:cNvPicPr>
          <p:nvPr/>
        </p:nvPicPr>
        <p:blipFill>
          <a:blip r:embed="rId4" cstate="print"/>
          <a:srcRect/>
          <a:stretch>
            <a:fillRect/>
          </a:stretch>
        </p:blipFill>
        <p:spPr bwMode="auto">
          <a:xfrm>
            <a:off x="4908550" y="1463675"/>
            <a:ext cx="3771900" cy="2473325"/>
          </a:xfrm>
          <a:prstGeom prst="rect">
            <a:avLst/>
          </a:prstGeom>
          <a:noFill/>
          <a:ln w="9525">
            <a:noFill/>
            <a:miter lim="800000"/>
            <a:headEnd/>
            <a:tailEnd/>
          </a:ln>
        </p:spPr>
      </p:pic>
      <p:pic>
        <p:nvPicPr>
          <p:cNvPr id="76805" name="Picture 5" descr="G04"/>
          <p:cNvPicPr>
            <a:picLocks noChangeAspect="1" noChangeArrowheads="1"/>
          </p:cNvPicPr>
          <p:nvPr/>
        </p:nvPicPr>
        <p:blipFill>
          <a:blip r:embed="rId5" cstate="print"/>
          <a:srcRect/>
          <a:stretch>
            <a:fillRect/>
          </a:stretch>
        </p:blipFill>
        <p:spPr bwMode="auto">
          <a:xfrm>
            <a:off x="536575" y="4168775"/>
            <a:ext cx="3771900" cy="2474913"/>
          </a:xfrm>
          <a:prstGeom prst="rect">
            <a:avLst/>
          </a:prstGeom>
          <a:noFill/>
          <a:ln w="9525">
            <a:noFill/>
            <a:miter lim="800000"/>
            <a:headEnd/>
            <a:tailEnd/>
          </a:ln>
        </p:spPr>
      </p:pic>
      <p:pic>
        <p:nvPicPr>
          <p:cNvPr id="76806" name="Picture 6" descr="NCT"/>
          <p:cNvPicPr>
            <a:picLocks noChangeAspect="1" noChangeArrowheads="1"/>
          </p:cNvPicPr>
          <p:nvPr/>
        </p:nvPicPr>
        <p:blipFill>
          <a:blip r:embed="rId6" cstate="print"/>
          <a:srcRect/>
          <a:stretch>
            <a:fillRect/>
          </a:stretch>
        </p:blipFill>
        <p:spPr bwMode="auto">
          <a:xfrm>
            <a:off x="4908550" y="4168775"/>
            <a:ext cx="3771900" cy="2474913"/>
          </a:xfrm>
          <a:prstGeom prst="rect">
            <a:avLst/>
          </a:prstGeom>
          <a:noFill/>
          <a:ln w="9525">
            <a:noFill/>
            <a:miter lim="800000"/>
            <a:headEnd/>
            <a:tailEnd/>
          </a:ln>
        </p:spPr>
      </p:pic>
      <p:sp>
        <p:nvSpPr>
          <p:cNvPr id="76807" name="Text Box 7"/>
          <p:cNvSpPr txBox="1">
            <a:spLocks noChangeArrowheads="1"/>
          </p:cNvSpPr>
          <p:nvPr/>
        </p:nvSpPr>
        <p:spPr bwMode="auto">
          <a:xfrm>
            <a:off x="3343275" y="1463675"/>
            <a:ext cx="762000" cy="457200"/>
          </a:xfrm>
          <a:prstGeom prst="rect">
            <a:avLst/>
          </a:prstGeom>
          <a:noFill/>
          <a:ln w="9525">
            <a:noFill/>
            <a:miter lim="800000"/>
            <a:headEnd/>
            <a:tailEnd/>
          </a:ln>
        </p:spPr>
        <p:txBody>
          <a:bodyPr>
            <a:spAutoFit/>
          </a:bodyPr>
          <a:lstStyle/>
          <a:p>
            <a:pPr algn="ctr"/>
            <a:r>
              <a:rPr lang="en-US" sz="2400">
                <a:latin typeface="Tahoma" pitchFamily="34" charset="0"/>
              </a:rPr>
              <a:t>D</a:t>
            </a:r>
            <a:r>
              <a:rPr lang="en-US" sz="2400" baseline="-25000">
                <a:latin typeface="Tahoma" pitchFamily="34" charset="0"/>
              </a:rPr>
              <a:t>s</a:t>
            </a:r>
          </a:p>
        </p:txBody>
      </p:sp>
      <p:sp>
        <p:nvSpPr>
          <p:cNvPr id="76808" name="Rectangle 8"/>
          <p:cNvSpPr>
            <a:spLocks noChangeArrowheads="1"/>
          </p:cNvSpPr>
          <p:nvPr/>
        </p:nvSpPr>
        <p:spPr bwMode="auto">
          <a:xfrm>
            <a:off x="7715250" y="1463675"/>
            <a:ext cx="779463" cy="457200"/>
          </a:xfrm>
          <a:prstGeom prst="rect">
            <a:avLst/>
          </a:prstGeom>
          <a:noFill/>
          <a:ln w="9525">
            <a:noFill/>
            <a:miter lim="800000"/>
            <a:headEnd/>
            <a:tailEnd/>
          </a:ln>
        </p:spPr>
        <p:txBody>
          <a:bodyPr wrap="none">
            <a:spAutoFit/>
          </a:bodyPr>
          <a:lstStyle/>
          <a:p>
            <a:r>
              <a:rPr lang="en-US" sz="2400">
                <a:latin typeface="Tahoma" pitchFamily="34" charset="0"/>
              </a:rPr>
              <a:t>CHD</a:t>
            </a:r>
          </a:p>
        </p:txBody>
      </p:sp>
      <p:sp>
        <p:nvSpPr>
          <p:cNvPr id="76809" name="Rectangle 9"/>
          <p:cNvSpPr>
            <a:spLocks noChangeArrowheads="1"/>
          </p:cNvSpPr>
          <p:nvPr/>
        </p:nvSpPr>
        <p:spPr bwMode="auto">
          <a:xfrm>
            <a:off x="3429000" y="4168775"/>
            <a:ext cx="727075" cy="457200"/>
          </a:xfrm>
          <a:prstGeom prst="rect">
            <a:avLst/>
          </a:prstGeom>
          <a:noFill/>
          <a:ln w="9525">
            <a:noFill/>
            <a:miter lim="800000"/>
            <a:headEnd/>
            <a:tailEnd/>
          </a:ln>
        </p:spPr>
        <p:txBody>
          <a:bodyPr wrap="none">
            <a:spAutoFit/>
          </a:bodyPr>
          <a:lstStyle/>
          <a:p>
            <a:r>
              <a:rPr lang="en-US" sz="2400">
                <a:latin typeface="Tahoma" pitchFamily="34" charset="0"/>
              </a:rPr>
              <a:t>ECR</a:t>
            </a:r>
          </a:p>
        </p:txBody>
      </p:sp>
      <p:sp>
        <p:nvSpPr>
          <p:cNvPr id="76810" name="Text Box 10"/>
          <p:cNvSpPr txBox="1">
            <a:spLocks noChangeArrowheads="1"/>
          </p:cNvSpPr>
          <p:nvPr/>
        </p:nvSpPr>
        <p:spPr bwMode="auto">
          <a:xfrm>
            <a:off x="6405338" y="6583363"/>
            <a:ext cx="941388" cy="274637"/>
          </a:xfrm>
          <a:prstGeom prst="rect">
            <a:avLst/>
          </a:prstGeom>
          <a:noFill/>
          <a:ln w="9525">
            <a:noFill/>
            <a:miter lim="800000"/>
            <a:headEnd/>
            <a:tailEnd/>
          </a:ln>
        </p:spPr>
        <p:txBody>
          <a:bodyPr wrap="none">
            <a:spAutoFit/>
          </a:bodyPr>
          <a:lstStyle/>
          <a:p>
            <a:pPr algn="ctr"/>
            <a:r>
              <a:rPr kumimoji="1" lang="en-US" sz="1200" b="1" dirty="0">
                <a:solidFill>
                  <a:srgbClr val="00B050"/>
                </a:solidFill>
                <a:latin typeface="Tahoma" pitchFamily="34" charset="0"/>
              </a:rPr>
              <a:t>Threshold</a:t>
            </a:r>
            <a:endParaRPr kumimoji="1" lang="en-US" sz="2400" dirty="0">
              <a:solidFill>
                <a:srgbClr val="00B050"/>
              </a:solidFill>
              <a:latin typeface="Tahoma" pitchFamily="34" charset="0"/>
            </a:endParaRPr>
          </a:p>
        </p:txBody>
      </p:sp>
      <p:pic>
        <p:nvPicPr>
          <p:cNvPr id="11" name="Picture 4" descr="SBD"/>
          <p:cNvPicPr>
            <a:picLocks noChangeAspect="1" noChangeArrowheads="1"/>
          </p:cNvPicPr>
          <p:nvPr/>
        </p:nvPicPr>
        <p:blipFill>
          <a:blip r:embed="rId7" cstate="print"/>
          <a:srcRect/>
          <a:stretch>
            <a:fillRect/>
          </a:stretch>
        </p:blipFill>
        <p:spPr bwMode="auto">
          <a:xfrm>
            <a:off x="6259210" y="161925"/>
            <a:ext cx="2610455" cy="2233613"/>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Left Brace 1"/>
          <p:cNvSpPr/>
          <p:nvPr/>
        </p:nvSpPr>
        <p:spPr>
          <a:xfrm>
            <a:off x="6324599" y="625376"/>
            <a:ext cx="192501" cy="563662"/>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Left Arrow 2"/>
          <p:cNvSpPr/>
          <p:nvPr/>
        </p:nvSpPr>
        <p:spPr>
          <a:xfrm rot="20276774">
            <a:off x="3403209" y="1342803"/>
            <a:ext cx="2883408" cy="241744"/>
          </a:xfrm>
          <a:prstGeom prst="leftArrow">
            <a:avLst/>
          </a:prstGeom>
          <a:solidFill>
            <a:srgbClr val="FF5B5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480048" y="4391799"/>
            <a:ext cx="1947989" cy="954107"/>
          </a:xfrm>
          <a:prstGeom prst="rect">
            <a:avLst/>
          </a:prstGeom>
          <a:solidFill>
            <a:srgbClr val="B77459"/>
          </a:solidFill>
          <a:effectLst>
            <a:outerShdw blurRad="50800" dist="38100" dir="8100000" algn="tr" rotWithShape="0">
              <a:prstClr val="black">
                <a:alpha val="40000"/>
              </a:prstClr>
            </a:outerShdw>
          </a:effectLst>
        </p:spPr>
        <p:txBody>
          <a:bodyPr wrap="square" rtlCol="0">
            <a:spAutoFit/>
          </a:bodyPr>
          <a:lstStyle/>
          <a:p>
            <a:r>
              <a:rPr lang="en-US" sz="1400" dirty="0"/>
              <a:t>Performance of ECR and CHD is highly sensitive to the setting of the parameters</a:t>
            </a:r>
          </a:p>
        </p:txBody>
      </p:sp>
      <p:sp>
        <p:nvSpPr>
          <p:cNvPr id="5" name="Date Placeholder 4">
            <a:extLst>
              <a:ext uri="{FF2B5EF4-FFF2-40B4-BE49-F238E27FC236}">
                <a16:creationId xmlns:a16="http://schemas.microsoft.com/office/drawing/2014/main" id="{FCC13AB8-034D-4E29-BC2E-58CFA3E86726}"/>
              </a:ext>
            </a:extLst>
          </p:cNvPr>
          <p:cNvSpPr>
            <a:spLocks noGrp="1"/>
          </p:cNvSpPr>
          <p:nvPr>
            <p:ph type="dt" sz="half" idx="10"/>
          </p:nvPr>
        </p:nvSpPr>
        <p:spPr/>
        <p:txBody>
          <a:bodyPr/>
          <a:lstStyle/>
          <a:p>
            <a:fld id="{028189DF-79EF-4727-A3D8-C8EAF0B56CA4}" type="datetime1">
              <a:rPr lang="en-US" smtClean="0"/>
              <a:t>3/28/2023</a:t>
            </a:fld>
            <a:endParaRPr lang="en-US" dirty="0"/>
          </a:p>
        </p:txBody>
      </p:sp>
      <p:sp>
        <p:nvSpPr>
          <p:cNvPr id="6" name="Slide Number Placeholder 5">
            <a:extLst>
              <a:ext uri="{FF2B5EF4-FFF2-40B4-BE49-F238E27FC236}">
                <a16:creationId xmlns:a16="http://schemas.microsoft.com/office/drawing/2014/main" id="{7F5A0F0F-221C-412A-AF77-8216FBFF9862}"/>
              </a:ext>
            </a:extLst>
          </p:cNvPr>
          <p:cNvSpPr>
            <a:spLocks noGrp="1"/>
          </p:cNvSpPr>
          <p:nvPr>
            <p:ph type="sldNum" sz="quarter" idx="12"/>
          </p:nvPr>
        </p:nvSpPr>
        <p:spPr/>
        <p:txBody>
          <a:bodyPr/>
          <a:lstStyle/>
          <a:p>
            <a:fld id="{8444A278-390B-480E-A91C-73A8347B7D93}" type="slidenum">
              <a:rPr lang="en-US" smtClean="0"/>
              <a:pPr/>
              <a:t>128</a:t>
            </a:fld>
            <a:endParaRPr 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890588" y="736600"/>
            <a:ext cx="7389812" cy="1428750"/>
          </a:xfrm>
        </p:spPr>
        <p:txBody>
          <a:bodyPr>
            <a:normAutofit fontScale="90000"/>
          </a:bodyPr>
          <a:lstStyle/>
          <a:p>
            <a:pPr eaLnBrk="1" hangingPunct="1"/>
            <a:r>
              <a:rPr lang="en-US" b="1" dirty="0">
                <a:solidFill>
                  <a:srgbClr val="CFAFE7"/>
                </a:solidFill>
                <a:latin typeface="Comic Sans MS" pitchFamily="66" charset="0"/>
              </a:rPr>
              <a:t>Advantages of</a:t>
            </a:r>
            <a:br>
              <a:rPr lang="en-US" b="1" dirty="0">
                <a:solidFill>
                  <a:srgbClr val="CFAFE7"/>
                </a:solidFill>
                <a:latin typeface="Comic Sans MS" pitchFamily="66" charset="0"/>
              </a:rPr>
            </a:br>
            <a:r>
              <a:rPr lang="en-US" b="1" dirty="0">
                <a:solidFill>
                  <a:srgbClr val="CFAFE7"/>
                </a:solidFill>
                <a:latin typeface="Comic Sans MS" pitchFamily="66" charset="0"/>
              </a:rPr>
              <a:t>Focusing on Background</a:t>
            </a:r>
            <a:endParaRPr lang="en-US" b="1" u="sng" dirty="0">
              <a:solidFill>
                <a:srgbClr val="CFAFE7"/>
              </a:solidFill>
              <a:latin typeface="Comic Sans MS" pitchFamily="66" charset="0"/>
            </a:endParaRPr>
          </a:p>
        </p:txBody>
      </p:sp>
      <p:sp>
        <p:nvSpPr>
          <p:cNvPr id="77827" name="Rectangle 3"/>
          <p:cNvSpPr>
            <a:spLocks noGrp="1" noChangeArrowheads="1"/>
          </p:cNvSpPr>
          <p:nvPr>
            <p:ph type="body" idx="1"/>
          </p:nvPr>
        </p:nvSpPr>
        <p:spPr>
          <a:xfrm>
            <a:off x="1081088" y="2935288"/>
            <a:ext cx="7416800" cy="3340100"/>
          </a:xfrm>
        </p:spPr>
        <p:txBody>
          <a:bodyPr/>
          <a:lstStyle/>
          <a:p>
            <a:pPr eaLnBrk="1" hangingPunct="1">
              <a:spcBef>
                <a:spcPct val="50000"/>
              </a:spcBef>
              <a:spcAft>
                <a:spcPct val="50000"/>
              </a:spcAft>
              <a:buSzPct val="110000"/>
              <a:buFont typeface="Wingdings" pitchFamily="2" charset="2"/>
              <a:buChar char="ü"/>
            </a:pPr>
            <a:r>
              <a:rPr lang="en-US" sz="3600" b="1">
                <a:latin typeface="Comic Sans MS" pitchFamily="66" charset="0"/>
              </a:rPr>
              <a:t>Less sensitive to thresholds</a:t>
            </a:r>
            <a:endParaRPr lang="en-US" b="1">
              <a:latin typeface="Comic Sans MS" pitchFamily="66" charset="0"/>
            </a:endParaRPr>
          </a:p>
          <a:p>
            <a:pPr eaLnBrk="1" hangingPunct="1">
              <a:spcBef>
                <a:spcPct val="50000"/>
              </a:spcBef>
              <a:spcAft>
                <a:spcPct val="50000"/>
              </a:spcAft>
              <a:buSzPct val="110000"/>
              <a:buFont typeface="Wingdings" pitchFamily="2" charset="2"/>
              <a:buChar char="ü"/>
            </a:pPr>
            <a:r>
              <a:rPr lang="en-US" sz="3600" b="1">
                <a:latin typeface="Comic Sans MS" pitchFamily="66" charset="0"/>
              </a:rPr>
              <a:t>More reliable</a:t>
            </a:r>
            <a:endParaRPr lang="en-US" b="1">
              <a:latin typeface="Comic Sans MS" pitchFamily="66" charset="0"/>
            </a:endParaRPr>
          </a:p>
          <a:p>
            <a:pPr eaLnBrk="1" hangingPunct="1">
              <a:spcBef>
                <a:spcPct val="50000"/>
              </a:spcBef>
              <a:spcAft>
                <a:spcPct val="50000"/>
              </a:spcAft>
              <a:buSzPct val="110000"/>
              <a:buFont typeface="Wingdings" pitchFamily="2" charset="2"/>
              <a:buChar char="ü"/>
            </a:pPr>
            <a:r>
              <a:rPr lang="en-US" sz="3600" b="1">
                <a:latin typeface="Comic Sans MS" pitchFamily="66" charset="0"/>
              </a:rPr>
              <a:t>Less computation</a:t>
            </a:r>
          </a:p>
        </p:txBody>
      </p:sp>
      <p:sp>
        <p:nvSpPr>
          <p:cNvPr id="2" name="Date Placeholder 1">
            <a:extLst>
              <a:ext uri="{FF2B5EF4-FFF2-40B4-BE49-F238E27FC236}">
                <a16:creationId xmlns:a16="http://schemas.microsoft.com/office/drawing/2014/main" id="{393D0E54-4175-478B-AC2F-1CF792554314}"/>
              </a:ext>
            </a:extLst>
          </p:cNvPr>
          <p:cNvSpPr>
            <a:spLocks noGrp="1"/>
          </p:cNvSpPr>
          <p:nvPr>
            <p:ph type="dt" sz="half" idx="10"/>
          </p:nvPr>
        </p:nvSpPr>
        <p:spPr/>
        <p:txBody>
          <a:bodyPr/>
          <a:lstStyle/>
          <a:p>
            <a:fld id="{79BB9C4F-8E6E-4333-B7DE-FDA901ED324F}" type="datetime1">
              <a:rPr lang="en-US" smtClean="0"/>
              <a:t>3/28/2023</a:t>
            </a:fld>
            <a:endParaRPr lang="en-US" dirty="0"/>
          </a:p>
        </p:txBody>
      </p:sp>
      <p:sp>
        <p:nvSpPr>
          <p:cNvPr id="3" name="Slide Number Placeholder 2">
            <a:extLst>
              <a:ext uri="{FF2B5EF4-FFF2-40B4-BE49-F238E27FC236}">
                <a16:creationId xmlns:a16="http://schemas.microsoft.com/office/drawing/2014/main" id="{B1BD1B2E-E5EC-426E-A7DB-3F7BF8CD9C09}"/>
              </a:ext>
            </a:extLst>
          </p:cNvPr>
          <p:cNvSpPr>
            <a:spLocks noGrp="1"/>
          </p:cNvSpPr>
          <p:nvPr>
            <p:ph type="sldNum" sz="quarter" idx="12"/>
          </p:nvPr>
        </p:nvSpPr>
        <p:spPr/>
        <p:txBody>
          <a:bodyPr/>
          <a:lstStyle/>
          <a:p>
            <a:fld id="{8444A278-390B-480E-A91C-73A8347B7D93}" type="slidenum">
              <a:rPr lang="en-US" smtClean="0"/>
              <a:pPr/>
              <a:t>129</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85800" y="228600"/>
            <a:ext cx="7772400" cy="1143000"/>
          </a:xfrm>
        </p:spPr>
        <p:txBody>
          <a:bodyPr/>
          <a:lstStyle/>
          <a:p>
            <a:pPr eaLnBrk="1" hangingPunct="1"/>
            <a:r>
              <a:rPr lang="en-US" dirty="0">
                <a:solidFill>
                  <a:srgbClr val="CFAFE7"/>
                </a:solidFill>
                <a:latin typeface="Comic Sans MS" pitchFamily="66" charset="0"/>
              </a:rPr>
              <a:t>Handling Scaling</a:t>
            </a:r>
          </a:p>
        </p:txBody>
      </p:sp>
      <p:graphicFrame>
        <p:nvGraphicFramePr>
          <p:cNvPr id="6146" name="Object 7"/>
          <p:cNvGraphicFramePr>
            <a:graphicFrameLocks noGrp="1" noChangeAspect="1"/>
          </p:cNvGraphicFramePr>
          <p:nvPr>
            <p:ph idx="1"/>
            <p:extLst>
              <p:ext uri="{D42A27DB-BD31-4B8C-83A1-F6EECF244321}">
                <p14:modId xmlns:p14="http://schemas.microsoft.com/office/powerpoint/2010/main" val="2909531507"/>
              </p:ext>
            </p:extLst>
          </p:nvPr>
        </p:nvGraphicFramePr>
        <p:xfrm>
          <a:off x="990600" y="1828800"/>
          <a:ext cx="7294562" cy="2533650"/>
        </p:xfrm>
        <a:graphic>
          <a:graphicData uri="http://schemas.openxmlformats.org/presentationml/2006/ole">
            <mc:AlternateContent xmlns:mc="http://schemas.openxmlformats.org/markup-compatibility/2006">
              <mc:Choice xmlns:v="urn:schemas-microsoft-com:vml" Requires="v">
                <p:oleObj spid="_x0000_s8195" name="Artwork" r:id="rId4" imgW="7295238" imgH="2534004" progId="">
                  <p:embed/>
                </p:oleObj>
              </mc:Choice>
              <mc:Fallback>
                <p:oleObj name="Artwork" r:id="rId4" imgW="7295238" imgH="253400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828800"/>
                        <a:ext cx="7294562"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1" name="Text Box 9"/>
          <p:cNvSpPr txBox="1">
            <a:spLocks noChangeArrowheads="1"/>
          </p:cNvSpPr>
          <p:nvPr/>
        </p:nvSpPr>
        <p:spPr bwMode="auto">
          <a:xfrm>
            <a:off x="1524000" y="3492229"/>
            <a:ext cx="957262" cy="517525"/>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en-US" sz="1400" dirty="0">
                <a:latin typeface="Comic Sans MS" pitchFamily="66" charset="0"/>
              </a:rPr>
              <a:t>Database</a:t>
            </a:r>
          </a:p>
          <a:p>
            <a:pPr algn="ctr"/>
            <a:r>
              <a:rPr lang="en-US" sz="1400" dirty="0">
                <a:latin typeface="Comic Sans MS" pitchFamily="66" charset="0"/>
              </a:rPr>
              <a:t>Image</a:t>
            </a:r>
          </a:p>
        </p:txBody>
      </p:sp>
      <p:sp>
        <p:nvSpPr>
          <p:cNvPr id="6152" name="Text Box 10"/>
          <p:cNvSpPr txBox="1">
            <a:spLocks noChangeArrowheads="1"/>
          </p:cNvSpPr>
          <p:nvPr/>
        </p:nvSpPr>
        <p:spPr bwMode="auto">
          <a:xfrm>
            <a:off x="3276600" y="3702935"/>
            <a:ext cx="838200" cy="304800"/>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US" sz="1400" dirty="0">
                <a:latin typeface="Comic Sans MS" pitchFamily="66" charset="0"/>
              </a:rPr>
              <a:t>Query 1</a:t>
            </a:r>
          </a:p>
        </p:txBody>
      </p:sp>
      <p:sp>
        <p:nvSpPr>
          <p:cNvPr id="6153" name="Text Box 11"/>
          <p:cNvSpPr txBox="1">
            <a:spLocks noChangeArrowheads="1"/>
          </p:cNvSpPr>
          <p:nvPr/>
        </p:nvSpPr>
        <p:spPr bwMode="auto">
          <a:xfrm>
            <a:off x="4724400" y="3702935"/>
            <a:ext cx="866775" cy="304800"/>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US" sz="1400" dirty="0">
                <a:latin typeface="Comic Sans MS" pitchFamily="66" charset="0"/>
              </a:rPr>
              <a:t>Query 2</a:t>
            </a:r>
          </a:p>
        </p:txBody>
      </p:sp>
      <p:sp>
        <p:nvSpPr>
          <p:cNvPr id="6154" name="Text Box 12"/>
          <p:cNvSpPr txBox="1">
            <a:spLocks noChangeArrowheads="1"/>
          </p:cNvSpPr>
          <p:nvPr/>
        </p:nvSpPr>
        <p:spPr bwMode="auto">
          <a:xfrm>
            <a:off x="6181725" y="3694861"/>
            <a:ext cx="866775" cy="304800"/>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US" sz="1400" dirty="0">
                <a:latin typeface="Comic Sans MS" pitchFamily="66" charset="0"/>
              </a:rPr>
              <a:t>Query 3</a:t>
            </a:r>
          </a:p>
        </p:txBody>
      </p:sp>
      <p:sp>
        <p:nvSpPr>
          <p:cNvPr id="3" name="Curved Right Arrow 2"/>
          <p:cNvSpPr/>
          <p:nvPr/>
        </p:nvSpPr>
        <p:spPr>
          <a:xfrm rot="6081260">
            <a:off x="2227265" y="1224012"/>
            <a:ext cx="731520" cy="2117923"/>
          </a:xfrm>
          <a:prstGeom prst="curvedRightArrow">
            <a:avLst/>
          </a:prstGeom>
          <a:solidFill>
            <a:srgbClr val="18F8D3"/>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ular Callout 9"/>
          <p:cNvSpPr/>
          <p:nvPr/>
        </p:nvSpPr>
        <p:spPr>
          <a:xfrm>
            <a:off x="1828800" y="4724400"/>
            <a:ext cx="1752600" cy="1600200"/>
          </a:xfrm>
          <a:prstGeom prst="wedgeRoundRectCallout">
            <a:avLst>
              <a:gd name="adj1" fmla="val 39513"/>
              <a:gd name="adj2" fmla="val -86009"/>
              <a:gd name="adj3" fmla="val 16667"/>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higher sampling rate to find larger matching objects</a:t>
            </a:r>
          </a:p>
        </p:txBody>
      </p:sp>
      <p:sp>
        <p:nvSpPr>
          <p:cNvPr id="2" name="Date Placeholder 1">
            <a:extLst>
              <a:ext uri="{FF2B5EF4-FFF2-40B4-BE49-F238E27FC236}">
                <a16:creationId xmlns:a16="http://schemas.microsoft.com/office/drawing/2014/main" id="{8F360FE4-A163-4E3E-99C8-A0AB8AA72CE0}"/>
              </a:ext>
            </a:extLst>
          </p:cNvPr>
          <p:cNvSpPr>
            <a:spLocks noGrp="1"/>
          </p:cNvSpPr>
          <p:nvPr>
            <p:ph type="dt" sz="half" idx="10"/>
          </p:nvPr>
        </p:nvSpPr>
        <p:spPr/>
        <p:txBody>
          <a:bodyPr/>
          <a:lstStyle/>
          <a:p>
            <a:fld id="{4157CBD5-0B2D-41C3-932B-C181BF16AB0D}" type="datetime1">
              <a:rPr lang="en-US" smtClean="0"/>
              <a:t>3/28/2023</a:t>
            </a:fld>
            <a:endParaRPr lang="en-US" dirty="0"/>
          </a:p>
        </p:txBody>
      </p:sp>
      <p:sp>
        <p:nvSpPr>
          <p:cNvPr id="4" name="Slide Number Placeholder 3">
            <a:extLst>
              <a:ext uri="{FF2B5EF4-FFF2-40B4-BE49-F238E27FC236}">
                <a16:creationId xmlns:a16="http://schemas.microsoft.com/office/drawing/2014/main" id="{71940508-884B-4375-B74C-6C146EC97292}"/>
              </a:ext>
            </a:extLst>
          </p:cNvPr>
          <p:cNvSpPr>
            <a:spLocks noGrp="1"/>
          </p:cNvSpPr>
          <p:nvPr>
            <p:ph type="sldNum" sz="quarter" idx="12"/>
          </p:nvPr>
        </p:nvSpPr>
        <p:spPr/>
        <p:txBody>
          <a:bodyPr/>
          <a:lstStyle/>
          <a:p>
            <a:fld id="{8444A278-390B-480E-A91C-73A8347B7D93}" type="slidenum">
              <a:rPr lang="en-US" smtClean="0"/>
              <a:pPr/>
              <a:t>13</a:t>
            </a:fld>
            <a:endParaRPr lang="en-US" dirty="0"/>
          </a:p>
        </p:txBody>
      </p:sp>
    </p:spTree>
    <p:extLst>
      <p:ext uri="{BB962C8B-B14F-4D97-AF65-F5344CB8AC3E}">
        <p14:creationId xmlns:p14="http://schemas.microsoft.com/office/powerpoint/2010/main" val="286722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ctrTitle"/>
          </p:nvPr>
        </p:nvSpPr>
        <p:spPr>
          <a:xfrm>
            <a:off x="685800" y="2286000"/>
            <a:ext cx="7772400" cy="1752600"/>
          </a:xfrm>
          <a:ln>
            <a:noFill/>
          </a:ln>
          <a:effectLst>
            <a:glow rad="228600">
              <a:schemeClr val="accent2">
                <a:satMod val="175000"/>
                <a:alpha val="40000"/>
              </a:schemeClr>
            </a:glow>
          </a:effectLst>
        </p:spPr>
        <p:txBody>
          <a:bodyPr>
            <a:normAutofit fontScale="90000"/>
          </a:bodyPr>
          <a:lstStyle/>
          <a:p>
            <a:pPr eaLnBrk="1" hangingPunct="1"/>
            <a:r>
              <a:rPr lang="en-US" sz="4800" b="1" dirty="0">
                <a:solidFill>
                  <a:srgbClr val="CC7900"/>
                </a:solidFill>
                <a:latin typeface="Comic Sans MS" pitchFamily="66" charset="0"/>
              </a:rPr>
              <a:t>Non-Linear Approach to Shot Boundary Detection</a:t>
            </a:r>
          </a:p>
        </p:txBody>
      </p:sp>
      <p:sp>
        <p:nvSpPr>
          <p:cNvPr id="89091" name="Text Box 3"/>
          <p:cNvSpPr txBox="1">
            <a:spLocks noChangeArrowheads="1"/>
          </p:cNvSpPr>
          <p:nvPr/>
        </p:nvSpPr>
        <p:spPr bwMode="auto">
          <a:xfrm>
            <a:off x="4495800" y="4953000"/>
            <a:ext cx="2667000" cy="45720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79948696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609600"/>
            <a:ext cx="7642225" cy="900113"/>
          </a:xfrm>
        </p:spPr>
        <p:txBody>
          <a:bodyPr/>
          <a:lstStyle/>
          <a:p>
            <a:pPr eaLnBrk="1" hangingPunct="1"/>
            <a:r>
              <a:rPr lang="en-US" b="1" dirty="0">
                <a:solidFill>
                  <a:srgbClr val="CFAFE7"/>
                </a:solidFill>
                <a:latin typeface="Comic Sans MS" pitchFamily="66" charset="0"/>
              </a:rPr>
              <a:t>SBD is very expensive</a:t>
            </a:r>
          </a:p>
        </p:txBody>
      </p:sp>
      <p:sp>
        <p:nvSpPr>
          <p:cNvPr id="109571" name="Rectangle 3"/>
          <p:cNvSpPr>
            <a:spLocks noGrp="1" noChangeArrowheads="1"/>
          </p:cNvSpPr>
          <p:nvPr>
            <p:ph type="body" idx="1"/>
          </p:nvPr>
        </p:nvSpPr>
        <p:spPr>
          <a:xfrm>
            <a:off x="457200" y="2209800"/>
            <a:ext cx="8358188" cy="3429000"/>
          </a:xfrm>
        </p:spPr>
        <p:txBody>
          <a:bodyPr/>
          <a:lstStyle/>
          <a:p>
            <a:pPr marL="688975" indent="-652463" eaLnBrk="1" hangingPunct="1">
              <a:spcBef>
                <a:spcPct val="30000"/>
              </a:spcBef>
              <a:spcAft>
                <a:spcPct val="50000"/>
              </a:spcAft>
              <a:buSzPct val="150000"/>
            </a:pPr>
            <a:r>
              <a:rPr lang="en-US" b="1" dirty="0">
                <a:solidFill>
                  <a:srgbClr val="18F8D3"/>
                </a:solidFill>
                <a:latin typeface="Comic Sans MS" pitchFamily="66" charset="0"/>
              </a:rPr>
              <a:t>Consider a video clip with 30 frames/second, 320 x 240 pixels, 3 bytes/pixel.</a:t>
            </a:r>
          </a:p>
          <a:p>
            <a:pPr marL="688975" indent="-652463" eaLnBrk="1" hangingPunct="1">
              <a:spcBef>
                <a:spcPct val="30000"/>
              </a:spcBef>
              <a:spcAft>
                <a:spcPct val="50000"/>
              </a:spcAft>
              <a:buSzPct val="150000"/>
            </a:pPr>
            <a:r>
              <a:rPr lang="en-US" b="1" dirty="0">
                <a:solidFill>
                  <a:srgbClr val="18F8D3"/>
                </a:solidFill>
                <a:latin typeface="Comic Sans MS" pitchFamily="66" charset="0"/>
              </a:rPr>
              <a:t>We need to deal with more than 2 Gigabytes for only 5 minutes of video.</a:t>
            </a:r>
          </a:p>
        </p:txBody>
      </p:sp>
      <p:sp>
        <p:nvSpPr>
          <p:cNvPr id="2" name="Date Placeholder 1">
            <a:extLst>
              <a:ext uri="{FF2B5EF4-FFF2-40B4-BE49-F238E27FC236}">
                <a16:creationId xmlns:a16="http://schemas.microsoft.com/office/drawing/2014/main" id="{A68724D6-A5FF-4E6B-9DDB-0CAD51459A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9DE5E3-AAAF-4FE8-9D44-A49928A71EAB}" type="datetime1">
              <a:rPr kumimoji="0" lang="en-US" sz="1000" b="0" i="0" u="none" strike="noStrike" kern="1200" cap="none" spc="0" normalizeH="0" baseline="0" noProof="0" smtClean="0">
                <a:ln>
                  <a:noFill/>
                </a:ln>
                <a:solidFill>
                  <a:srgbClr val="D4D2D0">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000" b="0" i="0" u="none" strike="noStrike" kern="1200" cap="none" spc="0" normalizeH="0" baseline="0" noProof="0" dirty="0">
              <a:ln>
                <a:noFill/>
              </a:ln>
              <a:solidFill>
                <a:srgbClr val="D4D2D0">
                  <a:shade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C3E5178D-0145-47A9-9FA2-4ADC220458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4A278-390B-480E-A91C-73A8347B7D93}" type="slidenum">
              <a:rPr kumimoji="0" lang="en-US" sz="1000" b="0" i="0" u="none" strike="noStrike" kern="1200" cap="none" spc="0" normalizeH="0" baseline="0" noProof="0" smtClean="0">
                <a:ln>
                  <a:noFill/>
                </a:ln>
                <a:solidFill>
                  <a:srgbClr val="D4D2D0">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000" b="0" i="0" u="none" strike="noStrike" kern="1200" cap="none" spc="0" normalizeH="0" baseline="0" noProof="0" dirty="0">
              <a:ln>
                <a:noFill/>
              </a:ln>
              <a:solidFill>
                <a:srgbClr val="D4D2D0">
                  <a:shade val="50000"/>
                </a:srgbClr>
              </a:solidFill>
              <a:effectLst/>
              <a:uLnTx/>
              <a:uFillTx/>
              <a:latin typeface="Arial"/>
              <a:ea typeface="+mn-ea"/>
              <a:cs typeface="+mn-cs"/>
            </a:endParaRPr>
          </a:p>
        </p:txBody>
      </p:sp>
    </p:spTree>
    <p:extLst>
      <p:ext uri="{BB962C8B-B14F-4D97-AF65-F5344CB8AC3E}">
        <p14:creationId xmlns:p14="http://schemas.microsoft.com/office/powerpoint/2010/main" val="3414069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 calcmode="lin" valueType="num">
                                      <p:cBhvr additive="base">
                                        <p:cTn id="7" dur="500" fill="hold"/>
                                        <p:tgtEl>
                                          <p:spTgt spid="1095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95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9571">
                                            <p:txEl>
                                              <p:pRg st="1" end="1"/>
                                            </p:txEl>
                                          </p:spTgt>
                                        </p:tgtEl>
                                        <p:attrNameLst>
                                          <p:attrName>style.visibility</p:attrName>
                                        </p:attrNameLst>
                                      </p:cBhvr>
                                      <p:to>
                                        <p:strVal val="visible"/>
                                      </p:to>
                                    </p:set>
                                    <p:anim calcmode="lin" valueType="num">
                                      <p:cBhvr additive="base">
                                        <p:cTn id="13" dur="500" fill="hold"/>
                                        <p:tgtEl>
                                          <p:spTgt spid="1095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957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150938" y="588963"/>
            <a:ext cx="6751637" cy="706437"/>
          </a:xfrm>
        </p:spPr>
        <p:txBody>
          <a:bodyPr>
            <a:normAutofit fontScale="90000"/>
          </a:bodyPr>
          <a:lstStyle/>
          <a:p>
            <a:pPr eaLnBrk="1" hangingPunct="1"/>
            <a:r>
              <a:rPr lang="en-US" b="1" dirty="0">
                <a:solidFill>
                  <a:srgbClr val="CFAFE7"/>
                </a:solidFill>
                <a:latin typeface="Comic Sans MS" pitchFamily="66" charset="0"/>
              </a:rPr>
              <a:t>What can we do?</a:t>
            </a:r>
            <a:endParaRPr lang="en-US" b="1" dirty="0">
              <a:solidFill>
                <a:srgbClr val="CFAFE7"/>
              </a:solidFill>
            </a:endParaRPr>
          </a:p>
        </p:txBody>
      </p:sp>
      <p:sp>
        <p:nvSpPr>
          <p:cNvPr id="110595" name="Rectangle 3"/>
          <p:cNvSpPr>
            <a:spLocks noGrp="1" noChangeArrowheads="1"/>
          </p:cNvSpPr>
          <p:nvPr>
            <p:ph type="body" idx="1"/>
          </p:nvPr>
        </p:nvSpPr>
        <p:spPr>
          <a:xfrm>
            <a:off x="503238" y="1736725"/>
            <a:ext cx="8366125" cy="4451350"/>
          </a:xfrm>
        </p:spPr>
        <p:txBody>
          <a:bodyPr/>
          <a:lstStyle/>
          <a:p>
            <a:pPr marL="627063" indent="-590550" eaLnBrk="1" hangingPunct="1">
              <a:buClr>
                <a:schemeClr val="accent2"/>
              </a:buClr>
              <a:buSzPct val="150000"/>
            </a:pPr>
            <a:r>
              <a:rPr lang="en-US" sz="2800" b="1" dirty="0">
                <a:solidFill>
                  <a:srgbClr val="18F8D3"/>
                </a:solidFill>
                <a:latin typeface="Comic Sans MS" pitchFamily="66" charset="0"/>
              </a:rPr>
              <a:t>Conventional techniques can be regarded as </a:t>
            </a:r>
            <a:r>
              <a:rPr lang="en-US" sz="2800" b="1" dirty="0">
                <a:solidFill>
                  <a:srgbClr val="B4CED6"/>
                </a:solidFill>
                <a:latin typeface="Comic Sans MS" pitchFamily="66" charset="0"/>
              </a:rPr>
              <a:t>linear approach </a:t>
            </a:r>
            <a:r>
              <a:rPr lang="en-US" sz="2800" b="1" dirty="0">
                <a:solidFill>
                  <a:srgbClr val="18F8D3"/>
                </a:solidFill>
                <a:latin typeface="Comic Sans MS" pitchFamily="66" charset="0"/>
              </a:rPr>
              <a:t>since they compare every two consecutive frames.</a:t>
            </a:r>
          </a:p>
          <a:p>
            <a:pPr marL="627063" indent="-590550" eaLnBrk="1" hangingPunct="1">
              <a:buClr>
                <a:schemeClr val="accent2"/>
              </a:buClr>
              <a:buSzPct val="150000"/>
            </a:pPr>
            <a:endParaRPr lang="en-US" sz="2800" b="1" dirty="0">
              <a:solidFill>
                <a:srgbClr val="18F8D3"/>
              </a:solidFill>
              <a:latin typeface="Comic Sans MS" pitchFamily="66" charset="0"/>
            </a:endParaRPr>
          </a:p>
          <a:p>
            <a:pPr marL="627063" indent="-590550" eaLnBrk="1" hangingPunct="1">
              <a:spcAft>
                <a:spcPct val="40000"/>
              </a:spcAft>
              <a:buClr>
                <a:schemeClr val="accent2"/>
              </a:buClr>
              <a:buSzPct val="150000"/>
            </a:pPr>
            <a:r>
              <a:rPr lang="en-US" sz="2800" b="1" dirty="0">
                <a:solidFill>
                  <a:srgbClr val="18F8D3"/>
                </a:solidFill>
                <a:latin typeface="Comic Sans MS" pitchFamily="66" charset="0"/>
              </a:rPr>
              <a:t>Observations:</a:t>
            </a:r>
          </a:p>
          <a:p>
            <a:pPr lvl="1" eaLnBrk="1" hangingPunct="1">
              <a:spcAft>
                <a:spcPct val="40000"/>
              </a:spcAft>
              <a:buClr>
                <a:srgbClr val="5F5F5F"/>
              </a:buClr>
              <a:buFont typeface="Wingdings" pitchFamily="2" charset="2"/>
              <a:buChar char="Ø"/>
            </a:pPr>
            <a:r>
              <a:rPr lang="en-US" sz="2400" b="1" dirty="0">
                <a:solidFill>
                  <a:srgbClr val="B4CED6"/>
                </a:solidFill>
                <a:latin typeface="Comic Sans MS" pitchFamily="66" charset="0"/>
              </a:rPr>
              <a:t>There is little difference between consecutive frames within a shot.</a:t>
            </a:r>
          </a:p>
          <a:p>
            <a:pPr lvl="1" eaLnBrk="1" hangingPunct="1">
              <a:buClr>
                <a:srgbClr val="5F5F5F"/>
              </a:buClr>
              <a:buFont typeface="Wingdings" pitchFamily="2" charset="2"/>
              <a:buChar char="Ø"/>
            </a:pPr>
            <a:r>
              <a:rPr lang="en-US" sz="2400" b="1" dirty="0">
                <a:solidFill>
                  <a:srgbClr val="B4CED6"/>
                </a:solidFill>
                <a:latin typeface="Comic Sans MS" pitchFamily="66" charset="0"/>
              </a:rPr>
              <a:t>Frames do not have to be examined in the order they appear in the video clip.</a:t>
            </a:r>
          </a:p>
          <a:p>
            <a:pPr eaLnBrk="1" hangingPunct="1">
              <a:buClr>
                <a:srgbClr val="5F5F5F"/>
              </a:buClr>
              <a:buFont typeface="Wingdings" pitchFamily="2" charset="2"/>
              <a:buChar char="Ø"/>
            </a:pPr>
            <a:endParaRPr lang="en-US" sz="2800" b="1" dirty="0">
              <a:solidFill>
                <a:srgbClr val="5F5F5F"/>
              </a:solidFill>
              <a:latin typeface="Comic Sans MS" pitchFamily="66" charset="0"/>
            </a:endParaRPr>
          </a:p>
        </p:txBody>
      </p:sp>
      <p:sp>
        <p:nvSpPr>
          <p:cNvPr id="2" name="Date Placeholder 1">
            <a:extLst>
              <a:ext uri="{FF2B5EF4-FFF2-40B4-BE49-F238E27FC236}">
                <a16:creationId xmlns:a16="http://schemas.microsoft.com/office/drawing/2014/main" id="{B15F0893-AAB4-4E7B-8FA2-342D054B0D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2BEE59-C50D-43BE-A541-D72789DBDCD9}" type="datetime1">
              <a:rPr kumimoji="0" lang="en-US" sz="1000" b="0" i="0" u="none" strike="noStrike" kern="1200" cap="none" spc="0" normalizeH="0" baseline="0" noProof="0" smtClean="0">
                <a:ln>
                  <a:noFill/>
                </a:ln>
                <a:solidFill>
                  <a:srgbClr val="D4D2D0">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000" b="0" i="0" u="none" strike="noStrike" kern="1200" cap="none" spc="0" normalizeH="0" baseline="0" noProof="0" dirty="0">
              <a:ln>
                <a:noFill/>
              </a:ln>
              <a:solidFill>
                <a:srgbClr val="D4D2D0">
                  <a:shade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69F590F6-D989-4AC3-A193-FABE9C1090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4A278-390B-480E-A91C-73A8347B7D93}" type="slidenum">
              <a:rPr kumimoji="0" lang="en-US" sz="1000" b="0" i="0" u="none" strike="noStrike" kern="1200" cap="none" spc="0" normalizeH="0" baseline="0" noProof="0" smtClean="0">
                <a:ln>
                  <a:noFill/>
                </a:ln>
                <a:solidFill>
                  <a:srgbClr val="D4D2D0">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000" b="0" i="0" u="none" strike="noStrike" kern="1200" cap="none" spc="0" normalizeH="0" baseline="0" noProof="0" dirty="0">
              <a:ln>
                <a:noFill/>
              </a:ln>
              <a:solidFill>
                <a:srgbClr val="D4D2D0">
                  <a:shade val="50000"/>
                </a:srgbClr>
              </a:solidFill>
              <a:effectLst/>
              <a:uLnTx/>
              <a:uFillTx/>
              <a:latin typeface="Arial"/>
              <a:ea typeface="+mn-ea"/>
              <a:cs typeface="+mn-cs"/>
            </a:endParaRPr>
          </a:p>
        </p:txBody>
      </p:sp>
    </p:spTree>
    <p:extLst>
      <p:ext uri="{BB962C8B-B14F-4D97-AF65-F5344CB8AC3E}">
        <p14:creationId xmlns:p14="http://schemas.microsoft.com/office/powerpoint/2010/main" val="302509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additive="base">
                                        <p:cTn id="7" dur="500" fill="hold"/>
                                        <p:tgtEl>
                                          <p:spTgt spid="1105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05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0595">
                                            <p:txEl>
                                              <p:pRg st="2" end="2"/>
                                            </p:txEl>
                                          </p:spTgt>
                                        </p:tgtEl>
                                        <p:attrNameLst>
                                          <p:attrName>style.visibility</p:attrName>
                                        </p:attrNameLst>
                                      </p:cBhvr>
                                      <p:to>
                                        <p:strVal val="visible"/>
                                      </p:to>
                                    </p:set>
                                    <p:anim calcmode="lin" valueType="num">
                                      <p:cBhvr additive="base">
                                        <p:cTn id="13" dur="500" fill="hold"/>
                                        <p:tgtEl>
                                          <p:spTgt spid="11059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0595">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0595">
                                            <p:txEl>
                                              <p:pRg st="3" end="3"/>
                                            </p:txEl>
                                          </p:spTgt>
                                        </p:tgtEl>
                                        <p:attrNameLst>
                                          <p:attrName>style.visibility</p:attrName>
                                        </p:attrNameLst>
                                      </p:cBhvr>
                                      <p:to>
                                        <p:strVal val="visible"/>
                                      </p:to>
                                    </p:set>
                                    <p:anim calcmode="lin" valueType="num">
                                      <p:cBhvr additive="base">
                                        <p:cTn id="17" dur="500" fill="hold"/>
                                        <p:tgtEl>
                                          <p:spTgt spid="110595">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0595">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0595">
                                            <p:txEl>
                                              <p:pRg st="4" end="4"/>
                                            </p:txEl>
                                          </p:spTgt>
                                        </p:tgtEl>
                                        <p:attrNameLst>
                                          <p:attrName>style.visibility</p:attrName>
                                        </p:attrNameLst>
                                      </p:cBhvr>
                                      <p:to>
                                        <p:strVal val="visible"/>
                                      </p:to>
                                    </p:set>
                                    <p:anim calcmode="lin" valueType="num">
                                      <p:cBhvr additive="base">
                                        <p:cTn id="21" dur="500" fill="hold"/>
                                        <p:tgtEl>
                                          <p:spTgt spid="110595">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1059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150938" y="303213"/>
            <a:ext cx="6357937" cy="758825"/>
          </a:xfrm>
        </p:spPr>
        <p:txBody>
          <a:bodyPr>
            <a:normAutofit fontScale="90000"/>
          </a:bodyPr>
          <a:lstStyle/>
          <a:p>
            <a:pPr eaLnBrk="1" hangingPunct="1"/>
            <a:r>
              <a:rPr lang="en-US" b="1" dirty="0">
                <a:solidFill>
                  <a:srgbClr val="CFAFE7"/>
                </a:solidFill>
                <a:latin typeface="Comic Sans MS" pitchFamily="66" charset="0"/>
              </a:rPr>
              <a:t>Regular Skip</a:t>
            </a:r>
            <a:endParaRPr lang="en-US" b="1" dirty="0">
              <a:solidFill>
                <a:srgbClr val="CFAFE7"/>
              </a:solidFill>
            </a:endParaRPr>
          </a:p>
        </p:txBody>
      </p:sp>
      <p:sp>
        <p:nvSpPr>
          <p:cNvPr id="92163" name="Rectangle 3"/>
          <p:cNvSpPr>
            <a:spLocks noGrp="1" noChangeArrowheads="1"/>
          </p:cNvSpPr>
          <p:nvPr>
            <p:ph type="body" idx="1"/>
          </p:nvPr>
        </p:nvSpPr>
        <p:spPr>
          <a:xfrm>
            <a:off x="1219200" y="5105400"/>
            <a:ext cx="6705600" cy="1450975"/>
          </a:xfrm>
          <a:noFill/>
        </p:spPr>
        <p:txBody>
          <a:bodyPr/>
          <a:lstStyle/>
          <a:p>
            <a:pPr marL="627063" indent="-590550" eaLnBrk="1" hangingPunct="1">
              <a:lnSpc>
                <a:spcPct val="90000"/>
              </a:lnSpc>
              <a:spcAft>
                <a:spcPct val="20000"/>
              </a:spcAft>
              <a:buSzPct val="150000"/>
            </a:pPr>
            <a:r>
              <a:rPr lang="en-US" sz="2800" b="1" dirty="0">
                <a:solidFill>
                  <a:srgbClr val="18F8D3"/>
                </a:solidFill>
                <a:latin typeface="Comic Sans MS" pitchFamily="66" charset="0"/>
              </a:rPr>
              <a:t>Compare every other </a:t>
            </a:r>
            <a:r>
              <a:rPr lang="en-US" sz="2800" b="1" i="1">
                <a:solidFill>
                  <a:srgbClr val="18F8D3"/>
                </a:solidFill>
                <a:latin typeface="Comic Sans MS" pitchFamily="66" charset="0"/>
              </a:rPr>
              <a:t>d</a:t>
            </a:r>
            <a:r>
              <a:rPr lang="en-US" sz="2800" b="1" baseline="30000">
                <a:solidFill>
                  <a:srgbClr val="18F8D3"/>
                </a:solidFill>
                <a:latin typeface="Comic Sans MS" pitchFamily="66" charset="0"/>
              </a:rPr>
              <a:t>th</a:t>
            </a:r>
            <a:r>
              <a:rPr lang="en-US" sz="2800" b="1" dirty="0">
                <a:solidFill>
                  <a:srgbClr val="18F8D3"/>
                </a:solidFill>
                <a:latin typeface="Comic Sans MS" pitchFamily="66" charset="0"/>
              </a:rPr>
              <a:t> frames</a:t>
            </a:r>
          </a:p>
          <a:p>
            <a:pPr marL="627063" indent="-590550" eaLnBrk="1" hangingPunct="1">
              <a:lnSpc>
                <a:spcPct val="90000"/>
              </a:lnSpc>
              <a:buSzPct val="150000"/>
            </a:pPr>
            <a:r>
              <a:rPr lang="en-US" sz="2800" b="1" dirty="0">
                <a:solidFill>
                  <a:srgbClr val="18F8D3"/>
                </a:solidFill>
                <a:latin typeface="Comic Sans MS" pitchFamily="66" charset="0"/>
              </a:rPr>
              <a:t>Reduce the number of comparisons substantially</a:t>
            </a:r>
          </a:p>
        </p:txBody>
      </p:sp>
      <p:pic>
        <p:nvPicPr>
          <p:cNvPr id="92164" name="Picture 4" descr="Regular"/>
          <p:cNvPicPr>
            <a:picLocks noChangeAspect="1" noChangeArrowheads="1"/>
          </p:cNvPicPr>
          <p:nvPr/>
        </p:nvPicPr>
        <p:blipFill>
          <a:blip r:embed="rId3" cstate="print"/>
          <a:srcRect/>
          <a:stretch>
            <a:fillRect/>
          </a:stretch>
        </p:blipFill>
        <p:spPr bwMode="auto">
          <a:xfrm>
            <a:off x="882650" y="1423988"/>
            <a:ext cx="7377113" cy="3376612"/>
          </a:xfrm>
          <a:prstGeom prst="rect">
            <a:avLst/>
          </a:prstGeom>
          <a:noFill/>
          <a:ln w="9525">
            <a:noFill/>
            <a:miter lim="800000"/>
            <a:headEnd/>
            <a:tailEnd/>
          </a:ln>
        </p:spPr>
      </p:pic>
      <p:sp>
        <p:nvSpPr>
          <p:cNvPr id="2" name="Date Placeholder 1">
            <a:extLst>
              <a:ext uri="{FF2B5EF4-FFF2-40B4-BE49-F238E27FC236}">
                <a16:creationId xmlns:a16="http://schemas.microsoft.com/office/drawing/2014/main" id="{A82FADD7-20BD-4B91-8898-FC3DA11DF3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210C2C-9965-4711-96BA-73D0E0061268}" type="datetime1">
              <a:rPr kumimoji="0" lang="en-US" sz="1000" b="0" i="0" u="none" strike="noStrike" kern="1200" cap="none" spc="0" normalizeH="0" baseline="0" noProof="0" smtClean="0">
                <a:ln>
                  <a:noFill/>
                </a:ln>
                <a:solidFill>
                  <a:srgbClr val="D4D2D0">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000" b="0" i="0" u="none" strike="noStrike" kern="1200" cap="none" spc="0" normalizeH="0" baseline="0" noProof="0" dirty="0">
              <a:ln>
                <a:noFill/>
              </a:ln>
              <a:solidFill>
                <a:srgbClr val="D4D2D0">
                  <a:shade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C739C910-4A3C-42EB-BAEE-082E02BAC2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4A278-390B-480E-A91C-73A8347B7D93}" type="slidenum">
              <a:rPr kumimoji="0" lang="en-US" sz="1000" b="0" i="0" u="none" strike="noStrike" kern="1200" cap="none" spc="0" normalizeH="0" baseline="0" noProof="0" smtClean="0">
                <a:ln>
                  <a:noFill/>
                </a:ln>
                <a:solidFill>
                  <a:srgbClr val="D4D2D0">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000" b="0" i="0" u="none" strike="noStrike" kern="1200" cap="none" spc="0" normalizeH="0" baseline="0" noProof="0" dirty="0">
              <a:ln>
                <a:noFill/>
              </a:ln>
              <a:solidFill>
                <a:srgbClr val="D4D2D0">
                  <a:shade val="50000"/>
                </a:srgbClr>
              </a:solidFill>
              <a:effectLst/>
              <a:uLnTx/>
              <a:uFillTx/>
              <a:latin typeface="Arial"/>
              <a:ea typeface="+mn-ea"/>
              <a:cs typeface="+mn-cs"/>
            </a:endParaRPr>
          </a:p>
        </p:txBody>
      </p:sp>
    </p:spTree>
    <p:extLst>
      <p:ext uri="{BB962C8B-B14F-4D97-AF65-F5344CB8AC3E}">
        <p14:creationId xmlns:p14="http://schemas.microsoft.com/office/powerpoint/2010/main" val="1630256901"/>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14363" y="441325"/>
            <a:ext cx="7793037" cy="566738"/>
          </a:xfrm>
        </p:spPr>
        <p:txBody>
          <a:bodyPr>
            <a:normAutofit fontScale="90000"/>
          </a:bodyPr>
          <a:lstStyle/>
          <a:p>
            <a:pPr eaLnBrk="1" hangingPunct="1"/>
            <a:r>
              <a:rPr lang="en-US" b="1" dirty="0">
                <a:solidFill>
                  <a:srgbClr val="CFAFE7"/>
                </a:solidFill>
                <a:latin typeface="Comic Sans MS" pitchFamily="66" charset="0"/>
              </a:rPr>
              <a:t>Adaptive Skip</a:t>
            </a:r>
            <a:endParaRPr lang="en-US" b="1" dirty="0">
              <a:solidFill>
                <a:srgbClr val="CFAFE7"/>
              </a:solidFill>
            </a:endParaRPr>
          </a:p>
        </p:txBody>
      </p:sp>
      <p:sp>
        <p:nvSpPr>
          <p:cNvPr id="93187" name="Rectangle 3"/>
          <p:cNvSpPr>
            <a:spLocks noGrp="1" noChangeArrowheads="1"/>
          </p:cNvSpPr>
          <p:nvPr>
            <p:ph type="body" idx="1"/>
          </p:nvPr>
        </p:nvSpPr>
        <p:spPr>
          <a:xfrm>
            <a:off x="914400" y="4876800"/>
            <a:ext cx="7620000" cy="1752600"/>
          </a:xfrm>
          <a:noFill/>
        </p:spPr>
        <p:txBody>
          <a:bodyPr>
            <a:normAutofit fontScale="85000" lnSpcReduction="20000"/>
          </a:bodyPr>
          <a:lstStyle/>
          <a:p>
            <a:pPr eaLnBrk="1" hangingPunct="1">
              <a:buSzPct val="150000"/>
              <a:buFontTx/>
              <a:buNone/>
            </a:pPr>
            <a:r>
              <a:rPr lang="en-US" b="1" dirty="0">
                <a:solidFill>
                  <a:srgbClr val="18F8D3"/>
                </a:solidFill>
                <a:latin typeface="Comic Sans MS" pitchFamily="66" charset="0"/>
              </a:rPr>
              <a:t>Optimal </a:t>
            </a:r>
            <a:r>
              <a:rPr lang="en-US" b="1" i="1" dirty="0">
                <a:solidFill>
                  <a:srgbClr val="18F8D3"/>
                </a:solidFill>
                <a:latin typeface="Comic Sans MS" pitchFamily="66" charset="0"/>
              </a:rPr>
              <a:t>d</a:t>
            </a:r>
            <a:r>
              <a:rPr lang="en-US" b="1" dirty="0">
                <a:solidFill>
                  <a:srgbClr val="18F8D3"/>
                </a:solidFill>
                <a:latin typeface="Comic Sans MS" pitchFamily="66" charset="0"/>
              </a:rPr>
              <a:t>  varies from video to video</a:t>
            </a:r>
          </a:p>
          <a:p>
            <a:pPr lvl="1" eaLnBrk="1" hangingPunct="1">
              <a:spcBef>
                <a:spcPts val="1800"/>
              </a:spcBef>
              <a:buSzPct val="200000"/>
              <a:buFont typeface="Wingdings" pitchFamily="2" charset="2"/>
              <a:buChar char="F"/>
            </a:pPr>
            <a:r>
              <a:rPr lang="en-US" sz="3200" b="1" dirty="0">
                <a:solidFill>
                  <a:srgbClr val="B4CED6"/>
                </a:solidFill>
                <a:latin typeface="Comic Sans MS" pitchFamily="66" charset="0"/>
              </a:rPr>
              <a:t>Determine </a:t>
            </a:r>
            <a:r>
              <a:rPr lang="en-US" sz="3200" b="1" i="1" dirty="0">
                <a:solidFill>
                  <a:srgbClr val="B4CED6"/>
                </a:solidFill>
                <a:latin typeface="Comic Sans MS" pitchFamily="66" charset="0"/>
              </a:rPr>
              <a:t>d</a:t>
            </a:r>
            <a:r>
              <a:rPr lang="en-US" sz="3200" b="1" dirty="0">
                <a:solidFill>
                  <a:srgbClr val="B4CED6"/>
                </a:solidFill>
                <a:latin typeface="Comic Sans MS" pitchFamily="66" charset="0"/>
              </a:rPr>
              <a:t> dynamically based on the difference between the two frames being compared</a:t>
            </a:r>
          </a:p>
        </p:txBody>
      </p:sp>
      <p:pic>
        <p:nvPicPr>
          <p:cNvPr id="93188" name="Picture 4" descr="Adaptive"/>
          <p:cNvPicPr>
            <a:picLocks noChangeAspect="1" noChangeArrowheads="1"/>
          </p:cNvPicPr>
          <p:nvPr/>
        </p:nvPicPr>
        <p:blipFill>
          <a:blip r:embed="rId3" cstate="print"/>
          <a:srcRect/>
          <a:stretch>
            <a:fillRect/>
          </a:stretch>
        </p:blipFill>
        <p:spPr bwMode="auto">
          <a:xfrm>
            <a:off x="885825" y="1438275"/>
            <a:ext cx="7372350" cy="3133725"/>
          </a:xfrm>
          <a:prstGeom prst="rect">
            <a:avLst/>
          </a:prstGeom>
          <a:noFill/>
          <a:ln w="9525">
            <a:noFill/>
            <a:miter lim="800000"/>
            <a:headEnd/>
            <a:tailEnd/>
          </a:ln>
        </p:spPr>
      </p:pic>
      <p:sp>
        <p:nvSpPr>
          <p:cNvPr id="2" name="Date Placeholder 1">
            <a:extLst>
              <a:ext uri="{FF2B5EF4-FFF2-40B4-BE49-F238E27FC236}">
                <a16:creationId xmlns:a16="http://schemas.microsoft.com/office/drawing/2014/main" id="{4881D4C7-114D-47C2-B48E-68286699AF6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B61706-28E1-448C-A2DD-B3217E6280D4}" type="datetime1">
              <a:rPr kumimoji="0" lang="en-US" sz="1000" b="0" i="0" u="none" strike="noStrike" kern="1200" cap="none" spc="0" normalizeH="0" baseline="0" noProof="0" smtClean="0">
                <a:ln>
                  <a:noFill/>
                </a:ln>
                <a:solidFill>
                  <a:srgbClr val="D4D2D0">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000" b="0" i="0" u="none" strike="noStrike" kern="1200" cap="none" spc="0" normalizeH="0" baseline="0" noProof="0" dirty="0">
              <a:ln>
                <a:noFill/>
              </a:ln>
              <a:solidFill>
                <a:srgbClr val="D4D2D0">
                  <a:shade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3650A371-2E88-42EC-BACC-6C2B8CBBCC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4A278-390B-480E-A91C-73A8347B7D93}" type="slidenum">
              <a:rPr kumimoji="0" lang="en-US" sz="1000" b="0" i="0" u="none" strike="noStrike" kern="1200" cap="none" spc="0" normalizeH="0" baseline="0" noProof="0" smtClean="0">
                <a:ln>
                  <a:noFill/>
                </a:ln>
                <a:solidFill>
                  <a:srgbClr val="D4D2D0">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000" b="0" i="0" u="none" strike="noStrike" kern="1200" cap="none" spc="0" normalizeH="0" baseline="0" noProof="0" dirty="0">
              <a:ln>
                <a:noFill/>
              </a:ln>
              <a:solidFill>
                <a:srgbClr val="D4D2D0">
                  <a:shade val="50000"/>
                </a:srgbClr>
              </a:solidFill>
              <a:effectLst/>
              <a:uLnTx/>
              <a:uFillTx/>
              <a:latin typeface="Arial"/>
              <a:ea typeface="+mn-ea"/>
              <a:cs typeface="+mn-cs"/>
            </a:endParaRPr>
          </a:p>
        </p:txBody>
      </p:sp>
    </p:spTree>
    <p:extLst>
      <p:ext uri="{BB962C8B-B14F-4D97-AF65-F5344CB8AC3E}">
        <p14:creationId xmlns:p14="http://schemas.microsoft.com/office/powerpoint/2010/main" val="129016686"/>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150938" y="817563"/>
            <a:ext cx="6751637" cy="706437"/>
          </a:xfrm>
        </p:spPr>
        <p:txBody>
          <a:bodyPr>
            <a:normAutofit fontScale="90000"/>
          </a:bodyPr>
          <a:lstStyle/>
          <a:p>
            <a:pPr eaLnBrk="1" hangingPunct="1"/>
            <a:r>
              <a:rPr lang="en-US" b="1" dirty="0">
                <a:solidFill>
                  <a:srgbClr val="CFAFE7"/>
                </a:solidFill>
                <a:latin typeface="Comic Sans MS" pitchFamily="66" charset="0"/>
              </a:rPr>
              <a:t>Experiments</a:t>
            </a:r>
            <a:endParaRPr lang="en-US" b="1" dirty="0">
              <a:solidFill>
                <a:srgbClr val="CFAFE7"/>
              </a:solidFill>
            </a:endParaRPr>
          </a:p>
        </p:txBody>
      </p:sp>
      <p:sp>
        <p:nvSpPr>
          <p:cNvPr id="113667" name="Rectangle 3"/>
          <p:cNvSpPr>
            <a:spLocks noGrp="1" noChangeArrowheads="1"/>
          </p:cNvSpPr>
          <p:nvPr>
            <p:ph type="body" idx="1"/>
          </p:nvPr>
        </p:nvSpPr>
        <p:spPr>
          <a:xfrm>
            <a:off x="457200" y="2209800"/>
            <a:ext cx="8458200" cy="3657600"/>
          </a:xfrm>
        </p:spPr>
        <p:txBody>
          <a:bodyPr>
            <a:normAutofit fontScale="92500"/>
          </a:bodyPr>
          <a:lstStyle/>
          <a:p>
            <a:pPr marL="744538" indent="-708025" eaLnBrk="1" hangingPunct="1">
              <a:buSzPct val="150000"/>
            </a:pPr>
            <a:r>
              <a:rPr lang="en-US" sz="3600" b="1" dirty="0">
                <a:solidFill>
                  <a:srgbClr val="B4CED6"/>
                </a:solidFill>
                <a:latin typeface="Comic Sans MS" pitchFamily="66" charset="0"/>
              </a:rPr>
              <a:t>Performance metrics :</a:t>
            </a:r>
          </a:p>
          <a:p>
            <a:pPr marL="419100" indent="438150" eaLnBrk="1" hangingPunct="1">
              <a:buSzPct val="150000"/>
              <a:buFontTx/>
              <a:buNone/>
            </a:pPr>
            <a:r>
              <a:rPr lang="en-US" b="1" dirty="0">
                <a:solidFill>
                  <a:srgbClr val="B4CED6"/>
                </a:solidFill>
                <a:latin typeface="Comic Sans MS" pitchFamily="66" charset="0"/>
              </a:rPr>
              <a:t>	- </a:t>
            </a:r>
            <a:r>
              <a:rPr lang="en-US" b="1" dirty="0">
                <a:solidFill>
                  <a:srgbClr val="18F8D3"/>
                </a:solidFill>
                <a:latin typeface="Comic Sans MS" pitchFamily="66" charset="0"/>
              </a:rPr>
              <a:t>Total Execution Time and</a:t>
            </a:r>
          </a:p>
          <a:p>
            <a:pPr marL="419100" indent="438150" eaLnBrk="1" hangingPunct="1">
              <a:buSzPct val="150000"/>
              <a:buFontTx/>
              <a:buNone/>
            </a:pPr>
            <a:r>
              <a:rPr lang="en-US" b="1" dirty="0">
                <a:solidFill>
                  <a:srgbClr val="18F8D3"/>
                </a:solidFill>
                <a:latin typeface="Comic Sans MS" pitchFamily="66" charset="0"/>
              </a:rPr>
              <a:t>	- Total Number of Frame Comparisons.</a:t>
            </a:r>
          </a:p>
          <a:p>
            <a:pPr eaLnBrk="1" hangingPunct="1">
              <a:buSzPct val="150000"/>
              <a:buFontTx/>
              <a:buNone/>
            </a:pPr>
            <a:endParaRPr lang="en-US" b="1" dirty="0">
              <a:solidFill>
                <a:srgbClr val="B4CED6"/>
              </a:solidFill>
              <a:latin typeface="Comic Sans MS" pitchFamily="66" charset="0"/>
            </a:endParaRPr>
          </a:p>
          <a:p>
            <a:pPr marL="744538" indent="-708025" eaLnBrk="1" hangingPunct="1">
              <a:buSzPct val="150000"/>
              <a:tabLst>
                <a:tab pos="744538" algn="l"/>
              </a:tabLst>
            </a:pPr>
            <a:r>
              <a:rPr lang="en-US" sz="3600" b="1" dirty="0">
                <a:solidFill>
                  <a:srgbClr val="B4CED6"/>
                </a:solidFill>
                <a:latin typeface="Comic Sans MS" pitchFamily="66" charset="0"/>
              </a:rPr>
              <a:t>Color Histogram Method is used to compute inter-frame difference.</a:t>
            </a:r>
          </a:p>
          <a:p>
            <a:pPr eaLnBrk="1" hangingPunct="1">
              <a:buFontTx/>
              <a:buNone/>
            </a:pPr>
            <a:endParaRPr lang="en-US" b="1" dirty="0">
              <a:solidFill>
                <a:schemeClr val="accent2"/>
              </a:solidFill>
              <a:latin typeface="Comic Sans MS" pitchFamily="66" charset="0"/>
            </a:endParaRPr>
          </a:p>
        </p:txBody>
      </p:sp>
      <p:sp>
        <p:nvSpPr>
          <p:cNvPr id="2" name="Date Placeholder 1">
            <a:extLst>
              <a:ext uri="{FF2B5EF4-FFF2-40B4-BE49-F238E27FC236}">
                <a16:creationId xmlns:a16="http://schemas.microsoft.com/office/drawing/2014/main" id="{37ADB831-C206-4740-986E-F7081CC208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C65B12-2B68-41D0-96DB-8575279DC293}" type="datetime1">
              <a:rPr kumimoji="0" lang="en-US" sz="1000" b="0" i="0" u="none" strike="noStrike" kern="1200" cap="none" spc="0" normalizeH="0" baseline="0" noProof="0" smtClean="0">
                <a:ln>
                  <a:noFill/>
                </a:ln>
                <a:solidFill>
                  <a:srgbClr val="D4D2D0">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000" b="0" i="0" u="none" strike="noStrike" kern="1200" cap="none" spc="0" normalizeH="0" baseline="0" noProof="0" dirty="0">
              <a:ln>
                <a:noFill/>
              </a:ln>
              <a:solidFill>
                <a:srgbClr val="D4D2D0">
                  <a:shade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99170AFB-70BF-4170-BA4A-5A40DAE05C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4A278-390B-480E-A91C-73A8347B7D93}" type="slidenum">
              <a:rPr kumimoji="0" lang="en-US" sz="1000" b="0" i="0" u="none" strike="noStrike" kern="1200" cap="none" spc="0" normalizeH="0" baseline="0" noProof="0" smtClean="0">
                <a:ln>
                  <a:noFill/>
                </a:ln>
                <a:solidFill>
                  <a:srgbClr val="D4D2D0">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000" b="0" i="0" u="none" strike="noStrike" kern="1200" cap="none" spc="0" normalizeH="0" baseline="0" noProof="0" dirty="0">
              <a:ln>
                <a:noFill/>
              </a:ln>
              <a:solidFill>
                <a:srgbClr val="D4D2D0">
                  <a:shade val="50000"/>
                </a:srgbClr>
              </a:solidFill>
              <a:effectLst/>
              <a:uLnTx/>
              <a:uFillTx/>
              <a:latin typeface="Arial"/>
              <a:ea typeface="+mn-ea"/>
              <a:cs typeface="+mn-cs"/>
            </a:endParaRPr>
          </a:p>
        </p:txBody>
      </p:sp>
    </p:spTree>
    <p:extLst>
      <p:ext uri="{BB962C8B-B14F-4D97-AF65-F5344CB8AC3E}">
        <p14:creationId xmlns:p14="http://schemas.microsoft.com/office/powerpoint/2010/main" val="408282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 calcmode="lin" valueType="num">
                                      <p:cBhvr additive="base">
                                        <p:cTn id="7" dur="500" fill="hold"/>
                                        <p:tgtEl>
                                          <p:spTgt spid="1136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36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3667">
                                            <p:txEl>
                                              <p:pRg st="1" end="1"/>
                                            </p:txEl>
                                          </p:spTgt>
                                        </p:tgtEl>
                                        <p:attrNameLst>
                                          <p:attrName>style.visibility</p:attrName>
                                        </p:attrNameLst>
                                      </p:cBhvr>
                                      <p:to>
                                        <p:strVal val="visible"/>
                                      </p:to>
                                    </p:set>
                                    <p:anim calcmode="lin" valueType="num">
                                      <p:cBhvr additive="base">
                                        <p:cTn id="13" dur="500" fill="hold"/>
                                        <p:tgtEl>
                                          <p:spTgt spid="1136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36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3667">
                                            <p:txEl>
                                              <p:pRg st="2" end="2"/>
                                            </p:txEl>
                                          </p:spTgt>
                                        </p:tgtEl>
                                        <p:attrNameLst>
                                          <p:attrName>style.visibility</p:attrName>
                                        </p:attrNameLst>
                                      </p:cBhvr>
                                      <p:to>
                                        <p:strVal val="visible"/>
                                      </p:to>
                                    </p:set>
                                    <p:anim calcmode="lin" valueType="num">
                                      <p:cBhvr additive="base">
                                        <p:cTn id="19" dur="500" fill="hold"/>
                                        <p:tgtEl>
                                          <p:spTgt spid="1136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36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3667">
                                            <p:txEl>
                                              <p:pRg st="4" end="4"/>
                                            </p:txEl>
                                          </p:spTgt>
                                        </p:tgtEl>
                                        <p:attrNameLst>
                                          <p:attrName>style.visibility</p:attrName>
                                        </p:attrNameLst>
                                      </p:cBhvr>
                                      <p:to>
                                        <p:strVal val="visible"/>
                                      </p:to>
                                    </p:set>
                                    <p:anim calcmode="lin" valueType="num">
                                      <p:cBhvr additive="base">
                                        <p:cTn id="25" dur="500" fill="hold"/>
                                        <p:tgtEl>
                                          <p:spTgt spid="11366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366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150938" y="1122363"/>
            <a:ext cx="6751637" cy="706437"/>
          </a:xfrm>
        </p:spPr>
        <p:txBody>
          <a:bodyPr>
            <a:normAutofit fontScale="90000"/>
          </a:bodyPr>
          <a:lstStyle/>
          <a:p>
            <a:pPr eaLnBrk="1" hangingPunct="1"/>
            <a:r>
              <a:rPr lang="en-US" b="1" dirty="0">
                <a:solidFill>
                  <a:srgbClr val="CFAFE7"/>
                </a:solidFill>
                <a:latin typeface="Comic Sans MS" pitchFamily="66" charset="0"/>
              </a:rPr>
              <a:t>Workload</a:t>
            </a:r>
            <a:endParaRPr lang="en-US" b="1" dirty="0">
              <a:solidFill>
                <a:srgbClr val="CFAFE7"/>
              </a:solidFill>
            </a:endParaRPr>
          </a:p>
        </p:txBody>
      </p:sp>
      <p:sp>
        <p:nvSpPr>
          <p:cNvPr id="114691" name="Rectangle 3"/>
          <p:cNvSpPr>
            <a:spLocks noGrp="1" noChangeArrowheads="1"/>
          </p:cNvSpPr>
          <p:nvPr>
            <p:ph type="body" idx="1"/>
          </p:nvPr>
        </p:nvSpPr>
        <p:spPr>
          <a:xfrm>
            <a:off x="762000" y="2590800"/>
            <a:ext cx="7848600" cy="3657600"/>
          </a:xfrm>
        </p:spPr>
        <p:txBody>
          <a:bodyPr/>
          <a:lstStyle/>
          <a:p>
            <a:pPr marL="801688" indent="-765175" eaLnBrk="1" hangingPunct="1">
              <a:spcAft>
                <a:spcPct val="40000"/>
              </a:spcAft>
              <a:buSzPct val="150000"/>
            </a:pPr>
            <a:r>
              <a:rPr lang="en-US" b="1" dirty="0">
                <a:solidFill>
                  <a:srgbClr val="18F8D3"/>
                </a:solidFill>
                <a:latin typeface="Comic Sans MS" pitchFamily="66" charset="0"/>
              </a:rPr>
              <a:t>26 video clips</a:t>
            </a:r>
          </a:p>
          <a:p>
            <a:pPr marL="801688" indent="-765175" eaLnBrk="1" hangingPunct="1">
              <a:spcAft>
                <a:spcPct val="40000"/>
              </a:spcAft>
              <a:buSzPct val="150000"/>
            </a:pPr>
            <a:r>
              <a:rPr lang="en-US" b="1" dirty="0">
                <a:solidFill>
                  <a:srgbClr val="18F8D3"/>
                </a:solidFill>
                <a:latin typeface="Comic Sans MS" pitchFamily="66" charset="0"/>
              </a:rPr>
              <a:t>6 categories (news, movies, sports, documentaries, etc.)</a:t>
            </a:r>
          </a:p>
          <a:p>
            <a:pPr marL="801688" indent="-765175" eaLnBrk="1" hangingPunct="1">
              <a:buSzPct val="150000"/>
            </a:pPr>
            <a:r>
              <a:rPr lang="en-US" b="1" dirty="0">
                <a:solidFill>
                  <a:srgbClr val="18F8D3"/>
                </a:solidFill>
                <a:latin typeface="Comic Sans MS" pitchFamily="66" charset="0"/>
              </a:rPr>
              <a:t>322 minutes of total video</a:t>
            </a:r>
          </a:p>
          <a:p>
            <a:pPr eaLnBrk="1" hangingPunct="1">
              <a:buFontTx/>
              <a:buNone/>
            </a:pPr>
            <a:endParaRPr lang="en-US" b="1" dirty="0">
              <a:solidFill>
                <a:schemeClr val="accent2"/>
              </a:solidFill>
              <a:latin typeface="Comic Sans MS" pitchFamily="66" charset="0"/>
            </a:endParaRPr>
          </a:p>
        </p:txBody>
      </p:sp>
      <p:sp>
        <p:nvSpPr>
          <p:cNvPr id="2" name="Date Placeholder 1">
            <a:extLst>
              <a:ext uri="{FF2B5EF4-FFF2-40B4-BE49-F238E27FC236}">
                <a16:creationId xmlns:a16="http://schemas.microsoft.com/office/drawing/2014/main" id="{618BA7AF-96D4-4FA3-94E4-97292E8A47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C880DE-549F-4A2F-B2C1-BBC0BF8F4216}" type="datetime1">
              <a:rPr kumimoji="0" lang="en-US" sz="1000" b="0" i="0" u="none" strike="noStrike" kern="1200" cap="none" spc="0" normalizeH="0" baseline="0" noProof="0" smtClean="0">
                <a:ln>
                  <a:noFill/>
                </a:ln>
                <a:solidFill>
                  <a:srgbClr val="D4D2D0">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000" b="0" i="0" u="none" strike="noStrike" kern="1200" cap="none" spc="0" normalizeH="0" baseline="0" noProof="0" dirty="0">
              <a:ln>
                <a:noFill/>
              </a:ln>
              <a:solidFill>
                <a:srgbClr val="D4D2D0">
                  <a:shade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113EDA77-D6C9-44B5-ADEB-75FD1EDA95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4A278-390B-480E-A91C-73A8347B7D93}" type="slidenum">
              <a:rPr kumimoji="0" lang="en-US" sz="1000" b="0" i="0" u="none" strike="noStrike" kern="1200" cap="none" spc="0" normalizeH="0" baseline="0" noProof="0" smtClean="0">
                <a:ln>
                  <a:noFill/>
                </a:ln>
                <a:solidFill>
                  <a:srgbClr val="D4D2D0">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000" b="0" i="0" u="none" strike="noStrike" kern="1200" cap="none" spc="0" normalizeH="0" baseline="0" noProof="0" dirty="0">
              <a:ln>
                <a:noFill/>
              </a:ln>
              <a:solidFill>
                <a:srgbClr val="D4D2D0">
                  <a:shade val="50000"/>
                </a:srgbClr>
              </a:solidFill>
              <a:effectLst/>
              <a:uLnTx/>
              <a:uFillTx/>
              <a:latin typeface="Arial"/>
              <a:ea typeface="+mn-ea"/>
              <a:cs typeface="+mn-cs"/>
            </a:endParaRPr>
          </a:p>
        </p:txBody>
      </p:sp>
    </p:spTree>
    <p:extLst>
      <p:ext uri="{BB962C8B-B14F-4D97-AF65-F5344CB8AC3E}">
        <p14:creationId xmlns:p14="http://schemas.microsoft.com/office/powerpoint/2010/main" val="128638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 calcmode="lin" valueType="num">
                                      <p:cBhvr additive="base">
                                        <p:cTn id="7" dur="500" fill="hold"/>
                                        <p:tgtEl>
                                          <p:spTgt spid="1146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46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4691">
                                            <p:txEl>
                                              <p:pRg st="1" end="1"/>
                                            </p:txEl>
                                          </p:spTgt>
                                        </p:tgtEl>
                                        <p:attrNameLst>
                                          <p:attrName>style.visibility</p:attrName>
                                        </p:attrNameLst>
                                      </p:cBhvr>
                                      <p:to>
                                        <p:strVal val="visible"/>
                                      </p:to>
                                    </p:set>
                                    <p:anim calcmode="lin" valueType="num">
                                      <p:cBhvr additive="base">
                                        <p:cTn id="13" dur="500" fill="hold"/>
                                        <p:tgtEl>
                                          <p:spTgt spid="1146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46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anim calcmode="lin" valueType="num">
                                      <p:cBhvr additive="base">
                                        <p:cTn id="19" dur="500" fill="hold"/>
                                        <p:tgtEl>
                                          <p:spTgt spid="1146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469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685800" y="152400"/>
            <a:ext cx="7772400" cy="838200"/>
          </a:xfrm>
        </p:spPr>
        <p:txBody>
          <a:bodyPr/>
          <a:lstStyle/>
          <a:p>
            <a:pPr eaLnBrk="1" hangingPunct="1"/>
            <a:r>
              <a:rPr lang="en-US" sz="4000" b="1" dirty="0">
                <a:solidFill>
                  <a:srgbClr val="CFAFE7"/>
                </a:solidFill>
                <a:latin typeface="Comic Sans MS" pitchFamily="66" charset="0"/>
              </a:rPr>
              <a:t>Comparisons of Costs</a:t>
            </a:r>
            <a:endParaRPr lang="en-US" sz="4000" b="1" dirty="0">
              <a:solidFill>
                <a:srgbClr val="CFAFE7"/>
              </a:solidFill>
            </a:endParaRPr>
          </a:p>
        </p:txBody>
      </p:sp>
      <p:pic>
        <p:nvPicPr>
          <p:cNvPr id="96259" name="Picture 3" descr="TAB2"/>
          <p:cNvPicPr>
            <a:picLocks noGrp="1" noChangeAspect="1" noChangeArrowheads="1"/>
          </p:cNvPicPr>
          <p:nvPr>
            <p:ph idx="1"/>
          </p:nvPr>
        </p:nvPicPr>
        <p:blipFill>
          <a:blip r:embed="rId3" cstate="print"/>
          <a:srcRect/>
          <a:stretch>
            <a:fillRect/>
          </a:stretch>
        </p:blipFill>
        <p:spPr>
          <a:xfrm>
            <a:off x="609600" y="1111250"/>
            <a:ext cx="8001000" cy="5475288"/>
          </a:xfrm>
          <a:solidFill>
            <a:schemeClr val="accent2">
              <a:lumMod val="20000"/>
              <a:lumOff val="80000"/>
            </a:schemeClr>
          </a:solidFill>
        </p:spPr>
      </p:pic>
      <p:sp>
        <p:nvSpPr>
          <p:cNvPr id="2" name="Rectangle 1"/>
          <p:cNvSpPr/>
          <p:nvPr/>
        </p:nvSpPr>
        <p:spPr>
          <a:xfrm>
            <a:off x="4800600" y="1111250"/>
            <a:ext cx="3810000" cy="506095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Date Placeholder 2">
            <a:extLst>
              <a:ext uri="{FF2B5EF4-FFF2-40B4-BE49-F238E27FC236}">
                <a16:creationId xmlns:a16="http://schemas.microsoft.com/office/drawing/2014/main" id="{B7072DB3-8933-488F-A601-CBF0AF864A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C3FA9C-D5C7-4279-9B83-60361D8E312C}" type="datetime1">
              <a:rPr kumimoji="0" lang="en-US" sz="1000" b="0" i="0" u="none" strike="noStrike" kern="1200" cap="none" spc="0" normalizeH="0" baseline="0" noProof="0" smtClean="0">
                <a:ln>
                  <a:noFill/>
                </a:ln>
                <a:solidFill>
                  <a:srgbClr val="D4D2D0">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000" b="0" i="0" u="none" strike="noStrike" kern="1200" cap="none" spc="0" normalizeH="0" baseline="0" noProof="0" dirty="0">
              <a:ln>
                <a:noFill/>
              </a:ln>
              <a:solidFill>
                <a:srgbClr val="D4D2D0">
                  <a:shade val="50000"/>
                </a:srgbClr>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BA54C144-7C20-42D7-9108-540A87655E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4A278-390B-480E-A91C-73A8347B7D93}" type="slidenum">
              <a:rPr kumimoji="0" lang="en-US" sz="1000" b="0" i="0" u="none" strike="noStrike" kern="1200" cap="none" spc="0" normalizeH="0" baseline="0" noProof="0" smtClean="0">
                <a:ln>
                  <a:noFill/>
                </a:ln>
                <a:solidFill>
                  <a:srgbClr val="D4D2D0">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000" b="0" i="0" u="none" strike="noStrike" kern="1200" cap="none" spc="0" normalizeH="0" baseline="0" noProof="0" dirty="0">
              <a:ln>
                <a:noFill/>
              </a:ln>
              <a:solidFill>
                <a:srgbClr val="D4D2D0">
                  <a:shade val="50000"/>
                </a:srgbClr>
              </a:solidFill>
              <a:effectLst/>
              <a:uLnTx/>
              <a:uFillTx/>
              <a:latin typeface="Arial"/>
              <a:ea typeface="+mn-ea"/>
              <a:cs typeface="+mn-cs"/>
            </a:endParaRPr>
          </a:p>
        </p:txBody>
      </p:sp>
    </p:spTree>
    <p:extLst>
      <p:ext uri="{BB962C8B-B14F-4D97-AF65-F5344CB8AC3E}">
        <p14:creationId xmlns:p14="http://schemas.microsoft.com/office/powerpoint/2010/main" val="3797073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573088" y="381000"/>
            <a:ext cx="8266112" cy="501650"/>
          </a:xfrm>
        </p:spPr>
        <p:txBody>
          <a:bodyPr>
            <a:normAutofit fontScale="90000"/>
          </a:bodyPr>
          <a:lstStyle/>
          <a:p>
            <a:pPr eaLnBrk="1" hangingPunct="1"/>
            <a:r>
              <a:rPr lang="en-US" sz="3600" b="1" dirty="0">
                <a:solidFill>
                  <a:srgbClr val="CFAFE7"/>
                </a:solidFill>
                <a:latin typeface="Comic Sans MS" pitchFamily="66" charset="0"/>
              </a:rPr>
              <a:t>Example 1 – News Conference</a:t>
            </a:r>
            <a:endParaRPr lang="en-US" sz="3600" b="1" dirty="0">
              <a:solidFill>
                <a:srgbClr val="CFAFE7"/>
              </a:solidFill>
            </a:endParaRPr>
          </a:p>
        </p:txBody>
      </p:sp>
      <p:sp>
        <p:nvSpPr>
          <p:cNvPr id="97283" name="Rectangle 3"/>
          <p:cNvSpPr>
            <a:spLocks noChangeArrowheads="1"/>
          </p:cNvSpPr>
          <p:nvPr/>
        </p:nvSpPr>
        <p:spPr bwMode="auto">
          <a:xfrm>
            <a:off x="1371600" y="5588000"/>
            <a:ext cx="6445250" cy="1117600"/>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Tx/>
              <a:buSzPct val="150000"/>
              <a:buFontTx/>
              <a:buChar char="•"/>
              <a:tabLst/>
              <a:defRPr/>
            </a:pPr>
            <a:r>
              <a:rPr kumimoji="0" lang="en-US" sz="2800" b="1" i="0" u="none" strike="noStrike" kern="1200" cap="none" spc="0" normalizeH="0" baseline="0" noProof="0" dirty="0">
                <a:ln>
                  <a:noFill/>
                </a:ln>
                <a:solidFill>
                  <a:srgbClr val="18F8D3"/>
                </a:solidFill>
                <a:effectLst/>
                <a:uLnTx/>
                <a:uFillTx/>
                <a:latin typeface="Comic Sans MS" pitchFamily="66" charset="0"/>
                <a:ea typeface="+mn-ea"/>
                <a:cs typeface="+mn-cs"/>
              </a:rPr>
              <a:t>Average Shot length is very long</a:t>
            </a:r>
          </a:p>
          <a:p>
            <a:pPr marL="342900" marR="0" lvl="0" indent="-342900" algn="l" defTabSz="914400" rtl="0" eaLnBrk="1" fontAlgn="auto" latinLnBrk="0" hangingPunct="1">
              <a:lnSpc>
                <a:spcPct val="100000"/>
              </a:lnSpc>
              <a:spcBef>
                <a:spcPct val="20000"/>
              </a:spcBef>
              <a:spcAft>
                <a:spcPts val="0"/>
              </a:spcAft>
              <a:buClrTx/>
              <a:buSzPct val="150000"/>
              <a:buFontTx/>
              <a:buChar char="•"/>
              <a:tabLst/>
              <a:defRPr/>
            </a:pPr>
            <a:r>
              <a:rPr kumimoji="0" lang="en-US" sz="2800" b="1" i="0" u="none" strike="noStrike" kern="1200" cap="none" spc="0" normalizeH="0" baseline="0" noProof="0" dirty="0">
                <a:ln>
                  <a:noFill/>
                </a:ln>
                <a:solidFill>
                  <a:srgbClr val="18F8D3"/>
                </a:solidFill>
                <a:effectLst/>
                <a:uLnTx/>
                <a:uFillTx/>
                <a:latin typeface="Comic Sans MS" pitchFamily="66" charset="0"/>
                <a:ea typeface="+mn-ea"/>
                <a:cs typeface="+mn-cs"/>
              </a:rPr>
              <a:t>Around 17x improvement</a:t>
            </a:r>
          </a:p>
        </p:txBody>
      </p:sp>
      <p:pic>
        <p:nvPicPr>
          <p:cNvPr id="97284" name="Picture 4" descr="CLIN1"/>
          <p:cNvPicPr>
            <a:picLocks noChangeAspect="1" noChangeArrowheads="1"/>
          </p:cNvPicPr>
          <p:nvPr/>
        </p:nvPicPr>
        <p:blipFill>
          <a:blip r:embed="rId3" cstate="print"/>
          <a:srcRect/>
          <a:stretch>
            <a:fillRect/>
          </a:stretch>
        </p:blipFill>
        <p:spPr bwMode="auto">
          <a:xfrm>
            <a:off x="923925" y="1271588"/>
            <a:ext cx="2032000" cy="1524000"/>
          </a:xfrm>
          <a:prstGeom prst="rect">
            <a:avLst/>
          </a:prstGeom>
          <a:noFill/>
          <a:ln w="9525">
            <a:noFill/>
            <a:miter lim="800000"/>
            <a:headEnd/>
            <a:tailEnd/>
          </a:ln>
        </p:spPr>
      </p:pic>
      <p:pic>
        <p:nvPicPr>
          <p:cNvPr id="97285" name="Picture 5" descr="CLIN1500"/>
          <p:cNvPicPr>
            <a:picLocks noChangeAspect="1" noChangeArrowheads="1"/>
          </p:cNvPicPr>
          <p:nvPr/>
        </p:nvPicPr>
        <p:blipFill>
          <a:blip r:embed="rId4" cstate="print"/>
          <a:srcRect/>
          <a:stretch>
            <a:fillRect/>
          </a:stretch>
        </p:blipFill>
        <p:spPr bwMode="auto">
          <a:xfrm>
            <a:off x="3533775" y="1271588"/>
            <a:ext cx="2032000" cy="1524000"/>
          </a:xfrm>
          <a:prstGeom prst="rect">
            <a:avLst/>
          </a:prstGeom>
          <a:noFill/>
          <a:ln w="9525">
            <a:noFill/>
            <a:miter lim="800000"/>
            <a:headEnd/>
            <a:tailEnd/>
          </a:ln>
        </p:spPr>
      </p:pic>
      <p:pic>
        <p:nvPicPr>
          <p:cNvPr id="97286" name="Picture 6" descr="CLIN2952"/>
          <p:cNvPicPr>
            <a:picLocks noChangeAspect="1" noChangeArrowheads="1"/>
          </p:cNvPicPr>
          <p:nvPr/>
        </p:nvPicPr>
        <p:blipFill>
          <a:blip r:embed="rId5" cstate="print"/>
          <a:srcRect/>
          <a:stretch>
            <a:fillRect/>
          </a:stretch>
        </p:blipFill>
        <p:spPr bwMode="auto">
          <a:xfrm>
            <a:off x="6094413" y="1271588"/>
            <a:ext cx="2032000" cy="1524000"/>
          </a:xfrm>
          <a:prstGeom prst="rect">
            <a:avLst/>
          </a:prstGeom>
          <a:noFill/>
          <a:ln w="9525">
            <a:noFill/>
            <a:miter lim="800000"/>
            <a:headEnd/>
            <a:tailEnd/>
          </a:ln>
        </p:spPr>
      </p:pic>
      <p:pic>
        <p:nvPicPr>
          <p:cNvPr id="97287" name="Picture 7" descr="CLIN2953"/>
          <p:cNvPicPr>
            <a:picLocks noChangeAspect="1" noChangeArrowheads="1"/>
          </p:cNvPicPr>
          <p:nvPr/>
        </p:nvPicPr>
        <p:blipFill>
          <a:blip r:embed="rId6" cstate="print"/>
          <a:srcRect/>
          <a:stretch>
            <a:fillRect/>
          </a:stretch>
        </p:blipFill>
        <p:spPr bwMode="auto">
          <a:xfrm>
            <a:off x="923925" y="3429000"/>
            <a:ext cx="2032000" cy="1524000"/>
          </a:xfrm>
          <a:prstGeom prst="rect">
            <a:avLst/>
          </a:prstGeom>
          <a:noFill/>
          <a:ln w="9525">
            <a:noFill/>
            <a:miter lim="800000"/>
            <a:headEnd/>
            <a:tailEnd/>
          </a:ln>
        </p:spPr>
      </p:pic>
      <p:pic>
        <p:nvPicPr>
          <p:cNvPr id="97288" name="Picture 8" descr="CLIN3184"/>
          <p:cNvPicPr>
            <a:picLocks noChangeAspect="1" noChangeArrowheads="1"/>
          </p:cNvPicPr>
          <p:nvPr/>
        </p:nvPicPr>
        <p:blipFill>
          <a:blip r:embed="rId7" cstate="print"/>
          <a:srcRect/>
          <a:stretch>
            <a:fillRect/>
          </a:stretch>
        </p:blipFill>
        <p:spPr bwMode="auto">
          <a:xfrm>
            <a:off x="3533775" y="3429000"/>
            <a:ext cx="2032000" cy="1524000"/>
          </a:xfrm>
          <a:prstGeom prst="rect">
            <a:avLst/>
          </a:prstGeom>
          <a:noFill/>
          <a:ln w="9525">
            <a:noFill/>
            <a:miter lim="800000"/>
            <a:headEnd/>
            <a:tailEnd/>
          </a:ln>
        </p:spPr>
      </p:pic>
      <p:pic>
        <p:nvPicPr>
          <p:cNvPr id="97289" name="Picture 9" descr="CLIN3185"/>
          <p:cNvPicPr>
            <a:picLocks noChangeAspect="1" noChangeArrowheads="1"/>
          </p:cNvPicPr>
          <p:nvPr/>
        </p:nvPicPr>
        <p:blipFill>
          <a:blip r:embed="rId8" cstate="print"/>
          <a:srcRect/>
          <a:stretch>
            <a:fillRect/>
          </a:stretch>
        </p:blipFill>
        <p:spPr bwMode="auto">
          <a:xfrm>
            <a:off x="6094413" y="3429000"/>
            <a:ext cx="2032000" cy="1524000"/>
          </a:xfrm>
          <a:prstGeom prst="rect">
            <a:avLst/>
          </a:prstGeom>
          <a:noFill/>
          <a:ln w="9525">
            <a:noFill/>
            <a:miter lim="800000"/>
            <a:headEnd/>
            <a:tailEnd/>
          </a:ln>
        </p:spPr>
      </p:pic>
      <p:sp>
        <p:nvSpPr>
          <p:cNvPr id="97290" name="Text Box 10"/>
          <p:cNvSpPr txBox="1">
            <a:spLocks noChangeArrowheads="1"/>
          </p:cNvSpPr>
          <p:nvPr/>
        </p:nvSpPr>
        <p:spPr bwMode="auto">
          <a:xfrm>
            <a:off x="1487488" y="2795588"/>
            <a:ext cx="668337" cy="4572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400" b="0" i="0" u="none" strike="noStrike" kern="1200" cap="none" spc="0" normalizeH="0" baseline="0" noProof="0">
                <a:ln>
                  <a:noFill/>
                </a:ln>
                <a:solidFill>
                  <a:prstClr val="white"/>
                </a:solidFill>
                <a:effectLst/>
                <a:uLnTx/>
                <a:uFillTx/>
                <a:latin typeface="Tahoma" pitchFamily="34" charset="0"/>
                <a:ea typeface="+mn-ea"/>
                <a:cs typeface="+mn-cs"/>
              </a:rPr>
              <a:t># 1</a:t>
            </a:r>
          </a:p>
        </p:txBody>
      </p:sp>
      <p:sp>
        <p:nvSpPr>
          <p:cNvPr id="97291" name="Text Box 11"/>
          <p:cNvSpPr txBox="1">
            <a:spLocks noChangeArrowheads="1"/>
          </p:cNvSpPr>
          <p:nvPr/>
        </p:nvSpPr>
        <p:spPr bwMode="auto">
          <a:xfrm>
            <a:off x="3941763" y="2795588"/>
            <a:ext cx="1168400" cy="4572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400" b="0" i="0" u="none" strike="noStrike" kern="1200" cap="none" spc="0" normalizeH="0" baseline="0" noProof="0">
                <a:ln>
                  <a:noFill/>
                </a:ln>
                <a:solidFill>
                  <a:prstClr val="white"/>
                </a:solidFill>
                <a:effectLst/>
                <a:uLnTx/>
                <a:uFillTx/>
                <a:latin typeface="Tahoma" pitchFamily="34" charset="0"/>
                <a:ea typeface="+mn-ea"/>
                <a:cs typeface="+mn-cs"/>
              </a:rPr>
              <a:t># 1500</a:t>
            </a:r>
          </a:p>
        </p:txBody>
      </p:sp>
      <p:sp>
        <p:nvSpPr>
          <p:cNvPr id="97292" name="Text Box 12"/>
          <p:cNvSpPr txBox="1">
            <a:spLocks noChangeArrowheads="1"/>
          </p:cNvSpPr>
          <p:nvPr/>
        </p:nvSpPr>
        <p:spPr bwMode="auto">
          <a:xfrm>
            <a:off x="6521450" y="2795588"/>
            <a:ext cx="1168400" cy="4572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400" b="0" i="0" u="none" strike="noStrike" kern="1200" cap="none" spc="0" normalizeH="0" baseline="0" noProof="0">
                <a:ln>
                  <a:noFill/>
                </a:ln>
                <a:solidFill>
                  <a:prstClr val="white"/>
                </a:solidFill>
                <a:effectLst/>
                <a:uLnTx/>
                <a:uFillTx/>
                <a:latin typeface="Tahoma" pitchFamily="34" charset="0"/>
                <a:ea typeface="+mn-ea"/>
                <a:cs typeface="+mn-cs"/>
              </a:rPr>
              <a:t># 2952</a:t>
            </a:r>
          </a:p>
        </p:txBody>
      </p:sp>
      <p:sp>
        <p:nvSpPr>
          <p:cNvPr id="97293" name="Text Box 13"/>
          <p:cNvSpPr txBox="1">
            <a:spLocks noChangeArrowheads="1"/>
          </p:cNvSpPr>
          <p:nvPr/>
        </p:nvSpPr>
        <p:spPr bwMode="auto">
          <a:xfrm>
            <a:off x="1289050" y="4953000"/>
            <a:ext cx="1168400" cy="4572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400" b="0" i="0" u="none" strike="noStrike" kern="1200" cap="none" spc="0" normalizeH="0" baseline="0" noProof="0">
                <a:ln>
                  <a:noFill/>
                </a:ln>
                <a:solidFill>
                  <a:prstClr val="white"/>
                </a:solidFill>
                <a:effectLst/>
                <a:uLnTx/>
                <a:uFillTx/>
                <a:latin typeface="Tahoma" pitchFamily="34" charset="0"/>
                <a:ea typeface="+mn-ea"/>
                <a:cs typeface="+mn-cs"/>
              </a:rPr>
              <a:t># 2953</a:t>
            </a:r>
          </a:p>
        </p:txBody>
      </p:sp>
      <p:sp>
        <p:nvSpPr>
          <p:cNvPr id="97294" name="Text Box 14"/>
          <p:cNvSpPr txBox="1">
            <a:spLocks noChangeArrowheads="1"/>
          </p:cNvSpPr>
          <p:nvPr/>
        </p:nvSpPr>
        <p:spPr bwMode="auto">
          <a:xfrm>
            <a:off x="3941763" y="4953000"/>
            <a:ext cx="1168400" cy="4572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400" b="0" i="0" u="none" strike="noStrike" kern="1200" cap="none" spc="0" normalizeH="0" baseline="0" noProof="0">
                <a:ln>
                  <a:noFill/>
                </a:ln>
                <a:solidFill>
                  <a:prstClr val="white"/>
                </a:solidFill>
                <a:effectLst/>
                <a:uLnTx/>
                <a:uFillTx/>
                <a:latin typeface="Tahoma" pitchFamily="34" charset="0"/>
                <a:ea typeface="+mn-ea"/>
                <a:cs typeface="+mn-cs"/>
              </a:rPr>
              <a:t># 3184</a:t>
            </a:r>
          </a:p>
        </p:txBody>
      </p:sp>
      <p:sp>
        <p:nvSpPr>
          <p:cNvPr id="97295" name="Text Box 15"/>
          <p:cNvSpPr txBox="1">
            <a:spLocks noChangeArrowheads="1"/>
          </p:cNvSpPr>
          <p:nvPr/>
        </p:nvSpPr>
        <p:spPr bwMode="auto">
          <a:xfrm>
            <a:off x="6521450" y="4953000"/>
            <a:ext cx="1168400" cy="4572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400" b="0" i="0" u="none" strike="noStrike" kern="1200" cap="none" spc="0" normalizeH="0" baseline="0" noProof="0">
                <a:ln>
                  <a:noFill/>
                </a:ln>
                <a:solidFill>
                  <a:prstClr val="white"/>
                </a:solidFill>
                <a:effectLst/>
                <a:uLnTx/>
                <a:uFillTx/>
                <a:latin typeface="Tahoma" pitchFamily="34" charset="0"/>
                <a:ea typeface="+mn-ea"/>
                <a:cs typeface="+mn-cs"/>
              </a:rPr>
              <a:t># 3185</a:t>
            </a:r>
          </a:p>
        </p:txBody>
      </p:sp>
      <p:sp>
        <p:nvSpPr>
          <p:cNvPr id="2" name="Date Placeholder 1">
            <a:extLst>
              <a:ext uri="{FF2B5EF4-FFF2-40B4-BE49-F238E27FC236}">
                <a16:creationId xmlns:a16="http://schemas.microsoft.com/office/drawing/2014/main" id="{323D891B-7637-4E6F-97D6-CB229048CD7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663430-2D72-4FE5-963F-F5CE83E0F9E8}" type="datetime1">
              <a:rPr kumimoji="0" lang="en-US" sz="1000" b="0" i="0" u="none" strike="noStrike" kern="1200" cap="none" spc="0" normalizeH="0" baseline="0" noProof="0" smtClean="0">
                <a:ln>
                  <a:noFill/>
                </a:ln>
                <a:solidFill>
                  <a:srgbClr val="D4D2D0">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000" b="0" i="0" u="none" strike="noStrike" kern="1200" cap="none" spc="0" normalizeH="0" baseline="0" noProof="0" dirty="0">
              <a:ln>
                <a:noFill/>
              </a:ln>
              <a:solidFill>
                <a:srgbClr val="D4D2D0">
                  <a:shade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A23C1424-AFB3-42AA-BC90-4F2E6E4AAB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4A278-390B-480E-A91C-73A8347B7D93}" type="slidenum">
              <a:rPr kumimoji="0" lang="en-US" sz="1000" b="0" i="0" u="none" strike="noStrike" kern="1200" cap="none" spc="0" normalizeH="0" baseline="0" noProof="0" smtClean="0">
                <a:ln>
                  <a:noFill/>
                </a:ln>
                <a:solidFill>
                  <a:srgbClr val="D4D2D0">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000" b="0" i="0" u="none" strike="noStrike" kern="1200" cap="none" spc="0" normalizeH="0" baseline="0" noProof="0" dirty="0">
              <a:ln>
                <a:noFill/>
              </a:ln>
              <a:solidFill>
                <a:srgbClr val="D4D2D0">
                  <a:shade val="50000"/>
                </a:srgbClr>
              </a:solidFill>
              <a:effectLst/>
              <a:uLnTx/>
              <a:uFillTx/>
              <a:latin typeface="Arial"/>
              <a:ea typeface="+mn-ea"/>
              <a:cs typeface="+mn-cs"/>
            </a:endParaRPr>
          </a:p>
        </p:txBody>
      </p:sp>
    </p:spTree>
    <p:extLst>
      <p:ext uri="{BB962C8B-B14F-4D97-AF65-F5344CB8AC3E}">
        <p14:creationId xmlns:p14="http://schemas.microsoft.com/office/powerpoint/2010/main" val="2802620302"/>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573088" y="381000"/>
            <a:ext cx="7940675" cy="501650"/>
          </a:xfrm>
        </p:spPr>
        <p:txBody>
          <a:bodyPr>
            <a:normAutofit fontScale="90000"/>
          </a:bodyPr>
          <a:lstStyle/>
          <a:p>
            <a:pPr eaLnBrk="1" hangingPunct="1"/>
            <a:r>
              <a:rPr lang="en-US" sz="3600" b="1" dirty="0">
                <a:solidFill>
                  <a:srgbClr val="CFAFE7"/>
                </a:solidFill>
                <a:latin typeface="Comic Sans MS" pitchFamily="66" charset="0"/>
              </a:rPr>
              <a:t>Example 2 – TV Commercial</a:t>
            </a:r>
          </a:p>
        </p:txBody>
      </p:sp>
      <p:sp>
        <p:nvSpPr>
          <p:cNvPr id="98307" name="Rectangle 3"/>
          <p:cNvSpPr>
            <a:spLocks noChangeArrowheads="1"/>
          </p:cNvSpPr>
          <p:nvPr/>
        </p:nvSpPr>
        <p:spPr bwMode="auto">
          <a:xfrm>
            <a:off x="1295400" y="5562600"/>
            <a:ext cx="6781800" cy="1219200"/>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Tx/>
              <a:buSzPct val="150000"/>
              <a:buFontTx/>
              <a:buChar char="•"/>
              <a:tabLst/>
              <a:defRPr/>
            </a:pPr>
            <a:r>
              <a:rPr kumimoji="0" lang="en-US" sz="2800" b="1" i="0" u="none" strike="noStrike" kern="1200" cap="none" spc="0" normalizeH="0" baseline="0" noProof="0" dirty="0">
                <a:ln>
                  <a:noFill/>
                </a:ln>
                <a:solidFill>
                  <a:srgbClr val="18F8D3"/>
                </a:solidFill>
                <a:effectLst/>
                <a:uLnTx/>
                <a:uFillTx/>
                <a:latin typeface="Comic Sans MS" pitchFamily="66" charset="0"/>
                <a:ea typeface="+mn-ea"/>
                <a:cs typeface="+mn-cs"/>
              </a:rPr>
              <a:t>Average Shot length is very short</a:t>
            </a:r>
          </a:p>
          <a:p>
            <a:pPr marL="342900" marR="0" lvl="0" indent="-342900" algn="l" defTabSz="914400" rtl="0" eaLnBrk="1" fontAlgn="auto" latinLnBrk="0" hangingPunct="1">
              <a:lnSpc>
                <a:spcPct val="100000"/>
              </a:lnSpc>
              <a:spcBef>
                <a:spcPct val="20000"/>
              </a:spcBef>
              <a:spcAft>
                <a:spcPts val="0"/>
              </a:spcAft>
              <a:buClrTx/>
              <a:buSzPct val="150000"/>
              <a:buFontTx/>
              <a:buChar char="•"/>
              <a:tabLst/>
              <a:defRPr/>
            </a:pPr>
            <a:r>
              <a:rPr kumimoji="0" lang="en-US" sz="2800" b="1" i="0" u="none" strike="noStrike" kern="1200" cap="none" spc="0" normalizeH="0" baseline="0" noProof="0" dirty="0">
                <a:ln>
                  <a:noFill/>
                </a:ln>
                <a:solidFill>
                  <a:srgbClr val="18F8D3"/>
                </a:solidFill>
                <a:effectLst/>
                <a:uLnTx/>
                <a:uFillTx/>
                <a:latin typeface="Comic Sans MS" pitchFamily="66" charset="0"/>
                <a:ea typeface="+mn-ea"/>
                <a:cs typeface="+mn-cs"/>
              </a:rPr>
              <a:t>Around 2.6x improvement</a:t>
            </a:r>
          </a:p>
        </p:txBody>
      </p:sp>
      <p:sp>
        <p:nvSpPr>
          <p:cNvPr id="98308" name="Text Box 4"/>
          <p:cNvSpPr txBox="1">
            <a:spLocks noChangeArrowheads="1"/>
          </p:cNvSpPr>
          <p:nvPr/>
        </p:nvSpPr>
        <p:spPr bwMode="auto">
          <a:xfrm>
            <a:off x="1289050" y="2751138"/>
            <a:ext cx="1168400" cy="4572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400" b="0" i="0" u="none" strike="noStrike" kern="1200" cap="none" spc="0" normalizeH="0" baseline="0" noProof="0">
                <a:ln>
                  <a:noFill/>
                </a:ln>
                <a:solidFill>
                  <a:prstClr val="white"/>
                </a:solidFill>
                <a:effectLst/>
                <a:uLnTx/>
                <a:uFillTx/>
                <a:latin typeface="Tahoma" pitchFamily="34" charset="0"/>
                <a:ea typeface="+mn-ea"/>
                <a:cs typeface="+mn-cs"/>
              </a:rPr>
              <a:t># 1581</a:t>
            </a:r>
          </a:p>
        </p:txBody>
      </p:sp>
      <p:sp>
        <p:nvSpPr>
          <p:cNvPr id="98309" name="Text Box 5"/>
          <p:cNvSpPr txBox="1">
            <a:spLocks noChangeArrowheads="1"/>
          </p:cNvSpPr>
          <p:nvPr/>
        </p:nvSpPr>
        <p:spPr bwMode="auto">
          <a:xfrm>
            <a:off x="3941763" y="2751138"/>
            <a:ext cx="1168400" cy="4572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400" b="0" i="0" u="none" strike="noStrike" kern="1200" cap="none" spc="0" normalizeH="0" baseline="0" noProof="0">
                <a:ln>
                  <a:noFill/>
                </a:ln>
                <a:solidFill>
                  <a:prstClr val="white"/>
                </a:solidFill>
                <a:effectLst/>
                <a:uLnTx/>
                <a:uFillTx/>
                <a:latin typeface="Tahoma" pitchFamily="34" charset="0"/>
                <a:ea typeface="+mn-ea"/>
                <a:cs typeface="+mn-cs"/>
              </a:rPr>
              <a:t># 1610</a:t>
            </a:r>
          </a:p>
        </p:txBody>
      </p:sp>
      <p:sp>
        <p:nvSpPr>
          <p:cNvPr id="98310" name="Text Box 6"/>
          <p:cNvSpPr txBox="1">
            <a:spLocks noChangeArrowheads="1"/>
          </p:cNvSpPr>
          <p:nvPr/>
        </p:nvSpPr>
        <p:spPr bwMode="auto">
          <a:xfrm>
            <a:off x="6521450" y="2751138"/>
            <a:ext cx="1168400" cy="4572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400" b="0" i="0" u="none" strike="noStrike" kern="1200" cap="none" spc="0" normalizeH="0" baseline="0" noProof="0">
                <a:ln>
                  <a:noFill/>
                </a:ln>
                <a:solidFill>
                  <a:prstClr val="white"/>
                </a:solidFill>
                <a:effectLst/>
                <a:uLnTx/>
                <a:uFillTx/>
                <a:latin typeface="Tahoma" pitchFamily="34" charset="0"/>
                <a:ea typeface="+mn-ea"/>
                <a:cs typeface="+mn-cs"/>
              </a:rPr>
              <a:t># 1611</a:t>
            </a:r>
          </a:p>
        </p:txBody>
      </p:sp>
      <p:sp>
        <p:nvSpPr>
          <p:cNvPr id="98311" name="Text Box 7"/>
          <p:cNvSpPr txBox="1">
            <a:spLocks noChangeArrowheads="1"/>
          </p:cNvSpPr>
          <p:nvPr/>
        </p:nvSpPr>
        <p:spPr bwMode="auto">
          <a:xfrm>
            <a:off x="1289050" y="4908550"/>
            <a:ext cx="1168400" cy="4572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400" b="0" i="0" u="none" strike="noStrike" kern="1200" cap="none" spc="0" normalizeH="0" baseline="0" noProof="0">
                <a:ln>
                  <a:noFill/>
                </a:ln>
                <a:solidFill>
                  <a:prstClr val="white"/>
                </a:solidFill>
                <a:effectLst/>
                <a:uLnTx/>
                <a:uFillTx/>
                <a:latin typeface="Tahoma" pitchFamily="34" charset="0"/>
                <a:ea typeface="+mn-ea"/>
                <a:cs typeface="+mn-cs"/>
              </a:rPr>
              <a:t># 1643</a:t>
            </a:r>
          </a:p>
        </p:txBody>
      </p:sp>
      <p:sp>
        <p:nvSpPr>
          <p:cNvPr id="98312" name="Text Box 8"/>
          <p:cNvSpPr txBox="1">
            <a:spLocks noChangeArrowheads="1"/>
          </p:cNvSpPr>
          <p:nvPr/>
        </p:nvSpPr>
        <p:spPr bwMode="auto">
          <a:xfrm>
            <a:off x="3941763" y="4908550"/>
            <a:ext cx="1168400" cy="4572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400" b="0" i="0" u="none" strike="noStrike" kern="1200" cap="none" spc="0" normalizeH="0" baseline="0" noProof="0">
                <a:ln>
                  <a:noFill/>
                </a:ln>
                <a:solidFill>
                  <a:prstClr val="white"/>
                </a:solidFill>
                <a:effectLst/>
                <a:uLnTx/>
                <a:uFillTx/>
                <a:latin typeface="Tahoma" pitchFamily="34" charset="0"/>
                <a:ea typeface="+mn-ea"/>
                <a:cs typeface="+mn-cs"/>
              </a:rPr>
              <a:t># 1644</a:t>
            </a:r>
          </a:p>
        </p:txBody>
      </p:sp>
      <p:sp>
        <p:nvSpPr>
          <p:cNvPr id="98313" name="Text Box 9"/>
          <p:cNvSpPr txBox="1">
            <a:spLocks noChangeArrowheads="1"/>
          </p:cNvSpPr>
          <p:nvPr/>
        </p:nvSpPr>
        <p:spPr bwMode="auto">
          <a:xfrm>
            <a:off x="6521450" y="4908550"/>
            <a:ext cx="1168400" cy="4572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400" b="0" i="0" u="none" strike="noStrike" kern="1200" cap="none" spc="0" normalizeH="0" baseline="0" noProof="0">
                <a:ln>
                  <a:noFill/>
                </a:ln>
                <a:solidFill>
                  <a:prstClr val="white"/>
                </a:solidFill>
                <a:effectLst/>
                <a:uLnTx/>
                <a:uFillTx/>
                <a:latin typeface="Tahoma" pitchFamily="34" charset="0"/>
                <a:ea typeface="+mn-ea"/>
                <a:cs typeface="+mn-cs"/>
              </a:rPr>
              <a:t># 1669</a:t>
            </a:r>
          </a:p>
        </p:txBody>
      </p:sp>
      <p:pic>
        <p:nvPicPr>
          <p:cNvPr id="98314" name="Picture 10" descr="AD158"/>
          <p:cNvPicPr>
            <a:picLocks noChangeAspect="1" noChangeArrowheads="1"/>
          </p:cNvPicPr>
          <p:nvPr/>
        </p:nvPicPr>
        <p:blipFill>
          <a:blip r:embed="rId3" cstate="print"/>
          <a:srcRect/>
          <a:stretch>
            <a:fillRect/>
          </a:stretch>
        </p:blipFill>
        <p:spPr bwMode="auto">
          <a:xfrm>
            <a:off x="812800" y="1295400"/>
            <a:ext cx="2032000" cy="1524000"/>
          </a:xfrm>
          <a:prstGeom prst="rect">
            <a:avLst/>
          </a:prstGeom>
          <a:noFill/>
          <a:ln w="9525">
            <a:noFill/>
            <a:miter lim="800000"/>
            <a:headEnd/>
            <a:tailEnd/>
          </a:ln>
        </p:spPr>
      </p:pic>
      <p:pic>
        <p:nvPicPr>
          <p:cNvPr id="98315" name="Picture 11" descr="AD161"/>
          <p:cNvPicPr>
            <a:picLocks noChangeAspect="1" noChangeArrowheads="1"/>
          </p:cNvPicPr>
          <p:nvPr/>
        </p:nvPicPr>
        <p:blipFill>
          <a:blip r:embed="rId4" cstate="print"/>
          <a:srcRect/>
          <a:stretch>
            <a:fillRect/>
          </a:stretch>
        </p:blipFill>
        <p:spPr bwMode="auto">
          <a:xfrm>
            <a:off x="3556000" y="1295400"/>
            <a:ext cx="2032000" cy="1524000"/>
          </a:xfrm>
          <a:prstGeom prst="rect">
            <a:avLst/>
          </a:prstGeom>
          <a:noFill/>
          <a:ln w="9525">
            <a:noFill/>
            <a:miter lim="800000"/>
            <a:headEnd/>
            <a:tailEnd/>
          </a:ln>
        </p:spPr>
      </p:pic>
      <p:pic>
        <p:nvPicPr>
          <p:cNvPr id="98316" name="Picture 12" descr="AD163"/>
          <p:cNvPicPr>
            <a:picLocks noChangeAspect="1" noChangeArrowheads="1"/>
          </p:cNvPicPr>
          <p:nvPr/>
        </p:nvPicPr>
        <p:blipFill>
          <a:blip r:embed="rId5" cstate="print"/>
          <a:srcRect/>
          <a:stretch>
            <a:fillRect/>
          </a:stretch>
        </p:blipFill>
        <p:spPr bwMode="auto">
          <a:xfrm>
            <a:off x="6126163" y="1295400"/>
            <a:ext cx="2032000" cy="1524000"/>
          </a:xfrm>
          <a:prstGeom prst="rect">
            <a:avLst/>
          </a:prstGeom>
          <a:noFill/>
          <a:ln w="9525">
            <a:noFill/>
            <a:miter lim="800000"/>
            <a:headEnd/>
            <a:tailEnd/>
          </a:ln>
        </p:spPr>
      </p:pic>
      <p:pic>
        <p:nvPicPr>
          <p:cNvPr id="98317" name="Picture 13" descr="AD167"/>
          <p:cNvPicPr>
            <a:picLocks noChangeAspect="1" noChangeArrowheads="1"/>
          </p:cNvPicPr>
          <p:nvPr/>
        </p:nvPicPr>
        <p:blipFill>
          <a:blip r:embed="rId6" cstate="print"/>
          <a:srcRect/>
          <a:stretch>
            <a:fillRect/>
          </a:stretch>
        </p:blipFill>
        <p:spPr bwMode="auto">
          <a:xfrm>
            <a:off x="812800" y="3384550"/>
            <a:ext cx="2032000" cy="1524000"/>
          </a:xfrm>
          <a:prstGeom prst="rect">
            <a:avLst/>
          </a:prstGeom>
          <a:noFill/>
          <a:ln w="9525">
            <a:noFill/>
            <a:miter lim="800000"/>
            <a:headEnd/>
            <a:tailEnd/>
          </a:ln>
        </p:spPr>
      </p:pic>
      <p:pic>
        <p:nvPicPr>
          <p:cNvPr id="98318" name="Picture 14" descr="AD177"/>
          <p:cNvPicPr>
            <a:picLocks noChangeAspect="1" noChangeArrowheads="1"/>
          </p:cNvPicPr>
          <p:nvPr/>
        </p:nvPicPr>
        <p:blipFill>
          <a:blip r:embed="rId7" cstate="print"/>
          <a:srcRect/>
          <a:stretch>
            <a:fillRect/>
          </a:stretch>
        </p:blipFill>
        <p:spPr bwMode="auto">
          <a:xfrm>
            <a:off x="3556000" y="3384550"/>
            <a:ext cx="2032000" cy="1524000"/>
          </a:xfrm>
          <a:prstGeom prst="rect">
            <a:avLst/>
          </a:prstGeom>
          <a:noFill/>
          <a:ln w="9525">
            <a:noFill/>
            <a:miter lim="800000"/>
            <a:headEnd/>
            <a:tailEnd/>
          </a:ln>
        </p:spPr>
      </p:pic>
      <p:pic>
        <p:nvPicPr>
          <p:cNvPr id="98319" name="Picture 15" descr="AD179"/>
          <p:cNvPicPr>
            <a:picLocks noChangeAspect="1" noChangeArrowheads="1"/>
          </p:cNvPicPr>
          <p:nvPr/>
        </p:nvPicPr>
        <p:blipFill>
          <a:blip r:embed="rId8" cstate="print"/>
          <a:srcRect/>
          <a:stretch>
            <a:fillRect/>
          </a:stretch>
        </p:blipFill>
        <p:spPr bwMode="auto">
          <a:xfrm>
            <a:off x="6126163" y="3384550"/>
            <a:ext cx="2032000" cy="1524000"/>
          </a:xfrm>
          <a:prstGeom prst="rect">
            <a:avLst/>
          </a:prstGeom>
          <a:noFill/>
          <a:ln w="9525">
            <a:noFill/>
            <a:miter lim="800000"/>
            <a:headEnd/>
            <a:tailEnd/>
          </a:ln>
        </p:spPr>
      </p:pic>
      <p:sp>
        <p:nvSpPr>
          <p:cNvPr id="2" name="Date Placeholder 1">
            <a:extLst>
              <a:ext uri="{FF2B5EF4-FFF2-40B4-BE49-F238E27FC236}">
                <a16:creationId xmlns:a16="http://schemas.microsoft.com/office/drawing/2014/main" id="{59C9048A-6E46-4C7C-BE8D-F8EAE1BEF3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F0D577-6B0F-4565-9D7D-D18F071EBF3E}" type="datetime1">
              <a:rPr kumimoji="0" lang="en-US" sz="1000" b="0" i="0" u="none" strike="noStrike" kern="1200" cap="none" spc="0" normalizeH="0" baseline="0" noProof="0" smtClean="0">
                <a:ln>
                  <a:noFill/>
                </a:ln>
                <a:solidFill>
                  <a:srgbClr val="D4D2D0">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000" b="0" i="0" u="none" strike="noStrike" kern="1200" cap="none" spc="0" normalizeH="0" baseline="0" noProof="0" dirty="0">
              <a:ln>
                <a:noFill/>
              </a:ln>
              <a:solidFill>
                <a:srgbClr val="D4D2D0">
                  <a:shade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3706D583-1B47-49BF-A4C0-9ED0B8B299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4A278-390B-480E-A91C-73A8347B7D93}" type="slidenum">
              <a:rPr kumimoji="0" lang="en-US" sz="1000" b="0" i="0" u="none" strike="noStrike" kern="1200" cap="none" spc="0" normalizeH="0" baseline="0" noProof="0" smtClean="0">
                <a:ln>
                  <a:noFill/>
                </a:ln>
                <a:solidFill>
                  <a:srgbClr val="D4D2D0">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000" b="0" i="0" u="none" strike="noStrike" kern="1200" cap="none" spc="0" normalizeH="0" baseline="0" noProof="0" dirty="0">
              <a:ln>
                <a:noFill/>
              </a:ln>
              <a:solidFill>
                <a:srgbClr val="D4D2D0">
                  <a:shade val="50000"/>
                </a:srgbClr>
              </a:solidFill>
              <a:effectLst/>
              <a:uLnTx/>
              <a:uFillTx/>
              <a:latin typeface="Arial"/>
              <a:ea typeface="+mn-ea"/>
              <a:cs typeface="+mn-cs"/>
            </a:endParaRPr>
          </a:p>
        </p:txBody>
      </p:sp>
    </p:spTree>
    <p:extLst>
      <p:ext uri="{BB962C8B-B14F-4D97-AF65-F5344CB8AC3E}">
        <p14:creationId xmlns:p14="http://schemas.microsoft.com/office/powerpoint/2010/main" val="41208520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85800" y="228600"/>
            <a:ext cx="7772400" cy="1143000"/>
          </a:xfrm>
        </p:spPr>
        <p:txBody>
          <a:bodyPr/>
          <a:lstStyle/>
          <a:p>
            <a:pPr eaLnBrk="1" hangingPunct="1"/>
            <a:r>
              <a:rPr lang="en-US" dirty="0">
                <a:solidFill>
                  <a:srgbClr val="CFAFE7"/>
                </a:solidFill>
                <a:latin typeface="Comic Sans MS" pitchFamily="66" charset="0"/>
              </a:rPr>
              <a:t>Handling Scaling</a:t>
            </a:r>
          </a:p>
        </p:txBody>
      </p:sp>
      <p:graphicFrame>
        <p:nvGraphicFramePr>
          <p:cNvPr id="6146" name="Object 7"/>
          <p:cNvGraphicFramePr>
            <a:graphicFrameLocks noGrp="1" noChangeAspect="1"/>
          </p:cNvGraphicFramePr>
          <p:nvPr>
            <p:ph idx="1"/>
            <p:extLst>
              <p:ext uri="{D42A27DB-BD31-4B8C-83A1-F6EECF244321}">
                <p14:modId xmlns:p14="http://schemas.microsoft.com/office/powerpoint/2010/main" val="2909531507"/>
              </p:ext>
            </p:extLst>
          </p:nvPr>
        </p:nvGraphicFramePr>
        <p:xfrm>
          <a:off x="990600" y="1828800"/>
          <a:ext cx="7294562" cy="2533650"/>
        </p:xfrm>
        <a:graphic>
          <a:graphicData uri="http://schemas.openxmlformats.org/presentationml/2006/ole">
            <mc:AlternateContent xmlns:mc="http://schemas.openxmlformats.org/markup-compatibility/2006">
              <mc:Choice xmlns:v="urn:schemas-microsoft-com:vml" Requires="v">
                <p:oleObj spid="_x0000_s9219" name="Artwork" r:id="rId4" imgW="7295238" imgH="2534004" progId="">
                  <p:embed/>
                </p:oleObj>
              </mc:Choice>
              <mc:Fallback>
                <p:oleObj name="Artwork" r:id="rId4" imgW="7295238" imgH="253400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828800"/>
                        <a:ext cx="7294562"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1" name="Text Box 9"/>
          <p:cNvSpPr txBox="1">
            <a:spLocks noChangeArrowheads="1"/>
          </p:cNvSpPr>
          <p:nvPr/>
        </p:nvSpPr>
        <p:spPr bwMode="auto">
          <a:xfrm>
            <a:off x="1524000" y="3492229"/>
            <a:ext cx="957262" cy="517525"/>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en-US" sz="1400" dirty="0">
                <a:latin typeface="Comic Sans MS" pitchFamily="66" charset="0"/>
              </a:rPr>
              <a:t>Database</a:t>
            </a:r>
          </a:p>
          <a:p>
            <a:pPr algn="ctr"/>
            <a:r>
              <a:rPr lang="en-US" sz="1400" dirty="0">
                <a:latin typeface="Comic Sans MS" pitchFamily="66" charset="0"/>
              </a:rPr>
              <a:t>Image</a:t>
            </a:r>
          </a:p>
        </p:txBody>
      </p:sp>
      <p:sp>
        <p:nvSpPr>
          <p:cNvPr id="6152" name="Text Box 10"/>
          <p:cNvSpPr txBox="1">
            <a:spLocks noChangeArrowheads="1"/>
          </p:cNvSpPr>
          <p:nvPr/>
        </p:nvSpPr>
        <p:spPr bwMode="auto">
          <a:xfrm>
            <a:off x="3276600" y="3702935"/>
            <a:ext cx="838200" cy="304800"/>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US" sz="1400" dirty="0">
                <a:latin typeface="Comic Sans MS" pitchFamily="66" charset="0"/>
              </a:rPr>
              <a:t>Query 1</a:t>
            </a:r>
          </a:p>
        </p:txBody>
      </p:sp>
      <p:sp>
        <p:nvSpPr>
          <p:cNvPr id="6153" name="Text Box 11"/>
          <p:cNvSpPr txBox="1">
            <a:spLocks noChangeArrowheads="1"/>
          </p:cNvSpPr>
          <p:nvPr/>
        </p:nvSpPr>
        <p:spPr bwMode="auto">
          <a:xfrm>
            <a:off x="4724400" y="3702935"/>
            <a:ext cx="866775" cy="304800"/>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US" sz="1400" dirty="0">
                <a:latin typeface="Comic Sans MS" pitchFamily="66" charset="0"/>
              </a:rPr>
              <a:t>Query 2</a:t>
            </a:r>
          </a:p>
        </p:txBody>
      </p:sp>
      <p:sp>
        <p:nvSpPr>
          <p:cNvPr id="6154" name="Text Box 12"/>
          <p:cNvSpPr txBox="1">
            <a:spLocks noChangeArrowheads="1"/>
          </p:cNvSpPr>
          <p:nvPr/>
        </p:nvSpPr>
        <p:spPr bwMode="auto">
          <a:xfrm>
            <a:off x="6181725" y="3694861"/>
            <a:ext cx="866775" cy="304800"/>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US" sz="1400" dirty="0">
                <a:latin typeface="Comic Sans MS" pitchFamily="66" charset="0"/>
              </a:rPr>
              <a:t>Query 3</a:t>
            </a:r>
          </a:p>
        </p:txBody>
      </p:sp>
      <p:sp>
        <p:nvSpPr>
          <p:cNvPr id="3" name="Curved Right Arrow 2"/>
          <p:cNvSpPr/>
          <p:nvPr/>
        </p:nvSpPr>
        <p:spPr>
          <a:xfrm rot="5774682">
            <a:off x="3690792" y="-504238"/>
            <a:ext cx="1007635" cy="5416151"/>
          </a:xfrm>
          <a:prstGeom prst="curvedRightArrow">
            <a:avLst/>
          </a:prstGeom>
          <a:solidFill>
            <a:srgbClr val="18F8D3"/>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ounded Rectangular Callout 10"/>
          <p:cNvSpPr/>
          <p:nvPr/>
        </p:nvSpPr>
        <p:spPr>
          <a:xfrm>
            <a:off x="6553200" y="4865298"/>
            <a:ext cx="2085975" cy="1260137"/>
          </a:xfrm>
          <a:prstGeom prst="wedgeRoundRectCallout">
            <a:avLst>
              <a:gd name="adj1" fmla="val -36091"/>
              <a:gd name="adj2" fmla="val -104142"/>
              <a:gd name="adj3" fmla="val 16667"/>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slower sampling rate to find smaller matching objects</a:t>
            </a:r>
          </a:p>
        </p:txBody>
      </p:sp>
      <p:sp>
        <p:nvSpPr>
          <p:cNvPr id="2" name="Date Placeholder 1">
            <a:extLst>
              <a:ext uri="{FF2B5EF4-FFF2-40B4-BE49-F238E27FC236}">
                <a16:creationId xmlns:a16="http://schemas.microsoft.com/office/drawing/2014/main" id="{32E2D7A4-C06D-4A60-A152-450723E0D1F0}"/>
              </a:ext>
            </a:extLst>
          </p:cNvPr>
          <p:cNvSpPr>
            <a:spLocks noGrp="1"/>
          </p:cNvSpPr>
          <p:nvPr>
            <p:ph type="dt" sz="half" idx="10"/>
          </p:nvPr>
        </p:nvSpPr>
        <p:spPr/>
        <p:txBody>
          <a:bodyPr/>
          <a:lstStyle/>
          <a:p>
            <a:fld id="{E314E939-728C-4D1A-BBAF-E0B27273FE93}" type="datetime1">
              <a:rPr lang="en-US" smtClean="0"/>
              <a:t>3/28/2023</a:t>
            </a:fld>
            <a:endParaRPr lang="en-US" dirty="0"/>
          </a:p>
        </p:txBody>
      </p:sp>
      <p:sp>
        <p:nvSpPr>
          <p:cNvPr id="4" name="Slide Number Placeholder 3">
            <a:extLst>
              <a:ext uri="{FF2B5EF4-FFF2-40B4-BE49-F238E27FC236}">
                <a16:creationId xmlns:a16="http://schemas.microsoft.com/office/drawing/2014/main" id="{63611084-6AE4-4551-AD62-9340F98B8762}"/>
              </a:ext>
            </a:extLst>
          </p:cNvPr>
          <p:cNvSpPr>
            <a:spLocks noGrp="1"/>
          </p:cNvSpPr>
          <p:nvPr>
            <p:ph type="sldNum" sz="quarter" idx="12"/>
          </p:nvPr>
        </p:nvSpPr>
        <p:spPr/>
        <p:txBody>
          <a:bodyPr/>
          <a:lstStyle/>
          <a:p>
            <a:fld id="{8444A278-390B-480E-A91C-73A8347B7D93}" type="slidenum">
              <a:rPr lang="en-US" smtClean="0"/>
              <a:pPr/>
              <a:t>14</a:t>
            </a:fld>
            <a:endParaRPr lang="en-US" dirty="0"/>
          </a:p>
        </p:txBody>
      </p:sp>
    </p:spTree>
    <p:extLst>
      <p:ext uri="{BB962C8B-B14F-4D97-AF65-F5344CB8AC3E}">
        <p14:creationId xmlns:p14="http://schemas.microsoft.com/office/powerpoint/2010/main" val="315616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150938" y="747713"/>
            <a:ext cx="6751637" cy="700087"/>
          </a:xfrm>
        </p:spPr>
        <p:txBody>
          <a:bodyPr>
            <a:normAutofit fontScale="90000"/>
          </a:bodyPr>
          <a:lstStyle/>
          <a:p>
            <a:pPr eaLnBrk="1" hangingPunct="1"/>
            <a:r>
              <a:rPr lang="en-US" b="1" dirty="0">
                <a:solidFill>
                  <a:srgbClr val="CFAFE7"/>
                </a:solidFill>
                <a:latin typeface="Comic Sans MS" pitchFamily="66" charset="0"/>
              </a:rPr>
              <a:t>Concluding Remarks</a:t>
            </a:r>
            <a:endParaRPr lang="en-US" b="1" dirty="0">
              <a:solidFill>
                <a:srgbClr val="CFAFE7"/>
              </a:solidFill>
            </a:endParaRPr>
          </a:p>
        </p:txBody>
      </p:sp>
      <p:sp>
        <p:nvSpPr>
          <p:cNvPr id="118787" name="Rectangle 3"/>
          <p:cNvSpPr>
            <a:spLocks noGrp="1" noChangeArrowheads="1"/>
          </p:cNvSpPr>
          <p:nvPr>
            <p:ph type="body" idx="1"/>
          </p:nvPr>
        </p:nvSpPr>
        <p:spPr>
          <a:xfrm>
            <a:off x="609600" y="1752600"/>
            <a:ext cx="8077200" cy="4495800"/>
          </a:xfrm>
        </p:spPr>
        <p:txBody>
          <a:bodyPr/>
          <a:lstStyle/>
          <a:p>
            <a:pPr marL="688975" indent="-688975" eaLnBrk="1" hangingPunct="1">
              <a:spcAft>
                <a:spcPts val="1800"/>
              </a:spcAft>
              <a:buSzPct val="150000"/>
            </a:pPr>
            <a:r>
              <a:rPr lang="en-US" b="1" dirty="0">
                <a:solidFill>
                  <a:srgbClr val="18F8D3"/>
                </a:solidFill>
                <a:latin typeface="Comic Sans MS" pitchFamily="66" charset="0"/>
              </a:rPr>
              <a:t>Non-linear approach to SBD is reliable and cost effective</a:t>
            </a:r>
          </a:p>
          <a:p>
            <a:pPr marL="688975" indent="-688975" eaLnBrk="1" hangingPunct="1">
              <a:spcAft>
                <a:spcPts val="1800"/>
              </a:spcAft>
              <a:buSzPct val="150000"/>
            </a:pPr>
            <a:r>
              <a:rPr lang="en-US" b="1" dirty="0">
                <a:solidFill>
                  <a:srgbClr val="18F8D3"/>
                </a:solidFill>
                <a:latin typeface="Comic Sans MS" pitchFamily="66" charset="0"/>
              </a:rPr>
              <a:t>Our experiments showed 2.6x to 17x improvement in computation costs</a:t>
            </a:r>
          </a:p>
        </p:txBody>
      </p:sp>
      <p:sp>
        <p:nvSpPr>
          <p:cNvPr id="2" name="Date Placeholder 1">
            <a:extLst>
              <a:ext uri="{FF2B5EF4-FFF2-40B4-BE49-F238E27FC236}">
                <a16:creationId xmlns:a16="http://schemas.microsoft.com/office/drawing/2014/main" id="{8E873CED-C56E-4D82-B62A-FDDD7D3FE3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4800D0-7892-4080-BD0D-B54ED40DB31C}" type="datetime1">
              <a:rPr kumimoji="0" lang="en-US" sz="1000" b="0" i="0" u="none" strike="noStrike" kern="1200" cap="none" spc="0" normalizeH="0" baseline="0" noProof="0" smtClean="0">
                <a:ln>
                  <a:noFill/>
                </a:ln>
                <a:solidFill>
                  <a:srgbClr val="D4D2D0">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000" b="0" i="0" u="none" strike="noStrike" kern="1200" cap="none" spc="0" normalizeH="0" baseline="0" noProof="0" dirty="0">
              <a:ln>
                <a:noFill/>
              </a:ln>
              <a:solidFill>
                <a:srgbClr val="D4D2D0">
                  <a:shade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1572FC63-9021-4B04-AC41-A22867CE61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4A278-390B-480E-A91C-73A8347B7D93}" type="slidenum">
              <a:rPr kumimoji="0" lang="en-US" sz="1000" b="0" i="0" u="none" strike="noStrike" kern="1200" cap="none" spc="0" normalizeH="0" baseline="0" noProof="0" smtClean="0">
                <a:ln>
                  <a:noFill/>
                </a:ln>
                <a:solidFill>
                  <a:srgbClr val="D4D2D0">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000" b="0" i="0" u="none" strike="noStrike" kern="1200" cap="none" spc="0" normalizeH="0" baseline="0" noProof="0" dirty="0">
              <a:ln>
                <a:noFill/>
              </a:ln>
              <a:solidFill>
                <a:srgbClr val="D4D2D0">
                  <a:shade val="50000"/>
                </a:srgbClr>
              </a:solidFill>
              <a:effectLst/>
              <a:uLnTx/>
              <a:uFillTx/>
              <a:latin typeface="Arial"/>
              <a:ea typeface="+mn-ea"/>
              <a:cs typeface="+mn-cs"/>
            </a:endParaRPr>
          </a:p>
        </p:txBody>
      </p:sp>
    </p:spTree>
    <p:extLst>
      <p:ext uri="{BB962C8B-B14F-4D97-AF65-F5344CB8AC3E}">
        <p14:creationId xmlns:p14="http://schemas.microsoft.com/office/powerpoint/2010/main" val="63068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 calcmode="lin" valueType="num">
                                      <p:cBhvr additive="base">
                                        <p:cTn id="7" dur="500" fill="hold"/>
                                        <p:tgtEl>
                                          <p:spTgt spid="1187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87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8787">
                                            <p:txEl>
                                              <p:pRg st="1" end="1"/>
                                            </p:txEl>
                                          </p:spTgt>
                                        </p:tgtEl>
                                        <p:attrNameLst>
                                          <p:attrName>style.visibility</p:attrName>
                                        </p:attrNameLst>
                                      </p:cBhvr>
                                      <p:to>
                                        <p:strVal val="visible"/>
                                      </p:to>
                                    </p:set>
                                    <p:anim calcmode="lin" valueType="num">
                                      <p:cBhvr additive="base">
                                        <p:cTn id="13" dur="500" fill="hold"/>
                                        <p:tgtEl>
                                          <p:spTgt spid="1187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878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09600" y="785813"/>
            <a:ext cx="7807325" cy="774700"/>
          </a:xfrm>
          <a:noFill/>
        </p:spPr>
        <p:txBody>
          <a:bodyPr lIns="92075" tIns="46038" rIns="92075" bIns="46038" anchor="b">
            <a:noAutofit/>
          </a:bodyPr>
          <a:lstStyle/>
          <a:p>
            <a:pPr eaLnBrk="1" hangingPunct="1"/>
            <a:r>
              <a:rPr lang="en-US" sz="4800" b="1" dirty="0">
                <a:solidFill>
                  <a:srgbClr val="CFAFE7"/>
                </a:solidFill>
                <a:latin typeface="Comic Sans MS" pitchFamily="66" charset="0"/>
              </a:rPr>
              <a:t>Browsing Environment</a:t>
            </a:r>
          </a:p>
        </p:txBody>
      </p:sp>
      <p:sp>
        <p:nvSpPr>
          <p:cNvPr id="59395" name="Rectangle 3"/>
          <p:cNvSpPr>
            <a:spLocks noGrp="1" noChangeArrowheads="1"/>
          </p:cNvSpPr>
          <p:nvPr>
            <p:ph type="body" idx="1"/>
          </p:nvPr>
        </p:nvSpPr>
        <p:spPr>
          <a:xfrm>
            <a:off x="914400" y="1905000"/>
            <a:ext cx="7467600" cy="4724399"/>
          </a:xfrm>
          <a:noFill/>
        </p:spPr>
        <p:txBody>
          <a:bodyPr lIns="92075" tIns="46038" rIns="92075" bIns="46038">
            <a:normAutofit/>
          </a:bodyPr>
          <a:lstStyle/>
          <a:p>
            <a:pPr marL="36576" indent="0" eaLnBrk="1" hangingPunct="1">
              <a:spcAft>
                <a:spcPts val="1800"/>
              </a:spcAft>
              <a:buNone/>
            </a:pPr>
            <a:r>
              <a:rPr lang="en-US" sz="4000" dirty="0">
                <a:solidFill>
                  <a:srgbClr val="FF5050"/>
                </a:solidFill>
                <a:latin typeface="Comic Sans MS" pitchFamily="66" charset="0"/>
              </a:rPr>
              <a:t>Video retrieval is based on similarity search </a:t>
            </a:r>
          </a:p>
          <a:p>
            <a:pPr marL="914400" lvl="1" indent="-573088" eaLnBrk="1" hangingPunct="1">
              <a:spcBef>
                <a:spcPts val="1200"/>
              </a:spcBef>
              <a:spcAft>
                <a:spcPts val="1200"/>
              </a:spcAft>
              <a:buClr>
                <a:srgbClr val="666699"/>
              </a:buClr>
              <a:buFont typeface="Wingdings" pitchFamily="2" charset="2"/>
              <a:buChar char="n"/>
            </a:pPr>
            <a:r>
              <a:rPr lang="en-US" sz="3600" dirty="0">
                <a:solidFill>
                  <a:srgbClr val="5CF679"/>
                </a:solidFill>
                <a:latin typeface="Comic Sans MS" pitchFamily="66" charset="0"/>
              </a:rPr>
              <a:t>Retrieval results are ranked</a:t>
            </a:r>
          </a:p>
          <a:p>
            <a:pPr marL="914400" lvl="1" indent="-573088" eaLnBrk="1" hangingPunct="1">
              <a:spcBef>
                <a:spcPts val="1200"/>
              </a:spcBef>
              <a:spcAft>
                <a:spcPts val="2400"/>
              </a:spcAft>
              <a:buClr>
                <a:srgbClr val="666699"/>
              </a:buClr>
              <a:buFont typeface="Wingdings" pitchFamily="2" charset="2"/>
              <a:buChar char="n"/>
            </a:pPr>
            <a:r>
              <a:rPr lang="en-US" sz="3600" dirty="0">
                <a:solidFill>
                  <a:srgbClr val="5CF679"/>
                </a:solidFill>
                <a:latin typeface="Comic Sans MS" pitchFamily="66" charset="0"/>
              </a:rPr>
              <a:t>Need video browsing mechanism to determine good matches</a:t>
            </a:r>
          </a:p>
        </p:txBody>
      </p:sp>
      <p:sp>
        <p:nvSpPr>
          <p:cNvPr id="2" name="Date Placeholder 1">
            <a:extLst>
              <a:ext uri="{FF2B5EF4-FFF2-40B4-BE49-F238E27FC236}">
                <a16:creationId xmlns:a16="http://schemas.microsoft.com/office/drawing/2014/main" id="{92592572-B2DB-4083-9E08-2B6ADC333635}"/>
              </a:ext>
            </a:extLst>
          </p:cNvPr>
          <p:cNvSpPr>
            <a:spLocks noGrp="1"/>
          </p:cNvSpPr>
          <p:nvPr>
            <p:ph type="dt" sz="half" idx="10"/>
          </p:nvPr>
        </p:nvSpPr>
        <p:spPr/>
        <p:txBody>
          <a:bodyPr/>
          <a:lstStyle/>
          <a:p>
            <a:fld id="{EA5AACEA-3303-45C1-B7B4-CD2B1399A0C6}" type="datetime1">
              <a:rPr lang="en-US" smtClean="0"/>
              <a:t>3/28/2023</a:t>
            </a:fld>
            <a:endParaRPr lang="en-US" dirty="0"/>
          </a:p>
        </p:txBody>
      </p:sp>
      <p:sp>
        <p:nvSpPr>
          <p:cNvPr id="3" name="Slide Number Placeholder 2">
            <a:extLst>
              <a:ext uri="{FF2B5EF4-FFF2-40B4-BE49-F238E27FC236}">
                <a16:creationId xmlns:a16="http://schemas.microsoft.com/office/drawing/2014/main" id="{2C8229E0-CD37-4A60-B172-101A1763CA41}"/>
              </a:ext>
            </a:extLst>
          </p:cNvPr>
          <p:cNvSpPr>
            <a:spLocks noGrp="1"/>
          </p:cNvSpPr>
          <p:nvPr>
            <p:ph type="sldNum" sz="quarter" idx="12"/>
          </p:nvPr>
        </p:nvSpPr>
        <p:spPr/>
        <p:txBody>
          <a:bodyPr/>
          <a:lstStyle/>
          <a:p>
            <a:fld id="{8444A278-390B-480E-A91C-73A8347B7D93}" type="slidenum">
              <a:rPr lang="en-US" smtClean="0"/>
              <a:pPr/>
              <a:t>141</a:t>
            </a:fld>
            <a:endParaRPr lang="en-US" dirty="0"/>
          </a:p>
        </p:txBody>
      </p:sp>
    </p:spTree>
    <p:extLst>
      <p:ext uri="{BB962C8B-B14F-4D97-AF65-F5344CB8AC3E}">
        <p14:creationId xmlns:p14="http://schemas.microsoft.com/office/powerpoint/2010/main" val="328497773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63575" y="593725"/>
            <a:ext cx="7993063" cy="900113"/>
          </a:xfrm>
        </p:spPr>
        <p:txBody>
          <a:bodyPr/>
          <a:lstStyle/>
          <a:p>
            <a:pPr eaLnBrk="1" hangingPunct="1"/>
            <a:r>
              <a:rPr lang="en-US" b="1" dirty="0">
                <a:solidFill>
                  <a:srgbClr val="CFAFE7"/>
                </a:solidFill>
                <a:latin typeface="Comic Sans MS" pitchFamily="66" charset="0"/>
              </a:rPr>
              <a:t>Scene Hierarchy</a:t>
            </a:r>
            <a:endParaRPr lang="en-US" dirty="0">
              <a:solidFill>
                <a:srgbClr val="CFAFE7"/>
              </a:solidFill>
              <a:latin typeface="Comic Sans MS" pitchFamily="66" charset="0"/>
            </a:endParaRPr>
          </a:p>
        </p:txBody>
      </p:sp>
      <p:sp>
        <p:nvSpPr>
          <p:cNvPr id="78851" name="Rectangle 3"/>
          <p:cNvSpPr>
            <a:spLocks noGrp="1" noChangeArrowheads="1"/>
          </p:cNvSpPr>
          <p:nvPr>
            <p:ph type="body" idx="1"/>
          </p:nvPr>
        </p:nvSpPr>
        <p:spPr>
          <a:xfrm>
            <a:off x="609600" y="2057400"/>
            <a:ext cx="7924800" cy="4114800"/>
          </a:xfrm>
        </p:spPr>
        <p:txBody>
          <a:bodyPr/>
          <a:lstStyle/>
          <a:p>
            <a:pPr eaLnBrk="1" hangingPunct="1">
              <a:lnSpc>
                <a:spcPct val="90000"/>
              </a:lnSpc>
              <a:spcBef>
                <a:spcPct val="30000"/>
              </a:spcBef>
              <a:spcAft>
                <a:spcPct val="50000"/>
              </a:spcAft>
            </a:pPr>
            <a:r>
              <a:rPr lang="en-US">
                <a:latin typeface="Comic Sans MS" pitchFamily="66" charset="0"/>
              </a:rPr>
              <a:t>Shot is a good unit for video abstraction.</a:t>
            </a:r>
          </a:p>
          <a:p>
            <a:pPr eaLnBrk="1" hangingPunct="1">
              <a:lnSpc>
                <a:spcPct val="90000"/>
              </a:lnSpc>
              <a:spcBef>
                <a:spcPct val="30000"/>
              </a:spcBef>
              <a:spcAft>
                <a:spcPct val="50000"/>
              </a:spcAft>
            </a:pPr>
            <a:r>
              <a:rPr lang="en-US">
                <a:latin typeface="Comic Sans MS" pitchFamily="66" charset="0"/>
              </a:rPr>
              <a:t>Scene is often a better unit to convey the semantic meaning.</a:t>
            </a:r>
          </a:p>
          <a:p>
            <a:pPr eaLnBrk="1" hangingPunct="1">
              <a:lnSpc>
                <a:spcPct val="90000"/>
              </a:lnSpc>
              <a:spcBef>
                <a:spcPct val="30000"/>
              </a:spcBef>
              <a:spcAft>
                <a:spcPct val="50000"/>
              </a:spcAft>
            </a:pPr>
            <a:r>
              <a:rPr lang="en-US">
                <a:latin typeface="Comic Sans MS" pitchFamily="66" charset="0"/>
              </a:rPr>
              <a:t>A </a:t>
            </a:r>
            <a:r>
              <a:rPr lang="en-US">
                <a:solidFill>
                  <a:srgbClr val="FF5050"/>
                </a:solidFill>
                <a:latin typeface="Comic Sans MS" pitchFamily="66" charset="0"/>
              </a:rPr>
              <a:t>scene hierarchy</a:t>
            </a:r>
            <a:r>
              <a:rPr lang="en-US">
                <a:latin typeface="Comic Sans MS" pitchFamily="66" charset="0"/>
              </a:rPr>
              <a:t> allows browsing and retrieving video information at various semantic levels.</a:t>
            </a:r>
          </a:p>
        </p:txBody>
      </p:sp>
      <p:sp>
        <p:nvSpPr>
          <p:cNvPr id="2" name="Date Placeholder 1">
            <a:extLst>
              <a:ext uri="{FF2B5EF4-FFF2-40B4-BE49-F238E27FC236}">
                <a16:creationId xmlns:a16="http://schemas.microsoft.com/office/drawing/2014/main" id="{D0173CBC-2DDE-4D6E-BBE9-467C1F9C37B1}"/>
              </a:ext>
            </a:extLst>
          </p:cNvPr>
          <p:cNvSpPr>
            <a:spLocks noGrp="1"/>
          </p:cNvSpPr>
          <p:nvPr>
            <p:ph type="dt" sz="half" idx="10"/>
          </p:nvPr>
        </p:nvSpPr>
        <p:spPr/>
        <p:txBody>
          <a:bodyPr/>
          <a:lstStyle/>
          <a:p>
            <a:fld id="{E9653F0E-A260-4673-ADC2-FBF0FBC3E8E2}" type="datetime1">
              <a:rPr lang="en-US" smtClean="0"/>
              <a:t>3/28/2023</a:t>
            </a:fld>
            <a:endParaRPr lang="en-US" dirty="0"/>
          </a:p>
        </p:txBody>
      </p:sp>
      <p:sp>
        <p:nvSpPr>
          <p:cNvPr id="3" name="Slide Number Placeholder 2">
            <a:extLst>
              <a:ext uri="{FF2B5EF4-FFF2-40B4-BE49-F238E27FC236}">
                <a16:creationId xmlns:a16="http://schemas.microsoft.com/office/drawing/2014/main" id="{B7ED1629-7D1F-49D0-999F-9CF049087E62}"/>
              </a:ext>
            </a:extLst>
          </p:cNvPr>
          <p:cNvSpPr>
            <a:spLocks noGrp="1"/>
          </p:cNvSpPr>
          <p:nvPr>
            <p:ph type="sldNum" sz="quarter" idx="12"/>
          </p:nvPr>
        </p:nvSpPr>
        <p:spPr/>
        <p:txBody>
          <a:bodyPr/>
          <a:lstStyle/>
          <a:p>
            <a:fld id="{8444A278-390B-480E-A91C-73A8347B7D93}" type="slidenum">
              <a:rPr lang="en-US" smtClean="0"/>
              <a:pPr/>
              <a:t>142</a:t>
            </a:fld>
            <a:endParaRPr lang="en-US"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66725" y="757238"/>
            <a:ext cx="8318500" cy="663575"/>
          </a:xfrm>
        </p:spPr>
        <p:txBody>
          <a:bodyPr>
            <a:normAutofit fontScale="90000"/>
          </a:bodyPr>
          <a:lstStyle/>
          <a:p>
            <a:pPr eaLnBrk="1" hangingPunct="1"/>
            <a:r>
              <a:rPr lang="en-US" b="1" dirty="0">
                <a:solidFill>
                  <a:srgbClr val="CFAFE7"/>
                </a:solidFill>
                <a:latin typeface="Comic Sans MS" pitchFamily="66" charset="0"/>
              </a:rPr>
              <a:t>Some Schemes for Scenes</a:t>
            </a:r>
          </a:p>
        </p:txBody>
      </p:sp>
      <p:sp>
        <p:nvSpPr>
          <p:cNvPr id="62467" name="Rectangle 3"/>
          <p:cNvSpPr>
            <a:spLocks noGrp="1" noChangeArrowheads="1"/>
          </p:cNvSpPr>
          <p:nvPr>
            <p:ph type="body" idx="1"/>
          </p:nvPr>
        </p:nvSpPr>
        <p:spPr>
          <a:xfrm>
            <a:off x="533400" y="1828800"/>
            <a:ext cx="8067675" cy="4702175"/>
          </a:xfrm>
        </p:spPr>
        <p:txBody>
          <a:bodyPr/>
          <a:lstStyle/>
          <a:p>
            <a:pPr eaLnBrk="1" hangingPunct="1">
              <a:lnSpc>
                <a:spcPct val="90000"/>
              </a:lnSpc>
            </a:pPr>
            <a:r>
              <a:rPr lang="en-US" sz="2800" dirty="0">
                <a:solidFill>
                  <a:srgbClr val="E27100"/>
                </a:solidFill>
                <a:latin typeface="Comic Sans MS" pitchFamily="66" charset="0"/>
              </a:rPr>
              <a:t>Ignore the video content,</a:t>
            </a:r>
          </a:p>
          <a:p>
            <a:pPr lvl="1" eaLnBrk="1" hangingPunct="1">
              <a:spcAft>
                <a:spcPct val="30000"/>
              </a:spcAft>
              <a:buFontTx/>
              <a:buNone/>
            </a:pPr>
            <a:r>
              <a:rPr lang="en-US" sz="2400" dirty="0">
                <a:latin typeface="Comic Sans MS" pitchFamily="66" charset="0"/>
              </a:rPr>
              <a:t>e.g., At each level, a segment is evenly divided into smaller segments for the next level.</a:t>
            </a:r>
          </a:p>
          <a:p>
            <a:pPr eaLnBrk="1" hangingPunct="1">
              <a:lnSpc>
                <a:spcPct val="90000"/>
              </a:lnSpc>
            </a:pPr>
            <a:r>
              <a:rPr lang="en-US" sz="2800" dirty="0">
                <a:solidFill>
                  <a:srgbClr val="E27100"/>
                </a:solidFill>
                <a:latin typeface="Comic Sans MS" pitchFamily="66" charset="0"/>
              </a:rPr>
              <a:t>Limited to low-level scene construction,</a:t>
            </a:r>
          </a:p>
          <a:p>
            <a:pPr lvl="1" eaLnBrk="1" hangingPunct="1">
              <a:lnSpc>
                <a:spcPct val="90000"/>
              </a:lnSpc>
              <a:spcAft>
                <a:spcPct val="30000"/>
              </a:spcAft>
              <a:buFontTx/>
              <a:buNone/>
            </a:pPr>
            <a:r>
              <a:rPr lang="en-US" sz="2400" dirty="0">
                <a:latin typeface="Comic Sans MS" pitchFamily="66" charset="0"/>
              </a:rPr>
              <a:t>e.g., video-scene-group-shot hierarchy is used.</a:t>
            </a:r>
          </a:p>
          <a:p>
            <a:pPr eaLnBrk="1" hangingPunct="1">
              <a:lnSpc>
                <a:spcPct val="90000"/>
              </a:lnSpc>
            </a:pPr>
            <a:r>
              <a:rPr lang="en-US" sz="2800" dirty="0">
                <a:solidFill>
                  <a:srgbClr val="E27100"/>
                </a:solidFill>
                <a:latin typeface="Comic Sans MS" pitchFamily="66" charset="0"/>
              </a:rPr>
              <a:t>Reliance on explicit models of scene boundary characteristics,</a:t>
            </a:r>
          </a:p>
          <a:p>
            <a:pPr lvl="1" eaLnBrk="1" hangingPunct="1">
              <a:buFontTx/>
              <a:buNone/>
            </a:pPr>
            <a:r>
              <a:rPr lang="en-US" sz="2400" dirty="0">
                <a:latin typeface="Comic Sans MS" pitchFamily="66" charset="0"/>
              </a:rPr>
              <a:t>e.g., CNN "Headline News" begins and ends with a computer graphics shot of flying letters reading "Headline News.”</a:t>
            </a:r>
          </a:p>
        </p:txBody>
      </p:sp>
      <p:sp>
        <p:nvSpPr>
          <p:cNvPr id="2" name="Date Placeholder 1">
            <a:extLst>
              <a:ext uri="{FF2B5EF4-FFF2-40B4-BE49-F238E27FC236}">
                <a16:creationId xmlns:a16="http://schemas.microsoft.com/office/drawing/2014/main" id="{127DEED2-538D-4689-A8EF-6A007DB9AAB0}"/>
              </a:ext>
            </a:extLst>
          </p:cNvPr>
          <p:cNvSpPr>
            <a:spLocks noGrp="1"/>
          </p:cNvSpPr>
          <p:nvPr>
            <p:ph type="dt" sz="half" idx="10"/>
          </p:nvPr>
        </p:nvSpPr>
        <p:spPr/>
        <p:txBody>
          <a:bodyPr/>
          <a:lstStyle/>
          <a:p>
            <a:fld id="{E3BD02C0-682B-47A1-9426-FFE2A9C4673F}" type="datetime1">
              <a:rPr lang="en-US" smtClean="0"/>
              <a:t>3/28/2023</a:t>
            </a:fld>
            <a:endParaRPr lang="en-US" dirty="0"/>
          </a:p>
        </p:txBody>
      </p:sp>
      <p:sp>
        <p:nvSpPr>
          <p:cNvPr id="3" name="Slide Number Placeholder 2">
            <a:extLst>
              <a:ext uri="{FF2B5EF4-FFF2-40B4-BE49-F238E27FC236}">
                <a16:creationId xmlns:a16="http://schemas.microsoft.com/office/drawing/2014/main" id="{F6CCE971-B442-4F93-A180-C14715662678}"/>
              </a:ext>
            </a:extLst>
          </p:cNvPr>
          <p:cNvSpPr>
            <a:spLocks noGrp="1"/>
          </p:cNvSpPr>
          <p:nvPr>
            <p:ph type="sldNum" sz="quarter" idx="12"/>
          </p:nvPr>
        </p:nvSpPr>
        <p:spPr/>
        <p:txBody>
          <a:bodyPr/>
          <a:lstStyle/>
          <a:p>
            <a:fld id="{8444A278-390B-480E-A91C-73A8347B7D93}" type="slidenum">
              <a:rPr lang="en-US" smtClean="0"/>
              <a:pPr/>
              <a:t>143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dissolve">
                                      <p:cBhvr>
                                        <p:cTn id="7" dur="500"/>
                                        <p:tgtEl>
                                          <p:spTgt spid="6246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2467">
                                            <p:txEl>
                                              <p:pRg st="1" end="1"/>
                                            </p:txEl>
                                          </p:spTgt>
                                        </p:tgtEl>
                                        <p:attrNameLst>
                                          <p:attrName>style.visibility</p:attrName>
                                        </p:attrNameLst>
                                      </p:cBhvr>
                                      <p:to>
                                        <p:strVal val="visible"/>
                                      </p:to>
                                    </p:set>
                                    <p:animEffect transition="in" filter="dissolve">
                                      <p:cBhvr>
                                        <p:cTn id="10" dur="500"/>
                                        <p:tgtEl>
                                          <p:spTgt spid="6246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animEffect transition="in" filter="dissolve">
                                      <p:cBhvr>
                                        <p:cTn id="15" dur="500"/>
                                        <p:tgtEl>
                                          <p:spTgt spid="62467">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2467">
                                            <p:txEl>
                                              <p:pRg st="3" end="3"/>
                                            </p:txEl>
                                          </p:spTgt>
                                        </p:tgtEl>
                                        <p:attrNameLst>
                                          <p:attrName>style.visibility</p:attrName>
                                        </p:attrNameLst>
                                      </p:cBhvr>
                                      <p:to>
                                        <p:strVal val="visible"/>
                                      </p:to>
                                    </p:set>
                                    <p:animEffect transition="in" filter="dissolve">
                                      <p:cBhvr>
                                        <p:cTn id="18" dur="500"/>
                                        <p:tgtEl>
                                          <p:spTgt spid="6246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2467">
                                            <p:txEl>
                                              <p:pRg st="4" end="4"/>
                                            </p:txEl>
                                          </p:spTgt>
                                        </p:tgtEl>
                                        <p:attrNameLst>
                                          <p:attrName>style.visibility</p:attrName>
                                        </p:attrNameLst>
                                      </p:cBhvr>
                                      <p:to>
                                        <p:strVal val="visible"/>
                                      </p:to>
                                    </p:set>
                                    <p:animEffect transition="in" filter="dissolve">
                                      <p:cBhvr>
                                        <p:cTn id="23" dur="500"/>
                                        <p:tgtEl>
                                          <p:spTgt spid="62467">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2467">
                                            <p:txEl>
                                              <p:pRg st="5" end="5"/>
                                            </p:txEl>
                                          </p:spTgt>
                                        </p:tgtEl>
                                        <p:attrNameLst>
                                          <p:attrName>style.visibility</p:attrName>
                                        </p:attrNameLst>
                                      </p:cBhvr>
                                      <p:to>
                                        <p:strVal val="visible"/>
                                      </p:to>
                                    </p:set>
                                    <p:animEffect transition="in" filter="dissolve">
                                      <p:cBhvr>
                                        <p:cTn id="26" dur="500"/>
                                        <p:tgtEl>
                                          <p:spTgt spid="624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262063" y="381000"/>
            <a:ext cx="6357937" cy="758825"/>
          </a:xfrm>
        </p:spPr>
        <p:txBody>
          <a:bodyPr>
            <a:normAutofit fontScale="90000"/>
          </a:bodyPr>
          <a:lstStyle/>
          <a:p>
            <a:pPr eaLnBrk="1" hangingPunct="1"/>
            <a:r>
              <a:rPr lang="en-US" b="1" dirty="0">
                <a:solidFill>
                  <a:srgbClr val="CFAFE7"/>
                </a:solidFill>
                <a:latin typeface="Comic Sans MS" pitchFamily="66" charset="0"/>
              </a:rPr>
              <a:t>Scene Tree</a:t>
            </a:r>
            <a:endParaRPr lang="en-US" dirty="0">
              <a:solidFill>
                <a:srgbClr val="CFAFE7"/>
              </a:solidFill>
              <a:latin typeface="Comic Sans MS" pitchFamily="66" charset="0"/>
            </a:endParaRPr>
          </a:p>
        </p:txBody>
      </p:sp>
      <p:sp>
        <p:nvSpPr>
          <p:cNvPr id="80899" name="Rectangle 3"/>
          <p:cNvSpPr>
            <a:spLocks noGrp="1" noChangeArrowheads="1"/>
          </p:cNvSpPr>
          <p:nvPr>
            <p:ph type="body" idx="1"/>
          </p:nvPr>
        </p:nvSpPr>
        <p:spPr>
          <a:xfrm>
            <a:off x="381000" y="1447800"/>
            <a:ext cx="8305800" cy="4951413"/>
          </a:xfrm>
        </p:spPr>
        <p:txBody>
          <a:bodyPr/>
          <a:lstStyle/>
          <a:p>
            <a:pPr eaLnBrk="1" hangingPunct="1">
              <a:spcAft>
                <a:spcPct val="35000"/>
              </a:spcAft>
            </a:pPr>
            <a:r>
              <a:rPr lang="en-US" dirty="0">
                <a:latin typeface="Comic Sans MS" pitchFamily="66" charset="0"/>
              </a:rPr>
              <a:t>We group neighboring shots that are related (i.e., sharing similar background) into scenes.</a:t>
            </a:r>
          </a:p>
          <a:p>
            <a:pPr eaLnBrk="1" hangingPunct="1">
              <a:spcAft>
                <a:spcPct val="80000"/>
              </a:spcAft>
            </a:pPr>
            <a:r>
              <a:rPr lang="en-US" dirty="0">
                <a:latin typeface="Comic Sans MS" pitchFamily="66" charset="0"/>
              </a:rPr>
              <a:t>Scenes with </a:t>
            </a:r>
            <a:r>
              <a:rPr lang="en-US" dirty="0">
                <a:solidFill>
                  <a:srgbClr val="DA8200"/>
                </a:solidFill>
                <a:latin typeface="Comic Sans MS" pitchFamily="66" charset="0"/>
              </a:rPr>
              <a:t>related shots</a:t>
            </a:r>
            <a:r>
              <a:rPr lang="en-US" dirty="0">
                <a:latin typeface="Comic Sans MS" pitchFamily="66" charset="0"/>
              </a:rPr>
              <a:t> are assembled into a higher-level scene of arbitrary level.</a:t>
            </a:r>
          </a:p>
          <a:p>
            <a:pPr eaLnBrk="1" hangingPunct="1">
              <a:buFontTx/>
              <a:buNone/>
            </a:pPr>
            <a:r>
              <a:rPr lang="en-US" u="sng" dirty="0">
                <a:solidFill>
                  <a:srgbClr val="FF5050"/>
                </a:solidFill>
                <a:latin typeface="Comic Sans MS" pitchFamily="66" charset="0"/>
              </a:rPr>
              <a:t>Note</a:t>
            </a:r>
            <a:r>
              <a:rPr lang="en-US" dirty="0">
                <a:solidFill>
                  <a:srgbClr val="FF5050"/>
                </a:solidFill>
                <a:latin typeface="Comic Sans MS" pitchFamily="66" charset="0"/>
              </a:rPr>
              <a:t>:</a:t>
            </a:r>
            <a:r>
              <a:rPr lang="en-US" dirty="0">
                <a:latin typeface="Comic Sans MS" pitchFamily="66" charset="0"/>
              </a:rPr>
              <a:t>  </a:t>
            </a:r>
            <a:r>
              <a:rPr lang="en-US" dirty="0">
                <a:solidFill>
                  <a:srgbClr val="18F8D3"/>
                </a:solidFill>
                <a:latin typeface="Comic Sans MS" pitchFamily="66" charset="0"/>
              </a:rPr>
              <a:t>The size and shape of a scene tree depend on the semantic complexity of the video.</a:t>
            </a:r>
          </a:p>
        </p:txBody>
      </p:sp>
      <p:sp>
        <p:nvSpPr>
          <p:cNvPr id="2" name="Date Placeholder 1">
            <a:extLst>
              <a:ext uri="{FF2B5EF4-FFF2-40B4-BE49-F238E27FC236}">
                <a16:creationId xmlns:a16="http://schemas.microsoft.com/office/drawing/2014/main" id="{F3F60FBF-8F45-48B4-9283-E21C2387C9BD}"/>
              </a:ext>
            </a:extLst>
          </p:cNvPr>
          <p:cNvSpPr>
            <a:spLocks noGrp="1"/>
          </p:cNvSpPr>
          <p:nvPr>
            <p:ph type="dt" sz="half" idx="10"/>
          </p:nvPr>
        </p:nvSpPr>
        <p:spPr/>
        <p:txBody>
          <a:bodyPr/>
          <a:lstStyle/>
          <a:p>
            <a:fld id="{999B8896-6BBF-4EB6-BED6-76C815A9A9D3}" type="datetime1">
              <a:rPr lang="en-US" smtClean="0"/>
              <a:t>3/28/2023</a:t>
            </a:fld>
            <a:endParaRPr lang="en-US" dirty="0"/>
          </a:p>
        </p:txBody>
      </p:sp>
      <p:sp>
        <p:nvSpPr>
          <p:cNvPr id="3" name="Slide Number Placeholder 2">
            <a:extLst>
              <a:ext uri="{FF2B5EF4-FFF2-40B4-BE49-F238E27FC236}">
                <a16:creationId xmlns:a16="http://schemas.microsoft.com/office/drawing/2014/main" id="{62739A8C-F84D-4E8A-B111-CF12029F67F0}"/>
              </a:ext>
            </a:extLst>
          </p:cNvPr>
          <p:cNvSpPr>
            <a:spLocks noGrp="1"/>
          </p:cNvSpPr>
          <p:nvPr>
            <p:ph type="sldNum" sz="quarter" idx="12"/>
          </p:nvPr>
        </p:nvSpPr>
        <p:spPr/>
        <p:txBody>
          <a:bodyPr/>
          <a:lstStyle/>
          <a:p>
            <a:fld id="{8444A278-390B-480E-A91C-73A8347B7D93}" type="slidenum">
              <a:rPr lang="en-US" smtClean="0"/>
              <a:pPr/>
              <a:t>144</a:t>
            </a:fld>
            <a:endParaRPr lang="en-US"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14363" y="441325"/>
            <a:ext cx="7793037" cy="831850"/>
          </a:xfrm>
        </p:spPr>
        <p:txBody>
          <a:bodyPr/>
          <a:lstStyle/>
          <a:p>
            <a:pPr eaLnBrk="1" hangingPunct="1"/>
            <a:r>
              <a:rPr lang="en-US" b="1" dirty="0">
                <a:solidFill>
                  <a:srgbClr val="CFAFE7"/>
                </a:solidFill>
                <a:latin typeface="Comic Sans MS" pitchFamily="66" charset="0"/>
              </a:rPr>
              <a:t>Related Shots</a:t>
            </a:r>
          </a:p>
        </p:txBody>
      </p:sp>
      <p:sp>
        <p:nvSpPr>
          <p:cNvPr id="81923" name="Rectangle 3"/>
          <p:cNvSpPr>
            <a:spLocks noGrp="1" noChangeArrowheads="1"/>
          </p:cNvSpPr>
          <p:nvPr>
            <p:ph type="body" idx="1"/>
          </p:nvPr>
        </p:nvSpPr>
        <p:spPr>
          <a:xfrm>
            <a:off x="533400" y="4645025"/>
            <a:ext cx="8285163" cy="2006600"/>
          </a:xfrm>
        </p:spPr>
        <p:txBody>
          <a:bodyPr/>
          <a:lstStyle/>
          <a:p>
            <a:pPr eaLnBrk="1" hangingPunct="1"/>
            <a:r>
              <a:rPr lang="en-US" dirty="0">
                <a:solidFill>
                  <a:srgbClr val="18F8D3"/>
                </a:solidFill>
                <a:latin typeface="Comic Sans MS" pitchFamily="66" charset="0"/>
              </a:rPr>
              <a:t>Two shots are ‘related’ if they share at least one TBA (by comparing the signs)</a:t>
            </a:r>
          </a:p>
          <a:p>
            <a:pPr lvl="1" eaLnBrk="1" hangingPunct="1">
              <a:buFontTx/>
              <a:buNone/>
            </a:pPr>
            <a:r>
              <a:rPr lang="en-US" dirty="0">
                <a:solidFill>
                  <a:srgbClr val="B4CED6"/>
                </a:solidFill>
                <a:latin typeface="Comic Sans MS" pitchFamily="66" charset="0"/>
              </a:rPr>
              <a:t>e.g., shots in a telephone conversation scene are related.</a:t>
            </a:r>
          </a:p>
        </p:txBody>
      </p:sp>
      <p:pic>
        <p:nvPicPr>
          <p:cNvPr id="81924" name="Picture 4" descr="SSP"/>
          <p:cNvPicPr>
            <a:picLocks noChangeAspect="1" noChangeArrowheads="1"/>
          </p:cNvPicPr>
          <p:nvPr/>
        </p:nvPicPr>
        <p:blipFill>
          <a:blip r:embed="rId3" cstate="print"/>
          <a:srcRect/>
          <a:stretch>
            <a:fillRect/>
          </a:stretch>
        </p:blipFill>
        <p:spPr bwMode="auto">
          <a:xfrm>
            <a:off x="614363" y="1573375"/>
            <a:ext cx="6286500" cy="2833688"/>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1573374"/>
            <a:ext cx="1579563" cy="2162603"/>
          </a:xfrm>
          <a:prstGeom prst="rect">
            <a:avLst/>
          </a:prstGeom>
        </p:spPr>
      </p:pic>
      <p:sp>
        <p:nvSpPr>
          <p:cNvPr id="3" name="Oval Callout 2"/>
          <p:cNvSpPr/>
          <p:nvPr/>
        </p:nvSpPr>
        <p:spPr>
          <a:xfrm>
            <a:off x="7162800" y="3975998"/>
            <a:ext cx="914400" cy="457200"/>
          </a:xfrm>
          <a:prstGeom prst="wedgeEllipseCallout">
            <a:avLst>
              <a:gd name="adj1" fmla="val 27816"/>
              <a:gd name="adj2" fmla="val -118581"/>
            </a:avLst>
          </a:prstGeom>
          <a:solidFill>
            <a:srgbClr val="FC67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TBA</a:t>
            </a:r>
          </a:p>
        </p:txBody>
      </p:sp>
      <p:sp>
        <p:nvSpPr>
          <p:cNvPr id="4" name="Date Placeholder 3">
            <a:extLst>
              <a:ext uri="{FF2B5EF4-FFF2-40B4-BE49-F238E27FC236}">
                <a16:creationId xmlns:a16="http://schemas.microsoft.com/office/drawing/2014/main" id="{3DEF3918-D4AD-495D-8E64-63143036B06E}"/>
              </a:ext>
            </a:extLst>
          </p:cNvPr>
          <p:cNvSpPr>
            <a:spLocks noGrp="1"/>
          </p:cNvSpPr>
          <p:nvPr>
            <p:ph type="dt" sz="half" idx="10"/>
          </p:nvPr>
        </p:nvSpPr>
        <p:spPr/>
        <p:txBody>
          <a:bodyPr/>
          <a:lstStyle/>
          <a:p>
            <a:fld id="{D369580B-B54C-4521-8BD1-4F32BB37D28A}" type="datetime1">
              <a:rPr lang="en-US" smtClean="0"/>
              <a:t>3/28/2023</a:t>
            </a:fld>
            <a:endParaRPr lang="en-US" dirty="0"/>
          </a:p>
        </p:txBody>
      </p:sp>
      <p:sp>
        <p:nvSpPr>
          <p:cNvPr id="5" name="Slide Number Placeholder 4">
            <a:extLst>
              <a:ext uri="{FF2B5EF4-FFF2-40B4-BE49-F238E27FC236}">
                <a16:creationId xmlns:a16="http://schemas.microsoft.com/office/drawing/2014/main" id="{02AAEFA1-AEAE-4380-9D18-02DA6E75FDBD}"/>
              </a:ext>
            </a:extLst>
          </p:cNvPr>
          <p:cNvSpPr>
            <a:spLocks noGrp="1"/>
          </p:cNvSpPr>
          <p:nvPr>
            <p:ph type="sldNum" sz="quarter" idx="12"/>
          </p:nvPr>
        </p:nvSpPr>
        <p:spPr/>
        <p:txBody>
          <a:bodyPr/>
          <a:lstStyle/>
          <a:p>
            <a:fld id="{8444A278-390B-480E-A91C-73A8347B7D93}" type="slidenum">
              <a:rPr lang="en-US" smtClean="0"/>
              <a:pPr/>
              <a:t>145</a:t>
            </a:fld>
            <a:endParaRPr lang="en-US"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431800"/>
            <a:ext cx="7796213" cy="762000"/>
          </a:xfrm>
        </p:spPr>
        <p:txBody>
          <a:bodyPr>
            <a:normAutofit fontScale="90000"/>
          </a:bodyPr>
          <a:lstStyle/>
          <a:p>
            <a:pPr eaLnBrk="1" hangingPunct="1"/>
            <a:r>
              <a:rPr lang="en-US" b="1" dirty="0">
                <a:solidFill>
                  <a:srgbClr val="CFAFE7"/>
                </a:solidFill>
                <a:latin typeface="Comic Sans MS" pitchFamily="66" charset="0"/>
              </a:rPr>
              <a:t>Scene Tree Building</a:t>
            </a:r>
            <a:r>
              <a:rPr lang="en-US" b="1" dirty="0">
                <a:solidFill>
                  <a:srgbClr val="CFAFE7"/>
                </a:solidFill>
              </a:rPr>
              <a:t> </a:t>
            </a:r>
            <a:endParaRPr lang="en-US" dirty="0">
              <a:solidFill>
                <a:srgbClr val="CFAFE7"/>
              </a:solidFill>
            </a:endParaRPr>
          </a:p>
        </p:txBody>
      </p:sp>
      <p:pic>
        <p:nvPicPr>
          <p:cNvPr id="82947" name="Picture 3" descr="STB"/>
          <p:cNvPicPr>
            <a:picLocks noChangeAspect="1" noChangeArrowheads="1"/>
          </p:cNvPicPr>
          <p:nvPr/>
        </p:nvPicPr>
        <p:blipFill>
          <a:blip r:embed="rId3" cstate="print"/>
          <a:srcRect/>
          <a:stretch>
            <a:fillRect/>
          </a:stretch>
        </p:blipFill>
        <p:spPr bwMode="auto">
          <a:xfrm>
            <a:off x="381000" y="1639888"/>
            <a:ext cx="8458200" cy="4989512"/>
          </a:xfrm>
          <a:prstGeom prst="rect">
            <a:avLst/>
          </a:prstGeom>
          <a:noFill/>
          <a:ln w="9525">
            <a:noFill/>
            <a:miter lim="800000"/>
            <a:headEnd/>
            <a:tailEnd/>
          </a:ln>
        </p:spPr>
      </p:pic>
      <p:sp>
        <p:nvSpPr>
          <p:cNvPr id="2" name="Date Placeholder 1">
            <a:extLst>
              <a:ext uri="{FF2B5EF4-FFF2-40B4-BE49-F238E27FC236}">
                <a16:creationId xmlns:a16="http://schemas.microsoft.com/office/drawing/2014/main" id="{4A3D6E19-FAA2-4ABA-ACB8-6051D4319F4C}"/>
              </a:ext>
            </a:extLst>
          </p:cNvPr>
          <p:cNvSpPr>
            <a:spLocks noGrp="1"/>
          </p:cNvSpPr>
          <p:nvPr>
            <p:ph type="dt" sz="half" idx="10"/>
          </p:nvPr>
        </p:nvSpPr>
        <p:spPr/>
        <p:txBody>
          <a:bodyPr/>
          <a:lstStyle/>
          <a:p>
            <a:fld id="{C6A6FB1F-F12C-4772-AEEE-C8C70D6E0B31}" type="datetime1">
              <a:rPr lang="en-US" smtClean="0"/>
              <a:t>3/28/2023</a:t>
            </a:fld>
            <a:endParaRPr lang="en-US" dirty="0"/>
          </a:p>
        </p:txBody>
      </p:sp>
      <p:sp>
        <p:nvSpPr>
          <p:cNvPr id="3" name="Slide Number Placeholder 2">
            <a:extLst>
              <a:ext uri="{FF2B5EF4-FFF2-40B4-BE49-F238E27FC236}">
                <a16:creationId xmlns:a16="http://schemas.microsoft.com/office/drawing/2014/main" id="{56BA716C-F6D2-4444-A3CE-A2495849DA2E}"/>
              </a:ext>
            </a:extLst>
          </p:cNvPr>
          <p:cNvSpPr>
            <a:spLocks noGrp="1"/>
          </p:cNvSpPr>
          <p:nvPr>
            <p:ph type="sldNum" sz="quarter" idx="12"/>
          </p:nvPr>
        </p:nvSpPr>
        <p:spPr/>
        <p:txBody>
          <a:bodyPr/>
          <a:lstStyle/>
          <a:p>
            <a:fld id="{8444A278-390B-480E-A91C-73A8347B7D93}" type="slidenum">
              <a:rPr lang="en-US" smtClean="0"/>
              <a:pPr/>
              <a:t>146</a:t>
            </a:fld>
            <a:endParaRPr lang="en-US"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533400" y="388938"/>
            <a:ext cx="8077200" cy="1287462"/>
          </a:xfrm>
          <a:noFill/>
        </p:spPr>
        <p:txBody>
          <a:bodyPr lIns="92075" tIns="46038" rIns="92075" bIns="46038" anchor="b"/>
          <a:lstStyle/>
          <a:p>
            <a:pPr eaLnBrk="1" hangingPunct="1"/>
            <a:r>
              <a:rPr lang="en-US" sz="3600" b="1" dirty="0">
                <a:solidFill>
                  <a:srgbClr val="CFAFE7"/>
                </a:solidFill>
                <a:latin typeface="Comic Sans MS" pitchFamily="66" charset="0"/>
              </a:rPr>
              <a:t>An Automatically Generated </a:t>
            </a:r>
            <a:br>
              <a:rPr lang="en-US" sz="3600" b="1" dirty="0">
                <a:solidFill>
                  <a:srgbClr val="CFAFE7"/>
                </a:solidFill>
                <a:latin typeface="Comic Sans MS" pitchFamily="66" charset="0"/>
              </a:rPr>
            </a:br>
            <a:r>
              <a:rPr lang="en-US" sz="3600" b="1" dirty="0">
                <a:solidFill>
                  <a:srgbClr val="CFAFE7"/>
                </a:solidFill>
                <a:latin typeface="Comic Sans MS" pitchFamily="66" charset="0"/>
              </a:rPr>
              <a:t>Scene Tree</a:t>
            </a:r>
          </a:p>
        </p:txBody>
      </p:sp>
      <p:pic>
        <p:nvPicPr>
          <p:cNvPr id="83971" name="Picture 3" descr="ST_Mulan"/>
          <p:cNvPicPr>
            <a:picLocks noChangeAspect="1" noChangeArrowheads="1"/>
          </p:cNvPicPr>
          <p:nvPr/>
        </p:nvPicPr>
        <p:blipFill>
          <a:blip r:embed="rId3" cstate="print"/>
          <a:srcRect/>
          <a:stretch>
            <a:fillRect/>
          </a:stretch>
        </p:blipFill>
        <p:spPr bwMode="auto">
          <a:xfrm>
            <a:off x="228600" y="2438400"/>
            <a:ext cx="8321675" cy="4006850"/>
          </a:xfrm>
          <a:prstGeom prst="rect">
            <a:avLst/>
          </a:prstGeom>
          <a:noFill/>
          <a:ln w="9525">
            <a:noFill/>
            <a:miter lim="800000"/>
            <a:headEnd/>
            <a:tailEnd/>
          </a:ln>
        </p:spPr>
      </p:pic>
      <p:sp>
        <p:nvSpPr>
          <p:cNvPr id="7" name="Rounded Rectangular Callout 6"/>
          <p:cNvSpPr/>
          <p:nvPr/>
        </p:nvSpPr>
        <p:spPr>
          <a:xfrm>
            <a:off x="7239000" y="2209800"/>
            <a:ext cx="1604010" cy="965072"/>
          </a:xfrm>
          <a:prstGeom prst="wedgeRoundRectCallout">
            <a:avLst>
              <a:gd name="adj1" fmla="val -41386"/>
              <a:gd name="adj2" fmla="val 109326"/>
              <a:gd name="adj3" fmla="val 16667"/>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500"/>
              </a:lnSpc>
            </a:pPr>
            <a:r>
              <a:rPr lang="en-US" sz="1400" dirty="0" err="1"/>
              <a:t>Keyframes</a:t>
            </a:r>
            <a:r>
              <a:rPr lang="en-US" sz="1400" dirty="0"/>
              <a:t> to capture the semantics of the video segment</a:t>
            </a:r>
          </a:p>
        </p:txBody>
      </p:sp>
      <p:sp>
        <p:nvSpPr>
          <p:cNvPr id="8" name="Rounded Rectangular Callout 7"/>
          <p:cNvSpPr/>
          <p:nvPr/>
        </p:nvSpPr>
        <p:spPr>
          <a:xfrm>
            <a:off x="4876800" y="1828800"/>
            <a:ext cx="1908810" cy="507872"/>
          </a:xfrm>
          <a:prstGeom prst="wedgeRoundRectCallout">
            <a:avLst>
              <a:gd name="adj1" fmla="val -54779"/>
              <a:gd name="adj2" fmla="val 127299"/>
              <a:gd name="adj3" fmla="val 16667"/>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500"/>
              </a:lnSpc>
            </a:pPr>
            <a:r>
              <a:rPr lang="en-US" sz="1400" dirty="0"/>
              <a:t>Use more </a:t>
            </a:r>
            <a:r>
              <a:rPr lang="en-US" sz="1400" dirty="0" err="1"/>
              <a:t>keyframes</a:t>
            </a:r>
            <a:r>
              <a:rPr lang="en-US" sz="1400" dirty="0"/>
              <a:t> for higher-level scenes</a:t>
            </a:r>
          </a:p>
        </p:txBody>
      </p:sp>
      <p:sp>
        <p:nvSpPr>
          <p:cNvPr id="2" name="Date Placeholder 1">
            <a:extLst>
              <a:ext uri="{FF2B5EF4-FFF2-40B4-BE49-F238E27FC236}">
                <a16:creationId xmlns:a16="http://schemas.microsoft.com/office/drawing/2014/main" id="{1259845D-60D2-4307-ACDE-0B13A521DDCD}"/>
              </a:ext>
            </a:extLst>
          </p:cNvPr>
          <p:cNvSpPr>
            <a:spLocks noGrp="1"/>
          </p:cNvSpPr>
          <p:nvPr>
            <p:ph type="dt" sz="half" idx="10"/>
          </p:nvPr>
        </p:nvSpPr>
        <p:spPr/>
        <p:txBody>
          <a:bodyPr/>
          <a:lstStyle/>
          <a:p>
            <a:fld id="{8D24C0D7-B074-44BB-A70B-9B0407F28CD3}" type="datetime1">
              <a:rPr lang="en-US" smtClean="0"/>
              <a:t>3/28/2023</a:t>
            </a:fld>
            <a:endParaRPr lang="en-US" dirty="0"/>
          </a:p>
        </p:txBody>
      </p:sp>
      <p:sp>
        <p:nvSpPr>
          <p:cNvPr id="3" name="Slide Number Placeholder 2">
            <a:extLst>
              <a:ext uri="{FF2B5EF4-FFF2-40B4-BE49-F238E27FC236}">
                <a16:creationId xmlns:a16="http://schemas.microsoft.com/office/drawing/2014/main" id="{10798AED-D11E-4073-8500-3D3519712D2B}"/>
              </a:ext>
            </a:extLst>
          </p:cNvPr>
          <p:cNvSpPr>
            <a:spLocks noGrp="1"/>
          </p:cNvSpPr>
          <p:nvPr>
            <p:ph type="sldNum" sz="quarter" idx="12"/>
          </p:nvPr>
        </p:nvSpPr>
        <p:spPr/>
        <p:txBody>
          <a:bodyPr/>
          <a:lstStyle/>
          <a:p>
            <a:fld id="{8444A278-390B-480E-A91C-73A8347B7D93}" type="slidenum">
              <a:rPr lang="en-US" smtClean="0"/>
              <a:pPr/>
              <a:t>147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2133600"/>
            <a:ext cx="7555428"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solidFill>
                  <a:srgbClr val="FF0000"/>
                </a:solidFill>
                <a:effectLst>
                  <a:outerShdw blurRad="76200" dist="50800" dir="5400000" algn="tl" rotWithShape="0">
                    <a:srgbClr val="000000">
                      <a:alpha val="65000"/>
                    </a:srgbClr>
                  </a:outerShdw>
                </a:effectLst>
              </a:rPr>
              <a:t>Live Video Computing</a:t>
            </a:r>
            <a:endParaRPr lang="en-US" sz="4800" b="1" cap="none" spc="50" dirty="0">
              <a:ln w="11430"/>
              <a:solidFill>
                <a:srgbClr val="FF0000"/>
              </a:solidFill>
              <a:effectLst>
                <a:outerShdw blurRad="76200" dist="50800" dir="5400000" algn="tl" rotWithShape="0">
                  <a:srgbClr val="000000">
                    <a:alpha val="65000"/>
                  </a:srgbClr>
                </a:outerShdw>
              </a:effectLst>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3489" y="4495800"/>
            <a:ext cx="70485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30368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p>
            <a:r>
              <a:rPr lang="en-US" b="1" dirty="0">
                <a:solidFill>
                  <a:srgbClr val="E2CFF1"/>
                </a:solidFill>
              </a:rPr>
              <a:t>Live Video Computing (LVC)</a:t>
            </a:r>
          </a:p>
        </p:txBody>
      </p:sp>
      <p:sp>
        <p:nvSpPr>
          <p:cNvPr id="5" name="Slide Number Placeholder 4"/>
          <p:cNvSpPr>
            <a:spLocks noGrp="1"/>
          </p:cNvSpPr>
          <p:nvPr>
            <p:ph type="sldNum" sz="quarter" idx="12"/>
          </p:nvPr>
        </p:nvSpPr>
        <p:spPr>
          <a:xfrm>
            <a:off x="7543800" y="6022848"/>
            <a:ext cx="914400" cy="365125"/>
          </a:xfrm>
        </p:spPr>
        <p:txBody>
          <a:bodyPr/>
          <a:lstStyle/>
          <a:p>
            <a:fld id="{B6F15528-21DE-4FAA-801E-634DDDAF4B2B}" type="slidenum">
              <a:rPr lang="en-US" smtClean="0"/>
              <a:pPr/>
              <a:t>149</a:t>
            </a:fld>
            <a:endParaRPr lang="en-US"/>
          </a:p>
        </p:txBody>
      </p:sp>
      <p:sp>
        <p:nvSpPr>
          <p:cNvPr id="6" name="TextBox 5"/>
          <p:cNvSpPr txBox="1"/>
          <p:nvPr/>
        </p:nvSpPr>
        <p:spPr>
          <a:xfrm>
            <a:off x="685800" y="1828800"/>
            <a:ext cx="3657600" cy="415498"/>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tIns="0" rtlCol="0">
            <a:spAutoFit/>
          </a:bodyPr>
          <a:lstStyle/>
          <a:p>
            <a:pPr algn="ctr"/>
            <a:r>
              <a:rPr lang="en-US" sz="2400" dirty="0">
                <a:solidFill>
                  <a:schemeClr val="bg2"/>
                </a:solidFill>
              </a:rPr>
              <a:t>Conventional Computing</a:t>
            </a:r>
          </a:p>
        </p:txBody>
      </p:sp>
      <p:pic>
        <p:nvPicPr>
          <p:cNvPr id="1026" name="Picture 2" descr="C:\Users\Kien\AppData\Local\Microsoft\Windows\Temporary Internet Files\Content.IE5\3Y8B46EV\MC90023031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199" y="2826913"/>
            <a:ext cx="870951" cy="8962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Kien\AppData\Local\Microsoft\Windows\Temporary Internet Files\Content.IE5\3Y8B46EV\MC90023031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189805"/>
            <a:ext cx="870951" cy="8962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Kien\AppData\Local\Microsoft\Windows\Temporary Internet Files\Content.IE5\3Y8B46EV\MC90023031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509" y="3588913"/>
            <a:ext cx="870951" cy="8962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Kien\AppData\Local\Microsoft\Windows\Temporary Internet Files\Content.IE5\3Y8B46EV\MC90023031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969913"/>
            <a:ext cx="870951" cy="89629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ien\AppData\Local\Microsoft\Windows\Temporary Internet Files\Content.IE5\VQHLQM3M\MC90043524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8095" y="2750713"/>
            <a:ext cx="1540505" cy="3048000"/>
          </a:xfrm>
          <a:prstGeom prst="rect">
            <a:avLst/>
          </a:prstGeom>
          <a:noFill/>
          <a:extLst>
            <a:ext uri="{909E8E84-426E-40DD-AFC4-6F175D3DCCD1}">
              <a14:hiddenFill xmlns:a14="http://schemas.microsoft.com/office/drawing/2010/main">
                <a:solidFill>
                  <a:srgbClr val="FFFFFF"/>
                </a:solidFill>
              </a14:hiddenFill>
            </a:ext>
          </a:extLst>
        </p:spPr>
      </p:pic>
      <p:sp>
        <p:nvSpPr>
          <p:cNvPr id="8" name="Up Arrow 7"/>
          <p:cNvSpPr/>
          <p:nvPr/>
        </p:nvSpPr>
        <p:spPr>
          <a:xfrm rot="5400000">
            <a:off x="1982968" y="2962973"/>
            <a:ext cx="304800" cy="758464"/>
          </a:xfrm>
          <a:prstGeom prst="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rot="5400000">
            <a:off x="1966463" y="3343973"/>
            <a:ext cx="304800" cy="758464"/>
          </a:xfrm>
          <a:prstGeom prst="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 Arrow 16"/>
          <p:cNvSpPr/>
          <p:nvPr/>
        </p:nvSpPr>
        <p:spPr>
          <a:xfrm rot="5400000">
            <a:off x="1982968" y="3724973"/>
            <a:ext cx="304800" cy="758464"/>
          </a:xfrm>
          <a:prstGeom prst="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7"/>
          <p:cNvSpPr/>
          <p:nvPr/>
        </p:nvSpPr>
        <p:spPr>
          <a:xfrm rot="5400000">
            <a:off x="1982968" y="4105973"/>
            <a:ext cx="304800" cy="758464"/>
          </a:xfrm>
          <a:prstGeom prst="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Callout 27"/>
          <p:cNvSpPr/>
          <p:nvPr/>
        </p:nvSpPr>
        <p:spPr>
          <a:xfrm>
            <a:off x="1524000" y="4931223"/>
            <a:ext cx="1600200" cy="1175337"/>
          </a:xfrm>
          <a:prstGeom prst="wedgeEllipseCallout">
            <a:avLst>
              <a:gd name="adj1" fmla="val 37828"/>
              <a:gd name="adj2" fmla="val -89652"/>
            </a:avLst>
          </a:prstGeom>
          <a:solidFill>
            <a:srgbClr val="FF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dirty="0">
                <a:solidFill>
                  <a:schemeClr val="tx1"/>
                </a:solidFill>
              </a:rPr>
              <a:t>Process data captured on disks</a:t>
            </a:r>
          </a:p>
        </p:txBody>
      </p:sp>
      <p:grpSp>
        <p:nvGrpSpPr>
          <p:cNvPr id="13" name="Group 12"/>
          <p:cNvGrpSpPr/>
          <p:nvPr/>
        </p:nvGrpSpPr>
        <p:grpSpPr>
          <a:xfrm>
            <a:off x="4801918" y="1828800"/>
            <a:ext cx="3580082" cy="3969913"/>
            <a:chOff x="4801918" y="1828800"/>
            <a:chExt cx="3580082" cy="3969913"/>
          </a:xfrm>
        </p:grpSpPr>
        <p:grpSp>
          <p:nvGrpSpPr>
            <p:cNvPr id="3" name="Group 2"/>
            <p:cNvGrpSpPr/>
            <p:nvPr/>
          </p:nvGrpSpPr>
          <p:grpSpPr>
            <a:xfrm>
              <a:off x="4953000" y="1828800"/>
              <a:ext cx="3429000" cy="3969913"/>
              <a:chOff x="4953000" y="1668887"/>
              <a:chExt cx="3429000" cy="3969913"/>
            </a:xfrm>
          </p:grpSpPr>
          <p:pic>
            <p:nvPicPr>
              <p:cNvPr id="19" name="Picture 3" descr="C:\Users\Kien\AppData\Local\Microsoft\Windows\Temporary Internet Files\Content.IE5\VQHLQM3M\MC90043524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1495" y="2590800"/>
                <a:ext cx="1540505" cy="304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4953000" y="1668887"/>
                <a:ext cx="3276600" cy="2885005"/>
                <a:chOff x="4953000" y="1973687"/>
                <a:chExt cx="3276600" cy="2885005"/>
              </a:xfrm>
            </p:grpSpPr>
            <p:sp>
              <p:nvSpPr>
                <p:cNvPr id="7" name="TextBox 6"/>
                <p:cNvSpPr txBox="1"/>
                <p:nvPr/>
              </p:nvSpPr>
              <p:spPr>
                <a:xfrm>
                  <a:off x="4953000" y="1973687"/>
                  <a:ext cx="3276600" cy="415498"/>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tIns="0" rtlCol="0" anchor="ctr" anchorCtr="0">
                  <a:spAutoFit/>
                </a:bodyPr>
                <a:lstStyle/>
                <a:p>
                  <a:pPr algn="ctr"/>
                  <a:r>
                    <a:rPr lang="en-US" sz="2400" dirty="0">
                      <a:solidFill>
                        <a:schemeClr val="bg2"/>
                      </a:solidFill>
                    </a:rPr>
                    <a:t>Live Video Computing</a:t>
                  </a:r>
                </a:p>
              </p:txBody>
            </p:sp>
            <p:sp>
              <p:nvSpPr>
                <p:cNvPr id="20" name="Up Arrow 19"/>
                <p:cNvSpPr/>
                <p:nvPr/>
              </p:nvSpPr>
              <p:spPr>
                <a:xfrm rot="5400000">
                  <a:off x="6326368" y="3184060"/>
                  <a:ext cx="304800" cy="758464"/>
                </a:xfrm>
                <a:prstGeom prst="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Up Arrow 20"/>
                <p:cNvSpPr/>
                <p:nvPr/>
              </p:nvSpPr>
              <p:spPr>
                <a:xfrm rot="5400000">
                  <a:off x="6309863" y="3565060"/>
                  <a:ext cx="304800" cy="758464"/>
                </a:xfrm>
                <a:prstGeom prst="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Up Arrow 21"/>
                <p:cNvSpPr/>
                <p:nvPr/>
              </p:nvSpPr>
              <p:spPr>
                <a:xfrm rot="5400000">
                  <a:off x="6326368" y="3946060"/>
                  <a:ext cx="304800" cy="758464"/>
                </a:xfrm>
                <a:prstGeom prst="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Up Arrow 22"/>
                <p:cNvSpPr/>
                <p:nvPr/>
              </p:nvSpPr>
              <p:spPr>
                <a:xfrm rot="5400000">
                  <a:off x="6326368" y="4327060"/>
                  <a:ext cx="304800" cy="758464"/>
                </a:xfrm>
                <a:prstGeom prst="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11"/>
            <p:cNvGrpSpPr>
              <a:grpSpLocks/>
            </p:cNvGrpSpPr>
            <p:nvPr/>
          </p:nvGrpSpPr>
          <p:grpSpPr bwMode="auto">
            <a:xfrm>
              <a:off x="4801918" y="3179528"/>
              <a:ext cx="1281113" cy="1681163"/>
              <a:chOff x="533400" y="3962400"/>
              <a:chExt cx="1280721" cy="1680515"/>
            </a:xfrm>
          </p:grpSpPr>
          <p:pic>
            <p:nvPicPr>
              <p:cNvPr id="30" name="Picture 2" descr="C:\Users\Kien\AppData\Local\Microsoft\Windows\Temporary Internet Files\Content.IE5\R7S19DGI\MCj03984930000[1].wmf"/>
              <p:cNvPicPr>
                <a:picLocks noChangeAspect="1" noChangeArrowheads="1"/>
              </p:cNvPicPr>
              <p:nvPr/>
            </p:nvPicPr>
            <p:blipFill>
              <a:blip r:embed="rId5" cstate="print"/>
              <a:srcRect/>
              <a:stretch>
                <a:fillRect/>
              </a:stretch>
            </p:blipFill>
            <p:spPr bwMode="auto">
              <a:xfrm>
                <a:off x="533400" y="3962400"/>
                <a:ext cx="671121" cy="1070915"/>
              </a:xfrm>
              <a:prstGeom prst="rect">
                <a:avLst/>
              </a:prstGeom>
              <a:noFill/>
              <a:ln w="9525">
                <a:noFill/>
                <a:miter lim="800000"/>
                <a:headEnd/>
                <a:tailEnd/>
              </a:ln>
            </p:spPr>
          </p:pic>
          <p:pic>
            <p:nvPicPr>
              <p:cNvPr id="31" name="Picture 2" descr="C:\Users\Kien\AppData\Local\Microsoft\Windows\Temporary Internet Files\Content.IE5\R7S19DGI\MCj03984930000[1].wmf"/>
              <p:cNvPicPr>
                <a:picLocks noChangeAspect="1" noChangeArrowheads="1"/>
              </p:cNvPicPr>
              <p:nvPr/>
            </p:nvPicPr>
            <p:blipFill>
              <a:blip r:embed="rId5" cstate="print"/>
              <a:srcRect/>
              <a:stretch>
                <a:fillRect/>
              </a:stretch>
            </p:blipFill>
            <p:spPr bwMode="auto">
              <a:xfrm>
                <a:off x="685800" y="4114800"/>
                <a:ext cx="671121" cy="1070915"/>
              </a:xfrm>
              <a:prstGeom prst="rect">
                <a:avLst/>
              </a:prstGeom>
              <a:noFill/>
              <a:ln w="9525">
                <a:noFill/>
                <a:miter lim="800000"/>
                <a:headEnd/>
                <a:tailEnd/>
              </a:ln>
            </p:spPr>
          </p:pic>
          <p:pic>
            <p:nvPicPr>
              <p:cNvPr id="32" name="Picture 2" descr="C:\Users\Kien\AppData\Local\Microsoft\Windows\Temporary Internet Files\Content.IE5\R7S19DGI\MCj03984930000[1].wmf"/>
              <p:cNvPicPr>
                <a:picLocks noChangeAspect="1" noChangeArrowheads="1"/>
              </p:cNvPicPr>
              <p:nvPr/>
            </p:nvPicPr>
            <p:blipFill>
              <a:blip r:embed="rId5" cstate="print"/>
              <a:srcRect/>
              <a:stretch>
                <a:fillRect/>
              </a:stretch>
            </p:blipFill>
            <p:spPr bwMode="auto">
              <a:xfrm>
                <a:off x="838200" y="4267200"/>
                <a:ext cx="671121" cy="1070915"/>
              </a:xfrm>
              <a:prstGeom prst="rect">
                <a:avLst/>
              </a:prstGeom>
              <a:noFill/>
              <a:ln w="9525">
                <a:noFill/>
                <a:miter lim="800000"/>
                <a:headEnd/>
                <a:tailEnd/>
              </a:ln>
            </p:spPr>
          </p:pic>
          <p:pic>
            <p:nvPicPr>
              <p:cNvPr id="33" name="Picture 2" descr="C:\Users\Kien\AppData\Local\Microsoft\Windows\Temporary Internet Files\Content.IE5\R7S19DGI\MCj03984930000[1].wmf"/>
              <p:cNvPicPr>
                <a:picLocks noChangeAspect="1" noChangeArrowheads="1"/>
              </p:cNvPicPr>
              <p:nvPr/>
            </p:nvPicPr>
            <p:blipFill>
              <a:blip r:embed="rId5" cstate="print"/>
              <a:srcRect/>
              <a:stretch>
                <a:fillRect/>
              </a:stretch>
            </p:blipFill>
            <p:spPr bwMode="auto">
              <a:xfrm>
                <a:off x="990600" y="4419600"/>
                <a:ext cx="671121" cy="1070915"/>
              </a:xfrm>
              <a:prstGeom prst="rect">
                <a:avLst/>
              </a:prstGeom>
              <a:noFill/>
              <a:ln w="9525">
                <a:noFill/>
                <a:miter lim="800000"/>
                <a:headEnd/>
                <a:tailEnd/>
              </a:ln>
            </p:spPr>
          </p:pic>
          <p:pic>
            <p:nvPicPr>
              <p:cNvPr id="34" name="Picture 2" descr="C:\Users\Kien\AppData\Local\Microsoft\Windows\Temporary Internet Files\Content.IE5\R7S19DGI\MCj03984930000[1].wmf"/>
              <p:cNvPicPr>
                <a:picLocks noChangeAspect="1" noChangeArrowheads="1"/>
              </p:cNvPicPr>
              <p:nvPr/>
            </p:nvPicPr>
            <p:blipFill>
              <a:blip r:embed="rId5" cstate="print"/>
              <a:srcRect/>
              <a:stretch>
                <a:fillRect/>
              </a:stretch>
            </p:blipFill>
            <p:spPr bwMode="auto">
              <a:xfrm>
                <a:off x="1143000" y="4572000"/>
                <a:ext cx="671121" cy="1070915"/>
              </a:xfrm>
              <a:prstGeom prst="rect">
                <a:avLst/>
              </a:prstGeom>
              <a:noFill/>
              <a:ln w="9525">
                <a:noFill/>
                <a:miter lim="800000"/>
                <a:headEnd/>
                <a:tailEnd/>
              </a:ln>
            </p:spPr>
          </p:pic>
        </p:grpSp>
      </p:grpSp>
      <p:sp>
        <p:nvSpPr>
          <p:cNvPr id="24" name="Oval Callout 23"/>
          <p:cNvSpPr/>
          <p:nvPr/>
        </p:nvSpPr>
        <p:spPr>
          <a:xfrm>
            <a:off x="5747368" y="5094182"/>
            <a:ext cx="1668147" cy="917448"/>
          </a:xfrm>
          <a:prstGeom prst="wedgeEllipseCallout">
            <a:avLst>
              <a:gd name="adj1" fmla="val 46304"/>
              <a:gd name="adj2" fmla="val -120875"/>
            </a:avLst>
          </a:prstGeom>
          <a:solidFill>
            <a:srgbClr val="FF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dirty="0">
                <a:solidFill>
                  <a:schemeClr val="tx1"/>
                </a:solidFill>
              </a:rPr>
              <a:t>Process live video feeds</a:t>
            </a:r>
          </a:p>
        </p:txBody>
      </p:sp>
      <p:sp>
        <p:nvSpPr>
          <p:cNvPr id="15" name="Date Placeholder 14">
            <a:extLst>
              <a:ext uri="{FF2B5EF4-FFF2-40B4-BE49-F238E27FC236}">
                <a16:creationId xmlns:a16="http://schemas.microsoft.com/office/drawing/2014/main" id="{D36C9E83-2E4E-4FA6-9A98-4CFD00C1FA57}"/>
              </a:ext>
            </a:extLst>
          </p:cNvPr>
          <p:cNvSpPr>
            <a:spLocks noGrp="1"/>
          </p:cNvSpPr>
          <p:nvPr>
            <p:ph type="dt" sz="half" idx="10"/>
          </p:nvPr>
        </p:nvSpPr>
        <p:spPr/>
        <p:txBody>
          <a:bodyPr/>
          <a:lstStyle/>
          <a:p>
            <a:fld id="{8B310A54-5911-4FF8-B067-0D7BF88398AA}" type="datetime1">
              <a:rPr lang="en-US" smtClean="0"/>
              <a:t>3/28/2023</a:t>
            </a:fld>
            <a:endParaRPr lang="en-US" dirty="0"/>
          </a:p>
        </p:txBody>
      </p:sp>
    </p:spTree>
    <p:extLst>
      <p:ext uri="{BB962C8B-B14F-4D97-AF65-F5344CB8AC3E}">
        <p14:creationId xmlns:p14="http://schemas.microsoft.com/office/powerpoint/2010/main" val="364739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85800" y="228600"/>
            <a:ext cx="7772400" cy="1143000"/>
          </a:xfrm>
        </p:spPr>
        <p:txBody>
          <a:bodyPr/>
          <a:lstStyle/>
          <a:p>
            <a:pPr eaLnBrk="1" hangingPunct="1"/>
            <a:r>
              <a:rPr lang="en-US" dirty="0">
                <a:solidFill>
                  <a:srgbClr val="CFAFE7"/>
                </a:solidFill>
                <a:latin typeface="Comic Sans MS" pitchFamily="66" charset="0"/>
              </a:rPr>
              <a:t>Handling Scaling</a:t>
            </a:r>
          </a:p>
        </p:txBody>
      </p:sp>
      <p:sp>
        <p:nvSpPr>
          <p:cNvPr id="6149" name="AutoShape 5"/>
          <p:cNvSpPr>
            <a:spLocks/>
          </p:cNvSpPr>
          <p:nvPr/>
        </p:nvSpPr>
        <p:spPr bwMode="auto">
          <a:xfrm rot="5400000">
            <a:off x="5549106" y="-215106"/>
            <a:ext cx="255588" cy="4495800"/>
          </a:xfrm>
          <a:prstGeom prst="leftBrace">
            <a:avLst>
              <a:gd name="adj1" fmla="val 146584"/>
              <a:gd name="adj2" fmla="val 50000"/>
            </a:avLst>
          </a:prstGeom>
          <a:noFill/>
          <a:ln w="9525">
            <a:solidFill>
              <a:schemeClr val="folHlink"/>
            </a:solidFill>
            <a:miter lim="800000"/>
            <a:headEnd/>
            <a:tailEnd/>
          </a:ln>
        </p:spPr>
        <p:txBody>
          <a:bodyPr wrap="none" anchor="ctr"/>
          <a:lstStyle/>
          <a:p>
            <a:endParaRPr lang="en-US"/>
          </a:p>
        </p:txBody>
      </p:sp>
      <p:graphicFrame>
        <p:nvGraphicFramePr>
          <p:cNvPr id="6146" name="Object 7"/>
          <p:cNvGraphicFramePr>
            <a:graphicFrameLocks noGrp="1" noChangeAspect="1"/>
          </p:cNvGraphicFramePr>
          <p:nvPr>
            <p:ph idx="1"/>
          </p:nvPr>
        </p:nvGraphicFramePr>
        <p:xfrm>
          <a:off x="935038" y="1524000"/>
          <a:ext cx="7294562" cy="2533650"/>
        </p:xfrm>
        <a:graphic>
          <a:graphicData uri="http://schemas.openxmlformats.org/presentationml/2006/ole">
            <mc:AlternateContent xmlns:mc="http://schemas.openxmlformats.org/markup-compatibility/2006">
              <mc:Choice xmlns:v="urn:schemas-microsoft-com:vml" Requires="v">
                <p:oleObj spid="_x0000_s10243" name="Artwork" r:id="rId4" imgW="7295238" imgH="2534004" progId="">
                  <p:embed/>
                </p:oleObj>
              </mc:Choice>
              <mc:Fallback>
                <p:oleObj name="Artwork" r:id="rId4" imgW="7295238" imgH="253400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038" y="1524000"/>
                        <a:ext cx="7294562"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0" name="Text Box 6"/>
          <p:cNvSpPr txBox="1">
            <a:spLocks noChangeArrowheads="1"/>
          </p:cNvSpPr>
          <p:nvPr/>
        </p:nvSpPr>
        <p:spPr bwMode="auto">
          <a:xfrm>
            <a:off x="7381874" y="2246983"/>
            <a:ext cx="1219200" cy="954107"/>
          </a:xfrm>
          <a:prstGeom prst="rect">
            <a:avLst/>
          </a:prstGeom>
          <a:noFill/>
          <a:ln w="9525">
            <a:noFill/>
            <a:miter lim="800000"/>
            <a:headEnd/>
            <a:tailEnd/>
          </a:ln>
        </p:spPr>
        <p:txBody>
          <a:bodyPr>
            <a:spAutoFit/>
          </a:bodyPr>
          <a:lstStyle/>
          <a:p>
            <a:r>
              <a:rPr kumimoji="1" lang="en-US" sz="1400" b="1" dirty="0">
                <a:solidFill>
                  <a:srgbClr val="FFFF00"/>
                </a:solidFill>
                <a:latin typeface="Tahoma" pitchFamily="34" charset="0"/>
              </a:rPr>
              <a:t>Queries at 3 different sampling rates</a:t>
            </a:r>
          </a:p>
        </p:txBody>
      </p:sp>
      <p:sp>
        <p:nvSpPr>
          <p:cNvPr id="6151" name="Text Box 9"/>
          <p:cNvSpPr txBox="1">
            <a:spLocks noChangeArrowheads="1"/>
          </p:cNvSpPr>
          <p:nvPr/>
        </p:nvSpPr>
        <p:spPr bwMode="auto">
          <a:xfrm>
            <a:off x="1084263" y="3203575"/>
            <a:ext cx="957262" cy="517525"/>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en-US" sz="1400" dirty="0">
                <a:latin typeface="Comic Sans MS" pitchFamily="66" charset="0"/>
              </a:rPr>
              <a:t>Database</a:t>
            </a:r>
          </a:p>
          <a:p>
            <a:pPr algn="ctr"/>
            <a:r>
              <a:rPr lang="en-US" sz="1400" dirty="0">
                <a:latin typeface="Comic Sans MS" pitchFamily="66" charset="0"/>
              </a:rPr>
              <a:t>Image</a:t>
            </a:r>
          </a:p>
        </p:txBody>
      </p:sp>
      <p:sp>
        <p:nvSpPr>
          <p:cNvPr id="6152" name="Text Box 10"/>
          <p:cNvSpPr txBox="1">
            <a:spLocks noChangeArrowheads="1"/>
          </p:cNvSpPr>
          <p:nvPr/>
        </p:nvSpPr>
        <p:spPr bwMode="auto">
          <a:xfrm>
            <a:off x="3048000" y="3355975"/>
            <a:ext cx="838200" cy="304800"/>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US" sz="1400" dirty="0">
                <a:latin typeface="Comic Sans MS" pitchFamily="66" charset="0"/>
              </a:rPr>
              <a:t>Query 1</a:t>
            </a:r>
          </a:p>
        </p:txBody>
      </p:sp>
      <p:sp>
        <p:nvSpPr>
          <p:cNvPr id="6153" name="Text Box 11"/>
          <p:cNvSpPr txBox="1">
            <a:spLocks noChangeArrowheads="1"/>
          </p:cNvSpPr>
          <p:nvPr/>
        </p:nvSpPr>
        <p:spPr bwMode="auto">
          <a:xfrm>
            <a:off x="4495800" y="3352800"/>
            <a:ext cx="866775" cy="304800"/>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US" sz="1400" dirty="0">
                <a:latin typeface="Comic Sans MS" pitchFamily="66" charset="0"/>
              </a:rPr>
              <a:t>Query 2</a:t>
            </a:r>
          </a:p>
        </p:txBody>
      </p:sp>
      <p:sp>
        <p:nvSpPr>
          <p:cNvPr id="6154" name="Text Box 12"/>
          <p:cNvSpPr txBox="1">
            <a:spLocks noChangeArrowheads="1"/>
          </p:cNvSpPr>
          <p:nvPr/>
        </p:nvSpPr>
        <p:spPr bwMode="auto">
          <a:xfrm>
            <a:off x="6019800" y="3352800"/>
            <a:ext cx="866775" cy="304800"/>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US" sz="1400" dirty="0">
                <a:latin typeface="Comic Sans MS" pitchFamily="66" charset="0"/>
              </a:rPr>
              <a:t>Query 3</a:t>
            </a:r>
          </a:p>
        </p:txBody>
      </p:sp>
      <p:sp>
        <p:nvSpPr>
          <p:cNvPr id="2" name="Rounded Rectangular Callout 1"/>
          <p:cNvSpPr/>
          <p:nvPr/>
        </p:nvSpPr>
        <p:spPr>
          <a:xfrm>
            <a:off x="533400" y="4419600"/>
            <a:ext cx="1371600" cy="1600200"/>
          </a:xfrm>
          <a:prstGeom prst="wedgeRoundRectCallout">
            <a:avLst>
              <a:gd name="adj1" fmla="val 31213"/>
              <a:gd name="adj2" fmla="val -82132"/>
              <a:gd name="adj3" fmla="val 16667"/>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fixed sampling rate for all database images</a:t>
            </a:r>
          </a:p>
        </p:txBody>
      </p:sp>
      <p:sp>
        <p:nvSpPr>
          <p:cNvPr id="13" name="Rounded Rectangular Callout 12"/>
          <p:cNvSpPr/>
          <p:nvPr/>
        </p:nvSpPr>
        <p:spPr>
          <a:xfrm>
            <a:off x="2171700" y="4378663"/>
            <a:ext cx="1752600" cy="1600200"/>
          </a:xfrm>
          <a:prstGeom prst="wedgeRoundRectCallout">
            <a:avLst>
              <a:gd name="adj1" fmla="val 15672"/>
              <a:gd name="adj2" fmla="val -86387"/>
              <a:gd name="adj3" fmla="val 16667"/>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higher sampling rate to find larger matching objects</a:t>
            </a:r>
          </a:p>
        </p:txBody>
      </p:sp>
      <p:sp>
        <p:nvSpPr>
          <p:cNvPr id="14" name="Rounded Rectangular Callout 13"/>
          <p:cNvSpPr/>
          <p:nvPr/>
        </p:nvSpPr>
        <p:spPr>
          <a:xfrm>
            <a:off x="4341844" y="4438650"/>
            <a:ext cx="1752600" cy="1860009"/>
          </a:xfrm>
          <a:prstGeom prst="wedgeRoundRectCallout">
            <a:avLst>
              <a:gd name="adj1" fmla="val 10122"/>
              <a:gd name="adj2" fmla="val -84295"/>
              <a:gd name="adj3" fmla="val 16667"/>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same sampling rate to find matching objects of the same size</a:t>
            </a:r>
          </a:p>
        </p:txBody>
      </p:sp>
      <p:sp>
        <p:nvSpPr>
          <p:cNvPr id="15" name="Rounded Rectangular Callout 14"/>
          <p:cNvSpPr/>
          <p:nvPr/>
        </p:nvSpPr>
        <p:spPr>
          <a:xfrm>
            <a:off x="6533760" y="4464590"/>
            <a:ext cx="2085975" cy="1260137"/>
          </a:xfrm>
          <a:prstGeom prst="wedgeRoundRectCallout">
            <a:avLst>
              <a:gd name="adj1" fmla="val -36091"/>
              <a:gd name="adj2" fmla="val -104142"/>
              <a:gd name="adj3" fmla="val 16667"/>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slower sampling rate to find smaller matching objects</a:t>
            </a:r>
          </a:p>
        </p:txBody>
      </p:sp>
      <p:sp>
        <p:nvSpPr>
          <p:cNvPr id="3" name="Date Placeholder 2">
            <a:extLst>
              <a:ext uri="{FF2B5EF4-FFF2-40B4-BE49-F238E27FC236}">
                <a16:creationId xmlns:a16="http://schemas.microsoft.com/office/drawing/2014/main" id="{DE558C54-0655-4C86-9FDE-1F7802EC2FC9}"/>
              </a:ext>
            </a:extLst>
          </p:cNvPr>
          <p:cNvSpPr>
            <a:spLocks noGrp="1"/>
          </p:cNvSpPr>
          <p:nvPr>
            <p:ph type="dt" sz="half" idx="10"/>
          </p:nvPr>
        </p:nvSpPr>
        <p:spPr/>
        <p:txBody>
          <a:bodyPr/>
          <a:lstStyle/>
          <a:p>
            <a:fld id="{DD866774-4AD3-4067-B4C3-D4E5D08243A1}" type="datetime1">
              <a:rPr lang="en-US" smtClean="0"/>
              <a:t>3/28/2023</a:t>
            </a:fld>
            <a:endParaRPr lang="en-US" dirty="0"/>
          </a:p>
        </p:txBody>
      </p:sp>
      <p:sp>
        <p:nvSpPr>
          <p:cNvPr id="4" name="Slide Number Placeholder 3">
            <a:extLst>
              <a:ext uri="{FF2B5EF4-FFF2-40B4-BE49-F238E27FC236}">
                <a16:creationId xmlns:a16="http://schemas.microsoft.com/office/drawing/2014/main" id="{AF49EAD2-0BE1-4614-BB02-5475FD2900B6}"/>
              </a:ext>
            </a:extLst>
          </p:cNvPr>
          <p:cNvSpPr>
            <a:spLocks noGrp="1"/>
          </p:cNvSpPr>
          <p:nvPr>
            <p:ph type="sldNum" sz="quarter" idx="12"/>
          </p:nvPr>
        </p:nvSpPr>
        <p:spPr/>
        <p:txBody>
          <a:bodyPr/>
          <a:lstStyle/>
          <a:p>
            <a:fld id="{8444A278-390B-480E-A91C-73A8347B7D93}" type="slidenum">
              <a:rPr lang="en-US" smtClean="0"/>
              <a:pPr/>
              <a:t>15</a:t>
            </a:fld>
            <a:endParaRPr lang="en-US" dirty="0"/>
          </a:p>
        </p:txBody>
      </p:sp>
    </p:spTree>
    <p:extLst>
      <p:ext uri="{BB962C8B-B14F-4D97-AF65-F5344CB8AC3E}">
        <p14:creationId xmlns:p14="http://schemas.microsoft.com/office/powerpoint/2010/main" val="221999172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82000" cy="1143000"/>
          </a:xfrm>
        </p:spPr>
        <p:txBody>
          <a:bodyPr>
            <a:normAutofit/>
          </a:bodyPr>
          <a:lstStyle/>
          <a:p>
            <a:r>
              <a:rPr lang="en-US" b="1" dirty="0">
                <a:solidFill>
                  <a:srgbClr val="E2CFF1"/>
                </a:solidFill>
              </a:rPr>
              <a:t>We focus on Video Surveillance</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150</a:t>
            </a:fld>
            <a:endParaRPr lang="en-US"/>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1771649"/>
            <a:ext cx="4953000" cy="4536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981200" y="1447800"/>
            <a:ext cx="2337884" cy="369332"/>
          </a:xfrm>
          <a:prstGeom prst="rect">
            <a:avLst/>
          </a:prstGeom>
          <a:noFill/>
        </p:spPr>
        <p:txBody>
          <a:bodyPr wrap="none" rtlCol="0">
            <a:spAutoFit/>
          </a:bodyPr>
          <a:lstStyle/>
          <a:p>
            <a:r>
              <a:rPr lang="en-US" dirty="0"/>
              <a:t>www.webcam-spy.com</a:t>
            </a:r>
          </a:p>
        </p:txBody>
      </p:sp>
      <p:sp>
        <p:nvSpPr>
          <p:cNvPr id="3" name="Date Placeholder 2">
            <a:extLst>
              <a:ext uri="{FF2B5EF4-FFF2-40B4-BE49-F238E27FC236}">
                <a16:creationId xmlns:a16="http://schemas.microsoft.com/office/drawing/2014/main" id="{9C76033C-1DC5-4005-805E-4CD6D2EC73B2}"/>
              </a:ext>
            </a:extLst>
          </p:cNvPr>
          <p:cNvSpPr>
            <a:spLocks noGrp="1"/>
          </p:cNvSpPr>
          <p:nvPr>
            <p:ph type="dt" sz="half" idx="10"/>
          </p:nvPr>
        </p:nvSpPr>
        <p:spPr/>
        <p:txBody>
          <a:bodyPr/>
          <a:lstStyle/>
          <a:p>
            <a:fld id="{AB9FD8B0-BB89-42FC-AD01-095D23CB88C6}" type="datetime1">
              <a:rPr lang="en-US" smtClean="0"/>
              <a:t>3/28/2023</a:t>
            </a:fld>
            <a:endParaRPr lang="en-US" dirty="0"/>
          </a:p>
        </p:txBody>
      </p:sp>
    </p:spTree>
    <p:extLst>
      <p:ext uri="{BB962C8B-B14F-4D97-AF65-F5344CB8AC3E}">
        <p14:creationId xmlns:p14="http://schemas.microsoft.com/office/powerpoint/2010/main" val="228228449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b="1" dirty="0">
                <a:solidFill>
                  <a:srgbClr val="E2CFF1"/>
                </a:solidFill>
              </a:rPr>
              <a:t>Video Surveillance Challenge</a:t>
            </a:r>
          </a:p>
        </p:txBody>
      </p:sp>
      <p:sp>
        <p:nvSpPr>
          <p:cNvPr id="3" name="Content Placeholder 2"/>
          <p:cNvSpPr>
            <a:spLocks noGrp="1"/>
          </p:cNvSpPr>
          <p:nvPr>
            <p:ph idx="1"/>
          </p:nvPr>
        </p:nvSpPr>
        <p:spPr>
          <a:xfrm>
            <a:off x="457200" y="3352800"/>
            <a:ext cx="8229600" cy="3276600"/>
          </a:xfrm>
        </p:spPr>
        <p:txBody>
          <a:bodyPr>
            <a:normAutofit fontScale="85000" lnSpcReduction="20000"/>
          </a:bodyPr>
          <a:lstStyle/>
          <a:p>
            <a:r>
              <a:rPr lang="en-US" sz="3300" dirty="0"/>
              <a:t>Problem: who is watching them</a:t>
            </a:r>
          </a:p>
          <a:p>
            <a:pPr lvl="1">
              <a:lnSpc>
                <a:spcPts val="2900"/>
              </a:lnSpc>
            </a:pPr>
            <a:r>
              <a:rPr lang="en-US" dirty="0"/>
              <a:t>Impractical to scale number of human operators as the number of cameras increases</a:t>
            </a:r>
          </a:p>
          <a:p>
            <a:pPr lvl="1">
              <a:spcAft>
                <a:spcPts val="1200"/>
              </a:spcAft>
            </a:pPr>
            <a:r>
              <a:rPr lang="en-US" dirty="0"/>
              <a:t>Issues include fatigue, taking breaks, distraction, …</a:t>
            </a:r>
          </a:p>
          <a:p>
            <a:r>
              <a:rPr lang="en-US" sz="3300" dirty="0"/>
              <a:t>Traditional video processing solutions are vertical applications</a:t>
            </a:r>
          </a:p>
          <a:p>
            <a:pPr lvl="1">
              <a:lnSpc>
                <a:spcPct val="110000"/>
              </a:lnSpc>
            </a:pPr>
            <a:r>
              <a:rPr lang="en-US" dirty="0"/>
              <a:t>e.g., a traffic monitoring application cannot be used to monitor patients in a hospital</a:t>
            </a:r>
          </a:p>
          <a:p>
            <a:pPr>
              <a:lnSpc>
                <a:spcPts val="3400"/>
              </a:lnSpc>
            </a:pP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151</a:t>
            </a:fld>
            <a:endParaRPr lang="en-US"/>
          </a:p>
        </p:txBody>
      </p:sp>
      <p:grpSp>
        <p:nvGrpSpPr>
          <p:cNvPr id="7" name="Group 6"/>
          <p:cNvGrpSpPr/>
          <p:nvPr/>
        </p:nvGrpSpPr>
        <p:grpSpPr>
          <a:xfrm>
            <a:off x="5943600" y="1280301"/>
            <a:ext cx="2743200" cy="2038668"/>
            <a:chOff x="5105400" y="2438400"/>
            <a:chExt cx="3657600" cy="2617788"/>
          </a:xfrm>
        </p:grpSpPr>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438400"/>
              <a:ext cx="3505200"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Users\Kien\AppData\Local\Microsoft\Windows\Temporary Internet Files\Content.IE5\RNMI152G\MCPE01677_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3505200"/>
              <a:ext cx="1933575"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Content Placeholder 2"/>
          <p:cNvSpPr txBox="1">
            <a:spLocks/>
          </p:cNvSpPr>
          <p:nvPr/>
        </p:nvSpPr>
        <p:spPr>
          <a:xfrm>
            <a:off x="381000" y="1280300"/>
            <a:ext cx="5638800" cy="1920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3400"/>
              </a:lnSpc>
              <a:buNone/>
            </a:pPr>
            <a:r>
              <a:rPr lang="en-US" sz="2800" dirty="0"/>
              <a:t>Cost effective to deploy many cameras</a:t>
            </a:r>
          </a:p>
          <a:p>
            <a:pPr marL="1316038" indent="0">
              <a:lnSpc>
                <a:spcPts val="3400"/>
              </a:lnSpc>
              <a:buNone/>
            </a:pPr>
            <a:r>
              <a:rPr lang="en-US" sz="2800" dirty="0"/>
              <a:t>Numerous live video streams</a:t>
            </a:r>
          </a:p>
        </p:txBody>
      </p:sp>
      <p:sp>
        <p:nvSpPr>
          <p:cNvPr id="6" name="Right Arrow 5"/>
          <p:cNvSpPr/>
          <p:nvPr/>
        </p:nvSpPr>
        <p:spPr>
          <a:xfrm>
            <a:off x="978408" y="2327030"/>
            <a:ext cx="621792" cy="317133"/>
          </a:xfrm>
          <a:prstGeom prst="rightArrow">
            <a:avLst/>
          </a:prstGeom>
          <a:solidFill>
            <a:srgbClr val="FF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097C8AB8-A2C3-4ADD-B156-405054952000}"/>
              </a:ext>
            </a:extLst>
          </p:cNvPr>
          <p:cNvSpPr>
            <a:spLocks noGrp="1"/>
          </p:cNvSpPr>
          <p:nvPr>
            <p:ph type="dt" sz="half" idx="10"/>
          </p:nvPr>
        </p:nvSpPr>
        <p:spPr/>
        <p:txBody>
          <a:bodyPr/>
          <a:lstStyle/>
          <a:p>
            <a:fld id="{85D2E517-877C-4F71-8455-0B71F0EFA2AA}" type="datetime1">
              <a:rPr lang="en-US" smtClean="0"/>
              <a:t>3/28/2023</a:t>
            </a:fld>
            <a:endParaRPr lang="en-US" dirty="0"/>
          </a:p>
        </p:txBody>
      </p:sp>
    </p:spTree>
    <p:extLst>
      <p:ext uri="{BB962C8B-B14F-4D97-AF65-F5344CB8AC3E}">
        <p14:creationId xmlns:p14="http://schemas.microsoft.com/office/powerpoint/2010/main" val="119398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normAutofit/>
          </a:bodyPr>
          <a:lstStyle/>
          <a:p>
            <a:r>
              <a:rPr lang="en-US" sz="4300" b="1" dirty="0">
                <a:solidFill>
                  <a:srgbClr val="E2CFF1"/>
                </a:solidFill>
              </a:rPr>
              <a:t>Platform for Software Development</a:t>
            </a:r>
          </a:p>
        </p:txBody>
      </p:sp>
      <p:sp>
        <p:nvSpPr>
          <p:cNvPr id="5" name="Slide Number Placeholder 4"/>
          <p:cNvSpPr>
            <a:spLocks noGrp="1"/>
          </p:cNvSpPr>
          <p:nvPr>
            <p:ph type="sldNum" sz="quarter" idx="12"/>
          </p:nvPr>
        </p:nvSpPr>
        <p:spPr>
          <a:xfrm>
            <a:off x="7543800" y="6022848"/>
            <a:ext cx="914400" cy="365125"/>
          </a:xfrm>
        </p:spPr>
        <p:txBody>
          <a:bodyPr/>
          <a:lstStyle/>
          <a:p>
            <a:fld id="{B6F15528-21DE-4FAA-801E-634DDDAF4B2B}" type="slidenum">
              <a:rPr lang="en-US" smtClean="0"/>
              <a:pPr/>
              <a:t>152</a:t>
            </a:fld>
            <a:endParaRPr lang="en-US"/>
          </a:p>
        </p:txBody>
      </p:sp>
      <p:grpSp>
        <p:nvGrpSpPr>
          <p:cNvPr id="13" name="Group 12"/>
          <p:cNvGrpSpPr/>
          <p:nvPr/>
        </p:nvGrpSpPr>
        <p:grpSpPr>
          <a:xfrm>
            <a:off x="4724400" y="1600200"/>
            <a:ext cx="3580082" cy="3048000"/>
            <a:chOff x="4801918" y="2750713"/>
            <a:chExt cx="3580082" cy="3048000"/>
          </a:xfrm>
        </p:grpSpPr>
        <p:grpSp>
          <p:nvGrpSpPr>
            <p:cNvPr id="3" name="Group 2"/>
            <p:cNvGrpSpPr/>
            <p:nvPr/>
          </p:nvGrpSpPr>
          <p:grpSpPr>
            <a:xfrm>
              <a:off x="6083031" y="2750713"/>
              <a:ext cx="2298969" cy="3048000"/>
              <a:chOff x="6083031" y="2590800"/>
              <a:chExt cx="2298969" cy="3048000"/>
            </a:xfrm>
          </p:grpSpPr>
          <p:pic>
            <p:nvPicPr>
              <p:cNvPr id="19" name="Picture 3" descr="C:\Users\Kien\AppData\Local\Microsoft\Windows\Temporary Internet Files\Content.IE5\VQHLQM3M\MC90043524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1495" y="2590800"/>
                <a:ext cx="1540505" cy="304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6083031" y="3106092"/>
                <a:ext cx="774969" cy="1447800"/>
                <a:chOff x="6083031" y="3410892"/>
                <a:chExt cx="774969" cy="1447800"/>
              </a:xfrm>
            </p:grpSpPr>
            <p:sp>
              <p:nvSpPr>
                <p:cNvPr id="20" name="Up Arrow 19"/>
                <p:cNvSpPr/>
                <p:nvPr/>
              </p:nvSpPr>
              <p:spPr>
                <a:xfrm rot="5400000">
                  <a:off x="6326368" y="3184060"/>
                  <a:ext cx="304800" cy="758464"/>
                </a:xfrm>
                <a:prstGeom prst="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Up Arrow 20"/>
                <p:cNvSpPr/>
                <p:nvPr/>
              </p:nvSpPr>
              <p:spPr>
                <a:xfrm rot="5400000">
                  <a:off x="6309863" y="3565060"/>
                  <a:ext cx="304800" cy="758464"/>
                </a:xfrm>
                <a:prstGeom prst="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Up Arrow 21"/>
                <p:cNvSpPr/>
                <p:nvPr/>
              </p:nvSpPr>
              <p:spPr>
                <a:xfrm rot="5400000">
                  <a:off x="6326368" y="3946060"/>
                  <a:ext cx="304800" cy="758464"/>
                </a:xfrm>
                <a:prstGeom prst="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Up Arrow 22"/>
                <p:cNvSpPr/>
                <p:nvPr/>
              </p:nvSpPr>
              <p:spPr>
                <a:xfrm rot="5400000">
                  <a:off x="6326368" y="4327060"/>
                  <a:ext cx="304800" cy="758464"/>
                </a:xfrm>
                <a:prstGeom prst="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11"/>
            <p:cNvGrpSpPr>
              <a:grpSpLocks/>
            </p:cNvGrpSpPr>
            <p:nvPr/>
          </p:nvGrpSpPr>
          <p:grpSpPr bwMode="auto">
            <a:xfrm>
              <a:off x="4801918" y="3179528"/>
              <a:ext cx="1281113" cy="1681163"/>
              <a:chOff x="533400" y="3962400"/>
              <a:chExt cx="1280721" cy="1680515"/>
            </a:xfrm>
          </p:grpSpPr>
          <p:pic>
            <p:nvPicPr>
              <p:cNvPr id="30" name="Picture 2" descr="C:\Users\Kien\AppData\Local\Microsoft\Windows\Temporary Internet Files\Content.IE5\R7S19DGI\MCj03984930000[1].wmf"/>
              <p:cNvPicPr>
                <a:picLocks noChangeAspect="1" noChangeArrowheads="1"/>
              </p:cNvPicPr>
              <p:nvPr/>
            </p:nvPicPr>
            <p:blipFill>
              <a:blip r:embed="rId4" cstate="print"/>
              <a:srcRect/>
              <a:stretch>
                <a:fillRect/>
              </a:stretch>
            </p:blipFill>
            <p:spPr bwMode="auto">
              <a:xfrm>
                <a:off x="533400" y="3962400"/>
                <a:ext cx="671121" cy="1070915"/>
              </a:xfrm>
              <a:prstGeom prst="rect">
                <a:avLst/>
              </a:prstGeom>
              <a:noFill/>
              <a:ln w="9525">
                <a:noFill/>
                <a:miter lim="800000"/>
                <a:headEnd/>
                <a:tailEnd/>
              </a:ln>
            </p:spPr>
          </p:pic>
          <p:pic>
            <p:nvPicPr>
              <p:cNvPr id="31" name="Picture 2" descr="C:\Users\Kien\AppData\Local\Microsoft\Windows\Temporary Internet Files\Content.IE5\R7S19DGI\MCj03984930000[1].wmf"/>
              <p:cNvPicPr>
                <a:picLocks noChangeAspect="1" noChangeArrowheads="1"/>
              </p:cNvPicPr>
              <p:nvPr/>
            </p:nvPicPr>
            <p:blipFill>
              <a:blip r:embed="rId4" cstate="print"/>
              <a:srcRect/>
              <a:stretch>
                <a:fillRect/>
              </a:stretch>
            </p:blipFill>
            <p:spPr bwMode="auto">
              <a:xfrm>
                <a:off x="685800" y="4114800"/>
                <a:ext cx="671121" cy="1070915"/>
              </a:xfrm>
              <a:prstGeom prst="rect">
                <a:avLst/>
              </a:prstGeom>
              <a:noFill/>
              <a:ln w="9525">
                <a:noFill/>
                <a:miter lim="800000"/>
                <a:headEnd/>
                <a:tailEnd/>
              </a:ln>
            </p:spPr>
          </p:pic>
          <p:pic>
            <p:nvPicPr>
              <p:cNvPr id="32" name="Picture 2" descr="C:\Users\Kien\AppData\Local\Microsoft\Windows\Temporary Internet Files\Content.IE5\R7S19DGI\MCj03984930000[1].wmf"/>
              <p:cNvPicPr>
                <a:picLocks noChangeAspect="1" noChangeArrowheads="1"/>
              </p:cNvPicPr>
              <p:nvPr/>
            </p:nvPicPr>
            <p:blipFill>
              <a:blip r:embed="rId4" cstate="print"/>
              <a:srcRect/>
              <a:stretch>
                <a:fillRect/>
              </a:stretch>
            </p:blipFill>
            <p:spPr bwMode="auto">
              <a:xfrm>
                <a:off x="838200" y="4267200"/>
                <a:ext cx="671121" cy="1070915"/>
              </a:xfrm>
              <a:prstGeom prst="rect">
                <a:avLst/>
              </a:prstGeom>
              <a:noFill/>
              <a:ln w="9525">
                <a:noFill/>
                <a:miter lim="800000"/>
                <a:headEnd/>
                <a:tailEnd/>
              </a:ln>
            </p:spPr>
          </p:pic>
          <p:pic>
            <p:nvPicPr>
              <p:cNvPr id="33" name="Picture 2" descr="C:\Users\Kien\AppData\Local\Microsoft\Windows\Temporary Internet Files\Content.IE5\R7S19DGI\MCj03984930000[1].wmf"/>
              <p:cNvPicPr>
                <a:picLocks noChangeAspect="1" noChangeArrowheads="1"/>
              </p:cNvPicPr>
              <p:nvPr/>
            </p:nvPicPr>
            <p:blipFill>
              <a:blip r:embed="rId4" cstate="print"/>
              <a:srcRect/>
              <a:stretch>
                <a:fillRect/>
              </a:stretch>
            </p:blipFill>
            <p:spPr bwMode="auto">
              <a:xfrm>
                <a:off x="990600" y="4419600"/>
                <a:ext cx="671121" cy="1070915"/>
              </a:xfrm>
              <a:prstGeom prst="rect">
                <a:avLst/>
              </a:prstGeom>
              <a:noFill/>
              <a:ln w="9525">
                <a:noFill/>
                <a:miter lim="800000"/>
                <a:headEnd/>
                <a:tailEnd/>
              </a:ln>
            </p:spPr>
          </p:pic>
          <p:pic>
            <p:nvPicPr>
              <p:cNvPr id="34" name="Picture 2" descr="C:\Users\Kien\AppData\Local\Microsoft\Windows\Temporary Internet Files\Content.IE5\R7S19DGI\MCj03984930000[1].wmf"/>
              <p:cNvPicPr>
                <a:picLocks noChangeAspect="1" noChangeArrowheads="1"/>
              </p:cNvPicPr>
              <p:nvPr/>
            </p:nvPicPr>
            <p:blipFill>
              <a:blip r:embed="rId4" cstate="print"/>
              <a:srcRect/>
              <a:stretch>
                <a:fillRect/>
              </a:stretch>
            </p:blipFill>
            <p:spPr bwMode="auto">
              <a:xfrm>
                <a:off x="1143000" y="4572000"/>
                <a:ext cx="671121" cy="1070915"/>
              </a:xfrm>
              <a:prstGeom prst="rect">
                <a:avLst/>
              </a:prstGeom>
              <a:noFill/>
              <a:ln w="9525">
                <a:noFill/>
                <a:miter lim="800000"/>
                <a:headEnd/>
                <a:tailEnd/>
              </a:ln>
            </p:spPr>
          </p:pic>
        </p:grpSp>
      </p:grpSp>
      <p:sp>
        <p:nvSpPr>
          <p:cNvPr id="35" name="Content Placeholder 2"/>
          <p:cNvSpPr txBox="1">
            <a:spLocks/>
          </p:cNvSpPr>
          <p:nvPr/>
        </p:nvSpPr>
        <p:spPr>
          <a:xfrm>
            <a:off x="457200" y="1458395"/>
            <a:ext cx="3810000" cy="296120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b="1" dirty="0">
                <a:solidFill>
                  <a:srgbClr val="00CC66"/>
                </a:solidFill>
              </a:rPr>
              <a:t>Current Approach</a:t>
            </a:r>
            <a:r>
              <a:rPr lang="en-US" sz="2600" dirty="0">
                <a:solidFill>
                  <a:srgbClr val="00CC66"/>
                </a:solidFill>
              </a:rPr>
              <a:t>: </a:t>
            </a:r>
          </a:p>
          <a:p>
            <a:pPr marL="0" indent="0">
              <a:lnSpc>
                <a:spcPct val="90000"/>
              </a:lnSpc>
              <a:spcAft>
                <a:spcPts val="1200"/>
              </a:spcAft>
              <a:buNone/>
            </a:pPr>
            <a:r>
              <a:rPr lang="en-US" sz="2600" dirty="0"/>
              <a:t>Customized software development</a:t>
            </a:r>
          </a:p>
          <a:p>
            <a:pPr marL="0" indent="0">
              <a:lnSpc>
                <a:spcPct val="90000"/>
              </a:lnSpc>
              <a:buNone/>
            </a:pPr>
            <a:r>
              <a:rPr lang="en-US" sz="2600" b="1" dirty="0">
                <a:solidFill>
                  <a:srgbClr val="00CC66"/>
                </a:solidFill>
              </a:rPr>
              <a:t>Proposal</a:t>
            </a:r>
            <a:r>
              <a:rPr lang="en-US" sz="2600" dirty="0">
                <a:solidFill>
                  <a:srgbClr val="00CC66"/>
                </a:solidFill>
              </a:rPr>
              <a:t>: </a:t>
            </a:r>
          </a:p>
          <a:p>
            <a:pPr marL="0" indent="0">
              <a:lnSpc>
                <a:spcPct val="90000"/>
              </a:lnSpc>
              <a:buFont typeface="Arial" pitchFamily="34" charset="0"/>
              <a:buNone/>
            </a:pPr>
            <a:r>
              <a:rPr lang="en-US" sz="2600" dirty="0"/>
              <a:t>A Live Video Database Management System (LVDBMS)</a:t>
            </a:r>
          </a:p>
        </p:txBody>
      </p:sp>
      <p:sp>
        <p:nvSpPr>
          <p:cNvPr id="36" name="Content Placeholder 2"/>
          <p:cNvSpPr txBox="1">
            <a:spLocks/>
          </p:cNvSpPr>
          <p:nvPr/>
        </p:nvSpPr>
        <p:spPr>
          <a:xfrm>
            <a:off x="487438" y="4648200"/>
            <a:ext cx="8123162" cy="16107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600" b="1" dirty="0">
                <a:solidFill>
                  <a:srgbClr val="00CC66"/>
                </a:solidFill>
              </a:rPr>
              <a:t>Motivation</a:t>
            </a:r>
            <a:r>
              <a:rPr lang="en-US" sz="2600" dirty="0">
                <a:solidFill>
                  <a:srgbClr val="00CC66"/>
                </a:solidFill>
              </a:rPr>
              <a:t>:  </a:t>
            </a:r>
          </a:p>
          <a:p>
            <a:pPr marL="0" indent="0">
              <a:buFont typeface="Arial" pitchFamily="34" charset="0"/>
              <a:buNone/>
            </a:pPr>
            <a:r>
              <a:rPr lang="en-US" sz="2600" dirty="0"/>
              <a:t>A general platform enables rapid development of LVC applications much like database applications are developed today</a:t>
            </a:r>
          </a:p>
        </p:txBody>
      </p:sp>
      <p:sp>
        <p:nvSpPr>
          <p:cNvPr id="37" name="Oval Callout 36"/>
          <p:cNvSpPr/>
          <p:nvPr/>
        </p:nvSpPr>
        <p:spPr>
          <a:xfrm>
            <a:off x="5700619" y="3886200"/>
            <a:ext cx="1668147" cy="917448"/>
          </a:xfrm>
          <a:prstGeom prst="wedgeEllipseCallout">
            <a:avLst>
              <a:gd name="adj1" fmla="val -48568"/>
              <a:gd name="adj2" fmla="val -87908"/>
            </a:avLst>
          </a:prstGeom>
          <a:solidFill>
            <a:srgbClr val="FF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dirty="0">
                <a:solidFill>
                  <a:schemeClr val="tx1"/>
                </a:solidFill>
              </a:rPr>
              <a:t>A special class of storage</a:t>
            </a:r>
          </a:p>
        </p:txBody>
      </p:sp>
      <p:sp>
        <p:nvSpPr>
          <p:cNvPr id="6" name="Date Placeholder 5">
            <a:extLst>
              <a:ext uri="{FF2B5EF4-FFF2-40B4-BE49-F238E27FC236}">
                <a16:creationId xmlns:a16="http://schemas.microsoft.com/office/drawing/2014/main" id="{6F32A5FF-FEC2-439C-A8EE-171F9E6454B5}"/>
              </a:ext>
            </a:extLst>
          </p:cNvPr>
          <p:cNvSpPr>
            <a:spLocks noGrp="1"/>
          </p:cNvSpPr>
          <p:nvPr>
            <p:ph type="dt" sz="half" idx="10"/>
          </p:nvPr>
        </p:nvSpPr>
        <p:spPr/>
        <p:txBody>
          <a:bodyPr/>
          <a:lstStyle/>
          <a:p>
            <a:fld id="{E763316A-730C-45ED-A9F1-30B304D5F7CD}" type="datetime1">
              <a:rPr lang="en-US" smtClean="0"/>
              <a:t>3/28/2023</a:t>
            </a:fld>
            <a:endParaRPr lang="en-US" dirty="0"/>
          </a:p>
        </p:txBody>
      </p:sp>
    </p:spTree>
    <p:extLst>
      <p:ext uri="{BB962C8B-B14F-4D97-AF65-F5344CB8AC3E}">
        <p14:creationId xmlns:p14="http://schemas.microsoft.com/office/powerpoint/2010/main" val="97459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1000"/>
                                        <p:tgtEl>
                                          <p:spTgt spid="35">
                                            <p:txEl>
                                              <p:pRg st="0" end="0"/>
                                            </p:txEl>
                                          </p:spTgt>
                                        </p:tgtEl>
                                      </p:cBhvr>
                                    </p:animEffect>
                                    <p:anim calcmode="lin" valueType="num">
                                      <p:cBhvr>
                                        <p:cTn id="8"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fade">
                                      <p:cBhvr>
                                        <p:cTn id="12" dur="1000"/>
                                        <p:tgtEl>
                                          <p:spTgt spid="35">
                                            <p:txEl>
                                              <p:pRg st="1" end="1"/>
                                            </p:txEl>
                                          </p:spTgt>
                                        </p:tgtEl>
                                      </p:cBhvr>
                                    </p:animEffect>
                                    <p:anim calcmode="lin" valueType="num">
                                      <p:cBhvr>
                                        <p:cTn id="13" dur="1000" fill="hold"/>
                                        <p:tgtEl>
                                          <p:spTgt spid="3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5">
                                            <p:txEl>
                                              <p:pRg st="2" end="2"/>
                                            </p:txEl>
                                          </p:spTgt>
                                        </p:tgtEl>
                                        <p:attrNameLst>
                                          <p:attrName>style.visibility</p:attrName>
                                        </p:attrNameLst>
                                      </p:cBhvr>
                                      <p:to>
                                        <p:strVal val="visible"/>
                                      </p:to>
                                    </p:set>
                                    <p:animEffect transition="in" filter="fade">
                                      <p:cBhvr>
                                        <p:cTn id="19" dur="1000"/>
                                        <p:tgtEl>
                                          <p:spTgt spid="35">
                                            <p:txEl>
                                              <p:pRg st="2" end="2"/>
                                            </p:txEl>
                                          </p:spTgt>
                                        </p:tgtEl>
                                      </p:cBhvr>
                                    </p:animEffect>
                                    <p:anim calcmode="lin" valueType="num">
                                      <p:cBhvr>
                                        <p:cTn id="20" dur="1000" fill="hold"/>
                                        <p:tgtEl>
                                          <p:spTgt spid="3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5">
                                            <p:txEl>
                                              <p:pRg st="3" end="3"/>
                                            </p:txEl>
                                          </p:spTgt>
                                        </p:tgtEl>
                                        <p:attrNameLst>
                                          <p:attrName>style.visibility</p:attrName>
                                        </p:attrNameLst>
                                      </p:cBhvr>
                                      <p:to>
                                        <p:strVal val="visible"/>
                                      </p:to>
                                    </p:set>
                                    <p:animEffect transition="in" filter="fade">
                                      <p:cBhvr>
                                        <p:cTn id="24" dur="1000"/>
                                        <p:tgtEl>
                                          <p:spTgt spid="35">
                                            <p:txEl>
                                              <p:pRg st="3" end="3"/>
                                            </p:txEl>
                                          </p:spTgt>
                                        </p:tgtEl>
                                      </p:cBhvr>
                                    </p:animEffect>
                                    <p:anim calcmode="lin" valueType="num">
                                      <p:cBhvr>
                                        <p:cTn id="25" dur="1000" fill="hold"/>
                                        <p:tgtEl>
                                          <p:spTgt spid="3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5">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2" presetClass="entr" presetSubtype="4"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6">
                                            <p:txEl>
                                              <p:pRg st="0" end="0"/>
                                            </p:txEl>
                                          </p:spTgt>
                                        </p:tgtEl>
                                        <p:attrNameLst>
                                          <p:attrName>style.visibility</p:attrName>
                                        </p:attrNameLst>
                                      </p:cBhvr>
                                      <p:to>
                                        <p:strVal val="visible"/>
                                      </p:to>
                                    </p:set>
                                    <p:animEffect transition="in" filter="fade">
                                      <p:cBhvr>
                                        <p:cTn id="35" dur="1000"/>
                                        <p:tgtEl>
                                          <p:spTgt spid="36">
                                            <p:txEl>
                                              <p:pRg st="0" end="0"/>
                                            </p:txEl>
                                          </p:spTgt>
                                        </p:tgtEl>
                                      </p:cBhvr>
                                    </p:animEffect>
                                    <p:anim calcmode="lin" valueType="num">
                                      <p:cBhvr>
                                        <p:cTn id="36"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6">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6">
                                            <p:txEl>
                                              <p:pRg st="1" end="1"/>
                                            </p:txEl>
                                          </p:spTgt>
                                        </p:tgtEl>
                                        <p:attrNameLst>
                                          <p:attrName>style.visibility</p:attrName>
                                        </p:attrNameLst>
                                      </p:cBhvr>
                                      <p:to>
                                        <p:strVal val="visible"/>
                                      </p:to>
                                    </p:set>
                                    <p:animEffect transition="in" filter="fade">
                                      <p:cBhvr>
                                        <p:cTn id="40" dur="1000"/>
                                        <p:tgtEl>
                                          <p:spTgt spid="36">
                                            <p:txEl>
                                              <p:pRg st="1" end="1"/>
                                            </p:txEl>
                                          </p:spTgt>
                                        </p:tgtEl>
                                      </p:cBhvr>
                                    </p:animEffect>
                                    <p:anim calcmode="lin" valueType="num">
                                      <p:cBhvr>
                                        <p:cTn id="41" dur="1000" fill="hold"/>
                                        <p:tgtEl>
                                          <p:spTgt spid="36">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3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eaLnBrk="1" hangingPunct="1"/>
            <a:fld id="{D76C219E-DB2F-48AA-B84B-5668701B3EF8}" type="slidenum">
              <a:rPr lang="en-US" altLang="zh-CN" smtClean="0">
                <a:latin typeface="Arial" charset="0"/>
              </a:rPr>
              <a:pPr eaLnBrk="1" hangingPunct="1"/>
              <a:t>153</a:t>
            </a:fld>
            <a:endParaRPr lang="en-US" altLang="zh-CN" dirty="0">
              <a:latin typeface="Arial" charset="0"/>
            </a:endParaRPr>
          </a:p>
        </p:txBody>
      </p:sp>
      <p:sp>
        <p:nvSpPr>
          <p:cNvPr id="12292" name="Rectangle 2"/>
          <p:cNvSpPr>
            <a:spLocks noGrp="1" noChangeArrowheads="1"/>
          </p:cNvSpPr>
          <p:nvPr>
            <p:ph type="title"/>
          </p:nvPr>
        </p:nvSpPr>
        <p:spPr/>
        <p:txBody>
          <a:bodyPr/>
          <a:lstStyle/>
          <a:p>
            <a:pPr eaLnBrk="1" hangingPunct="1"/>
            <a:r>
              <a:rPr lang="en-US" altLang="zh-CN" b="1" dirty="0">
                <a:solidFill>
                  <a:srgbClr val="CFAFE7"/>
                </a:solidFill>
                <a:latin typeface="Arial" charset="0"/>
                <a:cs typeface="Arial" charset="0"/>
              </a:rPr>
              <a:t>Domain-Specific Systems</a:t>
            </a:r>
          </a:p>
        </p:txBody>
      </p:sp>
      <p:grpSp>
        <p:nvGrpSpPr>
          <p:cNvPr id="12293" name="Group 38"/>
          <p:cNvGrpSpPr>
            <a:grpSpLocks/>
          </p:cNvGrpSpPr>
          <p:nvPr/>
        </p:nvGrpSpPr>
        <p:grpSpPr bwMode="auto">
          <a:xfrm>
            <a:off x="1143000" y="4873625"/>
            <a:ext cx="1193800" cy="1527175"/>
            <a:chOff x="1371600" y="4114800"/>
            <a:chExt cx="1194356" cy="1527321"/>
          </a:xfrm>
        </p:grpSpPr>
        <p:grpSp>
          <p:nvGrpSpPr>
            <p:cNvPr id="12319" name="Group 97"/>
            <p:cNvGrpSpPr>
              <a:grpSpLocks/>
            </p:cNvGrpSpPr>
            <p:nvPr/>
          </p:nvGrpSpPr>
          <p:grpSpPr bwMode="auto">
            <a:xfrm>
              <a:off x="1371600" y="4114800"/>
              <a:ext cx="432356" cy="1527321"/>
              <a:chOff x="1575356" y="4191794"/>
              <a:chExt cx="432356" cy="1527321"/>
            </a:xfrm>
          </p:grpSpPr>
          <p:pic>
            <p:nvPicPr>
              <p:cNvPr id="12323" name="Picture 2" descr="C:\Documents and Settings\kienhua\Local Settings\Temporary Internet Files\Content.IE5\YKIISBNC\MCj0398493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5356" y="5029200"/>
                <a:ext cx="432356" cy="68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324" name="Straight Arrow Connector 44"/>
              <p:cNvCxnSpPr>
                <a:cxnSpLocks noChangeShapeType="1"/>
              </p:cNvCxnSpPr>
              <p:nvPr/>
            </p:nvCxnSpPr>
            <p:spPr bwMode="auto">
              <a:xfrm rot="5400000" flipH="1" flipV="1">
                <a:off x="1422162" y="4572000"/>
                <a:ext cx="762000" cy="1588"/>
              </a:xfrm>
              <a:prstGeom prst="straightConnector1">
                <a:avLst/>
              </a:prstGeom>
              <a:noFill/>
              <a:ln w="50800" algn="ctr">
                <a:solidFill>
                  <a:srgbClr val="FF4343"/>
                </a:solidFill>
                <a:prstDash val="sysDash"/>
                <a:round/>
                <a:headEnd/>
                <a:tailEnd type="triangle" w="med" len="med"/>
              </a:ln>
              <a:extLst>
                <a:ext uri="{909E8E84-426E-40DD-AFC4-6F175D3DCCD1}">
                  <a14:hiddenFill xmlns:a14="http://schemas.microsoft.com/office/drawing/2010/main">
                    <a:noFill/>
                  </a14:hiddenFill>
                </a:ext>
              </a:extLst>
            </p:spPr>
          </p:cxnSp>
        </p:grpSp>
        <p:grpSp>
          <p:nvGrpSpPr>
            <p:cNvPr id="12320" name="Group 98"/>
            <p:cNvGrpSpPr>
              <a:grpSpLocks/>
            </p:cNvGrpSpPr>
            <p:nvPr/>
          </p:nvGrpSpPr>
          <p:grpSpPr bwMode="auto">
            <a:xfrm>
              <a:off x="2133600" y="4114800"/>
              <a:ext cx="432356" cy="1527321"/>
              <a:chOff x="1575356" y="4191794"/>
              <a:chExt cx="432356" cy="1527321"/>
            </a:xfrm>
          </p:grpSpPr>
          <p:pic>
            <p:nvPicPr>
              <p:cNvPr id="12321" name="Picture 2" descr="C:\Documents and Settings\kienhua\Local Settings\Temporary Internet Files\Content.IE5\YKIISBNC\MCj0398493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5356" y="5029200"/>
                <a:ext cx="432356" cy="68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322" name="Straight Arrow Connector 42"/>
              <p:cNvCxnSpPr>
                <a:cxnSpLocks noChangeShapeType="1"/>
              </p:cNvCxnSpPr>
              <p:nvPr/>
            </p:nvCxnSpPr>
            <p:spPr bwMode="auto">
              <a:xfrm rot="5400000" flipH="1" flipV="1">
                <a:off x="1422162" y="4572000"/>
                <a:ext cx="762000" cy="1588"/>
              </a:xfrm>
              <a:prstGeom prst="straightConnector1">
                <a:avLst/>
              </a:prstGeom>
              <a:noFill/>
              <a:ln w="50800" algn="ctr">
                <a:solidFill>
                  <a:srgbClr val="FF4343"/>
                </a:solidFill>
                <a:prstDash val="sysDash"/>
                <a:round/>
                <a:headEnd/>
                <a:tailEnd type="triangle" w="med" len="med"/>
              </a:ln>
              <a:extLst>
                <a:ext uri="{909E8E84-426E-40DD-AFC4-6F175D3DCCD1}">
                  <a14:hiddenFill xmlns:a14="http://schemas.microsoft.com/office/drawing/2010/main">
                    <a:noFill/>
                  </a14:hiddenFill>
                </a:ext>
              </a:extLst>
            </p:spPr>
          </p:cxnSp>
        </p:grpSp>
      </p:grpSp>
      <p:sp>
        <p:nvSpPr>
          <p:cNvPr id="46" name="Cube 45"/>
          <p:cNvSpPr/>
          <p:nvPr/>
        </p:nvSpPr>
        <p:spPr>
          <a:xfrm>
            <a:off x="1066800" y="4111625"/>
            <a:ext cx="1524000" cy="609600"/>
          </a:xfrm>
          <a:prstGeom prst="cube">
            <a:avLst/>
          </a:prstGeom>
          <a:solidFill>
            <a:srgbClr val="4BACC6">
              <a:lumMod val="75000"/>
            </a:srgb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dirty="0">
                <a:solidFill>
                  <a:prstClr val="white"/>
                </a:solidFill>
                <a:latin typeface="Calibri"/>
              </a:rPr>
              <a:t>I</a:t>
            </a:r>
            <a:r>
              <a:rPr lang="en-US" dirty="0">
                <a:solidFill>
                  <a:prstClr val="white"/>
                </a:solidFill>
                <a:latin typeface="Calibri"/>
                <a:ea typeface="+mn-ea"/>
              </a:rPr>
              <a:t>P 1</a:t>
            </a:r>
          </a:p>
        </p:txBody>
      </p:sp>
      <p:sp>
        <p:nvSpPr>
          <p:cNvPr id="47" name="Cube 46"/>
          <p:cNvSpPr/>
          <p:nvPr/>
        </p:nvSpPr>
        <p:spPr>
          <a:xfrm>
            <a:off x="1066800" y="3654425"/>
            <a:ext cx="1524000" cy="609600"/>
          </a:xfrm>
          <a:prstGeom prst="cube">
            <a:avLst/>
          </a:prstGeom>
          <a:solidFill>
            <a:srgbClr val="EEECE1">
              <a:lumMod val="75000"/>
            </a:srgb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dirty="0">
                <a:solidFill>
                  <a:srgbClr val="C0504D">
                    <a:lumMod val="50000"/>
                  </a:srgbClr>
                </a:solidFill>
                <a:latin typeface="Calibri"/>
                <a:ea typeface="+mn-ea"/>
              </a:rPr>
              <a:t>SP 1</a:t>
            </a:r>
          </a:p>
        </p:txBody>
      </p:sp>
      <p:sp>
        <p:nvSpPr>
          <p:cNvPr id="48" name="Cube 47"/>
          <p:cNvSpPr/>
          <p:nvPr/>
        </p:nvSpPr>
        <p:spPr>
          <a:xfrm>
            <a:off x="3581400" y="4111625"/>
            <a:ext cx="1524000" cy="609600"/>
          </a:xfrm>
          <a:prstGeom prst="cube">
            <a:avLst/>
          </a:prstGeom>
          <a:solidFill>
            <a:srgbClr val="4BACC6">
              <a:lumMod val="75000"/>
            </a:srgb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dirty="0">
                <a:solidFill>
                  <a:prstClr val="white"/>
                </a:solidFill>
                <a:latin typeface="Calibri"/>
              </a:rPr>
              <a:t>I</a:t>
            </a:r>
            <a:r>
              <a:rPr lang="en-US" dirty="0">
                <a:solidFill>
                  <a:prstClr val="white"/>
                </a:solidFill>
                <a:latin typeface="Calibri"/>
                <a:ea typeface="+mn-ea"/>
              </a:rPr>
              <a:t>P 2</a:t>
            </a:r>
          </a:p>
        </p:txBody>
      </p:sp>
      <p:grpSp>
        <p:nvGrpSpPr>
          <p:cNvPr id="12297" name="Group 48"/>
          <p:cNvGrpSpPr>
            <a:grpSpLocks/>
          </p:cNvGrpSpPr>
          <p:nvPr/>
        </p:nvGrpSpPr>
        <p:grpSpPr bwMode="auto">
          <a:xfrm>
            <a:off x="3657600" y="4873625"/>
            <a:ext cx="1193800" cy="1527175"/>
            <a:chOff x="3886200" y="4114800"/>
            <a:chExt cx="1194356" cy="1527321"/>
          </a:xfrm>
        </p:grpSpPr>
        <p:grpSp>
          <p:nvGrpSpPr>
            <p:cNvPr id="12313" name="Group 97"/>
            <p:cNvGrpSpPr>
              <a:grpSpLocks/>
            </p:cNvGrpSpPr>
            <p:nvPr/>
          </p:nvGrpSpPr>
          <p:grpSpPr bwMode="auto">
            <a:xfrm>
              <a:off x="3886200" y="4114800"/>
              <a:ext cx="432356" cy="1527321"/>
              <a:chOff x="1600200" y="4191794"/>
              <a:chExt cx="432356" cy="1527321"/>
            </a:xfrm>
          </p:grpSpPr>
          <p:pic>
            <p:nvPicPr>
              <p:cNvPr id="12317" name="Picture 2" descr="C:\Documents and Settings\kienhua\Local Settings\Temporary Internet Files\Content.IE5\YKIISBNC\MCj0398493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5029200"/>
                <a:ext cx="432356" cy="68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318" name="Straight Arrow Connector 54"/>
              <p:cNvCxnSpPr>
                <a:cxnSpLocks noChangeShapeType="1"/>
              </p:cNvCxnSpPr>
              <p:nvPr/>
            </p:nvCxnSpPr>
            <p:spPr bwMode="auto">
              <a:xfrm rot="5400000" flipH="1" flipV="1">
                <a:off x="1447006" y="4572000"/>
                <a:ext cx="762000" cy="1588"/>
              </a:xfrm>
              <a:prstGeom prst="straightConnector1">
                <a:avLst/>
              </a:prstGeom>
              <a:noFill/>
              <a:ln w="50800" algn="ctr">
                <a:solidFill>
                  <a:srgbClr val="FF4343"/>
                </a:solidFill>
                <a:prstDash val="sysDash"/>
                <a:round/>
                <a:headEnd/>
                <a:tailEnd type="triangle" w="med" len="med"/>
              </a:ln>
              <a:extLst>
                <a:ext uri="{909E8E84-426E-40DD-AFC4-6F175D3DCCD1}">
                  <a14:hiddenFill xmlns:a14="http://schemas.microsoft.com/office/drawing/2010/main">
                    <a:noFill/>
                  </a14:hiddenFill>
                </a:ext>
              </a:extLst>
            </p:spPr>
          </p:cxnSp>
        </p:grpSp>
        <p:grpSp>
          <p:nvGrpSpPr>
            <p:cNvPr id="12314" name="Group 98"/>
            <p:cNvGrpSpPr>
              <a:grpSpLocks/>
            </p:cNvGrpSpPr>
            <p:nvPr/>
          </p:nvGrpSpPr>
          <p:grpSpPr bwMode="auto">
            <a:xfrm>
              <a:off x="4648200" y="4114800"/>
              <a:ext cx="432356" cy="1527321"/>
              <a:chOff x="1600200" y="4191794"/>
              <a:chExt cx="432356" cy="1527321"/>
            </a:xfrm>
          </p:grpSpPr>
          <p:pic>
            <p:nvPicPr>
              <p:cNvPr id="12315" name="Picture 2" descr="C:\Documents and Settings\kienhua\Local Settings\Temporary Internet Files\Content.IE5\YKIISBNC\MCj0398493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5029200"/>
                <a:ext cx="432356" cy="68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316" name="Straight Arrow Connector 52"/>
              <p:cNvCxnSpPr>
                <a:cxnSpLocks noChangeShapeType="1"/>
              </p:cNvCxnSpPr>
              <p:nvPr/>
            </p:nvCxnSpPr>
            <p:spPr bwMode="auto">
              <a:xfrm rot="5400000" flipH="1" flipV="1">
                <a:off x="1447006" y="4572000"/>
                <a:ext cx="762000" cy="1588"/>
              </a:xfrm>
              <a:prstGeom prst="straightConnector1">
                <a:avLst/>
              </a:prstGeom>
              <a:noFill/>
              <a:ln w="50800" algn="ctr">
                <a:solidFill>
                  <a:srgbClr val="FF4343"/>
                </a:solidFill>
                <a:prstDash val="sysDash"/>
                <a:round/>
                <a:headEnd/>
                <a:tailEnd type="triangle" w="med" len="med"/>
              </a:ln>
              <a:extLst>
                <a:ext uri="{909E8E84-426E-40DD-AFC4-6F175D3DCCD1}">
                  <a14:hiddenFill xmlns:a14="http://schemas.microsoft.com/office/drawing/2010/main">
                    <a:noFill/>
                  </a14:hiddenFill>
                </a:ext>
              </a:extLst>
            </p:spPr>
          </p:cxnSp>
        </p:grpSp>
      </p:grpSp>
      <p:sp>
        <p:nvSpPr>
          <p:cNvPr id="56" name="Cube 13"/>
          <p:cNvSpPr/>
          <p:nvPr/>
        </p:nvSpPr>
        <p:spPr>
          <a:xfrm>
            <a:off x="6096000" y="4111625"/>
            <a:ext cx="1524000" cy="609600"/>
          </a:xfrm>
          <a:prstGeom prst="cube">
            <a:avLst/>
          </a:prstGeom>
          <a:solidFill>
            <a:srgbClr val="4BACC6">
              <a:lumMod val="75000"/>
            </a:srgb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dirty="0">
                <a:solidFill>
                  <a:prstClr val="white"/>
                </a:solidFill>
                <a:latin typeface="Calibri"/>
              </a:rPr>
              <a:t>I</a:t>
            </a:r>
            <a:r>
              <a:rPr lang="en-US" dirty="0">
                <a:solidFill>
                  <a:prstClr val="white"/>
                </a:solidFill>
                <a:latin typeface="Calibri"/>
                <a:ea typeface="+mn-ea"/>
              </a:rPr>
              <a:t>P 3</a:t>
            </a:r>
          </a:p>
        </p:txBody>
      </p:sp>
      <p:grpSp>
        <p:nvGrpSpPr>
          <p:cNvPr id="12299" name="Group 56"/>
          <p:cNvGrpSpPr>
            <a:grpSpLocks/>
          </p:cNvGrpSpPr>
          <p:nvPr/>
        </p:nvGrpSpPr>
        <p:grpSpPr bwMode="auto">
          <a:xfrm>
            <a:off x="6197600" y="4873625"/>
            <a:ext cx="1193800" cy="1527175"/>
            <a:chOff x="6425644" y="4114800"/>
            <a:chExt cx="1194356" cy="1527321"/>
          </a:xfrm>
        </p:grpSpPr>
        <p:grpSp>
          <p:nvGrpSpPr>
            <p:cNvPr id="12307" name="Group 97"/>
            <p:cNvGrpSpPr>
              <a:grpSpLocks/>
            </p:cNvGrpSpPr>
            <p:nvPr/>
          </p:nvGrpSpPr>
          <p:grpSpPr bwMode="auto">
            <a:xfrm>
              <a:off x="6425644" y="4114800"/>
              <a:ext cx="432356" cy="1527321"/>
              <a:chOff x="1600200" y="4191794"/>
              <a:chExt cx="432356" cy="1527321"/>
            </a:xfrm>
          </p:grpSpPr>
          <p:pic>
            <p:nvPicPr>
              <p:cNvPr id="12311" name="Picture 2" descr="C:\Documents and Settings\kienhua\Local Settings\Temporary Internet Files\Content.IE5\YKIISBNC\MCj0398493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5029200"/>
                <a:ext cx="432356" cy="68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312" name="Straight Arrow Connector 62"/>
              <p:cNvCxnSpPr>
                <a:cxnSpLocks noChangeShapeType="1"/>
              </p:cNvCxnSpPr>
              <p:nvPr/>
            </p:nvCxnSpPr>
            <p:spPr bwMode="auto">
              <a:xfrm rot="5400000" flipH="1" flipV="1">
                <a:off x="1447006" y="4572000"/>
                <a:ext cx="762000" cy="1588"/>
              </a:xfrm>
              <a:prstGeom prst="straightConnector1">
                <a:avLst/>
              </a:prstGeom>
              <a:noFill/>
              <a:ln w="50800" algn="ctr">
                <a:solidFill>
                  <a:srgbClr val="FF4343"/>
                </a:solidFill>
                <a:prstDash val="sysDash"/>
                <a:round/>
                <a:headEnd/>
                <a:tailEnd type="triangle" w="med" len="med"/>
              </a:ln>
              <a:extLst>
                <a:ext uri="{909E8E84-426E-40DD-AFC4-6F175D3DCCD1}">
                  <a14:hiddenFill xmlns:a14="http://schemas.microsoft.com/office/drawing/2010/main">
                    <a:noFill/>
                  </a14:hiddenFill>
                </a:ext>
              </a:extLst>
            </p:spPr>
          </p:cxnSp>
        </p:grpSp>
        <p:grpSp>
          <p:nvGrpSpPr>
            <p:cNvPr id="12308" name="Group 98"/>
            <p:cNvGrpSpPr>
              <a:grpSpLocks/>
            </p:cNvGrpSpPr>
            <p:nvPr/>
          </p:nvGrpSpPr>
          <p:grpSpPr bwMode="auto">
            <a:xfrm>
              <a:off x="7187644" y="4114800"/>
              <a:ext cx="432356" cy="1527321"/>
              <a:chOff x="1600200" y="4191794"/>
              <a:chExt cx="432356" cy="1527321"/>
            </a:xfrm>
          </p:grpSpPr>
          <p:pic>
            <p:nvPicPr>
              <p:cNvPr id="12309" name="Picture 2" descr="C:\Documents and Settings\kienhua\Local Settings\Temporary Internet Files\Content.IE5\YKIISBNC\MCj0398493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5029200"/>
                <a:ext cx="432356" cy="68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310" name="Straight Arrow Connector 60"/>
              <p:cNvCxnSpPr>
                <a:cxnSpLocks noChangeShapeType="1"/>
              </p:cNvCxnSpPr>
              <p:nvPr/>
            </p:nvCxnSpPr>
            <p:spPr bwMode="auto">
              <a:xfrm rot="5400000" flipH="1" flipV="1">
                <a:off x="1447006" y="4572000"/>
                <a:ext cx="762000" cy="1588"/>
              </a:xfrm>
              <a:prstGeom prst="straightConnector1">
                <a:avLst/>
              </a:prstGeom>
              <a:noFill/>
              <a:ln w="50800" algn="ctr">
                <a:solidFill>
                  <a:srgbClr val="FF4343"/>
                </a:solidFill>
                <a:prstDash val="sysDash"/>
                <a:round/>
                <a:headEnd/>
                <a:tailEnd type="triangle" w="med" len="med"/>
              </a:ln>
              <a:extLst>
                <a:ext uri="{909E8E84-426E-40DD-AFC4-6F175D3DCCD1}">
                  <a14:hiddenFill xmlns:a14="http://schemas.microsoft.com/office/drawing/2010/main">
                    <a:noFill/>
                  </a14:hiddenFill>
                </a:ext>
              </a:extLst>
            </p:spPr>
          </p:cxnSp>
        </p:grpSp>
      </p:grpSp>
      <p:sp>
        <p:nvSpPr>
          <p:cNvPr id="64" name="Cube 12"/>
          <p:cNvSpPr/>
          <p:nvPr/>
        </p:nvSpPr>
        <p:spPr>
          <a:xfrm>
            <a:off x="3581400" y="3654425"/>
            <a:ext cx="1524000" cy="609600"/>
          </a:xfrm>
          <a:prstGeom prst="cube">
            <a:avLst/>
          </a:prstGeom>
          <a:solidFill>
            <a:srgbClr val="EEECE1">
              <a:lumMod val="75000"/>
            </a:srgb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dirty="0">
                <a:solidFill>
                  <a:srgbClr val="C0504D">
                    <a:lumMod val="50000"/>
                  </a:srgbClr>
                </a:solidFill>
                <a:latin typeface="Calibri"/>
                <a:ea typeface="+mn-ea"/>
              </a:rPr>
              <a:t>SP 2</a:t>
            </a:r>
          </a:p>
        </p:txBody>
      </p:sp>
      <p:sp>
        <p:nvSpPr>
          <p:cNvPr id="65" name="Cube 14"/>
          <p:cNvSpPr/>
          <p:nvPr/>
        </p:nvSpPr>
        <p:spPr>
          <a:xfrm>
            <a:off x="6096000" y="3654425"/>
            <a:ext cx="1524000" cy="609600"/>
          </a:xfrm>
          <a:prstGeom prst="cube">
            <a:avLst/>
          </a:prstGeom>
          <a:solidFill>
            <a:srgbClr val="EEECE1">
              <a:lumMod val="75000"/>
            </a:srgb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dirty="0">
                <a:solidFill>
                  <a:srgbClr val="C0504D">
                    <a:lumMod val="50000"/>
                  </a:srgbClr>
                </a:solidFill>
                <a:latin typeface="Calibri"/>
                <a:ea typeface="+mn-ea"/>
              </a:rPr>
              <a:t>SP 3</a:t>
            </a:r>
          </a:p>
        </p:txBody>
      </p:sp>
      <p:sp>
        <p:nvSpPr>
          <p:cNvPr id="12304" name="TextBox 36"/>
          <p:cNvSpPr txBox="1">
            <a:spLocks noChangeArrowheads="1"/>
          </p:cNvSpPr>
          <p:nvPr/>
        </p:nvSpPr>
        <p:spPr bwMode="auto">
          <a:xfrm>
            <a:off x="6108164" y="1546780"/>
            <a:ext cx="23391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eaLnBrk="1" hangingPunct="1"/>
            <a:r>
              <a:rPr lang="en-US" dirty="0">
                <a:latin typeface="Arial" charset="0"/>
                <a:cs typeface="Arial" charset="0"/>
              </a:rPr>
              <a:t>IP:  Image Processor</a:t>
            </a:r>
          </a:p>
        </p:txBody>
      </p:sp>
      <p:sp>
        <p:nvSpPr>
          <p:cNvPr id="12305" name="TextBox 37"/>
          <p:cNvSpPr txBox="1">
            <a:spLocks noChangeArrowheads="1"/>
          </p:cNvSpPr>
          <p:nvPr/>
        </p:nvSpPr>
        <p:spPr bwMode="auto">
          <a:xfrm>
            <a:off x="5413375" y="1916112"/>
            <a:ext cx="304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eaLnBrk="1" hangingPunct="1"/>
            <a:r>
              <a:rPr lang="en-US" dirty="0">
                <a:latin typeface="Arial" charset="0"/>
                <a:cs typeface="Arial" charset="0"/>
              </a:rPr>
              <a:t>SP:  Surveillance Processor</a:t>
            </a:r>
          </a:p>
        </p:txBody>
      </p:sp>
      <p:pic>
        <p:nvPicPr>
          <p:cNvPr id="1026" name="Picture 2" descr="C:\Users\Kien\AppData\Local\Microsoft\Windows\Temporary Internet Files\Content.IE5\EUF8FS28\MC90043394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2220" y="2522220"/>
            <a:ext cx="1363980" cy="1363980"/>
          </a:xfrm>
          <a:prstGeom prst="rect">
            <a:avLst/>
          </a:prstGeom>
          <a:noFill/>
          <a:extLst>
            <a:ext uri="{909E8E84-426E-40DD-AFC4-6F175D3DCCD1}">
              <a14:hiddenFill xmlns:a14="http://schemas.microsoft.com/office/drawing/2010/main">
                <a:solidFill>
                  <a:srgbClr val="FFFFFF"/>
                </a:solidFill>
              </a14:hiddenFill>
            </a:ext>
          </a:extLst>
        </p:spPr>
      </p:pic>
      <p:sp>
        <p:nvSpPr>
          <p:cNvPr id="69" name="Rounded Rectangular Callout 68"/>
          <p:cNvSpPr/>
          <p:nvPr/>
        </p:nvSpPr>
        <p:spPr>
          <a:xfrm>
            <a:off x="2514600" y="1638300"/>
            <a:ext cx="1689172" cy="1333500"/>
          </a:xfrm>
          <a:prstGeom prst="wedgeRoundRectCallout">
            <a:avLst>
              <a:gd name="adj1" fmla="val 43596"/>
              <a:gd name="adj2" fmla="val 121556"/>
              <a:gd name="adj3" fmla="val 16667"/>
            </a:avLst>
          </a:prstGeom>
          <a:solidFill>
            <a:srgbClr val="FFCF37"/>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fontAlgn="auto">
              <a:lnSpc>
                <a:spcPts val="1900"/>
              </a:lnSpc>
              <a:spcBef>
                <a:spcPts val="0"/>
              </a:spcBef>
              <a:spcAft>
                <a:spcPts val="0"/>
              </a:spcAft>
              <a:defRPr/>
            </a:pPr>
            <a:r>
              <a:rPr lang="en-US" dirty="0">
                <a:solidFill>
                  <a:schemeClr val="bg1"/>
                </a:solidFill>
                <a:latin typeface="Calibri"/>
                <a:ea typeface="+mn-ea"/>
              </a:rPr>
              <a:t>Application specific, limited or no programming support</a:t>
            </a:r>
          </a:p>
        </p:txBody>
      </p:sp>
      <p:pic>
        <p:nvPicPr>
          <p:cNvPr id="1028" name="Picture 4" descr="C:\Users\Kien\AppData\Local\Microsoft\Windows\Temporary Internet Files\Content.IE5\6E6ENNYW\MC900433936[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400" y="25908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ular Callout 38"/>
          <p:cNvSpPr/>
          <p:nvPr/>
        </p:nvSpPr>
        <p:spPr>
          <a:xfrm>
            <a:off x="7848600" y="4264024"/>
            <a:ext cx="1143000" cy="1374775"/>
          </a:xfrm>
          <a:prstGeom prst="wedgeRoundRectCallout">
            <a:avLst>
              <a:gd name="adj1" fmla="val -99525"/>
              <a:gd name="adj2" fmla="val 62440"/>
              <a:gd name="adj3" fmla="val 16667"/>
            </a:avLst>
          </a:prstGeom>
          <a:solidFill>
            <a:srgbClr val="FFCF37"/>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fontAlgn="auto">
              <a:lnSpc>
                <a:spcPts val="1900"/>
              </a:lnSpc>
              <a:spcBef>
                <a:spcPts val="0"/>
              </a:spcBef>
              <a:spcAft>
                <a:spcPts val="0"/>
              </a:spcAft>
              <a:defRPr/>
            </a:pPr>
            <a:r>
              <a:rPr lang="en-US" dirty="0">
                <a:solidFill>
                  <a:schemeClr val="bg1"/>
                </a:solidFill>
                <a:latin typeface="Calibri"/>
                <a:ea typeface="+mn-ea"/>
              </a:rPr>
              <a:t>A specific set of known cameras</a:t>
            </a:r>
          </a:p>
        </p:txBody>
      </p:sp>
      <p:sp>
        <p:nvSpPr>
          <p:cNvPr id="41" name="Content Placeholder 2"/>
          <p:cNvSpPr txBox="1">
            <a:spLocks/>
          </p:cNvSpPr>
          <p:nvPr/>
        </p:nvSpPr>
        <p:spPr>
          <a:xfrm>
            <a:off x="716510" y="1458395"/>
            <a:ext cx="4190539" cy="98000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b="1" dirty="0">
                <a:solidFill>
                  <a:srgbClr val="00CC66"/>
                </a:solidFill>
              </a:rPr>
              <a:t>Systems customized for different applications</a:t>
            </a:r>
            <a:endParaRPr lang="en-US" sz="2600" dirty="0">
              <a:solidFill>
                <a:srgbClr val="00CC66"/>
              </a:solidFill>
            </a:endParaRPr>
          </a:p>
        </p:txBody>
      </p:sp>
      <p:pic>
        <p:nvPicPr>
          <p:cNvPr id="1030" name="Picture 6" descr="C:\Users\Kien\AppData\Local\Microsoft\Windows\Temporary Internet Files\Content.IE5\43PFWT9F\MC900433932[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1600" y="2522220"/>
            <a:ext cx="1440180" cy="144018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2C6C9C24-FD95-464F-A91E-D5E0CC4F96C0}"/>
              </a:ext>
            </a:extLst>
          </p:cNvPr>
          <p:cNvSpPr>
            <a:spLocks noGrp="1"/>
          </p:cNvSpPr>
          <p:nvPr>
            <p:ph type="dt" sz="half" idx="10"/>
          </p:nvPr>
        </p:nvSpPr>
        <p:spPr/>
        <p:txBody>
          <a:bodyPr/>
          <a:lstStyle/>
          <a:p>
            <a:fld id="{6CAE4058-ACC2-48BC-AA97-A6782677FC6B}" type="datetime1">
              <a:rPr lang="en-US" smtClean="0"/>
              <a:t>3/28/2023</a:t>
            </a:fld>
            <a:endParaRPr lang="en-US" dirty="0"/>
          </a:p>
        </p:txBody>
      </p:sp>
    </p:spTree>
    <p:extLst>
      <p:ext uri="{BB962C8B-B14F-4D97-AF65-F5344CB8AC3E}">
        <p14:creationId xmlns:p14="http://schemas.microsoft.com/office/powerpoint/2010/main" val="75361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41"/>
                                        </p:tgtEl>
                                      </p:cBhvr>
                                    </p:animEffect>
                                    <p:set>
                                      <p:cBhvr>
                                        <p:cTn id="12" dur="1" fill="hold">
                                          <p:stCondLst>
                                            <p:cond delay="499"/>
                                          </p:stCondLst>
                                        </p:cTn>
                                        <p:tgtEl>
                                          <p:spTgt spid="41"/>
                                        </p:tgtEl>
                                        <p:attrNameLst>
                                          <p:attrName>style.visibility</p:attrName>
                                        </p:attrNameLst>
                                      </p:cBhvr>
                                      <p:to>
                                        <p:strVal val="hidden"/>
                                      </p:to>
                                    </p:se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wipe(up)">
                                      <p:cBhvr>
                                        <p:cTn id="16"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39" grpId="0" animBg="1"/>
      <p:bldP spid="41"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ular Callout 38"/>
          <p:cNvSpPr/>
          <p:nvPr/>
        </p:nvSpPr>
        <p:spPr>
          <a:xfrm>
            <a:off x="457200" y="5044427"/>
            <a:ext cx="1333500" cy="1182249"/>
          </a:xfrm>
          <a:prstGeom prst="wedgeRoundRectCallout">
            <a:avLst>
              <a:gd name="adj1" fmla="val 96060"/>
              <a:gd name="adj2" fmla="val -24235"/>
              <a:gd name="adj3" fmla="val 16667"/>
            </a:avLst>
          </a:prstGeom>
          <a:solidFill>
            <a:srgbClr val="FFCF37"/>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fontAlgn="auto">
              <a:lnSpc>
                <a:spcPts val="1900"/>
              </a:lnSpc>
              <a:spcBef>
                <a:spcPts val="0"/>
              </a:spcBef>
              <a:spcAft>
                <a:spcPts val="0"/>
              </a:spcAft>
              <a:defRPr/>
            </a:pPr>
            <a:r>
              <a:rPr lang="en-US" dirty="0">
                <a:solidFill>
                  <a:schemeClr val="bg1"/>
                </a:solidFill>
                <a:latin typeface="Calibri"/>
              </a:rPr>
              <a:t>Live video streams as database content</a:t>
            </a:r>
          </a:p>
        </p:txBody>
      </p:sp>
      <p:sp>
        <p:nvSpPr>
          <p:cNvPr id="1331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eaLnBrk="1" hangingPunct="1"/>
            <a:fld id="{48EF78A4-35A9-41B8-8A86-00E2C61F8390}" type="slidenum">
              <a:rPr lang="en-US" altLang="zh-CN" smtClean="0">
                <a:latin typeface="Arial" charset="0"/>
              </a:rPr>
              <a:pPr eaLnBrk="1" hangingPunct="1"/>
              <a:t>154</a:t>
            </a:fld>
            <a:endParaRPr lang="en-US" altLang="zh-CN">
              <a:latin typeface="Arial" charset="0"/>
            </a:endParaRPr>
          </a:p>
        </p:txBody>
      </p:sp>
      <p:sp>
        <p:nvSpPr>
          <p:cNvPr id="13316" name="Rectangle 2"/>
          <p:cNvSpPr>
            <a:spLocks noGrp="1" noChangeArrowheads="1"/>
          </p:cNvSpPr>
          <p:nvPr>
            <p:ph type="title"/>
          </p:nvPr>
        </p:nvSpPr>
        <p:spPr/>
        <p:txBody>
          <a:bodyPr/>
          <a:lstStyle/>
          <a:p>
            <a:pPr eaLnBrk="1" hangingPunct="1"/>
            <a:r>
              <a:rPr lang="en-US" altLang="zh-CN" b="1" dirty="0">
                <a:solidFill>
                  <a:srgbClr val="E2CFF1"/>
                </a:solidFill>
                <a:latin typeface="Arial" charset="0"/>
                <a:cs typeface="Arial" charset="0"/>
              </a:rPr>
              <a:t>LVDBMS Approach</a:t>
            </a:r>
          </a:p>
        </p:txBody>
      </p:sp>
      <p:grpSp>
        <p:nvGrpSpPr>
          <p:cNvPr id="2" name="Group 38"/>
          <p:cNvGrpSpPr>
            <a:grpSpLocks/>
          </p:cNvGrpSpPr>
          <p:nvPr/>
        </p:nvGrpSpPr>
        <p:grpSpPr bwMode="auto">
          <a:xfrm>
            <a:off x="1143000" y="4873625"/>
            <a:ext cx="1193800" cy="1527175"/>
            <a:chOff x="1371600" y="4114800"/>
            <a:chExt cx="1194356" cy="1527321"/>
          </a:xfrm>
        </p:grpSpPr>
        <p:grpSp>
          <p:nvGrpSpPr>
            <p:cNvPr id="13346" name="Group 97"/>
            <p:cNvGrpSpPr>
              <a:grpSpLocks/>
            </p:cNvGrpSpPr>
            <p:nvPr/>
          </p:nvGrpSpPr>
          <p:grpSpPr bwMode="auto">
            <a:xfrm>
              <a:off x="1371600" y="4114800"/>
              <a:ext cx="432356" cy="1527321"/>
              <a:chOff x="1575356" y="4191794"/>
              <a:chExt cx="432356" cy="1527321"/>
            </a:xfrm>
          </p:grpSpPr>
          <p:pic>
            <p:nvPicPr>
              <p:cNvPr id="13350" name="Picture 2" descr="C:\Documents and Settings\kienhua\Local Settings\Temporary Internet Files\Content.IE5\YKIISBNC\MCj0398493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5356" y="5029200"/>
                <a:ext cx="432356" cy="68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51" name="Straight Arrow Connector 44"/>
              <p:cNvCxnSpPr>
                <a:cxnSpLocks noChangeShapeType="1"/>
              </p:cNvCxnSpPr>
              <p:nvPr/>
            </p:nvCxnSpPr>
            <p:spPr bwMode="auto">
              <a:xfrm rot="5400000" flipH="1" flipV="1">
                <a:off x="1422162" y="4572000"/>
                <a:ext cx="762000" cy="1588"/>
              </a:xfrm>
              <a:prstGeom prst="straightConnector1">
                <a:avLst/>
              </a:prstGeom>
              <a:noFill/>
              <a:ln w="50800" algn="ctr">
                <a:solidFill>
                  <a:srgbClr val="FF4343"/>
                </a:solidFill>
                <a:prstDash val="sysDash"/>
                <a:round/>
                <a:headEnd/>
                <a:tailEnd type="triangle" w="med" len="med"/>
              </a:ln>
              <a:extLst>
                <a:ext uri="{909E8E84-426E-40DD-AFC4-6F175D3DCCD1}">
                  <a14:hiddenFill xmlns:a14="http://schemas.microsoft.com/office/drawing/2010/main">
                    <a:noFill/>
                  </a14:hiddenFill>
                </a:ext>
              </a:extLst>
            </p:spPr>
          </p:cxnSp>
        </p:grpSp>
        <p:grpSp>
          <p:nvGrpSpPr>
            <p:cNvPr id="13347" name="Group 98"/>
            <p:cNvGrpSpPr>
              <a:grpSpLocks/>
            </p:cNvGrpSpPr>
            <p:nvPr/>
          </p:nvGrpSpPr>
          <p:grpSpPr bwMode="auto">
            <a:xfrm>
              <a:off x="2133600" y="4114800"/>
              <a:ext cx="432356" cy="1527321"/>
              <a:chOff x="1575356" y="4191794"/>
              <a:chExt cx="432356" cy="1527321"/>
            </a:xfrm>
          </p:grpSpPr>
          <p:pic>
            <p:nvPicPr>
              <p:cNvPr id="13348" name="Picture 2" descr="C:\Documents and Settings\kienhua\Local Settings\Temporary Internet Files\Content.IE5\YKIISBNC\MCj0398493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5356" y="5029200"/>
                <a:ext cx="432356" cy="68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49" name="Straight Arrow Connector 42"/>
              <p:cNvCxnSpPr>
                <a:cxnSpLocks noChangeShapeType="1"/>
              </p:cNvCxnSpPr>
              <p:nvPr/>
            </p:nvCxnSpPr>
            <p:spPr bwMode="auto">
              <a:xfrm rot="5400000" flipH="1" flipV="1">
                <a:off x="1422162" y="4572000"/>
                <a:ext cx="762000" cy="1588"/>
              </a:xfrm>
              <a:prstGeom prst="straightConnector1">
                <a:avLst/>
              </a:prstGeom>
              <a:noFill/>
              <a:ln w="50800" algn="ctr">
                <a:solidFill>
                  <a:srgbClr val="FF4343"/>
                </a:solidFill>
                <a:prstDash val="sysDash"/>
                <a:round/>
                <a:headEnd/>
                <a:tailEnd type="triangle" w="med" len="med"/>
              </a:ln>
              <a:extLst>
                <a:ext uri="{909E8E84-426E-40DD-AFC4-6F175D3DCCD1}">
                  <a14:hiddenFill xmlns:a14="http://schemas.microsoft.com/office/drawing/2010/main">
                    <a:noFill/>
                  </a14:hiddenFill>
                </a:ext>
              </a:extLst>
            </p:spPr>
          </p:cxnSp>
        </p:grpSp>
      </p:grpSp>
      <p:sp>
        <p:nvSpPr>
          <p:cNvPr id="46" name="Cube 45"/>
          <p:cNvSpPr/>
          <p:nvPr/>
        </p:nvSpPr>
        <p:spPr>
          <a:xfrm>
            <a:off x="1066800" y="4111625"/>
            <a:ext cx="1524000" cy="609600"/>
          </a:xfrm>
          <a:prstGeom prst="cube">
            <a:avLst/>
          </a:prstGeom>
          <a:solidFill>
            <a:srgbClr val="4BACC6">
              <a:lumMod val="75000"/>
            </a:srgb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dirty="0">
                <a:solidFill>
                  <a:prstClr val="white"/>
                </a:solidFill>
                <a:latin typeface="Calibri"/>
              </a:rPr>
              <a:t>I</a:t>
            </a:r>
            <a:r>
              <a:rPr lang="en-US" dirty="0">
                <a:solidFill>
                  <a:prstClr val="white"/>
                </a:solidFill>
                <a:latin typeface="Calibri"/>
                <a:ea typeface="+mn-ea"/>
              </a:rPr>
              <a:t>P 1</a:t>
            </a:r>
          </a:p>
        </p:txBody>
      </p:sp>
      <p:sp>
        <p:nvSpPr>
          <p:cNvPr id="47" name="Cube 46"/>
          <p:cNvSpPr/>
          <p:nvPr/>
        </p:nvSpPr>
        <p:spPr>
          <a:xfrm>
            <a:off x="1066800" y="3654425"/>
            <a:ext cx="1524000" cy="609600"/>
          </a:xfrm>
          <a:prstGeom prst="cube">
            <a:avLst/>
          </a:prstGeom>
          <a:solidFill>
            <a:srgbClr val="EEECE1">
              <a:lumMod val="75000"/>
            </a:srgb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dirty="0">
                <a:solidFill>
                  <a:srgbClr val="C0504D">
                    <a:lumMod val="50000"/>
                  </a:srgbClr>
                </a:solidFill>
                <a:latin typeface="Calibri"/>
                <a:ea typeface="+mn-ea"/>
              </a:rPr>
              <a:t>SP 1</a:t>
            </a:r>
          </a:p>
        </p:txBody>
      </p:sp>
      <p:sp>
        <p:nvSpPr>
          <p:cNvPr id="48" name="Cube 47"/>
          <p:cNvSpPr/>
          <p:nvPr/>
        </p:nvSpPr>
        <p:spPr>
          <a:xfrm>
            <a:off x="3581400" y="4111625"/>
            <a:ext cx="1524000" cy="609600"/>
          </a:xfrm>
          <a:prstGeom prst="cube">
            <a:avLst/>
          </a:prstGeom>
          <a:solidFill>
            <a:srgbClr val="4BACC6">
              <a:lumMod val="75000"/>
            </a:srgb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dirty="0">
                <a:solidFill>
                  <a:prstClr val="white"/>
                </a:solidFill>
                <a:latin typeface="Calibri"/>
              </a:rPr>
              <a:t>I</a:t>
            </a:r>
            <a:r>
              <a:rPr lang="en-US" dirty="0">
                <a:solidFill>
                  <a:prstClr val="white"/>
                </a:solidFill>
                <a:latin typeface="Calibri"/>
                <a:ea typeface="+mn-ea"/>
              </a:rPr>
              <a:t>P 2</a:t>
            </a:r>
          </a:p>
        </p:txBody>
      </p:sp>
      <p:grpSp>
        <p:nvGrpSpPr>
          <p:cNvPr id="13321" name="Group 48"/>
          <p:cNvGrpSpPr>
            <a:grpSpLocks/>
          </p:cNvGrpSpPr>
          <p:nvPr/>
        </p:nvGrpSpPr>
        <p:grpSpPr bwMode="auto">
          <a:xfrm>
            <a:off x="3657600" y="4873625"/>
            <a:ext cx="1193800" cy="1527175"/>
            <a:chOff x="3886200" y="4114800"/>
            <a:chExt cx="1194356" cy="1527321"/>
          </a:xfrm>
        </p:grpSpPr>
        <p:grpSp>
          <p:nvGrpSpPr>
            <p:cNvPr id="13340" name="Group 97"/>
            <p:cNvGrpSpPr>
              <a:grpSpLocks/>
            </p:cNvGrpSpPr>
            <p:nvPr/>
          </p:nvGrpSpPr>
          <p:grpSpPr bwMode="auto">
            <a:xfrm>
              <a:off x="3886200" y="4114800"/>
              <a:ext cx="432356" cy="1527321"/>
              <a:chOff x="1600200" y="4191794"/>
              <a:chExt cx="432356" cy="1527321"/>
            </a:xfrm>
          </p:grpSpPr>
          <p:pic>
            <p:nvPicPr>
              <p:cNvPr id="13344" name="Picture 2" descr="C:\Documents and Settings\kienhua\Local Settings\Temporary Internet Files\Content.IE5\YKIISBNC\MCj0398493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5029200"/>
                <a:ext cx="432356" cy="68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45" name="Straight Arrow Connector 54"/>
              <p:cNvCxnSpPr>
                <a:cxnSpLocks noChangeShapeType="1"/>
              </p:cNvCxnSpPr>
              <p:nvPr/>
            </p:nvCxnSpPr>
            <p:spPr bwMode="auto">
              <a:xfrm rot="5400000" flipH="1" flipV="1">
                <a:off x="1447006" y="4572000"/>
                <a:ext cx="762000" cy="1588"/>
              </a:xfrm>
              <a:prstGeom prst="straightConnector1">
                <a:avLst/>
              </a:prstGeom>
              <a:noFill/>
              <a:ln w="50800" algn="ctr">
                <a:solidFill>
                  <a:srgbClr val="FF4343"/>
                </a:solidFill>
                <a:prstDash val="sysDash"/>
                <a:round/>
                <a:headEnd/>
                <a:tailEnd type="triangle" w="med" len="med"/>
              </a:ln>
              <a:extLst>
                <a:ext uri="{909E8E84-426E-40DD-AFC4-6F175D3DCCD1}">
                  <a14:hiddenFill xmlns:a14="http://schemas.microsoft.com/office/drawing/2010/main">
                    <a:noFill/>
                  </a14:hiddenFill>
                </a:ext>
              </a:extLst>
            </p:spPr>
          </p:cxnSp>
        </p:grpSp>
        <p:grpSp>
          <p:nvGrpSpPr>
            <p:cNvPr id="13341" name="Group 98"/>
            <p:cNvGrpSpPr>
              <a:grpSpLocks/>
            </p:cNvGrpSpPr>
            <p:nvPr/>
          </p:nvGrpSpPr>
          <p:grpSpPr bwMode="auto">
            <a:xfrm>
              <a:off x="4648200" y="4114800"/>
              <a:ext cx="432356" cy="1527321"/>
              <a:chOff x="1600200" y="4191794"/>
              <a:chExt cx="432356" cy="1527321"/>
            </a:xfrm>
          </p:grpSpPr>
          <p:pic>
            <p:nvPicPr>
              <p:cNvPr id="13342" name="Picture 2" descr="C:\Documents and Settings\kienhua\Local Settings\Temporary Internet Files\Content.IE5\YKIISBNC\MCj0398493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5029200"/>
                <a:ext cx="432356" cy="68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43" name="Straight Arrow Connector 52"/>
              <p:cNvCxnSpPr>
                <a:cxnSpLocks noChangeShapeType="1"/>
              </p:cNvCxnSpPr>
              <p:nvPr/>
            </p:nvCxnSpPr>
            <p:spPr bwMode="auto">
              <a:xfrm rot="5400000" flipH="1" flipV="1">
                <a:off x="1447006" y="4572000"/>
                <a:ext cx="762000" cy="1588"/>
              </a:xfrm>
              <a:prstGeom prst="straightConnector1">
                <a:avLst/>
              </a:prstGeom>
              <a:noFill/>
              <a:ln w="50800" algn="ctr">
                <a:solidFill>
                  <a:srgbClr val="FF4343"/>
                </a:solidFill>
                <a:prstDash val="sysDash"/>
                <a:round/>
                <a:headEnd/>
                <a:tailEnd type="triangle" w="med" len="med"/>
              </a:ln>
              <a:extLst>
                <a:ext uri="{909E8E84-426E-40DD-AFC4-6F175D3DCCD1}">
                  <a14:hiddenFill xmlns:a14="http://schemas.microsoft.com/office/drawing/2010/main">
                    <a:noFill/>
                  </a14:hiddenFill>
                </a:ext>
              </a:extLst>
            </p:spPr>
          </p:cxnSp>
        </p:grpSp>
      </p:grpSp>
      <p:sp>
        <p:nvSpPr>
          <p:cNvPr id="56" name="Cube 13"/>
          <p:cNvSpPr/>
          <p:nvPr/>
        </p:nvSpPr>
        <p:spPr>
          <a:xfrm>
            <a:off x="6096000" y="4111625"/>
            <a:ext cx="1524000" cy="609600"/>
          </a:xfrm>
          <a:prstGeom prst="cube">
            <a:avLst/>
          </a:prstGeom>
          <a:solidFill>
            <a:srgbClr val="4BACC6">
              <a:lumMod val="75000"/>
            </a:srgb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dirty="0">
                <a:solidFill>
                  <a:prstClr val="white"/>
                </a:solidFill>
                <a:latin typeface="Calibri"/>
                <a:ea typeface="+mn-ea"/>
              </a:rPr>
              <a:t>IP 3</a:t>
            </a:r>
          </a:p>
        </p:txBody>
      </p:sp>
      <p:grpSp>
        <p:nvGrpSpPr>
          <p:cNvPr id="8" name="Group 56"/>
          <p:cNvGrpSpPr>
            <a:grpSpLocks/>
          </p:cNvGrpSpPr>
          <p:nvPr/>
        </p:nvGrpSpPr>
        <p:grpSpPr bwMode="auto">
          <a:xfrm>
            <a:off x="6197600" y="4873625"/>
            <a:ext cx="1193800" cy="1527175"/>
            <a:chOff x="6425644" y="4114800"/>
            <a:chExt cx="1194356" cy="1527321"/>
          </a:xfrm>
        </p:grpSpPr>
        <p:grpSp>
          <p:nvGrpSpPr>
            <p:cNvPr id="13334" name="Group 97"/>
            <p:cNvGrpSpPr>
              <a:grpSpLocks/>
            </p:cNvGrpSpPr>
            <p:nvPr/>
          </p:nvGrpSpPr>
          <p:grpSpPr bwMode="auto">
            <a:xfrm>
              <a:off x="6425644" y="4114800"/>
              <a:ext cx="432356" cy="1527321"/>
              <a:chOff x="1600200" y="4191794"/>
              <a:chExt cx="432356" cy="1527321"/>
            </a:xfrm>
          </p:grpSpPr>
          <p:pic>
            <p:nvPicPr>
              <p:cNvPr id="13338" name="Picture 2" descr="C:\Documents and Settings\kienhua\Local Settings\Temporary Internet Files\Content.IE5\YKIISBNC\MCj0398493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5029200"/>
                <a:ext cx="432356" cy="68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39" name="Straight Arrow Connector 62"/>
              <p:cNvCxnSpPr>
                <a:cxnSpLocks noChangeShapeType="1"/>
              </p:cNvCxnSpPr>
              <p:nvPr/>
            </p:nvCxnSpPr>
            <p:spPr bwMode="auto">
              <a:xfrm rot="5400000" flipH="1" flipV="1">
                <a:off x="1447006" y="4572000"/>
                <a:ext cx="762000" cy="1588"/>
              </a:xfrm>
              <a:prstGeom prst="straightConnector1">
                <a:avLst/>
              </a:prstGeom>
              <a:noFill/>
              <a:ln w="50800" algn="ctr">
                <a:solidFill>
                  <a:srgbClr val="FF4343"/>
                </a:solidFill>
                <a:prstDash val="sysDash"/>
                <a:round/>
                <a:headEnd/>
                <a:tailEnd type="triangle" w="med" len="med"/>
              </a:ln>
              <a:extLst>
                <a:ext uri="{909E8E84-426E-40DD-AFC4-6F175D3DCCD1}">
                  <a14:hiddenFill xmlns:a14="http://schemas.microsoft.com/office/drawing/2010/main">
                    <a:noFill/>
                  </a14:hiddenFill>
                </a:ext>
              </a:extLst>
            </p:spPr>
          </p:cxnSp>
        </p:grpSp>
        <p:grpSp>
          <p:nvGrpSpPr>
            <p:cNvPr id="13335" name="Group 98"/>
            <p:cNvGrpSpPr>
              <a:grpSpLocks/>
            </p:cNvGrpSpPr>
            <p:nvPr/>
          </p:nvGrpSpPr>
          <p:grpSpPr bwMode="auto">
            <a:xfrm>
              <a:off x="7187644" y="4114800"/>
              <a:ext cx="432356" cy="1527321"/>
              <a:chOff x="1600200" y="4191794"/>
              <a:chExt cx="432356" cy="1527321"/>
            </a:xfrm>
          </p:grpSpPr>
          <p:pic>
            <p:nvPicPr>
              <p:cNvPr id="13336" name="Picture 2" descr="C:\Documents and Settings\kienhua\Local Settings\Temporary Internet Files\Content.IE5\YKIISBNC\MCj0398493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5029200"/>
                <a:ext cx="432356" cy="68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37" name="Straight Arrow Connector 60"/>
              <p:cNvCxnSpPr>
                <a:cxnSpLocks noChangeShapeType="1"/>
              </p:cNvCxnSpPr>
              <p:nvPr/>
            </p:nvCxnSpPr>
            <p:spPr bwMode="auto">
              <a:xfrm rot="5400000" flipH="1" flipV="1">
                <a:off x="1447006" y="4572000"/>
                <a:ext cx="762000" cy="1588"/>
              </a:xfrm>
              <a:prstGeom prst="straightConnector1">
                <a:avLst/>
              </a:prstGeom>
              <a:noFill/>
              <a:ln w="50800" algn="ctr">
                <a:solidFill>
                  <a:srgbClr val="FF4343"/>
                </a:solidFill>
                <a:prstDash val="sysDash"/>
                <a:round/>
                <a:headEnd/>
                <a:tailEnd type="triangle" w="med" len="med"/>
              </a:ln>
              <a:extLst>
                <a:ext uri="{909E8E84-426E-40DD-AFC4-6F175D3DCCD1}">
                  <a14:hiddenFill xmlns:a14="http://schemas.microsoft.com/office/drawing/2010/main">
                    <a:noFill/>
                  </a14:hiddenFill>
                </a:ext>
              </a:extLst>
            </p:spPr>
          </p:cxnSp>
        </p:grpSp>
      </p:grpSp>
      <p:sp>
        <p:nvSpPr>
          <p:cNvPr id="64" name="Cube 12"/>
          <p:cNvSpPr/>
          <p:nvPr/>
        </p:nvSpPr>
        <p:spPr>
          <a:xfrm>
            <a:off x="3581400" y="3654425"/>
            <a:ext cx="1524000" cy="609600"/>
          </a:xfrm>
          <a:prstGeom prst="cube">
            <a:avLst/>
          </a:prstGeom>
          <a:solidFill>
            <a:srgbClr val="EEECE1">
              <a:lumMod val="75000"/>
            </a:srgb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dirty="0">
                <a:solidFill>
                  <a:srgbClr val="C0504D">
                    <a:lumMod val="50000"/>
                  </a:srgbClr>
                </a:solidFill>
                <a:latin typeface="Calibri"/>
                <a:ea typeface="+mn-ea"/>
              </a:rPr>
              <a:t>SP 2</a:t>
            </a:r>
          </a:p>
        </p:txBody>
      </p:sp>
      <p:sp>
        <p:nvSpPr>
          <p:cNvPr id="65" name="Cube 14"/>
          <p:cNvSpPr/>
          <p:nvPr/>
        </p:nvSpPr>
        <p:spPr>
          <a:xfrm>
            <a:off x="6096000" y="3654425"/>
            <a:ext cx="1524000" cy="609600"/>
          </a:xfrm>
          <a:prstGeom prst="cube">
            <a:avLst/>
          </a:prstGeom>
          <a:solidFill>
            <a:srgbClr val="EEECE1">
              <a:lumMod val="75000"/>
            </a:srgb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dirty="0">
                <a:solidFill>
                  <a:srgbClr val="C0504D">
                    <a:lumMod val="50000"/>
                  </a:srgbClr>
                </a:solidFill>
                <a:latin typeface="Calibri"/>
                <a:ea typeface="+mn-ea"/>
              </a:rPr>
              <a:t>SP 3</a:t>
            </a:r>
          </a:p>
        </p:txBody>
      </p:sp>
      <p:sp>
        <p:nvSpPr>
          <p:cNvPr id="70" name="Cube 69"/>
          <p:cNvSpPr/>
          <p:nvPr/>
        </p:nvSpPr>
        <p:spPr>
          <a:xfrm>
            <a:off x="2209800" y="4114800"/>
            <a:ext cx="4267200" cy="609600"/>
          </a:xfrm>
          <a:prstGeom prst="cube">
            <a:avLst/>
          </a:prstGeom>
          <a:solidFill>
            <a:srgbClr val="4BACC6">
              <a:lumMod val="75000"/>
            </a:srgb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dirty="0">
                <a:solidFill>
                  <a:prstClr val="white"/>
                </a:solidFill>
                <a:latin typeface="Calibri"/>
                <a:ea typeface="+mn-ea"/>
              </a:rPr>
              <a:t>IP</a:t>
            </a:r>
          </a:p>
        </p:txBody>
      </p:sp>
      <p:sp>
        <p:nvSpPr>
          <p:cNvPr id="71" name="Rounded Rectangular Callout 70"/>
          <p:cNvSpPr/>
          <p:nvPr/>
        </p:nvSpPr>
        <p:spPr>
          <a:xfrm>
            <a:off x="6858000" y="4495800"/>
            <a:ext cx="1905000" cy="1414107"/>
          </a:xfrm>
          <a:prstGeom prst="wedgeRoundRectCallout">
            <a:avLst>
              <a:gd name="adj1" fmla="val -83362"/>
              <a:gd name="adj2" fmla="val 20311"/>
              <a:gd name="adj3" fmla="val 16667"/>
            </a:avLst>
          </a:prstGeom>
          <a:solidFill>
            <a:srgbClr val="FFCF37"/>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fontAlgn="auto">
              <a:lnSpc>
                <a:spcPts val="1900"/>
              </a:lnSpc>
              <a:spcBef>
                <a:spcPts val="0"/>
              </a:spcBef>
              <a:spcAft>
                <a:spcPts val="0"/>
              </a:spcAft>
              <a:defRPr/>
            </a:pPr>
            <a:r>
              <a:rPr lang="en-US" dirty="0">
                <a:solidFill>
                  <a:schemeClr val="bg1"/>
                </a:solidFill>
                <a:latin typeface="Calibri"/>
              </a:rPr>
              <a:t>Different user groups can share the cameras for different purposes</a:t>
            </a:r>
          </a:p>
        </p:txBody>
      </p:sp>
      <p:sp>
        <p:nvSpPr>
          <p:cNvPr id="13332" name="TextBox 36"/>
          <p:cNvSpPr txBox="1">
            <a:spLocks noChangeArrowheads="1"/>
          </p:cNvSpPr>
          <p:nvPr/>
        </p:nvSpPr>
        <p:spPr bwMode="auto">
          <a:xfrm>
            <a:off x="685800" y="1600200"/>
            <a:ext cx="23391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eaLnBrk="1" hangingPunct="1"/>
            <a:r>
              <a:rPr lang="en-US" dirty="0">
                <a:latin typeface="Arial" charset="0"/>
                <a:cs typeface="Arial" charset="0"/>
              </a:rPr>
              <a:t>IP:  Image Processor</a:t>
            </a:r>
          </a:p>
        </p:txBody>
      </p:sp>
      <p:sp>
        <p:nvSpPr>
          <p:cNvPr id="13333" name="TextBox 37"/>
          <p:cNvSpPr txBox="1">
            <a:spLocks noChangeArrowheads="1"/>
          </p:cNvSpPr>
          <p:nvPr/>
        </p:nvSpPr>
        <p:spPr bwMode="auto">
          <a:xfrm>
            <a:off x="3730625" y="1600200"/>
            <a:ext cx="304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eaLnBrk="1" hangingPunct="1"/>
            <a:r>
              <a:rPr lang="en-US" dirty="0">
                <a:latin typeface="Arial" charset="0"/>
                <a:cs typeface="Arial" charset="0"/>
              </a:rPr>
              <a:t>SP:  Surveillance Processor</a:t>
            </a:r>
          </a:p>
        </p:txBody>
      </p:sp>
      <p:sp>
        <p:nvSpPr>
          <p:cNvPr id="40" name="Cube 39"/>
          <p:cNvSpPr/>
          <p:nvPr/>
        </p:nvSpPr>
        <p:spPr>
          <a:xfrm>
            <a:off x="2209800" y="3581400"/>
            <a:ext cx="4267200" cy="609600"/>
          </a:xfrm>
          <a:prstGeom prst="cube">
            <a:avLst/>
          </a:prstGeom>
          <a:solidFill>
            <a:srgbClr val="4BACC6">
              <a:lumMod val="75000"/>
            </a:srgb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dirty="0">
                <a:solidFill>
                  <a:prstClr val="white"/>
                </a:solidFill>
                <a:latin typeface="Calibri"/>
                <a:ea typeface="+mn-ea"/>
              </a:rPr>
              <a:t>Query interface</a:t>
            </a:r>
          </a:p>
        </p:txBody>
      </p:sp>
      <p:sp>
        <p:nvSpPr>
          <p:cNvPr id="42" name="Rounded Rectangular Callout 41"/>
          <p:cNvSpPr/>
          <p:nvPr/>
        </p:nvSpPr>
        <p:spPr>
          <a:xfrm>
            <a:off x="457200" y="3276600"/>
            <a:ext cx="1066800" cy="990600"/>
          </a:xfrm>
          <a:prstGeom prst="wedgeRoundRectCallout">
            <a:avLst>
              <a:gd name="adj1" fmla="val 101963"/>
              <a:gd name="adj2" fmla="val 19865"/>
              <a:gd name="adj3" fmla="val 16667"/>
            </a:avLst>
          </a:prstGeom>
          <a:solidFill>
            <a:srgbClr val="FFCF37"/>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fontAlgn="auto">
              <a:spcBef>
                <a:spcPts val="0"/>
              </a:spcBef>
              <a:spcAft>
                <a:spcPts val="0"/>
              </a:spcAft>
              <a:defRPr/>
            </a:pPr>
            <a:r>
              <a:rPr lang="en-US" dirty="0">
                <a:solidFill>
                  <a:schemeClr val="bg1"/>
                </a:solidFill>
                <a:latin typeface="Calibri"/>
              </a:rPr>
              <a:t>LVDBMS</a:t>
            </a:r>
          </a:p>
        </p:txBody>
      </p:sp>
      <p:sp>
        <p:nvSpPr>
          <p:cNvPr id="3" name="Rounded Rectangle 2"/>
          <p:cNvSpPr/>
          <p:nvPr/>
        </p:nvSpPr>
        <p:spPr>
          <a:xfrm>
            <a:off x="2109356" y="3470564"/>
            <a:ext cx="4468090" cy="1392381"/>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ular Callout 68"/>
          <p:cNvSpPr/>
          <p:nvPr/>
        </p:nvSpPr>
        <p:spPr>
          <a:xfrm>
            <a:off x="6934200" y="3048000"/>
            <a:ext cx="1752600" cy="1052513"/>
          </a:xfrm>
          <a:prstGeom prst="wedgeRoundRectCallout">
            <a:avLst>
              <a:gd name="adj1" fmla="val -90433"/>
              <a:gd name="adj2" fmla="val 29500"/>
              <a:gd name="adj3" fmla="val 16667"/>
            </a:avLst>
          </a:prstGeom>
          <a:solidFill>
            <a:srgbClr val="FFCF37"/>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fontAlgn="auto">
              <a:spcBef>
                <a:spcPts val="0"/>
              </a:spcBef>
              <a:spcAft>
                <a:spcPts val="0"/>
              </a:spcAft>
              <a:defRPr/>
            </a:pPr>
            <a:r>
              <a:rPr lang="en-US" dirty="0">
                <a:solidFill>
                  <a:schemeClr val="bg1"/>
                </a:solidFill>
                <a:latin typeface="Calibri"/>
                <a:ea typeface="+mn-ea"/>
              </a:rPr>
              <a:t>Programmable, not application specific</a:t>
            </a:r>
          </a:p>
        </p:txBody>
      </p:sp>
      <p:sp>
        <p:nvSpPr>
          <p:cNvPr id="67" name="Left-Right Arrow 66"/>
          <p:cNvSpPr>
            <a:spLocks noChangeArrowheads="1"/>
          </p:cNvSpPr>
          <p:nvPr/>
        </p:nvSpPr>
        <p:spPr bwMode="auto">
          <a:xfrm rot="-2733693">
            <a:off x="5650382" y="3180047"/>
            <a:ext cx="998729" cy="247797"/>
          </a:xfrm>
          <a:prstGeom prst="leftRightArrow">
            <a:avLst>
              <a:gd name="adj1" fmla="val 50000"/>
              <a:gd name="adj2" fmla="val 49991"/>
            </a:avLst>
          </a:prstGeom>
          <a:solidFill>
            <a:srgbClr val="E6B9B8"/>
          </a:solidFill>
          <a:ln w="25400" algn="ctr">
            <a:solidFill>
              <a:srgbClr val="385D8A"/>
            </a:solidFill>
            <a:miter lim="800000"/>
            <a:headEnd/>
            <a:tailEnd/>
          </a:ln>
        </p:spPr>
        <p:txBody>
          <a:bodyPr anchor="ctr"/>
          <a:lstStyle/>
          <a:p>
            <a:pPr algn="ctr"/>
            <a:endParaRPr lang="en-US">
              <a:solidFill>
                <a:srgbClr val="FFFFFF"/>
              </a:solidFill>
              <a:latin typeface="Calibri" pitchFamily="34" charset="0"/>
            </a:endParaRPr>
          </a:p>
        </p:txBody>
      </p:sp>
      <p:sp>
        <p:nvSpPr>
          <p:cNvPr id="68" name="Left-Right Arrow 67"/>
          <p:cNvSpPr>
            <a:spLocks noChangeArrowheads="1"/>
          </p:cNvSpPr>
          <p:nvPr/>
        </p:nvSpPr>
        <p:spPr bwMode="auto">
          <a:xfrm rot="5400000">
            <a:off x="3919537" y="3157537"/>
            <a:ext cx="771525" cy="228600"/>
          </a:xfrm>
          <a:prstGeom prst="leftRightArrow">
            <a:avLst>
              <a:gd name="adj1" fmla="val 50000"/>
              <a:gd name="adj2" fmla="val 50000"/>
            </a:avLst>
          </a:prstGeom>
          <a:solidFill>
            <a:srgbClr val="E6B9B8"/>
          </a:solidFill>
          <a:ln w="25400" algn="ctr">
            <a:solidFill>
              <a:srgbClr val="385D8A"/>
            </a:solidFill>
            <a:miter lim="800000"/>
            <a:headEnd/>
            <a:tailEnd/>
          </a:ln>
        </p:spPr>
        <p:txBody>
          <a:bodyPr anchor="ctr"/>
          <a:lstStyle/>
          <a:p>
            <a:pPr algn="ctr"/>
            <a:endParaRPr lang="en-US">
              <a:solidFill>
                <a:srgbClr val="FFFFFF"/>
              </a:solidFill>
              <a:latin typeface="Calibri" pitchFamily="34" charset="0"/>
            </a:endParaRPr>
          </a:p>
        </p:txBody>
      </p:sp>
      <p:sp>
        <p:nvSpPr>
          <p:cNvPr id="66" name="Left-Right Arrow 65"/>
          <p:cNvSpPr>
            <a:spLocks noChangeArrowheads="1"/>
          </p:cNvSpPr>
          <p:nvPr/>
        </p:nvSpPr>
        <p:spPr bwMode="auto">
          <a:xfrm rot="2691949">
            <a:off x="2037964" y="3191373"/>
            <a:ext cx="1010805" cy="226979"/>
          </a:xfrm>
          <a:prstGeom prst="leftRightArrow">
            <a:avLst>
              <a:gd name="adj1" fmla="val 50000"/>
              <a:gd name="adj2" fmla="val 49991"/>
            </a:avLst>
          </a:prstGeom>
          <a:solidFill>
            <a:srgbClr val="E6B9B8"/>
          </a:solidFill>
          <a:ln w="25400" algn="ctr">
            <a:solidFill>
              <a:srgbClr val="385D8A"/>
            </a:solidFill>
            <a:miter lim="800000"/>
            <a:headEnd/>
            <a:tailEnd/>
          </a:ln>
        </p:spPr>
        <p:txBody>
          <a:bodyPr anchor="ctr"/>
          <a:lstStyle/>
          <a:p>
            <a:pPr algn="ctr"/>
            <a:endParaRPr lang="en-US">
              <a:solidFill>
                <a:srgbClr val="FFFFFF"/>
              </a:solidFill>
              <a:latin typeface="Calibri" pitchFamily="34" charset="0"/>
            </a:endParaRPr>
          </a:p>
        </p:txBody>
      </p:sp>
      <p:sp>
        <p:nvSpPr>
          <p:cNvPr id="4" name="Date Placeholder 3">
            <a:extLst>
              <a:ext uri="{FF2B5EF4-FFF2-40B4-BE49-F238E27FC236}">
                <a16:creationId xmlns:a16="http://schemas.microsoft.com/office/drawing/2014/main" id="{5F6305F2-F622-4B95-A707-E0D963840FFF}"/>
              </a:ext>
            </a:extLst>
          </p:cNvPr>
          <p:cNvSpPr>
            <a:spLocks noGrp="1"/>
          </p:cNvSpPr>
          <p:nvPr>
            <p:ph type="dt" sz="half" idx="10"/>
          </p:nvPr>
        </p:nvSpPr>
        <p:spPr/>
        <p:txBody>
          <a:bodyPr/>
          <a:lstStyle/>
          <a:p>
            <a:fld id="{068BBBF3-1111-4518-BC93-16C6A20B886D}" type="datetime1">
              <a:rPr lang="en-US" smtClean="0"/>
              <a:t>3/28/2023</a:t>
            </a:fld>
            <a:endParaRPr lang="en-US" dirty="0"/>
          </a:p>
        </p:txBody>
      </p:sp>
    </p:spTree>
    <p:extLst>
      <p:ext uri="{BB962C8B-B14F-4D97-AF65-F5344CB8AC3E}">
        <p14:creationId xmlns:p14="http://schemas.microsoft.com/office/powerpoint/2010/main" val="1926143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 -4.81481E-6 L 0 -0.19953 " pathEditMode="relative" rAng="0" ptsTypes="AA">
                                      <p:cBhvr>
                                        <p:cTn id="6" dur="2000" fill="hold"/>
                                        <p:tgtEl>
                                          <p:spTgt spid="47"/>
                                        </p:tgtEl>
                                        <p:attrNameLst>
                                          <p:attrName>ppt_x</p:attrName>
                                          <p:attrName>ppt_y</p:attrName>
                                        </p:attrNameLst>
                                      </p:cBhvr>
                                      <p:rCtr x="0" y="-9977"/>
                                    </p:animMotion>
                                  </p:childTnLst>
                                </p:cTn>
                              </p:par>
                              <p:par>
                                <p:cTn id="7" presetID="64" presetClass="path" presetSubtype="0" accel="50000" decel="50000" fill="hold" grpId="0" nodeType="withEffect">
                                  <p:stCondLst>
                                    <p:cond delay="0"/>
                                  </p:stCondLst>
                                  <p:childTnLst>
                                    <p:animMotion origin="layout" path="M 0 -4.81481E-6 L 0 -0.21064 " pathEditMode="relative" rAng="0" ptsTypes="AA">
                                      <p:cBhvr>
                                        <p:cTn id="8" dur="2000" fill="hold"/>
                                        <p:tgtEl>
                                          <p:spTgt spid="64"/>
                                        </p:tgtEl>
                                        <p:attrNameLst>
                                          <p:attrName>ppt_x</p:attrName>
                                          <p:attrName>ppt_y</p:attrName>
                                        </p:attrNameLst>
                                      </p:cBhvr>
                                      <p:rCtr x="0" y="-10532"/>
                                    </p:animMotion>
                                  </p:childTnLst>
                                </p:cTn>
                              </p:par>
                              <p:par>
                                <p:cTn id="9" presetID="64" presetClass="path" presetSubtype="0" accel="50000" decel="50000" fill="hold" grpId="0" nodeType="withEffect">
                                  <p:stCondLst>
                                    <p:cond delay="0"/>
                                  </p:stCondLst>
                                  <p:childTnLst>
                                    <p:animMotion origin="layout" path="M 1.11022E-16 -4.81481E-6 L 1.11022E-16 -0.19953 " pathEditMode="relative" rAng="0" ptsTypes="AA">
                                      <p:cBhvr>
                                        <p:cTn id="10" dur="2000" fill="hold"/>
                                        <p:tgtEl>
                                          <p:spTgt spid="65"/>
                                        </p:tgtEl>
                                        <p:attrNameLst>
                                          <p:attrName>ppt_x</p:attrName>
                                          <p:attrName>ppt_y</p:attrName>
                                        </p:attrNameLst>
                                      </p:cBhvr>
                                      <p:rCtr x="0" y="-9977"/>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63" presetClass="path" presetSubtype="0" accel="50000" decel="50000" fill="hold" grpId="0" nodeType="clickEffect">
                                  <p:stCondLst>
                                    <p:cond delay="0"/>
                                  </p:stCondLst>
                                  <p:childTnLst>
                                    <p:animMotion origin="layout" path="M 2.77556E-17 -3.33333E-6 L 0.125 -3.33333E-6 " pathEditMode="relative" rAng="0" ptsTypes="AA">
                                      <p:cBhvr>
                                        <p:cTn id="14" dur="2000" fill="hold"/>
                                        <p:tgtEl>
                                          <p:spTgt spid="46"/>
                                        </p:tgtEl>
                                        <p:attrNameLst>
                                          <p:attrName>ppt_x</p:attrName>
                                          <p:attrName>ppt_y</p:attrName>
                                        </p:attrNameLst>
                                      </p:cBhvr>
                                      <p:rCtr x="6250" y="0"/>
                                    </p:animMotion>
                                  </p:childTnLst>
                                </p:cTn>
                              </p:par>
                              <p:par>
                                <p:cTn id="15" presetID="35" presetClass="path" presetSubtype="0" accel="50000" decel="50000" fill="hold" grpId="0" nodeType="withEffect">
                                  <p:stCondLst>
                                    <p:cond delay="0"/>
                                  </p:stCondLst>
                                  <p:childTnLst>
                                    <p:animMotion origin="layout" path="M 0 -3.33333E-6 L -0.125 -3.33333E-6 " pathEditMode="relative" rAng="0" ptsTypes="AA">
                                      <p:cBhvr>
                                        <p:cTn id="16" dur="2000" fill="hold"/>
                                        <p:tgtEl>
                                          <p:spTgt spid="56"/>
                                        </p:tgtEl>
                                        <p:attrNameLst>
                                          <p:attrName>ppt_x</p:attrName>
                                          <p:attrName>ppt_y</p:attrName>
                                        </p:attrNameLst>
                                      </p:cBhvr>
                                      <p:rCtr x="-6250" y="0"/>
                                    </p:animMotion>
                                  </p:childTnLst>
                                </p:cTn>
                              </p:par>
                              <p:par>
                                <p:cTn id="17" presetID="63" presetClass="path" presetSubtype="0" accel="50000" decel="50000" fill="hold" nodeType="withEffect">
                                  <p:stCondLst>
                                    <p:cond delay="0"/>
                                  </p:stCondLst>
                                  <p:childTnLst>
                                    <p:animMotion origin="layout" path="M 2.22222E-6 -2.59259E-6 L 0.11805 -0.00023 " pathEditMode="relative" rAng="0" ptsTypes="AA">
                                      <p:cBhvr>
                                        <p:cTn id="18" dur="2000" fill="hold"/>
                                        <p:tgtEl>
                                          <p:spTgt spid="2"/>
                                        </p:tgtEl>
                                        <p:attrNameLst>
                                          <p:attrName>ppt_x</p:attrName>
                                          <p:attrName>ppt_y</p:attrName>
                                        </p:attrNameLst>
                                      </p:cBhvr>
                                      <p:rCtr x="5903" y="-23"/>
                                    </p:animMotion>
                                  </p:childTnLst>
                                </p:cTn>
                              </p:par>
                              <p:par>
                                <p:cTn id="19" presetID="35" presetClass="path" presetSubtype="0" accel="50000" decel="50000" fill="hold" nodeType="withEffect">
                                  <p:stCondLst>
                                    <p:cond delay="0"/>
                                  </p:stCondLst>
                                  <p:childTnLst>
                                    <p:animMotion origin="layout" path="M 4.44444E-6 -2.59259E-6 L -0.11806 -0.00023 " pathEditMode="relative" rAng="0" ptsTypes="AA">
                                      <p:cBhvr>
                                        <p:cTn id="20" dur="2000" fill="hold"/>
                                        <p:tgtEl>
                                          <p:spTgt spid="8"/>
                                        </p:tgtEl>
                                        <p:attrNameLst>
                                          <p:attrName>ppt_x</p:attrName>
                                          <p:attrName>ppt_y</p:attrName>
                                        </p:attrNameLst>
                                      </p:cBhvr>
                                      <p:rCtr x="-5903" y="-23"/>
                                    </p:animMotion>
                                  </p:childTnLst>
                                </p:cTn>
                              </p:par>
                            </p:childTnLst>
                          </p:cTn>
                        </p:par>
                        <p:par>
                          <p:cTn id="21" fill="hold">
                            <p:stCondLst>
                              <p:cond delay="2000"/>
                            </p:stCondLst>
                            <p:childTnLst>
                              <p:par>
                                <p:cTn id="22" presetID="9" presetClass="entr" presetSubtype="0" fill="hold" grpId="0" nodeType="after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dissolve">
                                      <p:cBhvr>
                                        <p:cTn id="24" dur="2000"/>
                                        <p:tgtEl>
                                          <p:spTgt spid="70"/>
                                        </p:tgtEl>
                                      </p:cBhvr>
                                    </p:animEffect>
                                  </p:childTnLst>
                                </p:cTn>
                              </p:par>
                              <p:par>
                                <p:cTn id="25" presetID="9" presetClass="exit" presetSubtype="0" fill="hold" grpId="1" nodeType="withEffect">
                                  <p:stCondLst>
                                    <p:cond delay="0"/>
                                  </p:stCondLst>
                                  <p:childTnLst>
                                    <p:animEffect transition="out" filter="dissolve">
                                      <p:cBhvr>
                                        <p:cTn id="26" dur="500"/>
                                        <p:tgtEl>
                                          <p:spTgt spid="46"/>
                                        </p:tgtEl>
                                      </p:cBhvr>
                                    </p:animEffect>
                                    <p:set>
                                      <p:cBhvr>
                                        <p:cTn id="27" dur="1" fill="hold">
                                          <p:stCondLst>
                                            <p:cond delay="499"/>
                                          </p:stCondLst>
                                        </p:cTn>
                                        <p:tgtEl>
                                          <p:spTgt spid="46"/>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48"/>
                                        </p:tgtEl>
                                      </p:cBhvr>
                                    </p:animEffect>
                                    <p:set>
                                      <p:cBhvr>
                                        <p:cTn id="30" dur="1" fill="hold">
                                          <p:stCondLst>
                                            <p:cond delay="499"/>
                                          </p:stCondLst>
                                        </p:cTn>
                                        <p:tgtEl>
                                          <p:spTgt spid="48"/>
                                        </p:tgtEl>
                                        <p:attrNameLst>
                                          <p:attrName>style.visibility</p:attrName>
                                        </p:attrNameLst>
                                      </p:cBhvr>
                                      <p:to>
                                        <p:strVal val="hidden"/>
                                      </p:to>
                                    </p:set>
                                  </p:childTnLst>
                                </p:cTn>
                              </p:par>
                              <p:par>
                                <p:cTn id="31" presetID="9" presetClass="exit" presetSubtype="0" fill="hold" grpId="1" nodeType="withEffect">
                                  <p:stCondLst>
                                    <p:cond delay="0"/>
                                  </p:stCondLst>
                                  <p:childTnLst>
                                    <p:animEffect transition="out" filter="dissolve">
                                      <p:cBhvr>
                                        <p:cTn id="32" dur="500"/>
                                        <p:tgtEl>
                                          <p:spTgt spid="56"/>
                                        </p:tgtEl>
                                      </p:cBhvr>
                                    </p:animEffect>
                                    <p:set>
                                      <p:cBhvr>
                                        <p:cTn id="33" dur="1" fill="hold">
                                          <p:stCondLst>
                                            <p:cond delay="499"/>
                                          </p:stCondLst>
                                        </p:cTn>
                                        <p:tgtEl>
                                          <p:spTgt spid="5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dissolve">
                                      <p:cBhvr>
                                        <p:cTn id="38" dur="500"/>
                                        <p:tgtEl>
                                          <p:spTgt spid="40"/>
                                        </p:tgtEl>
                                      </p:cBhvr>
                                    </p:animEffect>
                                  </p:childTnLst>
                                </p:cTn>
                              </p:par>
                            </p:childTnLst>
                          </p:cTn>
                        </p:par>
                        <p:par>
                          <p:cTn id="39" fill="hold" nodeType="afterGroup">
                            <p:stCondLst>
                              <p:cond delay="500"/>
                            </p:stCondLst>
                            <p:childTnLst>
                              <p:par>
                                <p:cTn id="40" presetID="9" presetClass="entr" presetSubtype="0" fill="hold" grpId="0" nodeType="after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dissolve">
                                      <p:cBhvr>
                                        <p:cTn id="42" dur="1000"/>
                                        <p:tgtEl>
                                          <p:spTgt spid="66"/>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dissolve">
                                      <p:cBhvr>
                                        <p:cTn id="45" dur="1000"/>
                                        <p:tgtEl>
                                          <p:spTgt spid="68"/>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dissolve">
                                      <p:cBhvr>
                                        <p:cTn id="48" dur="1000"/>
                                        <p:tgtEl>
                                          <p:spTgt spid="67"/>
                                        </p:tgtEl>
                                      </p:cBhvr>
                                    </p:animEffect>
                                  </p:childTnLst>
                                </p:cTn>
                              </p:par>
                            </p:childTnLst>
                          </p:cTn>
                        </p:par>
                        <p:par>
                          <p:cTn id="49" fill="hold" nodeType="afterGroup">
                            <p:stCondLst>
                              <p:cond delay="1500"/>
                            </p:stCondLst>
                            <p:childTnLst>
                              <p:par>
                                <p:cTn id="50" presetID="22" presetClass="entr" presetSubtype="2" fill="hold" grpId="0" nodeType="after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wipe(right)">
                                      <p:cBhvr>
                                        <p:cTn id="52" dur="500"/>
                                        <p:tgtEl>
                                          <p:spTgt spid="69"/>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wheel(1)">
                                      <p:cBhvr>
                                        <p:cTn id="57" dur="1000"/>
                                        <p:tgtEl>
                                          <p:spTgt spid="3"/>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left)">
                                      <p:cBhvr>
                                        <p:cTn id="61" dur="500"/>
                                        <p:tgtEl>
                                          <p:spTgt spid="42"/>
                                        </p:tgtEl>
                                      </p:cBhvr>
                                    </p:animEffect>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wipe(left)">
                                      <p:cBhvr>
                                        <p:cTn id="65" dur="500"/>
                                        <p:tgtEl>
                                          <p:spTgt spid="3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wipe(right)">
                                      <p:cBhvr>
                                        <p:cTn id="7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6" grpId="0" animBg="1"/>
      <p:bldP spid="46" grpId="1" animBg="1"/>
      <p:bldP spid="47" grpId="0" animBg="1"/>
      <p:bldP spid="48" grpId="0" animBg="1"/>
      <p:bldP spid="56" grpId="0" animBg="1"/>
      <p:bldP spid="56" grpId="1" animBg="1"/>
      <p:bldP spid="64" grpId="0" animBg="1"/>
      <p:bldP spid="65" grpId="0" animBg="1"/>
      <p:bldP spid="70" grpId="0" animBg="1"/>
      <p:bldP spid="71" grpId="0" animBg="1"/>
      <p:bldP spid="40" grpId="0" animBg="1"/>
      <p:bldP spid="42" grpId="0" animBg="1"/>
      <p:bldP spid="3" grpId="0" animBg="1"/>
      <p:bldP spid="69" grpId="0" animBg="1"/>
      <p:bldP spid="67" grpId="0" animBg="1"/>
      <p:bldP spid="68" grpId="0" animBg="1"/>
      <p:bldP spid="66"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FAFE7"/>
                </a:solidFill>
              </a:rPr>
              <a:t>Cross-Camera Object Tracking</a:t>
            </a:r>
          </a:p>
        </p:txBody>
      </p:sp>
      <p:sp>
        <p:nvSpPr>
          <p:cNvPr id="3" name="Content Placeholder 2"/>
          <p:cNvSpPr>
            <a:spLocks noGrp="1"/>
          </p:cNvSpPr>
          <p:nvPr>
            <p:ph idx="1"/>
          </p:nvPr>
        </p:nvSpPr>
        <p:spPr>
          <a:xfrm>
            <a:off x="533400" y="1600200"/>
            <a:ext cx="8077200" cy="4876800"/>
          </a:xfrm>
        </p:spPr>
        <p:txBody>
          <a:bodyPr>
            <a:normAutofit fontScale="92500" lnSpcReduction="20000"/>
          </a:bodyPr>
          <a:lstStyle/>
          <a:p>
            <a:pPr>
              <a:spcAft>
                <a:spcPts val="1200"/>
              </a:spcAft>
            </a:pPr>
            <a:r>
              <a:rPr lang="en-US" dirty="0"/>
              <a:t>Object tracking is essential to a LVDBMS</a:t>
            </a:r>
          </a:p>
          <a:p>
            <a:pPr>
              <a:spcAft>
                <a:spcPts val="600"/>
              </a:spcAft>
            </a:pPr>
            <a:r>
              <a:rPr lang="en-US" dirty="0"/>
              <a:t>Standard face recognition techniques </a:t>
            </a:r>
          </a:p>
          <a:p>
            <a:pPr lvl="1">
              <a:lnSpc>
                <a:spcPct val="110000"/>
              </a:lnSpc>
              <a:spcAft>
                <a:spcPts val="600"/>
              </a:spcAft>
            </a:pPr>
            <a:r>
              <a:rPr lang="en-US" dirty="0"/>
              <a:t>Computationally expensive and may not be suitable for real-time applications</a:t>
            </a:r>
          </a:p>
          <a:p>
            <a:pPr lvl="1">
              <a:lnSpc>
                <a:spcPct val="110000"/>
              </a:lnSpc>
              <a:spcAft>
                <a:spcPts val="1200"/>
              </a:spcAft>
            </a:pPr>
            <a:r>
              <a:rPr lang="en-US" dirty="0"/>
              <a:t>Video frames may not have enough resolution for face analysis</a:t>
            </a:r>
          </a:p>
          <a:p>
            <a:pPr>
              <a:spcAft>
                <a:spcPts val="600"/>
              </a:spcAft>
            </a:pPr>
            <a:r>
              <a:rPr lang="en-US" dirty="0"/>
              <a:t>Observation:  </a:t>
            </a:r>
          </a:p>
          <a:p>
            <a:pPr lvl="1">
              <a:lnSpc>
                <a:spcPct val="110000"/>
              </a:lnSpc>
              <a:spcAft>
                <a:spcPts val="600"/>
              </a:spcAft>
            </a:pPr>
            <a:r>
              <a:rPr lang="en-US" dirty="0"/>
              <a:t>We typically want to recognize reappearance of objects within minutes or hours</a:t>
            </a:r>
          </a:p>
          <a:p>
            <a:pPr lvl="1">
              <a:lnSpc>
                <a:spcPct val="110000"/>
              </a:lnSpc>
            </a:pPr>
            <a:r>
              <a:rPr lang="en-US" dirty="0"/>
              <a:t>Comparing overall appearance of objects (instead of focusing on faces) is a much easier task </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155</a:t>
            </a:fld>
            <a:endParaRPr lang="en-US"/>
          </a:p>
        </p:txBody>
      </p:sp>
      <p:sp>
        <p:nvSpPr>
          <p:cNvPr id="6" name="Date Placeholder 5">
            <a:extLst>
              <a:ext uri="{FF2B5EF4-FFF2-40B4-BE49-F238E27FC236}">
                <a16:creationId xmlns:a16="http://schemas.microsoft.com/office/drawing/2014/main" id="{1DEB3390-D25A-47EE-8A14-99950785B405}"/>
              </a:ext>
            </a:extLst>
          </p:cNvPr>
          <p:cNvSpPr>
            <a:spLocks noGrp="1"/>
          </p:cNvSpPr>
          <p:nvPr>
            <p:ph type="dt" sz="half" idx="10"/>
          </p:nvPr>
        </p:nvSpPr>
        <p:spPr/>
        <p:txBody>
          <a:bodyPr/>
          <a:lstStyle/>
          <a:p>
            <a:fld id="{D9E7FCAD-1E7C-4FEC-8684-13891C55252B}" type="datetime1">
              <a:rPr lang="en-US" smtClean="0"/>
              <a:t>3/28/2023</a:t>
            </a:fld>
            <a:endParaRPr lang="en-US" dirty="0"/>
          </a:p>
        </p:txBody>
      </p:sp>
    </p:spTree>
    <p:extLst>
      <p:ext uri="{BB962C8B-B14F-4D97-AF65-F5344CB8AC3E}">
        <p14:creationId xmlns:p14="http://schemas.microsoft.com/office/powerpoint/2010/main" val="229151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1143000"/>
          </a:xfrm>
        </p:spPr>
        <p:txBody>
          <a:bodyPr>
            <a:normAutofit fontScale="90000"/>
          </a:bodyPr>
          <a:lstStyle/>
          <a:p>
            <a:r>
              <a:rPr lang="en-US" b="1" dirty="0">
                <a:solidFill>
                  <a:srgbClr val="CFAFE7"/>
                </a:solidFill>
              </a:rPr>
              <a:t>Tracking:  Informatics-based Approach</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156</a:t>
            </a:fld>
            <a:endParaRPr lang="en-US"/>
          </a:p>
        </p:txBody>
      </p:sp>
      <p:sp>
        <p:nvSpPr>
          <p:cNvPr id="3" name="Flowchart: Magnetic Disk 2"/>
          <p:cNvSpPr/>
          <p:nvPr/>
        </p:nvSpPr>
        <p:spPr>
          <a:xfrm>
            <a:off x="5087869" y="1447800"/>
            <a:ext cx="1752600" cy="1295400"/>
          </a:xfrm>
          <a:prstGeom prst="flowChartMagneticDisk">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descr="C:\Users\Kien\AppData\Local\Microsoft\Windows\Temporary Internet Files\Content.IE5\EUF8FS28\MC900440673[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8630" y="1981200"/>
            <a:ext cx="665500" cy="665500"/>
          </a:xfrm>
          <a:prstGeom prst="rect">
            <a:avLst/>
          </a:prstGeom>
          <a:noFill/>
          <a:extLst>
            <a:ext uri="{909E8E84-426E-40DD-AFC4-6F175D3DCCD1}">
              <a14:hiddenFill xmlns:a14="http://schemas.microsoft.com/office/drawing/2010/main">
                <a:solidFill>
                  <a:srgbClr val="FFFFFF"/>
                </a:solidFill>
              </a14:hiddenFill>
            </a:ext>
          </a:extLst>
        </p:spPr>
      </p:pic>
      <p:grpSp>
        <p:nvGrpSpPr>
          <p:cNvPr id="1025" name="Group 1024"/>
          <p:cNvGrpSpPr/>
          <p:nvPr/>
        </p:nvGrpSpPr>
        <p:grpSpPr>
          <a:xfrm>
            <a:off x="799685" y="1447800"/>
            <a:ext cx="2725400" cy="1712344"/>
            <a:chOff x="799685" y="1447800"/>
            <a:chExt cx="2725400" cy="1712344"/>
          </a:xfrm>
        </p:grpSpPr>
        <p:sp>
          <p:nvSpPr>
            <p:cNvPr id="10" name="Cloud Callout 9"/>
            <p:cNvSpPr/>
            <p:nvPr/>
          </p:nvSpPr>
          <p:spPr>
            <a:xfrm>
              <a:off x="799685" y="1447800"/>
              <a:ext cx="2725400" cy="1712344"/>
            </a:xfrm>
            <a:prstGeom prst="cloudCallout">
              <a:avLst>
                <a:gd name="adj1" fmla="val 5846"/>
                <a:gd name="adj2" fmla="val 66213"/>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3" descr="C:\Users\Kien\AppData\Local\Microsoft\Windows\Temporary Internet Files\Content.IE5\EUF8FS28\MC90044067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2711" y="1819722"/>
              <a:ext cx="542478" cy="542478"/>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p:cNvSpPr txBox="1"/>
          <p:nvPr/>
        </p:nvSpPr>
        <p:spPr>
          <a:xfrm>
            <a:off x="5400122" y="4126468"/>
            <a:ext cx="1595245" cy="369332"/>
          </a:xfrm>
          <a:prstGeom prst="rect">
            <a:avLst/>
          </a:prstGeom>
          <a:noFill/>
        </p:spPr>
        <p:txBody>
          <a:bodyPr wrap="none" rtlCol="0">
            <a:spAutoFit/>
          </a:bodyPr>
          <a:lstStyle/>
          <a:p>
            <a:r>
              <a:rPr lang="en-US" b="1" dirty="0">
                <a:solidFill>
                  <a:srgbClr val="FFFF00"/>
                </a:solidFill>
              </a:rPr>
              <a:t>LOCATION A</a:t>
            </a:r>
          </a:p>
        </p:txBody>
      </p:sp>
      <p:sp>
        <p:nvSpPr>
          <p:cNvPr id="22" name="TextBox 21"/>
          <p:cNvSpPr txBox="1"/>
          <p:nvPr/>
        </p:nvSpPr>
        <p:spPr>
          <a:xfrm>
            <a:off x="2077285" y="4126468"/>
            <a:ext cx="1603837" cy="369332"/>
          </a:xfrm>
          <a:prstGeom prst="rect">
            <a:avLst/>
          </a:prstGeom>
          <a:noFill/>
        </p:spPr>
        <p:txBody>
          <a:bodyPr wrap="none" rtlCol="0">
            <a:spAutoFit/>
          </a:bodyPr>
          <a:lstStyle/>
          <a:p>
            <a:r>
              <a:rPr lang="en-US" b="1" dirty="0">
                <a:solidFill>
                  <a:srgbClr val="FFFF00"/>
                </a:solidFill>
              </a:rPr>
              <a:t>LOCATION B</a:t>
            </a:r>
          </a:p>
        </p:txBody>
      </p:sp>
      <p:sp>
        <p:nvSpPr>
          <p:cNvPr id="23" name="TextBox 22"/>
          <p:cNvSpPr txBox="1"/>
          <p:nvPr/>
        </p:nvSpPr>
        <p:spPr>
          <a:xfrm>
            <a:off x="7551952" y="2024127"/>
            <a:ext cx="982448" cy="579646"/>
          </a:xfrm>
          <a:prstGeom prst="rect">
            <a:avLst/>
          </a:prstGeom>
          <a:noFill/>
        </p:spPr>
        <p:txBody>
          <a:bodyPr wrap="none" rtlCol="0">
            <a:spAutoFit/>
          </a:bodyPr>
          <a:lstStyle/>
          <a:p>
            <a:pPr>
              <a:lnSpc>
                <a:spcPts val="1900"/>
              </a:lnSpc>
            </a:pPr>
            <a:r>
              <a:rPr lang="en-US" b="1" dirty="0"/>
              <a:t>Insert at</a:t>
            </a:r>
          </a:p>
          <a:p>
            <a:pPr>
              <a:lnSpc>
                <a:spcPts val="1900"/>
              </a:lnSpc>
            </a:pPr>
            <a:r>
              <a:rPr lang="en-US" b="1" dirty="0"/>
              <a:t>time </a:t>
            </a:r>
            <a:r>
              <a:rPr lang="en-US" b="1" i="1" dirty="0"/>
              <a:t>t</a:t>
            </a:r>
            <a:r>
              <a:rPr lang="en-US" b="1" i="1" baseline="-25000" dirty="0"/>
              <a:t>1</a:t>
            </a:r>
          </a:p>
        </p:txBody>
      </p:sp>
      <p:sp>
        <p:nvSpPr>
          <p:cNvPr id="21" name="TextBox 20"/>
          <p:cNvSpPr txBox="1"/>
          <p:nvPr/>
        </p:nvSpPr>
        <p:spPr>
          <a:xfrm>
            <a:off x="5257800" y="2692522"/>
            <a:ext cx="1736373" cy="369332"/>
          </a:xfrm>
          <a:prstGeom prst="rect">
            <a:avLst/>
          </a:prstGeom>
          <a:noFill/>
        </p:spPr>
        <p:txBody>
          <a:bodyPr wrap="none" rtlCol="0">
            <a:spAutoFit/>
          </a:bodyPr>
          <a:lstStyle/>
          <a:p>
            <a:r>
              <a:rPr lang="en-US" b="1" dirty="0">
                <a:solidFill>
                  <a:srgbClr val="FFFF00"/>
                </a:solidFill>
              </a:rPr>
              <a:t>Live Database</a:t>
            </a:r>
          </a:p>
        </p:txBody>
      </p:sp>
      <p:sp>
        <p:nvSpPr>
          <p:cNvPr id="27" name="TextBox 26"/>
          <p:cNvSpPr txBox="1"/>
          <p:nvPr/>
        </p:nvSpPr>
        <p:spPr>
          <a:xfrm>
            <a:off x="1199112" y="2362200"/>
            <a:ext cx="1807674" cy="579646"/>
          </a:xfrm>
          <a:prstGeom prst="rect">
            <a:avLst/>
          </a:prstGeom>
          <a:noFill/>
        </p:spPr>
        <p:txBody>
          <a:bodyPr wrap="none" rtlCol="0">
            <a:spAutoFit/>
          </a:bodyPr>
          <a:lstStyle/>
          <a:p>
            <a:pPr algn="ctr">
              <a:lnSpc>
                <a:spcPts val="1900"/>
              </a:lnSpc>
            </a:pPr>
            <a:r>
              <a:rPr lang="en-US" b="1" dirty="0"/>
              <a:t>Jane moves from</a:t>
            </a:r>
          </a:p>
          <a:p>
            <a:pPr algn="ctr">
              <a:lnSpc>
                <a:spcPts val="1900"/>
              </a:lnSpc>
            </a:pPr>
            <a:r>
              <a:rPr lang="en-US" b="1" dirty="0"/>
              <a:t>A to B</a:t>
            </a:r>
          </a:p>
        </p:txBody>
      </p:sp>
      <p:sp>
        <p:nvSpPr>
          <p:cNvPr id="28" name="Content Placeholder 8"/>
          <p:cNvSpPr>
            <a:spLocks noGrp="1"/>
          </p:cNvSpPr>
          <p:nvPr>
            <p:ph idx="1"/>
          </p:nvPr>
        </p:nvSpPr>
        <p:spPr>
          <a:xfrm>
            <a:off x="475000" y="4876800"/>
            <a:ext cx="8211800" cy="1571349"/>
          </a:xfrm>
          <a:ln>
            <a:noFill/>
          </a:ln>
        </p:spPr>
        <p:txBody>
          <a:bodyPr>
            <a:noAutofit/>
          </a:bodyPr>
          <a:lstStyle/>
          <a:p>
            <a:pPr>
              <a:lnSpc>
                <a:spcPts val="2600"/>
              </a:lnSpc>
              <a:spcAft>
                <a:spcPts val="600"/>
              </a:spcAft>
            </a:pPr>
            <a:r>
              <a:rPr lang="en-US" sz="2400" dirty="0"/>
              <a:t>A new object is used to retrieve similar objects recently captured by the database system</a:t>
            </a:r>
          </a:p>
          <a:p>
            <a:pPr>
              <a:lnSpc>
                <a:spcPts val="2600"/>
              </a:lnSpc>
            </a:pPr>
            <a:r>
              <a:rPr lang="en-US" sz="2400" dirty="0"/>
              <a:t>By logging the sequence in which the different cameras detect the same object we can track its trajectory</a:t>
            </a:r>
          </a:p>
        </p:txBody>
      </p:sp>
      <p:grpSp>
        <p:nvGrpSpPr>
          <p:cNvPr id="29" name="Group 28"/>
          <p:cNvGrpSpPr/>
          <p:nvPr/>
        </p:nvGrpSpPr>
        <p:grpSpPr>
          <a:xfrm>
            <a:off x="9067800" y="3324212"/>
            <a:ext cx="1072356" cy="1220744"/>
            <a:chOff x="7043460" y="3324212"/>
            <a:chExt cx="1072356" cy="1220744"/>
          </a:xfrm>
        </p:grpSpPr>
        <p:pic>
          <p:nvPicPr>
            <p:cNvPr id="1027" name="Picture 3" descr="C:\Users\Kien\AppData\Local\Microsoft\Windows\Temporary Internet Files\Content.IE5\EUF8FS28\MC900440673[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3616" y="3612756"/>
              <a:ext cx="932200" cy="9322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043460" y="3324212"/>
              <a:ext cx="606256" cy="369332"/>
            </a:xfrm>
            <a:prstGeom prst="rect">
              <a:avLst/>
            </a:prstGeom>
            <a:noFill/>
          </p:spPr>
          <p:txBody>
            <a:bodyPr wrap="none" rtlCol="0">
              <a:spAutoFit/>
            </a:bodyPr>
            <a:lstStyle/>
            <a:p>
              <a:r>
                <a:rPr lang="en-US" dirty="0"/>
                <a:t>Jane</a:t>
              </a:r>
            </a:p>
          </p:txBody>
        </p:sp>
      </p:grpSp>
      <p:grpSp>
        <p:nvGrpSpPr>
          <p:cNvPr id="30" name="Group 29"/>
          <p:cNvGrpSpPr/>
          <p:nvPr/>
        </p:nvGrpSpPr>
        <p:grpSpPr>
          <a:xfrm>
            <a:off x="7066346" y="3276888"/>
            <a:ext cx="976830" cy="1232913"/>
            <a:chOff x="1118255" y="3374859"/>
            <a:chExt cx="976830" cy="1232913"/>
          </a:xfrm>
        </p:grpSpPr>
        <p:pic>
          <p:nvPicPr>
            <p:cNvPr id="14" name="Picture 3" descr="C:\Users\Kien\AppData\Local\Microsoft\Windows\Temporary Internet Files\Content.IE5\EUF8FS28\MC900440673[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2885" y="3675572"/>
              <a:ext cx="932200" cy="9322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1118255" y="3374859"/>
              <a:ext cx="606256" cy="369332"/>
            </a:xfrm>
            <a:prstGeom prst="rect">
              <a:avLst/>
            </a:prstGeom>
            <a:noFill/>
          </p:spPr>
          <p:txBody>
            <a:bodyPr wrap="none" rtlCol="0">
              <a:spAutoFit/>
            </a:bodyPr>
            <a:lstStyle/>
            <a:p>
              <a:r>
                <a:rPr lang="en-US" dirty="0"/>
                <a:t>Jane</a:t>
              </a:r>
            </a:p>
          </p:txBody>
        </p:sp>
      </p:grpSp>
      <p:pic>
        <p:nvPicPr>
          <p:cNvPr id="11" name="Picture 2" descr="C:\Users\Kien\AppData\Local\Microsoft\Windows\Temporary Internet Files\Content.IE5\SQZVYWXJ\MC900352632[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509271" flipH="1">
            <a:off x="6020533" y="3270725"/>
            <a:ext cx="1104229" cy="1030856"/>
          </a:xfrm>
          <a:prstGeom prst="rect">
            <a:avLst/>
          </a:prstGeom>
          <a:noFill/>
          <a:extLst>
            <a:ext uri="{909E8E84-426E-40DD-AFC4-6F175D3DCCD1}">
              <a14:hiddenFill xmlns:a14="http://schemas.microsoft.com/office/drawing/2010/main">
                <a:solidFill>
                  <a:srgbClr val="FFFFFF"/>
                </a:solidFill>
              </a14:hiddenFill>
            </a:ext>
          </a:extLst>
        </p:spPr>
      </p:pic>
      <p:sp>
        <p:nvSpPr>
          <p:cNvPr id="15" name="Curved Right Arrow 14"/>
          <p:cNvSpPr/>
          <p:nvPr/>
        </p:nvSpPr>
        <p:spPr>
          <a:xfrm rot="7957446">
            <a:off x="6892249" y="1347581"/>
            <a:ext cx="731520" cy="2662173"/>
          </a:xfrm>
          <a:prstGeom prst="curved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C:\Users\Kien\AppData\Local\Microsoft\Windows\Temporary Internet Files\Content.IE5\SQZVYWXJ\MC900352632[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8514" y="3160144"/>
            <a:ext cx="953171" cy="1030856"/>
          </a:xfrm>
          <a:prstGeom prst="rect">
            <a:avLst/>
          </a:prstGeom>
          <a:noFill/>
          <a:extLst>
            <a:ext uri="{909E8E84-426E-40DD-AFC4-6F175D3DCCD1}">
              <a14:hiddenFill xmlns:a14="http://schemas.microsoft.com/office/drawing/2010/main">
                <a:solidFill>
                  <a:srgbClr val="FFFFFF"/>
                </a:solidFill>
              </a14:hiddenFill>
            </a:ext>
          </a:extLst>
        </p:spPr>
      </p:pic>
      <p:grpSp>
        <p:nvGrpSpPr>
          <p:cNvPr id="1028" name="Group 1027"/>
          <p:cNvGrpSpPr/>
          <p:nvPr/>
        </p:nvGrpSpPr>
        <p:grpSpPr>
          <a:xfrm>
            <a:off x="2075189" y="1819722"/>
            <a:ext cx="3501884" cy="958318"/>
            <a:chOff x="2075189" y="1819722"/>
            <a:chExt cx="3501884" cy="958318"/>
          </a:xfrm>
        </p:grpSpPr>
        <p:sp>
          <p:nvSpPr>
            <p:cNvPr id="12" name="TextBox 11"/>
            <p:cNvSpPr txBox="1"/>
            <p:nvPr/>
          </p:nvSpPr>
          <p:spPr>
            <a:xfrm>
              <a:off x="2075189" y="1838980"/>
              <a:ext cx="364202" cy="523220"/>
            </a:xfrm>
            <a:prstGeom prst="rect">
              <a:avLst/>
            </a:prstGeom>
            <a:noFill/>
          </p:spPr>
          <p:txBody>
            <a:bodyPr wrap="none" rtlCol="0">
              <a:spAutoFit/>
            </a:bodyPr>
            <a:lstStyle/>
            <a:p>
              <a:r>
                <a:rPr lang="en-US" sz="2800" b="1" dirty="0"/>
                <a:t>=</a:t>
              </a:r>
            </a:p>
          </p:txBody>
        </p:sp>
        <p:sp>
          <p:nvSpPr>
            <p:cNvPr id="20" name="Left Arrow 19"/>
            <p:cNvSpPr/>
            <p:nvPr/>
          </p:nvSpPr>
          <p:spPr>
            <a:xfrm>
              <a:off x="3000763" y="1981200"/>
              <a:ext cx="2576310" cy="276698"/>
            </a:xfrm>
            <a:prstGeom prst="lef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689010" y="2198394"/>
              <a:ext cx="1224246" cy="579646"/>
            </a:xfrm>
            <a:prstGeom prst="rect">
              <a:avLst/>
            </a:prstGeom>
            <a:noFill/>
          </p:spPr>
          <p:txBody>
            <a:bodyPr wrap="none" rtlCol="0">
              <a:spAutoFit/>
            </a:bodyPr>
            <a:lstStyle/>
            <a:p>
              <a:pPr>
                <a:lnSpc>
                  <a:spcPts val="1900"/>
                </a:lnSpc>
              </a:pPr>
              <a:r>
                <a:rPr lang="en-US" b="1" dirty="0"/>
                <a:t>Retrieve at</a:t>
              </a:r>
            </a:p>
            <a:p>
              <a:pPr>
                <a:lnSpc>
                  <a:spcPts val="1900"/>
                </a:lnSpc>
              </a:pPr>
              <a:r>
                <a:rPr lang="en-US" b="1" dirty="0"/>
                <a:t>time </a:t>
              </a:r>
              <a:r>
                <a:rPr lang="en-US" b="1" i="1" dirty="0"/>
                <a:t>t</a:t>
              </a:r>
              <a:r>
                <a:rPr lang="en-US" b="1" i="1" baseline="-25000" dirty="0"/>
                <a:t>2</a:t>
              </a:r>
            </a:p>
          </p:txBody>
        </p:sp>
        <p:pic>
          <p:nvPicPr>
            <p:cNvPr id="16" name="Picture 3" descr="C:\Users\Kien\AppData\Local\Microsoft\Windows\Temporary Internet Files\Content.IE5\EUF8FS28\MC90044067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8285" y="1819722"/>
              <a:ext cx="542478" cy="54247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Date Placeholder 5">
            <a:extLst>
              <a:ext uri="{FF2B5EF4-FFF2-40B4-BE49-F238E27FC236}">
                <a16:creationId xmlns:a16="http://schemas.microsoft.com/office/drawing/2014/main" id="{4F0721CF-D33D-4ACC-8C4F-2D8F6C9059F6}"/>
              </a:ext>
            </a:extLst>
          </p:cNvPr>
          <p:cNvSpPr>
            <a:spLocks noGrp="1"/>
          </p:cNvSpPr>
          <p:nvPr>
            <p:ph type="dt" sz="half" idx="10"/>
          </p:nvPr>
        </p:nvSpPr>
        <p:spPr/>
        <p:txBody>
          <a:bodyPr/>
          <a:lstStyle/>
          <a:p>
            <a:fld id="{4FD45499-783D-42DE-96EF-39DB41E91468}" type="datetime1">
              <a:rPr lang="en-US" smtClean="0"/>
              <a:t>3/28/2023</a:t>
            </a:fld>
            <a:endParaRPr lang="en-US" dirty="0"/>
          </a:p>
        </p:txBody>
      </p:sp>
    </p:spTree>
    <p:extLst>
      <p:ext uri="{BB962C8B-B14F-4D97-AF65-F5344CB8AC3E}">
        <p14:creationId xmlns:p14="http://schemas.microsoft.com/office/powerpoint/2010/main" val="356381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61111E-6 -1.11111E-6 L -0.23073 0.00463 " pathEditMode="relative" rAng="0" ptsTypes="AA">
                                      <p:cBhvr>
                                        <p:cTn id="6" dur="2000" fill="hold"/>
                                        <p:tgtEl>
                                          <p:spTgt spid="29"/>
                                        </p:tgtEl>
                                        <p:attrNameLst>
                                          <p:attrName>ppt_x</p:attrName>
                                          <p:attrName>ppt_y</p:attrName>
                                        </p:attrNameLst>
                                      </p:cBhvr>
                                      <p:rCtr x="-11545" y="231"/>
                                    </p:animMotion>
                                  </p:child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9" presetClass="entr" presetSubtype="0" fill="hold" nodeType="with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animEffect transition="in" filter="dissolve">
                                      <p:cBhvr>
                                        <p:cTn id="13" dur="500"/>
                                        <p:tgtEl>
                                          <p:spTgt spid="23">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3">
                                            <p:txEl>
                                              <p:pRg st="1" end="1"/>
                                            </p:txEl>
                                          </p:spTgt>
                                        </p:tgtEl>
                                        <p:attrNameLst>
                                          <p:attrName>style.visibility</p:attrName>
                                        </p:attrNameLst>
                                      </p:cBhvr>
                                      <p:to>
                                        <p:strVal val="visible"/>
                                      </p:to>
                                    </p:set>
                                    <p:animEffect transition="in" filter="dissolve">
                                      <p:cBhvr>
                                        <p:cTn id="16" dur="500"/>
                                        <p:tgtEl>
                                          <p:spTgt spid="23">
                                            <p:txEl>
                                              <p:pRg st="1" end="1"/>
                                            </p:txEl>
                                          </p:spTgt>
                                        </p:tgtEl>
                                      </p:cBhvr>
                                    </p:animEffect>
                                  </p:childTnLst>
                                </p:cTn>
                              </p:par>
                            </p:childTnLst>
                          </p:cTn>
                        </p:par>
                        <p:par>
                          <p:cTn id="17" fill="hold">
                            <p:stCondLst>
                              <p:cond delay="2500"/>
                            </p:stCondLst>
                            <p:childTnLst>
                              <p:par>
                                <p:cTn id="18" presetID="9"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ssolv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35" presetClass="path" presetSubtype="0" accel="50000" decel="50000" fill="hold" nodeType="withEffect">
                                  <p:stCondLst>
                                    <p:cond delay="0"/>
                                  </p:stCondLst>
                                  <p:childTnLst>
                                    <p:animMotion origin="layout" path="M -0.00677 0.01065 L -0.64966 0.00973 " pathEditMode="relative" rAng="0" ptsTypes="AA">
                                      <p:cBhvr>
                                        <p:cTn id="28" dur="2000" fill="hold"/>
                                        <p:tgtEl>
                                          <p:spTgt spid="30"/>
                                        </p:tgtEl>
                                        <p:attrNameLst>
                                          <p:attrName>ppt_x</p:attrName>
                                          <p:attrName>ppt_y</p:attrName>
                                        </p:attrNameLst>
                                      </p:cBhvr>
                                      <p:rCtr x="-32153" y="-46"/>
                                    </p:animMotion>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1025"/>
                                        </p:tgtEl>
                                        <p:attrNameLst>
                                          <p:attrName>style.visibility</p:attrName>
                                        </p:attrNameLst>
                                      </p:cBhvr>
                                      <p:to>
                                        <p:strVal val="visible"/>
                                      </p:to>
                                    </p:set>
                                    <p:animEffect transition="in" filter="wipe(up)">
                                      <p:cBhvr>
                                        <p:cTn id="32" dur="500"/>
                                        <p:tgtEl>
                                          <p:spTgt spid="10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wipe(right)">
                                      <p:cBhvr>
                                        <p:cTn id="37" dur="500"/>
                                        <p:tgtEl>
                                          <p:spTgt spid="1028"/>
                                        </p:tgtEl>
                                      </p:cBhvr>
                                    </p:animEffect>
                                  </p:childTnLst>
                                </p:cTn>
                              </p:par>
                            </p:childTnLst>
                          </p:cTn>
                        </p:par>
                        <p:par>
                          <p:cTn id="38" fill="hold">
                            <p:stCondLst>
                              <p:cond delay="500"/>
                            </p:stCondLst>
                            <p:childTnLst>
                              <p:par>
                                <p:cTn id="39" presetID="9" presetClass="entr" presetSubtype="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dissolve">
                                      <p:cBhvr>
                                        <p:cTn id="41" dur="500"/>
                                        <p:tgtEl>
                                          <p:spTgt spid="27"/>
                                        </p:tgtEl>
                                      </p:cBhvr>
                                    </p:animEffect>
                                  </p:childTnLst>
                                </p:cTn>
                              </p:par>
                              <p:par>
                                <p:cTn id="42" presetID="42" presetClass="entr" presetSubtype="0" fill="hold" nodeType="withEffect">
                                  <p:stCondLst>
                                    <p:cond delay="0"/>
                                  </p:stCondLst>
                                  <p:childTnLst>
                                    <p:set>
                                      <p:cBhvr>
                                        <p:cTn id="43" dur="1" fill="hold">
                                          <p:stCondLst>
                                            <p:cond delay="0"/>
                                          </p:stCondLst>
                                        </p:cTn>
                                        <p:tgtEl>
                                          <p:spTgt spid="28">
                                            <p:txEl>
                                              <p:pRg st="0" end="0"/>
                                            </p:txEl>
                                          </p:spTgt>
                                        </p:tgtEl>
                                        <p:attrNameLst>
                                          <p:attrName>style.visibility</p:attrName>
                                        </p:attrNameLst>
                                      </p:cBhvr>
                                      <p:to>
                                        <p:strVal val="visible"/>
                                      </p:to>
                                    </p:set>
                                    <p:animEffect transition="in" filter="fade">
                                      <p:cBhvr>
                                        <p:cTn id="44" dur="1000"/>
                                        <p:tgtEl>
                                          <p:spTgt spid="28">
                                            <p:txEl>
                                              <p:pRg st="0" end="0"/>
                                            </p:txEl>
                                          </p:spTgt>
                                        </p:tgtEl>
                                      </p:cBhvr>
                                    </p:animEffect>
                                    <p:anim calcmode="lin" valueType="num">
                                      <p:cBhvr>
                                        <p:cTn id="45"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8">
                                            <p:txEl>
                                              <p:pRg st="1" end="1"/>
                                            </p:txEl>
                                          </p:spTgt>
                                        </p:tgtEl>
                                        <p:attrNameLst>
                                          <p:attrName>style.visibility</p:attrName>
                                        </p:attrNameLst>
                                      </p:cBhvr>
                                      <p:to>
                                        <p:strVal val="visible"/>
                                      </p:to>
                                    </p:set>
                                    <p:animEffect transition="in" filter="fade">
                                      <p:cBhvr>
                                        <p:cTn id="51" dur="1000"/>
                                        <p:tgtEl>
                                          <p:spTgt spid="28">
                                            <p:txEl>
                                              <p:pRg st="1" end="1"/>
                                            </p:txEl>
                                          </p:spTgt>
                                        </p:tgtEl>
                                      </p:cBhvr>
                                    </p:animEffect>
                                    <p:anim calcmode="lin" valueType="num">
                                      <p:cBhvr>
                                        <p:cTn id="52"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53"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CFAFE7"/>
                </a:solidFill>
              </a:rPr>
              <a:t>Informatics-based Approach</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157</a:t>
            </a:fld>
            <a:endParaRPr lang="en-US"/>
          </a:p>
        </p:txBody>
      </p:sp>
      <p:grpSp>
        <p:nvGrpSpPr>
          <p:cNvPr id="8" name="Group 7"/>
          <p:cNvGrpSpPr/>
          <p:nvPr/>
        </p:nvGrpSpPr>
        <p:grpSpPr>
          <a:xfrm>
            <a:off x="799685" y="1447800"/>
            <a:ext cx="7789410" cy="3125744"/>
            <a:chOff x="799685" y="1447800"/>
            <a:chExt cx="7789410" cy="3125744"/>
          </a:xfrm>
        </p:grpSpPr>
        <p:sp>
          <p:nvSpPr>
            <p:cNvPr id="3" name="Flowchart: Magnetic Disk 2"/>
            <p:cNvSpPr/>
            <p:nvPr/>
          </p:nvSpPr>
          <p:spPr>
            <a:xfrm>
              <a:off x="5087869" y="1447800"/>
              <a:ext cx="1752600" cy="1295400"/>
            </a:xfrm>
            <a:prstGeom prst="flowChartMagneticDisk">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descr="C:\Users\Kien\AppData\Local\Microsoft\Windows\Temporary Internet Files\Content.IE5\EUF8FS28\MC900440673[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8630" y="1981200"/>
              <a:ext cx="665500" cy="665500"/>
            </a:xfrm>
            <a:prstGeom prst="rect">
              <a:avLst/>
            </a:prstGeom>
            <a:noFill/>
            <a:extLst>
              <a:ext uri="{909E8E84-426E-40DD-AFC4-6F175D3DCCD1}">
                <a14:hiddenFill xmlns:a14="http://schemas.microsoft.com/office/drawing/2010/main">
                  <a:solidFill>
                    <a:srgbClr val="FFFFFF"/>
                  </a:solidFill>
                </a14:hiddenFill>
              </a:ext>
            </a:extLst>
          </p:spPr>
        </p:pic>
        <p:grpSp>
          <p:nvGrpSpPr>
            <p:cNvPr id="1025" name="Group 1024"/>
            <p:cNvGrpSpPr/>
            <p:nvPr/>
          </p:nvGrpSpPr>
          <p:grpSpPr>
            <a:xfrm>
              <a:off x="799685" y="1447800"/>
              <a:ext cx="2725400" cy="1712344"/>
              <a:chOff x="799685" y="1447800"/>
              <a:chExt cx="2725400" cy="1712344"/>
            </a:xfrm>
          </p:grpSpPr>
          <p:sp>
            <p:nvSpPr>
              <p:cNvPr id="10" name="Cloud Callout 9"/>
              <p:cNvSpPr/>
              <p:nvPr/>
            </p:nvSpPr>
            <p:spPr>
              <a:xfrm>
                <a:off x="799685" y="1447800"/>
                <a:ext cx="2725400" cy="1712344"/>
              </a:xfrm>
              <a:prstGeom prst="cloudCallout">
                <a:avLst>
                  <a:gd name="adj1" fmla="val 5846"/>
                  <a:gd name="adj2" fmla="val 66213"/>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3" descr="C:\Users\Kien\AppData\Local\Microsoft\Windows\Temporary Internet Files\Content.IE5\EUF8FS28\MC90044067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2711" y="1819722"/>
                <a:ext cx="542478" cy="542478"/>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p:cNvSpPr txBox="1"/>
            <p:nvPr/>
          </p:nvSpPr>
          <p:spPr>
            <a:xfrm>
              <a:off x="5400122" y="4126468"/>
              <a:ext cx="1595245" cy="369332"/>
            </a:xfrm>
            <a:prstGeom prst="rect">
              <a:avLst/>
            </a:prstGeom>
            <a:noFill/>
          </p:spPr>
          <p:txBody>
            <a:bodyPr wrap="none" rtlCol="0">
              <a:spAutoFit/>
            </a:bodyPr>
            <a:lstStyle/>
            <a:p>
              <a:r>
                <a:rPr lang="en-US" b="1" dirty="0">
                  <a:solidFill>
                    <a:srgbClr val="FFFF00"/>
                  </a:solidFill>
                </a:rPr>
                <a:t>LOCATION A</a:t>
              </a:r>
            </a:p>
          </p:txBody>
        </p:sp>
        <p:sp>
          <p:nvSpPr>
            <p:cNvPr id="22" name="TextBox 21"/>
            <p:cNvSpPr txBox="1"/>
            <p:nvPr/>
          </p:nvSpPr>
          <p:spPr>
            <a:xfrm>
              <a:off x="2077285" y="4126468"/>
              <a:ext cx="1603837" cy="369332"/>
            </a:xfrm>
            <a:prstGeom prst="rect">
              <a:avLst/>
            </a:prstGeom>
            <a:noFill/>
          </p:spPr>
          <p:txBody>
            <a:bodyPr wrap="none" rtlCol="0">
              <a:spAutoFit/>
            </a:bodyPr>
            <a:lstStyle/>
            <a:p>
              <a:r>
                <a:rPr lang="en-US" b="1" dirty="0">
                  <a:solidFill>
                    <a:srgbClr val="FFFF00"/>
                  </a:solidFill>
                </a:rPr>
                <a:t>LOCATION B</a:t>
              </a:r>
            </a:p>
          </p:txBody>
        </p:sp>
        <p:sp>
          <p:nvSpPr>
            <p:cNvPr id="23" name="TextBox 22"/>
            <p:cNvSpPr txBox="1"/>
            <p:nvPr/>
          </p:nvSpPr>
          <p:spPr>
            <a:xfrm>
              <a:off x="7551952" y="2024127"/>
              <a:ext cx="982448" cy="579646"/>
            </a:xfrm>
            <a:prstGeom prst="rect">
              <a:avLst/>
            </a:prstGeom>
            <a:noFill/>
          </p:spPr>
          <p:txBody>
            <a:bodyPr wrap="none" rtlCol="0">
              <a:spAutoFit/>
            </a:bodyPr>
            <a:lstStyle/>
            <a:p>
              <a:pPr>
                <a:lnSpc>
                  <a:spcPts val="1900"/>
                </a:lnSpc>
              </a:pPr>
              <a:r>
                <a:rPr lang="en-US" b="1" dirty="0"/>
                <a:t>Insert at</a:t>
              </a:r>
            </a:p>
            <a:p>
              <a:pPr>
                <a:lnSpc>
                  <a:spcPts val="1900"/>
                </a:lnSpc>
              </a:pPr>
              <a:r>
                <a:rPr lang="en-US" b="1" dirty="0"/>
                <a:t>time </a:t>
              </a:r>
              <a:r>
                <a:rPr lang="en-US" b="1" i="1" dirty="0"/>
                <a:t>t</a:t>
              </a:r>
              <a:r>
                <a:rPr lang="en-US" b="1" i="1" baseline="-25000" dirty="0"/>
                <a:t>1</a:t>
              </a:r>
            </a:p>
          </p:txBody>
        </p:sp>
        <p:sp>
          <p:nvSpPr>
            <p:cNvPr id="21" name="TextBox 20"/>
            <p:cNvSpPr txBox="1"/>
            <p:nvPr/>
          </p:nvSpPr>
          <p:spPr>
            <a:xfrm>
              <a:off x="5257800" y="2692522"/>
              <a:ext cx="1736373" cy="369332"/>
            </a:xfrm>
            <a:prstGeom prst="rect">
              <a:avLst/>
            </a:prstGeom>
            <a:noFill/>
          </p:spPr>
          <p:txBody>
            <a:bodyPr wrap="none" rtlCol="0">
              <a:spAutoFit/>
            </a:bodyPr>
            <a:lstStyle/>
            <a:p>
              <a:r>
                <a:rPr lang="en-US" b="1" dirty="0">
                  <a:solidFill>
                    <a:srgbClr val="FFFF00"/>
                  </a:solidFill>
                </a:rPr>
                <a:t>Live Database</a:t>
              </a:r>
            </a:p>
          </p:txBody>
        </p:sp>
        <p:sp>
          <p:nvSpPr>
            <p:cNvPr id="27" name="TextBox 26"/>
            <p:cNvSpPr txBox="1"/>
            <p:nvPr/>
          </p:nvSpPr>
          <p:spPr>
            <a:xfrm>
              <a:off x="1199112" y="2362200"/>
              <a:ext cx="1807674" cy="579646"/>
            </a:xfrm>
            <a:prstGeom prst="rect">
              <a:avLst/>
            </a:prstGeom>
            <a:noFill/>
          </p:spPr>
          <p:txBody>
            <a:bodyPr wrap="none" rtlCol="0">
              <a:spAutoFit/>
            </a:bodyPr>
            <a:lstStyle/>
            <a:p>
              <a:pPr algn="ctr">
                <a:lnSpc>
                  <a:spcPts val="1900"/>
                </a:lnSpc>
              </a:pPr>
              <a:r>
                <a:rPr lang="en-US" b="1" dirty="0"/>
                <a:t>Jane moves from</a:t>
              </a:r>
            </a:p>
            <a:p>
              <a:pPr algn="ctr">
                <a:lnSpc>
                  <a:spcPts val="1900"/>
                </a:lnSpc>
              </a:pPr>
              <a:r>
                <a:rPr lang="en-US" b="1" dirty="0"/>
                <a:t>A to B</a:t>
              </a:r>
            </a:p>
          </p:txBody>
        </p:sp>
        <p:grpSp>
          <p:nvGrpSpPr>
            <p:cNvPr id="29" name="Group 28"/>
            <p:cNvGrpSpPr/>
            <p:nvPr/>
          </p:nvGrpSpPr>
          <p:grpSpPr>
            <a:xfrm>
              <a:off x="1066800" y="3352800"/>
              <a:ext cx="1046915" cy="1220744"/>
              <a:chOff x="7310575" y="3208528"/>
              <a:chExt cx="1046915" cy="1220744"/>
            </a:xfrm>
          </p:grpSpPr>
          <p:pic>
            <p:nvPicPr>
              <p:cNvPr id="1027" name="Picture 3" descr="C:\Users\Kien\AppData\Local\Microsoft\Windows\Temporary Internet Files\Content.IE5\EUF8FS28\MC900440673[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5290" y="3497072"/>
                <a:ext cx="932200" cy="9322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310575" y="3208528"/>
                <a:ext cx="606256" cy="369332"/>
              </a:xfrm>
              <a:prstGeom prst="rect">
                <a:avLst/>
              </a:prstGeom>
              <a:noFill/>
            </p:spPr>
            <p:txBody>
              <a:bodyPr wrap="none" rtlCol="0">
                <a:spAutoFit/>
              </a:bodyPr>
              <a:lstStyle/>
              <a:p>
                <a:r>
                  <a:rPr lang="en-US" dirty="0"/>
                  <a:t>Jane</a:t>
                </a:r>
              </a:p>
            </p:txBody>
          </p:sp>
        </p:grpSp>
        <p:grpSp>
          <p:nvGrpSpPr>
            <p:cNvPr id="30" name="Group 29"/>
            <p:cNvGrpSpPr/>
            <p:nvPr/>
          </p:nvGrpSpPr>
          <p:grpSpPr>
            <a:xfrm>
              <a:off x="7066346" y="3276888"/>
              <a:ext cx="976830" cy="1232913"/>
              <a:chOff x="1118255" y="3374859"/>
              <a:chExt cx="976830" cy="1232913"/>
            </a:xfrm>
          </p:grpSpPr>
          <p:pic>
            <p:nvPicPr>
              <p:cNvPr id="14" name="Picture 3" descr="C:\Users\Kien\AppData\Local\Microsoft\Windows\Temporary Internet Files\Content.IE5\EUF8FS28\MC900440673[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2885" y="3675572"/>
                <a:ext cx="932200" cy="9322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1118255" y="3374859"/>
                <a:ext cx="606256" cy="369332"/>
              </a:xfrm>
              <a:prstGeom prst="rect">
                <a:avLst/>
              </a:prstGeom>
              <a:noFill/>
            </p:spPr>
            <p:txBody>
              <a:bodyPr wrap="none" rtlCol="0">
                <a:spAutoFit/>
              </a:bodyPr>
              <a:lstStyle/>
              <a:p>
                <a:r>
                  <a:rPr lang="en-US" dirty="0"/>
                  <a:t>Jane</a:t>
                </a:r>
              </a:p>
            </p:txBody>
          </p:sp>
        </p:grpSp>
        <p:pic>
          <p:nvPicPr>
            <p:cNvPr id="11" name="Picture 2" descr="C:\Users\Kien\AppData\Local\Microsoft\Windows\Temporary Internet Files\Content.IE5\SQZVYWXJ\MC900352632[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509271" flipH="1">
              <a:off x="6020533" y="3270725"/>
              <a:ext cx="1104229" cy="1030856"/>
            </a:xfrm>
            <a:prstGeom prst="rect">
              <a:avLst/>
            </a:prstGeom>
            <a:noFill/>
            <a:extLst>
              <a:ext uri="{909E8E84-426E-40DD-AFC4-6F175D3DCCD1}">
                <a14:hiddenFill xmlns:a14="http://schemas.microsoft.com/office/drawing/2010/main">
                  <a:solidFill>
                    <a:srgbClr val="FFFFFF"/>
                  </a:solidFill>
                </a14:hiddenFill>
              </a:ext>
            </a:extLst>
          </p:spPr>
        </p:pic>
        <p:sp>
          <p:nvSpPr>
            <p:cNvPr id="15" name="Curved Right Arrow 14"/>
            <p:cNvSpPr/>
            <p:nvPr/>
          </p:nvSpPr>
          <p:spPr>
            <a:xfrm rot="7957446">
              <a:off x="6892249" y="1347581"/>
              <a:ext cx="731520" cy="2662173"/>
            </a:xfrm>
            <a:prstGeom prst="curved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C:\Users\Kien\AppData\Local\Microsoft\Windows\Temporary Internet Files\Content.IE5\SQZVYWXJ\MC900352632[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8514" y="3160144"/>
              <a:ext cx="953171" cy="1030856"/>
            </a:xfrm>
            <a:prstGeom prst="rect">
              <a:avLst/>
            </a:prstGeom>
            <a:noFill/>
            <a:extLst>
              <a:ext uri="{909E8E84-426E-40DD-AFC4-6F175D3DCCD1}">
                <a14:hiddenFill xmlns:a14="http://schemas.microsoft.com/office/drawing/2010/main">
                  <a:solidFill>
                    <a:srgbClr val="FFFFFF"/>
                  </a:solidFill>
                </a14:hiddenFill>
              </a:ext>
            </a:extLst>
          </p:spPr>
        </p:pic>
        <p:grpSp>
          <p:nvGrpSpPr>
            <p:cNvPr id="1028" name="Group 1027"/>
            <p:cNvGrpSpPr/>
            <p:nvPr/>
          </p:nvGrpSpPr>
          <p:grpSpPr>
            <a:xfrm>
              <a:off x="2075189" y="1819722"/>
              <a:ext cx="3501884" cy="958318"/>
              <a:chOff x="2075189" y="1819722"/>
              <a:chExt cx="3501884" cy="958318"/>
            </a:xfrm>
          </p:grpSpPr>
          <p:sp>
            <p:nvSpPr>
              <p:cNvPr id="12" name="TextBox 11"/>
              <p:cNvSpPr txBox="1"/>
              <p:nvPr/>
            </p:nvSpPr>
            <p:spPr>
              <a:xfrm>
                <a:off x="2075189" y="1838980"/>
                <a:ext cx="364202" cy="523220"/>
              </a:xfrm>
              <a:prstGeom prst="rect">
                <a:avLst/>
              </a:prstGeom>
              <a:noFill/>
            </p:spPr>
            <p:txBody>
              <a:bodyPr wrap="none" rtlCol="0">
                <a:spAutoFit/>
              </a:bodyPr>
              <a:lstStyle/>
              <a:p>
                <a:r>
                  <a:rPr lang="en-US" sz="2800" b="1" dirty="0"/>
                  <a:t>=</a:t>
                </a:r>
              </a:p>
            </p:txBody>
          </p:sp>
          <p:sp>
            <p:nvSpPr>
              <p:cNvPr id="20" name="Left Arrow 19"/>
              <p:cNvSpPr/>
              <p:nvPr/>
            </p:nvSpPr>
            <p:spPr>
              <a:xfrm>
                <a:off x="3000763" y="1981200"/>
                <a:ext cx="2576310" cy="276698"/>
              </a:xfrm>
              <a:prstGeom prst="lef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689010" y="2198394"/>
                <a:ext cx="1224246" cy="579646"/>
              </a:xfrm>
              <a:prstGeom prst="rect">
                <a:avLst/>
              </a:prstGeom>
              <a:noFill/>
            </p:spPr>
            <p:txBody>
              <a:bodyPr wrap="none" rtlCol="0">
                <a:spAutoFit/>
              </a:bodyPr>
              <a:lstStyle/>
              <a:p>
                <a:pPr>
                  <a:lnSpc>
                    <a:spcPts val="1900"/>
                  </a:lnSpc>
                </a:pPr>
                <a:r>
                  <a:rPr lang="en-US" b="1" dirty="0"/>
                  <a:t>Retrieve at</a:t>
                </a:r>
              </a:p>
              <a:p>
                <a:pPr>
                  <a:lnSpc>
                    <a:spcPts val="1900"/>
                  </a:lnSpc>
                </a:pPr>
                <a:r>
                  <a:rPr lang="en-US" b="1" dirty="0"/>
                  <a:t>time </a:t>
                </a:r>
                <a:r>
                  <a:rPr lang="en-US" b="1" i="1" dirty="0"/>
                  <a:t>t</a:t>
                </a:r>
                <a:r>
                  <a:rPr lang="en-US" b="1" i="1" baseline="-25000" dirty="0"/>
                  <a:t>2</a:t>
                </a:r>
              </a:p>
            </p:txBody>
          </p:sp>
          <p:pic>
            <p:nvPicPr>
              <p:cNvPr id="16" name="Picture 3" descr="C:\Users\Kien\AppData\Local\Microsoft\Windows\Temporary Internet Files\Content.IE5\EUF8FS28\MC90044067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8285" y="1819722"/>
                <a:ext cx="542478" cy="54247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 name="Rounded Rectangular Callout 8"/>
          <p:cNvSpPr/>
          <p:nvPr/>
        </p:nvSpPr>
        <p:spPr>
          <a:xfrm>
            <a:off x="6125985" y="1508144"/>
            <a:ext cx="2359141" cy="1138556"/>
          </a:xfrm>
          <a:prstGeom prst="wedgeRoundRectCallout">
            <a:avLst>
              <a:gd name="adj1" fmla="val -40611"/>
              <a:gd name="adj2" fmla="val 107308"/>
              <a:gd name="adj3" fmla="val 16667"/>
            </a:avLst>
          </a:prstGeom>
          <a:solidFill>
            <a:schemeClr val="tx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 distributed </a:t>
            </a:r>
          </a:p>
          <a:p>
            <a:pPr algn="ctr"/>
            <a:r>
              <a:rPr lang="en-US" dirty="0">
                <a:solidFill>
                  <a:srgbClr val="FF0000"/>
                </a:solidFill>
              </a:rPr>
              <a:t>in-memory image retrieval subsystem</a:t>
            </a:r>
          </a:p>
        </p:txBody>
      </p:sp>
      <p:sp>
        <p:nvSpPr>
          <p:cNvPr id="6" name="Date Placeholder 5">
            <a:extLst>
              <a:ext uri="{FF2B5EF4-FFF2-40B4-BE49-F238E27FC236}">
                <a16:creationId xmlns:a16="http://schemas.microsoft.com/office/drawing/2014/main" id="{4C84D37A-5997-430F-9AE8-A2C5141CEC91}"/>
              </a:ext>
            </a:extLst>
          </p:cNvPr>
          <p:cNvSpPr>
            <a:spLocks noGrp="1"/>
          </p:cNvSpPr>
          <p:nvPr>
            <p:ph type="dt" sz="half" idx="10"/>
          </p:nvPr>
        </p:nvSpPr>
        <p:spPr/>
        <p:txBody>
          <a:bodyPr/>
          <a:lstStyle/>
          <a:p>
            <a:fld id="{4876CD3A-DB51-46F9-918F-B969CBA28538}" type="datetime1">
              <a:rPr lang="en-US" smtClean="0"/>
              <a:t>3/28/2023</a:t>
            </a:fld>
            <a:endParaRPr lang="en-US" dirty="0"/>
          </a:p>
        </p:txBody>
      </p:sp>
    </p:spTree>
    <p:extLst>
      <p:ext uri="{BB962C8B-B14F-4D97-AF65-F5344CB8AC3E}">
        <p14:creationId xmlns:p14="http://schemas.microsoft.com/office/powerpoint/2010/main" val="391897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 0 L 0 0.25 E" pathEditMode="relative" ptsTypes="">
                                      <p:cBhvr>
                                        <p:cTn id="6" dur="500" fill="hold"/>
                                        <p:tgtEl>
                                          <p:spTgt spid="8"/>
                                        </p:tgtEl>
                                        <p:attrNameLst>
                                          <p:attrName>ppt_x</p:attrName>
                                          <p:attrName>ppt_y</p:attrName>
                                        </p:attrNameLst>
                                      </p:cBhvr>
                                    </p:animMotion>
                                  </p:childTnLst>
                                </p:cTn>
                              </p:par>
                            </p:childTnLst>
                          </p:cTn>
                        </p:par>
                        <p:par>
                          <p:cTn id="7" fill="hold">
                            <p:stCondLst>
                              <p:cond delay="500"/>
                            </p:stCondLst>
                            <p:childTnLst>
                              <p:par>
                                <p:cTn id="8" presetID="22" presetClass="entr" presetSubtype="1"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FAFE7"/>
                </a:solidFill>
              </a:rPr>
              <a:t>Object Representation</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158</a:t>
            </a:fld>
            <a:endParaRPr lang="en-US"/>
          </a:p>
        </p:txBody>
      </p:sp>
      <p:pic>
        <p:nvPicPr>
          <p:cNvPr id="7" name="Picture 3" descr="C:\Users\Kien\Desktop\TEMP\Research\LVDBMS\Alex\ACM MS'2011\Diagrams\ObjModel.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9184" y="1981200"/>
            <a:ext cx="46358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304800" y="2895600"/>
            <a:ext cx="3661984" cy="25908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Each snapshot of an object is represented as a visual feature vector (i.e., a point in the multidimensional space)</a:t>
            </a:r>
          </a:p>
        </p:txBody>
      </p:sp>
      <p:sp>
        <p:nvSpPr>
          <p:cNvPr id="12" name="Content Placeholder 2"/>
          <p:cNvSpPr txBox="1">
            <a:spLocks/>
          </p:cNvSpPr>
          <p:nvPr/>
        </p:nvSpPr>
        <p:spPr>
          <a:xfrm>
            <a:off x="304800" y="5486400"/>
            <a:ext cx="8297784" cy="8382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Each object is represented as a </a:t>
            </a:r>
            <a:r>
              <a:rPr lang="en-US" sz="3300" b="1" dirty="0">
                <a:solidFill>
                  <a:srgbClr val="FFFF00"/>
                </a:solidFill>
              </a:rPr>
              <a:t>point set </a:t>
            </a:r>
            <a:r>
              <a:rPr lang="en-US" sz="2800" dirty="0"/>
              <a:t>allowing multiple views/orientations to contribute to representation </a:t>
            </a:r>
          </a:p>
        </p:txBody>
      </p:sp>
      <p:sp>
        <p:nvSpPr>
          <p:cNvPr id="3" name="TextBox 2"/>
          <p:cNvSpPr txBox="1"/>
          <p:nvPr/>
        </p:nvSpPr>
        <p:spPr>
          <a:xfrm>
            <a:off x="460664" y="1575137"/>
            <a:ext cx="3585784" cy="1015663"/>
          </a:xfrm>
          <a:prstGeom prst="rect">
            <a:avLst/>
          </a:prstGeom>
          <a:noFill/>
        </p:spPr>
        <p:txBody>
          <a:bodyPr wrap="square" rtlCol="0">
            <a:spAutoFit/>
          </a:bodyPr>
          <a:lstStyle/>
          <a:p>
            <a:pPr>
              <a:lnSpc>
                <a:spcPts val="3600"/>
              </a:lnSpc>
            </a:pPr>
            <a:r>
              <a:rPr lang="en-US" sz="3200" b="1" dirty="0"/>
              <a:t>Multifaceted Object Model</a:t>
            </a:r>
          </a:p>
        </p:txBody>
      </p:sp>
      <p:sp>
        <p:nvSpPr>
          <p:cNvPr id="6" name="Date Placeholder 5">
            <a:extLst>
              <a:ext uri="{FF2B5EF4-FFF2-40B4-BE49-F238E27FC236}">
                <a16:creationId xmlns:a16="http://schemas.microsoft.com/office/drawing/2014/main" id="{A32A7917-1BC0-40C2-BE1B-9F69029B1EE9}"/>
              </a:ext>
            </a:extLst>
          </p:cNvPr>
          <p:cNvSpPr>
            <a:spLocks noGrp="1"/>
          </p:cNvSpPr>
          <p:nvPr>
            <p:ph type="dt" sz="half" idx="10"/>
          </p:nvPr>
        </p:nvSpPr>
        <p:spPr/>
        <p:txBody>
          <a:bodyPr/>
          <a:lstStyle/>
          <a:p>
            <a:fld id="{A58907F0-7E69-4D6E-8BA2-D49FA56B909F}" type="datetime1">
              <a:rPr lang="en-US" smtClean="0"/>
              <a:t>3/28/2023</a:t>
            </a:fld>
            <a:endParaRPr lang="en-US" dirty="0"/>
          </a:p>
        </p:txBody>
      </p:sp>
    </p:spTree>
    <p:extLst>
      <p:ext uri="{BB962C8B-B14F-4D97-AF65-F5344CB8AC3E}">
        <p14:creationId xmlns:p14="http://schemas.microsoft.com/office/powerpoint/2010/main" val="209183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1000"/>
                                        <p:tgtEl>
                                          <p:spTgt spid="11">
                                            <p:txEl>
                                              <p:pRg st="0" end="0"/>
                                            </p:txEl>
                                          </p:spTgt>
                                        </p:tgtEl>
                                      </p:cBhvr>
                                    </p:animEffect>
                                    <p:anim calcmode="lin" valueType="num">
                                      <p:cBhvr>
                                        <p:cTn id="1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1000"/>
                                        <p:tgtEl>
                                          <p:spTgt spid="12">
                                            <p:txEl>
                                              <p:pRg st="0" end="0"/>
                                            </p:txEl>
                                          </p:spTgt>
                                        </p:tgtEl>
                                      </p:cBhvr>
                                    </p:animEffect>
                                    <p:anim calcmode="lin" valueType="num">
                                      <p:cBhvr>
                                        <p:cTn id="1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FAFE7"/>
                </a:solidFill>
              </a:rPr>
              <a:t>Object Feature Extraction</a:t>
            </a:r>
          </a:p>
        </p:txBody>
      </p:sp>
      <p:sp>
        <p:nvSpPr>
          <p:cNvPr id="3" name="Content Placeholder 2"/>
          <p:cNvSpPr>
            <a:spLocks noGrp="1"/>
          </p:cNvSpPr>
          <p:nvPr>
            <p:ph idx="1"/>
          </p:nvPr>
        </p:nvSpPr>
        <p:spPr>
          <a:xfrm>
            <a:off x="457200" y="1295400"/>
            <a:ext cx="8229600" cy="2505552"/>
          </a:xfrm>
        </p:spPr>
        <p:txBody>
          <a:bodyPr>
            <a:normAutofit lnSpcReduction="10000"/>
          </a:bodyPr>
          <a:lstStyle/>
          <a:p>
            <a:pPr>
              <a:spcAft>
                <a:spcPts val="600"/>
              </a:spcAft>
            </a:pPr>
            <a:r>
              <a:rPr lang="en-US" sz="2800" dirty="0"/>
              <a:t>Object detected and segmented in stream</a:t>
            </a:r>
          </a:p>
          <a:p>
            <a:pPr>
              <a:spcAft>
                <a:spcPts val="600"/>
              </a:spcAft>
            </a:pPr>
            <a:r>
              <a:rPr lang="en-US" sz="2800" dirty="0"/>
              <a:t>Feature vectors (FVs) extracted from sample frames</a:t>
            </a:r>
          </a:p>
          <a:p>
            <a:r>
              <a:rPr lang="en-US" sz="2800" dirty="0"/>
              <a:t>Object represented as bag of feature vectors over time in stream (i.e., a point set)</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159</a:t>
            </a:fld>
            <a:endParaRPr lang="en-US"/>
          </a:p>
        </p:txBody>
      </p:sp>
      <p:sp>
        <p:nvSpPr>
          <p:cNvPr id="7" name="Rectangle 6"/>
          <p:cNvSpPr/>
          <p:nvPr/>
        </p:nvSpPr>
        <p:spPr>
          <a:xfrm>
            <a:off x="14997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521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04555" y="4584854"/>
            <a:ext cx="1066800" cy="685800"/>
          </a:xfrm>
          <a:prstGeom prst="rect">
            <a:avLst/>
          </a:prstGeom>
          <a:solidFill>
            <a:schemeClr val="accent2">
              <a:lumMod val="60000"/>
              <a:lumOff val="40000"/>
            </a:schemeClr>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569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093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617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4141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5665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718955" y="4584854"/>
            <a:ext cx="1066800" cy="685800"/>
          </a:xfrm>
          <a:prstGeom prst="rect">
            <a:avLst/>
          </a:prstGeom>
          <a:solidFill>
            <a:schemeClr val="accent2">
              <a:lumMod val="60000"/>
              <a:lumOff val="40000"/>
            </a:schemeClr>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713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0237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1761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3285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4809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633355" y="4584854"/>
            <a:ext cx="1066800" cy="685800"/>
          </a:xfrm>
          <a:prstGeom prst="rect">
            <a:avLst/>
          </a:prstGeom>
          <a:solidFill>
            <a:schemeClr val="accent2">
              <a:lumMod val="60000"/>
              <a:lumOff val="40000"/>
            </a:schemeClr>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7857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9381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0905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2429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3953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547755" y="4584854"/>
            <a:ext cx="1066800" cy="685800"/>
          </a:xfrm>
          <a:prstGeom prst="rect">
            <a:avLst/>
          </a:prstGeom>
          <a:solidFill>
            <a:schemeClr val="accent2">
              <a:lumMod val="60000"/>
              <a:lumOff val="40000"/>
            </a:schemeClr>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7001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8525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0049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1573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3097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462155" y="4584854"/>
            <a:ext cx="1066800" cy="685800"/>
          </a:xfrm>
          <a:prstGeom prst="rect">
            <a:avLst/>
          </a:prstGeom>
          <a:solidFill>
            <a:schemeClr val="accent2">
              <a:lumMod val="60000"/>
              <a:lumOff val="40000"/>
            </a:schemeClr>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6145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7669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9193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0717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2241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376555" y="4584854"/>
            <a:ext cx="1066800" cy="685800"/>
          </a:xfrm>
          <a:prstGeom prst="rect">
            <a:avLst/>
          </a:prstGeom>
          <a:solidFill>
            <a:schemeClr val="accent2">
              <a:lumMod val="60000"/>
              <a:lumOff val="40000"/>
            </a:schemeClr>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5289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6813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833755" y="4584854"/>
            <a:ext cx="1066800" cy="685800"/>
          </a:xfrm>
          <a:prstGeom prst="rect">
            <a:avLst/>
          </a:prstGeom>
          <a:solidFill>
            <a:schemeClr val="bg1"/>
          </a:solidFill>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6345343" y="4127654"/>
            <a:ext cx="1427057" cy="369332"/>
          </a:xfrm>
          <a:prstGeom prst="rect">
            <a:avLst/>
          </a:prstGeom>
          <a:noFill/>
        </p:spPr>
        <p:txBody>
          <a:bodyPr wrap="none" rtlCol="0">
            <a:spAutoFit/>
          </a:bodyPr>
          <a:lstStyle/>
          <a:p>
            <a:r>
              <a:rPr lang="en-US" dirty="0"/>
              <a:t>Video frames</a:t>
            </a:r>
          </a:p>
        </p:txBody>
      </p:sp>
      <p:grpSp>
        <p:nvGrpSpPr>
          <p:cNvPr id="6" name="Group 5"/>
          <p:cNvGrpSpPr/>
          <p:nvPr/>
        </p:nvGrpSpPr>
        <p:grpSpPr>
          <a:xfrm>
            <a:off x="1974600" y="5499254"/>
            <a:ext cx="5011555" cy="521732"/>
            <a:chOff x="1974600" y="5118254"/>
            <a:chExt cx="5011555" cy="521732"/>
          </a:xfrm>
        </p:grpSpPr>
        <p:grpSp>
          <p:nvGrpSpPr>
            <p:cNvPr id="48" name="Group 47"/>
            <p:cNvGrpSpPr/>
            <p:nvPr/>
          </p:nvGrpSpPr>
          <p:grpSpPr>
            <a:xfrm>
              <a:off x="1974600" y="5118254"/>
              <a:ext cx="457200" cy="521732"/>
              <a:chOff x="1694045" y="4800600"/>
              <a:chExt cx="421910" cy="521732"/>
            </a:xfrm>
          </p:grpSpPr>
          <p:cxnSp>
            <p:nvCxnSpPr>
              <p:cNvPr id="46" name="Straight Arrow Connector 45"/>
              <p:cNvCxnSpPr/>
              <p:nvPr/>
            </p:nvCxnSpPr>
            <p:spPr>
              <a:xfrm>
                <a:off x="1905000" y="4800600"/>
                <a:ext cx="0" cy="228600"/>
              </a:xfrm>
              <a:prstGeom prst="straightConnector1">
                <a:avLst/>
              </a:prstGeom>
              <a:ln w="25400">
                <a:solidFill>
                  <a:srgbClr val="00CC66"/>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694045" y="4953000"/>
                <a:ext cx="421910" cy="369332"/>
              </a:xfrm>
              <a:prstGeom prst="rect">
                <a:avLst/>
              </a:prstGeom>
              <a:noFill/>
            </p:spPr>
            <p:txBody>
              <a:bodyPr wrap="none" rtlCol="0">
                <a:spAutoFit/>
              </a:bodyPr>
              <a:lstStyle/>
              <a:p>
                <a:r>
                  <a:rPr lang="en-US" dirty="0"/>
                  <a:t>FV</a:t>
                </a:r>
              </a:p>
            </p:txBody>
          </p:sp>
        </p:grpSp>
        <p:grpSp>
          <p:nvGrpSpPr>
            <p:cNvPr id="49" name="Group 48"/>
            <p:cNvGrpSpPr/>
            <p:nvPr/>
          </p:nvGrpSpPr>
          <p:grpSpPr>
            <a:xfrm>
              <a:off x="2871355" y="5118254"/>
              <a:ext cx="457200" cy="521732"/>
              <a:chOff x="1694045" y="4800600"/>
              <a:chExt cx="421910" cy="521732"/>
            </a:xfrm>
          </p:grpSpPr>
          <p:cxnSp>
            <p:nvCxnSpPr>
              <p:cNvPr id="50" name="Straight Arrow Connector 49"/>
              <p:cNvCxnSpPr/>
              <p:nvPr/>
            </p:nvCxnSpPr>
            <p:spPr>
              <a:xfrm>
                <a:off x="1905000" y="4800600"/>
                <a:ext cx="0" cy="228600"/>
              </a:xfrm>
              <a:prstGeom prst="straightConnector1">
                <a:avLst/>
              </a:prstGeom>
              <a:ln w="25400">
                <a:solidFill>
                  <a:srgbClr val="00CC66"/>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694045" y="4953000"/>
                <a:ext cx="421910" cy="369332"/>
              </a:xfrm>
              <a:prstGeom prst="rect">
                <a:avLst/>
              </a:prstGeom>
              <a:noFill/>
            </p:spPr>
            <p:txBody>
              <a:bodyPr wrap="none" rtlCol="0">
                <a:spAutoFit/>
              </a:bodyPr>
              <a:lstStyle/>
              <a:p>
                <a:r>
                  <a:rPr lang="en-US" dirty="0"/>
                  <a:t>FV</a:t>
                </a:r>
              </a:p>
            </p:txBody>
          </p:sp>
        </p:grpSp>
        <p:grpSp>
          <p:nvGrpSpPr>
            <p:cNvPr id="64" name="Group 63"/>
            <p:cNvGrpSpPr/>
            <p:nvPr/>
          </p:nvGrpSpPr>
          <p:grpSpPr>
            <a:xfrm>
              <a:off x="3785755" y="5118254"/>
              <a:ext cx="457200" cy="521732"/>
              <a:chOff x="1694045" y="4800600"/>
              <a:chExt cx="421910" cy="521732"/>
            </a:xfrm>
          </p:grpSpPr>
          <p:cxnSp>
            <p:nvCxnSpPr>
              <p:cNvPr id="65" name="Straight Arrow Connector 64"/>
              <p:cNvCxnSpPr/>
              <p:nvPr/>
            </p:nvCxnSpPr>
            <p:spPr>
              <a:xfrm>
                <a:off x="1905000" y="4800600"/>
                <a:ext cx="0" cy="228600"/>
              </a:xfrm>
              <a:prstGeom prst="straightConnector1">
                <a:avLst/>
              </a:prstGeom>
              <a:ln w="25400">
                <a:solidFill>
                  <a:srgbClr val="00CC66"/>
                </a:solidFill>
                <a:tailEnd type="arrow"/>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694045" y="4953000"/>
                <a:ext cx="421910" cy="369332"/>
              </a:xfrm>
              <a:prstGeom prst="rect">
                <a:avLst/>
              </a:prstGeom>
              <a:noFill/>
            </p:spPr>
            <p:txBody>
              <a:bodyPr wrap="none" rtlCol="0">
                <a:spAutoFit/>
              </a:bodyPr>
              <a:lstStyle/>
              <a:p>
                <a:r>
                  <a:rPr lang="en-US" dirty="0"/>
                  <a:t>FV</a:t>
                </a:r>
              </a:p>
            </p:txBody>
          </p:sp>
        </p:grpSp>
        <p:grpSp>
          <p:nvGrpSpPr>
            <p:cNvPr id="67" name="Group 66"/>
            <p:cNvGrpSpPr/>
            <p:nvPr/>
          </p:nvGrpSpPr>
          <p:grpSpPr>
            <a:xfrm>
              <a:off x="4700155" y="5118254"/>
              <a:ext cx="457200" cy="521732"/>
              <a:chOff x="1694045" y="4800600"/>
              <a:chExt cx="421910" cy="521732"/>
            </a:xfrm>
          </p:grpSpPr>
          <p:cxnSp>
            <p:nvCxnSpPr>
              <p:cNvPr id="68" name="Straight Arrow Connector 67"/>
              <p:cNvCxnSpPr/>
              <p:nvPr/>
            </p:nvCxnSpPr>
            <p:spPr>
              <a:xfrm>
                <a:off x="1905000" y="4800600"/>
                <a:ext cx="0" cy="228600"/>
              </a:xfrm>
              <a:prstGeom prst="straightConnector1">
                <a:avLst/>
              </a:prstGeom>
              <a:ln w="25400">
                <a:solidFill>
                  <a:srgbClr val="00CC66"/>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1694045" y="4953000"/>
                <a:ext cx="421910" cy="369332"/>
              </a:xfrm>
              <a:prstGeom prst="rect">
                <a:avLst/>
              </a:prstGeom>
              <a:noFill/>
            </p:spPr>
            <p:txBody>
              <a:bodyPr wrap="none" rtlCol="0">
                <a:spAutoFit/>
              </a:bodyPr>
              <a:lstStyle/>
              <a:p>
                <a:r>
                  <a:rPr lang="en-US" dirty="0"/>
                  <a:t>FV</a:t>
                </a:r>
              </a:p>
            </p:txBody>
          </p:sp>
        </p:grpSp>
        <p:grpSp>
          <p:nvGrpSpPr>
            <p:cNvPr id="70" name="Group 69"/>
            <p:cNvGrpSpPr/>
            <p:nvPr/>
          </p:nvGrpSpPr>
          <p:grpSpPr>
            <a:xfrm>
              <a:off x="5614555" y="5118254"/>
              <a:ext cx="457200" cy="521732"/>
              <a:chOff x="1694045" y="4800600"/>
              <a:chExt cx="421910" cy="521732"/>
            </a:xfrm>
          </p:grpSpPr>
          <p:cxnSp>
            <p:nvCxnSpPr>
              <p:cNvPr id="71" name="Straight Arrow Connector 70"/>
              <p:cNvCxnSpPr/>
              <p:nvPr/>
            </p:nvCxnSpPr>
            <p:spPr>
              <a:xfrm>
                <a:off x="1905000" y="4800600"/>
                <a:ext cx="0" cy="228600"/>
              </a:xfrm>
              <a:prstGeom prst="straightConnector1">
                <a:avLst/>
              </a:prstGeom>
              <a:ln w="25400">
                <a:solidFill>
                  <a:srgbClr val="00CC66"/>
                </a:solidFill>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694045" y="4953000"/>
                <a:ext cx="421910" cy="369332"/>
              </a:xfrm>
              <a:prstGeom prst="rect">
                <a:avLst/>
              </a:prstGeom>
              <a:noFill/>
            </p:spPr>
            <p:txBody>
              <a:bodyPr wrap="none" rtlCol="0">
                <a:spAutoFit/>
              </a:bodyPr>
              <a:lstStyle/>
              <a:p>
                <a:r>
                  <a:rPr lang="en-US" dirty="0"/>
                  <a:t>FV</a:t>
                </a:r>
              </a:p>
            </p:txBody>
          </p:sp>
        </p:grpSp>
        <p:grpSp>
          <p:nvGrpSpPr>
            <p:cNvPr id="73" name="Group 72"/>
            <p:cNvGrpSpPr/>
            <p:nvPr/>
          </p:nvGrpSpPr>
          <p:grpSpPr>
            <a:xfrm>
              <a:off x="6528955" y="5118254"/>
              <a:ext cx="457200" cy="521732"/>
              <a:chOff x="1694045" y="4800600"/>
              <a:chExt cx="421910" cy="521732"/>
            </a:xfrm>
          </p:grpSpPr>
          <p:cxnSp>
            <p:nvCxnSpPr>
              <p:cNvPr id="74" name="Straight Arrow Connector 73"/>
              <p:cNvCxnSpPr/>
              <p:nvPr/>
            </p:nvCxnSpPr>
            <p:spPr>
              <a:xfrm>
                <a:off x="1905000" y="4800600"/>
                <a:ext cx="0" cy="228600"/>
              </a:xfrm>
              <a:prstGeom prst="straightConnector1">
                <a:avLst/>
              </a:prstGeom>
              <a:ln w="25400">
                <a:solidFill>
                  <a:srgbClr val="00CC66"/>
                </a:solidFill>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694045" y="4953000"/>
                <a:ext cx="421910" cy="369332"/>
              </a:xfrm>
              <a:prstGeom prst="rect">
                <a:avLst/>
              </a:prstGeom>
              <a:noFill/>
            </p:spPr>
            <p:txBody>
              <a:bodyPr wrap="none" rtlCol="0">
                <a:spAutoFit/>
              </a:bodyPr>
              <a:lstStyle/>
              <a:p>
                <a:r>
                  <a:rPr lang="en-US" dirty="0"/>
                  <a:t>FV</a:t>
                </a:r>
              </a:p>
            </p:txBody>
          </p:sp>
        </p:grpSp>
      </p:grpSp>
      <p:sp>
        <p:nvSpPr>
          <p:cNvPr id="76" name="Rectangle 75"/>
          <p:cNvSpPr/>
          <p:nvPr/>
        </p:nvSpPr>
        <p:spPr>
          <a:xfrm>
            <a:off x="2947555" y="4127654"/>
            <a:ext cx="3352800" cy="1905000"/>
          </a:xfrm>
          <a:prstGeom prst="rect">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eft Arrow 76"/>
          <p:cNvSpPr/>
          <p:nvPr/>
        </p:nvSpPr>
        <p:spPr>
          <a:xfrm>
            <a:off x="1219200" y="4806596"/>
            <a:ext cx="533400" cy="242316"/>
          </a:xfrm>
          <a:prstGeom prst="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947556" y="6132575"/>
            <a:ext cx="3012569" cy="496825"/>
            <a:chOff x="2947556" y="5751575"/>
            <a:chExt cx="3012569" cy="496825"/>
          </a:xfrm>
        </p:grpSpPr>
        <p:sp>
          <p:nvSpPr>
            <p:cNvPr id="78" name="Left Brace 77"/>
            <p:cNvSpPr/>
            <p:nvPr/>
          </p:nvSpPr>
          <p:spPr>
            <a:xfrm rot="16200000">
              <a:off x="4361042" y="4338089"/>
              <a:ext cx="185597" cy="3012569"/>
            </a:xfrm>
            <a:prstGeom prst="leftBrace">
              <a:avLst/>
            </a:prstGeom>
            <a:ln w="19050">
              <a:solidFill>
                <a:srgbClr val="00CC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TextBox 78"/>
            <p:cNvSpPr txBox="1"/>
            <p:nvPr/>
          </p:nvSpPr>
          <p:spPr>
            <a:xfrm>
              <a:off x="3907764" y="5879068"/>
              <a:ext cx="1197636" cy="369332"/>
            </a:xfrm>
            <a:prstGeom prst="rect">
              <a:avLst/>
            </a:prstGeom>
            <a:noFill/>
          </p:spPr>
          <p:txBody>
            <a:bodyPr wrap="none" rtlCol="0">
              <a:spAutoFit/>
            </a:bodyPr>
            <a:lstStyle/>
            <a:p>
              <a:r>
                <a:rPr lang="en-US" dirty="0"/>
                <a:t>A point set</a:t>
              </a:r>
            </a:p>
          </p:txBody>
        </p:sp>
      </p:grpSp>
      <p:sp>
        <p:nvSpPr>
          <p:cNvPr id="80" name="Oval Callout 79"/>
          <p:cNvSpPr/>
          <p:nvPr/>
        </p:nvSpPr>
        <p:spPr>
          <a:xfrm>
            <a:off x="1359477" y="3917549"/>
            <a:ext cx="1194955" cy="612648"/>
          </a:xfrm>
          <a:prstGeom prst="wedgeEllipseCallout">
            <a:avLst>
              <a:gd name="adj1" fmla="val 36998"/>
              <a:gd name="adj2" fmla="val 58903"/>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ts val="1900"/>
              </a:lnSpc>
            </a:pPr>
            <a:r>
              <a:rPr lang="en-US" b="1" dirty="0">
                <a:solidFill>
                  <a:schemeClr val="bg1"/>
                </a:solidFill>
              </a:rPr>
              <a:t>Sample frame</a:t>
            </a:r>
          </a:p>
        </p:txBody>
      </p:sp>
      <p:pic>
        <p:nvPicPr>
          <p:cNvPr id="1026" name="Picture 2" descr="C:\Users\Kien\AppData\Local\Microsoft\Windows\Temporary Internet Files\Content.IE5\43PFWT9F\MC90043820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4989" y="4671772"/>
            <a:ext cx="585011" cy="586028"/>
          </a:xfrm>
          <a:prstGeom prst="rect">
            <a:avLst/>
          </a:prstGeom>
          <a:noFill/>
          <a:scene3d>
            <a:camera prst="isometricOffAxis2Right"/>
            <a:lightRig rig="threePt" dir="t"/>
          </a:scene3d>
          <a:extLst>
            <a:ext uri="{909E8E84-426E-40DD-AFC4-6F175D3DCCD1}">
              <a14:hiddenFill xmlns:a14="http://schemas.microsoft.com/office/drawing/2010/main">
                <a:solidFill>
                  <a:srgbClr val="FFFFFF"/>
                </a:solidFill>
              </a14:hiddenFill>
            </a:ext>
          </a:extLst>
        </p:spPr>
      </p:pic>
      <p:sp>
        <p:nvSpPr>
          <p:cNvPr id="81" name="TextBox 80"/>
          <p:cNvSpPr txBox="1"/>
          <p:nvPr/>
        </p:nvSpPr>
        <p:spPr>
          <a:xfrm>
            <a:off x="2847713" y="3774197"/>
            <a:ext cx="3172087" cy="369332"/>
          </a:xfrm>
          <a:prstGeom prst="rect">
            <a:avLst/>
          </a:prstGeom>
          <a:noFill/>
        </p:spPr>
        <p:txBody>
          <a:bodyPr wrap="none" rtlCol="0">
            <a:spAutoFit/>
          </a:bodyPr>
          <a:lstStyle/>
          <a:p>
            <a:r>
              <a:rPr lang="en-US" dirty="0"/>
              <a:t>Window for point set extraction</a:t>
            </a:r>
          </a:p>
        </p:txBody>
      </p:sp>
      <p:sp>
        <p:nvSpPr>
          <p:cNvPr id="45" name="Date Placeholder 44">
            <a:extLst>
              <a:ext uri="{FF2B5EF4-FFF2-40B4-BE49-F238E27FC236}">
                <a16:creationId xmlns:a16="http://schemas.microsoft.com/office/drawing/2014/main" id="{5BF1DA17-1DD6-4891-8116-2224D24FB9C9}"/>
              </a:ext>
            </a:extLst>
          </p:cNvPr>
          <p:cNvSpPr>
            <a:spLocks noGrp="1"/>
          </p:cNvSpPr>
          <p:nvPr>
            <p:ph type="dt" sz="half" idx="10"/>
          </p:nvPr>
        </p:nvSpPr>
        <p:spPr/>
        <p:txBody>
          <a:bodyPr/>
          <a:lstStyle/>
          <a:p>
            <a:fld id="{59867F01-2501-42FA-9CC0-720A8B93F83C}" type="datetime1">
              <a:rPr lang="en-US" smtClean="0"/>
              <a:t>3/28/2023</a:t>
            </a:fld>
            <a:endParaRPr lang="en-US" dirty="0"/>
          </a:p>
        </p:txBody>
      </p:sp>
    </p:spTree>
    <p:extLst>
      <p:ext uri="{BB962C8B-B14F-4D97-AF65-F5344CB8AC3E}">
        <p14:creationId xmlns:p14="http://schemas.microsoft.com/office/powerpoint/2010/main" val="248655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up)">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wheel(1)">
                                      <p:cBhvr>
                                        <p:cTn id="23" dur="2000"/>
                                        <p:tgtEl>
                                          <p:spTgt spid="76"/>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81">
                                            <p:txEl>
                                              <p:pRg st="0" end="0"/>
                                            </p:txEl>
                                          </p:spTgt>
                                        </p:tgtEl>
                                        <p:attrNameLst>
                                          <p:attrName>style.visibility</p:attrName>
                                        </p:attrNameLst>
                                      </p:cBhvr>
                                      <p:to>
                                        <p:strVal val="visible"/>
                                      </p:to>
                                    </p:set>
                                    <p:animEffect transition="in" filter="wipe(left)">
                                      <p:cBhvr>
                                        <p:cTn id="27" dur="500"/>
                                        <p:tgtEl>
                                          <p:spTgt spid="81">
                                            <p:txEl>
                                              <p:pRg st="0" end="0"/>
                                            </p:txEl>
                                          </p:spTgt>
                                        </p:tgtEl>
                                      </p:cBhvr>
                                    </p:animEffect>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8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85800" y="228600"/>
            <a:ext cx="7772400" cy="1143000"/>
          </a:xfrm>
        </p:spPr>
        <p:txBody>
          <a:bodyPr/>
          <a:lstStyle/>
          <a:p>
            <a:pPr eaLnBrk="1" hangingPunct="1"/>
            <a:r>
              <a:rPr lang="en-US" dirty="0">
                <a:solidFill>
                  <a:srgbClr val="CFAFE7"/>
                </a:solidFill>
                <a:latin typeface="Comic Sans MS" pitchFamily="66" charset="0"/>
              </a:rPr>
              <a:t>Handling Scaling</a:t>
            </a:r>
          </a:p>
        </p:txBody>
      </p:sp>
      <p:sp>
        <p:nvSpPr>
          <p:cNvPr id="6149" name="AutoShape 5"/>
          <p:cNvSpPr>
            <a:spLocks/>
          </p:cNvSpPr>
          <p:nvPr/>
        </p:nvSpPr>
        <p:spPr bwMode="auto">
          <a:xfrm rot="5400000">
            <a:off x="5549106" y="-215106"/>
            <a:ext cx="255588" cy="4495800"/>
          </a:xfrm>
          <a:prstGeom prst="leftBrace">
            <a:avLst>
              <a:gd name="adj1" fmla="val 146584"/>
              <a:gd name="adj2" fmla="val 50000"/>
            </a:avLst>
          </a:prstGeom>
          <a:noFill/>
          <a:ln w="9525">
            <a:solidFill>
              <a:schemeClr val="folHlink"/>
            </a:solidFill>
            <a:miter lim="800000"/>
            <a:headEnd/>
            <a:tailEnd/>
          </a:ln>
        </p:spPr>
        <p:txBody>
          <a:bodyPr wrap="none" anchor="ctr"/>
          <a:lstStyle/>
          <a:p>
            <a:endParaRPr lang="en-US"/>
          </a:p>
        </p:txBody>
      </p:sp>
      <p:graphicFrame>
        <p:nvGraphicFramePr>
          <p:cNvPr id="6146" name="Object 7"/>
          <p:cNvGraphicFramePr>
            <a:graphicFrameLocks noGrp="1" noChangeAspect="1"/>
          </p:cNvGraphicFramePr>
          <p:nvPr>
            <p:ph idx="1"/>
          </p:nvPr>
        </p:nvGraphicFramePr>
        <p:xfrm>
          <a:off x="935038" y="1524000"/>
          <a:ext cx="7294562" cy="2533650"/>
        </p:xfrm>
        <a:graphic>
          <a:graphicData uri="http://schemas.openxmlformats.org/presentationml/2006/ole">
            <mc:AlternateContent xmlns:mc="http://schemas.openxmlformats.org/markup-compatibility/2006">
              <mc:Choice xmlns:v="urn:schemas-microsoft-com:vml" Requires="v">
                <p:oleObj spid="_x0000_s11267" name="Artwork" r:id="rId4" imgW="7295238" imgH="2534004" progId="">
                  <p:embed/>
                </p:oleObj>
              </mc:Choice>
              <mc:Fallback>
                <p:oleObj name="Artwork" r:id="rId4" imgW="7295238" imgH="2534004" progId="">
                  <p:embed/>
                  <p:pic>
                    <p:nvPicPr>
                      <p:cNvPr id="6146"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038" y="1524000"/>
                        <a:ext cx="7294562"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0" name="Text Box 6"/>
          <p:cNvSpPr txBox="1">
            <a:spLocks noChangeArrowheads="1"/>
          </p:cNvSpPr>
          <p:nvPr/>
        </p:nvSpPr>
        <p:spPr bwMode="auto">
          <a:xfrm>
            <a:off x="7381874" y="2246983"/>
            <a:ext cx="1219200" cy="954107"/>
          </a:xfrm>
          <a:prstGeom prst="rect">
            <a:avLst/>
          </a:prstGeom>
          <a:noFill/>
          <a:ln w="9525">
            <a:noFill/>
            <a:miter lim="800000"/>
            <a:headEnd/>
            <a:tailEnd/>
          </a:ln>
        </p:spPr>
        <p:txBody>
          <a:bodyPr>
            <a:spAutoFit/>
          </a:bodyPr>
          <a:lstStyle/>
          <a:p>
            <a:r>
              <a:rPr kumimoji="1" lang="en-US" sz="1400" b="1" dirty="0">
                <a:solidFill>
                  <a:srgbClr val="FFFF00"/>
                </a:solidFill>
                <a:latin typeface="Tahoma" pitchFamily="34" charset="0"/>
              </a:rPr>
              <a:t>Queries at 3 different sampling rates</a:t>
            </a:r>
          </a:p>
        </p:txBody>
      </p:sp>
      <p:sp>
        <p:nvSpPr>
          <p:cNvPr id="6151" name="Text Box 9"/>
          <p:cNvSpPr txBox="1">
            <a:spLocks noChangeArrowheads="1"/>
          </p:cNvSpPr>
          <p:nvPr/>
        </p:nvSpPr>
        <p:spPr bwMode="auto">
          <a:xfrm>
            <a:off x="1084263" y="3203575"/>
            <a:ext cx="957262" cy="517525"/>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en-US" sz="1400" dirty="0">
                <a:latin typeface="Comic Sans MS" pitchFamily="66" charset="0"/>
              </a:rPr>
              <a:t>Database</a:t>
            </a:r>
          </a:p>
          <a:p>
            <a:pPr algn="ctr"/>
            <a:r>
              <a:rPr lang="en-US" sz="1400" dirty="0">
                <a:latin typeface="Comic Sans MS" pitchFamily="66" charset="0"/>
              </a:rPr>
              <a:t>Image</a:t>
            </a:r>
          </a:p>
        </p:txBody>
      </p:sp>
      <p:sp>
        <p:nvSpPr>
          <p:cNvPr id="6152" name="Text Box 10"/>
          <p:cNvSpPr txBox="1">
            <a:spLocks noChangeArrowheads="1"/>
          </p:cNvSpPr>
          <p:nvPr/>
        </p:nvSpPr>
        <p:spPr bwMode="auto">
          <a:xfrm>
            <a:off x="3048000" y="3355975"/>
            <a:ext cx="838200" cy="304800"/>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US" sz="1400" dirty="0">
                <a:latin typeface="Comic Sans MS" pitchFamily="66" charset="0"/>
              </a:rPr>
              <a:t>Query 1</a:t>
            </a:r>
          </a:p>
        </p:txBody>
      </p:sp>
      <p:sp>
        <p:nvSpPr>
          <p:cNvPr id="6153" name="Text Box 11"/>
          <p:cNvSpPr txBox="1">
            <a:spLocks noChangeArrowheads="1"/>
          </p:cNvSpPr>
          <p:nvPr/>
        </p:nvSpPr>
        <p:spPr bwMode="auto">
          <a:xfrm>
            <a:off x="4495800" y="3352800"/>
            <a:ext cx="866775" cy="304800"/>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US" sz="1400" dirty="0">
                <a:latin typeface="Comic Sans MS" pitchFamily="66" charset="0"/>
              </a:rPr>
              <a:t>Query 2</a:t>
            </a:r>
          </a:p>
        </p:txBody>
      </p:sp>
      <p:sp>
        <p:nvSpPr>
          <p:cNvPr id="6154" name="Text Box 12"/>
          <p:cNvSpPr txBox="1">
            <a:spLocks noChangeArrowheads="1"/>
          </p:cNvSpPr>
          <p:nvPr/>
        </p:nvSpPr>
        <p:spPr bwMode="auto">
          <a:xfrm>
            <a:off x="6019800" y="3352800"/>
            <a:ext cx="866775" cy="304800"/>
          </a:xfrm>
          <a:prstGeom prst="rect">
            <a:avLst/>
          </a:prstGeom>
          <a:solidFill>
            <a:srgbClr val="7030A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US" sz="1400" dirty="0">
                <a:latin typeface="Comic Sans MS" pitchFamily="66" charset="0"/>
              </a:rPr>
              <a:t>Query 3</a:t>
            </a:r>
          </a:p>
        </p:txBody>
      </p:sp>
      <p:sp>
        <p:nvSpPr>
          <p:cNvPr id="3" name="Date Placeholder 2">
            <a:extLst>
              <a:ext uri="{FF2B5EF4-FFF2-40B4-BE49-F238E27FC236}">
                <a16:creationId xmlns:a16="http://schemas.microsoft.com/office/drawing/2014/main" id="{DE558C54-0655-4C86-9FDE-1F7802EC2FC9}"/>
              </a:ext>
            </a:extLst>
          </p:cNvPr>
          <p:cNvSpPr>
            <a:spLocks noGrp="1"/>
          </p:cNvSpPr>
          <p:nvPr>
            <p:ph type="dt" sz="half" idx="10"/>
          </p:nvPr>
        </p:nvSpPr>
        <p:spPr/>
        <p:txBody>
          <a:bodyPr/>
          <a:lstStyle/>
          <a:p>
            <a:fld id="{DD866774-4AD3-4067-B4C3-D4E5D08243A1}" type="datetime1">
              <a:rPr lang="en-US" smtClean="0"/>
              <a:t>3/28/2023</a:t>
            </a:fld>
            <a:endParaRPr lang="en-US" dirty="0"/>
          </a:p>
        </p:txBody>
      </p:sp>
      <p:sp>
        <p:nvSpPr>
          <p:cNvPr id="4" name="Slide Number Placeholder 3">
            <a:extLst>
              <a:ext uri="{FF2B5EF4-FFF2-40B4-BE49-F238E27FC236}">
                <a16:creationId xmlns:a16="http://schemas.microsoft.com/office/drawing/2014/main" id="{AF49EAD2-0BE1-4614-BB02-5475FD2900B6}"/>
              </a:ext>
            </a:extLst>
          </p:cNvPr>
          <p:cNvSpPr>
            <a:spLocks noGrp="1"/>
          </p:cNvSpPr>
          <p:nvPr>
            <p:ph type="sldNum" sz="quarter" idx="12"/>
          </p:nvPr>
        </p:nvSpPr>
        <p:spPr/>
        <p:txBody>
          <a:bodyPr/>
          <a:lstStyle/>
          <a:p>
            <a:fld id="{8444A278-390B-480E-A91C-73A8347B7D93}" type="slidenum">
              <a:rPr lang="en-US" smtClean="0"/>
              <a:pPr/>
              <a:t>16</a:t>
            </a:fld>
            <a:endParaRPr lang="en-US" dirty="0"/>
          </a:p>
        </p:txBody>
      </p:sp>
      <p:sp>
        <p:nvSpPr>
          <p:cNvPr id="5" name="TextBox 4">
            <a:extLst>
              <a:ext uri="{FF2B5EF4-FFF2-40B4-BE49-F238E27FC236}">
                <a16:creationId xmlns:a16="http://schemas.microsoft.com/office/drawing/2014/main" id="{E071AD01-B320-977A-0F25-05EB39B28DC5}"/>
              </a:ext>
            </a:extLst>
          </p:cNvPr>
          <p:cNvSpPr txBox="1"/>
          <p:nvPr/>
        </p:nvSpPr>
        <p:spPr>
          <a:xfrm>
            <a:off x="1219200" y="5033065"/>
            <a:ext cx="7239000" cy="954107"/>
          </a:xfrm>
          <a:prstGeom prst="rect">
            <a:avLst/>
          </a:prstGeom>
          <a:noFill/>
        </p:spPr>
        <p:txBody>
          <a:bodyPr wrap="square" rtlCol="0">
            <a:spAutoFit/>
          </a:bodyPr>
          <a:lstStyle/>
          <a:p>
            <a:r>
              <a:rPr lang="en-US" sz="2800" dirty="0"/>
              <a:t>Good to have an efficient indexing scheme for this search technique</a:t>
            </a:r>
          </a:p>
        </p:txBody>
      </p:sp>
    </p:spTree>
    <p:extLst>
      <p:ext uri="{BB962C8B-B14F-4D97-AF65-F5344CB8AC3E}">
        <p14:creationId xmlns:p14="http://schemas.microsoft.com/office/powerpoint/2010/main" val="110317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FAFE7"/>
                </a:solidFill>
              </a:rPr>
              <a:t>Comparison -  General Idea</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160</a:t>
            </a:fld>
            <a:endParaRPr lang="en-US"/>
          </a:p>
        </p:txBody>
      </p:sp>
      <p:pic>
        <p:nvPicPr>
          <p:cNvPr id="11" name="Picture 4" descr="C:\Users\Kien\Desktop\TEMP\Research\LVDBMS\Alex\ACM MS'2011\Diagrams\ObjDetection.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5847" y="1676400"/>
            <a:ext cx="6642829" cy="4800601"/>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6C8453C6-81A8-420D-9031-C50ADA5E7476}"/>
              </a:ext>
            </a:extLst>
          </p:cNvPr>
          <p:cNvSpPr>
            <a:spLocks noGrp="1"/>
          </p:cNvSpPr>
          <p:nvPr>
            <p:ph type="dt" sz="half" idx="10"/>
          </p:nvPr>
        </p:nvSpPr>
        <p:spPr/>
        <p:txBody>
          <a:bodyPr/>
          <a:lstStyle/>
          <a:p>
            <a:fld id="{6FC60ABF-7989-47D7-8C26-9A8397982905}" type="datetime1">
              <a:rPr lang="en-US" smtClean="0"/>
              <a:t>3/28/2023</a:t>
            </a:fld>
            <a:endParaRPr lang="en-US" dirty="0"/>
          </a:p>
        </p:txBody>
      </p:sp>
    </p:spTree>
    <p:extLst>
      <p:ext uri="{BB962C8B-B14F-4D97-AF65-F5344CB8AC3E}">
        <p14:creationId xmlns:p14="http://schemas.microsoft.com/office/powerpoint/2010/main" val="257597665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FAFE7"/>
                </a:solidFill>
              </a:rPr>
              <a:t>Object Comparison</a:t>
            </a:r>
          </a:p>
        </p:txBody>
      </p:sp>
      <p:sp>
        <p:nvSpPr>
          <p:cNvPr id="3" name="Content Placeholder 2"/>
          <p:cNvSpPr>
            <a:spLocks noGrp="1"/>
          </p:cNvSpPr>
          <p:nvPr>
            <p:ph idx="1"/>
          </p:nvPr>
        </p:nvSpPr>
        <p:spPr>
          <a:xfrm>
            <a:off x="457200" y="1295400"/>
            <a:ext cx="8229600" cy="3352800"/>
          </a:xfrm>
        </p:spPr>
        <p:txBody>
          <a:bodyPr>
            <a:normAutofit/>
          </a:bodyPr>
          <a:lstStyle/>
          <a:p>
            <a:pPr marL="0" indent="0">
              <a:buNone/>
            </a:pPr>
            <a:r>
              <a:rPr lang="en-US" dirty="0"/>
              <a:t>Let </a:t>
            </a:r>
            <a:r>
              <a:rPr lang="en-US" i="1" dirty="0"/>
              <a:t>X</a:t>
            </a:r>
            <a:r>
              <a:rPr lang="en-US" dirty="0"/>
              <a:t> and </a:t>
            </a:r>
            <a:r>
              <a:rPr lang="en-US" i="1" dirty="0"/>
              <a:t>X’</a:t>
            </a:r>
            <a:r>
              <a:rPr lang="en-US" dirty="0"/>
              <a:t> be two bags (point sets)</a:t>
            </a:r>
          </a:p>
          <a:p>
            <a:endParaRPr lang="en-US" dirty="0"/>
          </a:p>
          <a:p>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161</a:t>
            </a:fld>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1" y="1941344"/>
            <a:ext cx="6857999" cy="497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1" y="2645829"/>
            <a:ext cx="6096000" cy="93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ular Callout 6"/>
          <p:cNvSpPr/>
          <p:nvPr/>
        </p:nvSpPr>
        <p:spPr>
          <a:xfrm>
            <a:off x="990600" y="4121726"/>
            <a:ext cx="2438400" cy="907474"/>
          </a:xfrm>
          <a:prstGeom prst="wedgeRoundRectCallout">
            <a:avLst>
              <a:gd name="adj1" fmla="val 33712"/>
              <a:gd name="adj2" fmla="val -132627"/>
              <a:gd name="adj3" fmla="val 16667"/>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Minimum sums of pairwise distances</a:t>
            </a:r>
          </a:p>
        </p:txBody>
      </p:sp>
      <p:sp>
        <p:nvSpPr>
          <p:cNvPr id="10" name="Rounded Rectangular Callout 9"/>
          <p:cNvSpPr/>
          <p:nvPr/>
        </p:nvSpPr>
        <p:spPr>
          <a:xfrm>
            <a:off x="7391400" y="2743200"/>
            <a:ext cx="1371601" cy="814786"/>
          </a:xfrm>
          <a:prstGeom prst="wedgeRoundRectCallout">
            <a:avLst>
              <a:gd name="adj1" fmla="val -104735"/>
              <a:gd name="adj2" fmla="val 9139"/>
              <a:gd name="adj3" fmla="val 16667"/>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Squared distance</a:t>
            </a:r>
          </a:p>
        </p:txBody>
      </p:sp>
      <p:pic>
        <p:nvPicPr>
          <p:cNvPr id="11" name="Picture 4" descr="C:\Users\Kien\Desktop\TEMP\Research\LVDBMS\Alex\ACM MS'2011\Diagrams\ObjDetection.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895697"/>
            <a:ext cx="3571876" cy="25813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p:cNvGraphicFramePr>
            <a:graphicFrameLocks noChangeAspect="1"/>
          </p:cNvGraphicFramePr>
          <p:nvPr/>
        </p:nvGraphicFramePr>
        <p:xfrm>
          <a:off x="4108450" y="2209800"/>
          <a:ext cx="114300" cy="177800"/>
        </p:xfrm>
        <a:graphic>
          <a:graphicData uri="http://schemas.openxmlformats.org/presentationml/2006/ole">
            <mc:AlternateContent xmlns:mc="http://schemas.openxmlformats.org/markup-compatibility/2006">
              <mc:Choice xmlns:v="urn:schemas-microsoft-com:vml" Requires="v">
                <p:oleObj spid="_x0000_s19459" name="Equation" r:id="rId7" imgW="114120" imgH="177480" progId="Equation.DSMT4">
                  <p:embed/>
                </p:oleObj>
              </mc:Choice>
              <mc:Fallback>
                <p:oleObj name="Equation" r:id="rId7" imgW="114120" imgH="177480" progId="Equation.DSMT4">
                  <p:embed/>
                  <p:pic>
                    <p:nvPicPr>
                      <p:cNvPr id="0" name=""/>
                      <p:cNvPicPr/>
                      <p:nvPr/>
                    </p:nvPicPr>
                    <p:blipFill>
                      <a:blip r:embed="rId8"/>
                      <a:stretch>
                        <a:fillRect/>
                      </a:stretch>
                    </p:blipFill>
                    <p:spPr>
                      <a:xfrm>
                        <a:off x="4108450" y="2209800"/>
                        <a:ext cx="114300" cy="177800"/>
                      </a:xfrm>
                      <a:prstGeom prst="rect">
                        <a:avLst/>
                      </a:prstGeom>
                    </p:spPr>
                  </p:pic>
                </p:oleObj>
              </mc:Fallback>
            </mc:AlternateContent>
          </a:graphicData>
        </a:graphic>
      </p:graphicFrame>
      <p:sp>
        <p:nvSpPr>
          <p:cNvPr id="8" name="Date Placeholder 7">
            <a:extLst>
              <a:ext uri="{FF2B5EF4-FFF2-40B4-BE49-F238E27FC236}">
                <a16:creationId xmlns:a16="http://schemas.microsoft.com/office/drawing/2014/main" id="{F598EB1B-4CD4-4342-BFF2-A999B90EF986}"/>
              </a:ext>
            </a:extLst>
          </p:cNvPr>
          <p:cNvSpPr>
            <a:spLocks noGrp="1"/>
          </p:cNvSpPr>
          <p:nvPr>
            <p:ph type="dt" sz="half" idx="10"/>
          </p:nvPr>
        </p:nvSpPr>
        <p:spPr/>
        <p:txBody>
          <a:bodyPr/>
          <a:lstStyle/>
          <a:p>
            <a:fld id="{F3AAC096-4BBF-46C7-BC2D-356C35CF6B3F}" type="datetime1">
              <a:rPr lang="en-US" smtClean="0"/>
              <a:t>3/28/2023</a:t>
            </a:fld>
            <a:endParaRPr lang="en-US" dirty="0"/>
          </a:p>
        </p:txBody>
      </p:sp>
    </p:spTree>
    <p:extLst>
      <p:ext uri="{BB962C8B-B14F-4D97-AF65-F5344CB8AC3E}">
        <p14:creationId xmlns:p14="http://schemas.microsoft.com/office/powerpoint/2010/main" val="277441851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64" y="0"/>
            <a:ext cx="8390736" cy="1143000"/>
          </a:xfrm>
        </p:spPr>
        <p:txBody>
          <a:bodyPr>
            <a:normAutofit fontScale="90000"/>
          </a:bodyPr>
          <a:lstStyle/>
          <a:p>
            <a:r>
              <a:rPr lang="en-US" sz="4800" b="1" dirty="0">
                <a:solidFill>
                  <a:srgbClr val="CFAFE7"/>
                </a:solidFill>
              </a:rPr>
              <a:t>Dual-Layer Computation Framework</a:t>
            </a:r>
          </a:p>
        </p:txBody>
      </p:sp>
      <p:sp>
        <p:nvSpPr>
          <p:cNvPr id="5" name="Slide Number Placeholder 4"/>
          <p:cNvSpPr>
            <a:spLocks noGrp="1"/>
          </p:cNvSpPr>
          <p:nvPr>
            <p:ph type="sldNum" sz="quarter" idx="12"/>
          </p:nvPr>
        </p:nvSpPr>
        <p:spPr>
          <a:xfrm>
            <a:off x="7696200" y="6324600"/>
            <a:ext cx="914400" cy="365125"/>
          </a:xfrm>
        </p:spPr>
        <p:txBody>
          <a:bodyPr/>
          <a:lstStyle/>
          <a:p>
            <a:fld id="{B6F15528-21DE-4FAA-801E-634DDDAF4B2B}" type="slidenum">
              <a:rPr lang="en-US" smtClean="0"/>
              <a:pPr/>
              <a:t>162</a:t>
            </a:fld>
            <a:endParaRPr lang="en-US"/>
          </a:p>
        </p:txBody>
      </p:sp>
      <p:sp>
        <p:nvSpPr>
          <p:cNvPr id="28" name="Rounded Rectangle 18"/>
          <p:cNvSpPr/>
          <p:nvPr/>
        </p:nvSpPr>
        <p:spPr>
          <a:xfrm>
            <a:off x="3047992" y="1714498"/>
            <a:ext cx="2896075" cy="4539581"/>
          </a:xfrm>
          <a:custGeom>
            <a:avLst/>
            <a:gdLst>
              <a:gd name="connsiteX0" fmla="*/ 0 w 2895600"/>
              <a:gd name="connsiteY0" fmla="*/ 482610 h 4533902"/>
              <a:gd name="connsiteX1" fmla="*/ 482610 w 2895600"/>
              <a:gd name="connsiteY1" fmla="*/ 0 h 4533902"/>
              <a:gd name="connsiteX2" fmla="*/ 2412990 w 2895600"/>
              <a:gd name="connsiteY2" fmla="*/ 0 h 4533902"/>
              <a:gd name="connsiteX3" fmla="*/ 2895600 w 2895600"/>
              <a:gd name="connsiteY3" fmla="*/ 482610 h 4533902"/>
              <a:gd name="connsiteX4" fmla="*/ 2895600 w 2895600"/>
              <a:gd name="connsiteY4" fmla="*/ 4051292 h 4533902"/>
              <a:gd name="connsiteX5" fmla="*/ 2412990 w 2895600"/>
              <a:gd name="connsiteY5" fmla="*/ 4533902 h 4533902"/>
              <a:gd name="connsiteX6" fmla="*/ 482610 w 2895600"/>
              <a:gd name="connsiteY6" fmla="*/ 4533902 h 4533902"/>
              <a:gd name="connsiteX7" fmla="*/ 0 w 2895600"/>
              <a:gd name="connsiteY7" fmla="*/ 4051292 h 4533902"/>
              <a:gd name="connsiteX8" fmla="*/ 0 w 2895600"/>
              <a:gd name="connsiteY8" fmla="*/ 482610 h 4533902"/>
              <a:gd name="connsiteX0" fmla="*/ 0 w 2896067"/>
              <a:gd name="connsiteY0" fmla="*/ 482610 h 4533902"/>
              <a:gd name="connsiteX1" fmla="*/ 482610 w 2896067"/>
              <a:gd name="connsiteY1" fmla="*/ 0 h 4533902"/>
              <a:gd name="connsiteX2" fmla="*/ 2651529 w 2896067"/>
              <a:gd name="connsiteY2" fmla="*/ 0 h 4533902"/>
              <a:gd name="connsiteX3" fmla="*/ 2895600 w 2896067"/>
              <a:gd name="connsiteY3" fmla="*/ 482610 h 4533902"/>
              <a:gd name="connsiteX4" fmla="*/ 2895600 w 2896067"/>
              <a:gd name="connsiteY4" fmla="*/ 4051292 h 4533902"/>
              <a:gd name="connsiteX5" fmla="*/ 2412990 w 2896067"/>
              <a:gd name="connsiteY5" fmla="*/ 4533902 h 4533902"/>
              <a:gd name="connsiteX6" fmla="*/ 482610 w 2896067"/>
              <a:gd name="connsiteY6" fmla="*/ 4533902 h 4533902"/>
              <a:gd name="connsiteX7" fmla="*/ 0 w 2896067"/>
              <a:gd name="connsiteY7" fmla="*/ 4051292 h 4533902"/>
              <a:gd name="connsiteX8" fmla="*/ 0 w 2896067"/>
              <a:gd name="connsiteY8" fmla="*/ 482610 h 4533902"/>
              <a:gd name="connsiteX0" fmla="*/ 8 w 2896075"/>
              <a:gd name="connsiteY0" fmla="*/ 482610 h 4533902"/>
              <a:gd name="connsiteX1" fmla="*/ 261117 w 2896075"/>
              <a:gd name="connsiteY1" fmla="*/ 11359 h 4533902"/>
              <a:gd name="connsiteX2" fmla="*/ 2651537 w 2896075"/>
              <a:gd name="connsiteY2" fmla="*/ 0 h 4533902"/>
              <a:gd name="connsiteX3" fmla="*/ 2895608 w 2896075"/>
              <a:gd name="connsiteY3" fmla="*/ 482610 h 4533902"/>
              <a:gd name="connsiteX4" fmla="*/ 2895608 w 2896075"/>
              <a:gd name="connsiteY4" fmla="*/ 4051292 h 4533902"/>
              <a:gd name="connsiteX5" fmla="*/ 2412998 w 2896075"/>
              <a:gd name="connsiteY5" fmla="*/ 4533902 h 4533902"/>
              <a:gd name="connsiteX6" fmla="*/ 482618 w 2896075"/>
              <a:gd name="connsiteY6" fmla="*/ 4533902 h 4533902"/>
              <a:gd name="connsiteX7" fmla="*/ 8 w 2896075"/>
              <a:gd name="connsiteY7" fmla="*/ 4051292 h 4533902"/>
              <a:gd name="connsiteX8" fmla="*/ 8 w 2896075"/>
              <a:gd name="connsiteY8" fmla="*/ 482610 h 4533902"/>
              <a:gd name="connsiteX0" fmla="*/ 8 w 2896075"/>
              <a:gd name="connsiteY0" fmla="*/ 482610 h 4533902"/>
              <a:gd name="connsiteX1" fmla="*/ 261117 w 2896075"/>
              <a:gd name="connsiteY1" fmla="*/ 11359 h 4533902"/>
              <a:gd name="connsiteX2" fmla="*/ 2651537 w 2896075"/>
              <a:gd name="connsiteY2" fmla="*/ 0 h 4533902"/>
              <a:gd name="connsiteX3" fmla="*/ 2895608 w 2896075"/>
              <a:gd name="connsiteY3" fmla="*/ 482610 h 4533902"/>
              <a:gd name="connsiteX4" fmla="*/ 2895608 w 2896075"/>
              <a:gd name="connsiteY4" fmla="*/ 4051292 h 4533902"/>
              <a:gd name="connsiteX5" fmla="*/ 2412998 w 2896075"/>
              <a:gd name="connsiteY5" fmla="*/ 4533902 h 4533902"/>
              <a:gd name="connsiteX6" fmla="*/ 312233 w 2896075"/>
              <a:gd name="connsiteY6" fmla="*/ 4533902 h 4533902"/>
              <a:gd name="connsiteX7" fmla="*/ 8 w 2896075"/>
              <a:gd name="connsiteY7" fmla="*/ 4051292 h 4533902"/>
              <a:gd name="connsiteX8" fmla="*/ 8 w 2896075"/>
              <a:gd name="connsiteY8" fmla="*/ 482610 h 4533902"/>
              <a:gd name="connsiteX0" fmla="*/ 8 w 2896075"/>
              <a:gd name="connsiteY0" fmla="*/ 482610 h 4539581"/>
              <a:gd name="connsiteX1" fmla="*/ 261117 w 2896075"/>
              <a:gd name="connsiteY1" fmla="*/ 11359 h 4539581"/>
              <a:gd name="connsiteX2" fmla="*/ 2651537 w 2896075"/>
              <a:gd name="connsiteY2" fmla="*/ 0 h 4539581"/>
              <a:gd name="connsiteX3" fmla="*/ 2895608 w 2896075"/>
              <a:gd name="connsiteY3" fmla="*/ 482610 h 4539581"/>
              <a:gd name="connsiteX4" fmla="*/ 2895608 w 2896075"/>
              <a:gd name="connsiteY4" fmla="*/ 4051292 h 4539581"/>
              <a:gd name="connsiteX5" fmla="*/ 2611780 w 2896075"/>
              <a:gd name="connsiteY5" fmla="*/ 4539581 h 4539581"/>
              <a:gd name="connsiteX6" fmla="*/ 312233 w 2896075"/>
              <a:gd name="connsiteY6" fmla="*/ 4533902 h 4539581"/>
              <a:gd name="connsiteX7" fmla="*/ 8 w 2896075"/>
              <a:gd name="connsiteY7" fmla="*/ 4051292 h 4539581"/>
              <a:gd name="connsiteX8" fmla="*/ 8 w 2896075"/>
              <a:gd name="connsiteY8" fmla="*/ 482610 h 453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6075" h="4539581">
                <a:moveTo>
                  <a:pt x="8" y="482610"/>
                </a:moveTo>
                <a:cubicBezTo>
                  <a:pt x="8" y="216072"/>
                  <a:pt x="-5421" y="11359"/>
                  <a:pt x="261117" y="11359"/>
                </a:cubicBezTo>
                <a:lnTo>
                  <a:pt x="2651537" y="0"/>
                </a:lnTo>
                <a:cubicBezTo>
                  <a:pt x="2918075" y="0"/>
                  <a:pt x="2895608" y="216072"/>
                  <a:pt x="2895608" y="482610"/>
                </a:cubicBezTo>
                <a:lnTo>
                  <a:pt x="2895608" y="4051292"/>
                </a:lnTo>
                <a:cubicBezTo>
                  <a:pt x="2895608" y="4317830"/>
                  <a:pt x="2878318" y="4539581"/>
                  <a:pt x="2611780" y="4539581"/>
                </a:cubicBezTo>
                <a:lnTo>
                  <a:pt x="312233" y="4533902"/>
                </a:lnTo>
                <a:cubicBezTo>
                  <a:pt x="45695" y="4533902"/>
                  <a:pt x="8" y="4317830"/>
                  <a:pt x="8" y="4051292"/>
                </a:cubicBezTo>
                <a:lnTo>
                  <a:pt x="8" y="482610"/>
                </a:lnTo>
                <a:close/>
              </a:path>
            </a:pathLst>
          </a:cu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6" descr="C:\Users\Kien\AppData\Local\Microsoft\Windows\Temporary Internet Files\Content.IE5\DCF5QLXS\MCj0290353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0100" y="5292725"/>
            <a:ext cx="11874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 descr="C:\Users\Kien\AppData\Local\Microsoft\Windows\Temporary Internet Files\Content.IE5\DCF5QLXS\MCj0290353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9950" y="5292725"/>
            <a:ext cx="11874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384550" y="3387724"/>
            <a:ext cx="2286000" cy="727075"/>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Arial" pitchFamily="34" charset="0"/>
                <a:cs typeface="Arial" pitchFamily="34" charset="0"/>
              </a:rPr>
              <a:t>Motion Imagery Processor</a:t>
            </a:r>
          </a:p>
        </p:txBody>
      </p:sp>
      <p:sp>
        <p:nvSpPr>
          <p:cNvPr id="32" name="Rectangle 31"/>
          <p:cNvSpPr/>
          <p:nvPr/>
        </p:nvSpPr>
        <p:spPr>
          <a:xfrm>
            <a:off x="3384550" y="1968500"/>
            <a:ext cx="2286000" cy="457200"/>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Arial" pitchFamily="34" charset="0"/>
                <a:cs typeface="Arial" pitchFamily="34" charset="0"/>
              </a:rPr>
              <a:t>Stream Processor</a:t>
            </a:r>
          </a:p>
        </p:txBody>
      </p:sp>
      <p:sp>
        <p:nvSpPr>
          <p:cNvPr id="33" name="Film"/>
          <p:cNvSpPr>
            <a:spLocks noEditPoints="1" noChangeArrowheads="1"/>
          </p:cNvSpPr>
          <p:nvPr/>
        </p:nvSpPr>
        <p:spPr bwMode="auto">
          <a:xfrm>
            <a:off x="3613150" y="4225925"/>
            <a:ext cx="600075" cy="9906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34" name="Film"/>
          <p:cNvSpPr>
            <a:spLocks noEditPoints="1" noChangeArrowheads="1"/>
          </p:cNvSpPr>
          <p:nvPr/>
        </p:nvSpPr>
        <p:spPr bwMode="auto">
          <a:xfrm>
            <a:off x="4918075" y="4225925"/>
            <a:ext cx="600075" cy="9906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35" name="Up Arrow 34"/>
          <p:cNvSpPr/>
          <p:nvPr/>
        </p:nvSpPr>
        <p:spPr>
          <a:xfrm>
            <a:off x="3765550" y="4149725"/>
            <a:ext cx="304800" cy="1143000"/>
          </a:xfrm>
          <a:prstGeom prst="upArrow">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 name="Up Arrow 35"/>
          <p:cNvSpPr/>
          <p:nvPr/>
        </p:nvSpPr>
        <p:spPr>
          <a:xfrm>
            <a:off x="5060950" y="4149725"/>
            <a:ext cx="304800" cy="1143000"/>
          </a:xfrm>
          <a:prstGeom prst="upArrow">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 name="Up Arrow 36"/>
          <p:cNvSpPr/>
          <p:nvPr/>
        </p:nvSpPr>
        <p:spPr>
          <a:xfrm>
            <a:off x="3613150" y="2438400"/>
            <a:ext cx="609600" cy="914400"/>
          </a:xfrm>
          <a:prstGeom prst="upArrow">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 name="TextBox 14"/>
          <p:cNvSpPr txBox="1">
            <a:spLocks noChangeArrowheads="1"/>
          </p:cNvSpPr>
          <p:nvPr/>
        </p:nvSpPr>
        <p:spPr bwMode="auto">
          <a:xfrm>
            <a:off x="3780509" y="2449759"/>
            <a:ext cx="2841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eaLnBrk="1" hangingPunct="1"/>
            <a:r>
              <a:rPr lang="en-US" sz="1400" b="1" dirty="0">
                <a:solidFill>
                  <a:schemeClr val="bg1"/>
                </a:solidFill>
                <a:latin typeface="Arial" charset="0"/>
                <a:cs typeface="Arial" charset="0"/>
              </a:rPr>
              <a:t>0</a:t>
            </a:r>
          </a:p>
          <a:p>
            <a:pPr eaLnBrk="1" hangingPunct="1"/>
            <a:r>
              <a:rPr lang="en-US" sz="1400" b="1" dirty="0">
                <a:solidFill>
                  <a:schemeClr val="bg1"/>
                </a:solidFill>
                <a:latin typeface="Arial" charset="0"/>
                <a:cs typeface="Arial" charset="0"/>
              </a:rPr>
              <a:t>1</a:t>
            </a:r>
          </a:p>
          <a:p>
            <a:pPr eaLnBrk="1" hangingPunct="1"/>
            <a:r>
              <a:rPr lang="en-US" sz="1400" b="1" dirty="0">
                <a:solidFill>
                  <a:schemeClr val="bg1"/>
                </a:solidFill>
                <a:latin typeface="Arial" charset="0"/>
                <a:cs typeface="Arial" charset="0"/>
              </a:rPr>
              <a:t>1</a:t>
            </a:r>
          </a:p>
          <a:p>
            <a:pPr eaLnBrk="1" hangingPunct="1"/>
            <a:r>
              <a:rPr lang="en-US" sz="1400" b="1" dirty="0">
                <a:solidFill>
                  <a:schemeClr val="bg1"/>
                </a:solidFill>
                <a:latin typeface="Arial" charset="0"/>
                <a:cs typeface="Arial" charset="0"/>
              </a:rPr>
              <a:t>0</a:t>
            </a:r>
          </a:p>
        </p:txBody>
      </p:sp>
      <p:sp>
        <p:nvSpPr>
          <p:cNvPr id="39" name="Up Arrow 38"/>
          <p:cNvSpPr/>
          <p:nvPr/>
        </p:nvSpPr>
        <p:spPr>
          <a:xfrm>
            <a:off x="4908550" y="2438400"/>
            <a:ext cx="609600" cy="914400"/>
          </a:xfrm>
          <a:prstGeom prst="upArrow">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 name="TextBox 16"/>
          <p:cNvSpPr txBox="1">
            <a:spLocks noChangeArrowheads="1"/>
          </p:cNvSpPr>
          <p:nvPr/>
        </p:nvSpPr>
        <p:spPr bwMode="auto">
          <a:xfrm>
            <a:off x="5083914" y="2451345"/>
            <a:ext cx="2841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eaLnBrk="1" hangingPunct="1"/>
            <a:r>
              <a:rPr lang="en-US" sz="1400" b="1" dirty="0">
                <a:solidFill>
                  <a:schemeClr val="bg1"/>
                </a:solidFill>
                <a:latin typeface="Arial" charset="0"/>
                <a:cs typeface="Arial" charset="0"/>
              </a:rPr>
              <a:t>1</a:t>
            </a:r>
          </a:p>
          <a:p>
            <a:pPr eaLnBrk="1" hangingPunct="1"/>
            <a:r>
              <a:rPr lang="en-US" sz="1400" b="1" dirty="0">
                <a:solidFill>
                  <a:schemeClr val="bg1"/>
                </a:solidFill>
                <a:latin typeface="Arial" charset="0"/>
                <a:cs typeface="Arial" charset="0"/>
              </a:rPr>
              <a:t>1</a:t>
            </a:r>
          </a:p>
          <a:p>
            <a:pPr eaLnBrk="1" hangingPunct="1"/>
            <a:r>
              <a:rPr lang="en-US" sz="1400" b="1" dirty="0">
                <a:solidFill>
                  <a:schemeClr val="bg1"/>
                </a:solidFill>
                <a:latin typeface="Arial" charset="0"/>
                <a:cs typeface="Arial" charset="0"/>
              </a:rPr>
              <a:t>0</a:t>
            </a:r>
          </a:p>
          <a:p>
            <a:pPr eaLnBrk="1" hangingPunct="1"/>
            <a:r>
              <a:rPr lang="en-US" sz="1400" b="1" dirty="0">
                <a:solidFill>
                  <a:schemeClr val="bg1"/>
                </a:solidFill>
                <a:latin typeface="Arial" charset="0"/>
                <a:cs typeface="Arial" charset="0"/>
              </a:rPr>
              <a:t>1</a:t>
            </a:r>
          </a:p>
        </p:txBody>
      </p:sp>
      <p:sp>
        <p:nvSpPr>
          <p:cNvPr id="41" name="Up Arrow 40"/>
          <p:cNvSpPr/>
          <p:nvPr/>
        </p:nvSpPr>
        <p:spPr>
          <a:xfrm>
            <a:off x="3962400" y="1219200"/>
            <a:ext cx="1165964" cy="685800"/>
          </a:xfrm>
          <a:prstGeom prst="upArrow">
            <a:avLst>
              <a:gd name="adj1" fmla="val 70388"/>
              <a:gd name="adj2" fmla="val 47364"/>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0" bIns="45720" anchor="b" anchorCtr="0"/>
          <a:lstStyle/>
          <a:p>
            <a:pPr algn="ctr">
              <a:defRPr/>
            </a:pPr>
            <a:r>
              <a:rPr lang="en-US" sz="1600" dirty="0">
                <a:solidFill>
                  <a:schemeClr val="bg1"/>
                </a:solidFill>
                <a:latin typeface="Arial" pitchFamily="34" charset="0"/>
                <a:cs typeface="Arial" pitchFamily="34" charset="0"/>
              </a:rPr>
              <a:t>Query results</a:t>
            </a:r>
          </a:p>
        </p:txBody>
      </p:sp>
      <p:sp>
        <p:nvSpPr>
          <p:cNvPr id="42" name="Rounded Rectangular Callout 41"/>
          <p:cNvSpPr/>
          <p:nvPr/>
        </p:nvSpPr>
        <p:spPr>
          <a:xfrm>
            <a:off x="6159576" y="1309801"/>
            <a:ext cx="2491169" cy="2520279"/>
          </a:xfrm>
          <a:prstGeom prst="wedgeRoundRectCallout">
            <a:avLst>
              <a:gd name="adj1" fmla="val -74242"/>
              <a:gd name="adj2" fmla="val 38399"/>
              <a:gd name="adj3" fmla="val 16667"/>
            </a:avLst>
          </a:prstGeom>
          <a:solidFill>
            <a:schemeClr val="bg1"/>
          </a:solidFill>
          <a:ln w="28575">
            <a:solidFill>
              <a:srgbClr val="FF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Arial" pitchFamily="34" charset="0"/>
                <a:cs typeface="Arial" pitchFamily="34" charset="0"/>
              </a:rPr>
              <a:t>Process </a:t>
            </a:r>
            <a:r>
              <a:rPr lang="en-US" b="1" dirty="0">
                <a:solidFill>
                  <a:srgbClr val="FFFF00"/>
                </a:solidFill>
                <a:latin typeface="Arial" pitchFamily="34" charset="0"/>
                <a:cs typeface="Arial" pitchFamily="34" charset="0"/>
              </a:rPr>
              <a:t>spatial operations</a:t>
            </a:r>
            <a:r>
              <a:rPr lang="en-US" dirty="0">
                <a:solidFill>
                  <a:srgbClr val="FFFF00"/>
                </a:solidFill>
                <a:latin typeface="Arial" pitchFamily="34" charset="0"/>
                <a:cs typeface="Arial" pitchFamily="34" charset="0"/>
              </a:rPr>
              <a:t> </a:t>
            </a:r>
            <a:r>
              <a:rPr lang="en-US" dirty="0">
                <a:solidFill>
                  <a:schemeClr val="tx1"/>
                </a:solidFill>
                <a:latin typeface="Arial" pitchFamily="34" charset="0"/>
                <a:cs typeface="Arial" pitchFamily="34" charset="0"/>
              </a:rPr>
              <a:t>over abstract objects (e.g., sitting on a chair) to convert real-time imagery information into bit streams</a:t>
            </a:r>
          </a:p>
        </p:txBody>
      </p:sp>
      <p:sp>
        <p:nvSpPr>
          <p:cNvPr id="43" name="Rounded Rectangular Callout 42"/>
          <p:cNvSpPr/>
          <p:nvPr/>
        </p:nvSpPr>
        <p:spPr>
          <a:xfrm>
            <a:off x="600864" y="1562100"/>
            <a:ext cx="2294736" cy="2663825"/>
          </a:xfrm>
          <a:prstGeom prst="wedgeRoundRectCallout">
            <a:avLst>
              <a:gd name="adj1" fmla="val 73775"/>
              <a:gd name="adj2" fmla="val -24904"/>
              <a:gd name="adj3" fmla="val 16667"/>
            </a:avLst>
          </a:prstGeom>
          <a:solidFill>
            <a:schemeClr val="bg1"/>
          </a:solidFill>
          <a:ln w="28575">
            <a:solidFill>
              <a:srgbClr val="FF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Arial" pitchFamily="34" charset="0"/>
                <a:cs typeface="Arial" pitchFamily="34" charset="0"/>
              </a:rPr>
              <a:t>Process </a:t>
            </a:r>
            <a:r>
              <a:rPr lang="en-US" b="1" dirty="0">
                <a:solidFill>
                  <a:srgbClr val="FFFF00"/>
                </a:solidFill>
                <a:latin typeface="Arial" pitchFamily="34" charset="0"/>
                <a:cs typeface="Arial" pitchFamily="34" charset="0"/>
              </a:rPr>
              <a:t>temporal</a:t>
            </a:r>
            <a:r>
              <a:rPr lang="en-US" dirty="0">
                <a:solidFill>
                  <a:schemeClr val="tx1"/>
                </a:solidFill>
                <a:latin typeface="Arial" pitchFamily="34" charset="0"/>
                <a:cs typeface="Arial" pitchFamily="34" charset="0"/>
              </a:rPr>
              <a:t> and </a:t>
            </a:r>
            <a:r>
              <a:rPr lang="en-US" b="1" dirty="0">
                <a:solidFill>
                  <a:srgbClr val="FFFF00"/>
                </a:solidFill>
                <a:latin typeface="Arial" pitchFamily="34" charset="0"/>
                <a:cs typeface="Arial" pitchFamily="34" charset="0"/>
              </a:rPr>
              <a:t>logical operations </a:t>
            </a:r>
            <a:r>
              <a:rPr lang="en-US" dirty="0">
                <a:solidFill>
                  <a:schemeClr val="tx1"/>
                </a:solidFill>
                <a:latin typeface="Arial" pitchFamily="34" charset="0"/>
                <a:cs typeface="Arial" pitchFamily="34" charset="0"/>
              </a:rPr>
              <a:t>over bit streams to detect events, i.e., correlating objects across video streams to detect complex events </a:t>
            </a:r>
          </a:p>
        </p:txBody>
      </p:sp>
      <p:sp>
        <p:nvSpPr>
          <p:cNvPr id="44" name="Rounded Rectangular Callout 43"/>
          <p:cNvSpPr/>
          <p:nvPr/>
        </p:nvSpPr>
        <p:spPr>
          <a:xfrm>
            <a:off x="685800" y="5029201"/>
            <a:ext cx="2209800" cy="990600"/>
          </a:xfrm>
          <a:prstGeom prst="wedgeRoundRectCallout">
            <a:avLst>
              <a:gd name="adj1" fmla="val 70942"/>
              <a:gd name="adj2" fmla="val -1407"/>
              <a:gd name="adj3" fmla="val 16667"/>
            </a:avLst>
          </a:prstGeom>
          <a:solidFill>
            <a:schemeClr val="bg1"/>
          </a:solidFill>
          <a:ln w="28575">
            <a:solidFill>
              <a:srgbClr val="FF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Arial" pitchFamily="34" charset="0"/>
                <a:cs typeface="Arial" pitchFamily="34" charset="0"/>
              </a:rPr>
              <a:t>Camera as a special class of storage system</a:t>
            </a:r>
          </a:p>
        </p:txBody>
      </p:sp>
      <p:sp>
        <p:nvSpPr>
          <p:cNvPr id="47" name="Rectangle 46"/>
          <p:cNvSpPr/>
          <p:nvPr/>
        </p:nvSpPr>
        <p:spPr>
          <a:xfrm>
            <a:off x="533400" y="5477470"/>
            <a:ext cx="54213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p>
        </p:txBody>
      </p:sp>
      <p:sp>
        <p:nvSpPr>
          <p:cNvPr id="48" name="Rectangle 47"/>
          <p:cNvSpPr/>
          <p:nvPr/>
        </p:nvSpPr>
        <p:spPr>
          <a:xfrm>
            <a:off x="8305800" y="1252833"/>
            <a:ext cx="54213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9" name="Rectangle 48"/>
          <p:cNvSpPr/>
          <p:nvPr/>
        </p:nvSpPr>
        <p:spPr>
          <a:xfrm>
            <a:off x="372264" y="3576085"/>
            <a:ext cx="54213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53603" name="Picture 3" descr="C:\Users\Kien\AppData\Local\Microsoft\Windows\Temporary Internet Files\Content.IE5\43PFWT9F\MC900245157[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746750" y="4499415"/>
            <a:ext cx="1797050" cy="1901385"/>
          </a:xfrm>
          <a:prstGeom prst="rect">
            <a:avLst/>
          </a:prstGeom>
          <a:noFill/>
          <a:extLst>
            <a:ext uri="{909E8E84-426E-40DD-AFC4-6F175D3DCCD1}">
              <a14:hiddenFill xmlns:a14="http://schemas.microsoft.com/office/drawing/2010/main">
                <a:solidFill>
                  <a:srgbClr val="FFFFFF"/>
                </a:solidFill>
              </a14:hiddenFill>
            </a:ext>
          </a:extLst>
        </p:spPr>
      </p:pic>
      <p:sp>
        <p:nvSpPr>
          <p:cNvPr id="45" name="Oval Callout 44"/>
          <p:cNvSpPr/>
          <p:nvPr/>
        </p:nvSpPr>
        <p:spPr>
          <a:xfrm>
            <a:off x="7086600" y="4112693"/>
            <a:ext cx="1676400" cy="914401"/>
          </a:xfrm>
          <a:prstGeom prst="wedgeEllipseCallout">
            <a:avLst>
              <a:gd name="adj1" fmla="val -46071"/>
              <a:gd name="adj2" fmla="val 52602"/>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a:lnSpc>
                <a:spcPts val="1400"/>
              </a:lnSpc>
            </a:pPr>
            <a:r>
              <a:rPr lang="en-US" sz="1400" dirty="0">
                <a:solidFill>
                  <a:schemeClr val="bg1"/>
                </a:solidFill>
              </a:rPr>
              <a:t>A live video database management system</a:t>
            </a:r>
          </a:p>
        </p:txBody>
      </p:sp>
      <p:sp>
        <p:nvSpPr>
          <p:cNvPr id="3" name="Date Placeholder 2">
            <a:extLst>
              <a:ext uri="{FF2B5EF4-FFF2-40B4-BE49-F238E27FC236}">
                <a16:creationId xmlns:a16="http://schemas.microsoft.com/office/drawing/2014/main" id="{7B4AA3C1-6A5A-414C-9329-97F3B1BC1865}"/>
              </a:ext>
            </a:extLst>
          </p:cNvPr>
          <p:cNvSpPr>
            <a:spLocks noGrp="1"/>
          </p:cNvSpPr>
          <p:nvPr>
            <p:ph type="dt" sz="half" idx="10"/>
          </p:nvPr>
        </p:nvSpPr>
        <p:spPr/>
        <p:txBody>
          <a:bodyPr/>
          <a:lstStyle/>
          <a:p>
            <a:fld id="{06E1D5ED-0182-4332-8684-97E45CCF0D1E}" type="datetime1">
              <a:rPr lang="en-US" smtClean="0"/>
              <a:t>3/28/2023</a:t>
            </a:fld>
            <a:endParaRPr lang="en-US" dirty="0"/>
          </a:p>
        </p:txBody>
      </p:sp>
    </p:spTree>
    <p:extLst>
      <p:ext uri="{BB962C8B-B14F-4D97-AF65-F5344CB8AC3E}">
        <p14:creationId xmlns:p14="http://schemas.microsoft.com/office/powerpoint/2010/main" val="369636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dissolve">
                                      <p:cBhvr>
                                        <p:cTn id="7" dur="500"/>
                                        <p:tgtEl>
                                          <p:spTgt spid="47">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5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dissolve">
                                      <p:cBhvr>
                                        <p:cTn id="16" dur="500"/>
                                        <p:tgtEl>
                                          <p:spTgt spid="48"/>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right)">
                                      <p:cBhvr>
                                        <p:cTn id="20" dur="5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dissolve">
                                      <p:cBhvr>
                                        <p:cTn id="25" dur="500"/>
                                        <p:tgtEl>
                                          <p:spTgt spid="4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left)">
                                      <p:cBhvr>
                                        <p:cTn id="2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8" grpId="0"/>
      <p:bldP spid="49"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Rectangle 26"/>
          <p:cNvSpPr>
            <a:spLocks noChangeArrowheads="1"/>
          </p:cNvSpPr>
          <p:nvPr/>
        </p:nvSpPr>
        <p:spPr bwMode="auto">
          <a:xfrm>
            <a:off x="3505200" y="3333750"/>
            <a:ext cx="5181600" cy="2895600"/>
          </a:xfrm>
          <a:prstGeom prst="rect">
            <a:avLst/>
          </a:prstGeom>
          <a:solidFill>
            <a:schemeClr val="accent6">
              <a:lumMod val="20000"/>
              <a:lumOff val="80000"/>
            </a:schemeClr>
          </a:solidFill>
          <a:ln w="19050">
            <a:noFill/>
            <a:miter lim="800000"/>
            <a:headEnd/>
            <a:tailEnd/>
          </a:ln>
        </p:spPr>
        <p:txBody>
          <a:bodyPr wrap="none" anchor="ctr"/>
          <a:lstStyle/>
          <a:p>
            <a:pPr>
              <a:defRPr/>
            </a:pPr>
            <a:endParaRPr lang="en-US">
              <a:ea typeface="宋体" pitchFamily="2" charset="-122"/>
            </a:endParaRPr>
          </a:p>
        </p:txBody>
      </p:sp>
      <p:sp>
        <p:nvSpPr>
          <p:cNvPr id="1036" name="Text Box 27"/>
          <p:cNvSpPr txBox="1">
            <a:spLocks noChangeArrowheads="1"/>
          </p:cNvSpPr>
          <p:nvPr/>
        </p:nvSpPr>
        <p:spPr bwMode="auto">
          <a:xfrm>
            <a:off x="6858000" y="3333750"/>
            <a:ext cx="1828800" cy="641350"/>
          </a:xfrm>
          <a:prstGeom prst="rect">
            <a:avLst/>
          </a:prstGeom>
          <a:solidFill>
            <a:schemeClr val="accent6">
              <a:lumMod val="20000"/>
              <a:lumOff val="80000"/>
            </a:schemeClr>
          </a:solidFill>
          <a:ln w="9525">
            <a:noFill/>
            <a:miter lim="800000"/>
            <a:headEnd/>
            <a:tailEnd/>
          </a:ln>
        </p:spPr>
        <p:txBody>
          <a:bodyPr>
            <a:spAutoFit/>
          </a:bodyPr>
          <a:lstStyle/>
          <a:p>
            <a:pPr>
              <a:spcBef>
                <a:spcPct val="50000"/>
              </a:spcBef>
              <a:defRPr/>
            </a:pPr>
            <a:r>
              <a:rPr lang="en-US" altLang="zh-CN" dirty="0">
                <a:solidFill>
                  <a:schemeClr val="bg1"/>
                </a:solidFill>
                <a:latin typeface="Arial" pitchFamily="34" charset="0"/>
                <a:ea typeface="宋体" pitchFamily="2" charset="-122"/>
                <a:cs typeface="Arial" pitchFamily="34" charset="0"/>
              </a:rPr>
              <a:t>Distributed Live Video Database</a:t>
            </a:r>
          </a:p>
        </p:txBody>
      </p:sp>
      <p:sp>
        <p:nvSpPr>
          <p:cNvPr id="1030" name="Slide Number Placeholder 8"/>
          <p:cNvSpPr>
            <a:spLocks noGrp="1"/>
          </p:cNvSpPr>
          <p:nvPr>
            <p:ph type="sldNum" sz="quarter" idx="12"/>
          </p:nvPr>
        </p:nvSpPr>
        <p:spPr>
          <a:noFill/>
        </p:spPr>
        <p:txBody>
          <a:bodyPr/>
          <a:lstStyle/>
          <a:p>
            <a:fld id="{0F02B325-5238-40F5-94B1-2E3FDC546804}" type="slidenum">
              <a:rPr lang="en-US" altLang="zh-CN" smtClean="0">
                <a:latin typeface="Arial" pitchFamily="34" charset="0"/>
                <a:ea typeface="SimSun" pitchFamily="2" charset="-122"/>
              </a:rPr>
              <a:pPr/>
              <a:t>163</a:t>
            </a:fld>
            <a:endParaRPr lang="en-US" altLang="zh-CN">
              <a:latin typeface="Arial" pitchFamily="34" charset="0"/>
              <a:ea typeface="SimSun" pitchFamily="2" charset="-122"/>
            </a:endParaRPr>
          </a:p>
        </p:txBody>
      </p:sp>
      <p:sp>
        <p:nvSpPr>
          <p:cNvPr id="1031" name="Rectangle 2"/>
          <p:cNvSpPr>
            <a:spLocks noGrp="1" noChangeArrowheads="1"/>
          </p:cNvSpPr>
          <p:nvPr>
            <p:ph type="title" sz="quarter"/>
          </p:nvPr>
        </p:nvSpPr>
        <p:spPr>
          <a:xfrm>
            <a:off x="457200" y="228600"/>
            <a:ext cx="8229600" cy="1143000"/>
          </a:xfrm>
        </p:spPr>
        <p:txBody>
          <a:bodyPr>
            <a:normAutofit/>
          </a:bodyPr>
          <a:lstStyle/>
          <a:p>
            <a:pPr eaLnBrk="1" hangingPunct="1"/>
            <a:r>
              <a:rPr lang="en-US" altLang="zh-CN" sz="4800" b="1" dirty="0">
                <a:solidFill>
                  <a:srgbClr val="CFAFE7"/>
                </a:solidFill>
                <a:latin typeface="Arial" pitchFamily="34" charset="0"/>
                <a:cs typeface="Arial" pitchFamily="34" charset="0"/>
              </a:rPr>
              <a:t>Hardware Environment</a:t>
            </a:r>
          </a:p>
        </p:txBody>
      </p:sp>
      <p:graphicFrame>
        <p:nvGraphicFramePr>
          <p:cNvPr id="29707" name="Object 11"/>
          <p:cNvGraphicFramePr>
            <a:graphicFrameLocks noGrp="1" noChangeAspect="1"/>
          </p:cNvGraphicFramePr>
          <p:nvPr>
            <p:ph sz="quarter" idx="3"/>
          </p:nvPr>
        </p:nvGraphicFramePr>
        <p:xfrm>
          <a:off x="4343400" y="3402013"/>
          <a:ext cx="3352800" cy="1303337"/>
        </p:xfrm>
        <a:graphic>
          <a:graphicData uri="http://schemas.openxmlformats.org/presentationml/2006/ole">
            <mc:AlternateContent xmlns:mc="http://schemas.openxmlformats.org/markup-compatibility/2006">
              <mc:Choice xmlns:v="urn:schemas-microsoft-com:vml" Requires="v">
                <p:oleObj spid="_x0000_s20485" name="Visio" r:id="rId4" imgW="4412587" imgH="1716391" progId="">
                  <p:embed/>
                </p:oleObj>
              </mc:Choice>
              <mc:Fallback>
                <p:oleObj name="Visio" r:id="rId4" imgW="4412587" imgH="1716391"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402013"/>
                        <a:ext cx="3352800" cy="130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3" name="Object 7"/>
          <p:cNvGraphicFramePr>
            <a:graphicFrameLocks noGrp="1" noChangeAspect="1"/>
          </p:cNvGraphicFramePr>
          <p:nvPr>
            <p:ph sz="quarter" idx="1"/>
          </p:nvPr>
        </p:nvGraphicFramePr>
        <p:xfrm>
          <a:off x="3810000" y="5727700"/>
          <a:ext cx="4722813" cy="349250"/>
        </p:xfrm>
        <a:graphic>
          <a:graphicData uri="http://schemas.openxmlformats.org/presentationml/2006/ole">
            <mc:AlternateContent xmlns:mc="http://schemas.openxmlformats.org/markup-compatibility/2006">
              <mc:Choice xmlns:v="urn:schemas-microsoft-com:vml" Requires="v">
                <p:oleObj spid="_x0000_s20486" name="Visio" r:id="rId6" imgW="6020157" imgH="520884" progId="">
                  <p:embed/>
                </p:oleObj>
              </mc:Choice>
              <mc:Fallback>
                <p:oleObj name="Visio" r:id="rId6" imgW="6020157" imgH="520884" progId="">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5727700"/>
                        <a:ext cx="4722813"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5" name="Object 9"/>
          <p:cNvGraphicFramePr>
            <a:graphicFrameLocks noGrp="1" noChangeAspect="1"/>
          </p:cNvGraphicFramePr>
          <p:nvPr>
            <p:ph sz="quarter" idx="2"/>
          </p:nvPr>
        </p:nvGraphicFramePr>
        <p:xfrm>
          <a:off x="3733800" y="4629150"/>
          <a:ext cx="4724400" cy="1141413"/>
        </p:xfrm>
        <a:graphic>
          <a:graphicData uri="http://schemas.openxmlformats.org/presentationml/2006/ole">
            <mc:AlternateContent xmlns:mc="http://schemas.openxmlformats.org/markup-compatibility/2006">
              <mc:Choice xmlns:v="urn:schemas-microsoft-com:vml" Requires="v">
                <p:oleObj spid="_x0000_s20487" name="Visio" r:id="rId8" imgW="5885672" imgH="1663348" progId="">
                  <p:embed/>
                </p:oleObj>
              </mc:Choice>
              <mc:Fallback>
                <p:oleObj name="Visio" r:id="rId8" imgW="5885672" imgH="1663348" progId="">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4629150"/>
                        <a:ext cx="4724400" cy="114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3" name="Line 17"/>
          <p:cNvSpPr>
            <a:spLocks noChangeShapeType="1"/>
          </p:cNvSpPr>
          <p:nvPr/>
        </p:nvSpPr>
        <p:spPr bwMode="auto">
          <a:xfrm>
            <a:off x="5105400" y="2876550"/>
            <a:ext cx="685800" cy="0"/>
          </a:xfrm>
          <a:prstGeom prst="line">
            <a:avLst/>
          </a:prstGeom>
          <a:noFill/>
          <a:ln w="38100">
            <a:solidFill>
              <a:srgbClr val="FFC000"/>
            </a:solidFill>
            <a:round/>
            <a:headEnd/>
            <a:tailEnd/>
          </a:ln>
        </p:spPr>
        <p:txBody>
          <a:bodyPr/>
          <a:lstStyle/>
          <a:p>
            <a:endParaRPr lang="en-US"/>
          </a:p>
        </p:txBody>
      </p:sp>
      <p:sp>
        <p:nvSpPr>
          <p:cNvPr id="1044" name="Line 18"/>
          <p:cNvSpPr>
            <a:spLocks noChangeShapeType="1"/>
          </p:cNvSpPr>
          <p:nvPr/>
        </p:nvSpPr>
        <p:spPr bwMode="auto">
          <a:xfrm>
            <a:off x="5791200" y="2876550"/>
            <a:ext cx="0" cy="457200"/>
          </a:xfrm>
          <a:prstGeom prst="line">
            <a:avLst/>
          </a:prstGeom>
          <a:noFill/>
          <a:ln w="38100">
            <a:solidFill>
              <a:srgbClr val="FFC000"/>
            </a:solidFill>
            <a:round/>
            <a:headEnd/>
            <a:tailEnd type="triangle" w="med" len="med"/>
          </a:ln>
        </p:spPr>
        <p:txBody>
          <a:bodyPr/>
          <a:lstStyle/>
          <a:p>
            <a:endParaRPr lang="en-US"/>
          </a:p>
        </p:txBody>
      </p:sp>
      <p:sp>
        <p:nvSpPr>
          <p:cNvPr id="1042" name="Text Box 19"/>
          <p:cNvSpPr txBox="1">
            <a:spLocks noChangeArrowheads="1"/>
          </p:cNvSpPr>
          <p:nvPr/>
        </p:nvSpPr>
        <p:spPr bwMode="auto">
          <a:xfrm>
            <a:off x="5029200" y="2876550"/>
            <a:ext cx="762000" cy="307975"/>
          </a:xfrm>
          <a:prstGeom prst="rect">
            <a:avLst/>
          </a:prstGeom>
          <a:noFill/>
          <a:ln w="9525">
            <a:noFill/>
            <a:miter lim="800000"/>
            <a:headEnd/>
            <a:tailEnd/>
          </a:ln>
        </p:spPr>
        <p:txBody>
          <a:bodyPr>
            <a:spAutoFit/>
          </a:bodyPr>
          <a:lstStyle/>
          <a:p>
            <a:pPr>
              <a:spcBef>
                <a:spcPct val="50000"/>
              </a:spcBef>
            </a:pPr>
            <a:r>
              <a:rPr lang="en-US" altLang="zh-CN" sz="1400" b="1" dirty="0">
                <a:solidFill>
                  <a:srgbClr val="FFC000"/>
                </a:solidFill>
                <a:latin typeface="Arial" pitchFamily="34" charset="0"/>
                <a:cs typeface="Arial" pitchFamily="34" charset="0"/>
              </a:rPr>
              <a:t>Query</a:t>
            </a:r>
          </a:p>
        </p:txBody>
      </p:sp>
      <p:sp>
        <p:nvSpPr>
          <p:cNvPr id="1039" name="Line 22"/>
          <p:cNvSpPr>
            <a:spLocks noChangeShapeType="1"/>
          </p:cNvSpPr>
          <p:nvPr/>
        </p:nvSpPr>
        <p:spPr bwMode="auto">
          <a:xfrm flipV="1">
            <a:off x="6096000" y="2647950"/>
            <a:ext cx="0" cy="685800"/>
          </a:xfrm>
          <a:prstGeom prst="line">
            <a:avLst/>
          </a:prstGeom>
          <a:noFill/>
          <a:ln w="28575">
            <a:solidFill>
              <a:srgbClr val="00B050"/>
            </a:solidFill>
            <a:round/>
            <a:headEnd/>
            <a:tailEnd/>
          </a:ln>
        </p:spPr>
        <p:txBody>
          <a:bodyPr/>
          <a:lstStyle/>
          <a:p>
            <a:endParaRPr lang="en-US"/>
          </a:p>
        </p:txBody>
      </p:sp>
      <p:sp>
        <p:nvSpPr>
          <p:cNvPr id="1040" name="Line 23"/>
          <p:cNvSpPr>
            <a:spLocks noChangeShapeType="1"/>
          </p:cNvSpPr>
          <p:nvPr/>
        </p:nvSpPr>
        <p:spPr bwMode="auto">
          <a:xfrm flipH="1">
            <a:off x="5029200" y="2647950"/>
            <a:ext cx="1066800" cy="0"/>
          </a:xfrm>
          <a:prstGeom prst="line">
            <a:avLst/>
          </a:prstGeom>
          <a:noFill/>
          <a:ln w="28575">
            <a:solidFill>
              <a:srgbClr val="00B050"/>
            </a:solidFill>
            <a:round/>
            <a:headEnd/>
            <a:tailEnd type="triangle" w="med" len="med"/>
          </a:ln>
        </p:spPr>
        <p:txBody>
          <a:bodyPr/>
          <a:lstStyle/>
          <a:p>
            <a:endParaRPr lang="en-US"/>
          </a:p>
        </p:txBody>
      </p:sp>
      <p:sp>
        <p:nvSpPr>
          <p:cNvPr id="1038" name="Text Box 24"/>
          <p:cNvSpPr txBox="1">
            <a:spLocks noChangeArrowheads="1"/>
          </p:cNvSpPr>
          <p:nvPr/>
        </p:nvSpPr>
        <p:spPr bwMode="auto">
          <a:xfrm>
            <a:off x="5257800" y="2343150"/>
            <a:ext cx="838200" cy="304800"/>
          </a:xfrm>
          <a:prstGeom prst="rect">
            <a:avLst/>
          </a:prstGeom>
          <a:noFill/>
          <a:ln w="9525">
            <a:noFill/>
            <a:miter lim="800000"/>
            <a:headEnd/>
            <a:tailEnd/>
          </a:ln>
        </p:spPr>
        <p:txBody>
          <a:bodyPr>
            <a:spAutoFit/>
          </a:bodyPr>
          <a:lstStyle/>
          <a:p>
            <a:pPr>
              <a:spcBef>
                <a:spcPct val="50000"/>
              </a:spcBef>
            </a:pPr>
            <a:r>
              <a:rPr lang="en-US" altLang="zh-CN" sz="1400" b="1" dirty="0">
                <a:solidFill>
                  <a:srgbClr val="00B050"/>
                </a:solidFill>
                <a:latin typeface="Arial" pitchFamily="34" charset="0"/>
                <a:cs typeface="Arial" pitchFamily="34" charset="0"/>
              </a:rPr>
              <a:t>Results</a:t>
            </a:r>
          </a:p>
        </p:txBody>
      </p:sp>
      <p:pic>
        <p:nvPicPr>
          <p:cNvPr id="1052" name="Picture 28"/>
          <p:cNvPicPr>
            <a:picLocks noChangeAspect="1" noChangeArrowheads="1"/>
          </p:cNvPicPr>
          <p:nvPr/>
        </p:nvPicPr>
        <p:blipFill>
          <a:blip r:embed="rId10" cstate="print"/>
          <a:srcRect/>
          <a:stretch>
            <a:fillRect/>
          </a:stretch>
        </p:blipFill>
        <p:spPr bwMode="auto">
          <a:xfrm>
            <a:off x="2133600" y="1676400"/>
            <a:ext cx="2819400" cy="2114550"/>
          </a:xfrm>
          <a:prstGeom prst="rect">
            <a:avLst/>
          </a:prstGeom>
          <a:noFill/>
          <a:ln w="9525">
            <a:noFill/>
            <a:miter lim="800000"/>
            <a:headEnd/>
            <a:tailEnd/>
          </a:ln>
          <a:effectLst>
            <a:outerShdw blurRad="50800" dist="38100" dir="8100000" algn="tr" rotWithShape="0">
              <a:prstClr val="black">
                <a:alpha val="40000"/>
              </a:prstClr>
            </a:outerShdw>
          </a:effectLst>
        </p:spPr>
      </p:pic>
      <p:pic>
        <p:nvPicPr>
          <p:cNvPr id="1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8200" y="3352800"/>
            <a:ext cx="1828800" cy="3228928"/>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76002C52-821D-4413-B127-8642914F3742}"/>
              </a:ext>
            </a:extLst>
          </p:cNvPr>
          <p:cNvSpPr>
            <a:spLocks noGrp="1"/>
          </p:cNvSpPr>
          <p:nvPr>
            <p:ph type="dt" sz="half" idx="10"/>
          </p:nvPr>
        </p:nvSpPr>
        <p:spPr/>
        <p:txBody>
          <a:bodyPr/>
          <a:lstStyle/>
          <a:p>
            <a:pPr>
              <a:defRPr/>
            </a:pPr>
            <a:fld id="{D335FCDA-1E74-4919-A67A-F272C4BE7577}" type="datetime1">
              <a:rPr lang="en-US" smtClean="0"/>
              <a:t>3/28/2023</a:t>
            </a:fld>
            <a:endParaRPr lang="en-US"/>
          </a:p>
        </p:txBody>
      </p:sp>
    </p:spTree>
    <p:extLst>
      <p:ext uri="{BB962C8B-B14F-4D97-AF65-F5344CB8AC3E}">
        <p14:creationId xmlns:p14="http://schemas.microsoft.com/office/powerpoint/2010/main" val="108184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705"/>
                                        </p:tgtEl>
                                        <p:attrNameLst>
                                          <p:attrName>style.visibility</p:attrName>
                                        </p:attrNameLst>
                                      </p:cBhvr>
                                      <p:to>
                                        <p:strVal val="visible"/>
                                      </p:to>
                                    </p:set>
                                    <p:animEffect transition="in" filter="fade">
                                      <p:cBhvr>
                                        <p:cTn id="7" dur="1000"/>
                                        <p:tgtEl>
                                          <p:spTgt spid="29705"/>
                                        </p:tgtEl>
                                      </p:cBhvr>
                                    </p:animEffect>
                                    <p:anim calcmode="lin" valueType="num">
                                      <p:cBhvr>
                                        <p:cTn id="8" dur="1000" fill="hold"/>
                                        <p:tgtEl>
                                          <p:spTgt spid="29705"/>
                                        </p:tgtEl>
                                        <p:attrNameLst>
                                          <p:attrName>ppt_x</p:attrName>
                                        </p:attrNameLst>
                                      </p:cBhvr>
                                      <p:tavLst>
                                        <p:tav tm="0">
                                          <p:val>
                                            <p:strVal val="#ppt_x"/>
                                          </p:val>
                                        </p:tav>
                                        <p:tav tm="100000">
                                          <p:val>
                                            <p:strVal val="#ppt_x"/>
                                          </p:val>
                                        </p:tav>
                                      </p:tavLst>
                                    </p:anim>
                                    <p:anim calcmode="lin" valueType="num">
                                      <p:cBhvr>
                                        <p:cTn id="9" dur="1000" fill="hold"/>
                                        <p:tgtEl>
                                          <p:spTgt spid="29705"/>
                                        </p:tgtEl>
                                        <p:attrNameLst>
                                          <p:attrName>ppt_y</p:attrName>
                                        </p:attrNameLst>
                                      </p:cBhvr>
                                      <p:tavLst>
                                        <p:tav tm="0">
                                          <p:val>
                                            <p:strVal val="#ppt_y-.1"/>
                                          </p:val>
                                        </p:tav>
                                        <p:tav tm="100000">
                                          <p:val>
                                            <p:strVal val="#ppt_y"/>
                                          </p:val>
                                        </p:tav>
                                      </p:tavLst>
                                    </p:anim>
                                  </p:childTnLst>
                                </p:cTn>
                              </p:par>
                              <p:par>
                                <p:cTn id="10" presetID="9" presetClass="entr" presetSubtype="0" fill="hold" grpId="0" nodeType="withEffect">
                                  <p:stCondLst>
                                    <p:cond delay="0"/>
                                  </p:stCondLst>
                                  <p:childTnLst>
                                    <p:set>
                                      <p:cBhvr>
                                        <p:cTn id="11" dur="1" fill="hold">
                                          <p:stCondLst>
                                            <p:cond delay="0"/>
                                          </p:stCondLst>
                                        </p:cTn>
                                        <p:tgtEl>
                                          <p:spTgt spid="1035"/>
                                        </p:tgtEl>
                                        <p:attrNameLst>
                                          <p:attrName>style.visibility</p:attrName>
                                        </p:attrNameLst>
                                      </p:cBhvr>
                                      <p:to>
                                        <p:strVal val="visible"/>
                                      </p:to>
                                    </p:set>
                                    <p:animEffect transition="in" filter="dissolve">
                                      <p:cBhvr>
                                        <p:cTn id="12" dur="500"/>
                                        <p:tgtEl>
                                          <p:spTgt spid="1035"/>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29707"/>
                                        </p:tgtEl>
                                        <p:attrNameLst>
                                          <p:attrName>style.visibility</p:attrName>
                                        </p:attrNameLst>
                                      </p:cBhvr>
                                      <p:to>
                                        <p:strVal val="visible"/>
                                      </p:to>
                                    </p:set>
                                    <p:animEffect transition="in" filter="fade">
                                      <p:cBhvr>
                                        <p:cTn id="17" dur="1000"/>
                                        <p:tgtEl>
                                          <p:spTgt spid="29707"/>
                                        </p:tgtEl>
                                      </p:cBhvr>
                                    </p:animEffect>
                                    <p:anim calcmode="lin" valueType="num">
                                      <p:cBhvr>
                                        <p:cTn id="18" dur="1000" fill="hold"/>
                                        <p:tgtEl>
                                          <p:spTgt spid="29707"/>
                                        </p:tgtEl>
                                        <p:attrNameLst>
                                          <p:attrName>ppt_x</p:attrName>
                                        </p:attrNameLst>
                                      </p:cBhvr>
                                      <p:tavLst>
                                        <p:tav tm="0">
                                          <p:val>
                                            <p:strVal val="#ppt_x"/>
                                          </p:val>
                                        </p:tav>
                                        <p:tav tm="100000">
                                          <p:val>
                                            <p:strVal val="#ppt_x"/>
                                          </p:val>
                                        </p:tav>
                                      </p:tavLst>
                                    </p:anim>
                                    <p:anim calcmode="lin" valueType="num">
                                      <p:cBhvr>
                                        <p:cTn id="19" dur="1000" fill="hold"/>
                                        <p:tgtEl>
                                          <p:spTgt spid="2970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1036"/>
                                        </p:tgtEl>
                                        <p:attrNameLst>
                                          <p:attrName>style.visibility</p:attrName>
                                        </p:attrNameLst>
                                      </p:cBhvr>
                                      <p:to>
                                        <p:strVal val="visible"/>
                                      </p:to>
                                    </p:set>
                                    <p:animEffect transition="in" filter="dissolve">
                                      <p:cBhvr>
                                        <p:cTn id="23" dur="500"/>
                                        <p:tgtEl>
                                          <p:spTgt spid="103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52"/>
                                        </p:tgtEl>
                                        <p:attrNameLst>
                                          <p:attrName>style.visibility</p:attrName>
                                        </p:attrNameLst>
                                      </p:cBhvr>
                                      <p:to>
                                        <p:strVal val="visible"/>
                                      </p:to>
                                    </p:set>
                                    <p:animEffect transition="in" filter="dissolve">
                                      <p:cBhvr>
                                        <p:cTn id="28" dur="500"/>
                                        <p:tgtEl>
                                          <p:spTgt spid="105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042"/>
                                        </p:tgtEl>
                                        <p:attrNameLst>
                                          <p:attrName>style.visibility</p:attrName>
                                        </p:attrNameLst>
                                      </p:cBhvr>
                                      <p:to>
                                        <p:strVal val="visible"/>
                                      </p:to>
                                    </p:set>
                                    <p:animEffect transition="in" filter="wipe(left)">
                                      <p:cBhvr>
                                        <p:cTn id="32" dur="500"/>
                                        <p:tgtEl>
                                          <p:spTgt spid="104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043"/>
                                        </p:tgtEl>
                                        <p:attrNameLst>
                                          <p:attrName>style.visibility</p:attrName>
                                        </p:attrNameLst>
                                      </p:cBhvr>
                                      <p:to>
                                        <p:strVal val="visible"/>
                                      </p:to>
                                    </p:set>
                                    <p:animEffect transition="in" filter="wipe(left)">
                                      <p:cBhvr>
                                        <p:cTn id="35" dur="500"/>
                                        <p:tgtEl>
                                          <p:spTgt spid="1043"/>
                                        </p:tgtEl>
                                      </p:cBhvr>
                                    </p:animEffect>
                                  </p:childTnLst>
                                </p:cTn>
                              </p:par>
                            </p:childTnLst>
                          </p:cTn>
                        </p:par>
                        <p:par>
                          <p:cTn id="36" fill="hold">
                            <p:stCondLst>
                              <p:cond delay="1000"/>
                            </p:stCondLst>
                            <p:childTnLst>
                              <p:par>
                                <p:cTn id="37" presetID="22" presetClass="entr" presetSubtype="1" fill="hold" grpId="0" nodeType="afterEffect">
                                  <p:stCondLst>
                                    <p:cond delay="0"/>
                                  </p:stCondLst>
                                  <p:childTnLst>
                                    <p:set>
                                      <p:cBhvr>
                                        <p:cTn id="38" dur="1" fill="hold">
                                          <p:stCondLst>
                                            <p:cond delay="0"/>
                                          </p:stCondLst>
                                        </p:cTn>
                                        <p:tgtEl>
                                          <p:spTgt spid="1044"/>
                                        </p:tgtEl>
                                        <p:attrNameLst>
                                          <p:attrName>style.visibility</p:attrName>
                                        </p:attrNameLst>
                                      </p:cBhvr>
                                      <p:to>
                                        <p:strVal val="visible"/>
                                      </p:to>
                                    </p:set>
                                    <p:animEffect transition="in" filter="wipe(up)">
                                      <p:cBhvr>
                                        <p:cTn id="39" dur="500"/>
                                        <p:tgtEl>
                                          <p:spTgt spid="1044"/>
                                        </p:tgtEl>
                                      </p:cBhvr>
                                    </p:animEffect>
                                  </p:childTnLst>
                                </p:cTn>
                              </p:par>
                            </p:childTnLst>
                          </p:cTn>
                        </p:par>
                        <p:par>
                          <p:cTn id="40" fill="hold">
                            <p:stCondLst>
                              <p:cond delay="1500"/>
                            </p:stCondLst>
                            <p:childTnLst>
                              <p:par>
                                <p:cTn id="41" presetID="22" presetClass="entr" presetSubtype="4" fill="hold" grpId="0" nodeType="afterEffect">
                                  <p:stCondLst>
                                    <p:cond delay="0"/>
                                  </p:stCondLst>
                                  <p:childTnLst>
                                    <p:set>
                                      <p:cBhvr>
                                        <p:cTn id="42" dur="1" fill="hold">
                                          <p:stCondLst>
                                            <p:cond delay="0"/>
                                          </p:stCondLst>
                                        </p:cTn>
                                        <p:tgtEl>
                                          <p:spTgt spid="1039"/>
                                        </p:tgtEl>
                                        <p:attrNameLst>
                                          <p:attrName>style.visibility</p:attrName>
                                        </p:attrNameLst>
                                      </p:cBhvr>
                                      <p:to>
                                        <p:strVal val="visible"/>
                                      </p:to>
                                    </p:set>
                                    <p:animEffect transition="in" filter="wipe(down)">
                                      <p:cBhvr>
                                        <p:cTn id="43" dur="500"/>
                                        <p:tgtEl>
                                          <p:spTgt spid="1039"/>
                                        </p:tgtEl>
                                      </p:cBhvr>
                                    </p:animEffect>
                                  </p:childTnLst>
                                </p:cTn>
                              </p:par>
                            </p:childTnLst>
                          </p:cTn>
                        </p:par>
                        <p:par>
                          <p:cTn id="44" fill="hold">
                            <p:stCondLst>
                              <p:cond delay="2000"/>
                            </p:stCondLst>
                            <p:childTnLst>
                              <p:par>
                                <p:cTn id="45" presetID="22" presetClass="entr" presetSubtype="2" fill="hold" grpId="0" nodeType="afterEffect">
                                  <p:stCondLst>
                                    <p:cond delay="0"/>
                                  </p:stCondLst>
                                  <p:childTnLst>
                                    <p:set>
                                      <p:cBhvr>
                                        <p:cTn id="46" dur="1" fill="hold">
                                          <p:stCondLst>
                                            <p:cond delay="0"/>
                                          </p:stCondLst>
                                        </p:cTn>
                                        <p:tgtEl>
                                          <p:spTgt spid="1038"/>
                                        </p:tgtEl>
                                        <p:attrNameLst>
                                          <p:attrName>style.visibility</p:attrName>
                                        </p:attrNameLst>
                                      </p:cBhvr>
                                      <p:to>
                                        <p:strVal val="visible"/>
                                      </p:to>
                                    </p:set>
                                    <p:animEffect transition="in" filter="wipe(right)">
                                      <p:cBhvr>
                                        <p:cTn id="47" dur="500"/>
                                        <p:tgtEl>
                                          <p:spTgt spid="1038"/>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1040"/>
                                        </p:tgtEl>
                                        <p:attrNameLst>
                                          <p:attrName>style.visibility</p:attrName>
                                        </p:attrNameLst>
                                      </p:cBhvr>
                                      <p:to>
                                        <p:strVal val="visible"/>
                                      </p:to>
                                    </p:set>
                                    <p:animEffect transition="in" filter="wipe(right)">
                                      <p:cBhvr>
                                        <p:cTn id="50"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animBg="1"/>
      <p:bldP spid="1036" grpId="0" animBg="1"/>
      <p:bldP spid="1043" grpId="0" animBg="1"/>
      <p:bldP spid="1044" grpId="0" animBg="1"/>
      <p:bldP spid="1042" grpId="0"/>
      <p:bldP spid="1039" grpId="0" animBg="1"/>
      <p:bldP spid="1040" grpId="0" animBg="1"/>
      <p:bldP spid="1038"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p:cNvSpPr>
            <a:spLocks noGrp="1" noChangeArrowheads="1"/>
          </p:cNvSpPr>
          <p:nvPr>
            <p:ph type="title"/>
          </p:nvPr>
        </p:nvSpPr>
        <p:spPr>
          <a:xfrm>
            <a:off x="501481" y="128875"/>
            <a:ext cx="7467600" cy="780357"/>
          </a:xfrm>
        </p:spPr>
        <p:txBody>
          <a:bodyPr>
            <a:normAutofit/>
          </a:bodyPr>
          <a:lstStyle/>
          <a:p>
            <a:r>
              <a:rPr lang="en-US" altLang="zh-CN" sz="4400" dirty="0">
                <a:solidFill>
                  <a:srgbClr val="CFAFE7"/>
                </a:solidFill>
                <a:ea typeface="宋体" pitchFamily="2" charset="-122"/>
              </a:rPr>
              <a:t>Web Services Architecture</a:t>
            </a:r>
          </a:p>
        </p:txBody>
      </p:sp>
      <p:sp>
        <p:nvSpPr>
          <p:cNvPr id="9728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sp>
        <p:nvSpPr>
          <p:cNvPr id="97283" name="Rectangle 3"/>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 name="TextBox 5"/>
          <p:cNvSpPr txBox="1"/>
          <p:nvPr/>
        </p:nvSpPr>
        <p:spPr>
          <a:xfrm>
            <a:off x="3618724" y="5408032"/>
            <a:ext cx="5162007" cy="1200329"/>
          </a:xfrm>
          <a:prstGeom prst="rect">
            <a:avLst/>
          </a:prstGeom>
          <a:noFill/>
        </p:spPr>
        <p:txBody>
          <a:bodyPr wrap="square" rtlCol="0">
            <a:spAutoFit/>
          </a:bodyPr>
          <a:lstStyle/>
          <a:p>
            <a:r>
              <a:rPr lang="en-US" sz="2400" b="1" dirty="0">
                <a:solidFill>
                  <a:srgbClr val="FAB972"/>
                </a:solidFill>
              </a:rPr>
              <a:t>LVDBMS implementation is based on Web Services for distributed computing</a:t>
            </a:r>
            <a:r>
              <a:rPr lang="en-US" sz="2400" dirty="0">
                <a:solidFill>
                  <a:srgbClr val="FAB972"/>
                </a:solidFill>
              </a:rPr>
              <a:t> </a:t>
            </a:r>
          </a:p>
        </p:txBody>
      </p:sp>
      <p:graphicFrame>
        <p:nvGraphicFramePr>
          <p:cNvPr id="10" name="Diagram 9"/>
          <p:cNvGraphicFramePr/>
          <p:nvPr>
            <p:extLst>
              <p:ext uri="{D42A27DB-BD31-4B8C-83A1-F6EECF244321}">
                <p14:modId xmlns:p14="http://schemas.microsoft.com/office/powerpoint/2010/main" val="3472964309"/>
              </p:ext>
            </p:extLst>
          </p:nvPr>
        </p:nvGraphicFramePr>
        <p:xfrm>
          <a:off x="2076993" y="3070951"/>
          <a:ext cx="3048000" cy="218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8" name="Diagram 27"/>
          <p:cNvGraphicFramePr/>
          <p:nvPr>
            <p:extLst>
              <p:ext uri="{D42A27DB-BD31-4B8C-83A1-F6EECF244321}">
                <p14:modId xmlns:p14="http://schemas.microsoft.com/office/powerpoint/2010/main" val="2947689650"/>
              </p:ext>
            </p:extLst>
          </p:nvPr>
        </p:nvGraphicFramePr>
        <p:xfrm>
          <a:off x="5943600" y="2689951"/>
          <a:ext cx="2971800" cy="203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Flowchart: Sequential Access Storage 10"/>
          <p:cNvSpPr/>
          <p:nvPr/>
        </p:nvSpPr>
        <p:spPr>
          <a:xfrm>
            <a:off x="4953000" y="1165951"/>
            <a:ext cx="1371600" cy="1298448"/>
          </a:xfrm>
          <a:prstGeom prst="flowChartMagneticTap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1795" name="Picture 3" descr="C:\Users\Kien\AppData\Local\Microsoft\Windows\Temporary Internet Files\Content.IE5\DA6P52SR\MC900432665[1].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73777" y="1245720"/>
            <a:ext cx="1250823" cy="1250823"/>
          </a:xfrm>
          <a:prstGeom prst="rect">
            <a:avLst/>
          </a:prstGeom>
          <a:noFill/>
          <a:extLst>
            <a:ext uri="{909E8E84-426E-40DD-AFC4-6F175D3DCCD1}">
              <a14:hiddenFill xmlns:a14="http://schemas.microsoft.com/office/drawing/2010/main">
                <a:solidFill>
                  <a:srgbClr val="FFFFFF"/>
                </a:solidFill>
              </a14:hiddenFill>
            </a:ext>
          </a:extLst>
        </p:spPr>
      </p:pic>
      <p:sp>
        <p:nvSpPr>
          <p:cNvPr id="13" name="Up-Down Arrow 12"/>
          <p:cNvSpPr/>
          <p:nvPr/>
        </p:nvSpPr>
        <p:spPr>
          <a:xfrm rot="2380457">
            <a:off x="4502136" y="2069557"/>
            <a:ext cx="484632" cy="1614285"/>
          </a:xfrm>
          <a:prstGeom prst="upDownArrow">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rot="18656057">
            <a:off x="6583513" y="2042033"/>
            <a:ext cx="484632" cy="1511830"/>
          </a:xfrm>
          <a:prstGeom prst="upArrow">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268737" y="2206720"/>
            <a:ext cx="1005404" cy="579646"/>
          </a:xfrm>
          <a:prstGeom prst="rect">
            <a:avLst/>
          </a:prstGeom>
          <a:noFill/>
        </p:spPr>
        <p:txBody>
          <a:bodyPr wrap="none" rtlCol="0">
            <a:spAutoFit/>
          </a:bodyPr>
          <a:lstStyle/>
          <a:p>
            <a:pPr algn="ctr">
              <a:lnSpc>
                <a:spcPts val="1900"/>
              </a:lnSpc>
            </a:pPr>
            <a:r>
              <a:rPr lang="en-US" b="1" dirty="0">
                <a:solidFill>
                  <a:srgbClr val="FFFF00"/>
                </a:solidFill>
              </a:rPr>
              <a:t>Service</a:t>
            </a:r>
          </a:p>
          <a:p>
            <a:pPr algn="ctr">
              <a:lnSpc>
                <a:spcPts val="1900"/>
              </a:lnSpc>
            </a:pPr>
            <a:r>
              <a:rPr lang="en-US" b="1" dirty="0">
                <a:solidFill>
                  <a:srgbClr val="FFFF00"/>
                </a:solidFill>
              </a:rPr>
              <a:t>broker</a:t>
            </a:r>
          </a:p>
        </p:txBody>
      </p:sp>
      <p:sp>
        <p:nvSpPr>
          <p:cNvPr id="37" name="TextBox 36"/>
          <p:cNvSpPr txBox="1"/>
          <p:nvPr/>
        </p:nvSpPr>
        <p:spPr>
          <a:xfrm>
            <a:off x="2999044" y="3935290"/>
            <a:ext cx="1236237" cy="579646"/>
          </a:xfrm>
          <a:prstGeom prst="rect">
            <a:avLst/>
          </a:prstGeom>
          <a:noFill/>
        </p:spPr>
        <p:txBody>
          <a:bodyPr wrap="none" rtlCol="0">
            <a:spAutoFit/>
          </a:bodyPr>
          <a:lstStyle/>
          <a:p>
            <a:pPr algn="ctr">
              <a:lnSpc>
                <a:spcPts val="1900"/>
              </a:lnSpc>
            </a:pPr>
            <a:r>
              <a:rPr lang="en-US" b="1" dirty="0">
                <a:solidFill>
                  <a:srgbClr val="FFFF00"/>
                </a:solidFill>
              </a:rPr>
              <a:t>Service</a:t>
            </a:r>
          </a:p>
          <a:p>
            <a:pPr algn="ctr">
              <a:lnSpc>
                <a:spcPts val="1900"/>
              </a:lnSpc>
            </a:pPr>
            <a:r>
              <a:rPr lang="en-US" b="1" dirty="0">
                <a:solidFill>
                  <a:srgbClr val="FFFF00"/>
                </a:solidFill>
              </a:rPr>
              <a:t>requester</a:t>
            </a:r>
          </a:p>
        </p:txBody>
      </p:sp>
      <p:sp>
        <p:nvSpPr>
          <p:cNvPr id="38" name="TextBox 37"/>
          <p:cNvSpPr txBox="1"/>
          <p:nvPr/>
        </p:nvSpPr>
        <p:spPr>
          <a:xfrm>
            <a:off x="7315200" y="3710505"/>
            <a:ext cx="1107997" cy="579646"/>
          </a:xfrm>
          <a:prstGeom prst="rect">
            <a:avLst/>
          </a:prstGeom>
          <a:noFill/>
        </p:spPr>
        <p:txBody>
          <a:bodyPr wrap="none" rtlCol="0">
            <a:spAutoFit/>
          </a:bodyPr>
          <a:lstStyle/>
          <a:p>
            <a:pPr algn="ctr">
              <a:lnSpc>
                <a:spcPts val="1900"/>
              </a:lnSpc>
            </a:pPr>
            <a:r>
              <a:rPr lang="en-US" b="1" dirty="0">
                <a:solidFill>
                  <a:srgbClr val="FFFF00"/>
                </a:solidFill>
              </a:rPr>
              <a:t>Service</a:t>
            </a:r>
          </a:p>
          <a:p>
            <a:pPr algn="ctr">
              <a:lnSpc>
                <a:spcPts val="1900"/>
              </a:lnSpc>
            </a:pPr>
            <a:r>
              <a:rPr lang="en-US" b="1" dirty="0">
                <a:solidFill>
                  <a:srgbClr val="FFFF00"/>
                </a:solidFill>
              </a:rPr>
              <a:t>provider</a:t>
            </a:r>
          </a:p>
        </p:txBody>
      </p:sp>
      <p:sp>
        <p:nvSpPr>
          <p:cNvPr id="16" name="TextBox 15"/>
          <p:cNvSpPr txBox="1"/>
          <p:nvPr/>
        </p:nvSpPr>
        <p:spPr>
          <a:xfrm rot="2460459">
            <a:off x="6633550" y="2257263"/>
            <a:ext cx="1322798" cy="615553"/>
          </a:xfrm>
          <a:prstGeom prst="rect">
            <a:avLst/>
          </a:prstGeom>
          <a:noFill/>
        </p:spPr>
        <p:txBody>
          <a:bodyPr wrap="none" rtlCol="0">
            <a:spAutoFit/>
          </a:bodyPr>
          <a:lstStyle/>
          <a:p>
            <a:pPr algn="ctr"/>
            <a:r>
              <a:rPr lang="en-US" dirty="0"/>
              <a:t>Publish</a:t>
            </a:r>
          </a:p>
          <a:p>
            <a:pPr algn="ctr"/>
            <a:r>
              <a:rPr lang="en-US" sz="1600" dirty="0"/>
              <a:t>using WSDL</a:t>
            </a:r>
          </a:p>
        </p:txBody>
      </p:sp>
      <p:sp>
        <p:nvSpPr>
          <p:cNvPr id="42" name="TextBox 41"/>
          <p:cNvSpPr txBox="1"/>
          <p:nvPr/>
        </p:nvSpPr>
        <p:spPr>
          <a:xfrm>
            <a:off x="4852026" y="4199902"/>
            <a:ext cx="2154244" cy="615553"/>
          </a:xfrm>
          <a:prstGeom prst="rect">
            <a:avLst/>
          </a:prstGeom>
          <a:noFill/>
        </p:spPr>
        <p:txBody>
          <a:bodyPr wrap="none" rtlCol="0">
            <a:spAutoFit/>
          </a:bodyPr>
          <a:lstStyle/>
          <a:p>
            <a:pPr algn="ctr"/>
            <a:r>
              <a:rPr lang="en-US" dirty="0"/>
              <a:t>Bind &amp; use service</a:t>
            </a:r>
          </a:p>
          <a:p>
            <a:pPr algn="ctr"/>
            <a:r>
              <a:rPr lang="en-US" sz="1600" dirty="0"/>
              <a:t>thru SOAP messages</a:t>
            </a:r>
          </a:p>
        </p:txBody>
      </p:sp>
      <p:sp>
        <p:nvSpPr>
          <p:cNvPr id="45" name="TextBox 44"/>
          <p:cNvSpPr txBox="1"/>
          <p:nvPr/>
        </p:nvSpPr>
        <p:spPr>
          <a:xfrm>
            <a:off x="526938" y="1259939"/>
            <a:ext cx="3171954" cy="2677656"/>
          </a:xfrm>
          <a:prstGeom prst="rect">
            <a:avLst/>
          </a:prstGeom>
          <a:noFill/>
        </p:spPr>
        <p:txBody>
          <a:bodyPr wrap="square" rtlCol="0">
            <a:spAutoFit/>
          </a:bodyPr>
          <a:lstStyle/>
          <a:p>
            <a:r>
              <a:rPr lang="en-US" sz="2400" b="1" dirty="0">
                <a:solidFill>
                  <a:srgbClr val="A2F2FA"/>
                </a:solidFill>
              </a:rPr>
              <a:t>Web services are self-contained applications that can be described, published, located, and invoked over WWW</a:t>
            </a:r>
            <a:r>
              <a:rPr lang="en-US" sz="2400" dirty="0">
                <a:solidFill>
                  <a:srgbClr val="A2F2FA"/>
                </a:solidFill>
              </a:rPr>
              <a:t> </a:t>
            </a:r>
          </a:p>
        </p:txBody>
      </p:sp>
      <p:sp>
        <p:nvSpPr>
          <p:cNvPr id="2" name="TextBox 1"/>
          <p:cNvSpPr txBox="1"/>
          <p:nvPr/>
        </p:nvSpPr>
        <p:spPr>
          <a:xfrm rot="18646329">
            <a:off x="3598766" y="2200947"/>
            <a:ext cx="1356461" cy="615553"/>
          </a:xfrm>
          <a:prstGeom prst="rect">
            <a:avLst/>
          </a:prstGeom>
          <a:noFill/>
        </p:spPr>
        <p:txBody>
          <a:bodyPr wrap="none" rtlCol="0">
            <a:spAutoFit/>
          </a:bodyPr>
          <a:lstStyle/>
          <a:p>
            <a:pPr algn="ctr"/>
            <a:r>
              <a:rPr lang="en-US" dirty="0"/>
              <a:t>Find</a:t>
            </a:r>
          </a:p>
          <a:p>
            <a:pPr algn="ctr"/>
            <a:r>
              <a:rPr lang="en-US" sz="1600" dirty="0"/>
              <a:t>Using WSDL</a:t>
            </a:r>
          </a:p>
        </p:txBody>
      </p:sp>
      <p:sp>
        <p:nvSpPr>
          <p:cNvPr id="21" name="Up-Down Arrow 20"/>
          <p:cNvSpPr/>
          <p:nvPr/>
        </p:nvSpPr>
        <p:spPr>
          <a:xfrm rot="5400000">
            <a:off x="5686832" y="2670576"/>
            <a:ext cx="484632" cy="2714296"/>
          </a:xfrm>
          <a:prstGeom prst="upDownArrow">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5364" y="5148033"/>
            <a:ext cx="2843123" cy="15924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Date Placeholder 3">
            <a:extLst>
              <a:ext uri="{FF2B5EF4-FFF2-40B4-BE49-F238E27FC236}">
                <a16:creationId xmlns:a16="http://schemas.microsoft.com/office/drawing/2014/main" id="{E562A1B3-1814-4220-A6D3-5127F2F7E3D0}"/>
              </a:ext>
            </a:extLst>
          </p:cNvPr>
          <p:cNvSpPr>
            <a:spLocks noGrp="1"/>
          </p:cNvSpPr>
          <p:nvPr>
            <p:ph type="dt" sz="half" idx="10"/>
          </p:nvPr>
        </p:nvSpPr>
        <p:spPr/>
        <p:txBody>
          <a:bodyPr/>
          <a:lstStyle/>
          <a:p>
            <a:fld id="{8430D242-6EDC-415A-A6E1-657E4EDC47F1}" type="datetime1">
              <a:rPr lang="en-US" smtClean="0"/>
              <a:t>3/28/2023</a:t>
            </a:fld>
            <a:endParaRPr lang="en-US" dirty="0"/>
          </a:p>
        </p:txBody>
      </p:sp>
      <p:sp>
        <p:nvSpPr>
          <p:cNvPr id="5" name="Slide Number Placeholder 4">
            <a:extLst>
              <a:ext uri="{FF2B5EF4-FFF2-40B4-BE49-F238E27FC236}">
                <a16:creationId xmlns:a16="http://schemas.microsoft.com/office/drawing/2014/main" id="{1B99FB53-7D41-4369-A170-1E8D8E3203A8}"/>
              </a:ext>
            </a:extLst>
          </p:cNvPr>
          <p:cNvSpPr>
            <a:spLocks noGrp="1"/>
          </p:cNvSpPr>
          <p:nvPr>
            <p:ph type="sldNum" sz="quarter" idx="12"/>
          </p:nvPr>
        </p:nvSpPr>
        <p:spPr/>
        <p:txBody>
          <a:bodyPr/>
          <a:lstStyle/>
          <a:p>
            <a:fld id="{8444A278-390B-480E-A91C-73A8347B7D93}" type="slidenum">
              <a:rPr lang="en-US" smtClean="0"/>
              <a:pPr/>
              <a:t>164</a:t>
            </a:fld>
            <a:endParaRPr lang="en-US" dirty="0"/>
          </a:p>
        </p:txBody>
      </p:sp>
    </p:spTree>
    <p:extLst>
      <p:ext uri="{BB962C8B-B14F-4D97-AF65-F5344CB8AC3E}">
        <p14:creationId xmlns:p14="http://schemas.microsoft.com/office/powerpoint/2010/main" val="175445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wipe(down)">
                                      <p:cBhvr>
                                        <p:cTn id="7" dur="500"/>
                                        <p:tgtEl>
                                          <p:spTgt spid="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p:cNvSpPr>
            <a:spLocks noGrp="1"/>
          </p:cNvSpPr>
          <p:nvPr>
            <p:ph type="sldNum" sz="quarter" idx="12"/>
          </p:nvPr>
        </p:nvSpPr>
        <p:spPr>
          <a:noFill/>
        </p:spPr>
        <p:txBody>
          <a:bodyPr/>
          <a:lstStyle/>
          <a:p>
            <a:fld id="{F9039D54-7F94-4186-8C58-F91F1A50363F}" type="slidenum">
              <a:rPr lang="en-US" altLang="zh-CN" smtClean="0">
                <a:latin typeface="Arial" pitchFamily="34" charset="0"/>
                <a:ea typeface="SimSun" pitchFamily="2" charset="-122"/>
              </a:rPr>
              <a:pPr/>
              <a:t>165</a:t>
            </a:fld>
            <a:endParaRPr lang="en-US" altLang="zh-CN">
              <a:latin typeface="Arial" pitchFamily="34" charset="0"/>
              <a:ea typeface="SimSun" pitchFamily="2" charset="-122"/>
            </a:endParaRPr>
          </a:p>
        </p:txBody>
      </p:sp>
      <p:sp>
        <p:nvSpPr>
          <p:cNvPr id="20483" name="Rectangle 2"/>
          <p:cNvSpPr>
            <a:spLocks noGrp="1" noChangeArrowheads="1"/>
          </p:cNvSpPr>
          <p:nvPr>
            <p:ph type="title"/>
          </p:nvPr>
        </p:nvSpPr>
        <p:spPr>
          <a:xfrm>
            <a:off x="381000" y="304800"/>
            <a:ext cx="8458200" cy="1143000"/>
          </a:xfrm>
        </p:spPr>
        <p:txBody>
          <a:bodyPr>
            <a:normAutofit/>
          </a:bodyPr>
          <a:lstStyle/>
          <a:p>
            <a:pPr eaLnBrk="1" hangingPunct="1"/>
            <a:r>
              <a:rPr lang="en-US" sz="4800" b="1" dirty="0">
                <a:solidFill>
                  <a:srgbClr val="CFAFE7"/>
                </a:solidFill>
                <a:latin typeface="Arial" pitchFamily="34" charset="0"/>
                <a:cs typeface="Arial" pitchFamily="34" charset="0"/>
              </a:rPr>
              <a:t>Event Model –  Spatial Event</a:t>
            </a:r>
          </a:p>
        </p:txBody>
      </p:sp>
      <p:sp>
        <p:nvSpPr>
          <p:cNvPr id="76803" name="Rectangle 3"/>
          <p:cNvSpPr>
            <a:spLocks noGrp="1" noChangeArrowheads="1"/>
          </p:cNvSpPr>
          <p:nvPr>
            <p:ph type="body" sz="half" idx="1"/>
          </p:nvPr>
        </p:nvSpPr>
        <p:spPr>
          <a:xfrm>
            <a:off x="228600" y="3581400"/>
            <a:ext cx="4038600" cy="2362200"/>
          </a:xfrm>
        </p:spPr>
        <p:txBody>
          <a:bodyPr>
            <a:normAutofit/>
          </a:bodyPr>
          <a:lstStyle/>
          <a:p>
            <a:pPr marL="344488" indent="-344488" eaLnBrk="1" hangingPunct="1">
              <a:lnSpc>
                <a:spcPct val="105000"/>
              </a:lnSpc>
              <a:spcBef>
                <a:spcPct val="0"/>
              </a:spcBef>
              <a:spcAft>
                <a:spcPts val="600"/>
              </a:spcAft>
            </a:pPr>
            <a:r>
              <a:rPr lang="en-US" sz="2400" b="1" dirty="0">
                <a:solidFill>
                  <a:srgbClr val="B4CED6"/>
                </a:solidFill>
                <a:latin typeface="Arial" pitchFamily="34" charset="0"/>
                <a:cs typeface="Arial" pitchFamily="34" charset="0"/>
              </a:rPr>
              <a:t>Spatial event</a:t>
            </a:r>
          </a:p>
          <a:p>
            <a:pPr marL="687388" lvl="1" indent="-215900" eaLnBrk="1" hangingPunct="1">
              <a:lnSpc>
                <a:spcPct val="105000"/>
              </a:lnSpc>
              <a:spcBef>
                <a:spcPct val="0"/>
              </a:spcBef>
              <a:spcAft>
                <a:spcPts val="1800"/>
              </a:spcAft>
            </a:pPr>
            <a:r>
              <a:rPr lang="en-US" sz="1800" i="1" dirty="0">
                <a:latin typeface="Arial" pitchFamily="34" charset="0"/>
                <a:cs typeface="Arial" pitchFamily="34" charset="0"/>
              </a:rPr>
              <a:t>E</a:t>
            </a:r>
            <a:r>
              <a:rPr lang="en-US" sz="1800" i="1" baseline="-25000" dirty="0">
                <a:latin typeface="Arial" pitchFamily="34" charset="0"/>
                <a:cs typeface="Arial" pitchFamily="34" charset="0"/>
              </a:rPr>
              <a:t>s</a:t>
            </a:r>
            <a:r>
              <a:rPr lang="en-US" sz="1800" i="1" dirty="0">
                <a:latin typeface="Arial" pitchFamily="34" charset="0"/>
                <a:cs typeface="Arial" pitchFamily="34" charset="0"/>
              </a:rPr>
              <a:t>(t</a:t>
            </a:r>
            <a:r>
              <a:rPr lang="en-US" sz="1800" i="1" baseline="-25000" dirty="0">
                <a:latin typeface="Arial" pitchFamily="34" charset="0"/>
                <a:cs typeface="Arial" pitchFamily="34" charset="0"/>
              </a:rPr>
              <a:t>1</a:t>
            </a:r>
            <a:r>
              <a:rPr lang="en-US" sz="1800" i="1" dirty="0">
                <a:latin typeface="Arial" pitchFamily="34" charset="0"/>
                <a:cs typeface="Arial" pitchFamily="34" charset="0"/>
              </a:rPr>
              <a:t>) = disjoint</a:t>
            </a:r>
            <a:r>
              <a:rPr lang="en-US" sz="1800" dirty="0">
                <a:latin typeface="Arial" pitchFamily="34" charset="0"/>
                <a:cs typeface="Arial" pitchFamily="34" charset="0"/>
              </a:rPr>
              <a:t>(</a:t>
            </a:r>
            <a:r>
              <a:rPr lang="en-US" sz="1800" i="1" dirty="0" err="1">
                <a:latin typeface="Arial" pitchFamily="34" charset="0"/>
                <a:cs typeface="Arial" pitchFamily="34" charset="0"/>
              </a:rPr>
              <a:t>O</a:t>
            </a:r>
            <a:r>
              <a:rPr lang="en-US" sz="1800" i="1" baseline="-25000" dirty="0" err="1">
                <a:latin typeface="Arial" pitchFamily="34" charset="0"/>
                <a:cs typeface="Arial" pitchFamily="34" charset="0"/>
              </a:rPr>
              <a:t>i</a:t>
            </a:r>
            <a:r>
              <a:rPr lang="en-US" sz="1800" i="1" dirty="0">
                <a:latin typeface="Arial" pitchFamily="34" charset="0"/>
                <a:cs typeface="Arial" pitchFamily="34" charset="0"/>
              </a:rPr>
              <a:t>(t</a:t>
            </a:r>
            <a:r>
              <a:rPr lang="en-US" sz="1800" i="1" baseline="-25000" dirty="0">
                <a:latin typeface="Arial" pitchFamily="34" charset="0"/>
                <a:cs typeface="Arial" pitchFamily="34" charset="0"/>
              </a:rPr>
              <a:t>1</a:t>
            </a:r>
            <a:r>
              <a:rPr lang="en-US" sz="1800" i="1" dirty="0">
                <a:latin typeface="Arial" pitchFamily="34" charset="0"/>
                <a:cs typeface="Arial" pitchFamily="34" charset="0"/>
              </a:rPr>
              <a:t>), </a:t>
            </a:r>
            <a:r>
              <a:rPr lang="en-US" sz="1800" i="1" dirty="0" err="1">
                <a:latin typeface="Arial" pitchFamily="34" charset="0"/>
                <a:cs typeface="Arial" pitchFamily="34" charset="0"/>
              </a:rPr>
              <a:t>O</a:t>
            </a:r>
            <a:r>
              <a:rPr lang="en-US" sz="1800" i="1" baseline="-25000" dirty="0" err="1">
                <a:latin typeface="Arial" pitchFamily="34" charset="0"/>
                <a:cs typeface="Arial" pitchFamily="34" charset="0"/>
              </a:rPr>
              <a:t>j</a:t>
            </a:r>
            <a:r>
              <a:rPr lang="en-US" sz="1800" i="1" dirty="0">
                <a:latin typeface="Arial" pitchFamily="34" charset="0"/>
                <a:cs typeface="Arial" pitchFamily="34" charset="0"/>
              </a:rPr>
              <a:t>(t</a:t>
            </a:r>
            <a:r>
              <a:rPr lang="en-US" sz="1800" i="1" baseline="-25000" dirty="0">
                <a:latin typeface="Arial" pitchFamily="34" charset="0"/>
                <a:cs typeface="Arial" pitchFamily="34" charset="0"/>
              </a:rPr>
              <a:t>1</a:t>
            </a:r>
            <a:r>
              <a:rPr lang="en-US" sz="1800" i="1" dirty="0">
                <a:latin typeface="Arial" pitchFamily="34" charset="0"/>
                <a:cs typeface="Arial" pitchFamily="34" charset="0"/>
              </a:rPr>
              <a:t>)</a:t>
            </a:r>
            <a:r>
              <a:rPr lang="en-US" sz="1800" dirty="0">
                <a:latin typeface="Arial" pitchFamily="34" charset="0"/>
                <a:cs typeface="Arial" pitchFamily="34" charset="0"/>
              </a:rPr>
              <a:t>)</a:t>
            </a:r>
            <a:endParaRPr lang="en-US" sz="1800" i="1" baseline="-25000" dirty="0">
              <a:latin typeface="Arial" pitchFamily="34" charset="0"/>
              <a:cs typeface="Arial" pitchFamily="34" charset="0"/>
            </a:endParaRPr>
          </a:p>
          <a:p>
            <a:pPr marL="344488" indent="-344488" eaLnBrk="1" hangingPunct="1">
              <a:lnSpc>
                <a:spcPct val="105000"/>
              </a:lnSpc>
              <a:spcBef>
                <a:spcPct val="0"/>
              </a:spcBef>
              <a:spcAft>
                <a:spcPts val="600"/>
              </a:spcAft>
            </a:pPr>
            <a:r>
              <a:rPr lang="en-US" sz="2400" b="1" dirty="0">
                <a:solidFill>
                  <a:srgbClr val="B4CED6"/>
                </a:solidFill>
                <a:latin typeface="Arial" pitchFamily="34" charset="0"/>
                <a:cs typeface="Arial" pitchFamily="34" charset="0"/>
              </a:rPr>
              <a:t>Spatial event stream</a:t>
            </a:r>
          </a:p>
          <a:p>
            <a:pPr marL="687388" lvl="1" indent="-215900" eaLnBrk="1" hangingPunct="1">
              <a:lnSpc>
                <a:spcPct val="105000"/>
              </a:lnSpc>
              <a:spcBef>
                <a:spcPct val="0"/>
              </a:spcBef>
              <a:spcAft>
                <a:spcPts val="600"/>
              </a:spcAft>
            </a:pPr>
            <a:r>
              <a:rPr lang="en-US" sz="1800" dirty="0">
                <a:latin typeface="Arial" pitchFamily="34" charset="0"/>
                <a:cs typeface="Arial" pitchFamily="34" charset="0"/>
              </a:rPr>
              <a:t>Stream of spatial events on two objects</a:t>
            </a:r>
          </a:p>
        </p:txBody>
      </p:sp>
      <p:pic>
        <p:nvPicPr>
          <p:cNvPr id="20485" name="Picture 7" descr="Video Frames1"/>
          <p:cNvPicPr>
            <a:picLocks noChangeAspect="1" noChangeArrowheads="1"/>
          </p:cNvPicPr>
          <p:nvPr/>
        </p:nvPicPr>
        <p:blipFill>
          <a:blip r:embed="rId3" cstate="print"/>
          <a:srcRect/>
          <a:stretch>
            <a:fillRect/>
          </a:stretch>
        </p:blipFill>
        <p:spPr bwMode="auto">
          <a:xfrm>
            <a:off x="4267200" y="1820863"/>
            <a:ext cx="4495800" cy="4046537"/>
          </a:xfrm>
          <a:prstGeom prst="rect">
            <a:avLst/>
          </a:prstGeom>
          <a:noFill/>
          <a:ln w="9525">
            <a:noFill/>
            <a:miter lim="800000"/>
            <a:headEnd/>
            <a:tailEnd/>
          </a:ln>
        </p:spPr>
      </p:pic>
      <p:sp>
        <p:nvSpPr>
          <p:cNvPr id="76808" name="Oval 8"/>
          <p:cNvSpPr>
            <a:spLocks noChangeArrowheads="1"/>
          </p:cNvSpPr>
          <p:nvPr/>
        </p:nvSpPr>
        <p:spPr bwMode="auto">
          <a:xfrm>
            <a:off x="4343400" y="2286000"/>
            <a:ext cx="152400" cy="381000"/>
          </a:xfrm>
          <a:prstGeom prst="rect">
            <a:avLst/>
          </a:prstGeom>
          <a:noFill/>
          <a:ln w="38100">
            <a:solidFill>
              <a:schemeClr val="folHlink"/>
            </a:solidFill>
            <a:round/>
            <a:headEnd/>
            <a:tailEnd/>
          </a:ln>
        </p:spPr>
        <p:txBody>
          <a:bodyPr wrap="none" anchor="ctr"/>
          <a:lstStyle/>
          <a:p>
            <a:endParaRPr lang="en-US"/>
          </a:p>
        </p:txBody>
      </p:sp>
      <p:sp>
        <p:nvSpPr>
          <p:cNvPr id="76809" name="Oval 9"/>
          <p:cNvSpPr>
            <a:spLocks noChangeArrowheads="1"/>
          </p:cNvSpPr>
          <p:nvPr/>
        </p:nvSpPr>
        <p:spPr bwMode="auto">
          <a:xfrm>
            <a:off x="5562600" y="2286000"/>
            <a:ext cx="152400" cy="457200"/>
          </a:xfrm>
          <a:prstGeom prst="rect">
            <a:avLst/>
          </a:prstGeom>
          <a:noFill/>
          <a:ln w="38100">
            <a:solidFill>
              <a:srgbClr val="00B050"/>
            </a:solidFill>
            <a:round/>
            <a:headEnd/>
            <a:tailEnd/>
          </a:ln>
        </p:spPr>
        <p:txBody>
          <a:bodyPr wrap="none" anchor="ctr"/>
          <a:lstStyle/>
          <a:p>
            <a:endParaRPr lang="en-US"/>
          </a:p>
        </p:txBody>
      </p:sp>
      <p:sp>
        <p:nvSpPr>
          <p:cNvPr id="76810" name="Oval 10"/>
          <p:cNvSpPr>
            <a:spLocks noChangeArrowheads="1"/>
          </p:cNvSpPr>
          <p:nvPr/>
        </p:nvSpPr>
        <p:spPr bwMode="auto">
          <a:xfrm>
            <a:off x="4343400" y="3657600"/>
            <a:ext cx="152400" cy="381000"/>
          </a:xfrm>
          <a:prstGeom prst="rect">
            <a:avLst/>
          </a:prstGeom>
          <a:noFill/>
          <a:ln w="38100">
            <a:solidFill>
              <a:schemeClr val="folHlink"/>
            </a:solidFill>
            <a:round/>
            <a:headEnd/>
            <a:tailEnd/>
          </a:ln>
        </p:spPr>
        <p:txBody>
          <a:bodyPr wrap="none" anchor="ctr"/>
          <a:lstStyle/>
          <a:p>
            <a:endParaRPr lang="en-US"/>
          </a:p>
        </p:txBody>
      </p:sp>
      <p:sp>
        <p:nvSpPr>
          <p:cNvPr id="76811" name="Oval 11"/>
          <p:cNvSpPr>
            <a:spLocks noChangeArrowheads="1"/>
          </p:cNvSpPr>
          <p:nvPr/>
        </p:nvSpPr>
        <p:spPr bwMode="auto">
          <a:xfrm>
            <a:off x="4343400" y="4876800"/>
            <a:ext cx="152400" cy="457200"/>
          </a:xfrm>
          <a:prstGeom prst="rect">
            <a:avLst/>
          </a:prstGeom>
          <a:noFill/>
          <a:ln w="38100">
            <a:solidFill>
              <a:schemeClr val="folHlink"/>
            </a:solidFill>
            <a:round/>
            <a:headEnd/>
            <a:tailEnd/>
          </a:ln>
        </p:spPr>
        <p:txBody>
          <a:bodyPr wrap="none" anchor="ctr"/>
          <a:lstStyle/>
          <a:p>
            <a:endParaRPr lang="en-US"/>
          </a:p>
        </p:txBody>
      </p:sp>
      <p:sp>
        <p:nvSpPr>
          <p:cNvPr id="76812" name="Oval 12"/>
          <p:cNvSpPr>
            <a:spLocks noChangeArrowheads="1"/>
          </p:cNvSpPr>
          <p:nvPr/>
        </p:nvSpPr>
        <p:spPr bwMode="auto">
          <a:xfrm>
            <a:off x="5867400" y="2286000"/>
            <a:ext cx="152400" cy="381000"/>
          </a:xfrm>
          <a:prstGeom prst="rect">
            <a:avLst/>
          </a:prstGeom>
          <a:noFill/>
          <a:ln w="38100">
            <a:solidFill>
              <a:schemeClr val="folHlink"/>
            </a:solidFill>
            <a:round/>
            <a:headEnd/>
            <a:tailEnd/>
          </a:ln>
        </p:spPr>
        <p:txBody>
          <a:bodyPr wrap="none" anchor="ctr"/>
          <a:lstStyle/>
          <a:p>
            <a:endParaRPr lang="en-US"/>
          </a:p>
        </p:txBody>
      </p:sp>
      <p:sp>
        <p:nvSpPr>
          <p:cNvPr id="76813" name="Oval 13"/>
          <p:cNvSpPr>
            <a:spLocks noChangeArrowheads="1"/>
          </p:cNvSpPr>
          <p:nvPr/>
        </p:nvSpPr>
        <p:spPr bwMode="auto">
          <a:xfrm>
            <a:off x="5867400" y="3581400"/>
            <a:ext cx="152400" cy="457200"/>
          </a:xfrm>
          <a:prstGeom prst="rect">
            <a:avLst/>
          </a:prstGeom>
          <a:noFill/>
          <a:ln w="38100">
            <a:solidFill>
              <a:schemeClr val="folHlink"/>
            </a:solidFill>
            <a:round/>
            <a:headEnd/>
            <a:tailEnd/>
          </a:ln>
        </p:spPr>
        <p:txBody>
          <a:bodyPr wrap="none" anchor="ctr"/>
          <a:lstStyle/>
          <a:p>
            <a:endParaRPr lang="en-US"/>
          </a:p>
        </p:txBody>
      </p:sp>
      <p:sp>
        <p:nvSpPr>
          <p:cNvPr id="76814" name="Oval 14"/>
          <p:cNvSpPr>
            <a:spLocks noChangeArrowheads="1"/>
          </p:cNvSpPr>
          <p:nvPr/>
        </p:nvSpPr>
        <p:spPr bwMode="auto">
          <a:xfrm>
            <a:off x="7391400" y="2286000"/>
            <a:ext cx="152400" cy="381000"/>
          </a:xfrm>
          <a:prstGeom prst="rect">
            <a:avLst/>
          </a:prstGeom>
          <a:noFill/>
          <a:ln w="38100">
            <a:solidFill>
              <a:schemeClr val="folHlink"/>
            </a:solidFill>
            <a:round/>
            <a:headEnd/>
            <a:tailEnd/>
          </a:ln>
        </p:spPr>
        <p:txBody>
          <a:bodyPr wrap="none" anchor="ctr"/>
          <a:lstStyle/>
          <a:p>
            <a:endParaRPr lang="en-US"/>
          </a:p>
        </p:txBody>
      </p:sp>
      <p:sp>
        <p:nvSpPr>
          <p:cNvPr id="76815" name="Oval 15"/>
          <p:cNvSpPr>
            <a:spLocks noChangeArrowheads="1"/>
          </p:cNvSpPr>
          <p:nvPr/>
        </p:nvSpPr>
        <p:spPr bwMode="auto">
          <a:xfrm>
            <a:off x="7391400" y="3581400"/>
            <a:ext cx="152400" cy="457200"/>
          </a:xfrm>
          <a:prstGeom prst="rect">
            <a:avLst/>
          </a:prstGeom>
          <a:noFill/>
          <a:ln w="38100">
            <a:solidFill>
              <a:schemeClr val="folHlink"/>
            </a:solidFill>
            <a:round/>
            <a:headEnd/>
            <a:tailEnd/>
          </a:ln>
        </p:spPr>
        <p:txBody>
          <a:bodyPr wrap="none" anchor="ctr"/>
          <a:lstStyle/>
          <a:p>
            <a:endParaRPr lang="en-US"/>
          </a:p>
        </p:txBody>
      </p:sp>
      <p:sp>
        <p:nvSpPr>
          <p:cNvPr id="76816" name="Oval 16"/>
          <p:cNvSpPr>
            <a:spLocks noChangeArrowheads="1"/>
          </p:cNvSpPr>
          <p:nvPr/>
        </p:nvSpPr>
        <p:spPr bwMode="auto">
          <a:xfrm>
            <a:off x="5867400" y="4876800"/>
            <a:ext cx="152400" cy="457200"/>
          </a:xfrm>
          <a:prstGeom prst="rect">
            <a:avLst/>
          </a:prstGeom>
          <a:noFill/>
          <a:ln w="38100">
            <a:solidFill>
              <a:schemeClr val="folHlink"/>
            </a:solidFill>
            <a:round/>
            <a:headEnd/>
            <a:tailEnd/>
          </a:ln>
        </p:spPr>
        <p:txBody>
          <a:bodyPr wrap="none" anchor="ctr"/>
          <a:lstStyle/>
          <a:p>
            <a:endParaRPr lang="en-US"/>
          </a:p>
        </p:txBody>
      </p:sp>
      <p:sp>
        <p:nvSpPr>
          <p:cNvPr id="76817" name="Oval 17"/>
          <p:cNvSpPr>
            <a:spLocks noChangeArrowheads="1"/>
          </p:cNvSpPr>
          <p:nvPr/>
        </p:nvSpPr>
        <p:spPr bwMode="auto">
          <a:xfrm>
            <a:off x="7391400" y="4876800"/>
            <a:ext cx="152400" cy="457200"/>
          </a:xfrm>
          <a:prstGeom prst="rect">
            <a:avLst/>
          </a:prstGeom>
          <a:noFill/>
          <a:ln w="38100">
            <a:solidFill>
              <a:schemeClr val="folHlink"/>
            </a:solidFill>
            <a:round/>
            <a:headEnd/>
            <a:tailEnd/>
          </a:ln>
        </p:spPr>
        <p:txBody>
          <a:bodyPr wrap="none" anchor="ctr"/>
          <a:lstStyle/>
          <a:p>
            <a:endParaRPr lang="en-US"/>
          </a:p>
        </p:txBody>
      </p:sp>
      <p:sp>
        <p:nvSpPr>
          <p:cNvPr id="76818" name="Oval 18"/>
          <p:cNvSpPr>
            <a:spLocks noChangeArrowheads="1"/>
          </p:cNvSpPr>
          <p:nvPr/>
        </p:nvSpPr>
        <p:spPr bwMode="auto">
          <a:xfrm>
            <a:off x="6934200" y="2286000"/>
            <a:ext cx="152400" cy="457200"/>
          </a:xfrm>
          <a:prstGeom prst="rect">
            <a:avLst/>
          </a:prstGeom>
          <a:noFill/>
          <a:ln w="38100">
            <a:solidFill>
              <a:srgbClr val="00B050"/>
            </a:solidFill>
            <a:round/>
            <a:headEnd/>
            <a:tailEnd/>
          </a:ln>
        </p:spPr>
        <p:txBody>
          <a:bodyPr wrap="none" anchor="ctr"/>
          <a:lstStyle/>
          <a:p>
            <a:endParaRPr lang="en-US"/>
          </a:p>
        </p:txBody>
      </p:sp>
      <p:sp>
        <p:nvSpPr>
          <p:cNvPr id="76819" name="Oval 19"/>
          <p:cNvSpPr>
            <a:spLocks noChangeArrowheads="1"/>
          </p:cNvSpPr>
          <p:nvPr/>
        </p:nvSpPr>
        <p:spPr bwMode="auto">
          <a:xfrm>
            <a:off x="8382000" y="2286000"/>
            <a:ext cx="152400" cy="457200"/>
          </a:xfrm>
          <a:prstGeom prst="rect">
            <a:avLst/>
          </a:prstGeom>
          <a:noFill/>
          <a:ln w="38100">
            <a:solidFill>
              <a:srgbClr val="00B050"/>
            </a:solidFill>
            <a:round/>
            <a:headEnd/>
            <a:tailEnd/>
          </a:ln>
        </p:spPr>
        <p:txBody>
          <a:bodyPr wrap="none" anchor="ctr"/>
          <a:lstStyle/>
          <a:p>
            <a:endParaRPr lang="en-US"/>
          </a:p>
        </p:txBody>
      </p:sp>
      <p:sp>
        <p:nvSpPr>
          <p:cNvPr id="76820" name="Oval 20"/>
          <p:cNvSpPr>
            <a:spLocks noChangeArrowheads="1"/>
          </p:cNvSpPr>
          <p:nvPr/>
        </p:nvSpPr>
        <p:spPr bwMode="auto">
          <a:xfrm>
            <a:off x="5334000" y="3657600"/>
            <a:ext cx="152400" cy="457200"/>
          </a:xfrm>
          <a:prstGeom prst="rect">
            <a:avLst/>
          </a:prstGeom>
          <a:noFill/>
          <a:ln w="38100">
            <a:solidFill>
              <a:srgbClr val="00B050"/>
            </a:solidFill>
            <a:round/>
            <a:headEnd/>
            <a:tailEnd/>
          </a:ln>
        </p:spPr>
        <p:txBody>
          <a:bodyPr wrap="none" anchor="ctr"/>
          <a:lstStyle/>
          <a:p>
            <a:endParaRPr lang="en-US"/>
          </a:p>
        </p:txBody>
      </p:sp>
      <p:sp>
        <p:nvSpPr>
          <p:cNvPr id="76821" name="Oval 21"/>
          <p:cNvSpPr>
            <a:spLocks noChangeArrowheads="1"/>
          </p:cNvSpPr>
          <p:nvPr/>
        </p:nvSpPr>
        <p:spPr bwMode="auto">
          <a:xfrm>
            <a:off x="6553200" y="3581400"/>
            <a:ext cx="152400" cy="533400"/>
          </a:xfrm>
          <a:prstGeom prst="rect">
            <a:avLst/>
          </a:prstGeom>
          <a:noFill/>
          <a:ln w="38100">
            <a:solidFill>
              <a:srgbClr val="00B050"/>
            </a:solidFill>
            <a:round/>
            <a:headEnd/>
            <a:tailEnd/>
          </a:ln>
        </p:spPr>
        <p:txBody>
          <a:bodyPr wrap="none" anchor="ctr"/>
          <a:lstStyle/>
          <a:p>
            <a:endParaRPr lang="en-US"/>
          </a:p>
        </p:txBody>
      </p:sp>
      <p:sp>
        <p:nvSpPr>
          <p:cNvPr id="76822" name="Oval 22"/>
          <p:cNvSpPr>
            <a:spLocks noChangeArrowheads="1"/>
          </p:cNvSpPr>
          <p:nvPr/>
        </p:nvSpPr>
        <p:spPr bwMode="auto">
          <a:xfrm>
            <a:off x="7620000" y="3657600"/>
            <a:ext cx="228600" cy="457200"/>
          </a:xfrm>
          <a:prstGeom prst="rect">
            <a:avLst/>
          </a:prstGeom>
          <a:noFill/>
          <a:ln w="38100">
            <a:solidFill>
              <a:srgbClr val="00B050"/>
            </a:solidFill>
            <a:round/>
            <a:headEnd/>
            <a:tailEnd/>
          </a:ln>
        </p:spPr>
        <p:txBody>
          <a:bodyPr wrap="none" anchor="ctr"/>
          <a:lstStyle/>
          <a:p>
            <a:endParaRPr lang="en-US"/>
          </a:p>
        </p:txBody>
      </p:sp>
      <p:sp>
        <p:nvSpPr>
          <p:cNvPr id="76823" name="Oval 23"/>
          <p:cNvSpPr>
            <a:spLocks noChangeArrowheads="1"/>
          </p:cNvSpPr>
          <p:nvPr/>
        </p:nvSpPr>
        <p:spPr bwMode="auto">
          <a:xfrm>
            <a:off x="4495800" y="4953000"/>
            <a:ext cx="152400" cy="457200"/>
          </a:xfrm>
          <a:prstGeom prst="rect">
            <a:avLst/>
          </a:prstGeom>
          <a:noFill/>
          <a:ln w="38100">
            <a:solidFill>
              <a:srgbClr val="00B050"/>
            </a:solidFill>
            <a:round/>
            <a:headEnd/>
            <a:tailEnd/>
          </a:ln>
        </p:spPr>
        <p:txBody>
          <a:bodyPr wrap="none" anchor="ctr"/>
          <a:lstStyle/>
          <a:p>
            <a:endParaRPr lang="en-US"/>
          </a:p>
        </p:txBody>
      </p:sp>
      <p:sp>
        <p:nvSpPr>
          <p:cNvPr id="76824" name="Oval 24"/>
          <p:cNvSpPr>
            <a:spLocks noChangeArrowheads="1"/>
          </p:cNvSpPr>
          <p:nvPr/>
        </p:nvSpPr>
        <p:spPr bwMode="auto">
          <a:xfrm>
            <a:off x="5943600" y="4953000"/>
            <a:ext cx="228600" cy="457200"/>
          </a:xfrm>
          <a:prstGeom prst="rect">
            <a:avLst/>
          </a:prstGeom>
          <a:noFill/>
          <a:ln w="38100">
            <a:solidFill>
              <a:srgbClr val="00B050"/>
            </a:solidFill>
            <a:round/>
            <a:headEnd/>
            <a:tailEnd/>
          </a:ln>
        </p:spPr>
        <p:txBody>
          <a:bodyPr wrap="none" anchor="ctr"/>
          <a:lstStyle/>
          <a:p>
            <a:endParaRPr lang="en-US"/>
          </a:p>
        </p:txBody>
      </p:sp>
      <p:sp>
        <p:nvSpPr>
          <p:cNvPr id="76825" name="Oval 25"/>
          <p:cNvSpPr>
            <a:spLocks noChangeArrowheads="1"/>
          </p:cNvSpPr>
          <p:nvPr/>
        </p:nvSpPr>
        <p:spPr bwMode="auto">
          <a:xfrm>
            <a:off x="7467600" y="4953000"/>
            <a:ext cx="152400" cy="457200"/>
          </a:xfrm>
          <a:prstGeom prst="rect">
            <a:avLst/>
          </a:prstGeom>
          <a:noFill/>
          <a:ln w="38100">
            <a:solidFill>
              <a:srgbClr val="00B050"/>
            </a:solidFill>
            <a:round/>
            <a:headEnd/>
            <a:tailEnd/>
          </a:ln>
        </p:spPr>
        <p:txBody>
          <a:bodyPr wrap="none" anchor="ctr"/>
          <a:lstStyle/>
          <a:p>
            <a:endParaRPr lang="en-US"/>
          </a:p>
        </p:txBody>
      </p:sp>
      <p:sp>
        <p:nvSpPr>
          <p:cNvPr id="24" name="TextBox 23"/>
          <p:cNvSpPr txBox="1"/>
          <p:nvPr/>
        </p:nvSpPr>
        <p:spPr>
          <a:xfrm>
            <a:off x="4953000" y="6076890"/>
            <a:ext cx="3287823" cy="400110"/>
          </a:xfrm>
          <a:prstGeom prst="rect">
            <a:avLst/>
          </a:prstGeom>
          <a:solidFill>
            <a:schemeClr val="tx1">
              <a:lumMod val="65000"/>
              <a:lumOff val="35000"/>
            </a:schemeClr>
          </a:solidFill>
        </p:spPr>
        <p:style>
          <a:lnRef idx="0">
            <a:schemeClr val="accent6"/>
          </a:lnRef>
          <a:fillRef idx="3">
            <a:schemeClr val="accent6"/>
          </a:fillRef>
          <a:effectRef idx="3">
            <a:schemeClr val="accent6"/>
          </a:effectRef>
          <a:fontRef idx="minor">
            <a:schemeClr val="lt1"/>
          </a:fontRef>
        </p:style>
        <p:txBody>
          <a:bodyPr wrap="none">
            <a:spAutoFit/>
          </a:bodyPr>
          <a:lstStyle/>
          <a:p>
            <a:pPr algn="ctr">
              <a:defRPr/>
            </a:pPr>
            <a:r>
              <a:rPr lang="en-US" sz="2000" dirty="0">
                <a:solidFill>
                  <a:schemeClr val="bg1"/>
                </a:solidFill>
                <a:latin typeface="Arial" pitchFamily="34" charset="0"/>
                <a:cs typeface="Arial" pitchFamily="34" charset="0"/>
              </a:rPr>
              <a:t>E</a:t>
            </a:r>
            <a:r>
              <a:rPr lang="en-US" sz="2000" baseline="-25000" dirty="0">
                <a:solidFill>
                  <a:schemeClr val="bg1"/>
                </a:solidFill>
                <a:latin typeface="Arial" pitchFamily="34" charset="0"/>
                <a:cs typeface="Arial" pitchFamily="34" charset="0"/>
              </a:rPr>
              <a:t>s</a:t>
            </a:r>
            <a:r>
              <a:rPr lang="en-US" sz="2000" dirty="0">
                <a:solidFill>
                  <a:schemeClr val="bg1"/>
                </a:solidFill>
                <a:latin typeface="Arial" pitchFamily="34" charset="0"/>
                <a:cs typeface="Arial" pitchFamily="34" charset="0"/>
              </a:rPr>
              <a:t> = {T, T, T, T, T, T, F, F, F}</a:t>
            </a:r>
            <a:r>
              <a:rPr lang="en-US" sz="2000" baseline="-25000" dirty="0">
                <a:solidFill>
                  <a:schemeClr val="bg1"/>
                </a:solidFill>
                <a:latin typeface="Arial" pitchFamily="34" charset="0"/>
                <a:cs typeface="Arial" pitchFamily="34" charset="0"/>
              </a:rPr>
              <a:t>o</a:t>
            </a:r>
          </a:p>
        </p:txBody>
      </p:sp>
      <p:sp>
        <p:nvSpPr>
          <p:cNvPr id="20507" name="TextBox 24"/>
          <p:cNvSpPr txBox="1">
            <a:spLocks noChangeArrowheads="1"/>
          </p:cNvSpPr>
          <p:nvPr/>
        </p:nvSpPr>
        <p:spPr bwMode="auto">
          <a:xfrm>
            <a:off x="3581400" y="838200"/>
            <a:ext cx="184150" cy="369888"/>
          </a:xfrm>
          <a:prstGeom prst="rect">
            <a:avLst/>
          </a:prstGeom>
          <a:noFill/>
          <a:ln w="9525">
            <a:noFill/>
            <a:miter lim="800000"/>
            <a:headEnd/>
            <a:tailEnd/>
          </a:ln>
        </p:spPr>
        <p:txBody>
          <a:bodyPr wrap="none">
            <a:spAutoFit/>
          </a:bodyPr>
          <a:lstStyle/>
          <a:p>
            <a:endParaRPr lang="en-US">
              <a:latin typeface="Arial" pitchFamily="34" charset="0"/>
              <a:cs typeface="Arial" pitchFamily="34" charset="0"/>
            </a:endParaRPr>
          </a:p>
        </p:txBody>
      </p:sp>
      <p:sp>
        <p:nvSpPr>
          <p:cNvPr id="26" name="TextBox 25"/>
          <p:cNvSpPr txBox="1">
            <a:spLocks noChangeArrowheads="1"/>
          </p:cNvSpPr>
          <p:nvPr/>
        </p:nvSpPr>
        <p:spPr bwMode="auto">
          <a:xfrm>
            <a:off x="4572000" y="2819400"/>
            <a:ext cx="930275" cy="307975"/>
          </a:xfrm>
          <a:prstGeom prst="rect">
            <a:avLst/>
          </a:prstGeom>
          <a:noFill/>
          <a:ln w="9525">
            <a:noFill/>
            <a:miter lim="800000"/>
            <a:headEnd/>
            <a:tailEnd/>
          </a:ln>
        </p:spPr>
        <p:txBody>
          <a:bodyPr wrap="none">
            <a:spAutoFit/>
          </a:bodyPr>
          <a:lstStyle/>
          <a:p>
            <a:r>
              <a:rPr lang="en-US" sz="1400" b="1" i="1" dirty="0">
                <a:solidFill>
                  <a:srgbClr val="FFFF47"/>
                </a:solidFill>
                <a:latin typeface="Arial" pitchFamily="34" charset="0"/>
                <a:cs typeface="Arial" pitchFamily="34" charset="0"/>
              </a:rPr>
              <a:t>E</a:t>
            </a:r>
            <a:r>
              <a:rPr lang="en-US" sz="1400" b="1" i="1" baseline="-25000" dirty="0">
                <a:solidFill>
                  <a:srgbClr val="FFFF47"/>
                </a:solidFill>
                <a:latin typeface="Arial" pitchFamily="34" charset="0"/>
                <a:cs typeface="Arial" pitchFamily="34" charset="0"/>
              </a:rPr>
              <a:t>s</a:t>
            </a:r>
            <a:r>
              <a:rPr lang="en-US" sz="1400" b="1" i="1" dirty="0">
                <a:solidFill>
                  <a:srgbClr val="FFFF47"/>
                </a:solidFill>
                <a:latin typeface="Arial" pitchFamily="34" charset="0"/>
                <a:cs typeface="Arial" pitchFamily="34" charset="0"/>
              </a:rPr>
              <a:t>(t</a:t>
            </a:r>
            <a:r>
              <a:rPr lang="en-US" sz="1400" b="1" i="1" baseline="-25000" dirty="0">
                <a:solidFill>
                  <a:srgbClr val="FFFF47"/>
                </a:solidFill>
                <a:latin typeface="Arial" pitchFamily="34" charset="0"/>
                <a:cs typeface="Arial" pitchFamily="34" charset="0"/>
              </a:rPr>
              <a:t>1</a:t>
            </a:r>
            <a:r>
              <a:rPr lang="en-US" sz="1400" b="1" i="1" dirty="0">
                <a:solidFill>
                  <a:srgbClr val="FFFF47"/>
                </a:solidFill>
                <a:latin typeface="Arial" pitchFamily="34" charset="0"/>
                <a:cs typeface="Arial" pitchFamily="34" charset="0"/>
              </a:rPr>
              <a:t>) = </a:t>
            </a:r>
            <a:r>
              <a:rPr lang="en-US" sz="1400" b="1" dirty="0">
                <a:solidFill>
                  <a:srgbClr val="FFFF47"/>
                </a:solidFill>
                <a:latin typeface="Arial" pitchFamily="34" charset="0"/>
                <a:cs typeface="Arial" pitchFamily="34" charset="0"/>
              </a:rPr>
              <a:t>T</a:t>
            </a:r>
            <a:endParaRPr lang="en-US" sz="1400" b="1" dirty="0">
              <a:solidFill>
                <a:srgbClr val="FFFF47"/>
              </a:solidFill>
            </a:endParaRPr>
          </a:p>
        </p:txBody>
      </p:sp>
      <p:sp>
        <p:nvSpPr>
          <p:cNvPr id="27" name="TextBox 26"/>
          <p:cNvSpPr txBox="1">
            <a:spLocks noChangeArrowheads="1"/>
          </p:cNvSpPr>
          <p:nvPr/>
        </p:nvSpPr>
        <p:spPr bwMode="auto">
          <a:xfrm>
            <a:off x="6096000" y="2819400"/>
            <a:ext cx="930275" cy="307975"/>
          </a:xfrm>
          <a:prstGeom prst="rect">
            <a:avLst/>
          </a:prstGeom>
          <a:noFill/>
          <a:ln w="9525">
            <a:noFill/>
            <a:miter lim="800000"/>
            <a:headEnd/>
            <a:tailEnd/>
          </a:ln>
        </p:spPr>
        <p:txBody>
          <a:bodyPr wrap="none">
            <a:spAutoFit/>
          </a:bodyPr>
          <a:lstStyle/>
          <a:p>
            <a:r>
              <a:rPr lang="en-US" sz="1400" b="1" i="1">
                <a:solidFill>
                  <a:srgbClr val="FFFF47"/>
                </a:solidFill>
                <a:latin typeface="Arial" pitchFamily="34" charset="0"/>
                <a:cs typeface="Arial" pitchFamily="34" charset="0"/>
              </a:rPr>
              <a:t>E</a:t>
            </a:r>
            <a:r>
              <a:rPr lang="en-US" sz="1400" b="1" i="1" baseline="-25000">
                <a:solidFill>
                  <a:srgbClr val="FFFF47"/>
                </a:solidFill>
                <a:latin typeface="Arial" pitchFamily="34" charset="0"/>
                <a:cs typeface="Arial" pitchFamily="34" charset="0"/>
              </a:rPr>
              <a:t>s</a:t>
            </a:r>
            <a:r>
              <a:rPr lang="en-US" sz="1400" b="1" i="1">
                <a:solidFill>
                  <a:srgbClr val="FFFF47"/>
                </a:solidFill>
                <a:latin typeface="Arial" pitchFamily="34" charset="0"/>
                <a:cs typeface="Arial" pitchFamily="34" charset="0"/>
              </a:rPr>
              <a:t>(t</a:t>
            </a:r>
            <a:r>
              <a:rPr lang="en-US" sz="1400" b="1" i="1" baseline="-25000">
                <a:solidFill>
                  <a:srgbClr val="FFFF47"/>
                </a:solidFill>
                <a:latin typeface="Arial" pitchFamily="34" charset="0"/>
                <a:cs typeface="Arial" pitchFamily="34" charset="0"/>
              </a:rPr>
              <a:t>2</a:t>
            </a:r>
            <a:r>
              <a:rPr lang="en-US" sz="1400" b="1" i="1">
                <a:solidFill>
                  <a:srgbClr val="FFFF47"/>
                </a:solidFill>
                <a:latin typeface="Arial" pitchFamily="34" charset="0"/>
                <a:cs typeface="Arial" pitchFamily="34" charset="0"/>
              </a:rPr>
              <a:t>) = </a:t>
            </a:r>
            <a:r>
              <a:rPr lang="en-US" sz="1400" b="1">
                <a:solidFill>
                  <a:srgbClr val="FFFF47"/>
                </a:solidFill>
                <a:latin typeface="Arial" pitchFamily="34" charset="0"/>
                <a:cs typeface="Arial" pitchFamily="34" charset="0"/>
              </a:rPr>
              <a:t>T</a:t>
            </a:r>
            <a:endParaRPr lang="en-US" sz="1400" b="1">
              <a:solidFill>
                <a:srgbClr val="FFFF47"/>
              </a:solidFill>
            </a:endParaRPr>
          </a:p>
        </p:txBody>
      </p:sp>
      <p:sp>
        <p:nvSpPr>
          <p:cNvPr id="28" name="TextBox 27"/>
          <p:cNvSpPr txBox="1">
            <a:spLocks noChangeArrowheads="1"/>
          </p:cNvSpPr>
          <p:nvPr/>
        </p:nvSpPr>
        <p:spPr bwMode="auto">
          <a:xfrm>
            <a:off x="7604125" y="2819400"/>
            <a:ext cx="930275" cy="307975"/>
          </a:xfrm>
          <a:prstGeom prst="rect">
            <a:avLst/>
          </a:prstGeom>
          <a:noFill/>
          <a:ln w="9525">
            <a:noFill/>
            <a:miter lim="800000"/>
            <a:headEnd/>
            <a:tailEnd/>
          </a:ln>
        </p:spPr>
        <p:txBody>
          <a:bodyPr wrap="none">
            <a:spAutoFit/>
          </a:bodyPr>
          <a:lstStyle/>
          <a:p>
            <a:r>
              <a:rPr lang="en-US" sz="1400" b="1" i="1">
                <a:solidFill>
                  <a:srgbClr val="FFFF47"/>
                </a:solidFill>
                <a:latin typeface="Arial" pitchFamily="34" charset="0"/>
                <a:cs typeface="Arial" pitchFamily="34" charset="0"/>
              </a:rPr>
              <a:t>E</a:t>
            </a:r>
            <a:r>
              <a:rPr lang="en-US" sz="1400" b="1" i="1" baseline="-25000">
                <a:solidFill>
                  <a:srgbClr val="FFFF47"/>
                </a:solidFill>
                <a:latin typeface="Arial" pitchFamily="34" charset="0"/>
                <a:cs typeface="Arial" pitchFamily="34" charset="0"/>
              </a:rPr>
              <a:t>s</a:t>
            </a:r>
            <a:r>
              <a:rPr lang="en-US" sz="1400" b="1" i="1">
                <a:solidFill>
                  <a:srgbClr val="FFFF47"/>
                </a:solidFill>
                <a:latin typeface="Arial" pitchFamily="34" charset="0"/>
                <a:cs typeface="Arial" pitchFamily="34" charset="0"/>
              </a:rPr>
              <a:t>(t</a:t>
            </a:r>
            <a:r>
              <a:rPr lang="en-US" sz="1400" b="1" i="1" baseline="-25000">
                <a:solidFill>
                  <a:srgbClr val="FFFF47"/>
                </a:solidFill>
                <a:latin typeface="Arial" pitchFamily="34" charset="0"/>
                <a:cs typeface="Arial" pitchFamily="34" charset="0"/>
              </a:rPr>
              <a:t>3</a:t>
            </a:r>
            <a:r>
              <a:rPr lang="en-US" sz="1400" b="1" i="1">
                <a:solidFill>
                  <a:srgbClr val="FFFF47"/>
                </a:solidFill>
                <a:latin typeface="Arial" pitchFamily="34" charset="0"/>
                <a:cs typeface="Arial" pitchFamily="34" charset="0"/>
              </a:rPr>
              <a:t>) = </a:t>
            </a:r>
            <a:r>
              <a:rPr lang="en-US" sz="1400" b="1">
                <a:solidFill>
                  <a:srgbClr val="FFFF47"/>
                </a:solidFill>
                <a:latin typeface="Arial" pitchFamily="34" charset="0"/>
                <a:cs typeface="Arial" pitchFamily="34" charset="0"/>
              </a:rPr>
              <a:t>T</a:t>
            </a:r>
            <a:endParaRPr lang="en-US" sz="1400" b="1">
              <a:solidFill>
                <a:srgbClr val="FFFF47"/>
              </a:solidFill>
            </a:endParaRPr>
          </a:p>
        </p:txBody>
      </p:sp>
      <p:sp>
        <p:nvSpPr>
          <p:cNvPr id="29" name="TextBox 28"/>
          <p:cNvSpPr txBox="1">
            <a:spLocks noChangeArrowheads="1"/>
          </p:cNvSpPr>
          <p:nvPr/>
        </p:nvSpPr>
        <p:spPr bwMode="auto">
          <a:xfrm>
            <a:off x="4572000" y="4191000"/>
            <a:ext cx="930275" cy="307975"/>
          </a:xfrm>
          <a:prstGeom prst="rect">
            <a:avLst/>
          </a:prstGeom>
          <a:noFill/>
          <a:ln w="9525">
            <a:noFill/>
            <a:miter lim="800000"/>
            <a:headEnd/>
            <a:tailEnd/>
          </a:ln>
        </p:spPr>
        <p:txBody>
          <a:bodyPr wrap="none">
            <a:spAutoFit/>
          </a:bodyPr>
          <a:lstStyle/>
          <a:p>
            <a:r>
              <a:rPr lang="en-US" sz="1400" b="1" i="1">
                <a:solidFill>
                  <a:srgbClr val="FFFF47"/>
                </a:solidFill>
                <a:latin typeface="Arial" pitchFamily="34" charset="0"/>
                <a:cs typeface="Arial" pitchFamily="34" charset="0"/>
              </a:rPr>
              <a:t>E</a:t>
            </a:r>
            <a:r>
              <a:rPr lang="en-US" sz="1400" b="1" i="1" baseline="-25000">
                <a:solidFill>
                  <a:srgbClr val="FFFF47"/>
                </a:solidFill>
                <a:latin typeface="Arial" pitchFamily="34" charset="0"/>
                <a:cs typeface="Arial" pitchFamily="34" charset="0"/>
              </a:rPr>
              <a:t>s</a:t>
            </a:r>
            <a:r>
              <a:rPr lang="en-US" sz="1400" b="1" i="1">
                <a:solidFill>
                  <a:srgbClr val="FFFF47"/>
                </a:solidFill>
                <a:latin typeface="Arial" pitchFamily="34" charset="0"/>
                <a:cs typeface="Arial" pitchFamily="34" charset="0"/>
              </a:rPr>
              <a:t>(t</a:t>
            </a:r>
            <a:r>
              <a:rPr lang="en-US" sz="1400" b="1" i="1" baseline="-25000">
                <a:solidFill>
                  <a:srgbClr val="FFFF47"/>
                </a:solidFill>
                <a:latin typeface="Arial" pitchFamily="34" charset="0"/>
                <a:cs typeface="Arial" pitchFamily="34" charset="0"/>
              </a:rPr>
              <a:t>4</a:t>
            </a:r>
            <a:r>
              <a:rPr lang="en-US" sz="1400" b="1" i="1">
                <a:solidFill>
                  <a:srgbClr val="FFFF47"/>
                </a:solidFill>
                <a:latin typeface="Arial" pitchFamily="34" charset="0"/>
                <a:cs typeface="Arial" pitchFamily="34" charset="0"/>
              </a:rPr>
              <a:t>) = </a:t>
            </a:r>
            <a:r>
              <a:rPr lang="en-US" sz="1400" b="1">
                <a:solidFill>
                  <a:srgbClr val="FFFF47"/>
                </a:solidFill>
                <a:latin typeface="Arial" pitchFamily="34" charset="0"/>
                <a:cs typeface="Arial" pitchFamily="34" charset="0"/>
              </a:rPr>
              <a:t>T</a:t>
            </a:r>
            <a:endParaRPr lang="en-US" sz="1400" b="1">
              <a:solidFill>
                <a:srgbClr val="FFFF47"/>
              </a:solidFill>
            </a:endParaRPr>
          </a:p>
        </p:txBody>
      </p:sp>
      <p:sp>
        <p:nvSpPr>
          <p:cNvPr id="30" name="TextBox 29"/>
          <p:cNvSpPr txBox="1">
            <a:spLocks noChangeArrowheads="1"/>
          </p:cNvSpPr>
          <p:nvPr/>
        </p:nvSpPr>
        <p:spPr bwMode="auto">
          <a:xfrm>
            <a:off x="6156325" y="4187825"/>
            <a:ext cx="930275" cy="307975"/>
          </a:xfrm>
          <a:prstGeom prst="rect">
            <a:avLst/>
          </a:prstGeom>
          <a:noFill/>
          <a:ln w="9525">
            <a:noFill/>
            <a:miter lim="800000"/>
            <a:headEnd/>
            <a:tailEnd/>
          </a:ln>
        </p:spPr>
        <p:txBody>
          <a:bodyPr wrap="none">
            <a:spAutoFit/>
          </a:bodyPr>
          <a:lstStyle/>
          <a:p>
            <a:r>
              <a:rPr lang="en-US" sz="1400" b="1" i="1">
                <a:solidFill>
                  <a:srgbClr val="FFFF47"/>
                </a:solidFill>
                <a:latin typeface="Arial" pitchFamily="34" charset="0"/>
                <a:cs typeface="Arial" pitchFamily="34" charset="0"/>
              </a:rPr>
              <a:t>E</a:t>
            </a:r>
            <a:r>
              <a:rPr lang="en-US" sz="1400" b="1" i="1" baseline="-25000">
                <a:solidFill>
                  <a:srgbClr val="FFFF47"/>
                </a:solidFill>
                <a:latin typeface="Arial" pitchFamily="34" charset="0"/>
                <a:cs typeface="Arial" pitchFamily="34" charset="0"/>
              </a:rPr>
              <a:t>s</a:t>
            </a:r>
            <a:r>
              <a:rPr lang="en-US" sz="1400" b="1" i="1">
                <a:solidFill>
                  <a:srgbClr val="FFFF47"/>
                </a:solidFill>
                <a:latin typeface="Arial" pitchFamily="34" charset="0"/>
                <a:cs typeface="Arial" pitchFamily="34" charset="0"/>
              </a:rPr>
              <a:t>(t</a:t>
            </a:r>
            <a:r>
              <a:rPr lang="en-US" sz="1400" b="1" i="1" baseline="-25000">
                <a:solidFill>
                  <a:srgbClr val="FFFF47"/>
                </a:solidFill>
                <a:latin typeface="Arial" pitchFamily="34" charset="0"/>
                <a:cs typeface="Arial" pitchFamily="34" charset="0"/>
              </a:rPr>
              <a:t>5</a:t>
            </a:r>
            <a:r>
              <a:rPr lang="en-US" sz="1400" b="1" i="1">
                <a:solidFill>
                  <a:srgbClr val="FFFF47"/>
                </a:solidFill>
                <a:latin typeface="Arial" pitchFamily="34" charset="0"/>
                <a:cs typeface="Arial" pitchFamily="34" charset="0"/>
              </a:rPr>
              <a:t>) = </a:t>
            </a:r>
            <a:r>
              <a:rPr lang="en-US" sz="1400" b="1">
                <a:solidFill>
                  <a:srgbClr val="FFFF47"/>
                </a:solidFill>
                <a:latin typeface="Arial" pitchFamily="34" charset="0"/>
                <a:cs typeface="Arial" pitchFamily="34" charset="0"/>
              </a:rPr>
              <a:t>T</a:t>
            </a:r>
            <a:endParaRPr lang="en-US" sz="1400" b="1">
              <a:solidFill>
                <a:srgbClr val="FFFF47"/>
              </a:solidFill>
            </a:endParaRPr>
          </a:p>
        </p:txBody>
      </p:sp>
      <p:sp>
        <p:nvSpPr>
          <p:cNvPr id="31" name="TextBox 30"/>
          <p:cNvSpPr txBox="1">
            <a:spLocks noChangeArrowheads="1"/>
          </p:cNvSpPr>
          <p:nvPr/>
        </p:nvSpPr>
        <p:spPr bwMode="auto">
          <a:xfrm>
            <a:off x="4572000" y="5559425"/>
            <a:ext cx="930275" cy="307975"/>
          </a:xfrm>
          <a:prstGeom prst="rect">
            <a:avLst/>
          </a:prstGeom>
          <a:noFill/>
          <a:ln w="9525">
            <a:noFill/>
            <a:miter lim="800000"/>
            <a:headEnd/>
            <a:tailEnd/>
          </a:ln>
        </p:spPr>
        <p:txBody>
          <a:bodyPr wrap="none">
            <a:spAutoFit/>
          </a:bodyPr>
          <a:lstStyle/>
          <a:p>
            <a:r>
              <a:rPr lang="en-US" sz="1400" b="1" i="1">
                <a:solidFill>
                  <a:srgbClr val="FFFF47"/>
                </a:solidFill>
                <a:latin typeface="Arial" pitchFamily="34" charset="0"/>
                <a:cs typeface="Arial" pitchFamily="34" charset="0"/>
              </a:rPr>
              <a:t>E</a:t>
            </a:r>
            <a:r>
              <a:rPr lang="en-US" sz="1400" b="1" i="1" baseline="-25000">
                <a:solidFill>
                  <a:srgbClr val="FFFF47"/>
                </a:solidFill>
                <a:latin typeface="Arial" pitchFamily="34" charset="0"/>
                <a:cs typeface="Arial" pitchFamily="34" charset="0"/>
              </a:rPr>
              <a:t>s</a:t>
            </a:r>
            <a:r>
              <a:rPr lang="en-US" sz="1400" b="1" i="1">
                <a:solidFill>
                  <a:srgbClr val="FFFF47"/>
                </a:solidFill>
                <a:latin typeface="Arial" pitchFamily="34" charset="0"/>
                <a:cs typeface="Arial" pitchFamily="34" charset="0"/>
              </a:rPr>
              <a:t>(t</a:t>
            </a:r>
            <a:r>
              <a:rPr lang="en-US" sz="1400" b="1" i="1" baseline="-25000">
                <a:solidFill>
                  <a:srgbClr val="FFFF47"/>
                </a:solidFill>
                <a:latin typeface="Arial" pitchFamily="34" charset="0"/>
                <a:cs typeface="Arial" pitchFamily="34" charset="0"/>
              </a:rPr>
              <a:t>7</a:t>
            </a:r>
            <a:r>
              <a:rPr lang="en-US" sz="1400" b="1" i="1">
                <a:solidFill>
                  <a:srgbClr val="FFFF47"/>
                </a:solidFill>
                <a:latin typeface="Arial" pitchFamily="34" charset="0"/>
                <a:cs typeface="Arial" pitchFamily="34" charset="0"/>
              </a:rPr>
              <a:t>) = </a:t>
            </a:r>
            <a:r>
              <a:rPr lang="en-US" sz="1400" b="1">
                <a:solidFill>
                  <a:srgbClr val="FFFF47"/>
                </a:solidFill>
                <a:latin typeface="Arial" pitchFamily="34" charset="0"/>
                <a:cs typeface="Arial" pitchFamily="34" charset="0"/>
              </a:rPr>
              <a:t>F</a:t>
            </a:r>
            <a:endParaRPr lang="en-US" sz="1400" b="1">
              <a:solidFill>
                <a:srgbClr val="FFFF47"/>
              </a:solidFill>
            </a:endParaRPr>
          </a:p>
        </p:txBody>
      </p:sp>
      <p:sp>
        <p:nvSpPr>
          <p:cNvPr id="32" name="TextBox 31"/>
          <p:cNvSpPr txBox="1">
            <a:spLocks noChangeArrowheads="1"/>
          </p:cNvSpPr>
          <p:nvPr/>
        </p:nvSpPr>
        <p:spPr bwMode="auto">
          <a:xfrm>
            <a:off x="7604125" y="4187825"/>
            <a:ext cx="930275" cy="307975"/>
          </a:xfrm>
          <a:prstGeom prst="rect">
            <a:avLst/>
          </a:prstGeom>
          <a:noFill/>
          <a:ln w="9525">
            <a:noFill/>
            <a:miter lim="800000"/>
            <a:headEnd/>
            <a:tailEnd/>
          </a:ln>
        </p:spPr>
        <p:txBody>
          <a:bodyPr wrap="none">
            <a:spAutoFit/>
          </a:bodyPr>
          <a:lstStyle/>
          <a:p>
            <a:r>
              <a:rPr lang="en-US" sz="1400" b="1" i="1">
                <a:solidFill>
                  <a:srgbClr val="FFFF47"/>
                </a:solidFill>
                <a:latin typeface="Arial" pitchFamily="34" charset="0"/>
                <a:cs typeface="Arial" pitchFamily="34" charset="0"/>
              </a:rPr>
              <a:t>E</a:t>
            </a:r>
            <a:r>
              <a:rPr lang="en-US" sz="1400" b="1" i="1" baseline="-25000">
                <a:solidFill>
                  <a:srgbClr val="FFFF47"/>
                </a:solidFill>
                <a:latin typeface="Arial" pitchFamily="34" charset="0"/>
                <a:cs typeface="Arial" pitchFamily="34" charset="0"/>
              </a:rPr>
              <a:t>s</a:t>
            </a:r>
            <a:r>
              <a:rPr lang="en-US" sz="1400" b="1" i="1">
                <a:solidFill>
                  <a:srgbClr val="FFFF47"/>
                </a:solidFill>
                <a:latin typeface="Arial" pitchFamily="34" charset="0"/>
                <a:cs typeface="Arial" pitchFamily="34" charset="0"/>
              </a:rPr>
              <a:t>(t</a:t>
            </a:r>
            <a:r>
              <a:rPr lang="en-US" sz="1400" b="1" i="1" baseline="-25000">
                <a:solidFill>
                  <a:srgbClr val="FFFF47"/>
                </a:solidFill>
                <a:latin typeface="Arial" pitchFamily="34" charset="0"/>
                <a:cs typeface="Arial" pitchFamily="34" charset="0"/>
              </a:rPr>
              <a:t>6</a:t>
            </a:r>
            <a:r>
              <a:rPr lang="en-US" sz="1400" b="1" i="1">
                <a:solidFill>
                  <a:srgbClr val="FFFF47"/>
                </a:solidFill>
                <a:latin typeface="Arial" pitchFamily="34" charset="0"/>
                <a:cs typeface="Arial" pitchFamily="34" charset="0"/>
              </a:rPr>
              <a:t>) = </a:t>
            </a:r>
            <a:r>
              <a:rPr lang="en-US" sz="1400" b="1">
                <a:solidFill>
                  <a:srgbClr val="FFFF47"/>
                </a:solidFill>
                <a:latin typeface="Arial" pitchFamily="34" charset="0"/>
                <a:cs typeface="Arial" pitchFamily="34" charset="0"/>
              </a:rPr>
              <a:t>T</a:t>
            </a:r>
            <a:endParaRPr lang="en-US" sz="1400" b="1">
              <a:solidFill>
                <a:srgbClr val="FFFF47"/>
              </a:solidFill>
            </a:endParaRPr>
          </a:p>
        </p:txBody>
      </p:sp>
      <p:sp>
        <p:nvSpPr>
          <p:cNvPr id="33" name="TextBox 32"/>
          <p:cNvSpPr txBox="1">
            <a:spLocks noChangeArrowheads="1"/>
          </p:cNvSpPr>
          <p:nvPr/>
        </p:nvSpPr>
        <p:spPr bwMode="auto">
          <a:xfrm>
            <a:off x="6096000" y="5562600"/>
            <a:ext cx="930275" cy="307975"/>
          </a:xfrm>
          <a:prstGeom prst="rect">
            <a:avLst/>
          </a:prstGeom>
          <a:noFill/>
          <a:ln w="9525">
            <a:noFill/>
            <a:miter lim="800000"/>
            <a:headEnd/>
            <a:tailEnd/>
          </a:ln>
        </p:spPr>
        <p:txBody>
          <a:bodyPr wrap="none">
            <a:spAutoFit/>
          </a:bodyPr>
          <a:lstStyle/>
          <a:p>
            <a:r>
              <a:rPr lang="en-US" sz="1400" b="1" i="1">
                <a:solidFill>
                  <a:srgbClr val="FFFF47"/>
                </a:solidFill>
                <a:latin typeface="Arial" pitchFamily="34" charset="0"/>
                <a:cs typeface="Arial" pitchFamily="34" charset="0"/>
              </a:rPr>
              <a:t>E</a:t>
            </a:r>
            <a:r>
              <a:rPr lang="en-US" sz="1400" b="1" i="1" baseline="-25000">
                <a:solidFill>
                  <a:srgbClr val="FFFF47"/>
                </a:solidFill>
                <a:latin typeface="Arial" pitchFamily="34" charset="0"/>
                <a:cs typeface="Arial" pitchFamily="34" charset="0"/>
              </a:rPr>
              <a:t>s</a:t>
            </a:r>
            <a:r>
              <a:rPr lang="en-US" sz="1400" b="1" i="1">
                <a:solidFill>
                  <a:srgbClr val="FFFF47"/>
                </a:solidFill>
                <a:latin typeface="Arial" pitchFamily="34" charset="0"/>
                <a:cs typeface="Arial" pitchFamily="34" charset="0"/>
              </a:rPr>
              <a:t>(t</a:t>
            </a:r>
            <a:r>
              <a:rPr lang="en-US" sz="1400" b="1" i="1" baseline="-25000">
                <a:solidFill>
                  <a:srgbClr val="FFFF47"/>
                </a:solidFill>
                <a:latin typeface="Arial" pitchFamily="34" charset="0"/>
                <a:cs typeface="Arial" pitchFamily="34" charset="0"/>
              </a:rPr>
              <a:t>8</a:t>
            </a:r>
            <a:r>
              <a:rPr lang="en-US" sz="1400" b="1" i="1">
                <a:solidFill>
                  <a:srgbClr val="FFFF47"/>
                </a:solidFill>
                <a:latin typeface="Arial" pitchFamily="34" charset="0"/>
                <a:cs typeface="Arial" pitchFamily="34" charset="0"/>
              </a:rPr>
              <a:t>) = </a:t>
            </a:r>
            <a:r>
              <a:rPr lang="en-US" sz="1400" b="1">
                <a:solidFill>
                  <a:srgbClr val="FFFF47"/>
                </a:solidFill>
                <a:latin typeface="Arial" pitchFamily="34" charset="0"/>
                <a:cs typeface="Arial" pitchFamily="34" charset="0"/>
              </a:rPr>
              <a:t>F</a:t>
            </a:r>
            <a:endParaRPr lang="en-US" sz="1400" b="1">
              <a:solidFill>
                <a:srgbClr val="FFFF47"/>
              </a:solidFill>
            </a:endParaRPr>
          </a:p>
        </p:txBody>
      </p:sp>
      <p:sp>
        <p:nvSpPr>
          <p:cNvPr id="34" name="TextBox 33"/>
          <p:cNvSpPr txBox="1">
            <a:spLocks noChangeArrowheads="1"/>
          </p:cNvSpPr>
          <p:nvPr/>
        </p:nvSpPr>
        <p:spPr bwMode="auto">
          <a:xfrm>
            <a:off x="7604125" y="5559425"/>
            <a:ext cx="930275" cy="307975"/>
          </a:xfrm>
          <a:prstGeom prst="rect">
            <a:avLst/>
          </a:prstGeom>
          <a:noFill/>
          <a:ln w="9525">
            <a:noFill/>
            <a:miter lim="800000"/>
            <a:headEnd/>
            <a:tailEnd/>
          </a:ln>
        </p:spPr>
        <p:txBody>
          <a:bodyPr wrap="none">
            <a:spAutoFit/>
          </a:bodyPr>
          <a:lstStyle/>
          <a:p>
            <a:r>
              <a:rPr lang="en-US" sz="1400" b="1" i="1">
                <a:solidFill>
                  <a:srgbClr val="FFFF47"/>
                </a:solidFill>
                <a:latin typeface="Arial" pitchFamily="34" charset="0"/>
                <a:cs typeface="Arial" pitchFamily="34" charset="0"/>
              </a:rPr>
              <a:t>E</a:t>
            </a:r>
            <a:r>
              <a:rPr lang="en-US" sz="1400" b="1" i="1" baseline="-25000">
                <a:solidFill>
                  <a:srgbClr val="FFFF47"/>
                </a:solidFill>
                <a:latin typeface="Arial" pitchFamily="34" charset="0"/>
                <a:cs typeface="Arial" pitchFamily="34" charset="0"/>
              </a:rPr>
              <a:t>s</a:t>
            </a:r>
            <a:r>
              <a:rPr lang="en-US" sz="1400" b="1" i="1">
                <a:solidFill>
                  <a:srgbClr val="FFFF47"/>
                </a:solidFill>
                <a:latin typeface="Arial" pitchFamily="34" charset="0"/>
                <a:cs typeface="Arial" pitchFamily="34" charset="0"/>
              </a:rPr>
              <a:t>(t</a:t>
            </a:r>
            <a:r>
              <a:rPr lang="en-US" sz="1400" b="1" i="1" baseline="-25000">
                <a:solidFill>
                  <a:srgbClr val="FFFF47"/>
                </a:solidFill>
                <a:latin typeface="Arial" pitchFamily="34" charset="0"/>
                <a:cs typeface="Arial" pitchFamily="34" charset="0"/>
              </a:rPr>
              <a:t>9</a:t>
            </a:r>
            <a:r>
              <a:rPr lang="en-US" sz="1400" b="1" i="1">
                <a:solidFill>
                  <a:srgbClr val="FFFF47"/>
                </a:solidFill>
                <a:latin typeface="Arial" pitchFamily="34" charset="0"/>
                <a:cs typeface="Arial" pitchFamily="34" charset="0"/>
              </a:rPr>
              <a:t>) = </a:t>
            </a:r>
            <a:r>
              <a:rPr lang="en-US" sz="1400" b="1">
                <a:solidFill>
                  <a:srgbClr val="FFFF47"/>
                </a:solidFill>
                <a:latin typeface="Arial" pitchFamily="34" charset="0"/>
                <a:cs typeface="Arial" pitchFamily="34" charset="0"/>
              </a:rPr>
              <a:t>F</a:t>
            </a:r>
            <a:endParaRPr lang="en-US" sz="1400" b="1">
              <a:solidFill>
                <a:srgbClr val="FFFF47"/>
              </a:solidFill>
            </a:endParaRPr>
          </a:p>
        </p:txBody>
      </p:sp>
      <p:sp>
        <p:nvSpPr>
          <p:cNvPr id="35" name="Rounded Rectangular Callout 34"/>
          <p:cNvSpPr/>
          <p:nvPr/>
        </p:nvSpPr>
        <p:spPr>
          <a:xfrm>
            <a:off x="1524000" y="1981200"/>
            <a:ext cx="1676400" cy="1066800"/>
          </a:xfrm>
          <a:prstGeom prst="wedgeRoundRectCallout">
            <a:avLst>
              <a:gd name="adj1" fmla="val 117160"/>
              <a:gd name="adj2" fmla="val 8148"/>
              <a:gd name="adj3" fmla="val 1666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Arial" pitchFamily="34" charset="0"/>
                <a:cs typeface="Arial" pitchFamily="34" charset="0"/>
              </a:rPr>
              <a:t>Snapshot of an object</a:t>
            </a:r>
          </a:p>
        </p:txBody>
      </p:sp>
      <p:sp>
        <p:nvSpPr>
          <p:cNvPr id="2" name="Date Placeholder 1">
            <a:extLst>
              <a:ext uri="{FF2B5EF4-FFF2-40B4-BE49-F238E27FC236}">
                <a16:creationId xmlns:a16="http://schemas.microsoft.com/office/drawing/2014/main" id="{A23A925B-4807-4971-A66C-5FE7D5CF2BE2}"/>
              </a:ext>
            </a:extLst>
          </p:cNvPr>
          <p:cNvSpPr>
            <a:spLocks noGrp="1"/>
          </p:cNvSpPr>
          <p:nvPr>
            <p:ph type="dt" sz="half" idx="10"/>
          </p:nvPr>
        </p:nvSpPr>
        <p:spPr/>
        <p:txBody>
          <a:bodyPr/>
          <a:lstStyle/>
          <a:p>
            <a:fld id="{B554FE7E-7582-4529-95C0-13FA66419038}" type="datetime1">
              <a:rPr lang="en-US" altLang="zh-CN" smtClean="0"/>
              <a:t>3/28/2023</a:t>
            </a:fld>
            <a:endParaRPr lang="en-US" altLang="zh-CN"/>
          </a:p>
        </p:txBody>
      </p:sp>
    </p:spTree>
    <p:extLst>
      <p:ext uri="{BB962C8B-B14F-4D97-AF65-F5344CB8AC3E}">
        <p14:creationId xmlns:p14="http://schemas.microsoft.com/office/powerpoint/2010/main" val="235033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fade">
                                      <p:cBhvr>
                                        <p:cTn id="7" dur="1000"/>
                                        <p:tgtEl>
                                          <p:spTgt spid="76803">
                                            <p:txEl>
                                              <p:pRg st="0" end="0"/>
                                            </p:txEl>
                                          </p:spTgt>
                                        </p:tgtEl>
                                      </p:cBhvr>
                                    </p:animEffect>
                                    <p:anim calcmode="lin" valueType="num">
                                      <p:cBhvr>
                                        <p:cTn id="8" dur="1000" fill="hold"/>
                                        <p:tgtEl>
                                          <p:spTgt spid="7680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680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fade">
                                      <p:cBhvr>
                                        <p:cTn id="12" dur="1000"/>
                                        <p:tgtEl>
                                          <p:spTgt spid="76803">
                                            <p:txEl>
                                              <p:pRg st="1" end="1"/>
                                            </p:txEl>
                                          </p:spTgt>
                                        </p:tgtEl>
                                      </p:cBhvr>
                                    </p:animEffect>
                                    <p:anim calcmode="lin" valueType="num">
                                      <p:cBhvr>
                                        <p:cTn id="13" dur="1000" fill="hold"/>
                                        <p:tgtEl>
                                          <p:spTgt spid="7680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680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76808"/>
                                        </p:tgtEl>
                                        <p:attrNameLst>
                                          <p:attrName>style.visibility</p:attrName>
                                        </p:attrNameLst>
                                      </p:cBhvr>
                                      <p:to>
                                        <p:strVal val="visible"/>
                                      </p:to>
                                    </p:set>
                                    <p:animEffect transition="in" filter="dissolve">
                                      <p:cBhvr>
                                        <p:cTn id="18" dur="500"/>
                                        <p:tgtEl>
                                          <p:spTgt spid="76808"/>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6809"/>
                                        </p:tgtEl>
                                        <p:attrNameLst>
                                          <p:attrName>style.visibility</p:attrName>
                                        </p:attrNameLst>
                                      </p:cBhvr>
                                      <p:to>
                                        <p:strVal val="visible"/>
                                      </p:to>
                                    </p:set>
                                    <p:animEffect transition="in" filter="dissolve">
                                      <p:cBhvr>
                                        <p:cTn id="25" dur="500"/>
                                        <p:tgtEl>
                                          <p:spTgt spid="76809"/>
                                        </p:tgtEl>
                                      </p:cBhvr>
                                    </p:animEffect>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6803">
                                            <p:txEl>
                                              <p:pRg st="2" end="2"/>
                                            </p:txEl>
                                          </p:spTgt>
                                        </p:tgtEl>
                                        <p:attrNameLst>
                                          <p:attrName>style.visibility</p:attrName>
                                        </p:attrNameLst>
                                      </p:cBhvr>
                                      <p:to>
                                        <p:strVal val="visible"/>
                                      </p:to>
                                    </p:set>
                                    <p:animEffect transition="in" filter="fade">
                                      <p:cBhvr>
                                        <p:cTn id="36" dur="1000"/>
                                        <p:tgtEl>
                                          <p:spTgt spid="76803">
                                            <p:txEl>
                                              <p:pRg st="2" end="2"/>
                                            </p:txEl>
                                          </p:spTgt>
                                        </p:tgtEl>
                                      </p:cBhvr>
                                    </p:animEffect>
                                    <p:anim calcmode="lin" valueType="num">
                                      <p:cBhvr>
                                        <p:cTn id="37" dur="1000" fill="hold"/>
                                        <p:tgtEl>
                                          <p:spTgt spid="7680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76803">
                                            <p:txEl>
                                              <p:pRg st="2" end="2"/>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76803">
                                            <p:txEl>
                                              <p:pRg st="3" end="3"/>
                                            </p:txEl>
                                          </p:spTgt>
                                        </p:tgtEl>
                                        <p:attrNameLst>
                                          <p:attrName>style.visibility</p:attrName>
                                        </p:attrNameLst>
                                      </p:cBhvr>
                                      <p:to>
                                        <p:strVal val="visible"/>
                                      </p:to>
                                    </p:set>
                                    <p:animEffect transition="in" filter="fade">
                                      <p:cBhvr>
                                        <p:cTn id="41" dur="1000"/>
                                        <p:tgtEl>
                                          <p:spTgt spid="76803">
                                            <p:txEl>
                                              <p:pRg st="3" end="3"/>
                                            </p:txEl>
                                          </p:spTgt>
                                        </p:tgtEl>
                                      </p:cBhvr>
                                    </p:animEffect>
                                    <p:anim calcmode="lin" valueType="num">
                                      <p:cBhvr>
                                        <p:cTn id="42" dur="1000" fill="hold"/>
                                        <p:tgtEl>
                                          <p:spTgt spid="76803">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7680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76812"/>
                                        </p:tgtEl>
                                        <p:attrNameLst>
                                          <p:attrName>style.visibility</p:attrName>
                                        </p:attrNameLst>
                                      </p:cBhvr>
                                      <p:to>
                                        <p:strVal val="visible"/>
                                      </p:to>
                                    </p:set>
                                    <p:anim calcmode="lin" valueType="num">
                                      <p:cBhvr>
                                        <p:cTn id="48" dur="500" fill="hold"/>
                                        <p:tgtEl>
                                          <p:spTgt spid="76812"/>
                                        </p:tgtEl>
                                        <p:attrNameLst>
                                          <p:attrName>ppt_w</p:attrName>
                                        </p:attrNameLst>
                                      </p:cBhvr>
                                      <p:tavLst>
                                        <p:tav tm="0">
                                          <p:val>
                                            <p:strVal val="#ppt_w*0.70"/>
                                          </p:val>
                                        </p:tav>
                                        <p:tav tm="100000">
                                          <p:val>
                                            <p:strVal val="#ppt_w"/>
                                          </p:val>
                                        </p:tav>
                                      </p:tavLst>
                                    </p:anim>
                                    <p:anim calcmode="lin" valueType="num">
                                      <p:cBhvr>
                                        <p:cTn id="49" dur="500" fill="hold"/>
                                        <p:tgtEl>
                                          <p:spTgt spid="76812"/>
                                        </p:tgtEl>
                                        <p:attrNameLst>
                                          <p:attrName>ppt_h</p:attrName>
                                        </p:attrNameLst>
                                      </p:cBhvr>
                                      <p:tavLst>
                                        <p:tav tm="0">
                                          <p:val>
                                            <p:strVal val="#ppt_h"/>
                                          </p:val>
                                        </p:tav>
                                        <p:tav tm="100000">
                                          <p:val>
                                            <p:strVal val="#ppt_h"/>
                                          </p:val>
                                        </p:tav>
                                      </p:tavLst>
                                    </p:anim>
                                    <p:animEffect transition="in" filter="fade">
                                      <p:cBhvr>
                                        <p:cTn id="50" dur="500"/>
                                        <p:tgtEl>
                                          <p:spTgt spid="76812"/>
                                        </p:tgtEl>
                                      </p:cBhvr>
                                    </p:animEffect>
                                  </p:childTnLst>
                                </p:cTn>
                              </p:par>
                              <p:par>
                                <p:cTn id="51" presetID="55" presetClass="entr" presetSubtype="0" fill="hold" grpId="0" nodeType="withEffect">
                                  <p:stCondLst>
                                    <p:cond delay="0"/>
                                  </p:stCondLst>
                                  <p:childTnLst>
                                    <p:set>
                                      <p:cBhvr>
                                        <p:cTn id="52" dur="1" fill="hold">
                                          <p:stCondLst>
                                            <p:cond delay="0"/>
                                          </p:stCondLst>
                                        </p:cTn>
                                        <p:tgtEl>
                                          <p:spTgt spid="76818"/>
                                        </p:tgtEl>
                                        <p:attrNameLst>
                                          <p:attrName>style.visibility</p:attrName>
                                        </p:attrNameLst>
                                      </p:cBhvr>
                                      <p:to>
                                        <p:strVal val="visible"/>
                                      </p:to>
                                    </p:set>
                                    <p:anim calcmode="lin" valueType="num">
                                      <p:cBhvr>
                                        <p:cTn id="53" dur="500" fill="hold"/>
                                        <p:tgtEl>
                                          <p:spTgt spid="76818"/>
                                        </p:tgtEl>
                                        <p:attrNameLst>
                                          <p:attrName>ppt_w</p:attrName>
                                        </p:attrNameLst>
                                      </p:cBhvr>
                                      <p:tavLst>
                                        <p:tav tm="0">
                                          <p:val>
                                            <p:strVal val="#ppt_w*0.70"/>
                                          </p:val>
                                        </p:tav>
                                        <p:tav tm="100000">
                                          <p:val>
                                            <p:strVal val="#ppt_w"/>
                                          </p:val>
                                        </p:tav>
                                      </p:tavLst>
                                    </p:anim>
                                    <p:anim calcmode="lin" valueType="num">
                                      <p:cBhvr>
                                        <p:cTn id="54" dur="500" fill="hold"/>
                                        <p:tgtEl>
                                          <p:spTgt spid="76818"/>
                                        </p:tgtEl>
                                        <p:attrNameLst>
                                          <p:attrName>ppt_h</p:attrName>
                                        </p:attrNameLst>
                                      </p:cBhvr>
                                      <p:tavLst>
                                        <p:tav tm="0">
                                          <p:val>
                                            <p:strVal val="#ppt_h"/>
                                          </p:val>
                                        </p:tav>
                                        <p:tav tm="100000">
                                          <p:val>
                                            <p:strVal val="#ppt_h"/>
                                          </p:val>
                                        </p:tav>
                                      </p:tavLst>
                                    </p:anim>
                                    <p:animEffect transition="in" filter="fade">
                                      <p:cBhvr>
                                        <p:cTn id="55" dur="500"/>
                                        <p:tgtEl>
                                          <p:spTgt spid="76818"/>
                                        </p:tgtEl>
                                      </p:cBhvr>
                                    </p:animEffect>
                                  </p:childTnLst>
                                </p:cTn>
                              </p:par>
                            </p:childTnLst>
                          </p:cTn>
                        </p:par>
                        <p:par>
                          <p:cTn id="56" fill="hold">
                            <p:stCondLst>
                              <p:cond delay="500"/>
                            </p:stCondLst>
                            <p:childTnLst>
                              <p:par>
                                <p:cTn id="57" presetID="42"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anim calcmode="lin" valueType="num">
                                      <p:cBhvr>
                                        <p:cTn id="60" dur="500" fill="hold"/>
                                        <p:tgtEl>
                                          <p:spTgt spid="27"/>
                                        </p:tgtEl>
                                        <p:attrNameLst>
                                          <p:attrName>ppt_x</p:attrName>
                                        </p:attrNameLst>
                                      </p:cBhvr>
                                      <p:tavLst>
                                        <p:tav tm="0">
                                          <p:val>
                                            <p:strVal val="#ppt_x"/>
                                          </p:val>
                                        </p:tav>
                                        <p:tav tm="100000">
                                          <p:val>
                                            <p:strVal val="#ppt_x"/>
                                          </p:val>
                                        </p:tav>
                                      </p:tavLst>
                                    </p:anim>
                                    <p:anim calcmode="lin" valueType="num">
                                      <p:cBhvr>
                                        <p:cTn id="61" dur="500" fill="hold"/>
                                        <p:tgtEl>
                                          <p:spTgt spid="27"/>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55" presetClass="entr" presetSubtype="0" fill="hold" grpId="0" nodeType="afterEffect">
                                  <p:stCondLst>
                                    <p:cond delay="0"/>
                                  </p:stCondLst>
                                  <p:childTnLst>
                                    <p:set>
                                      <p:cBhvr>
                                        <p:cTn id="64" dur="1" fill="hold">
                                          <p:stCondLst>
                                            <p:cond delay="0"/>
                                          </p:stCondLst>
                                        </p:cTn>
                                        <p:tgtEl>
                                          <p:spTgt spid="76814"/>
                                        </p:tgtEl>
                                        <p:attrNameLst>
                                          <p:attrName>style.visibility</p:attrName>
                                        </p:attrNameLst>
                                      </p:cBhvr>
                                      <p:to>
                                        <p:strVal val="visible"/>
                                      </p:to>
                                    </p:set>
                                    <p:anim calcmode="lin" valueType="num">
                                      <p:cBhvr>
                                        <p:cTn id="65" dur="500" fill="hold"/>
                                        <p:tgtEl>
                                          <p:spTgt spid="76814"/>
                                        </p:tgtEl>
                                        <p:attrNameLst>
                                          <p:attrName>ppt_w</p:attrName>
                                        </p:attrNameLst>
                                      </p:cBhvr>
                                      <p:tavLst>
                                        <p:tav tm="0">
                                          <p:val>
                                            <p:strVal val="#ppt_w*0.70"/>
                                          </p:val>
                                        </p:tav>
                                        <p:tav tm="100000">
                                          <p:val>
                                            <p:strVal val="#ppt_w"/>
                                          </p:val>
                                        </p:tav>
                                      </p:tavLst>
                                    </p:anim>
                                    <p:anim calcmode="lin" valueType="num">
                                      <p:cBhvr>
                                        <p:cTn id="66" dur="500" fill="hold"/>
                                        <p:tgtEl>
                                          <p:spTgt spid="76814"/>
                                        </p:tgtEl>
                                        <p:attrNameLst>
                                          <p:attrName>ppt_h</p:attrName>
                                        </p:attrNameLst>
                                      </p:cBhvr>
                                      <p:tavLst>
                                        <p:tav tm="0">
                                          <p:val>
                                            <p:strVal val="#ppt_h"/>
                                          </p:val>
                                        </p:tav>
                                        <p:tav tm="100000">
                                          <p:val>
                                            <p:strVal val="#ppt_h"/>
                                          </p:val>
                                        </p:tav>
                                      </p:tavLst>
                                    </p:anim>
                                    <p:animEffect transition="in" filter="fade">
                                      <p:cBhvr>
                                        <p:cTn id="67" dur="500"/>
                                        <p:tgtEl>
                                          <p:spTgt spid="76814"/>
                                        </p:tgtEl>
                                      </p:cBhvr>
                                    </p:animEffect>
                                  </p:childTnLst>
                                </p:cTn>
                              </p:par>
                              <p:par>
                                <p:cTn id="68" presetID="55" presetClass="entr" presetSubtype="0" fill="hold" grpId="0" nodeType="withEffect">
                                  <p:stCondLst>
                                    <p:cond delay="0"/>
                                  </p:stCondLst>
                                  <p:childTnLst>
                                    <p:set>
                                      <p:cBhvr>
                                        <p:cTn id="69" dur="1" fill="hold">
                                          <p:stCondLst>
                                            <p:cond delay="0"/>
                                          </p:stCondLst>
                                        </p:cTn>
                                        <p:tgtEl>
                                          <p:spTgt spid="76819"/>
                                        </p:tgtEl>
                                        <p:attrNameLst>
                                          <p:attrName>style.visibility</p:attrName>
                                        </p:attrNameLst>
                                      </p:cBhvr>
                                      <p:to>
                                        <p:strVal val="visible"/>
                                      </p:to>
                                    </p:set>
                                    <p:anim calcmode="lin" valueType="num">
                                      <p:cBhvr>
                                        <p:cTn id="70" dur="500" fill="hold"/>
                                        <p:tgtEl>
                                          <p:spTgt spid="76819"/>
                                        </p:tgtEl>
                                        <p:attrNameLst>
                                          <p:attrName>ppt_w</p:attrName>
                                        </p:attrNameLst>
                                      </p:cBhvr>
                                      <p:tavLst>
                                        <p:tav tm="0">
                                          <p:val>
                                            <p:strVal val="#ppt_w*0.70"/>
                                          </p:val>
                                        </p:tav>
                                        <p:tav tm="100000">
                                          <p:val>
                                            <p:strVal val="#ppt_w"/>
                                          </p:val>
                                        </p:tav>
                                      </p:tavLst>
                                    </p:anim>
                                    <p:anim calcmode="lin" valueType="num">
                                      <p:cBhvr>
                                        <p:cTn id="71" dur="500" fill="hold"/>
                                        <p:tgtEl>
                                          <p:spTgt spid="76819"/>
                                        </p:tgtEl>
                                        <p:attrNameLst>
                                          <p:attrName>ppt_h</p:attrName>
                                        </p:attrNameLst>
                                      </p:cBhvr>
                                      <p:tavLst>
                                        <p:tav tm="0">
                                          <p:val>
                                            <p:strVal val="#ppt_h"/>
                                          </p:val>
                                        </p:tav>
                                        <p:tav tm="100000">
                                          <p:val>
                                            <p:strVal val="#ppt_h"/>
                                          </p:val>
                                        </p:tav>
                                      </p:tavLst>
                                    </p:anim>
                                    <p:animEffect transition="in" filter="fade">
                                      <p:cBhvr>
                                        <p:cTn id="72" dur="500"/>
                                        <p:tgtEl>
                                          <p:spTgt spid="76819"/>
                                        </p:tgtEl>
                                      </p:cBhvr>
                                    </p:animEffect>
                                  </p:childTnLst>
                                </p:cTn>
                              </p:par>
                            </p:childTnLst>
                          </p:cTn>
                        </p:par>
                        <p:par>
                          <p:cTn id="73" fill="hold">
                            <p:stCondLst>
                              <p:cond delay="1500"/>
                            </p:stCondLst>
                            <p:childTnLst>
                              <p:par>
                                <p:cTn id="74" presetID="42" presetClass="entr" presetSubtype="0" fill="hold" grpId="0" nodeType="after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anim calcmode="lin" valueType="num">
                                      <p:cBhvr>
                                        <p:cTn id="77" dur="500" fill="hold"/>
                                        <p:tgtEl>
                                          <p:spTgt spid="28"/>
                                        </p:tgtEl>
                                        <p:attrNameLst>
                                          <p:attrName>ppt_x</p:attrName>
                                        </p:attrNameLst>
                                      </p:cBhvr>
                                      <p:tavLst>
                                        <p:tav tm="0">
                                          <p:val>
                                            <p:strVal val="#ppt_x"/>
                                          </p:val>
                                        </p:tav>
                                        <p:tav tm="100000">
                                          <p:val>
                                            <p:strVal val="#ppt_x"/>
                                          </p:val>
                                        </p:tav>
                                      </p:tavLst>
                                    </p:anim>
                                    <p:anim calcmode="lin" valueType="num">
                                      <p:cBhvr>
                                        <p:cTn id="78" dur="500" fill="hold"/>
                                        <p:tgtEl>
                                          <p:spTgt spid="28"/>
                                        </p:tgtEl>
                                        <p:attrNameLst>
                                          <p:attrName>ppt_y</p:attrName>
                                        </p:attrNameLst>
                                      </p:cBhvr>
                                      <p:tavLst>
                                        <p:tav tm="0">
                                          <p:val>
                                            <p:strVal val="#ppt_y+.1"/>
                                          </p:val>
                                        </p:tav>
                                        <p:tav tm="100000">
                                          <p:val>
                                            <p:strVal val="#ppt_y"/>
                                          </p:val>
                                        </p:tav>
                                      </p:tavLst>
                                    </p:anim>
                                  </p:childTnLst>
                                </p:cTn>
                              </p:par>
                            </p:childTnLst>
                          </p:cTn>
                        </p:par>
                        <p:par>
                          <p:cTn id="79" fill="hold">
                            <p:stCondLst>
                              <p:cond delay="2000"/>
                            </p:stCondLst>
                            <p:childTnLst>
                              <p:par>
                                <p:cTn id="80" presetID="55" presetClass="entr" presetSubtype="0" fill="hold" grpId="0" nodeType="afterEffect">
                                  <p:stCondLst>
                                    <p:cond delay="0"/>
                                  </p:stCondLst>
                                  <p:childTnLst>
                                    <p:set>
                                      <p:cBhvr>
                                        <p:cTn id="81" dur="1" fill="hold">
                                          <p:stCondLst>
                                            <p:cond delay="0"/>
                                          </p:stCondLst>
                                        </p:cTn>
                                        <p:tgtEl>
                                          <p:spTgt spid="76810"/>
                                        </p:tgtEl>
                                        <p:attrNameLst>
                                          <p:attrName>style.visibility</p:attrName>
                                        </p:attrNameLst>
                                      </p:cBhvr>
                                      <p:to>
                                        <p:strVal val="visible"/>
                                      </p:to>
                                    </p:set>
                                    <p:anim calcmode="lin" valueType="num">
                                      <p:cBhvr>
                                        <p:cTn id="82" dur="500" fill="hold"/>
                                        <p:tgtEl>
                                          <p:spTgt spid="76810"/>
                                        </p:tgtEl>
                                        <p:attrNameLst>
                                          <p:attrName>ppt_w</p:attrName>
                                        </p:attrNameLst>
                                      </p:cBhvr>
                                      <p:tavLst>
                                        <p:tav tm="0">
                                          <p:val>
                                            <p:strVal val="#ppt_w*0.70"/>
                                          </p:val>
                                        </p:tav>
                                        <p:tav tm="100000">
                                          <p:val>
                                            <p:strVal val="#ppt_w"/>
                                          </p:val>
                                        </p:tav>
                                      </p:tavLst>
                                    </p:anim>
                                    <p:anim calcmode="lin" valueType="num">
                                      <p:cBhvr>
                                        <p:cTn id="83" dur="500" fill="hold"/>
                                        <p:tgtEl>
                                          <p:spTgt spid="76810"/>
                                        </p:tgtEl>
                                        <p:attrNameLst>
                                          <p:attrName>ppt_h</p:attrName>
                                        </p:attrNameLst>
                                      </p:cBhvr>
                                      <p:tavLst>
                                        <p:tav tm="0">
                                          <p:val>
                                            <p:strVal val="#ppt_h"/>
                                          </p:val>
                                        </p:tav>
                                        <p:tav tm="100000">
                                          <p:val>
                                            <p:strVal val="#ppt_h"/>
                                          </p:val>
                                        </p:tav>
                                      </p:tavLst>
                                    </p:anim>
                                    <p:animEffect transition="in" filter="fade">
                                      <p:cBhvr>
                                        <p:cTn id="84" dur="500"/>
                                        <p:tgtEl>
                                          <p:spTgt spid="76810"/>
                                        </p:tgtEl>
                                      </p:cBhvr>
                                    </p:animEffect>
                                  </p:childTnLst>
                                </p:cTn>
                              </p:par>
                              <p:par>
                                <p:cTn id="85" presetID="55" presetClass="entr" presetSubtype="0" fill="hold" grpId="0" nodeType="withEffect">
                                  <p:stCondLst>
                                    <p:cond delay="0"/>
                                  </p:stCondLst>
                                  <p:childTnLst>
                                    <p:set>
                                      <p:cBhvr>
                                        <p:cTn id="86" dur="1" fill="hold">
                                          <p:stCondLst>
                                            <p:cond delay="0"/>
                                          </p:stCondLst>
                                        </p:cTn>
                                        <p:tgtEl>
                                          <p:spTgt spid="76820"/>
                                        </p:tgtEl>
                                        <p:attrNameLst>
                                          <p:attrName>style.visibility</p:attrName>
                                        </p:attrNameLst>
                                      </p:cBhvr>
                                      <p:to>
                                        <p:strVal val="visible"/>
                                      </p:to>
                                    </p:set>
                                    <p:anim calcmode="lin" valueType="num">
                                      <p:cBhvr>
                                        <p:cTn id="87" dur="500" fill="hold"/>
                                        <p:tgtEl>
                                          <p:spTgt spid="76820"/>
                                        </p:tgtEl>
                                        <p:attrNameLst>
                                          <p:attrName>ppt_w</p:attrName>
                                        </p:attrNameLst>
                                      </p:cBhvr>
                                      <p:tavLst>
                                        <p:tav tm="0">
                                          <p:val>
                                            <p:strVal val="#ppt_w*0.70"/>
                                          </p:val>
                                        </p:tav>
                                        <p:tav tm="100000">
                                          <p:val>
                                            <p:strVal val="#ppt_w"/>
                                          </p:val>
                                        </p:tav>
                                      </p:tavLst>
                                    </p:anim>
                                    <p:anim calcmode="lin" valueType="num">
                                      <p:cBhvr>
                                        <p:cTn id="88" dur="500" fill="hold"/>
                                        <p:tgtEl>
                                          <p:spTgt spid="76820"/>
                                        </p:tgtEl>
                                        <p:attrNameLst>
                                          <p:attrName>ppt_h</p:attrName>
                                        </p:attrNameLst>
                                      </p:cBhvr>
                                      <p:tavLst>
                                        <p:tav tm="0">
                                          <p:val>
                                            <p:strVal val="#ppt_h"/>
                                          </p:val>
                                        </p:tav>
                                        <p:tav tm="100000">
                                          <p:val>
                                            <p:strVal val="#ppt_h"/>
                                          </p:val>
                                        </p:tav>
                                      </p:tavLst>
                                    </p:anim>
                                    <p:animEffect transition="in" filter="fade">
                                      <p:cBhvr>
                                        <p:cTn id="89" dur="500"/>
                                        <p:tgtEl>
                                          <p:spTgt spid="76820"/>
                                        </p:tgtEl>
                                      </p:cBhvr>
                                    </p:animEffect>
                                  </p:childTnLst>
                                </p:cTn>
                              </p:par>
                            </p:childTnLst>
                          </p:cTn>
                        </p:par>
                        <p:par>
                          <p:cTn id="90" fill="hold">
                            <p:stCondLst>
                              <p:cond delay="2500"/>
                            </p:stCondLst>
                            <p:childTnLst>
                              <p:par>
                                <p:cTn id="91" presetID="42" presetClass="entr" presetSubtype="0" fill="hold" grpId="0"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500"/>
                                        <p:tgtEl>
                                          <p:spTgt spid="29"/>
                                        </p:tgtEl>
                                      </p:cBhvr>
                                    </p:animEffect>
                                    <p:anim calcmode="lin" valueType="num">
                                      <p:cBhvr>
                                        <p:cTn id="94" dur="500" fill="hold"/>
                                        <p:tgtEl>
                                          <p:spTgt spid="29"/>
                                        </p:tgtEl>
                                        <p:attrNameLst>
                                          <p:attrName>ppt_x</p:attrName>
                                        </p:attrNameLst>
                                      </p:cBhvr>
                                      <p:tavLst>
                                        <p:tav tm="0">
                                          <p:val>
                                            <p:strVal val="#ppt_x"/>
                                          </p:val>
                                        </p:tav>
                                        <p:tav tm="100000">
                                          <p:val>
                                            <p:strVal val="#ppt_x"/>
                                          </p:val>
                                        </p:tav>
                                      </p:tavLst>
                                    </p:anim>
                                    <p:anim calcmode="lin" valueType="num">
                                      <p:cBhvr>
                                        <p:cTn id="95" dur="500" fill="hold"/>
                                        <p:tgtEl>
                                          <p:spTgt spid="29"/>
                                        </p:tgtEl>
                                        <p:attrNameLst>
                                          <p:attrName>ppt_y</p:attrName>
                                        </p:attrNameLst>
                                      </p:cBhvr>
                                      <p:tavLst>
                                        <p:tav tm="0">
                                          <p:val>
                                            <p:strVal val="#ppt_y+.1"/>
                                          </p:val>
                                        </p:tav>
                                        <p:tav tm="100000">
                                          <p:val>
                                            <p:strVal val="#ppt_y"/>
                                          </p:val>
                                        </p:tav>
                                      </p:tavLst>
                                    </p:anim>
                                  </p:childTnLst>
                                </p:cTn>
                              </p:par>
                            </p:childTnLst>
                          </p:cTn>
                        </p:par>
                        <p:par>
                          <p:cTn id="96" fill="hold">
                            <p:stCondLst>
                              <p:cond delay="3000"/>
                            </p:stCondLst>
                            <p:childTnLst>
                              <p:par>
                                <p:cTn id="97" presetID="55" presetClass="entr" presetSubtype="0" fill="hold" grpId="0" nodeType="afterEffect">
                                  <p:stCondLst>
                                    <p:cond delay="0"/>
                                  </p:stCondLst>
                                  <p:childTnLst>
                                    <p:set>
                                      <p:cBhvr>
                                        <p:cTn id="98" dur="1" fill="hold">
                                          <p:stCondLst>
                                            <p:cond delay="0"/>
                                          </p:stCondLst>
                                        </p:cTn>
                                        <p:tgtEl>
                                          <p:spTgt spid="76813"/>
                                        </p:tgtEl>
                                        <p:attrNameLst>
                                          <p:attrName>style.visibility</p:attrName>
                                        </p:attrNameLst>
                                      </p:cBhvr>
                                      <p:to>
                                        <p:strVal val="visible"/>
                                      </p:to>
                                    </p:set>
                                    <p:anim calcmode="lin" valueType="num">
                                      <p:cBhvr>
                                        <p:cTn id="99" dur="500" fill="hold"/>
                                        <p:tgtEl>
                                          <p:spTgt spid="76813"/>
                                        </p:tgtEl>
                                        <p:attrNameLst>
                                          <p:attrName>ppt_w</p:attrName>
                                        </p:attrNameLst>
                                      </p:cBhvr>
                                      <p:tavLst>
                                        <p:tav tm="0">
                                          <p:val>
                                            <p:strVal val="#ppt_w*0.70"/>
                                          </p:val>
                                        </p:tav>
                                        <p:tav tm="100000">
                                          <p:val>
                                            <p:strVal val="#ppt_w"/>
                                          </p:val>
                                        </p:tav>
                                      </p:tavLst>
                                    </p:anim>
                                    <p:anim calcmode="lin" valueType="num">
                                      <p:cBhvr>
                                        <p:cTn id="100" dur="500" fill="hold"/>
                                        <p:tgtEl>
                                          <p:spTgt spid="76813"/>
                                        </p:tgtEl>
                                        <p:attrNameLst>
                                          <p:attrName>ppt_h</p:attrName>
                                        </p:attrNameLst>
                                      </p:cBhvr>
                                      <p:tavLst>
                                        <p:tav tm="0">
                                          <p:val>
                                            <p:strVal val="#ppt_h"/>
                                          </p:val>
                                        </p:tav>
                                        <p:tav tm="100000">
                                          <p:val>
                                            <p:strVal val="#ppt_h"/>
                                          </p:val>
                                        </p:tav>
                                      </p:tavLst>
                                    </p:anim>
                                    <p:animEffect transition="in" filter="fade">
                                      <p:cBhvr>
                                        <p:cTn id="101" dur="500"/>
                                        <p:tgtEl>
                                          <p:spTgt spid="76813"/>
                                        </p:tgtEl>
                                      </p:cBhvr>
                                    </p:animEffect>
                                  </p:childTnLst>
                                </p:cTn>
                              </p:par>
                              <p:par>
                                <p:cTn id="102" presetID="55" presetClass="entr" presetSubtype="0" fill="hold" grpId="0" nodeType="withEffect">
                                  <p:stCondLst>
                                    <p:cond delay="0"/>
                                  </p:stCondLst>
                                  <p:childTnLst>
                                    <p:set>
                                      <p:cBhvr>
                                        <p:cTn id="103" dur="1" fill="hold">
                                          <p:stCondLst>
                                            <p:cond delay="0"/>
                                          </p:stCondLst>
                                        </p:cTn>
                                        <p:tgtEl>
                                          <p:spTgt spid="76821"/>
                                        </p:tgtEl>
                                        <p:attrNameLst>
                                          <p:attrName>style.visibility</p:attrName>
                                        </p:attrNameLst>
                                      </p:cBhvr>
                                      <p:to>
                                        <p:strVal val="visible"/>
                                      </p:to>
                                    </p:set>
                                    <p:anim calcmode="lin" valueType="num">
                                      <p:cBhvr>
                                        <p:cTn id="104" dur="500" fill="hold"/>
                                        <p:tgtEl>
                                          <p:spTgt spid="76821"/>
                                        </p:tgtEl>
                                        <p:attrNameLst>
                                          <p:attrName>ppt_w</p:attrName>
                                        </p:attrNameLst>
                                      </p:cBhvr>
                                      <p:tavLst>
                                        <p:tav tm="0">
                                          <p:val>
                                            <p:strVal val="#ppt_w*0.70"/>
                                          </p:val>
                                        </p:tav>
                                        <p:tav tm="100000">
                                          <p:val>
                                            <p:strVal val="#ppt_w"/>
                                          </p:val>
                                        </p:tav>
                                      </p:tavLst>
                                    </p:anim>
                                    <p:anim calcmode="lin" valueType="num">
                                      <p:cBhvr>
                                        <p:cTn id="105" dur="500" fill="hold"/>
                                        <p:tgtEl>
                                          <p:spTgt spid="76821"/>
                                        </p:tgtEl>
                                        <p:attrNameLst>
                                          <p:attrName>ppt_h</p:attrName>
                                        </p:attrNameLst>
                                      </p:cBhvr>
                                      <p:tavLst>
                                        <p:tav tm="0">
                                          <p:val>
                                            <p:strVal val="#ppt_h"/>
                                          </p:val>
                                        </p:tav>
                                        <p:tav tm="100000">
                                          <p:val>
                                            <p:strVal val="#ppt_h"/>
                                          </p:val>
                                        </p:tav>
                                      </p:tavLst>
                                    </p:anim>
                                    <p:animEffect transition="in" filter="fade">
                                      <p:cBhvr>
                                        <p:cTn id="106" dur="500"/>
                                        <p:tgtEl>
                                          <p:spTgt spid="76821"/>
                                        </p:tgtEl>
                                      </p:cBhvr>
                                    </p:animEffect>
                                  </p:childTnLst>
                                </p:cTn>
                              </p:par>
                            </p:childTnLst>
                          </p:cTn>
                        </p:par>
                        <p:par>
                          <p:cTn id="107" fill="hold">
                            <p:stCondLst>
                              <p:cond delay="3500"/>
                            </p:stCondLst>
                            <p:childTnLst>
                              <p:par>
                                <p:cTn id="108" presetID="42" presetClass="entr" presetSubtype="0" fill="hold" grpId="0" nodeType="after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fade">
                                      <p:cBhvr>
                                        <p:cTn id="110" dur="500"/>
                                        <p:tgtEl>
                                          <p:spTgt spid="30"/>
                                        </p:tgtEl>
                                      </p:cBhvr>
                                    </p:animEffect>
                                    <p:anim calcmode="lin" valueType="num">
                                      <p:cBhvr>
                                        <p:cTn id="111" dur="500" fill="hold"/>
                                        <p:tgtEl>
                                          <p:spTgt spid="30"/>
                                        </p:tgtEl>
                                        <p:attrNameLst>
                                          <p:attrName>ppt_x</p:attrName>
                                        </p:attrNameLst>
                                      </p:cBhvr>
                                      <p:tavLst>
                                        <p:tav tm="0">
                                          <p:val>
                                            <p:strVal val="#ppt_x"/>
                                          </p:val>
                                        </p:tav>
                                        <p:tav tm="100000">
                                          <p:val>
                                            <p:strVal val="#ppt_x"/>
                                          </p:val>
                                        </p:tav>
                                      </p:tavLst>
                                    </p:anim>
                                    <p:anim calcmode="lin" valueType="num">
                                      <p:cBhvr>
                                        <p:cTn id="112" dur="500" fill="hold"/>
                                        <p:tgtEl>
                                          <p:spTgt spid="30"/>
                                        </p:tgtEl>
                                        <p:attrNameLst>
                                          <p:attrName>ppt_y</p:attrName>
                                        </p:attrNameLst>
                                      </p:cBhvr>
                                      <p:tavLst>
                                        <p:tav tm="0">
                                          <p:val>
                                            <p:strVal val="#ppt_y+.1"/>
                                          </p:val>
                                        </p:tav>
                                        <p:tav tm="100000">
                                          <p:val>
                                            <p:strVal val="#ppt_y"/>
                                          </p:val>
                                        </p:tav>
                                      </p:tavLst>
                                    </p:anim>
                                  </p:childTnLst>
                                </p:cTn>
                              </p:par>
                            </p:childTnLst>
                          </p:cTn>
                        </p:par>
                        <p:par>
                          <p:cTn id="113" fill="hold">
                            <p:stCondLst>
                              <p:cond delay="4000"/>
                            </p:stCondLst>
                            <p:childTnLst>
                              <p:par>
                                <p:cTn id="114" presetID="55" presetClass="entr" presetSubtype="0" fill="hold" grpId="0" nodeType="afterEffect">
                                  <p:stCondLst>
                                    <p:cond delay="0"/>
                                  </p:stCondLst>
                                  <p:childTnLst>
                                    <p:set>
                                      <p:cBhvr>
                                        <p:cTn id="115" dur="1" fill="hold">
                                          <p:stCondLst>
                                            <p:cond delay="0"/>
                                          </p:stCondLst>
                                        </p:cTn>
                                        <p:tgtEl>
                                          <p:spTgt spid="76815"/>
                                        </p:tgtEl>
                                        <p:attrNameLst>
                                          <p:attrName>style.visibility</p:attrName>
                                        </p:attrNameLst>
                                      </p:cBhvr>
                                      <p:to>
                                        <p:strVal val="visible"/>
                                      </p:to>
                                    </p:set>
                                    <p:anim calcmode="lin" valueType="num">
                                      <p:cBhvr>
                                        <p:cTn id="116" dur="500" fill="hold"/>
                                        <p:tgtEl>
                                          <p:spTgt spid="76815"/>
                                        </p:tgtEl>
                                        <p:attrNameLst>
                                          <p:attrName>ppt_w</p:attrName>
                                        </p:attrNameLst>
                                      </p:cBhvr>
                                      <p:tavLst>
                                        <p:tav tm="0">
                                          <p:val>
                                            <p:strVal val="#ppt_w*0.70"/>
                                          </p:val>
                                        </p:tav>
                                        <p:tav tm="100000">
                                          <p:val>
                                            <p:strVal val="#ppt_w"/>
                                          </p:val>
                                        </p:tav>
                                      </p:tavLst>
                                    </p:anim>
                                    <p:anim calcmode="lin" valueType="num">
                                      <p:cBhvr>
                                        <p:cTn id="117" dur="500" fill="hold"/>
                                        <p:tgtEl>
                                          <p:spTgt spid="76815"/>
                                        </p:tgtEl>
                                        <p:attrNameLst>
                                          <p:attrName>ppt_h</p:attrName>
                                        </p:attrNameLst>
                                      </p:cBhvr>
                                      <p:tavLst>
                                        <p:tav tm="0">
                                          <p:val>
                                            <p:strVal val="#ppt_h"/>
                                          </p:val>
                                        </p:tav>
                                        <p:tav tm="100000">
                                          <p:val>
                                            <p:strVal val="#ppt_h"/>
                                          </p:val>
                                        </p:tav>
                                      </p:tavLst>
                                    </p:anim>
                                    <p:animEffect transition="in" filter="fade">
                                      <p:cBhvr>
                                        <p:cTn id="118" dur="500"/>
                                        <p:tgtEl>
                                          <p:spTgt spid="76815"/>
                                        </p:tgtEl>
                                      </p:cBhvr>
                                    </p:animEffect>
                                  </p:childTnLst>
                                </p:cTn>
                              </p:par>
                              <p:par>
                                <p:cTn id="119" presetID="55" presetClass="entr" presetSubtype="0" fill="hold" grpId="0" nodeType="withEffect">
                                  <p:stCondLst>
                                    <p:cond delay="0"/>
                                  </p:stCondLst>
                                  <p:childTnLst>
                                    <p:set>
                                      <p:cBhvr>
                                        <p:cTn id="120" dur="1" fill="hold">
                                          <p:stCondLst>
                                            <p:cond delay="0"/>
                                          </p:stCondLst>
                                        </p:cTn>
                                        <p:tgtEl>
                                          <p:spTgt spid="76822"/>
                                        </p:tgtEl>
                                        <p:attrNameLst>
                                          <p:attrName>style.visibility</p:attrName>
                                        </p:attrNameLst>
                                      </p:cBhvr>
                                      <p:to>
                                        <p:strVal val="visible"/>
                                      </p:to>
                                    </p:set>
                                    <p:anim calcmode="lin" valueType="num">
                                      <p:cBhvr>
                                        <p:cTn id="121" dur="500" fill="hold"/>
                                        <p:tgtEl>
                                          <p:spTgt spid="76822"/>
                                        </p:tgtEl>
                                        <p:attrNameLst>
                                          <p:attrName>ppt_w</p:attrName>
                                        </p:attrNameLst>
                                      </p:cBhvr>
                                      <p:tavLst>
                                        <p:tav tm="0">
                                          <p:val>
                                            <p:strVal val="#ppt_w*0.70"/>
                                          </p:val>
                                        </p:tav>
                                        <p:tav tm="100000">
                                          <p:val>
                                            <p:strVal val="#ppt_w"/>
                                          </p:val>
                                        </p:tav>
                                      </p:tavLst>
                                    </p:anim>
                                    <p:anim calcmode="lin" valueType="num">
                                      <p:cBhvr>
                                        <p:cTn id="122" dur="500" fill="hold"/>
                                        <p:tgtEl>
                                          <p:spTgt spid="76822"/>
                                        </p:tgtEl>
                                        <p:attrNameLst>
                                          <p:attrName>ppt_h</p:attrName>
                                        </p:attrNameLst>
                                      </p:cBhvr>
                                      <p:tavLst>
                                        <p:tav tm="0">
                                          <p:val>
                                            <p:strVal val="#ppt_h"/>
                                          </p:val>
                                        </p:tav>
                                        <p:tav tm="100000">
                                          <p:val>
                                            <p:strVal val="#ppt_h"/>
                                          </p:val>
                                        </p:tav>
                                      </p:tavLst>
                                    </p:anim>
                                    <p:animEffect transition="in" filter="fade">
                                      <p:cBhvr>
                                        <p:cTn id="123" dur="500"/>
                                        <p:tgtEl>
                                          <p:spTgt spid="76822"/>
                                        </p:tgtEl>
                                      </p:cBhvr>
                                    </p:animEffect>
                                  </p:childTnLst>
                                </p:cTn>
                              </p:par>
                            </p:childTnLst>
                          </p:cTn>
                        </p:par>
                        <p:par>
                          <p:cTn id="124" fill="hold">
                            <p:stCondLst>
                              <p:cond delay="4500"/>
                            </p:stCondLst>
                            <p:childTnLst>
                              <p:par>
                                <p:cTn id="125" presetID="42" presetClass="entr" presetSubtype="0" fill="hold" grpId="0" nodeType="afterEffect">
                                  <p:stCondLst>
                                    <p:cond delay="0"/>
                                  </p:stCondLst>
                                  <p:childTnLst>
                                    <p:set>
                                      <p:cBhvr>
                                        <p:cTn id="126" dur="1" fill="hold">
                                          <p:stCondLst>
                                            <p:cond delay="0"/>
                                          </p:stCondLst>
                                        </p:cTn>
                                        <p:tgtEl>
                                          <p:spTgt spid="32"/>
                                        </p:tgtEl>
                                        <p:attrNameLst>
                                          <p:attrName>style.visibility</p:attrName>
                                        </p:attrNameLst>
                                      </p:cBhvr>
                                      <p:to>
                                        <p:strVal val="visible"/>
                                      </p:to>
                                    </p:set>
                                    <p:animEffect transition="in" filter="fade">
                                      <p:cBhvr>
                                        <p:cTn id="127" dur="500"/>
                                        <p:tgtEl>
                                          <p:spTgt spid="32"/>
                                        </p:tgtEl>
                                      </p:cBhvr>
                                    </p:animEffect>
                                    <p:anim calcmode="lin" valueType="num">
                                      <p:cBhvr>
                                        <p:cTn id="128" dur="500" fill="hold"/>
                                        <p:tgtEl>
                                          <p:spTgt spid="32"/>
                                        </p:tgtEl>
                                        <p:attrNameLst>
                                          <p:attrName>ppt_x</p:attrName>
                                        </p:attrNameLst>
                                      </p:cBhvr>
                                      <p:tavLst>
                                        <p:tav tm="0">
                                          <p:val>
                                            <p:strVal val="#ppt_x"/>
                                          </p:val>
                                        </p:tav>
                                        <p:tav tm="100000">
                                          <p:val>
                                            <p:strVal val="#ppt_x"/>
                                          </p:val>
                                        </p:tav>
                                      </p:tavLst>
                                    </p:anim>
                                    <p:anim calcmode="lin" valueType="num">
                                      <p:cBhvr>
                                        <p:cTn id="129" dur="500" fill="hold"/>
                                        <p:tgtEl>
                                          <p:spTgt spid="32"/>
                                        </p:tgtEl>
                                        <p:attrNameLst>
                                          <p:attrName>ppt_y</p:attrName>
                                        </p:attrNameLst>
                                      </p:cBhvr>
                                      <p:tavLst>
                                        <p:tav tm="0">
                                          <p:val>
                                            <p:strVal val="#ppt_y+.1"/>
                                          </p:val>
                                        </p:tav>
                                        <p:tav tm="100000">
                                          <p:val>
                                            <p:strVal val="#ppt_y"/>
                                          </p:val>
                                        </p:tav>
                                      </p:tavLst>
                                    </p:anim>
                                  </p:childTnLst>
                                </p:cTn>
                              </p:par>
                            </p:childTnLst>
                          </p:cTn>
                        </p:par>
                        <p:par>
                          <p:cTn id="130" fill="hold">
                            <p:stCondLst>
                              <p:cond delay="5000"/>
                            </p:stCondLst>
                            <p:childTnLst>
                              <p:par>
                                <p:cTn id="131" presetID="55" presetClass="entr" presetSubtype="0" fill="hold" grpId="0" nodeType="afterEffect">
                                  <p:stCondLst>
                                    <p:cond delay="0"/>
                                  </p:stCondLst>
                                  <p:childTnLst>
                                    <p:set>
                                      <p:cBhvr>
                                        <p:cTn id="132" dur="1" fill="hold">
                                          <p:stCondLst>
                                            <p:cond delay="0"/>
                                          </p:stCondLst>
                                        </p:cTn>
                                        <p:tgtEl>
                                          <p:spTgt spid="76811"/>
                                        </p:tgtEl>
                                        <p:attrNameLst>
                                          <p:attrName>style.visibility</p:attrName>
                                        </p:attrNameLst>
                                      </p:cBhvr>
                                      <p:to>
                                        <p:strVal val="visible"/>
                                      </p:to>
                                    </p:set>
                                    <p:anim calcmode="lin" valueType="num">
                                      <p:cBhvr>
                                        <p:cTn id="133" dur="500" fill="hold"/>
                                        <p:tgtEl>
                                          <p:spTgt spid="76811"/>
                                        </p:tgtEl>
                                        <p:attrNameLst>
                                          <p:attrName>ppt_w</p:attrName>
                                        </p:attrNameLst>
                                      </p:cBhvr>
                                      <p:tavLst>
                                        <p:tav tm="0">
                                          <p:val>
                                            <p:strVal val="#ppt_w*0.70"/>
                                          </p:val>
                                        </p:tav>
                                        <p:tav tm="100000">
                                          <p:val>
                                            <p:strVal val="#ppt_w"/>
                                          </p:val>
                                        </p:tav>
                                      </p:tavLst>
                                    </p:anim>
                                    <p:anim calcmode="lin" valueType="num">
                                      <p:cBhvr>
                                        <p:cTn id="134" dur="500" fill="hold"/>
                                        <p:tgtEl>
                                          <p:spTgt spid="76811"/>
                                        </p:tgtEl>
                                        <p:attrNameLst>
                                          <p:attrName>ppt_h</p:attrName>
                                        </p:attrNameLst>
                                      </p:cBhvr>
                                      <p:tavLst>
                                        <p:tav tm="0">
                                          <p:val>
                                            <p:strVal val="#ppt_h"/>
                                          </p:val>
                                        </p:tav>
                                        <p:tav tm="100000">
                                          <p:val>
                                            <p:strVal val="#ppt_h"/>
                                          </p:val>
                                        </p:tav>
                                      </p:tavLst>
                                    </p:anim>
                                    <p:animEffect transition="in" filter="fade">
                                      <p:cBhvr>
                                        <p:cTn id="135" dur="500"/>
                                        <p:tgtEl>
                                          <p:spTgt spid="76811"/>
                                        </p:tgtEl>
                                      </p:cBhvr>
                                    </p:animEffect>
                                  </p:childTnLst>
                                </p:cTn>
                              </p:par>
                              <p:par>
                                <p:cTn id="136" presetID="55" presetClass="entr" presetSubtype="0" fill="hold" grpId="0" nodeType="withEffect">
                                  <p:stCondLst>
                                    <p:cond delay="0"/>
                                  </p:stCondLst>
                                  <p:childTnLst>
                                    <p:set>
                                      <p:cBhvr>
                                        <p:cTn id="137" dur="1" fill="hold">
                                          <p:stCondLst>
                                            <p:cond delay="0"/>
                                          </p:stCondLst>
                                        </p:cTn>
                                        <p:tgtEl>
                                          <p:spTgt spid="76823"/>
                                        </p:tgtEl>
                                        <p:attrNameLst>
                                          <p:attrName>style.visibility</p:attrName>
                                        </p:attrNameLst>
                                      </p:cBhvr>
                                      <p:to>
                                        <p:strVal val="visible"/>
                                      </p:to>
                                    </p:set>
                                    <p:anim calcmode="lin" valueType="num">
                                      <p:cBhvr>
                                        <p:cTn id="138" dur="500" fill="hold"/>
                                        <p:tgtEl>
                                          <p:spTgt spid="76823"/>
                                        </p:tgtEl>
                                        <p:attrNameLst>
                                          <p:attrName>ppt_w</p:attrName>
                                        </p:attrNameLst>
                                      </p:cBhvr>
                                      <p:tavLst>
                                        <p:tav tm="0">
                                          <p:val>
                                            <p:strVal val="#ppt_w*0.70"/>
                                          </p:val>
                                        </p:tav>
                                        <p:tav tm="100000">
                                          <p:val>
                                            <p:strVal val="#ppt_w"/>
                                          </p:val>
                                        </p:tav>
                                      </p:tavLst>
                                    </p:anim>
                                    <p:anim calcmode="lin" valueType="num">
                                      <p:cBhvr>
                                        <p:cTn id="139" dur="500" fill="hold"/>
                                        <p:tgtEl>
                                          <p:spTgt spid="76823"/>
                                        </p:tgtEl>
                                        <p:attrNameLst>
                                          <p:attrName>ppt_h</p:attrName>
                                        </p:attrNameLst>
                                      </p:cBhvr>
                                      <p:tavLst>
                                        <p:tav tm="0">
                                          <p:val>
                                            <p:strVal val="#ppt_h"/>
                                          </p:val>
                                        </p:tav>
                                        <p:tav tm="100000">
                                          <p:val>
                                            <p:strVal val="#ppt_h"/>
                                          </p:val>
                                        </p:tav>
                                      </p:tavLst>
                                    </p:anim>
                                    <p:animEffect transition="in" filter="fade">
                                      <p:cBhvr>
                                        <p:cTn id="140" dur="500"/>
                                        <p:tgtEl>
                                          <p:spTgt spid="76823"/>
                                        </p:tgtEl>
                                      </p:cBhvr>
                                    </p:animEffect>
                                  </p:childTnLst>
                                </p:cTn>
                              </p:par>
                            </p:childTnLst>
                          </p:cTn>
                        </p:par>
                        <p:par>
                          <p:cTn id="141" fill="hold">
                            <p:stCondLst>
                              <p:cond delay="5500"/>
                            </p:stCondLst>
                            <p:childTnLst>
                              <p:par>
                                <p:cTn id="142" presetID="42" presetClass="entr" presetSubtype="0" fill="hold" grpId="0" nodeType="afterEffect">
                                  <p:stCondLst>
                                    <p:cond delay="0"/>
                                  </p:stCondLst>
                                  <p:childTnLst>
                                    <p:set>
                                      <p:cBhvr>
                                        <p:cTn id="143" dur="1" fill="hold">
                                          <p:stCondLst>
                                            <p:cond delay="0"/>
                                          </p:stCondLst>
                                        </p:cTn>
                                        <p:tgtEl>
                                          <p:spTgt spid="31"/>
                                        </p:tgtEl>
                                        <p:attrNameLst>
                                          <p:attrName>style.visibility</p:attrName>
                                        </p:attrNameLst>
                                      </p:cBhvr>
                                      <p:to>
                                        <p:strVal val="visible"/>
                                      </p:to>
                                    </p:set>
                                    <p:animEffect transition="in" filter="fade">
                                      <p:cBhvr>
                                        <p:cTn id="144" dur="500"/>
                                        <p:tgtEl>
                                          <p:spTgt spid="31"/>
                                        </p:tgtEl>
                                      </p:cBhvr>
                                    </p:animEffect>
                                    <p:anim calcmode="lin" valueType="num">
                                      <p:cBhvr>
                                        <p:cTn id="145" dur="500" fill="hold"/>
                                        <p:tgtEl>
                                          <p:spTgt spid="31"/>
                                        </p:tgtEl>
                                        <p:attrNameLst>
                                          <p:attrName>ppt_x</p:attrName>
                                        </p:attrNameLst>
                                      </p:cBhvr>
                                      <p:tavLst>
                                        <p:tav tm="0">
                                          <p:val>
                                            <p:strVal val="#ppt_x"/>
                                          </p:val>
                                        </p:tav>
                                        <p:tav tm="100000">
                                          <p:val>
                                            <p:strVal val="#ppt_x"/>
                                          </p:val>
                                        </p:tav>
                                      </p:tavLst>
                                    </p:anim>
                                    <p:anim calcmode="lin" valueType="num">
                                      <p:cBhvr>
                                        <p:cTn id="146" dur="500" fill="hold"/>
                                        <p:tgtEl>
                                          <p:spTgt spid="31"/>
                                        </p:tgtEl>
                                        <p:attrNameLst>
                                          <p:attrName>ppt_y</p:attrName>
                                        </p:attrNameLst>
                                      </p:cBhvr>
                                      <p:tavLst>
                                        <p:tav tm="0">
                                          <p:val>
                                            <p:strVal val="#ppt_y+.1"/>
                                          </p:val>
                                        </p:tav>
                                        <p:tav tm="100000">
                                          <p:val>
                                            <p:strVal val="#ppt_y"/>
                                          </p:val>
                                        </p:tav>
                                      </p:tavLst>
                                    </p:anim>
                                  </p:childTnLst>
                                </p:cTn>
                              </p:par>
                            </p:childTnLst>
                          </p:cTn>
                        </p:par>
                        <p:par>
                          <p:cTn id="147" fill="hold">
                            <p:stCondLst>
                              <p:cond delay="6000"/>
                            </p:stCondLst>
                            <p:childTnLst>
                              <p:par>
                                <p:cTn id="148" presetID="55" presetClass="entr" presetSubtype="0" fill="hold" grpId="0" nodeType="afterEffect">
                                  <p:stCondLst>
                                    <p:cond delay="0"/>
                                  </p:stCondLst>
                                  <p:childTnLst>
                                    <p:set>
                                      <p:cBhvr>
                                        <p:cTn id="149" dur="1" fill="hold">
                                          <p:stCondLst>
                                            <p:cond delay="0"/>
                                          </p:stCondLst>
                                        </p:cTn>
                                        <p:tgtEl>
                                          <p:spTgt spid="76816"/>
                                        </p:tgtEl>
                                        <p:attrNameLst>
                                          <p:attrName>style.visibility</p:attrName>
                                        </p:attrNameLst>
                                      </p:cBhvr>
                                      <p:to>
                                        <p:strVal val="visible"/>
                                      </p:to>
                                    </p:set>
                                    <p:anim calcmode="lin" valueType="num">
                                      <p:cBhvr>
                                        <p:cTn id="150" dur="500" fill="hold"/>
                                        <p:tgtEl>
                                          <p:spTgt spid="76816"/>
                                        </p:tgtEl>
                                        <p:attrNameLst>
                                          <p:attrName>ppt_w</p:attrName>
                                        </p:attrNameLst>
                                      </p:cBhvr>
                                      <p:tavLst>
                                        <p:tav tm="0">
                                          <p:val>
                                            <p:strVal val="#ppt_w*0.70"/>
                                          </p:val>
                                        </p:tav>
                                        <p:tav tm="100000">
                                          <p:val>
                                            <p:strVal val="#ppt_w"/>
                                          </p:val>
                                        </p:tav>
                                      </p:tavLst>
                                    </p:anim>
                                    <p:anim calcmode="lin" valueType="num">
                                      <p:cBhvr>
                                        <p:cTn id="151" dur="500" fill="hold"/>
                                        <p:tgtEl>
                                          <p:spTgt spid="76816"/>
                                        </p:tgtEl>
                                        <p:attrNameLst>
                                          <p:attrName>ppt_h</p:attrName>
                                        </p:attrNameLst>
                                      </p:cBhvr>
                                      <p:tavLst>
                                        <p:tav tm="0">
                                          <p:val>
                                            <p:strVal val="#ppt_h"/>
                                          </p:val>
                                        </p:tav>
                                        <p:tav tm="100000">
                                          <p:val>
                                            <p:strVal val="#ppt_h"/>
                                          </p:val>
                                        </p:tav>
                                      </p:tavLst>
                                    </p:anim>
                                    <p:animEffect transition="in" filter="fade">
                                      <p:cBhvr>
                                        <p:cTn id="152" dur="500"/>
                                        <p:tgtEl>
                                          <p:spTgt spid="76816"/>
                                        </p:tgtEl>
                                      </p:cBhvr>
                                    </p:animEffect>
                                  </p:childTnLst>
                                </p:cTn>
                              </p:par>
                              <p:par>
                                <p:cTn id="153" presetID="55" presetClass="entr" presetSubtype="0" fill="hold" grpId="0" nodeType="withEffect">
                                  <p:stCondLst>
                                    <p:cond delay="0"/>
                                  </p:stCondLst>
                                  <p:childTnLst>
                                    <p:set>
                                      <p:cBhvr>
                                        <p:cTn id="154" dur="1" fill="hold">
                                          <p:stCondLst>
                                            <p:cond delay="0"/>
                                          </p:stCondLst>
                                        </p:cTn>
                                        <p:tgtEl>
                                          <p:spTgt spid="76824"/>
                                        </p:tgtEl>
                                        <p:attrNameLst>
                                          <p:attrName>style.visibility</p:attrName>
                                        </p:attrNameLst>
                                      </p:cBhvr>
                                      <p:to>
                                        <p:strVal val="visible"/>
                                      </p:to>
                                    </p:set>
                                    <p:anim calcmode="lin" valueType="num">
                                      <p:cBhvr>
                                        <p:cTn id="155" dur="500" fill="hold"/>
                                        <p:tgtEl>
                                          <p:spTgt spid="76824"/>
                                        </p:tgtEl>
                                        <p:attrNameLst>
                                          <p:attrName>ppt_w</p:attrName>
                                        </p:attrNameLst>
                                      </p:cBhvr>
                                      <p:tavLst>
                                        <p:tav tm="0">
                                          <p:val>
                                            <p:strVal val="#ppt_w*0.70"/>
                                          </p:val>
                                        </p:tav>
                                        <p:tav tm="100000">
                                          <p:val>
                                            <p:strVal val="#ppt_w"/>
                                          </p:val>
                                        </p:tav>
                                      </p:tavLst>
                                    </p:anim>
                                    <p:anim calcmode="lin" valueType="num">
                                      <p:cBhvr>
                                        <p:cTn id="156" dur="500" fill="hold"/>
                                        <p:tgtEl>
                                          <p:spTgt spid="76824"/>
                                        </p:tgtEl>
                                        <p:attrNameLst>
                                          <p:attrName>ppt_h</p:attrName>
                                        </p:attrNameLst>
                                      </p:cBhvr>
                                      <p:tavLst>
                                        <p:tav tm="0">
                                          <p:val>
                                            <p:strVal val="#ppt_h"/>
                                          </p:val>
                                        </p:tav>
                                        <p:tav tm="100000">
                                          <p:val>
                                            <p:strVal val="#ppt_h"/>
                                          </p:val>
                                        </p:tav>
                                      </p:tavLst>
                                    </p:anim>
                                    <p:animEffect transition="in" filter="fade">
                                      <p:cBhvr>
                                        <p:cTn id="157" dur="500"/>
                                        <p:tgtEl>
                                          <p:spTgt spid="76824"/>
                                        </p:tgtEl>
                                      </p:cBhvr>
                                    </p:animEffect>
                                  </p:childTnLst>
                                </p:cTn>
                              </p:par>
                            </p:childTnLst>
                          </p:cTn>
                        </p:par>
                        <p:par>
                          <p:cTn id="158" fill="hold">
                            <p:stCondLst>
                              <p:cond delay="6500"/>
                            </p:stCondLst>
                            <p:childTnLst>
                              <p:par>
                                <p:cTn id="159" presetID="42" presetClass="entr" presetSubtype="0" fill="hold" grpId="0" nodeType="afterEffect">
                                  <p:stCondLst>
                                    <p:cond delay="0"/>
                                  </p:stCondLst>
                                  <p:childTnLst>
                                    <p:set>
                                      <p:cBhvr>
                                        <p:cTn id="160" dur="1" fill="hold">
                                          <p:stCondLst>
                                            <p:cond delay="0"/>
                                          </p:stCondLst>
                                        </p:cTn>
                                        <p:tgtEl>
                                          <p:spTgt spid="33"/>
                                        </p:tgtEl>
                                        <p:attrNameLst>
                                          <p:attrName>style.visibility</p:attrName>
                                        </p:attrNameLst>
                                      </p:cBhvr>
                                      <p:to>
                                        <p:strVal val="visible"/>
                                      </p:to>
                                    </p:set>
                                    <p:animEffect transition="in" filter="fade">
                                      <p:cBhvr>
                                        <p:cTn id="161" dur="500"/>
                                        <p:tgtEl>
                                          <p:spTgt spid="33"/>
                                        </p:tgtEl>
                                      </p:cBhvr>
                                    </p:animEffect>
                                    <p:anim calcmode="lin" valueType="num">
                                      <p:cBhvr>
                                        <p:cTn id="162" dur="500" fill="hold"/>
                                        <p:tgtEl>
                                          <p:spTgt spid="33"/>
                                        </p:tgtEl>
                                        <p:attrNameLst>
                                          <p:attrName>ppt_x</p:attrName>
                                        </p:attrNameLst>
                                      </p:cBhvr>
                                      <p:tavLst>
                                        <p:tav tm="0">
                                          <p:val>
                                            <p:strVal val="#ppt_x"/>
                                          </p:val>
                                        </p:tav>
                                        <p:tav tm="100000">
                                          <p:val>
                                            <p:strVal val="#ppt_x"/>
                                          </p:val>
                                        </p:tav>
                                      </p:tavLst>
                                    </p:anim>
                                    <p:anim calcmode="lin" valueType="num">
                                      <p:cBhvr>
                                        <p:cTn id="163" dur="500" fill="hold"/>
                                        <p:tgtEl>
                                          <p:spTgt spid="33"/>
                                        </p:tgtEl>
                                        <p:attrNameLst>
                                          <p:attrName>ppt_y</p:attrName>
                                        </p:attrNameLst>
                                      </p:cBhvr>
                                      <p:tavLst>
                                        <p:tav tm="0">
                                          <p:val>
                                            <p:strVal val="#ppt_y+.1"/>
                                          </p:val>
                                        </p:tav>
                                        <p:tav tm="100000">
                                          <p:val>
                                            <p:strVal val="#ppt_y"/>
                                          </p:val>
                                        </p:tav>
                                      </p:tavLst>
                                    </p:anim>
                                  </p:childTnLst>
                                </p:cTn>
                              </p:par>
                            </p:childTnLst>
                          </p:cTn>
                        </p:par>
                        <p:par>
                          <p:cTn id="164" fill="hold">
                            <p:stCondLst>
                              <p:cond delay="7000"/>
                            </p:stCondLst>
                            <p:childTnLst>
                              <p:par>
                                <p:cTn id="165" presetID="55" presetClass="entr" presetSubtype="0" fill="hold" grpId="0" nodeType="afterEffect">
                                  <p:stCondLst>
                                    <p:cond delay="0"/>
                                  </p:stCondLst>
                                  <p:childTnLst>
                                    <p:set>
                                      <p:cBhvr>
                                        <p:cTn id="166" dur="1" fill="hold">
                                          <p:stCondLst>
                                            <p:cond delay="0"/>
                                          </p:stCondLst>
                                        </p:cTn>
                                        <p:tgtEl>
                                          <p:spTgt spid="76817"/>
                                        </p:tgtEl>
                                        <p:attrNameLst>
                                          <p:attrName>style.visibility</p:attrName>
                                        </p:attrNameLst>
                                      </p:cBhvr>
                                      <p:to>
                                        <p:strVal val="visible"/>
                                      </p:to>
                                    </p:set>
                                    <p:anim calcmode="lin" valueType="num">
                                      <p:cBhvr>
                                        <p:cTn id="167" dur="500" fill="hold"/>
                                        <p:tgtEl>
                                          <p:spTgt spid="76817"/>
                                        </p:tgtEl>
                                        <p:attrNameLst>
                                          <p:attrName>ppt_w</p:attrName>
                                        </p:attrNameLst>
                                      </p:cBhvr>
                                      <p:tavLst>
                                        <p:tav tm="0">
                                          <p:val>
                                            <p:strVal val="#ppt_w*0.70"/>
                                          </p:val>
                                        </p:tav>
                                        <p:tav tm="100000">
                                          <p:val>
                                            <p:strVal val="#ppt_w"/>
                                          </p:val>
                                        </p:tav>
                                      </p:tavLst>
                                    </p:anim>
                                    <p:anim calcmode="lin" valueType="num">
                                      <p:cBhvr>
                                        <p:cTn id="168" dur="500" fill="hold"/>
                                        <p:tgtEl>
                                          <p:spTgt spid="76817"/>
                                        </p:tgtEl>
                                        <p:attrNameLst>
                                          <p:attrName>ppt_h</p:attrName>
                                        </p:attrNameLst>
                                      </p:cBhvr>
                                      <p:tavLst>
                                        <p:tav tm="0">
                                          <p:val>
                                            <p:strVal val="#ppt_h"/>
                                          </p:val>
                                        </p:tav>
                                        <p:tav tm="100000">
                                          <p:val>
                                            <p:strVal val="#ppt_h"/>
                                          </p:val>
                                        </p:tav>
                                      </p:tavLst>
                                    </p:anim>
                                    <p:animEffect transition="in" filter="fade">
                                      <p:cBhvr>
                                        <p:cTn id="169" dur="500"/>
                                        <p:tgtEl>
                                          <p:spTgt spid="76817"/>
                                        </p:tgtEl>
                                      </p:cBhvr>
                                    </p:animEffect>
                                  </p:childTnLst>
                                </p:cTn>
                              </p:par>
                              <p:par>
                                <p:cTn id="170" presetID="55" presetClass="entr" presetSubtype="0" fill="hold" grpId="0" nodeType="withEffect">
                                  <p:stCondLst>
                                    <p:cond delay="0"/>
                                  </p:stCondLst>
                                  <p:childTnLst>
                                    <p:set>
                                      <p:cBhvr>
                                        <p:cTn id="171" dur="1" fill="hold">
                                          <p:stCondLst>
                                            <p:cond delay="0"/>
                                          </p:stCondLst>
                                        </p:cTn>
                                        <p:tgtEl>
                                          <p:spTgt spid="76825"/>
                                        </p:tgtEl>
                                        <p:attrNameLst>
                                          <p:attrName>style.visibility</p:attrName>
                                        </p:attrNameLst>
                                      </p:cBhvr>
                                      <p:to>
                                        <p:strVal val="visible"/>
                                      </p:to>
                                    </p:set>
                                    <p:anim calcmode="lin" valueType="num">
                                      <p:cBhvr>
                                        <p:cTn id="172" dur="500" fill="hold"/>
                                        <p:tgtEl>
                                          <p:spTgt spid="76825"/>
                                        </p:tgtEl>
                                        <p:attrNameLst>
                                          <p:attrName>ppt_w</p:attrName>
                                        </p:attrNameLst>
                                      </p:cBhvr>
                                      <p:tavLst>
                                        <p:tav tm="0">
                                          <p:val>
                                            <p:strVal val="#ppt_w*0.70"/>
                                          </p:val>
                                        </p:tav>
                                        <p:tav tm="100000">
                                          <p:val>
                                            <p:strVal val="#ppt_w"/>
                                          </p:val>
                                        </p:tav>
                                      </p:tavLst>
                                    </p:anim>
                                    <p:anim calcmode="lin" valueType="num">
                                      <p:cBhvr>
                                        <p:cTn id="173" dur="500" fill="hold"/>
                                        <p:tgtEl>
                                          <p:spTgt spid="76825"/>
                                        </p:tgtEl>
                                        <p:attrNameLst>
                                          <p:attrName>ppt_h</p:attrName>
                                        </p:attrNameLst>
                                      </p:cBhvr>
                                      <p:tavLst>
                                        <p:tav tm="0">
                                          <p:val>
                                            <p:strVal val="#ppt_h"/>
                                          </p:val>
                                        </p:tav>
                                        <p:tav tm="100000">
                                          <p:val>
                                            <p:strVal val="#ppt_h"/>
                                          </p:val>
                                        </p:tav>
                                      </p:tavLst>
                                    </p:anim>
                                    <p:animEffect transition="in" filter="fade">
                                      <p:cBhvr>
                                        <p:cTn id="174" dur="500"/>
                                        <p:tgtEl>
                                          <p:spTgt spid="76825"/>
                                        </p:tgtEl>
                                      </p:cBhvr>
                                    </p:animEffect>
                                  </p:childTnLst>
                                </p:cTn>
                              </p:par>
                            </p:childTnLst>
                          </p:cTn>
                        </p:par>
                        <p:par>
                          <p:cTn id="175" fill="hold">
                            <p:stCondLst>
                              <p:cond delay="7500"/>
                            </p:stCondLst>
                            <p:childTnLst>
                              <p:par>
                                <p:cTn id="176" presetID="42" presetClass="entr" presetSubtype="0" fill="hold" grpId="0" nodeType="afterEffect">
                                  <p:stCondLst>
                                    <p:cond delay="0"/>
                                  </p:stCondLst>
                                  <p:childTnLst>
                                    <p:set>
                                      <p:cBhvr>
                                        <p:cTn id="177" dur="1" fill="hold">
                                          <p:stCondLst>
                                            <p:cond delay="0"/>
                                          </p:stCondLst>
                                        </p:cTn>
                                        <p:tgtEl>
                                          <p:spTgt spid="34"/>
                                        </p:tgtEl>
                                        <p:attrNameLst>
                                          <p:attrName>style.visibility</p:attrName>
                                        </p:attrNameLst>
                                      </p:cBhvr>
                                      <p:to>
                                        <p:strVal val="visible"/>
                                      </p:to>
                                    </p:set>
                                    <p:animEffect transition="in" filter="fade">
                                      <p:cBhvr>
                                        <p:cTn id="178" dur="500"/>
                                        <p:tgtEl>
                                          <p:spTgt spid="34"/>
                                        </p:tgtEl>
                                      </p:cBhvr>
                                    </p:animEffect>
                                    <p:anim calcmode="lin" valueType="num">
                                      <p:cBhvr>
                                        <p:cTn id="179" dur="500" fill="hold"/>
                                        <p:tgtEl>
                                          <p:spTgt spid="34"/>
                                        </p:tgtEl>
                                        <p:attrNameLst>
                                          <p:attrName>ppt_x</p:attrName>
                                        </p:attrNameLst>
                                      </p:cBhvr>
                                      <p:tavLst>
                                        <p:tav tm="0">
                                          <p:val>
                                            <p:strVal val="#ppt_x"/>
                                          </p:val>
                                        </p:tav>
                                        <p:tav tm="100000">
                                          <p:val>
                                            <p:strVal val="#ppt_x"/>
                                          </p:val>
                                        </p:tav>
                                      </p:tavLst>
                                    </p:anim>
                                    <p:anim calcmode="lin" valueType="num">
                                      <p:cBhvr>
                                        <p:cTn id="180" dur="500" fill="hold"/>
                                        <p:tgtEl>
                                          <p:spTgt spid="34"/>
                                        </p:tgtEl>
                                        <p:attrNameLst>
                                          <p:attrName>ppt_y</p:attrName>
                                        </p:attrNameLst>
                                      </p:cBhvr>
                                      <p:tavLst>
                                        <p:tav tm="0">
                                          <p:val>
                                            <p:strVal val="#ppt_y+.1"/>
                                          </p:val>
                                        </p:tav>
                                        <p:tav tm="100000">
                                          <p:val>
                                            <p:strVal val="#ppt_y"/>
                                          </p:val>
                                        </p:tav>
                                      </p:tavLst>
                                    </p:anim>
                                  </p:childTnLst>
                                </p:cTn>
                              </p:par>
                              <p:par>
                                <p:cTn id="181" presetID="42" presetClass="entr" presetSubtype="0" fill="hold" grpId="0" nodeType="withEffect">
                                  <p:stCondLst>
                                    <p:cond delay="0"/>
                                  </p:stCondLst>
                                  <p:childTnLst>
                                    <p:set>
                                      <p:cBhvr>
                                        <p:cTn id="182" dur="1" fill="hold">
                                          <p:stCondLst>
                                            <p:cond delay="0"/>
                                          </p:stCondLst>
                                        </p:cTn>
                                        <p:tgtEl>
                                          <p:spTgt spid="24">
                                            <p:bg/>
                                          </p:spTgt>
                                        </p:tgtEl>
                                        <p:attrNameLst>
                                          <p:attrName>style.visibility</p:attrName>
                                        </p:attrNameLst>
                                      </p:cBhvr>
                                      <p:to>
                                        <p:strVal val="visible"/>
                                      </p:to>
                                    </p:set>
                                    <p:animEffect transition="in" filter="fade">
                                      <p:cBhvr>
                                        <p:cTn id="183" dur="1000"/>
                                        <p:tgtEl>
                                          <p:spTgt spid="24">
                                            <p:bg/>
                                          </p:spTgt>
                                        </p:tgtEl>
                                      </p:cBhvr>
                                    </p:animEffect>
                                    <p:anim calcmode="lin" valueType="num">
                                      <p:cBhvr>
                                        <p:cTn id="184" dur="1000" fill="hold"/>
                                        <p:tgtEl>
                                          <p:spTgt spid="24">
                                            <p:bg/>
                                          </p:spTgt>
                                        </p:tgtEl>
                                        <p:attrNameLst>
                                          <p:attrName>ppt_x</p:attrName>
                                        </p:attrNameLst>
                                      </p:cBhvr>
                                      <p:tavLst>
                                        <p:tav tm="0">
                                          <p:val>
                                            <p:strVal val="#ppt_x"/>
                                          </p:val>
                                        </p:tav>
                                        <p:tav tm="100000">
                                          <p:val>
                                            <p:strVal val="#ppt_x"/>
                                          </p:val>
                                        </p:tav>
                                      </p:tavLst>
                                    </p:anim>
                                    <p:anim calcmode="lin" valueType="num">
                                      <p:cBhvr>
                                        <p:cTn id="185" dur="1000" fill="hold"/>
                                        <p:tgtEl>
                                          <p:spTgt spid="24">
                                            <p:bg/>
                                          </p:spTgt>
                                        </p:tgtEl>
                                        <p:attrNameLst>
                                          <p:attrName>ppt_y</p:attrName>
                                        </p:attrNameLst>
                                      </p:cBhvr>
                                      <p:tavLst>
                                        <p:tav tm="0">
                                          <p:val>
                                            <p:strVal val="#ppt_y+.1"/>
                                          </p:val>
                                        </p:tav>
                                        <p:tav tm="100000">
                                          <p:val>
                                            <p:strVal val="#ppt_y"/>
                                          </p:val>
                                        </p:tav>
                                      </p:tavLst>
                                    </p:anim>
                                  </p:childTnLst>
                                </p:cTn>
                              </p:par>
                              <p:par>
                                <p:cTn id="186" presetID="42" presetClass="entr" presetSubtype="0" fill="hold" grpId="0" nodeType="withEffect">
                                  <p:stCondLst>
                                    <p:cond delay="0"/>
                                  </p:stCondLst>
                                  <p:childTnLst>
                                    <p:set>
                                      <p:cBhvr>
                                        <p:cTn id="187" dur="1" fill="hold">
                                          <p:stCondLst>
                                            <p:cond delay="0"/>
                                          </p:stCondLst>
                                        </p:cTn>
                                        <p:tgtEl>
                                          <p:spTgt spid="24">
                                            <p:txEl>
                                              <p:pRg st="0" end="0"/>
                                            </p:txEl>
                                          </p:spTgt>
                                        </p:tgtEl>
                                        <p:attrNameLst>
                                          <p:attrName>style.visibility</p:attrName>
                                        </p:attrNameLst>
                                      </p:cBhvr>
                                      <p:to>
                                        <p:strVal val="visible"/>
                                      </p:to>
                                    </p:set>
                                    <p:animEffect transition="in" filter="fade">
                                      <p:cBhvr>
                                        <p:cTn id="188" dur="1000"/>
                                        <p:tgtEl>
                                          <p:spTgt spid="24">
                                            <p:txEl>
                                              <p:pRg st="0" end="0"/>
                                            </p:txEl>
                                          </p:spTgt>
                                        </p:tgtEl>
                                      </p:cBhvr>
                                    </p:animEffect>
                                    <p:anim calcmode="lin" valueType="num">
                                      <p:cBhvr>
                                        <p:cTn id="189"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190"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8" grpId="0" animBg="1"/>
      <p:bldP spid="76809" grpId="0" animBg="1"/>
      <p:bldP spid="76810" grpId="0" animBg="1"/>
      <p:bldP spid="76811" grpId="0" animBg="1"/>
      <p:bldP spid="76812" grpId="0" animBg="1"/>
      <p:bldP spid="76813" grpId="0" animBg="1"/>
      <p:bldP spid="76814" grpId="0" animBg="1"/>
      <p:bldP spid="76815" grpId="0" animBg="1"/>
      <p:bldP spid="76816" grpId="0" animBg="1"/>
      <p:bldP spid="76817" grpId="0" animBg="1"/>
      <p:bldP spid="76818" grpId="0" animBg="1"/>
      <p:bldP spid="76819" grpId="0" animBg="1"/>
      <p:bldP spid="76820" grpId="0" animBg="1"/>
      <p:bldP spid="76821" grpId="0" animBg="1"/>
      <p:bldP spid="76822" grpId="0" animBg="1"/>
      <p:bldP spid="76823" grpId="0" animBg="1"/>
      <p:bldP spid="76824" grpId="0" animBg="1"/>
      <p:bldP spid="76825" grpId="0" animBg="1"/>
      <p:bldP spid="24" grpId="0" build="allAtOnce" animBg="1"/>
      <p:bldP spid="26" grpId="0"/>
      <p:bldP spid="27" grpId="0"/>
      <p:bldP spid="28" grpId="0"/>
      <p:bldP spid="29" grpId="0"/>
      <p:bldP spid="30" grpId="0"/>
      <p:bldP spid="31" grpId="0"/>
      <p:bldP spid="32" grpId="0"/>
      <p:bldP spid="33" grpId="0"/>
      <p:bldP spid="34" grpId="0"/>
      <p:bldP spid="35"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6"/>
          <p:cNvSpPr>
            <a:spLocks noGrp="1"/>
          </p:cNvSpPr>
          <p:nvPr>
            <p:ph type="sldNum" sz="quarter" idx="12"/>
          </p:nvPr>
        </p:nvSpPr>
        <p:spPr>
          <a:noFill/>
        </p:spPr>
        <p:txBody>
          <a:bodyPr/>
          <a:lstStyle/>
          <a:p>
            <a:fld id="{70824FEF-9657-47DD-8698-3AE378634182}" type="slidenum">
              <a:rPr lang="en-US" altLang="zh-CN" smtClean="0">
                <a:latin typeface="Arial" pitchFamily="34" charset="0"/>
                <a:ea typeface="SimSun" pitchFamily="2" charset="-122"/>
              </a:rPr>
              <a:pPr/>
              <a:t>166</a:t>
            </a:fld>
            <a:endParaRPr lang="en-US" altLang="zh-CN">
              <a:latin typeface="Arial" pitchFamily="34" charset="0"/>
              <a:ea typeface="SimSun" pitchFamily="2" charset="-122"/>
            </a:endParaRPr>
          </a:p>
        </p:txBody>
      </p:sp>
      <p:sp>
        <p:nvSpPr>
          <p:cNvPr id="23555" name="Rectangle 2"/>
          <p:cNvSpPr>
            <a:spLocks noGrp="1" noChangeArrowheads="1"/>
          </p:cNvSpPr>
          <p:nvPr>
            <p:ph type="title"/>
          </p:nvPr>
        </p:nvSpPr>
        <p:spPr>
          <a:xfrm>
            <a:off x="457200" y="304800"/>
            <a:ext cx="8229600" cy="1143000"/>
          </a:xfrm>
        </p:spPr>
        <p:txBody>
          <a:bodyPr/>
          <a:lstStyle/>
          <a:p>
            <a:pPr eaLnBrk="1" hangingPunct="1">
              <a:lnSpc>
                <a:spcPts val="4600"/>
              </a:lnSpc>
            </a:pPr>
            <a:r>
              <a:rPr lang="en-US" dirty="0">
                <a:solidFill>
                  <a:srgbClr val="CFAFE7"/>
                </a:solidFill>
                <a:latin typeface="Arial" pitchFamily="34" charset="0"/>
                <a:cs typeface="Arial" pitchFamily="34" charset="0"/>
              </a:rPr>
              <a:t>Event Model –  </a:t>
            </a:r>
            <a:r>
              <a:rPr lang="en-US" sz="4000" dirty="0">
                <a:solidFill>
                  <a:srgbClr val="CFAFE7"/>
                </a:solidFill>
                <a:latin typeface="Arial" pitchFamily="34" charset="0"/>
                <a:cs typeface="Arial" pitchFamily="34" charset="0"/>
              </a:rPr>
              <a:t>Composite Event</a:t>
            </a:r>
          </a:p>
        </p:txBody>
      </p:sp>
      <p:sp>
        <p:nvSpPr>
          <p:cNvPr id="77827" name="Rectangle 3"/>
          <p:cNvSpPr>
            <a:spLocks noGrp="1" noChangeArrowheads="1"/>
          </p:cNvSpPr>
          <p:nvPr>
            <p:ph type="body" sz="half" idx="1"/>
          </p:nvPr>
        </p:nvSpPr>
        <p:spPr>
          <a:xfrm>
            <a:off x="685800" y="3733800"/>
            <a:ext cx="8305800" cy="1066800"/>
          </a:xfrm>
        </p:spPr>
        <p:txBody>
          <a:bodyPr>
            <a:normAutofit lnSpcReduction="10000"/>
          </a:bodyPr>
          <a:lstStyle/>
          <a:p>
            <a:pPr marL="0" lvl="1" indent="0" algn="ctr" eaLnBrk="1" hangingPunct="1">
              <a:spcBef>
                <a:spcPct val="0"/>
              </a:spcBef>
              <a:spcAft>
                <a:spcPts val="600"/>
              </a:spcAft>
              <a:buNone/>
            </a:pPr>
            <a:r>
              <a:rPr lang="en-US" sz="3600" b="1" i="1" dirty="0" err="1">
                <a:solidFill>
                  <a:srgbClr val="FFC000"/>
                </a:solidFill>
                <a:latin typeface="Arial" pitchFamily="34" charset="0"/>
                <a:cs typeface="Arial" pitchFamily="34" charset="0"/>
              </a:rPr>
              <a:t>E</a:t>
            </a:r>
            <a:r>
              <a:rPr lang="en-US" sz="3600" b="1" i="1" baseline="-25000" dirty="0" err="1">
                <a:solidFill>
                  <a:srgbClr val="FFC000"/>
                </a:solidFill>
                <a:latin typeface="Arial" pitchFamily="34" charset="0"/>
                <a:cs typeface="Arial" pitchFamily="34" charset="0"/>
              </a:rPr>
              <a:t>c</a:t>
            </a:r>
            <a:r>
              <a:rPr lang="en-US" sz="3600" b="1" i="1" dirty="0">
                <a:solidFill>
                  <a:srgbClr val="FFC000"/>
                </a:solidFill>
                <a:latin typeface="Arial" pitchFamily="34" charset="0"/>
                <a:cs typeface="Arial" pitchFamily="34" charset="0"/>
              </a:rPr>
              <a:t> </a:t>
            </a:r>
            <a:r>
              <a:rPr lang="en-US" sz="3600" b="1" i="1" dirty="0">
                <a:solidFill>
                  <a:srgbClr val="FFC000"/>
                </a:solidFill>
                <a:cs typeface="Times New Roman" pitchFamily="18" charset="0"/>
              </a:rPr>
              <a:t>→</a:t>
            </a:r>
            <a:r>
              <a:rPr lang="en-US" sz="3600" b="1" i="1" dirty="0">
                <a:solidFill>
                  <a:srgbClr val="FFC000"/>
                </a:solidFill>
                <a:latin typeface="Arial" pitchFamily="34" charset="0"/>
                <a:cs typeface="Arial" pitchFamily="34" charset="0"/>
              </a:rPr>
              <a:t>  </a:t>
            </a:r>
            <a:r>
              <a:rPr lang="en-US" sz="3600" b="1" i="1" dirty="0" err="1">
                <a:solidFill>
                  <a:srgbClr val="FFC000"/>
                </a:solidFill>
                <a:latin typeface="Arial" pitchFamily="34" charset="0"/>
                <a:cs typeface="Arial" pitchFamily="34" charset="0"/>
              </a:rPr>
              <a:t>E</a:t>
            </a:r>
            <a:r>
              <a:rPr lang="en-US" sz="3600" b="1" i="1" baseline="-25000" dirty="0" err="1">
                <a:solidFill>
                  <a:srgbClr val="FFC000"/>
                </a:solidFill>
                <a:latin typeface="Arial" pitchFamily="34" charset="0"/>
                <a:cs typeface="Arial" pitchFamily="34" charset="0"/>
              </a:rPr>
              <a:t>s</a:t>
            </a:r>
            <a:r>
              <a:rPr lang="en-US" sz="3600" b="1" i="1" dirty="0">
                <a:solidFill>
                  <a:srgbClr val="FFC000"/>
                </a:solidFill>
                <a:latin typeface="Arial" pitchFamily="34" charset="0"/>
                <a:cs typeface="Arial" pitchFamily="34" charset="0"/>
              </a:rPr>
              <a:t>  |  T</a:t>
            </a:r>
            <a:r>
              <a:rPr lang="en-US" sz="3600" b="1" i="1" baseline="-25000" dirty="0">
                <a:solidFill>
                  <a:srgbClr val="FFC000"/>
                </a:solidFill>
                <a:latin typeface="Arial" pitchFamily="34" charset="0"/>
                <a:cs typeface="Arial" pitchFamily="34" charset="0"/>
              </a:rPr>
              <a:t>o</a:t>
            </a:r>
            <a:r>
              <a:rPr lang="en-US" sz="3600" b="1" dirty="0">
                <a:solidFill>
                  <a:srgbClr val="FFC000"/>
                </a:solidFill>
                <a:latin typeface="Arial" pitchFamily="34" charset="0"/>
                <a:cs typeface="Arial" pitchFamily="34" charset="0"/>
              </a:rPr>
              <a:t>(</a:t>
            </a:r>
            <a:r>
              <a:rPr lang="en-US" sz="3600" b="1" i="1" dirty="0">
                <a:solidFill>
                  <a:srgbClr val="FFC000"/>
                </a:solidFill>
                <a:latin typeface="Arial" pitchFamily="34" charset="0"/>
                <a:cs typeface="Arial" pitchFamily="34" charset="0"/>
              </a:rPr>
              <a:t>E</a:t>
            </a:r>
            <a:r>
              <a:rPr lang="en-US" sz="3600" b="1" i="1" baseline="-25000" dirty="0">
                <a:solidFill>
                  <a:srgbClr val="FFC000"/>
                </a:solidFill>
                <a:latin typeface="Arial" pitchFamily="34" charset="0"/>
                <a:cs typeface="Arial" pitchFamily="34" charset="0"/>
              </a:rPr>
              <a:t>c1</a:t>
            </a:r>
            <a:r>
              <a:rPr lang="en-US" sz="3600" b="1" i="1" dirty="0">
                <a:solidFill>
                  <a:srgbClr val="FFC000"/>
                </a:solidFill>
                <a:latin typeface="Arial" pitchFamily="34" charset="0"/>
                <a:cs typeface="Arial" pitchFamily="34" charset="0"/>
              </a:rPr>
              <a:t>, E</a:t>
            </a:r>
            <a:r>
              <a:rPr lang="en-US" sz="3600" b="1" i="1" baseline="-25000" dirty="0">
                <a:solidFill>
                  <a:srgbClr val="FFC000"/>
                </a:solidFill>
                <a:latin typeface="Arial" pitchFamily="34" charset="0"/>
                <a:cs typeface="Arial" pitchFamily="34" charset="0"/>
              </a:rPr>
              <a:t>c2</a:t>
            </a:r>
            <a:r>
              <a:rPr lang="en-US" sz="3600" b="1" dirty="0">
                <a:solidFill>
                  <a:srgbClr val="FFC000"/>
                </a:solidFill>
                <a:latin typeface="Arial" pitchFamily="34" charset="0"/>
                <a:cs typeface="Arial" pitchFamily="34" charset="0"/>
              </a:rPr>
              <a:t>) </a:t>
            </a:r>
            <a:r>
              <a:rPr lang="en-US" sz="3600" b="1" i="1" dirty="0">
                <a:solidFill>
                  <a:srgbClr val="FFC000"/>
                </a:solidFill>
                <a:latin typeface="Arial" pitchFamily="34" charset="0"/>
                <a:cs typeface="Arial" pitchFamily="34" charset="0"/>
              </a:rPr>
              <a:t> |  L</a:t>
            </a:r>
            <a:r>
              <a:rPr lang="en-US" sz="3600" b="1" i="1" baseline="-25000" dirty="0">
                <a:solidFill>
                  <a:srgbClr val="FFC000"/>
                </a:solidFill>
                <a:latin typeface="Arial" pitchFamily="34" charset="0"/>
                <a:cs typeface="Arial" pitchFamily="34" charset="0"/>
              </a:rPr>
              <a:t>o</a:t>
            </a:r>
            <a:r>
              <a:rPr lang="en-US" sz="3600" b="1" dirty="0">
                <a:solidFill>
                  <a:srgbClr val="FFC000"/>
                </a:solidFill>
                <a:latin typeface="Arial" pitchFamily="34" charset="0"/>
                <a:cs typeface="Arial" pitchFamily="34" charset="0"/>
              </a:rPr>
              <a:t>(</a:t>
            </a:r>
            <a:r>
              <a:rPr lang="en-US" sz="3600" b="1" i="1" dirty="0">
                <a:solidFill>
                  <a:srgbClr val="FFC000"/>
                </a:solidFill>
                <a:latin typeface="Arial" pitchFamily="34" charset="0"/>
                <a:cs typeface="Arial" pitchFamily="34" charset="0"/>
              </a:rPr>
              <a:t>E</a:t>
            </a:r>
            <a:r>
              <a:rPr lang="en-US" sz="3600" b="1" i="1" baseline="-25000" dirty="0">
                <a:solidFill>
                  <a:srgbClr val="FFC000"/>
                </a:solidFill>
                <a:latin typeface="Arial" pitchFamily="34" charset="0"/>
                <a:cs typeface="Arial" pitchFamily="34" charset="0"/>
              </a:rPr>
              <a:t>c1</a:t>
            </a:r>
            <a:r>
              <a:rPr lang="en-US" sz="3600" b="1" i="1" dirty="0">
                <a:solidFill>
                  <a:srgbClr val="FFC000"/>
                </a:solidFill>
                <a:latin typeface="Arial" pitchFamily="34" charset="0"/>
                <a:cs typeface="Arial" pitchFamily="34" charset="0"/>
              </a:rPr>
              <a:t>, E</a:t>
            </a:r>
            <a:r>
              <a:rPr lang="en-US" sz="3600" b="1" i="1" baseline="-25000" dirty="0">
                <a:solidFill>
                  <a:srgbClr val="FFC000"/>
                </a:solidFill>
                <a:latin typeface="Arial" pitchFamily="34" charset="0"/>
                <a:cs typeface="Arial" pitchFamily="34" charset="0"/>
              </a:rPr>
              <a:t>c2</a:t>
            </a:r>
            <a:r>
              <a:rPr lang="en-US" sz="3600" b="1" dirty="0">
                <a:solidFill>
                  <a:srgbClr val="FFC000"/>
                </a:solidFill>
                <a:latin typeface="Arial" pitchFamily="34" charset="0"/>
                <a:cs typeface="Arial" pitchFamily="34" charset="0"/>
              </a:rPr>
              <a:t>)</a:t>
            </a:r>
            <a:r>
              <a:rPr lang="en-US" sz="3600" i="1" dirty="0">
                <a:solidFill>
                  <a:srgbClr val="FFC000"/>
                </a:solidFill>
                <a:latin typeface="Arial" pitchFamily="34" charset="0"/>
                <a:cs typeface="Arial" pitchFamily="34" charset="0"/>
              </a:rPr>
              <a:t> </a:t>
            </a:r>
            <a:r>
              <a:rPr lang="en-US" i="1" dirty="0">
                <a:solidFill>
                  <a:srgbClr val="FFC000"/>
                </a:solidFill>
                <a:latin typeface="Arial" pitchFamily="34" charset="0"/>
                <a:cs typeface="Arial" pitchFamily="34" charset="0"/>
              </a:rPr>
              <a:t>    </a:t>
            </a:r>
          </a:p>
          <a:p>
            <a:pPr marL="798513" lvl="1" indent="-327025" eaLnBrk="1" hangingPunct="1">
              <a:spcBef>
                <a:spcPct val="0"/>
              </a:spcBef>
              <a:spcAft>
                <a:spcPts val="400"/>
              </a:spcAft>
              <a:buFont typeface="Wingdings" pitchFamily="2" charset="2"/>
              <a:buNone/>
            </a:pPr>
            <a:r>
              <a:rPr lang="en-US" i="1" dirty="0">
                <a:latin typeface="Arial" pitchFamily="34" charset="0"/>
                <a:cs typeface="Arial" pitchFamily="34" charset="0"/>
              </a:rPr>
              <a:t> </a:t>
            </a:r>
            <a:r>
              <a:rPr lang="en-US" sz="2400" i="1" dirty="0">
                <a:latin typeface="Arial" pitchFamily="34" charset="0"/>
                <a:cs typeface="Arial" pitchFamily="34" charset="0"/>
              </a:rPr>
              <a:t>			</a:t>
            </a:r>
            <a:endParaRPr lang="en-US" sz="2400" dirty="0">
              <a:latin typeface="Arial" pitchFamily="34" charset="0"/>
              <a:cs typeface="Arial" pitchFamily="34" charset="0"/>
            </a:endParaRPr>
          </a:p>
        </p:txBody>
      </p:sp>
      <p:sp>
        <p:nvSpPr>
          <p:cNvPr id="5" name="Rounded Rectangular Callout 4"/>
          <p:cNvSpPr/>
          <p:nvPr/>
        </p:nvSpPr>
        <p:spPr>
          <a:xfrm>
            <a:off x="762000" y="1863080"/>
            <a:ext cx="2514600" cy="990600"/>
          </a:xfrm>
          <a:prstGeom prst="wedgeRoundRectCallout">
            <a:avLst>
              <a:gd name="adj1" fmla="val 18094"/>
              <a:gd name="adj2" fmla="val 139062"/>
              <a:gd name="adj3" fmla="val 16667"/>
            </a:avLst>
          </a:prstGeom>
          <a:solidFill>
            <a:srgbClr val="D0F8F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n-US" sz="2800" dirty="0">
                <a:solidFill>
                  <a:schemeClr val="bg1"/>
                </a:solidFill>
              </a:rPr>
              <a:t>Spatial Event </a:t>
            </a:r>
            <a:r>
              <a:rPr lang="en-US" sz="2000" dirty="0">
                <a:solidFill>
                  <a:schemeClr val="bg1"/>
                </a:solidFill>
              </a:rPr>
              <a:t>e.g., </a:t>
            </a:r>
            <a:r>
              <a:rPr lang="en-US" sz="2000" b="1" dirty="0">
                <a:solidFill>
                  <a:srgbClr val="FF0000"/>
                </a:solidFill>
              </a:rPr>
              <a:t>Overlap</a:t>
            </a:r>
            <a:r>
              <a:rPr lang="en-US" sz="2000" dirty="0">
                <a:solidFill>
                  <a:schemeClr val="bg1"/>
                </a:solidFill>
              </a:rPr>
              <a:t>(O</a:t>
            </a:r>
            <a:r>
              <a:rPr lang="en-US" sz="2000" baseline="-25000" dirty="0">
                <a:solidFill>
                  <a:schemeClr val="bg1"/>
                </a:solidFill>
              </a:rPr>
              <a:t>1</a:t>
            </a:r>
            <a:r>
              <a:rPr lang="en-US" sz="2000" dirty="0">
                <a:solidFill>
                  <a:schemeClr val="bg1"/>
                </a:solidFill>
              </a:rPr>
              <a:t>, O</a:t>
            </a:r>
            <a:r>
              <a:rPr lang="en-US" sz="2000" baseline="-25000" dirty="0">
                <a:solidFill>
                  <a:schemeClr val="bg1"/>
                </a:solidFill>
              </a:rPr>
              <a:t>2</a:t>
            </a:r>
            <a:r>
              <a:rPr lang="en-US" sz="2000" dirty="0">
                <a:solidFill>
                  <a:schemeClr val="bg1"/>
                </a:solidFill>
              </a:rPr>
              <a:t>)</a:t>
            </a:r>
          </a:p>
        </p:txBody>
      </p:sp>
      <p:sp>
        <p:nvSpPr>
          <p:cNvPr id="6" name="Rounded Rectangular Callout 5"/>
          <p:cNvSpPr/>
          <p:nvPr/>
        </p:nvSpPr>
        <p:spPr>
          <a:xfrm>
            <a:off x="3962400" y="1863080"/>
            <a:ext cx="3124200" cy="990600"/>
          </a:xfrm>
          <a:prstGeom prst="wedgeRoundRectCallout">
            <a:avLst>
              <a:gd name="adj1" fmla="val -58432"/>
              <a:gd name="adj2" fmla="val 139783"/>
              <a:gd name="adj3" fmla="val 16667"/>
            </a:avLst>
          </a:prstGeom>
          <a:solidFill>
            <a:srgbClr val="E2CFF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n-US" sz="2800" dirty="0">
                <a:solidFill>
                  <a:schemeClr val="bg1"/>
                </a:solidFill>
              </a:rPr>
              <a:t>Temporal Operator </a:t>
            </a:r>
            <a:r>
              <a:rPr lang="en-US" sz="2000" dirty="0">
                <a:solidFill>
                  <a:schemeClr val="bg1"/>
                </a:solidFill>
              </a:rPr>
              <a:t>e.g., </a:t>
            </a:r>
            <a:r>
              <a:rPr lang="en-US" sz="2000" b="1" dirty="0">
                <a:solidFill>
                  <a:srgbClr val="FF0000"/>
                </a:solidFill>
              </a:rPr>
              <a:t>before</a:t>
            </a:r>
            <a:r>
              <a:rPr lang="en-US" sz="2000" dirty="0">
                <a:solidFill>
                  <a:schemeClr val="bg1"/>
                </a:solidFill>
              </a:rPr>
              <a:t>(E</a:t>
            </a:r>
            <a:r>
              <a:rPr lang="en-US" sz="2000" baseline="-25000" dirty="0">
                <a:solidFill>
                  <a:schemeClr val="bg1"/>
                </a:solidFill>
              </a:rPr>
              <a:t>s1</a:t>
            </a:r>
            <a:r>
              <a:rPr lang="en-US" sz="2000" dirty="0">
                <a:solidFill>
                  <a:schemeClr val="bg1"/>
                </a:solidFill>
              </a:rPr>
              <a:t>, E</a:t>
            </a:r>
            <a:r>
              <a:rPr lang="en-US" sz="2000" baseline="-25000" dirty="0">
                <a:solidFill>
                  <a:schemeClr val="bg1"/>
                </a:solidFill>
              </a:rPr>
              <a:t>s2</a:t>
            </a:r>
            <a:r>
              <a:rPr lang="en-US" sz="2000" dirty="0">
                <a:solidFill>
                  <a:schemeClr val="bg1"/>
                </a:solidFill>
              </a:rPr>
              <a:t>)</a:t>
            </a:r>
          </a:p>
        </p:txBody>
      </p:sp>
      <p:sp>
        <p:nvSpPr>
          <p:cNvPr id="7" name="Rounded Rectangular Callout 6"/>
          <p:cNvSpPr/>
          <p:nvPr/>
        </p:nvSpPr>
        <p:spPr>
          <a:xfrm>
            <a:off x="4876800" y="5181600"/>
            <a:ext cx="3124200" cy="990600"/>
          </a:xfrm>
          <a:prstGeom prst="wedgeRoundRectCallout">
            <a:avLst>
              <a:gd name="adj1" fmla="val 4135"/>
              <a:gd name="adj2" fmla="val -134777"/>
              <a:gd name="adj3" fmla="val 16667"/>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n-US" sz="2800" dirty="0">
                <a:solidFill>
                  <a:schemeClr val="bg1"/>
                </a:solidFill>
              </a:rPr>
              <a:t>Logical Operator </a:t>
            </a:r>
            <a:r>
              <a:rPr lang="en-US" sz="2000" dirty="0">
                <a:solidFill>
                  <a:schemeClr val="bg1"/>
                </a:solidFill>
              </a:rPr>
              <a:t>e.g., E</a:t>
            </a:r>
            <a:r>
              <a:rPr lang="en-US" sz="2000" baseline="-25000" dirty="0">
                <a:solidFill>
                  <a:schemeClr val="bg1"/>
                </a:solidFill>
              </a:rPr>
              <a:t>s1</a:t>
            </a:r>
            <a:r>
              <a:rPr lang="en-US" sz="2000" dirty="0">
                <a:solidFill>
                  <a:schemeClr val="bg1"/>
                </a:solidFill>
              </a:rPr>
              <a:t>  </a:t>
            </a:r>
            <a:r>
              <a:rPr lang="en-US" sz="2000" b="1" dirty="0">
                <a:solidFill>
                  <a:srgbClr val="FF0000"/>
                </a:solidFill>
              </a:rPr>
              <a:t>and</a:t>
            </a:r>
            <a:r>
              <a:rPr lang="en-US" sz="2000" dirty="0">
                <a:solidFill>
                  <a:schemeClr val="bg1"/>
                </a:solidFill>
              </a:rPr>
              <a:t>  E</a:t>
            </a:r>
            <a:r>
              <a:rPr lang="en-US" sz="2000" baseline="-25000" dirty="0">
                <a:solidFill>
                  <a:schemeClr val="bg1"/>
                </a:solidFill>
              </a:rPr>
              <a:t>s2</a:t>
            </a:r>
            <a:endParaRPr lang="en-US" sz="2000" dirty="0">
              <a:solidFill>
                <a:schemeClr val="bg1"/>
              </a:solidFill>
            </a:endParaRPr>
          </a:p>
        </p:txBody>
      </p:sp>
      <p:sp>
        <p:nvSpPr>
          <p:cNvPr id="8" name="Rounded Rectangular Callout 7"/>
          <p:cNvSpPr/>
          <p:nvPr/>
        </p:nvSpPr>
        <p:spPr>
          <a:xfrm>
            <a:off x="1081556" y="4876800"/>
            <a:ext cx="2042643" cy="1143000"/>
          </a:xfrm>
          <a:prstGeom prst="wedgeRoundRectCallout">
            <a:avLst>
              <a:gd name="adj1" fmla="val -32984"/>
              <a:gd name="adj2" fmla="val -94563"/>
              <a:gd name="adj3" fmla="val 16667"/>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n-US" sz="2800" dirty="0">
                <a:solidFill>
                  <a:schemeClr val="bg1"/>
                </a:solidFill>
              </a:rPr>
              <a:t>Composite Event</a:t>
            </a:r>
            <a:endParaRPr lang="en-US" sz="2000" dirty="0">
              <a:solidFill>
                <a:schemeClr val="bg1"/>
              </a:solidFill>
            </a:endParaRPr>
          </a:p>
        </p:txBody>
      </p:sp>
      <p:sp>
        <p:nvSpPr>
          <p:cNvPr id="2" name="Date Placeholder 1">
            <a:extLst>
              <a:ext uri="{FF2B5EF4-FFF2-40B4-BE49-F238E27FC236}">
                <a16:creationId xmlns:a16="http://schemas.microsoft.com/office/drawing/2014/main" id="{6686203C-F626-4C50-BD2B-06EB4E8E6841}"/>
              </a:ext>
            </a:extLst>
          </p:cNvPr>
          <p:cNvSpPr>
            <a:spLocks noGrp="1"/>
          </p:cNvSpPr>
          <p:nvPr>
            <p:ph type="dt" sz="half" idx="10"/>
          </p:nvPr>
        </p:nvSpPr>
        <p:spPr/>
        <p:txBody>
          <a:bodyPr/>
          <a:lstStyle/>
          <a:p>
            <a:fld id="{24B07838-A676-4E6C-8C3B-92239B09BF1B}" type="datetime1">
              <a:rPr lang="en-US" altLang="zh-CN" smtClean="0"/>
              <a:t>3/28/2023</a:t>
            </a:fld>
            <a:endParaRPr lang="en-US" altLang="zh-CN"/>
          </a:p>
        </p:txBody>
      </p:sp>
    </p:spTree>
    <p:extLst>
      <p:ext uri="{BB962C8B-B14F-4D97-AF65-F5344CB8AC3E}">
        <p14:creationId xmlns:p14="http://schemas.microsoft.com/office/powerpoint/2010/main" val="10072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p:spPr>
        <p:txBody>
          <a:bodyPr/>
          <a:lstStyle/>
          <a:p>
            <a:fld id="{1E9CEC3E-5BFA-44A6-BE7F-EA1D4472689E}" type="slidenum">
              <a:rPr lang="en-US" altLang="zh-CN" smtClean="0">
                <a:latin typeface="Arial" pitchFamily="34" charset="0"/>
                <a:ea typeface="SimSun" pitchFamily="2" charset="-122"/>
              </a:rPr>
              <a:pPr/>
              <a:t>167</a:t>
            </a:fld>
            <a:endParaRPr lang="en-US" altLang="zh-CN">
              <a:latin typeface="Arial" pitchFamily="34" charset="0"/>
              <a:ea typeface="SimSun" pitchFamily="2" charset="-122"/>
            </a:endParaRPr>
          </a:p>
        </p:txBody>
      </p:sp>
      <p:sp>
        <p:nvSpPr>
          <p:cNvPr id="24579" name="Rectangle 2"/>
          <p:cNvSpPr>
            <a:spLocks noGrp="1" noChangeArrowheads="1"/>
          </p:cNvSpPr>
          <p:nvPr>
            <p:ph type="title"/>
          </p:nvPr>
        </p:nvSpPr>
        <p:spPr/>
        <p:txBody>
          <a:bodyPr/>
          <a:lstStyle/>
          <a:p>
            <a:pPr eaLnBrk="1" hangingPunct="1"/>
            <a:r>
              <a:rPr lang="en-US" altLang="zh-CN" dirty="0">
                <a:solidFill>
                  <a:srgbClr val="CFAFE7"/>
                </a:solidFill>
                <a:latin typeface="Arial" pitchFamily="34" charset="0"/>
                <a:cs typeface="Arial" pitchFamily="34" charset="0"/>
              </a:rPr>
              <a:t>Query language</a:t>
            </a:r>
          </a:p>
        </p:txBody>
      </p:sp>
      <p:sp>
        <p:nvSpPr>
          <p:cNvPr id="24580" name="Rectangle 5"/>
          <p:cNvSpPr>
            <a:spLocks noChangeArrowheads="1"/>
          </p:cNvSpPr>
          <p:nvPr/>
        </p:nvSpPr>
        <p:spPr bwMode="auto">
          <a:xfrm>
            <a:off x="838200" y="3276600"/>
            <a:ext cx="8001000" cy="1066800"/>
          </a:xfrm>
          <a:prstGeom prst="rect">
            <a:avLst/>
          </a:prstGeom>
          <a:noFill/>
          <a:ln w="9525">
            <a:noFill/>
            <a:miter lim="800000"/>
            <a:headEnd/>
            <a:tailEnd/>
          </a:ln>
        </p:spPr>
        <p:txBody>
          <a:bodyPr/>
          <a:lstStyle/>
          <a:p>
            <a:pPr marL="469900" indent="-469900">
              <a:spcBef>
                <a:spcPct val="20000"/>
              </a:spcBef>
              <a:buClr>
                <a:schemeClr val="bg2"/>
              </a:buClr>
              <a:buSzPct val="70000"/>
              <a:buFont typeface="Wingdings" pitchFamily="2" charset="2"/>
              <a:buNone/>
            </a:pPr>
            <a:r>
              <a:rPr lang="en-US" sz="3000" b="1" dirty="0">
                <a:solidFill>
                  <a:srgbClr val="B4CED6"/>
                </a:solidFill>
                <a:latin typeface="Arial" pitchFamily="34" charset="0"/>
                <a:cs typeface="Arial" pitchFamily="34" charset="0"/>
              </a:rPr>
              <a:t>ACTION &lt;action&gt;</a:t>
            </a:r>
          </a:p>
          <a:p>
            <a:pPr marL="469900" indent="-469900">
              <a:spcBef>
                <a:spcPct val="20000"/>
              </a:spcBef>
              <a:buClr>
                <a:schemeClr val="bg2"/>
              </a:buClr>
              <a:buSzPct val="70000"/>
              <a:buFont typeface="Wingdings" pitchFamily="2" charset="2"/>
              <a:buNone/>
            </a:pPr>
            <a:r>
              <a:rPr lang="en-US" sz="3000" b="1" dirty="0">
                <a:solidFill>
                  <a:srgbClr val="B4CED6"/>
                </a:solidFill>
                <a:latin typeface="Arial" pitchFamily="34" charset="0"/>
                <a:cs typeface="Arial" pitchFamily="34" charset="0"/>
              </a:rPr>
              <a:t>ON EVENT &lt;composite event&gt; &lt;window&gt;</a:t>
            </a:r>
          </a:p>
        </p:txBody>
      </p:sp>
      <p:sp>
        <p:nvSpPr>
          <p:cNvPr id="7" name="Rounded Rectangular Callout 6"/>
          <p:cNvSpPr/>
          <p:nvPr/>
        </p:nvSpPr>
        <p:spPr>
          <a:xfrm>
            <a:off x="3810000" y="1905000"/>
            <a:ext cx="2057400" cy="914400"/>
          </a:xfrm>
          <a:prstGeom prst="wedgeRoundRectCallout">
            <a:avLst>
              <a:gd name="adj1" fmla="val -64514"/>
              <a:gd name="adj2" fmla="val 115119"/>
              <a:gd name="adj3" fmla="val 16667"/>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Arial" pitchFamily="34" charset="0"/>
                <a:cs typeface="Arial" pitchFamily="34" charset="0"/>
              </a:rPr>
              <a:t>E.g., archive the video for the last 15 minutes</a:t>
            </a:r>
          </a:p>
        </p:txBody>
      </p:sp>
      <p:sp>
        <p:nvSpPr>
          <p:cNvPr id="8" name="Rounded Rectangular Callout 7"/>
          <p:cNvSpPr/>
          <p:nvPr/>
        </p:nvSpPr>
        <p:spPr>
          <a:xfrm>
            <a:off x="1447800" y="5105400"/>
            <a:ext cx="2057400" cy="914400"/>
          </a:xfrm>
          <a:prstGeom prst="wedgeRoundRectCallout">
            <a:avLst>
              <a:gd name="adj1" fmla="val 83781"/>
              <a:gd name="adj2" fmla="val -132405"/>
              <a:gd name="adj3" fmla="val 16667"/>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Arial" pitchFamily="34" charset="0"/>
                <a:cs typeface="Arial" pitchFamily="34" charset="0"/>
              </a:rPr>
              <a:t>An event composition expression</a:t>
            </a:r>
          </a:p>
        </p:txBody>
      </p:sp>
      <p:sp>
        <p:nvSpPr>
          <p:cNvPr id="9" name="Rounded Rectangular Callout 8"/>
          <p:cNvSpPr/>
          <p:nvPr/>
        </p:nvSpPr>
        <p:spPr>
          <a:xfrm>
            <a:off x="4953000" y="5181600"/>
            <a:ext cx="2057400" cy="914400"/>
          </a:xfrm>
          <a:prstGeom prst="wedgeRoundRectCallout">
            <a:avLst>
              <a:gd name="adj1" fmla="val 61509"/>
              <a:gd name="adj2" fmla="val -142875"/>
              <a:gd name="adj3" fmla="val 16667"/>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Arial" pitchFamily="34" charset="0"/>
                <a:cs typeface="Arial" pitchFamily="34" charset="0"/>
              </a:rPr>
              <a:t>Processing window, e.g., last 15 minutes</a:t>
            </a:r>
          </a:p>
        </p:txBody>
      </p:sp>
      <p:sp>
        <p:nvSpPr>
          <p:cNvPr id="2" name="Date Placeholder 1">
            <a:extLst>
              <a:ext uri="{FF2B5EF4-FFF2-40B4-BE49-F238E27FC236}">
                <a16:creationId xmlns:a16="http://schemas.microsoft.com/office/drawing/2014/main" id="{806ED06A-667E-477F-B19C-FB50DD8CB1D5}"/>
              </a:ext>
            </a:extLst>
          </p:cNvPr>
          <p:cNvSpPr>
            <a:spLocks noGrp="1"/>
          </p:cNvSpPr>
          <p:nvPr>
            <p:ph type="dt" sz="half" idx="10"/>
          </p:nvPr>
        </p:nvSpPr>
        <p:spPr/>
        <p:txBody>
          <a:bodyPr/>
          <a:lstStyle/>
          <a:p>
            <a:fld id="{1E9337E0-97A8-4E13-9CF5-F74F61764612}" type="datetime1">
              <a:rPr lang="en-US" smtClean="0"/>
              <a:t>3/28/2023</a:t>
            </a:fld>
            <a:endParaRPr lang="en-US" dirty="0"/>
          </a:p>
        </p:txBody>
      </p:sp>
    </p:spTree>
    <p:extLst>
      <p:ext uri="{BB962C8B-B14F-4D97-AF65-F5344CB8AC3E}">
        <p14:creationId xmlns:p14="http://schemas.microsoft.com/office/powerpoint/2010/main" val="12616051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6"/>
          <p:cNvSpPr>
            <a:spLocks noGrp="1"/>
          </p:cNvSpPr>
          <p:nvPr>
            <p:ph type="sldNum" sz="quarter" idx="12"/>
          </p:nvPr>
        </p:nvSpPr>
        <p:spPr>
          <a:noFill/>
        </p:spPr>
        <p:txBody>
          <a:bodyPr/>
          <a:lstStyle/>
          <a:p>
            <a:fld id="{18F8CBD9-C9BF-41E8-A7FB-13365BC72D63}" type="slidenum">
              <a:rPr lang="en-US" altLang="zh-CN" smtClean="0">
                <a:latin typeface="Arial" pitchFamily="34" charset="0"/>
                <a:ea typeface="SimSun" pitchFamily="2" charset="-122"/>
              </a:rPr>
              <a:pPr/>
              <a:t>168</a:t>
            </a:fld>
            <a:endParaRPr lang="en-US" altLang="zh-CN">
              <a:latin typeface="Arial" pitchFamily="34" charset="0"/>
              <a:ea typeface="SimSun" pitchFamily="2" charset="-122"/>
            </a:endParaRPr>
          </a:p>
        </p:txBody>
      </p:sp>
      <p:sp>
        <p:nvSpPr>
          <p:cNvPr id="27651" name="Rectangle 2"/>
          <p:cNvSpPr>
            <a:spLocks noGrp="1" noChangeArrowheads="1"/>
          </p:cNvSpPr>
          <p:nvPr>
            <p:ph type="title"/>
          </p:nvPr>
        </p:nvSpPr>
        <p:spPr/>
        <p:txBody>
          <a:bodyPr/>
          <a:lstStyle/>
          <a:p>
            <a:pPr eaLnBrk="1" hangingPunct="1"/>
            <a:r>
              <a:rPr lang="en-US" altLang="zh-CN" dirty="0">
                <a:solidFill>
                  <a:srgbClr val="CFAFE7"/>
                </a:solidFill>
                <a:latin typeface="Arial" pitchFamily="34" charset="0"/>
                <a:cs typeface="Arial" pitchFamily="34" charset="0"/>
              </a:rPr>
              <a:t>Query Translation</a:t>
            </a:r>
          </a:p>
        </p:txBody>
      </p:sp>
      <p:grpSp>
        <p:nvGrpSpPr>
          <p:cNvPr id="2" name="Group 173"/>
          <p:cNvGrpSpPr>
            <a:grpSpLocks/>
          </p:cNvGrpSpPr>
          <p:nvPr/>
        </p:nvGrpSpPr>
        <p:grpSpPr bwMode="auto">
          <a:xfrm>
            <a:off x="1633538" y="4321175"/>
            <a:ext cx="1192212" cy="1039813"/>
            <a:chOff x="5138056" y="4092262"/>
            <a:chExt cx="1192764" cy="1039969"/>
          </a:xfrm>
          <a:effectLst>
            <a:outerShdw blurRad="50800" dist="38100" dir="8100000" algn="tr" rotWithShape="0">
              <a:prstClr val="black">
                <a:alpha val="40000"/>
              </a:prstClr>
            </a:outerShdw>
          </a:effectLst>
        </p:grpSpPr>
        <p:sp>
          <p:nvSpPr>
            <p:cNvPr id="127" name="Flowchart: Alternate Process 126"/>
            <p:cNvSpPr/>
            <p:nvPr/>
          </p:nvSpPr>
          <p:spPr>
            <a:xfrm>
              <a:off x="5458879" y="4092262"/>
              <a:ext cx="643235" cy="273091"/>
            </a:xfrm>
            <a:prstGeom prst="flowChartAlternateProcess">
              <a:avLst/>
            </a:prstGeom>
            <a:solidFill>
              <a:srgbClr val="EEECE1"/>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sz="1200" b="1" dirty="0">
                  <a:solidFill>
                    <a:prstClr val="black"/>
                  </a:solidFill>
                  <a:latin typeface="Calibri"/>
                  <a:ea typeface="+mn-ea"/>
                </a:rPr>
                <a:t>and</a:t>
              </a:r>
            </a:p>
          </p:txBody>
        </p:sp>
        <p:cxnSp>
          <p:nvCxnSpPr>
            <p:cNvPr id="27689" name="Straight Arrow Connector 130"/>
            <p:cNvCxnSpPr>
              <a:cxnSpLocks noChangeShapeType="1"/>
            </p:cNvCxnSpPr>
            <p:nvPr/>
          </p:nvCxnSpPr>
          <p:spPr bwMode="auto">
            <a:xfrm rot="5400000" flipH="1" flipV="1">
              <a:off x="4984287" y="4519707"/>
              <a:ext cx="766293" cy="458755"/>
            </a:xfrm>
            <a:prstGeom prst="straightConnector1">
              <a:avLst/>
            </a:prstGeom>
            <a:noFill/>
            <a:ln w="25400" algn="ctr">
              <a:solidFill>
                <a:srgbClr val="FFFF00"/>
              </a:solidFill>
              <a:round/>
              <a:headEnd type="oval" w="med" len="med"/>
              <a:tailEnd type="triangle" w="med" len="med"/>
            </a:ln>
          </p:spPr>
        </p:cxnSp>
        <p:cxnSp>
          <p:nvCxnSpPr>
            <p:cNvPr id="27690" name="Straight Arrow Connector 131"/>
            <p:cNvCxnSpPr>
              <a:cxnSpLocks noChangeShapeType="1"/>
            </p:cNvCxnSpPr>
            <p:nvPr/>
          </p:nvCxnSpPr>
          <p:spPr bwMode="auto">
            <a:xfrm rot="16200000" flipV="1">
              <a:off x="5787109" y="4588520"/>
              <a:ext cx="766293" cy="321129"/>
            </a:xfrm>
            <a:prstGeom prst="straightConnector1">
              <a:avLst/>
            </a:prstGeom>
            <a:noFill/>
            <a:ln w="25400" algn="ctr">
              <a:solidFill>
                <a:srgbClr val="FFFF00"/>
              </a:solidFill>
              <a:round/>
              <a:headEnd type="oval" w="med" len="med"/>
              <a:tailEnd type="triangle" w="med" len="med"/>
            </a:ln>
          </p:spPr>
        </p:cxnSp>
      </p:grpSp>
      <p:grpSp>
        <p:nvGrpSpPr>
          <p:cNvPr id="3" name="Group 175"/>
          <p:cNvGrpSpPr>
            <a:grpSpLocks/>
          </p:cNvGrpSpPr>
          <p:nvPr/>
        </p:nvGrpSpPr>
        <p:grpSpPr bwMode="auto">
          <a:xfrm>
            <a:off x="4064000" y="4321175"/>
            <a:ext cx="1055688" cy="1039813"/>
            <a:chOff x="7569459" y="4092262"/>
            <a:chExt cx="1055137" cy="1039969"/>
          </a:xfrm>
        </p:grpSpPr>
        <p:sp>
          <p:nvSpPr>
            <p:cNvPr id="128" name="Flowchart: Alternate Process 127"/>
            <p:cNvSpPr/>
            <p:nvPr/>
          </p:nvSpPr>
          <p:spPr>
            <a:xfrm>
              <a:off x="7753513" y="4092262"/>
              <a:ext cx="641015" cy="273091"/>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n-US" sz="1200" b="1" dirty="0">
                  <a:solidFill>
                    <a:prstClr val="black"/>
                  </a:solidFill>
                  <a:latin typeface="Calibri"/>
                  <a:ea typeface="+mn-ea"/>
                </a:rPr>
                <a:t>during</a:t>
              </a:r>
            </a:p>
          </p:txBody>
        </p:sp>
        <p:cxnSp>
          <p:nvCxnSpPr>
            <p:cNvPr id="27686" name="Straight Arrow Connector 132"/>
            <p:cNvCxnSpPr>
              <a:cxnSpLocks noChangeShapeType="1"/>
            </p:cNvCxnSpPr>
            <p:nvPr/>
          </p:nvCxnSpPr>
          <p:spPr bwMode="auto">
            <a:xfrm rot="5400000" flipH="1" flipV="1">
              <a:off x="7346877" y="4588520"/>
              <a:ext cx="766293" cy="321129"/>
            </a:xfrm>
            <a:prstGeom prst="straightConnector1">
              <a:avLst/>
            </a:prstGeom>
            <a:noFill/>
            <a:ln w="25400" algn="ctr">
              <a:solidFill>
                <a:srgbClr val="FFFF00"/>
              </a:solidFill>
              <a:round/>
              <a:headEnd type="oval" w="med" len="med"/>
              <a:tailEnd type="triangle" w="med" len="med"/>
            </a:ln>
          </p:spPr>
        </p:cxnSp>
        <p:cxnSp>
          <p:nvCxnSpPr>
            <p:cNvPr id="27687" name="Straight Arrow Connector 133"/>
            <p:cNvCxnSpPr>
              <a:cxnSpLocks noChangeShapeType="1"/>
            </p:cNvCxnSpPr>
            <p:nvPr/>
          </p:nvCxnSpPr>
          <p:spPr bwMode="auto">
            <a:xfrm rot="16200000" flipV="1">
              <a:off x="8057947" y="4565582"/>
              <a:ext cx="766293" cy="367004"/>
            </a:xfrm>
            <a:prstGeom prst="straightConnector1">
              <a:avLst/>
            </a:prstGeom>
            <a:noFill/>
            <a:ln w="25400" algn="ctr">
              <a:solidFill>
                <a:srgbClr val="FFFF00"/>
              </a:solidFill>
              <a:round/>
              <a:headEnd type="oval" w="med" len="med"/>
              <a:tailEnd type="triangle" w="med" len="med"/>
            </a:ln>
          </p:spPr>
        </p:cxnSp>
      </p:grpSp>
      <p:grpSp>
        <p:nvGrpSpPr>
          <p:cNvPr id="4" name="Group 174"/>
          <p:cNvGrpSpPr>
            <a:grpSpLocks/>
          </p:cNvGrpSpPr>
          <p:nvPr/>
        </p:nvGrpSpPr>
        <p:grpSpPr bwMode="auto">
          <a:xfrm>
            <a:off x="2274888" y="3060700"/>
            <a:ext cx="2293937" cy="1204913"/>
            <a:chOff x="5780314" y="2832782"/>
            <a:chExt cx="2293776" cy="1204745"/>
          </a:xfrm>
        </p:grpSpPr>
        <p:sp>
          <p:nvSpPr>
            <p:cNvPr id="126" name="Flowchart: Alternate Process 125"/>
            <p:cNvSpPr/>
            <p:nvPr/>
          </p:nvSpPr>
          <p:spPr>
            <a:xfrm>
              <a:off x="6513688" y="2832782"/>
              <a:ext cx="642892" cy="273012"/>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n-US" sz="1200" b="1" dirty="0">
                  <a:solidFill>
                    <a:prstClr val="black"/>
                  </a:solidFill>
                  <a:latin typeface="Calibri"/>
                  <a:ea typeface="+mn-ea"/>
                </a:rPr>
                <a:t>before</a:t>
              </a:r>
            </a:p>
          </p:txBody>
        </p:sp>
        <p:cxnSp>
          <p:nvCxnSpPr>
            <p:cNvPr id="27683" name="Straight Arrow Connector 134"/>
            <p:cNvCxnSpPr>
              <a:cxnSpLocks noChangeShapeType="1"/>
            </p:cNvCxnSpPr>
            <p:nvPr/>
          </p:nvCxnSpPr>
          <p:spPr bwMode="auto">
            <a:xfrm rot="5400000" flipH="1" flipV="1">
              <a:off x="5705006" y="3182336"/>
              <a:ext cx="930499" cy="779884"/>
            </a:xfrm>
            <a:prstGeom prst="straightConnector1">
              <a:avLst/>
            </a:prstGeom>
            <a:noFill/>
            <a:ln w="25400" algn="ctr">
              <a:solidFill>
                <a:srgbClr val="FFFF00"/>
              </a:solidFill>
              <a:round/>
              <a:headEnd type="oval" w="med" len="med"/>
              <a:tailEnd type="triangle" w="med" len="med"/>
            </a:ln>
          </p:spPr>
        </p:cxnSp>
        <p:cxnSp>
          <p:nvCxnSpPr>
            <p:cNvPr id="27684" name="Straight Arrow Connector 135"/>
            <p:cNvCxnSpPr>
              <a:cxnSpLocks noChangeShapeType="1"/>
            </p:cNvCxnSpPr>
            <p:nvPr/>
          </p:nvCxnSpPr>
          <p:spPr bwMode="auto">
            <a:xfrm rot="10800000">
              <a:off x="7110704" y="3107028"/>
              <a:ext cx="963386" cy="930499"/>
            </a:xfrm>
            <a:prstGeom prst="straightConnector1">
              <a:avLst/>
            </a:prstGeom>
            <a:noFill/>
            <a:ln w="25400" algn="ctr">
              <a:solidFill>
                <a:srgbClr val="FFFF00"/>
              </a:solidFill>
              <a:round/>
              <a:headEnd type="oval" w="med" len="med"/>
              <a:tailEnd type="triangle" w="med" len="med"/>
            </a:ln>
          </p:spPr>
        </p:cxnSp>
      </p:grpSp>
      <p:cxnSp>
        <p:nvCxnSpPr>
          <p:cNvPr id="137" name="Straight Arrow Connector 136"/>
          <p:cNvCxnSpPr>
            <a:cxnSpLocks noChangeShapeType="1"/>
          </p:cNvCxnSpPr>
          <p:nvPr/>
        </p:nvCxnSpPr>
        <p:spPr bwMode="auto">
          <a:xfrm rot="5400000" flipH="1" flipV="1">
            <a:off x="3083719" y="2759869"/>
            <a:ext cx="492125" cy="1587"/>
          </a:xfrm>
          <a:prstGeom prst="straightConnector1">
            <a:avLst/>
          </a:prstGeom>
          <a:noFill/>
          <a:ln w="25400" algn="ctr">
            <a:solidFill>
              <a:srgbClr val="FFFF00"/>
            </a:solidFill>
            <a:round/>
            <a:headEnd type="oval" w="med" len="med"/>
            <a:tailEnd type="triangle" w="med" len="med"/>
          </a:ln>
        </p:spPr>
      </p:cxnSp>
      <p:grpSp>
        <p:nvGrpSpPr>
          <p:cNvPr id="5" name="Group 167"/>
          <p:cNvGrpSpPr>
            <a:grpSpLocks/>
          </p:cNvGrpSpPr>
          <p:nvPr/>
        </p:nvGrpSpPr>
        <p:grpSpPr bwMode="auto">
          <a:xfrm>
            <a:off x="990600" y="5392738"/>
            <a:ext cx="1101725" cy="1008062"/>
            <a:chOff x="4495799" y="5164668"/>
            <a:chExt cx="1101012" cy="1007532"/>
          </a:xfrm>
        </p:grpSpPr>
        <p:sp>
          <p:nvSpPr>
            <p:cNvPr id="125" name="Flowchart: Alternate Process 124"/>
            <p:cNvSpPr/>
            <p:nvPr/>
          </p:nvSpPr>
          <p:spPr>
            <a:xfrm>
              <a:off x="4724251" y="5164668"/>
              <a:ext cx="745642" cy="296706"/>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n-US" sz="1200" b="1" dirty="0">
                  <a:solidFill>
                    <a:prstClr val="black"/>
                  </a:solidFill>
                  <a:latin typeface="Calibri"/>
                  <a:ea typeface="+mn-ea"/>
                </a:rPr>
                <a:t>overlap</a:t>
              </a:r>
            </a:p>
          </p:txBody>
        </p:sp>
        <p:sp>
          <p:nvSpPr>
            <p:cNvPr id="138" name="Flowchart: Alternate Process 137"/>
            <p:cNvSpPr/>
            <p:nvPr/>
          </p:nvSpPr>
          <p:spPr>
            <a:xfrm>
              <a:off x="4495799" y="5899294"/>
              <a:ext cx="458491" cy="272906"/>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n-US" sz="1200" b="1" dirty="0">
                  <a:solidFill>
                    <a:prstClr val="black"/>
                  </a:solidFill>
                  <a:latin typeface="Calibri"/>
                  <a:ea typeface="+mn-ea"/>
                </a:rPr>
                <a:t>o1</a:t>
              </a:r>
            </a:p>
          </p:txBody>
        </p:sp>
        <p:sp>
          <p:nvSpPr>
            <p:cNvPr id="139" name="Flowchart: Alternate Process 138"/>
            <p:cNvSpPr/>
            <p:nvPr/>
          </p:nvSpPr>
          <p:spPr>
            <a:xfrm>
              <a:off x="5138321" y="5899294"/>
              <a:ext cx="458490" cy="272906"/>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n-US" sz="1200" b="1" dirty="0">
                  <a:solidFill>
                    <a:prstClr val="black"/>
                  </a:solidFill>
                  <a:latin typeface="Calibri"/>
                  <a:ea typeface="+mn-ea"/>
                </a:rPr>
                <a:t>o2</a:t>
              </a:r>
            </a:p>
          </p:txBody>
        </p:sp>
        <p:cxnSp>
          <p:nvCxnSpPr>
            <p:cNvPr id="27680" name="Straight Arrow Connector 144"/>
            <p:cNvCxnSpPr>
              <a:cxnSpLocks noChangeShapeType="1"/>
            </p:cNvCxnSpPr>
            <p:nvPr/>
          </p:nvCxnSpPr>
          <p:spPr bwMode="auto">
            <a:xfrm rot="5400000" flipH="1" flipV="1">
              <a:off x="4648292" y="5537527"/>
              <a:ext cx="383146" cy="229378"/>
            </a:xfrm>
            <a:prstGeom prst="straightConnector1">
              <a:avLst/>
            </a:prstGeom>
            <a:noFill/>
            <a:ln w="25400" algn="ctr">
              <a:solidFill>
                <a:srgbClr val="FFFF00"/>
              </a:solidFill>
              <a:round/>
              <a:headEnd type="oval" w="med" len="med"/>
              <a:tailEnd type="triangle" w="med" len="med"/>
            </a:ln>
          </p:spPr>
        </p:cxnSp>
        <p:cxnSp>
          <p:nvCxnSpPr>
            <p:cNvPr id="27681" name="Straight Arrow Connector 145"/>
            <p:cNvCxnSpPr>
              <a:cxnSpLocks noChangeShapeType="1"/>
            </p:cNvCxnSpPr>
            <p:nvPr/>
          </p:nvCxnSpPr>
          <p:spPr bwMode="auto">
            <a:xfrm rot="16200000" flipV="1">
              <a:off x="5107047" y="5583402"/>
              <a:ext cx="383146" cy="137627"/>
            </a:xfrm>
            <a:prstGeom prst="straightConnector1">
              <a:avLst/>
            </a:prstGeom>
            <a:noFill/>
            <a:ln w="25400" algn="ctr">
              <a:solidFill>
                <a:srgbClr val="FFFF00"/>
              </a:solidFill>
              <a:round/>
              <a:headEnd type="oval" w="med" len="med"/>
              <a:tailEnd type="triangle" w="med" len="med"/>
            </a:ln>
          </p:spPr>
        </p:cxnSp>
      </p:grpSp>
      <p:grpSp>
        <p:nvGrpSpPr>
          <p:cNvPr id="6" name="Group 168"/>
          <p:cNvGrpSpPr>
            <a:grpSpLocks/>
          </p:cNvGrpSpPr>
          <p:nvPr/>
        </p:nvGrpSpPr>
        <p:grpSpPr bwMode="auto">
          <a:xfrm>
            <a:off x="2320925" y="5392738"/>
            <a:ext cx="1101725" cy="1008062"/>
            <a:chOff x="5826189" y="5164668"/>
            <a:chExt cx="1101012" cy="1007532"/>
          </a:xfrm>
        </p:grpSpPr>
        <p:sp>
          <p:nvSpPr>
            <p:cNvPr id="129" name="Flowchart: Alternate Process 128"/>
            <p:cNvSpPr/>
            <p:nvPr/>
          </p:nvSpPr>
          <p:spPr>
            <a:xfrm>
              <a:off x="5951521" y="5164668"/>
              <a:ext cx="829725" cy="296706"/>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n-US" sz="1200" b="1" dirty="0">
                  <a:solidFill>
                    <a:prstClr val="black"/>
                  </a:solidFill>
                  <a:latin typeface="Calibri"/>
                  <a:ea typeface="+mn-ea"/>
                </a:rPr>
                <a:t>overlap</a:t>
              </a:r>
            </a:p>
          </p:txBody>
        </p:sp>
        <p:sp>
          <p:nvSpPr>
            <p:cNvPr id="140" name="Flowchart: Alternate Process 139"/>
            <p:cNvSpPr/>
            <p:nvPr/>
          </p:nvSpPr>
          <p:spPr>
            <a:xfrm>
              <a:off x="5826189" y="5899294"/>
              <a:ext cx="458491" cy="272906"/>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n-US" sz="1200" b="1" dirty="0">
                  <a:solidFill>
                    <a:prstClr val="black"/>
                  </a:solidFill>
                  <a:latin typeface="Calibri"/>
                  <a:ea typeface="+mn-ea"/>
                </a:rPr>
                <a:t>o3</a:t>
              </a:r>
            </a:p>
          </p:txBody>
        </p:sp>
        <p:sp>
          <p:nvSpPr>
            <p:cNvPr id="141" name="Flowchart: Alternate Process 140"/>
            <p:cNvSpPr/>
            <p:nvPr/>
          </p:nvSpPr>
          <p:spPr>
            <a:xfrm>
              <a:off x="6468711" y="5899294"/>
              <a:ext cx="458490" cy="272906"/>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n-US" sz="1200" b="1" dirty="0">
                  <a:solidFill>
                    <a:prstClr val="black"/>
                  </a:solidFill>
                  <a:latin typeface="Calibri"/>
                  <a:ea typeface="+mn-ea"/>
                </a:rPr>
                <a:t>o4</a:t>
              </a:r>
            </a:p>
          </p:txBody>
        </p:sp>
        <p:cxnSp>
          <p:nvCxnSpPr>
            <p:cNvPr id="27675" name="Straight Arrow Connector 146"/>
            <p:cNvCxnSpPr>
              <a:cxnSpLocks noChangeShapeType="1"/>
            </p:cNvCxnSpPr>
            <p:nvPr/>
          </p:nvCxnSpPr>
          <p:spPr bwMode="auto">
            <a:xfrm rot="5400000" flipH="1" flipV="1">
              <a:off x="5932807" y="5583402"/>
              <a:ext cx="383146" cy="137627"/>
            </a:xfrm>
            <a:prstGeom prst="straightConnector1">
              <a:avLst/>
            </a:prstGeom>
            <a:noFill/>
            <a:ln w="25400" algn="ctr">
              <a:solidFill>
                <a:srgbClr val="FFFF00"/>
              </a:solidFill>
              <a:round/>
              <a:headEnd type="oval" w="med" len="med"/>
              <a:tailEnd type="triangle" w="med" len="med"/>
            </a:ln>
          </p:spPr>
        </p:cxnSp>
        <p:cxnSp>
          <p:nvCxnSpPr>
            <p:cNvPr id="27676" name="Straight Arrow Connector 147"/>
            <p:cNvCxnSpPr>
              <a:cxnSpLocks noChangeShapeType="1"/>
            </p:cNvCxnSpPr>
            <p:nvPr/>
          </p:nvCxnSpPr>
          <p:spPr bwMode="auto">
            <a:xfrm rot="16200000" flipV="1">
              <a:off x="6437437" y="5583402"/>
              <a:ext cx="383146" cy="137627"/>
            </a:xfrm>
            <a:prstGeom prst="straightConnector1">
              <a:avLst/>
            </a:prstGeom>
            <a:noFill/>
            <a:ln w="25400" algn="ctr">
              <a:solidFill>
                <a:srgbClr val="FFFF00"/>
              </a:solidFill>
              <a:round/>
              <a:headEnd type="oval" w="med" len="med"/>
              <a:tailEnd type="triangle" w="med" len="med"/>
            </a:ln>
          </p:spPr>
        </p:cxnSp>
      </p:grpSp>
      <p:grpSp>
        <p:nvGrpSpPr>
          <p:cNvPr id="7" name="Group 169"/>
          <p:cNvGrpSpPr>
            <a:grpSpLocks/>
          </p:cNvGrpSpPr>
          <p:nvPr/>
        </p:nvGrpSpPr>
        <p:grpSpPr bwMode="auto">
          <a:xfrm>
            <a:off x="3605213" y="5392738"/>
            <a:ext cx="1101725" cy="1008062"/>
            <a:chOff x="7110704" y="5164667"/>
            <a:chExt cx="1101012" cy="1007533"/>
          </a:xfrm>
        </p:grpSpPr>
        <p:sp>
          <p:nvSpPr>
            <p:cNvPr id="124" name="Flowchart: Alternate Process 123"/>
            <p:cNvSpPr/>
            <p:nvPr/>
          </p:nvSpPr>
          <p:spPr>
            <a:xfrm>
              <a:off x="7120223" y="5164667"/>
              <a:ext cx="804341" cy="296706"/>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n-US" sz="1200" b="1" dirty="0">
                  <a:solidFill>
                    <a:prstClr val="black"/>
                  </a:solidFill>
                  <a:latin typeface="Calibri"/>
                  <a:ea typeface="+mn-ea"/>
                </a:rPr>
                <a:t>contains</a:t>
              </a:r>
            </a:p>
          </p:txBody>
        </p:sp>
        <p:sp>
          <p:nvSpPr>
            <p:cNvPr id="142" name="Flowchart: Alternate Process 141"/>
            <p:cNvSpPr/>
            <p:nvPr/>
          </p:nvSpPr>
          <p:spPr>
            <a:xfrm>
              <a:off x="7110704" y="5899293"/>
              <a:ext cx="458490" cy="272907"/>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n-US" sz="1200" b="1" dirty="0">
                  <a:solidFill>
                    <a:prstClr val="black"/>
                  </a:solidFill>
                  <a:latin typeface="Calibri"/>
                  <a:ea typeface="+mn-ea"/>
                </a:rPr>
                <a:t>o1</a:t>
              </a:r>
            </a:p>
          </p:txBody>
        </p:sp>
        <p:sp>
          <p:nvSpPr>
            <p:cNvPr id="143" name="Flowchart: Alternate Process 142"/>
            <p:cNvSpPr/>
            <p:nvPr/>
          </p:nvSpPr>
          <p:spPr>
            <a:xfrm>
              <a:off x="7753225" y="5899293"/>
              <a:ext cx="458491" cy="272907"/>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n-US" sz="1200" b="1" dirty="0">
                  <a:solidFill>
                    <a:prstClr val="black"/>
                  </a:solidFill>
                  <a:latin typeface="Calibri"/>
                  <a:ea typeface="+mn-ea"/>
                </a:rPr>
                <a:t>o2</a:t>
              </a:r>
            </a:p>
          </p:txBody>
        </p:sp>
        <p:cxnSp>
          <p:nvCxnSpPr>
            <p:cNvPr id="27670" name="Straight Arrow Connector 148"/>
            <p:cNvCxnSpPr>
              <a:cxnSpLocks noChangeShapeType="1"/>
            </p:cNvCxnSpPr>
            <p:nvPr/>
          </p:nvCxnSpPr>
          <p:spPr bwMode="auto">
            <a:xfrm rot="5400000" flipH="1" flipV="1">
              <a:off x="7147175" y="5599565"/>
              <a:ext cx="391257" cy="97194"/>
            </a:xfrm>
            <a:prstGeom prst="straightConnector1">
              <a:avLst/>
            </a:prstGeom>
            <a:noFill/>
            <a:ln w="25400" algn="ctr">
              <a:solidFill>
                <a:srgbClr val="FFFF00"/>
              </a:solidFill>
              <a:round/>
              <a:headEnd type="oval" w="med" len="med"/>
              <a:tailEnd type="triangle" w="med" len="med"/>
            </a:ln>
          </p:spPr>
        </p:cxnSp>
        <p:cxnSp>
          <p:nvCxnSpPr>
            <p:cNvPr id="27671" name="Straight Arrow Connector 149"/>
            <p:cNvCxnSpPr>
              <a:cxnSpLocks noChangeShapeType="1"/>
            </p:cNvCxnSpPr>
            <p:nvPr/>
          </p:nvCxnSpPr>
          <p:spPr bwMode="auto">
            <a:xfrm rot="16200000" flipV="1">
              <a:off x="7630201" y="5537527"/>
              <a:ext cx="383146" cy="229378"/>
            </a:xfrm>
            <a:prstGeom prst="straightConnector1">
              <a:avLst/>
            </a:prstGeom>
            <a:noFill/>
            <a:ln w="25400" algn="ctr">
              <a:solidFill>
                <a:srgbClr val="FFFF00"/>
              </a:solidFill>
              <a:round/>
              <a:headEnd type="oval" w="med" len="med"/>
              <a:tailEnd type="triangle" w="med" len="med"/>
            </a:ln>
          </p:spPr>
        </p:cxnSp>
      </p:grpSp>
      <p:grpSp>
        <p:nvGrpSpPr>
          <p:cNvPr id="8" name="Group 170"/>
          <p:cNvGrpSpPr>
            <a:grpSpLocks/>
          </p:cNvGrpSpPr>
          <p:nvPr/>
        </p:nvGrpSpPr>
        <p:grpSpPr bwMode="auto">
          <a:xfrm>
            <a:off x="4648200" y="5392738"/>
            <a:ext cx="838200" cy="1008062"/>
            <a:chOff x="8153401" y="5164668"/>
            <a:chExt cx="838200" cy="1007532"/>
          </a:xfrm>
        </p:grpSpPr>
        <p:sp>
          <p:nvSpPr>
            <p:cNvPr id="130" name="Flowchart: Alternate Process 129"/>
            <p:cNvSpPr/>
            <p:nvPr/>
          </p:nvSpPr>
          <p:spPr>
            <a:xfrm>
              <a:off x="8153401" y="5164668"/>
              <a:ext cx="838200" cy="296706"/>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n-US" sz="1200" b="1" dirty="0">
                  <a:solidFill>
                    <a:prstClr val="black"/>
                  </a:solidFill>
                  <a:latin typeface="Calibri"/>
                  <a:ea typeface="+mn-ea"/>
                </a:rPr>
                <a:t>appears</a:t>
              </a:r>
            </a:p>
          </p:txBody>
        </p:sp>
        <p:sp>
          <p:nvSpPr>
            <p:cNvPr id="144" name="Flowchart: Alternate Process 143"/>
            <p:cNvSpPr/>
            <p:nvPr/>
          </p:nvSpPr>
          <p:spPr>
            <a:xfrm>
              <a:off x="8380414" y="5899294"/>
              <a:ext cx="458787" cy="272906"/>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n-US" sz="1200" b="1" dirty="0">
                  <a:solidFill>
                    <a:prstClr val="black"/>
                  </a:solidFill>
                  <a:latin typeface="Calibri"/>
                  <a:ea typeface="+mn-ea"/>
                </a:rPr>
                <a:t>o3</a:t>
              </a:r>
            </a:p>
          </p:txBody>
        </p:sp>
        <p:cxnSp>
          <p:nvCxnSpPr>
            <p:cNvPr id="27666" name="Straight Arrow Connector 150"/>
            <p:cNvCxnSpPr>
              <a:cxnSpLocks noChangeShapeType="1"/>
            </p:cNvCxnSpPr>
            <p:nvPr/>
          </p:nvCxnSpPr>
          <p:spPr bwMode="auto">
            <a:xfrm rot="5400000" flipH="1" flipV="1">
              <a:off x="8395494" y="5667639"/>
              <a:ext cx="431800" cy="1588"/>
            </a:xfrm>
            <a:prstGeom prst="straightConnector1">
              <a:avLst/>
            </a:prstGeom>
            <a:noFill/>
            <a:ln w="25400" algn="ctr">
              <a:solidFill>
                <a:srgbClr val="FFFF00"/>
              </a:solidFill>
              <a:round/>
              <a:headEnd type="oval" w="med" len="med"/>
              <a:tailEnd type="triangle" w="med" len="med"/>
            </a:ln>
          </p:spPr>
        </p:cxnSp>
      </p:grpSp>
      <p:sp>
        <p:nvSpPr>
          <p:cNvPr id="43" name="Content Placeholder 2"/>
          <p:cNvSpPr>
            <a:spLocks noGrp="1"/>
          </p:cNvSpPr>
          <p:nvPr>
            <p:ph idx="1"/>
          </p:nvPr>
        </p:nvSpPr>
        <p:spPr>
          <a:xfrm>
            <a:off x="5562600" y="3200400"/>
            <a:ext cx="3505200" cy="2971800"/>
          </a:xfrm>
        </p:spPr>
        <p:txBody>
          <a:bodyPr/>
          <a:lstStyle/>
          <a:p>
            <a:pPr>
              <a:buFont typeface="Wingdings" pitchFamily="2" charset="2"/>
              <a:buNone/>
            </a:pPr>
            <a:r>
              <a:rPr lang="en-US" sz="2200" dirty="0">
                <a:solidFill>
                  <a:srgbClr val="FF0000"/>
                </a:solidFill>
                <a:latin typeface="Arial" pitchFamily="34" charset="0"/>
                <a:cs typeface="Arial" pitchFamily="34" charset="0"/>
              </a:rPr>
              <a:t>(</a:t>
            </a:r>
            <a:r>
              <a:rPr lang="en-US" sz="2200" dirty="0">
                <a:latin typeface="Arial" pitchFamily="34" charset="0"/>
                <a:cs typeface="Arial" pitchFamily="34" charset="0"/>
              </a:rPr>
              <a:t>overlap(v1.o1,v1.o2)</a:t>
            </a:r>
          </a:p>
          <a:p>
            <a:pPr>
              <a:buFont typeface="Wingdings" pitchFamily="2" charset="2"/>
              <a:buNone/>
            </a:pPr>
            <a:r>
              <a:rPr lang="en-US" sz="2200" dirty="0">
                <a:latin typeface="Arial" pitchFamily="34" charset="0"/>
                <a:cs typeface="Arial" pitchFamily="34" charset="0"/>
              </a:rPr>
              <a:t>   and</a:t>
            </a:r>
          </a:p>
          <a:p>
            <a:pPr>
              <a:buFont typeface="Wingdings" pitchFamily="2" charset="2"/>
              <a:buNone/>
            </a:pPr>
            <a:r>
              <a:rPr lang="en-US" sz="2200" dirty="0">
                <a:latin typeface="Arial" pitchFamily="34" charset="0"/>
                <a:cs typeface="Arial" pitchFamily="34" charset="0"/>
              </a:rPr>
              <a:t>overlap(v1.o3, v1.o4)</a:t>
            </a:r>
            <a:r>
              <a:rPr lang="en-US" sz="2200" dirty="0">
                <a:solidFill>
                  <a:srgbClr val="FF0000"/>
                </a:solidFill>
                <a:latin typeface="Arial" pitchFamily="34" charset="0"/>
                <a:cs typeface="Arial" pitchFamily="34" charset="0"/>
              </a:rPr>
              <a:t>)</a:t>
            </a:r>
          </a:p>
          <a:p>
            <a:pPr>
              <a:buFont typeface="Wingdings" pitchFamily="2" charset="2"/>
              <a:buNone/>
            </a:pPr>
            <a:r>
              <a:rPr lang="en-US" sz="2200" dirty="0">
                <a:latin typeface="Arial" pitchFamily="34" charset="0"/>
                <a:cs typeface="Arial" pitchFamily="34" charset="0"/>
              </a:rPr>
              <a:t>   before</a:t>
            </a:r>
          </a:p>
          <a:p>
            <a:pPr>
              <a:buFont typeface="Wingdings" pitchFamily="2" charset="2"/>
              <a:buNone/>
            </a:pPr>
            <a:r>
              <a:rPr lang="en-US" sz="2200" dirty="0">
                <a:solidFill>
                  <a:srgbClr val="FF0000"/>
                </a:solidFill>
                <a:latin typeface="Arial" pitchFamily="34" charset="0"/>
                <a:cs typeface="Arial" pitchFamily="34" charset="0"/>
              </a:rPr>
              <a:t>(</a:t>
            </a:r>
            <a:r>
              <a:rPr lang="en-US" sz="2200" dirty="0">
                <a:latin typeface="Arial" pitchFamily="34" charset="0"/>
                <a:cs typeface="Arial" pitchFamily="34" charset="0"/>
              </a:rPr>
              <a:t>contains(v2.o1, v2.o2)</a:t>
            </a:r>
          </a:p>
          <a:p>
            <a:pPr>
              <a:buFont typeface="Wingdings" pitchFamily="2" charset="2"/>
              <a:buNone/>
            </a:pPr>
            <a:r>
              <a:rPr lang="en-US" sz="2200" dirty="0">
                <a:latin typeface="Arial" pitchFamily="34" charset="0"/>
                <a:cs typeface="Arial" pitchFamily="34" charset="0"/>
              </a:rPr>
              <a:t>   during</a:t>
            </a:r>
          </a:p>
          <a:p>
            <a:pPr>
              <a:buFont typeface="Wingdings" pitchFamily="2" charset="2"/>
              <a:buNone/>
            </a:pPr>
            <a:r>
              <a:rPr lang="en-US" sz="2200" dirty="0">
                <a:latin typeface="Arial" pitchFamily="34" charset="0"/>
                <a:cs typeface="Arial" pitchFamily="34" charset="0"/>
              </a:rPr>
              <a:t>appear(v2.o3)</a:t>
            </a:r>
            <a:r>
              <a:rPr lang="en-US" sz="2200" dirty="0">
                <a:solidFill>
                  <a:srgbClr val="FF0000"/>
                </a:solidFill>
                <a:latin typeface="Arial" pitchFamily="34" charset="0"/>
                <a:cs typeface="Arial" pitchFamily="34" charset="0"/>
              </a:rPr>
              <a:t>)</a:t>
            </a:r>
            <a:r>
              <a:rPr lang="en-US" sz="2200" dirty="0">
                <a:latin typeface="Arial" pitchFamily="34" charset="0"/>
                <a:cs typeface="Arial" pitchFamily="34" charset="0"/>
              </a:rPr>
              <a:t>  last 1000</a:t>
            </a:r>
          </a:p>
        </p:txBody>
      </p:sp>
      <p:sp>
        <p:nvSpPr>
          <p:cNvPr id="27661" name="TextBox 43"/>
          <p:cNvSpPr txBox="1">
            <a:spLocks noChangeArrowheads="1"/>
          </p:cNvSpPr>
          <p:nvPr/>
        </p:nvSpPr>
        <p:spPr bwMode="auto">
          <a:xfrm>
            <a:off x="3962400" y="1600200"/>
            <a:ext cx="4724400" cy="954107"/>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defRPr/>
            </a:pPr>
            <a:r>
              <a:rPr lang="en-US" sz="2800" dirty="0">
                <a:solidFill>
                  <a:srgbClr val="92D050"/>
                </a:solidFill>
                <a:latin typeface="Arial" charset="0"/>
                <a:ea typeface="宋体" pitchFamily="2" charset="-122"/>
                <a:cs typeface="Arial" charset="0"/>
              </a:rPr>
              <a:t>Parse the expression to construct the execution tree</a:t>
            </a:r>
          </a:p>
        </p:txBody>
      </p:sp>
      <p:sp>
        <p:nvSpPr>
          <p:cNvPr id="41" name="Rounded Rectangular Callout 40"/>
          <p:cNvSpPr/>
          <p:nvPr/>
        </p:nvSpPr>
        <p:spPr>
          <a:xfrm>
            <a:off x="513611" y="2646362"/>
            <a:ext cx="1295400" cy="720725"/>
          </a:xfrm>
          <a:prstGeom prst="wedgeRoundRectCallout">
            <a:avLst>
              <a:gd name="adj1" fmla="val 73845"/>
              <a:gd name="adj2" fmla="val 179142"/>
              <a:gd name="adj3" fmla="val 1666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18288" anchor="ctr"/>
          <a:lstStyle/>
          <a:p>
            <a:pPr algn="ctr">
              <a:defRPr/>
            </a:pPr>
            <a:r>
              <a:rPr lang="en-US" dirty="0">
                <a:solidFill>
                  <a:schemeClr val="bg1"/>
                </a:solidFill>
                <a:latin typeface="Arial" pitchFamily="34" charset="0"/>
                <a:cs typeface="Arial" pitchFamily="34" charset="0"/>
              </a:rPr>
              <a:t>Logical operator</a:t>
            </a:r>
          </a:p>
        </p:txBody>
      </p:sp>
      <p:sp>
        <p:nvSpPr>
          <p:cNvPr id="42" name="Rounded Rectangular Callout 41"/>
          <p:cNvSpPr/>
          <p:nvPr/>
        </p:nvSpPr>
        <p:spPr>
          <a:xfrm>
            <a:off x="1275701" y="1682677"/>
            <a:ext cx="1295400" cy="720725"/>
          </a:xfrm>
          <a:prstGeom prst="wedgeRoundRectCallout">
            <a:avLst>
              <a:gd name="adj1" fmla="val 84273"/>
              <a:gd name="adj2" fmla="val 144541"/>
              <a:gd name="adj3" fmla="val 1666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18288" anchor="ctr"/>
          <a:lstStyle/>
          <a:p>
            <a:pPr algn="ctr">
              <a:defRPr/>
            </a:pPr>
            <a:r>
              <a:rPr lang="en-US" dirty="0">
                <a:solidFill>
                  <a:schemeClr val="bg1"/>
                </a:solidFill>
                <a:latin typeface="Arial" pitchFamily="34" charset="0"/>
                <a:cs typeface="Arial" pitchFamily="34" charset="0"/>
              </a:rPr>
              <a:t>Temporal operator</a:t>
            </a:r>
          </a:p>
        </p:txBody>
      </p:sp>
      <p:sp>
        <p:nvSpPr>
          <p:cNvPr id="44" name="Rounded Rectangular Callout 43"/>
          <p:cNvSpPr/>
          <p:nvPr/>
        </p:nvSpPr>
        <p:spPr>
          <a:xfrm>
            <a:off x="323334" y="3960812"/>
            <a:ext cx="1295400" cy="720725"/>
          </a:xfrm>
          <a:prstGeom prst="wedgeRoundRectCallout">
            <a:avLst>
              <a:gd name="adj1" fmla="val 31331"/>
              <a:gd name="adj2" fmla="val 151750"/>
              <a:gd name="adj3" fmla="val 1666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18288" anchor="ctr"/>
          <a:lstStyle/>
          <a:p>
            <a:pPr algn="ctr">
              <a:defRPr/>
            </a:pPr>
            <a:r>
              <a:rPr lang="en-US" dirty="0">
                <a:solidFill>
                  <a:schemeClr val="bg1"/>
                </a:solidFill>
                <a:latin typeface="Arial" pitchFamily="34" charset="0"/>
                <a:cs typeface="Arial" pitchFamily="34" charset="0"/>
              </a:rPr>
              <a:t>Spatial operator</a:t>
            </a:r>
          </a:p>
        </p:txBody>
      </p:sp>
      <p:sp>
        <p:nvSpPr>
          <p:cNvPr id="9" name="Date Placeholder 8">
            <a:extLst>
              <a:ext uri="{FF2B5EF4-FFF2-40B4-BE49-F238E27FC236}">
                <a16:creationId xmlns:a16="http://schemas.microsoft.com/office/drawing/2014/main" id="{32953446-3840-4F88-AFE8-244602CE9199}"/>
              </a:ext>
            </a:extLst>
          </p:cNvPr>
          <p:cNvSpPr>
            <a:spLocks noGrp="1"/>
          </p:cNvSpPr>
          <p:nvPr>
            <p:ph type="dt" sz="half" idx="10"/>
          </p:nvPr>
        </p:nvSpPr>
        <p:spPr/>
        <p:txBody>
          <a:bodyPr/>
          <a:lstStyle/>
          <a:p>
            <a:fld id="{3EC0DCA7-E422-4DB0-92E1-0295C01B8B0F}" type="datetime1">
              <a:rPr lang="en-US" smtClean="0"/>
              <a:t>3/28/2023</a:t>
            </a:fld>
            <a:endParaRPr lang="en-US" dirty="0"/>
          </a:p>
        </p:txBody>
      </p:sp>
    </p:spTree>
    <p:extLst>
      <p:ext uri="{BB962C8B-B14F-4D97-AF65-F5344CB8AC3E}">
        <p14:creationId xmlns:p14="http://schemas.microsoft.com/office/powerpoint/2010/main" val="849188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3000" nodeType="clickEffect">
                                  <p:stCondLst>
                                    <p:cond delay="0"/>
                                  </p:stCondLst>
                                  <p:childTnLst>
                                    <p:animClr clrSpc="rgb" dir="cw">
                                      <p:cBhvr override="childStyle">
                                        <p:cTn id="6" dur="500" autoRev="1" fill="hold"/>
                                        <p:tgtEl>
                                          <p:spTgt spid="43">
                                            <p:txEl>
                                              <p:pRg st="0" end="0"/>
                                            </p:txEl>
                                          </p:spTgt>
                                        </p:tgtEl>
                                        <p:attrNameLst>
                                          <p:attrName>style.color</p:attrName>
                                        </p:attrNameLst>
                                      </p:cBhvr>
                                      <p:to>
                                        <a:schemeClr val="bg1"/>
                                      </p:to>
                                    </p:animClr>
                                    <p:animClr clrSpc="rgb" dir="cw">
                                      <p:cBhvr>
                                        <p:cTn id="7" dur="500" autoRev="1" fill="hold"/>
                                        <p:tgtEl>
                                          <p:spTgt spid="43">
                                            <p:txEl>
                                              <p:pRg st="0" end="0"/>
                                            </p:txEl>
                                          </p:spTgt>
                                        </p:tgtEl>
                                        <p:attrNameLst>
                                          <p:attrName>fillcolor</p:attrName>
                                        </p:attrNameLst>
                                      </p:cBhvr>
                                      <p:to>
                                        <a:schemeClr val="bg1"/>
                                      </p:to>
                                    </p:animClr>
                                    <p:set>
                                      <p:cBhvr>
                                        <p:cTn id="8" dur="500" autoRev="1" fill="hold"/>
                                        <p:tgtEl>
                                          <p:spTgt spid="43">
                                            <p:txEl>
                                              <p:pRg st="0" end="0"/>
                                            </p:txEl>
                                          </p:spTgt>
                                        </p:tgtEl>
                                        <p:attrNameLst>
                                          <p:attrName>fill.type</p:attrName>
                                        </p:attrNameLst>
                                      </p:cBhvr>
                                      <p:to>
                                        <p:strVal val="solid"/>
                                      </p:to>
                                    </p:set>
                                    <p:set>
                                      <p:cBhvr>
                                        <p:cTn id="9" dur="500" autoRev="1" fill="hold"/>
                                        <p:tgtEl>
                                          <p:spTgt spid="43">
                                            <p:txEl>
                                              <p:pRg st="0" end="0"/>
                                            </p:txEl>
                                          </p:spTgt>
                                        </p:tgtEl>
                                        <p:attrNameLst>
                                          <p:attrName>fill.on</p:attrName>
                                        </p:attrNameLst>
                                      </p:cBhvr>
                                      <p:to>
                                        <p:strVal val="true"/>
                                      </p:to>
                                    </p:set>
                                  </p:childTnLst>
                                </p:cTn>
                              </p:par>
                            </p:childTnLst>
                          </p:cTn>
                        </p:par>
                        <p:par>
                          <p:cTn id="10" fill="hold">
                            <p:stCondLst>
                              <p:cond delay="3000"/>
                            </p:stCondLst>
                            <p:childTnLst>
                              <p:par>
                                <p:cTn id="11" presetID="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3000"/>
                            </p:stCondLst>
                            <p:childTnLst>
                              <p:par>
                                <p:cTn id="14" presetID="27" presetClass="emph" presetSubtype="0" repeatCount="3000" fill="hold" nodeType="afterEffect">
                                  <p:stCondLst>
                                    <p:cond delay="1500"/>
                                  </p:stCondLst>
                                  <p:childTnLst>
                                    <p:animClr clrSpc="rgb" dir="cw">
                                      <p:cBhvr override="childStyle">
                                        <p:cTn id="15" dur="500" autoRev="1" fill="hold"/>
                                        <p:tgtEl>
                                          <p:spTgt spid="43">
                                            <p:txEl>
                                              <p:pRg st="1" end="1"/>
                                            </p:txEl>
                                          </p:spTgt>
                                        </p:tgtEl>
                                        <p:attrNameLst>
                                          <p:attrName>style.color</p:attrName>
                                        </p:attrNameLst>
                                      </p:cBhvr>
                                      <p:to>
                                        <a:schemeClr val="bg1"/>
                                      </p:to>
                                    </p:animClr>
                                    <p:animClr clrSpc="rgb" dir="cw">
                                      <p:cBhvr>
                                        <p:cTn id="16" dur="500" autoRev="1" fill="hold"/>
                                        <p:tgtEl>
                                          <p:spTgt spid="43">
                                            <p:txEl>
                                              <p:pRg st="1" end="1"/>
                                            </p:txEl>
                                          </p:spTgt>
                                        </p:tgtEl>
                                        <p:attrNameLst>
                                          <p:attrName>fillcolor</p:attrName>
                                        </p:attrNameLst>
                                      </p:cBhvr>
                                      <p:to>
                                        <a:schemeClr val="bg1"/>
                                      </p:to>
                                    </p:animClr>
                                    <p:set>
                                      <p:cBhvr>
                                        <p:cTn id="17" dur="500" autoRev="1" fill="hold"/>
                                        <p:tgtEl>
                                          <p:spTgt spid="43">
                                            <p:txEl>
                                              <p:pRg st="1" end="1"/>
                                            </p:txEl>
                                          </p:spTgt>
                                        </p:tgtEl>
                                        <p:attrNameLst>
                                          <p:attrName>fill.type</p:attrName>
                                        </p:attrNameLst>
                                      </p:cBhvr>
                                      <p:to>
                                        <p:strVal val="solid"/>
                                      </p:to>
                                    </p:set>
                                    <p:set>
                                      <p:cBhvr>
                                        <p:cTn id="18" dur="500" autoRev="1" fill="hold"/>
                                        <p:tgtEl>
                                          <p:spTgt spid="43">
                                            <p:txEl>
                                              <p:pRg st="1" end="1"/>
                                            </p:txEl>
                                          </p:spTgt>
                                        </p:tgtEl>
                                        <p:attrNameLst>
                                          <p:attrName>fill.on</p:attrName>
                                        </p:attrNameLst>
                                      </p:cBhvr>
                                      <p:to>
                                        <p:strVal val="true"/>
                                      </p:to>
                                    </p:set>
                                  </p:childTnLst>
                                </p:cTn>
                              </p:par>
                            </p:childTnLst>
                          </p:cTn>
                        </p:par>
                        <p:par>
                          <p:cTn id="19" fill="hold">
                            <p:stCondLst>
                              <p:cond delay="7500"/>
                            </p:stCondLst>
                            <p:childTnLst>
                              <p:par>
                                <p:cTn id="20" presetID="1"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par>
                          <p:cTn id="22" fill="hold">
                            <p:stCondLst>
                              <p:cond delay="7500"/>
                            </p:stCondLst>
                            <p:childTnLst>
                              <p:par>
                                <p:cTn id="23" presetID="27" presetClass="emph" presetSubtype="0" repeatCount="3000" fill="hold" nodeType="afterEffect">
                                  <p:stCondLst>
                                    <p:cond delay="1500"/>
                                  </p:stCondLst>
                                  <p:childTnLst>
                                    <p:animClr clrSpc="rgb" dir="cw">
                                      <p:cBhvr override="childStyle">
                                        <p:cTn id="24" dur="500" autoRev="1" fill="hold"/>
                                        <p:tgtEl>
                                          <p:spTgt spid="43">
                                            <p:txEl>
                                              <p:pRg st="2" end="2"/>
                                            </p:txEl>
                                          </p:spTgt>
                                        </p:tgtEl>
                                        <p:attrNameLst>
                                          <p:attrName>style.color</p:attrName>
                                        </p:attrNameLst>
                                      </p:cBhvr>
                                      <p:to>
                                        <a:schemeClr val="bg1"/>
                                      </p:to>
                                    </p:animClr>
                                    <p:animClr clrSpc="rgb" dir="cw">
                                      <p:cBhvr>
                                        <p:cTn id="25" dur="500" autoRev="1" fill="hold"/>
                                        <p:tgtEl>
                                          <p:spTgt spid="43">
                                            <p:txEl>
                                              <p:pRg st="2" end="2"/>
                                            </p:txEl>
                                          </p:spTgt>
                                        </p:tgtEl>
                                        <p:attrNameLst>
                                          <p:attrName>fillcolor</p:attrName>
                                        </p:attrNameLst>
                                      </p:cBhvr>
                                      <p:to>
                                        <a:schemeClr val="bg1"/>
                                      </p:to>
                                    </p:animClr>
                                    <p:set>
                                      <p:cBhvr>
                                        <p:cTn id="26" dur="500" autoRev="1" fill="hold"/>
                                        <p:tgtEl>
                                          <p:spTgt spid="43">
                                            <p:txEl>
                                              <p:pRg st="2" end="2"/>
                                            </p:txEl>
                                          </p:spTgt>
                                        </p:tgtEl>
                                        <p:attrNameLst>
                                          <p:attrName>fill.type</p:attrName>
                                        </p:attrNameLst>
                                      </p:cBhvr>
                                      <p:to>
                                        <p:strVal val="solid"/>
                                      </p:to>
                                    </p:set>
                                    <p:set>
                                      <p:cBhvr>
                                        <p:cTn id="27" dur="500" autoRev="1" fill="hold"/>
                                        <p:tgtEl>
                                          <p:spTgt spid="43">
                                            <p:txEl>
                                              <p:pRg st="2" end="2"/>
                                            </p:txEl>
                                          </p:spTgt>
                                        </p:tgtEl>
                                        <p:attrNameLst>
                                          <p:attrName>fill.on</p:attrName>
                                        </p:attrNameLst>
                                      </p:cBhvr>
                                      <p:to>
                                        <p:strVal val="true"/>
                                      </p:to>
                                    </p:set>
                                  </p:childTnLst>
                                </p:cTn>
                              </p:par>
                            </p:childTnLst>
                          </p:cTn>
                        </p:par>
                        <p:par>
                          <p:cTn id="28" fill="hold">
                            <p:stCondLst>
                              <p:cond delay="12000"/>
                            </p:stCondLst>
                            <p:childTnLst>
                              <p:par>
                                <p:cTn id="29" presetID="1"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par>
                          <p:cTn id="31" fill="hold">
                            <p:stCondLst>
                              <p:cond delay="12000"/>
                            </p:stCondLst>
                            <p:childTnLst>
                              <p:par>
                                <p:cTn id="32" presetID="27" presetClass="emph" presetSubtype="0" repeatCount="3000" fill="hold" nodeType="afterEffect">
                                  <p:stCondLst>
                                    <p:cond delay="1500"/>
                                  </p:stCondLst>
                                  <p:childTnLst>
                                    <p:animClr clrSpc="rgb" dir="cw">
                                      <p:cBhvr override="childStyle">
                                        <p:cTn id="33" dur="500" autoRev="1" fill="hold"/>
                                        <p:tgtEl>
                                          <p:spTgt spid="43">
                                            <p:txEl>
                                              <p:pRg st="3" end="3"/>
                                            </p:txEl>
                                          </p:spTgt>
                                        </p:tgtEl>
                                        <p:attrNameLst>
                                          <p:attrName>style.color</p:attrName>
                                        </p:attrNameLst>
                                      </p:cBhvr>
                                      <p:to>
                                        <a:schemeClr val="bg1"/>
                                      </p:to>
                                    </p:animClr>
                                    <p:animClr clrSpc="rgb" dir="cw">
                                      <p:cBhvr>
                                        <p:cTn id="34" dur="500" autoRev="1" fill="hold"/>
                                        <p:tgtEl>
                                          <p:spTgt spid="43">
                                            <p:txEl>
                                              <p:pRg st="3" end="3"/>
                                            </p:txEl>
                                          </p:spTgt>
                                        </p:tgtEl>
                                        <p:attrNameLst>
                                          <p:attrName>fillcolor</p:attrName>
                                        </p:attrNameLst>
                                      </p:cBhvr>
                                      <p:to>
                                        <a:schemeClr val="bg1"/>
                                      </p:to>
                                    </p:animClr>
                                    <p:set>
                                      <p:cBhvr>
                                        <p:cTn id="35" dur="500" autoRev="1" fill="hold"/>
                                        <p:tgtEl>
                                          <p:spTgt spid="43">
                                            <p:txEl>
                                              <p:pRg st="3" end="3"/>
                                            </p:txEl>
                                          </p:spTgt>
                                        </p:tgtEl>
                                        <p:attrNameLst>
                                          <p:attrName>fill.type</p:attrName>
                                        </p:attrNameLst>
                                      </p:cBhvr>
                                      <p:to>
                                        <p:strVal val="solid"/>
                                      </p:to>
                                    </p:set>
                                    <p:set>
                                      <p:cBhvr>
                                        <p:cTn id="36" dur="500" autoRev="1" fill="hold"/>
                                        <p:tgtEl>
                                          <p:spTgt spid="43">
                                            <p:txEl>
                                              <p:pRg st="3" end="3"/>
                                            </p:txEl>
                                          </p:spTgt>
                                        </p:tgtEl>
                                        <p:attrNameLst>
                                          <p:attrName>fill.on</p:attrName>
                                        </p:attrNameLst>
                                      </p:cBhvr>
                                      <p:to>
                                        <p:strVal val="true"/>
                                      </p:to>
                                    </p:set>
                                  </p:childTnLst>
                                </p:cTn>
                              </p:par>
                            </p:childTnLst>
                          </p:cTn>
                        </p:par>
                        <p:par>
                          <p:cTn id="37" fill="hold">
                            <p:stCondLst>
                              <p:cond delay="16500"/>
                            </p:stCondLst>
                            <p:childTnLst>
                              <p:par>
                                <p:cTn id="38" presetID="1" presetClass="entr" presetSubtype="0"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childTnLst>
                                </p:cTn>
                              </p:par>
                            </p:childTnLst>
                          </p:cTn>
                        </p:par>
                        <p:par>
                          <p:cTn id="40" fill="hold">
                            <p:stCondLst>
                              <p:cond delay="16500"/>
                            </p:stCondLst>
                            <p:childTnLst>
                              <p:par>
                                <p:cTn id="41" presetID="27" presetClass="emph" presetSubtype="0" repeatCount="3000" fill="hold" nodeType="afterEffect">
                                  <p:stCondLst>
                                    <p:cond delay="1500"/>
                                  </p:stCondLst>
                                  <p:childTnLst>
                                    <p:animClr clrSpc="rgb" dir="cw">
                                      <p:cBhvr override="childStyle">
                                        <p:cTn id="42" dur="500" autoRev="1" fill="hold"/>
                                        <p:tgtEl>
                                          <p:spTgt spid="43">
                                            <p:txEl>
                                              <p:pRg st="4" end="4"/>
                                            </p:txEl>
                                          </p:spTgt>
                                        </p:tgtEl>
                                        <p:attrNameLst>
                                          <p:attrName>style.color</p:attrName>
                                        </p:attrNameLst>
                                      </p:cBhvr>
                                      <p:to>
                                        <a:schemeClr val="bg1"/>
                                      </p:to>
                                    </p:animClr>
                                    <p:animClr clrSpc="rgb" dir="cw">
                                      <p:cBhvr>
                                        <p:cTn id="43" dur="500" autoRev="1" fill="hold"/>
                                        <p:tgtEl>
                                          <p:spTgt spid="43">
                                            <p:txEl>
                                              <p:pRg st="4" end="4"/>
                                            </p:txEl>
                                          </p:spTgt>
                                        </p:tgtEl>
                                        <p:attrNameLst>
                                          <p:attrName>fillcolor</p:attrName>
                                        </p:attrNameLst>
                                      </p:cBhvr>
                                      <p:to>
                                        <a:schemeClr val="bg1"/>
                                      </p:to>
                                    </p:animClr>
                                    <p:set>
                                      <p:cBhvr>
                                        <p:cTn id="44" dur="500" autoRev="1" fill="hold"/>
                                        <p:tgtEl>
                                          <p:spTgt spid="43">
                                            <p:txEl>
                                              <p:pRg st="4" end="4"/>
                                            </p:txEl>
                                          </p:spTgt>
                                        </p:tgtEl>
                                        <p:attrNameLst>
                                          <p:attrName>fill.type</p:attrName>
                                        </p:attrNameLst>
                                      </p:cBhvr>
                                      <p:to>
                                        <p:strVal val="solid"/>
                                      </p:to>
                                    </p:set>
                                    <p:set>
                                      <p:cBhvr>
                                        <p:cTn id="45" dur="500" autoRev="1" fill="hold"/>
                                        <p:tgtEl>
                                          <p:spTgt spid="43">
                                            <p:txEl>
                                              <p:pRg st="4" end="4"/>
                                            </p:txEl>
                                          </p:spTgt>
                                        </p:tgtEl>
                                        <p:attrNameLst>
                                          <p:attrName>fill.on</p:attrName>
                                        </p:attrNameLst>
                                      </p:cBhvr>
                                      <p:to>
                                        <p:strVal val="true"/>
                                      </p:to>
                                    </p:set>
                                  </p:childTnLst>
                                </p:cTn>
                              </p:par>
                            </p:childTnLst>
                          </p:cTn>
                        </p:par>
                        <p:par>
                          <p:cTn id="46" fill="hold">
                            <p:stCondLst>
                              <p:cond delay="21000"/>
                            </p:stCondLst>
                            <p:childTnLst>
                              <p:par>
                                <p:cTn id="47" presetID="1" presetClass="entr" presetSubtype="0"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par>
                          <p:cTn id="49" fill="hold">
                            <p:stCondLst>
                              <p:cond delay="21000"/>
                            </p:stCondLst>
                            <p:childTnLst>
                              <p:par>
                                <p:cTn id="50" presetID="27" presetClass="emph" presetSubtype="0" repeatCount="3000" fill="hold" nodeType="afterEffect">
                                  <p:stCondLst>
                                    <p:cond delay="1500"/>
                                  </p:stCondLst>
                                  <p:childTnLst>
                                    <p:animClr clrSpc="rgb" dir="cw">
                                      <p:cBhvr override="childStyle">
                                        <p:cTn id="51" dur="500" autoRev="1" fill="hold"/>
                                        <p:tgtEl>
                                          <p:spTgt spid="43">
                                            <p:txEl>
                                              <p:pRg st="5" end="5"/>
                                            </p:txEl>
                                          </p:spTgt>
                                        </p:tgtEl>
                                        <p:attrNameLst>
                                          <p:attrName>style.color</p:attrName>
                                        </p:attrNameLst>
                                      </p:cBhvr>
                                      <p:to>
                                        <a:schemeClr val="bg1"/>
                                      </p:to>
                                    </p:animClr>
                                    <p:animClr clrSpc="rgb" dir="cw">
                                      <p:cBhvr>
                                        <p:cTn id="52" dur="500" autoRev="1" fill="hold"/>
                                        <p:tgtEl>
                                          <p:spTgt spid="43">
                                            <p:txEl>
                                              <p:pRg st="5" end="5"/>
                                            </p:txEl>
                                          </p:spTgt>
                                        </p:tgtEl>
                                        <p:attrNameLst>
                                          <p:attrName>fillcolor</p:attrName>
                                        </p:attrNameLst>
                                      </p:cBhvr>
                                      <p:to>
                                        <a:schemeClr val="bg1"/>
                                      </p:to>
                                    </p:animClr>
                                    <p:set>
                                      <p:cBhvr>
                                        <p:cTn id="53" dur="500" autoRev="1" fill="hold"/>
                                        <p:tgtEl>
                                          <p:spTgt spid="43">
                                            <p:txEl>
                                              <p:pRg st="5" end="5"/>
                                            </p:txEl>
                                          </p:spTgt>
                                        </p:tgtEl>
                                        <p:attrNameLst>
                                          <p:attrName>fill.type</p:attrName>
                                        </p:attrNameLst>
                                      </p:cBhvr>
                                      <p:to>
                                        <p:strVal val="solid"/>
                                      </p:to>
                                    </p:set>
                                    <p:set>
                                      <p:cBhvr>
                                        <p:cTn id="54" dur="500" autoRev="1" fill="hold"/>
                                        <p:tgtEl>
                                          <p:spTgt spid="43">
                                            <p:txEl>
                                              <p:pRg st="5" end="5"/>
                                            </p:txEl>
                                          </p:spTgt>
                                        </p:tgtEl>
                                        <p:attrNameLst>
                                          <p:attrName>fill.on</p:attrName>
                                        </p:attrNameLst>
                                      </p:cBhvr>
                                      <p:to>
                                        <p:strVal val="true"/>
                                      </p:to>
                                    </p:set>
                                  </p:childTnLst>
                                </p:cTn>
                              </p:par>
                            </p:childTnLst>
                          </p:cTn>
                        </p:par>
                        <p:par>
                          <p:cTn id="55" fill="hold">
                            <p:stCondLst>
                              <p:cond delay="25500"/>
                            </p:stCondLst>
                            <p:childTnLst>
                              <p:par>
                                <p:cTn id="56" presetID="1" presetClass="entr" presetSubtype="0" fill="hold" nodeType="afterEffect">
                                  <p:stCondLst>
                                    <p:cond delay="0"/>
                                  </p:stCondLst>
                                  <p:childTnLst>
                                    <p:set>
                                      <p:cBhvr>
                                        <p:cTn id="57" dur="1" fill="hold">
                                          <p:stCondLst>
                                            <p:cond delay="0"/>
                                          </p:stCondLst>
                                        </p:cTn>
                                        <p:tgtEl>
                                          <p:spTgt spid="3"/>
                                        </p:tgtEl>
                                        <p:attrNameLst>
                                          <p:attrName>style.visibility</p:attrName>
                                        </p:attrNameLst>
                                      </p:cBhvr>
                                      <p:to>
                                        <p:strVal val="visible"/>
                                      </p:to>
                                    </p:set>
                                  </p:childTnLst>
                                </p:cTn>
                              </p:par>
                            </p:childTnLst>
                          </p:cTn>
                        </p:par>
                        <p:par>
                          <p:cTn id="58" fill="hold">
                            <p:stCondLst>
                              <p:cond delay="25500"/>
                            </p:stCondLst>
                            <p:childTnLst>
                              <p:par>
                                <p:cTn id="59" presetID="27" presetClass="emph" presetSubtype="0" repeatCount="3000" fill="hold" nodeType="afterEffect">
                                  <p:stCondLst>
                                    <p:cond delay="1500"/>
                                  </p:stCondLst>
                                  <p:childTnLst>
                                    <p:animClr clrSpc="rgb" dir="cw">
                                      <p:cBhvr override="childStyle">
                                        <p:cTn id="60" dur="500" autoRev="1" fill="hold"/>
                                        <p:tgtEl>
                                          <p:spTgt spid="43">
                                            <p:txEl>
                                              <p:pRg st="6" end="6"/>
                                            </p:txEl>
                                          </p:spTgt>
                                        </p:tgtEl>
                                        <p:attrNameLst>
                                          <p:attrName>style.color</p:attrName>
                                        </p:attrNameLst>
                                      </p:cBhvr>
                                      <p:to>
                                        <a:schemeClr val="bg1"/>
                                      </p:to>
                                    </p:animClr>
                                    <p:animClr clrSpc="rgb" dir="cw">
                                      <p:cBhvr>
                                        <p:cTn id="61" dur="500" autoRev="1" fill="hold"/>
                                        <p:tgtEl>
                                          <p:spTgt spid="43">
                                            <p:txEl>
                                              <p:pRg st="6" end="6"/>
                                            </p:txEl>
                                          </p:spTgt>
                                        </p:tgtEl>
                                        <p:attrNameLst>
                                          <p:attrName>fillcolor</p:attrName>
                                        </p:attrNameLst>
                                      </p:cBhvr>
                                      <p:to>
                                        <a:schemeClr val="bg1"/>
                                      </p:to>
                                    </p:animClr>
                                    <p:set>
                                      <p:cBhvr>
                                        <p:cTn id="62" dur="500" autoRev="1" fill="hold"/>
                                        <p:tgtEl>
                                          <p:spTgt spid="43">
                                            <p:txEl>
                                              <p:pRg st="6" end="6"/>
                                            </p:txEl>
                                          </p:spTgt>
                                        </p:tgtEl>
                                        <p:attrNameLst>
                                          <p:attrName>fill.type</p:attrName>
                                        </p:attrNameLst>
                                      </p:cBhvr>
                                      <p:to>
                                        <p:strVal val="solid"/>
                                      </p:to>
                                    </p:set>
                                    <p:set>
                                      <p:cBhvr>
                                        <p:cTn id="63" dur="500" autoRev="1" fill="hold"/>
                                        <p:tgtEl>
                                          <p:spTgt spid="43">
                                            <p:txEl>
                                              <p:pRg st="6" end="6"/>
                                            </p:txEl>
                                          </p:spTgt>
                                        </p:tgtEl>
                                        <p:attrNameLst>
                                          <p:attrName>fill.on</p:attrName>
                                        </p:attrNameLst>
                                      </p:cBhvr>
                                      <p:to>
                                        <p:strVal val="true"/>
                                      </p:to>
                                    </p:set>
                                  </p:childTnLst>
                                </p:cTn>
                              </p:par>
                            </p:childTnLst>
                          </p:cTn>
                        </p:par>
                        <p:par>
                          <p:cTn id="64" fill="hold">
                            <p:stCondLst>
                              <p:cond delay="30000"/>
                            </p:stCondLst>
                            <p:childTnLst>
                              <p:par>
                                <p:cTn id="65" presetID="1" presetClass="entr" presetSubtype="0" fill="hold" nodeType="after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par>
                          <p:cTn id="67" fill="hold">
                            <p:stCondLst>
                              <p:cond delay="30000"/>
                            </p:stCondLst>
                            <p:childTnLst>
                              <p:par>
                                <p:cTn id="68" presetID="22" presetClass="entr" presetSubtype="4" fill="hold" nodeType="afterEffect">
                                  <p:stCondLst>
                                    <p:cond delay="0"/>
                                  </p:stCondLst>
                                  <p:childTnLst>
                                    <p:set>
                                      <p:cBhvr>
                                        <p:cTn id="69" dur="1" fill="hold">
                                          <p:stCondLst>
                                            <p:cond delay="0"/>
                                          </p:stCondLst>
                                        </p:cTn>
                                        <p:tgtEl>
                                          <p:spTgt spid="137"/>
                                        </p:tgtEl>
                                        <p:attrNameLst>
                                          <p:attrName>style.visibility</p:attrName>
                                        </p:attrNameLst>
                                      </p:cBhvr>
                                      <p:to>
                                        <p:strVal val="visible"/>
                                      </p:to>
                                    </p:set>
                                    <p:animEffect transition="in" filter="wipe(down)">
                                      <p:cBhvr>
                                        <p:cTn id="70" dur="1000"/>
                                        <p:tgtEl>
                                          <p:spTgt spid="137"/>
                                        </p:tgtEl>
                                      </p:cBhvr>
                                    </p:animEffect>
                                  </p:childTnLst>
                                </p:cTn>
                              </p:par>
                            </p:childTnLst>
                          </p:cTn>
                        </p:par>
                        <p:par>
                          <p:cTn id="71" fill="hold">
                            <p:stCondLst>
                              <p:cond delay="31500"/>
                            </p:stCondLst>
                            <p:childTnLst>
                              <p:par>
                                <p:cTn id="72" presetID="22" presetClass="entr" presetSubtype="1" fill="hold" grpId="0" nodeType="after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wipe(up)">
                                      <p:cBhvr>
                                        <p:cTn id="74" dur="500"/>
                                        <p:tgtEl>
                                          <p:spTgt spid="42"/>
                                        </p:tgtEl>
                                      </p:cBhvr>
                                    </p:animEffect>
                                  </p:childTnLst>
                                </p:cTn>
                              </p:par>
                            </p:childTnLst>
                          </p:cTn>
                        </p:par>
                        <p:par>
                          <p:cTn id="75" fill="hold">
                            <p:stCondLst>
                              <p:cond delay="32000"/>
                            </p:stCondLst>
                            <p:childTnLst>
                              <p:par>
                                <p:cTn id="76" presetID="22" presetClass="entr" presetSubtype="1" fill="hold" grpId="0" nodeType="after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wipe(up)">
                                      <p:cBhvr>
                                        <p:cTn id="78" dur="500"/>
                                        <p:tgtEl>
                                          <p:spTgt spid="41"/>
                                        </p:tgtEl>
                                      </p:cBhvr>
                                    </p:animEffect>
                                  </p:childTnLst>
                                </p:cTn>
                              </p:par>
                            </p:childTnLst>
                          </p:cTn>
                        </p:par>
                        <p:par>
                          <p:cTn id="79" fill="hold">
                            <p:stCondLst>
                              <p:cond delay="32500"/>
                            </p:stCondLst>
                            <p:childTnLst>
                              <p:par>
                                <p:cTn id="80" presetID="22" presetClass="entr" presetSubtype="1"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wipe(up)">
                                      <p:cBhvr>
                                        <p:cTn id="8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xfrm>
            <a:off x="6858000" y="6248400"/>
            <a:ext cx="1905000" cy="457200"/>
          </a:xfrm>
          <a:noFill/>
        </p:spPr>
        <p:txBody>
          <a:bodyPr/>
          <a:lstStyle/>
          <a:p>
            <a:fld id="{A1D72C3A-DB78-4640-83B7-49F2CC2C1B0B}" type="slidenum">
              <a:rPr lang="en-US" altLang="zh-CN" smtClean="0">
                <a:latin typeface="Arial" pitchFamily="34" charset="0"/>
                <a:ea typeface="SimSun" pitchFamily="2" charset="-122"/>
              </a:rPr>
              <a:pPr/>
              <a:t>169</a:t>
            </a:fld>
            <a:endParaRPr lang="en-US" altLang="zh-CN">
              <a:latin typeface="Arial" pitchFamily="34" charset="0"/>
              <a:ea typeface="SimSun" pitchFamily="2" charset="-122"/>
            </a:endParaRPr>
          </a:p>
        </p:txBody>
      </p:sp>
      <p:sp>
        <p:nvSpPr>
          <p:cNvPr id="16387" name="Rectangle 2"/>
          <p:cNvSpPr>
            <a:spLocks noGrp="1" noChangeArrowheads="1"/>
          </p:cNvSpPr>
          <p:nvPr>
            <p:ph type="title"/>
          </p:nvPr>
        </p:nvSpPr>
        <p:spPr>
          <a:xfrm>
            <a:off x="457200" y="274638"/>
            <a:ext cx="8382000" cy="1143000"/>
          </a:xfrm>
        </p:spPr>
        <p:txBody>
          <a:bodyPr>
            <a:normAutofit/>
          </a:bodyPr>
          <a:lstStyle/>
          <a:p>
            <a:pPr eaLnBrk="1" hangingPunct="1"/>
            <a:r>
              <a:rPr lang="en-US" altLang="zh-CN" dirty="0">
                <a:solidFill>
                  <a:srgbClr val="CFAFE7"/>
                </a:solidFill>
                <a:latin typeface="Arial" pitchFamily="34" charset="0"/>
                <a:cs typeface="Arial" pitchFamily="34" charset="0"/>
              </a:rPr>
              <a:t>Query Processing: Dual Layers</a:t>
            </a:r>
          </a:p>
        </p:txBody>
      </p:sp>
      <p:pic>
        <p:nvPicPr>
          <p:cNvPr id="16388" name="Picture 6" descr="C:\Users\Kien\AppData\Local\Microsoft\Windows\Temporary Internet Files\Content.IE5\DCF5QLXS\MCj02903530000[1].wmf"/>
          <p:cNvPicPr>
            <a:picLocks noChangeAspect="1" noChangeArrowheads="1"/>
          </p:cNvPicPr>
          <p:nvPr/>
        </p:nvPicPr>
        <p:blipFill>
          <a:blip r:embed="rId3" cstate="print"/>
          <a:srcRect/>
          <a:stretch>
            <a:fillRect/>
          </a:stretch>
        </p:blipFill>
        <p:spPr bwMode="auto">
          <a:xfrm>
            <a:off x="2443734" y="5563347"/>
            <a:ext cx="1187450" cy="879475"/>
          </a:xfrm>
          <a:prstGeom prst="rect">
            <a:avLst/>
          </a:prstGeom>
          <a:noFill/>
          <a:ln w="9525">
            <a:noFill/>
            <a:miter lim="800000"/>
            <a:headEnd/>
            <a:tailEnd/>
          </a:ln>
        </p:spPr>
      </p:pic>
      <p:pic>
        <p:nvPicPr>
          <p:cNvPr id="16389" name="Picture 6" descr="C:\Users\Kien\AppData\Local\Microsoft\Windows\Temporary Internet Files\Content.IE5\DCF5QLXS\MCj02903530000[1].wmf"/>
          <p:cNvPicPr>
            <a:picLocks noChangeAspect="1" noChangeArrowheads="1"/>
          </p:cNvPicPr>
          <p:nvPr/>
        </p:nvPicPr>
        <p:blipFill>
          <a:blip r:embed="rId3" cstate="print"/>
          <a:srcRect/>
          <a:stretch>
            <a:fillRect/>
          </a:stretch>
        </p:blipFill>
        <p:spPr bwMode="auto">
          <a:xfrm>
            <a:off x="3707384" y="5563347"/>
            <a:ext cx="1187450" cy="879475"/>
          </a:xfrm>
          <a:prstGeom prst="rect">
            <a:avLst/>
          </a:prstGeom>
          <a:noFill/>
          <a:ln w="9525">
            <a:noFill/>
            <a:miter lim="800000"/>
            <a:headEnd/>
            <a:tailEnd/>
          </a:ln>
        </p:spPr>
      </p:pic>
      <p:sp>
        <p:nvSpPr>
          <p:cNvPr id="7" name="Rectangle 6"/>
          <p:cNvSpPr/>
          <p:nvPr/>
        </p:nvSpPr>
        <p:spPr>
          <a:xfrm>
            <a:off x="2488184" y="4039347"/>
            <a:ext cx="2286000" cy="457200"/>
          </a:xfrm>
          <a:prstGeom prst="rect">
            <a:avLst/>
          </a:prstGeom>
          <a:solidFill>
            <a:srgbClr val="B4B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Arial" pitchFamily="34" charset="0"/>
                <a:cs typeface="Arial" pitchFamily="34" charset="0"/>
              </a:rPr>
              <a:t>Video Processor</a:t>
            </a:r>
          </a:p>
        </p:txBody>
      </p:sp>
      <p:sp>
        <p:nvSpPr>
          <p:cNvPr id="8" name="Rectangle 7"/>
          <p:cNvSpPr/>
          <p:nvPr/>
        </p:nvSpPr>
        <p:spPr>
          <a:xfrm>
            <a:off x="2488184" y="2667747"/>
            <a:ext cx="2286000" cy="457200"/>
          </a:xfrm>
          <a:prstGeom prst="rect">
            <a:avLst/>
          </a:prstGeom>
          <a:solidFill>
            <a:srgbClr val="B4B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Arial" pitchFamily="34" charset="0"/>
                <a:cs typeface="Arial" pitchFamily="34" charset="0"/>
              </a:rPr>
              <a:t>Stream Processor</a:t>
            </a:r>
          </a:p>
        </p:txBody>
      </p:sp>
      <p:sp>
        <p:nvSpPr>
          <p:cNvPr id="16392" name="Film"/>
          <p:cNvSpPr>
            <a:spLocks noEditPoints="1" noChangeArrowheads="1"/>
          </p:cNvSpPr>
          <p:nvPr/>
        </p:nvSpPr>
        <p:spPr bwMode="auto">
          <a:xfrm>
            <a:off x="2716784" y="4572747"/>
            <a:ext cx="600075" cy="9906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16393" name="Film"/>
          <p:cNvSpPr>
            <a:spLocks noEditPoints="1" noChangeArrowheads="1"/>
          </p:cNvSpPr>
          <p:nvPr/>
        </p:nvSpPr>
        <p:spPr bwMode="auto">
          <a:xfrm>
            <a:off x="4021709" y="4572747"/>
            <a:ext cx="600075" cy="9906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12" name="Up Arrow 11"/>
          <p:cNvSpPr/>
          <p:nvPr/>
        </p:nvSpPr>
        <p:spPr>
          <a:xfrm>
            <a:off x="2869184" y="4496547"/>
            <a:ext cx="304800" cy="1143000"/>
          </a:xfrm>
          <a:prstGeom prst="up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Up Arrow 12"/>
          <p:cNvSpPr/>
          <p:nvPr/>
        </p:nvSpPr>
        <p:spPr>
          <a:xfrm>
            <a:off x="4164584" y="4496547"/>
            <a:ext cx="304800" cy="1143000"/>
          </a:xfrm>
          <a:prstGeom prst="up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Up Arrow 13"/>
          <p:cNvSpPr/>
          <p:nvPr/>
        </p:nvSpPr>
        <p:spPr>
          <a:xfrm>
            <a:off x="2716784" y="3124947"/>
            <a:ext cx="609600" cy="914400"/>
          </a:xfrm>
          <a:prstGeom prst="up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397" name="TextBox 14"/>
          <p:cNvSpPr txBox="1">
            <a:spLocks noChangeArrowheads="1"/>
          </p:cNvSpPr>
          <p:nvPr/>
        </p:nvSpPr>
        <p:spPr bwMode="auto">
          <a:xfrm>
            <a:off x="2889822" y="3124947"/>
            <a:ext cx="284162" cy="954088"/>
          </a:xfrm>
          <a:prstGeom prst="rect">
            <a:avLst/>
          </a:prstGeom>
          <a:noFill/>
          <a:ln w="9525">
            <a:noFill/>
            <a:miter lim="800000"/>
            <a:headEnd/>
            <a:tailEnd/>
          </a:ln>
        </p:spPr>
        <p:txBody>
          <a:bodyPr wrap="none">
            <a:spAutoFit/>
          </a:bodyPr>
          <a:lstStyle/>
          <a:p>
            <a:r>
              <a:rPr lang="en-US" sz="1400" b="1">
                <a:solidFill>
                  <a:schemeClr val="bg1"/>
                </a:solidFill>
                <a:latin typeface="Arial" pitchFamily="34" charset="0"/>
                <a:cs typeface="Arial" pitchFamily="34" charset="0"/>
              </a:rPr>
              <a:t>0</a:t>
            </a:r>
          </a:p>
          <a:p>
            <a:r>
              <a:rPr lang="en-US" sz="1400" b="1">
                <a:solidFill>
                  <a:schemeClr val="bg1"/>
                </a:solidFill>
                <a:latin typeface="Arial" pitchFamily="34" charset="0"/>
                <a:cs typeface="Arial" pitchFamily="34" charset="0"/>
              </a:rPr>
              <a:t>1</a:t>
            </a:r>
          </a:p>
          <a:p>
            <a:r>
              <a:rPr lang="en-US" sz="1400" b="1">
                <a:solidFill>
                  <a:schemeClr val="bg1"/>
                </a:solidFill>
                <a:latin typeface="Arial" pitchFamily="34" charset="0"/>
                <a:cs typeface="Arial" pitchFamily="34" charset="0"/>
              </a:rPr>
              <a:t>1</a:t>
            </a:r>
          </a:p>
          <a:p>
            <a:r>
              <a:rPr lang="en-US" sz="1400" b="1">
                <a:solidFill>
                  <a:schemeClr val="bg1"/>
                </a:solidFill>
                <a:latin typeface="Arial" pitchFamily="34" charset="0"/>
                <a:cs typeface="Arial" pitchFamily="34" charset="0"/>
              </a:rPr>
              <a:t>0</a:t>
            </a:r>
          </a:p>
        </p:txBody>
      </p:sp>
      <p:sp>
        <p:nvSpPr>
          <p:cNvPr id="16" name="Up Arrow 15"/>
          <p:cNvSpPr/>
          <p:nvPr/>
        </p:nvSpPr>
        <p:spPr>
          <a:xfrm>
            <a:off x="4012184" y="3124947"/>
            <a:ext cx="609600" cy="914400"/>
          </a:xfrm>
          <a:prstGeom prst="up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399" name="TextBox 16"/>
          <p:cNvSpPr txBox="1">
            <a:spLocks noChangeArrowheads="1"/>
          </p:cNvSpPr>
          <p:nvPr/>
        </p:nvSpPr>
        <p:spPr bwMode="auto">
          <a:xfrm>
            <a:off x="4185222" y="3124947"/>
            <a:ext cx="284162" cy="954088"/>
          </a:xfrm>
          <a:prstGeom prst="rect">
            <a:avLst/>
          </a:prstGeom>
          <a:noFill/>
          <a:ln w="9525">
            <a:noFill/>
            <a:miter lim="800000"/>
            <a:headEnd/>
            <a:tailEnd/>
          </a:ln>
        </p:spPr>
        <p:txBody>
          <a:bodyPr wrap="none">
            <a:spAutoFit/>
          </a:bodyPr>
          <a:lstStyle/>
          <a:p>
            <a:r>
              <a:rPr lang="en-US" sz="1400" b="1">
                <a:solidFill>
                  <a:schemeClr val="bg1"/>
                </a:solidFill>
                <a:latin typeface="Arial" pitchFamily="34" charset="0"/>
                <a:cs typeface="Arial" pitchFamily="34" charset="0"/>
              </a:rPr>
              <a:t>1</a:t>
            </a:r>
          </a:p>
          <a:p>
            <a:r>
              <a:rPr lang="en-US" sz="1400" b="1">
                <a:solidFill>
                  <a:schemeClr val="bg1"/>
                </a:solidFill>
                <a:latin typeface="Arial" pitchFamily="34" charset="0"/>
                <a:cs typeface="Arial" pitchFamily="34" charset="0"/>
              </a:rPr>
              <a:t>1</a:t>
            </a:r>
          </a:p>
          <a:p>
            <a:r>
              <a:rPr lang="en-US" sz="1400" b="1">
                <a:solidFill>
                  <a:schemeClr val="bg1"/>
                </a:solidFill>
                <a:latin typeface="Arial" pitchFamily="34" charset="0"/>
                <a:cs typeface="Arial" pitchFamily="34" charset="0"/>
              </a:rPr>
              <a:t>0</a:t>
            </a:r>
          </a:p>
          <a:p>
            <a:r>
              <a:rPr lang="en-US" sz="1400" b="1">
                <a:solidFill>
                  <a:schemeClr val="bg1"/>
                </a:solidFill>
                <a:latin typeface="Arial" pitchFamily="34" charset="0"/>
                <a:cs typeface="Arial" pitchFamily="34" charset="0"/>
              </a:rPr>
              <a:t>1</a:t>
            </a:r>
          </a:p>
        </p:txBody>
      </p:sp>
      <p:sp>
        <p:nvSpPr>
          <p:cNvPr id="18" name="Up Arrow 17"/>
          <p:cNvSpPr/>
          <p:nvPr/>
        </p:nvSpPr>
        <p:spPr>
          <a:xfrm>
            <a:off x="3021584" y="2147047"/>
            <a:ext cx="1295400" cy="520700"/>
          </a:xfrm>
          <a:prstGeom prst="upArrow">
            <a:avLst>
              <a:gd name="adj1" fmla="val 70388"/>
              <a:gd name="adj2" fmla="val 4736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latin typeface="Arial" pitchFamily="34" charset="0"/>
                <a:cs typeface="Arial" pitchFamily="34" charset="0"/>
              </a:rPr>
              <a:t>Results</a:t>
            </a:r>
          </a:p>
        </p:txBody>
      </p:sp>
      <p:sp>
        <p:nvSpPr>
          <p:cNvPr id="20" name="Rounded Rectangular Callout 19"/>
          <p:cNvSpPr/>
          <p:nvPr/>
        </p:nvSpPr>
        <p:spPr>
          <a:xfrm>
            <a:off x="310134" y="4648947"/>
            <a:ext cx="1828800" cy="914400"/>
          </a:xfrm>
          <a:prstGeom prst="wedgeRoundRectCallout">
            <a:avLst>
              <a:gd name="adj1" fmla="val 77042"/>
              <a:gd name="adj2" fmla="val -81840"/>
              <a:gd name="adj3" fmla="val 16667"/>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n-US" dirty="0">
                <a:solidFill>
                  <a:schemeClr val="tx1"/>
                </a:solidFill>
                <a:latin typeface="Arial" pitchFamily="34" charset="0"/>
                <a:cs typeface="Arial" pitchFamily="34" charset="0"/>
              </a:rPr>
              <a:t>Convert video information into bit streams</a:t>
            </a:r>
          </a:p>
        </p:txBody>
      </p:sp>
      <p:sp>
        <p:nvSpPr>
          <p:cNvPr id="21" name="Rounded Rectangular Callout 20"/>
          <p:cNvSpPr/>
          <p:nvPr/>
        </p:nvSpPr>
        <p:spPr>
          <a:xfrm>
            <a:off x="323013" y="2845858"/>
            <a:ext cx="1828800" cy="1276287"/>
          </a:xfrm>
          <a:prstGeom prst="wedgeRoundRectCallout">
            <a:avLst>
              <a:gd name="adj1" fmla="val 74461"/>
              <a:gd name="adj2" fmla="val -38184"/>
              <a:gd name="adj3" fmla="val 16667"/>
            </a:avLst>
          </a:prstGeom>
        </p:spPr>
        <p:style>
          <a:lnRef idx="0">
            <a:schemeClr val="dk1"/>
          </a:lnRef>
          <a:fillRef idx="3">
            <a:schemeClr val="dk1"/>
          </a:fillRef>
          <a:effectRef idx="3">
            <a:schemeClr val="dk1"/>
          </a:effectRef>
          <a:fontRef idx="minor">
            <a:schemeClr val="lt1"/>
          </a:fontRef>
        </p:style>
        <p:txBody>
          <a:bodyPr lIns="0" rIns="0" anchor="ctr"/>
          <a:lstStyle/>
          <a:p>
            <a:pPr algn="ctr">
              <a:defRPr/>
            </a:pPr>
            <a:r>
              <a:rPr lang="en-US" dirty="0">
                <a:solidFill>
                  <a:schemeClr val="tx1"/>
                </a:solidFill>
                <a:latin typeface="Arial" pitchFamily="34" charset="0"/>
                <a:cs typeface="Arial" pitchFamily="34" charset="0"/>
              </a:rPr>
              <a:t>Process the bit streams to detect complex events</a:t>
            </a:r>
          </a:p>
        </p:txBody>
      </p:sp>
      <p:grpSp>
        <p:nvGrpSpPr>
          <p:cNvPr id="56" name="Group 55"/>
          <p:cNvGrpSpPr/>
          <p:nvPr/>
        </p:nvGrpSpPr>
        <p:grpSpPr>
          <a:xfrm>
            <a:off x="5429023" y="2004592"/>
            <a:ext cx="3352800" cy="2895600"/>
            <a:chOff x="533400" y="2286000"/>
            <a:chExt cx="4495800" cy="3886200"/>
          </a:xfrm>
        </p:grpSpPr>
        <p:grpSp>
          <p:nvGrpSpPr>
            <p:cNvPr id="19" name="Group 173"/>
            <p:cNvGrpSpPr>
              <a:grpSpLocks/>
            </p:cNvGrpSpPr>
            <p:nvPr/>
          </p:nvGrpSpPr>
          <p:grpSpPr bwMode="auto">
            <a:xfrm>
              <a:off x="1176338" y="4092575"/>
              <a:ext cx="1192212" cy="1039813"/>
              <a:chOff x="5138056" y="4092262"/>
              <a:chExt cx="1192764" cy="1039969"/>
            </a:xfrm>
            <a:effectLst>
              <a:outerShdw blurRad="50800" dist="38100" dir="8100000" algn="tr" rotWithShape="0">
                <a:prstClr val="black">
                  <a:alpha val="40000"/>
                </a:prstClr>
              </a:outerShdw>
            </a:effectLst>
          </p:grpSpPr>
          <p:sp>
            <p:nvSpPr>
              <p:cNvPr id="22" name="Flowchart: Alternate Process 21"/>
              <p:cNvSpPr/>
              <p:nvPr/>
            </p:nvSpPr>
            <p:spPr>
              <a:xfrm>
                <a:off x="5458879" y="4092262"/>
                <a:ext cx="643235" cy="273091"/>
              </a:xfrm>
              <a:prstGeom prst="flowChartAlternateProcess">
                <a:avLst/>
              </a:prstGeom>
              <a:solidFill>
                <a:srgbClr val="EEECE1"/>
              </a:solidFill>
              <a:ln w="25400" cap="flat" cmpd="sng" algn="ctr">
                <a:solidFill>
                  <a:srgbClr val="4F81BD">
                    <a:shade val="50000"/>
                  </a:srgbClr>
                </a:solidFill>
                <a:prstDash val="solid"/>
              </a:ln>
              <a:effectLst/>
            </p:spPr>
            <p:txBody>
              <a:bodyPr lIns="0" tIns="0" rIns="0" bIns="0" anchor="ctr"/>
              <a:lstStyle/>
              <a:p>
                <a:pPr algn="ctr" fontAlgn="auto">
                  <a:spcBef>
                    <a:spcPts val="0"/>
                  </a:spcBef>
                  <a:spcAft>
                    <a:spcPts val="0"/>
                  </a:spcAft>
                  <a:defRPr/>
                </a:pPr>
                <a:r>
                  <a:rPr lang="en-US" sz="1200" b="1" dirty="0">
                    <a:solidFill>
                      <a:prstClr val="black"/>
                    </a:solidFill>
                    <a:latin typeface="Calibri"/>
                    <a:ea typeface="+mn-ea"/>
                  </a:rPr>
                  <a:t>and</a:t>
                </a:r>
              </a:p>
            </p:txBody>
          </p:sp>
          <p:cxnSp>
            <p:nvCxnSpPr>
              <p:cNvPr id="23" name="Straight Arrow Connector 130"/>
              <p:cNvCxnSpPr>
                <a:cxnSpLocks noChangeShapeType="1"/>
              </p:cNvCxnSpPr>
              <p:nvPr/>
            </p:nvCxnSpPr>
            <p:spPr bwMode="auto">
              <a:xfrm rot="5400000" flipH="1" flipV="1">
                <a:off x="4984287" y="4519707"/>
                <a:ext cx="766293" cy="458755"/>
              </a:xfrm>
              <a:prstGeom prst="straightConnector1">
                <a:avLst/>
              </a:prstGeom>
              <a:noFill/>
              <a:ln w="25400" algn="ctr">
                <a:solidFill>
                  <a:srgbClr val="FFFF00"/>
                </a:solidFill>
                <a:round/>
                <a:headEnd type="oval" w="med" len="med"/>
                <a:tailEnd type="triangle" w="med" len="med"/>
              </a:ln>
            </p:spPr>
          </p:cxnSp>
          <p:cxnSp>
            <p:nvCxnSpPr>
              <p:cNvPr id="24" name="Straight Arrow Connector 131"/>
              <p:cNvCxnSpPr>
                <a:cxnSpLocks noChangeShapeType="1"/>
              </p:cNvCxnSpPr>
              <p:nvPr/>
            </p:nvCxnSpPr>
            <p:spPr bwMode="auto">
              <a:xfrm rot="16200000" flipV="1">
                <a:off x="5787109" y="4588520"/>
                <a:ext cx="766293" cy="321129"/>
              </a:xfrm>
              <a:prstGeom prst="straightConnector1">
                <a:avLst/>
              </a:prstGeom>
              <a:noFill/>
              <a:ln w="25400" algn="ctr">
                <a:solidFill>
                  <a:srgbClr val="FFFF00"/>
                </a:solidFill>
                <a:round/>
                <a:headEnd type="oval" w="med" len="med"/>
                <a:tailEnd type="triangle" w="med" len="med"/>
              </a:ln>
            </p:spPr>
          </p:cxnSp>
        </p:grpSp>
        <p:grpSp>
          <p:nvGrpSpPr>
            <p:cNvPr id="25" name="Group 175"/>
            <p:cNvGrpSpPr>
              <a:grpSpLocks/>
            </p:cNvGrpSpPr>
            <p:nvPr/>
          </p:nvGrpSpPr>
          <p:grpSpPr bwMode="auto">
            <a:xfrm>
              <a:off x="3606800" y="4092575"/>
              <a:ext cx="1055688" cy="1039813"/>
              <a:chOff x="7569459" y="4092262"/>
              <a:chExt cx="1055137" cy="1039969"/>
            </a:xfrm>
          </p:grpSpPr>
          <p:sp>
            <p:nvSpPr>
              <p:cNvPr id="26" name="Flowchart: Alternate Process 25"/>
              <p:cNvSpPr/>
              <p:nvPr/>
            </p:nvSpPr>
            <p:spPr>
              <a:xfrm>
                <a:off x="7753513" y="4092262"/>
                <a:ext cx="641015" cy="273091"/>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lIns="0" tIns="0" rIns="0" bIns="0" anchor="ctr">
                <a:normAutofit/>
              </a:bodyPr>
              <a:lstStyle/>
              <a:p>
                <a:pPr algn="ctr" fontAlgn="auto">
                  <a:spcBef>
                    <a:spcPts val="0"/>
                  </a:spcBef>
                  <a:spcAft>
                    <a:spcPts val="0"/>
                  </a:spcAft>
                  <a:defRPr/>
                </a:pPr>
                <a:r>
                  <a:rPr lang="en-US" sz="1200" b="1" dirty="0">
                    <a:solidFill>
                      <a:prstClr val="black"/>
                    </a:solidFill>
                    <a:latin typeface="Calibri"/>
                    <a:ea typeface="+mn-ea"/>
                  </a:rPr>
                  <a:t>during</a:t>
                </a:r>
              </a:p>
            </p:txBody>
          </p:sp>
          <p:cxnSp>
            <p:nvCxnSpPr>
              <p:cNvPr id="27" name="Straight Arrow Connector 132"/>
              <p:cNvCxnSpPr>
                <a:cxnSpLocks noChangeShapeType="1"/>
              </p:cNvCxnSpPr>
              <p:nvPr/>
            </p:nvCxnSpPr>
            <p:spPr bwMode="auto">
              <a:xfrm rot="5400000" flipH="1" flipV="1">
                <a:off x="7346877" y="4588520"/>
                <a:ext cx="766293" cy="321129"/>
              </a:xfrm>
              <a:prstGeom prst="straightConnector1">
                <a:avLst/>
              </a:prstGeom>
              <a:noFill/>
              <a:ln w="25400" algn="ctr">
                <a:solidFill>
                  <a:srgbClr val="FFFF00"/>
                </a:solidFill>
                <a:round/>
                <a:headEnd type="oval" w="med" len="med"/>
                <a:tailEnd type="triangle" w="med" len="med"/>
              </a:ln>
            </p:spPr>
          </p:cxnSp>
          <p:cxnSp>
            <p:nvCxnSpPr>
              <p:cNvPr id="28" name="Straight Arrow Connector 133"/>
              <p:cNvCxnSpPr>
                <a:cxnSpLocks noChangeShapeType="1"/>
              </p:cNvCxnSpPr>
              <p:nvPr/>
            </p:nvCxnSpPr>
            <p:spPr bwMode="auto">
              <a:xfrm rot="16200000" flipV="1">
                <a:off x="8057947" y="4565582"/>
                <a:ext cx="766293" cy="367004"/>
              </a:xfrm>
              <a:prstGeom prst="straightConnector1">
                <a:avLst/>
              </a:prstGeom>
              <a:noFill/>
              <a:ln w="25400" algn="ctr">
                <a:solidFill>
                  <a:srgbClr val="FFFF00"/>
                </a:solidFill>
                <a:round/>
                <a:headEnd type="oval" w="med" len="med"/>
                <a:tailEnd type="triangle" w="med" len="med"/>
              </a:ln>
            </p:spPr>
          </p:cxnSp>
        </p:grpSp>
        <p:grpSp>
          <p:nvGrpSpPr>
            <p:cNvPr id="29" name="Group 174"/>
            <p:cNvGrpSpPr>
              <a:grpSpLocks/>
            </p:cNvGrpSpPr>
            <p:nvPr/>
          </p:nvGrpSpPr>
          <p:grpSpPr bwMode="auto">
            <a:xfrm>
              <a:off x="1817688" y="2832100"/>
              <a:ext cx="2293937" cy="1204913"/>
              <a:chOff x="5780314" y="2832782"/>
              <a:chExt cx="2293776" cy="1204745"/>
            </a:xfrm>
          </p:grpSpPr>
          <p:sp>
            <p:nvSpPr>
              <p:cNvPr id="30" name="Flowchart: Alternate Process 29"/>
              <p:cNvSpPr/>
              <p:nvPr/>
            </p:nvSpPr>
            <p:spPr>
              <a:xfrm>
                <a:off x="6513688" y="2832782"/>
                <a:ext cx="642892" cy="273012"/>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lIns="0" tIns="0" rIns="0" bIns="0" anchor="ctr">
                <a:normAutofit/>
              </a:bodyPr>
              <a:lstStyle/>
              <a:p>
                <a:pPr algn="ctr" fontAlgn="auto">
                  <a:spcBef>
                    <a:spcPts val="0"/>
                  </a:spcBef>
                  <a:spcAft>
                    <a:spcPts val="0"/>
                  </a:spcAft>
                  <a:defRPr/>
                </a:pPr>
                <a:r>
                  <a:rPr lang="en-US" sz="1200" b="1" dirty="0">
                    <a:solidFill>
                      <a:prstClr val="black"/>
                    </a:solidFill>
                    <a:latin typeface="Calibri"/>
                    <a:ea typeface="+mn-ea"/>
                  </a:rPr>
                  <a:t>before</a:t>
                </a:r>
              </a:p>
            </p:txBody>
          </p:sp>
          <p:cxnSp>
            <p:nvCxnSpPr>
              <p:cNvPr id="31" name="Straight Arrow Connector 134"/>
              <p:cNvCxnSpPr>
                <a:cxnSpLocks noChangeShapeType="1"/>
              </p:cNvCxnSpPr>
              <p:nvPr/>
            </p:nvCxnSpPr>
            <p:spPr bwMode="auto">
              <a:xfrm rot="5400000" flipH="1" flipV="1">
                <a:off x="5705006" y="3182336"/>
                <a:ext cx="930499" cy="779884"/>
              </a:xfrm>
              <a:prstGeom prst="straightConnector1">
                <a:avLst/>
              </a:prstGeom>
              <a:noFill/>
              <a:ln w="25400" algn="ctr">
                <a:solidFill>
                  <a:srgbClr val="FFFF00"/>
                </a:solidFill>
                <a:round/>
                <a:headEnd type="oval" w="med" len="med"/>
                <a:tailEnd type="triangle" w="med" len="med"/>
              </a:ln>
            </p:spPr>
          </p:cxnSp>
          <p:cxnSp>
            <p:nvCxnSpPr>
              <p:cNvPr id="32" name="Straight Arrow Connector 135"/>
              <p:cNvCxnSpPr>
                <a:cxnSpLocks noChangeShapeType="1"/>
              </p:cNvCxnSpPr>
              <p:nvPr/>
            </p:nvCxnSpPr>
            <p:spPr bwMode="auto">
              <a:xfrm rot="10800000">
                <a:off x="7110704" y="3107028"/>
                <a:ext cx="963386" cy="930499"/>
              </a:xfrm>
              <a:prstGeom prst="straightConnector1">
                <a:avLst/>
              </a:prstGeom>
              <a:noFill/>
              <a:ln w="25400" algn="ctr">
                <a:solidFill>
                  <a:srgbClr val="FFFF00"/>
                </a:solidFill>
                <a:round/>
                <a:headEnd type="oval" w="med" len="med"/>
                <a:tailEnd type="triangle" w="med" len="med"/>
              </a:ln>
            </p:spPr>
          </p:cxnSp>
        </p:grpSp>
        <p:cxnSp>
          <p:nvCxnSpPr>
            <p:cNvPr id="33" name="Straight Arrow Connector 32"/>
            <p:cNvCxnSpPr>
              <a:cxnSpLocks noChangeShapeType="1"/>
            </p:cNvCxnSpPr>
            <p:nvPr/>
          </p:nvCxnSpPr>
          <p:spPr bwMode="auto">
            <a:xfrm rot="5400000" flipH="1" flipV="1">
              <a:off x="2626519" y="2531269"/>
              <a:ext cx="492125" cy="1587"/>
            </a:xfrm>
            <a:prstGeom prst="straightConnector1">
              <a:avLst/>
            </a:prstGeom>
            <a:noFill/>
            <a:ln w="25400" algn="ctr">
              <a:solidFill>
                <a:srgbClr val="FFFF00"/>
              </a:solidFill>
              <a:round/>
              <a:headEnd type="oval" w="med" len="med"/>
              <a:tailEnd type="triangle" w="med" len="med"/>
            </a:ln>
          </p:spPr>
        </p:cxnSp>
        <p:grpSp>
          <p:nvGrpSpPr>
            <p:cNvPr id="34" name="Group 167"/>
            <p:cNvGrpSpPr>
              <a:grpSpLocks/>
            </p:cNvGrpSpPr>
            <p:nvPr/>
          </p:nvGrpSpPr>
          <p:grpSpPr bwMode="auto">
            <a:xfrm>
              <a:off x="533400" y="5164138"/>
              <a:ext cx="1101725" cy="1008062"/>
              <a:chOff x="4495799" y="5164668"/>
              <a:chExt cx="1101012" cy="1007532"/>
            </a:xfrm>
          </p:grpSpPr>
          <p:sp>
            <p:nvSpPr>
              <p:cNvPr id="35" name="Flowchart: Alternate Process 34"/>
              <p:cNvSpPr/>
              <p:nvPr/>
            </p:nvSpPr>
            <p:spPr>
              <a:xfrm>
                <a:off x="4724251" y="5164668"/>
                <a:ext cx="745642" cy="296706"/>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lIns="0" tIns="0" rIns="0" bIns="0" anchor="ctr">
                <a:normAutofit/>
              </a:bodyPr>
              <a:lstStyle/>
              <a:p>
                <a:pPr algn="ctr" fontAlgn="auto">
                  <a:spcBef>
                    <a:spcPts val="0"/>
                  </a:spcBef>
                  <a:spcAft>
                    <a:spcPts val="0"/>
                  </a:spcAft>
                  <a:defRPr/>
                </a:pPr>
                <a:r>
                  <a:rPr lang="en-US" sz="1200" b="1" dirty="0">
                    <a:solidFill>
                      <a:prstClr val="black"/>
                    </a:solidFill>
                    <a:latin typeface="Calibri"/>
                    <a:ea typeface="+mn-ea"/>
                  </a:rPr>
                  <a:t>overlap</a:t>
                </a:r>
              </a:p>
            </p:txBody>
          </p:sp>
          <p:sp>
            <p:nvSpPr>
              <p:cNvPr id="36" name="Flowchart: Alternate Process 35"/>
              <p:cNvSpPr/>
              <p:nvPr/>
            </p:nvSpPr>
            <p:spPr>
              <a:xfrm>
                <a:off x="4495799" y="5899294"/>
                <a:ext cx="458491" cy="272906"/>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lIns="0" tIns="0" rIns="0" bIns="0" anchor="ctr">
                <a:normAutofit/>
              </a:bodyPr>
              <a:lstStyle/>
              <a:p>
                <a:pPr algn="ctr" fontAlgn="auto">
                  <a:spcBef>
                    <a:spcPts val="0"/>
                  </a:spcBef>
                  <a:spcAft>
                    <a:spcPts val="0"/>
                  </a:spcAft>
                  <a:defRPr/>
                </a:pPr>
                <a:r>
                  <a:rPr lang="en-US" sz="1200" b="1" dirty="0">
                    <a:solidFill>
                      <a:prstClr val="black"/>
                    </a:solidFill>
                    <a:latin typeface="Calibri"/>
                    <a:ea typeface="+mn-ea"/>
                  </a:rPr>
                  <a:t>o1</a:t>
                </a:r>
              </a:p>
            </p:txBody>
          </p:sp>
          <p:sp>
            <p:nvSpPr>
              <p:cNvPr id="37" name="Flowchart: Alternate Process 36"/>
              <p:cNvSpPr/>
              <p:nvPr/>
            </p:nvSpPr>
            <p:spPr>
              <a:xfrm>
                <a:off x="5138321" y="5899294"/>
                <a:ext cx="458490" cy="272906"/>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lIns="0" tIns="0" rIns="0" bIns="0" anchor="ctr">
                <a:normAutofit/>
              </a:bodyPr>
              <a:lstStyle/>
              <a:p>
                <a:pPr algn="ctr" fontAlgn="auto">
                  <a:spcBef>
                    <a:spcPts val="0"/>
                  </a:spcBef>
                  <a:spcAft>
                    <a:spcPts val="0"/>
                  </a:spcAft>
                  <a:defRPr/>
                </a:pPr>
                <a:r>
                  <a:rPr lang="en-US" sz="1200" b="1" dirty="0">
                    <a:solidFill>
                      <a:prstClr val="black"/>
                    </a:solidFill>
                    <a:latin typeface="Calibri"/>
                    <a:ea typeface="+mn-ea"/>
                  </a:rPr>
                  <a:t>o2</a:t>
                </a:r>
              </a:p>
            </p:txBody>
          </p:sp>
          <p:cxnSp>
            <p:nvCxnSpPr>
              <p:cNvPr id="38" name="Straight Arrow Connector 144"/>
              <p:cNvCxnSpPr>
                <a:cxnSpLocks noChangeShapeType="1"/>
              </p:cNvCxnSpPr>
              <p:nvPr/>
            </p:nvCxnSpPr>
            <p:spPr bwMode="auto">
              <a:xfrm rot="5400000" flipH="1" flipV="1">
                <a:off x="4648292" y="5537527"/>
                <a:ext cx="383146" cy="229378"/>
              </a:xfrm>
              <a:prstGeom prst="straightConnector1">
                <a:avLst/>
              </a:prstGeom>
              <a:noFill/>
              <a:ln w="25400" algn="ctr">
                <a:solidFill>
                  <a:srgbClr val="FFFF00"/>
                </a:solidFill>
                <a:round/>
                <a:headEnd type="oval" w="med" len="med"/>
                <a:tailEnd type="triangle" w="med" len="med"/>
              </a:ln>
            </p:spPr>
          </p:cxnSp>
          <p:cxnSp>
            <p:nvCxnSpPr>
              <p:cNvPr id="39" name="Straight Arrow Connector 145"/>
              <p:cNvCxnSpPr>
                <a:cxnSpLocks noChangeShapeType="1"/>
              </p:cNvCxnSpPr>
              <p:nvPr/>
            </p:nvCxnSpPr>
            <p:spPr bwMode="auto">
              <a:xfrm rot="16200000" flipV="1">
                <a:off x="5107047" y="5583402"/>
                <a:ext cx="383146" cy="137627"/>
              </a:xfrm>
              <a:prstGeom prst="straightConnector1">
                <a:avLst/>
              </a:prstGeom>
              <a:noFill/>
              <a:ln w="25400" algn="ctr">
                <a:solidFill>
                  <a:srgbClr val="FFFF00"/>
                </a:solidFill>
                <a:round/>
                <a:headEnd type="oval" w="med" len="med"/>
                <a:tailEnd type="triangle" w="med" len="med"/>
              </a:ln>
            </p:spPr>
          </p:cxnSp>
        </p:grpSp>
        <p:grpSp>
          <p:nvGrpSpPr>
            <p:cNvPr id="40" name="Group 168"/>
            <p:cNvGrpSpPr>
              <a:grpSpLocks/>
            </p:cNvGrpSpPr>
            <p:nvPr/>
          </p:nvGrpSpPr>
          <p:grpSpPr bwMode="auto">
            <a:xfrm>
              <a:off x="1863725" y="5164138"/>
              <a:ext cx="1101725" cy="1008062"/>
              <a:chOff x="5826189" y="5164668"/>
              <a:chExt cx="1101012" cy="1007532"/>
            </a:xfrm>
          </p:grpSpPr>
          <p:sp>
            <p:nvSpPr>
              <p:cNvPr id="41" name="Flowchart: Alternate Process 40"/>
              <p:cNvSpPr/>
              <p:nvPr/>
            </p:nvSpPr>
            <p:spPr>
              <a:xfrm>
                <a:off x="5951521" y="5164668"/>
                <a:ext cx="829725" cy="296706"/>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lIns="0" tIns="0" rIns="0" bIns="0" anchor="ctr">
                <a:normAutofit/>
              </a:bodyPr>
              <a:lstStyle/>
              <a:p>
                <a:pPr algn="ctr" fontAlgn="auto">
                  <a:spcBef>
                    <a:spcPts val="0"/>
                  </a:spcBef>
                  <a:spcAft>
                    <a:spcPts val="0"/>
                  </a:spcAft>
                  <a:defRPr/>
                </a:pPr>
                <a:r>
                  <a:rPr lang="en-US" sz="1200" b="1" dirty="0">
                    <a:solidFill>
                      <a:prstClr val="black"/>
                    </a:solidFill>
                    <a:latin typeface="Calibri"/>
                    <a:ea typeface="+mn-ea"/>
                  </a:rPr>
                  <a:t>overlap</a:t>
                </a:r>
              </a:p>
            </p:txBody>
          </p:sp>
          <p:sp>
            <p:nvSpPr>
              <p:cNvPr id="42" name="Flowchart: Alternate Process 41"/>
              <p:cNvSpPr/>
              <p:nvPr/>
            </p:nvSpPr>
            <p:spPr>
              <a:xfrm>
                <a:off x="5826189" y="5899294"/>
                <a:ext cx="458491" cy="272906"/>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lIns="0" tIns="0" rIns="0" bIns="0" anchor="ctr">
                <a:normAutofit/>
              </a:bodyPr>
              <a:lstStyle/>
              <a:p>
                <a:pPr algn="ctr" fontAlgn="auto">
                  <a:spcBef>
                    <a:spcPts val="0"/>
                  </a:spcBef>
                  <a:spcAft>
                    <a:spcPts val="0"/>
                  </a:spcAft>
                  <a:defRPr/>
                </a:pPr>
                <a:r>
                  <a:rPr lang="en-US" sz="1200" b="1" dirty="0">
                    <a:solidFill>
                      <a:prstClr val="black"/>
                    </a:solidFill>
                    <a:latin typeface="Calibri"/>
                    <a:ea typeface="+mn-ea"/>
                  </a:rPr>
                  <a:t>o3</a:t>
                </a:r>
              </a:p>
            </p:txBody>
          </p:sp>
          <p:sp>
            <p:nvSpPr>
              <p:cNvPr id="43" name="Flowchart: Alternate Process 42"/>
              <p:cNvSpPr/>
              <p:nvPr/>
            </p:nvSpPr>
            <p:spPr>
              <a:xfrm>
                <a:off x="6468711" y="5899294"/>
                <a:ext cx="458490" cy="272906"/>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lIns="0" tIns="0" rIns="0" bIns="0" anchor="ctr">
                <a:normAutofit/>
              </a:bodyPr>
              <a:lstStyle/>
              <a:p>
                <a:pPr algn="ctr" fontAlgn="auto">
                  <a:spcBef>
                    <a:spcPts val="0"/>
                  </a:spcBef>
                  <a:spcAft>
                    <a:spcPts val="0"/>
                  </a:spcAft>
                  <a:defRPr/>
                </a:pPr>
                <a:r>
                  <a:rPr lang="en-US" sz="1200" b="1" dirty="0">
                    <a:solidFill>
                      <a:prstClr val="black"/>
                    </a:solidFill>
                    <a:latin typeface="Calibri"/>
                    <a:ea typeface="+mn-ea"/>
                  </a:rPr>
                  <a:t>o4</a:t>
                </a:r>
              </a:p>
            </p:txBody>
          </p:sp>
          <p:cxnSp>
            <p:nvCxnSpPr>
              <p:cNvPr id="44" name="Straight Arrow Connector 146"/>
              <p:cNvCxnSpPr>
                <a:cxnSpLocks noChangeShapeType="1"/>
              </p:cNvCxnSpPr>
              <p:nvPr/>
            </p:nvCxnSpPr>
            <p:spPr bwMode="auto">
              <a:xfrm rot="5400000" flipH="1" flipV="1">
                <a:off x="5932807" y="5583402"/>
                <a:ext cx="383146" cy="137627"/>
              </a:xfrm>
              <a:prstGeom prst="straightConnector1">
                <a:avLst/>
              </a:prstGeom>
              <a:noFill/>
              <a:ln w="25400" algn="ctr">
                <a:solidFill>
                  <a:srgbClr val="FFFF00"/>
                </a:solidFill>
                <a:round/>
                <a:headEnd type="oval" w="med" len="med"/>
                <a:tailEnd type="triangle" w="med" len="med"/>
              </a:ln>
            </p:spPr>
          </p:cxnSp>
          <p:cxnSp>
            <p:nvCxnSpPr>
              <p:cNvPr id="45" name="Straight Arrow Connector 147"/>
              <p:cNvCxnSpPr>
                <a:cxnSpLocks noChangeShapeType="1"/>
              </p:cNvCxnSpPr>
              <p:nvPr/>
            </p:nvCxnSpPr>
            <p:spPr bwMode="auto">
              <a:xfrm rot="16200000" flipV="1">
                <a:off x="6437437" y="5583402"/>
                <a:ext cx="383146" cy="137627"/>
              </a:xfrm>
              <a:prstGeom prst="straightConnector1">
                <a:avLst/>
              </a:prstGeom>
              <a:noFill/>
              <a:ln w="25400" algn="ctr">
                <a:solidFill>
                  <a:srgbClr val="FFFF00"/>
                </a:solidFill>
                <a:round/>
                <a:headEnd type="oval" w="med" len="med"/>
                <a:tailEnd type="triangle" w="med" len="med"/>
              </a:ln>
            </p:spPr>
          </p:cxnSp>
        </p:grpSp>
        <p:grpSp>
          <p:nvGrpSpPr>
            <p:cNvPr id="46" name="Group 169"/>
            <p:cNvGrpSpPr>
              <a:grpSpLocks/>
            </p:cNvGrpSpPr>
            <p:nvPr/>
          </p:nvGrpSpPr>
          <p:grpSpPr bwMode="auto">
            <a:xfrm>
              <a:off x="3148013" y="5164138"/>
              <a:ext cx="1101725" cy="1008062"/>
              <a:chOff x="7110704" y="5164667"/>
              <a:chExt cx="1101012" cy="1007533"/>
            </a:xfrm>
          </p:grpSpPr>
          <p:sp>
            <p:nvSpPr>
              <p:cNvPr id="47" name="Flowchart: Alternate Process 46"/>
              <p:cNvSpPr/>
              <p:nvPr/>
            </p:nvSpPr>
            <p:spPr>
              <a:xfrm>
                <a:off x="7120223" y="5164667"/>
                <a:ext cx="804341" cy="296706"/>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lIns="0" tIns="0" rIns="0" bIns="0" anchor="ctr">
                <a:normAutofit/>
              </a:bodyPr>
              <a:lstStyle/>
              <a:p>
                <a:pPr algn="ctr" fontAlgn="auto">
                  <a:spcBef>
                    <a:spcPts val="0"/>
                  </a:spcBef>
                  <a:spcAft>
                    <a:spcPts val="0"/>
                  </a:spcAft>
                  <a:defRPr/>
                </a:pPr>
                <a:r>
                  <a:rPr lang="en-US" sz="1200" b="1" dirty="0">
                    <a:solidFill>
                      <a:prstClr val="black"/>
                    </a:solidFill>
                    <a:latin typeface="Calibri"/>
                    <a:ea typeface="+mn-ea"/>
                  </a:rPr>
                  <a:t>contains</a:t>
                </a:r>
              </a:p>
            </p:txBody>
          </p:sp>
          <p:sp>
            <p:nvSpPr>
              <p:cNvPr id="48" name="Flowchart: Alternate Process 47"/>
              <p:cNvSpPr/>
              <p:nvPr/>
            </p:nvSpPr>
            <p:spPr>
              <a:xfrm>
                <a:off x="7110704" y="5899293"/>
                <a:ext cx="458490" cy="272907"/>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lIns="0" tIns="0" rIns="0" bIns="0" anchor="ctr">
                <a:normAutofit/>
              </a:bodyPr>
              <a:lstStyle/>
              <a:p>
                <a:pPr algn="ctr" fontAlgn="auto">
                  <a:spcBef>
                    <a:spcPts val="0"/>
                  </a:spcBef>
                  <a:spcAft>
                    <a:spcPts val="0"/>
                  </a:spcAft>
                  <a:defRPr/>
                </a:pPr>
                <a:r>
                  <a:rPr lang="en-US" sz="1200" b="1" dirty="0">
                    <a:solidFill>
                      <a:prstClr val="black"/>
                    </a:solidFill>
                    <a:latin typeface="Calibri"/>
                    <a:ea typeface="+mn-ea"/>
                  </a:rPr>
                  <a:t>o1</a:t>
                </a:r>
              </a:p>
            </p:txBody>
          </p:sp>
          <p:sp>
            <p:nvSpPr>
              <p:cNvPr id="49" name="Flowchart: Alternate Process 48"/>
              <p:cNvSpPr/>
              <p:nvPr/>
            </p:nvSpPr>
            <p:spPr>
              <a:xfrm>
                <a:off x="7753225" y="5899293"/>
                <a:ext cx="458491" cy="272907"/>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lIns="0" tIns="0" rIns="0" bIns="0" anchor="ctr">
                <a:normAutofit/>
              </a:bodyPr>
              <a:lstStyle/>
              <a:p>
                <a:pPr algn="ctr" fontAlgn="auto">
                  <a:spcBef>
                    <a:spcPts val="0"/>
                  </a:spcBef>
                  <a:spcAft>
                    <a:spcPts val="0"/>
                  </a:spcAft>
                  <a:defRPr/>
                </a:pPr>
                <a:r>
                  <a:rPr lang="en-US" sz="1200" b="1" dirty="0">
                    <a:solidFill>
                      <a:prstClr val="black"/>
                    </a:solidFill>
                    <a:latin typeface="Calibri"/>
                    <a:ea typeface="+mn-ea"/>
                  </a:rPr>
                  <a:t>o2</a:t>
                </a:r>
              </a:p>
            </p:txBody>
          </p:sp>
          <p:cxnSp>
            <p:nvCxnSpPr>
              <p:cNvPr id="50" name="Straight Arrow Connector 148"/>
              <p:cNvCxnSpPr>
                <a:cxnSpLocks noChangeShapeType="1"/>
              </p:cNvCxnSpPr>
              <p:nvPr/>
            </p:nvCxnSpPr>
            <p:spPr bwMode="auto">
              <a:xfrm rot="5400000" flipH="1" flipV="1">
                <a:off x="7147175" y="5599565"/>
                <a:ext cx="391257" cy="97194"/>
              </a:xfrm>
              <a:prstGeom prst="straightConnector1">
                <a:avLst/>
              </a:prstGeom>
              <a:noFill/>
              <a:ln w="25400" algn="ctr">
                <a:solidFill>
                  <a:srgbClr val="FFFF00"/>
                </a:solidFill>
                <a:round/>
                <a:headEnd type="oval" w="med" len="med"/>
                <a:tailEnd type="triangle" w="med" len="med"/>
              </a:ln>
            </p:spPr>
          </p:cxnSp>
          <p:cxnSp>
            <p:nvCxnSpPr>
              <p:cNvPr id="51" name="Straight Arrow Connector 149"/>
              <p:cNvCxnSpPr>
                <a:cxnSpLocks noChangeShapeType="1"/>
              </p:cNvCxnSpPr>
              <p:nvPr/>
            </p:nvCxnSpPr>
            <p:spPr bwMode="auto">
              <a:xfrm rot="16200000" flipV="1">
                <a:off x="7630201" y="5537527"/>
                <a:ext cx="383146" cy="229378"/>
              </a:xfrm>
              <a:prstGeom prst="straightConnector1">
                <a:avLst/>
              </a:prstGeom>
              <a:noFill/>
              <a:ln w="25400" algn="ctr">
                <a:solidFill>
                  <a:srgbClr val="FFFF00"/>
                </a:solidFill>
                <a:round/>
                <a:headEnd type="oval" w="med" len="med"/>
                <a:tailEnd type="triangle" w="med" len="med"/>
              </a:ln>
            </p:spPr>
          </p:cxnSp>
        </p:grpSp>
        <p:grpSp>
          <p:nvGrpSpPr>
            <p:cNvPr id="52" name="Group 170"/>
            <p:cNvGrpSpPr>
              <a:grpSpLocks/>
            </p:cNvGrpSpPr>
            <p:nvPr/>
          </p:nvGrpSpPr>
          <p:grpSpPr bwMode="auto">
            <a:xfrm>
              <a:off x="4191000" y="5164138"/>
              <a:ext cx="838200" cy="1008062"/>
              <a:chOff x="8153401" y="5164668"/>
              <a:chExt cx="838200" cy="1007532"/>
            </a:xfrm>
          </p:grpSpPr>
          <p:sp>
            <p:nvSpPr>
              <p:cNvPr id="53" name="Flowchart: Alternate Process 52"/>
              <p:cNvSpPr/>
              <p:nvPr/>
            </p:nvSpPr>
            <p:spPr>
              <a:xfrm>
                <a:off x="8153401" y="5164668"/>
                <a:ext cx="838200" cy="296706"/>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lIns="0" tIns="0" rIns="0" bIns="0" anchor="ctr">
                <a:normAutofit/>
              </a:bodyPr>
              <a:lstStyle/>
              <a:p>
                <a:pPr algn="ctr" fontAlgn="auto">
                  <a:spcBef>
                    <a:spcPts val="0"/>
                  </a:spcBef>
                  <a:spcAft>
                    <a:spcPts val="0"/>
                  </a:spcAft>
                  <a:defRPr/>
                </a:pPr>
                <a:r>
                  <a:rPr lang="en-US" sz="1200" b="1" dirty="0">
                    <a:solidFill>
                      <a:prstClr val="black"/>
                    </a:solidFill>
                    <a:latin typeface="Calibri"/>
                    <a:ea typeface="+mn-ea"/>
                  </a:rPr>
                  <a:t>appears</a:t>
                </a:r>
              </a:p>
            </p:txBody>
          </p:sp>
          <p:sp>
            <p:nvSpPr>
              <p:cNvPr id="54" name="Flowchart: Alternate Process 53"/>
              <p:cNvSpPr/>
              <p:nvPr/>
            </p:nvSpPr>
            <p:spPr>
              <a:xfrm>
                <a:off x="8380414" y="5899294"/>
                <a:ext cx="458787" cy="272906"/>
              </a:xfrm>
              <a:prstGeom prst="flowChartAlternateProcess">
                <a:avLst/>
              </a:prstGeom>
              <a:solidFill>
                <a:srgbClr val="EEECE1"/>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lIns="0" tIns="0" rIns="0" bIns="0" anchor="ctr">
                <a:normAutofit/>
              </a:bodyPr>
              <a:lstStyle/>
              <a:p>
                <a:pPr algn="ctr" fontAlgn="auto">
                  <a:spcBef>
                    <a:spcPts val="0"/>
                  </a:spcBef>
                  <a:spcAft>
                    <a:spcPts val="0"/>
                  </a:spcAft>
                  <a:defRPr/>
                </a:pPr>
                <a:r>
                  <a:rPr lang="en-US" sz="1200" b="1" dirty="0">
                    <a:solidFill>
                      <a:prstClr val="black"/>
                    </a:solidFill>
                    <a:latin typeface="Calibri"/>
                    <a:ea typeface="+mn-ea"/>
                  </a:rPr>
                  <a:t>o3</a:t>
                </a:r>
              </a:p>
            </p:txBody>
          </p:sp>
          <p:cxnSp>
            <p:nvCxnSpPr>
              <p:cNvPr id="55" name="Straight Arrow Connector 150"/>
              <p:cNvCxnSpPr>
                <a:cxnSpLocks noChangeShapeType="1"/>
              </p:cNvCxnSpPr>
              <p:nvPr/>
            </p:nvCxnSpPr>
            <p:spPr bwMode="auto">
              <a:xfrm rot="5400000" flipH="1" flipV="1">
                <a:off x="8395494" y="5667639"/>
                <a:ext cx="431800" cy="1588"/>
              </a:xfrm>
              <a:prstGeom prst="straightConnector1">
                <a:avLst/>
              </a:prstGeom>
              <a:noFill/>
              <a:ln w="25400" algn="ctr">
                <a:solidFill>
                  <a:srgbClr val="FFFF00"/>
                </a:solidFill>
                <a:round/>
                <a:headEnd type="oval" w="med" len="med"/>
                <a:tailEnd type="triangle" w="med" len="med"/>
              </a:ln>
            </p:spPr>
          </p:cxnSp>
        </p:grpSp>
      </p:grpSp>
      <p:sp>
        <p:nvSpPr>
          <p:cNvPr id="57" name="Rounded Rectangle 56"/>
          <p:cNvSpPr/>
          <p:nvPr/>
        </p:nvSpPr>
        <p:spPr>
          <a:xfrm>
            <a:off x="5352823" y="3985792"/>
            <a:ext cx="3505200" cy="990600"/>
          </a:xfrm>
          <a:prstGeom prst="roundRect">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5810023" y="2233192"/>
            <a:ext cx="2819400" cy="1524000"/>
          </a:xfrm>
          <a:prstGeom prst="roundRect">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Left Arrow 1"/>
          <p:cNvSpPr/>
          <p:nvPr/>
        </p:nvSpPr>
        <p:spPr>
          <a:xfrm>
            <a:off x="4708507" y="2732612"/>
            <a:ext cx="1284901" cy="372760"/>
          </a:xfrm>
          <a:prstGeom prst="leftArrow">
            <a:avLst/>
          </a:prstGeom>
          <a:solidFill>
            <a:srgbClr val="FF5B5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eft Arrow 58"/>
          <p:cNvSpPr/>
          <p:nvPr/>
        </p:nvSpPr>
        <p:spPr>
          <a:xfrm>
            <a:off x="4694419" y="4109515"/>
            <a:ext cx="779171" cy="372760"/>
          </a:xfrm>
          <a:prstGeom prst="leftArrow">
            <a:avLst/>
          </a:prstGeom>
          <a:solidFill>
            <a:srgbClr val="FF5B5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4EBF08E7-C7D0-4F3F-99DF-01CCD367D380}"/>
              </a:ext>
            </a:extLst>
          </p:cNvPr>
          <p:cNvSpPr>
            <a:spLocks noGrp="1"/>
          </p:cNvSpPr>
          <p:nvPr>
            <p:ph type="dt" sz="half" idx="10"/>
          </p:nvPr>
        </p:nvSpPr>
        <p:spPr/>
        <p:txBody>
          <a:bodyPr/>
          <a:lstStyle/>
          <a:p>
            <a:fld id="{402B490C-F756-45C1-985E-C0E4D3B58619}" type="datetime1">
              <a:rPr lang="en-US" smtClean="0"/>
              <a:t>3/28/2023</a:t>
            </a:fld>
            <a:endParaRPr lang="en-US" dirty="0"/>
          </a:p>
        </p:txBody>
      </p:sp>
    </p:spTree>
    <p:extLst>
      <p:ext uri="{BB962C8B-B14F-4D97-AF65-F5344CB8AC3E}">
        <p14:creationId xmlns:p14="http://schemas.microsoft.com/office/powerpoint/2010/main" val="33760861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par>
                          <p:cTn id="12" fill="hold">
                            <p:stCondLst>
                              <p:cond delay="1000"/>
                            </p:stCondLst>
                            <p:childTnLst>
                              <p:par>
                                <p:cTn id="13" presetID="9" presetClass="entr" presetSubtype="0" fill="hold" grpId="1"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dissolve">
                                      <p:cBhvr>
                                        <p:cTn id="15" dur="500"/>
                                        <p:tgtEl>
                                          <p:spTgt spid="57"/>
                                        </p:tgtEl>
                                      </p:cBhvr>
                                    </p:animEffect>
                                  </p:childTnLst>
                                </p:cTn>
                              </p:par>
                            </p:childTnLst>
                          </p:cTn>
                        </p:par>
                        <p:par>
                          <p:cTn id="16" fill="hold">
                            <p:stCondLst>
                              <p:cond delay="1500"/>
                            </p:stCondLst>
                            <p:childTnLst>
                              <p:par>
                                <p:cTn id="17" presetID="21" presetClass="emph" presetSubtype="0" repeatCount="indefinite" fill="hold" grpId="0" nodeType="afterEffect">
                                  <p:stCondLst>
                                    <p:cond delay="0"/>
                                  </p:stCondLst>
                                  <p:endCondLst>
                                    <p:cond evt="onNext" delay="0">
                                      <p:tgtEl>
                                        <p:sldTgt/>
                                      </p:tgtEl>
                                    </p:cond>
                                  </p:endCondLst>
                                  <p:childTnLst>
                                    <p:animClr clrSpc="hsl" dir="cw">
                                      <p:cBhvr override="childStyle">
                                        <p:cTn id="18" dur="500" fill="hold"/>
                                        <p:tgtEl>
                                          <p:spTgt spid="57"/>
                                        </p:tgtEl>
                                        <p:attrNameLst>
                                          <p:attrName>style.color</p:attrName>
                                        </p:attrNameLst>
                                      </p:cBhvr>
                                      <p:by>
                                        <p:hsl h="7200000" s="0" l="0"/>
                                      </p:by>
                                    </p:animClr>
                                    <p:animClr clrSpc="hsl" dir="cw">
                                      <p:cBhvr>
                                        <p:cTn id="19" dur="500" fill="hold"/>
                                        <p:tgtEl>
                                          <p:spTgt spid="57"/>
                                        </p:tgtEl>
                                        <p:attrNameLst>
                                          <p:attrName>fillcolor</p:attrName>
                                        </p:attrNameLst>
                                      </p:cBhvr>
                                      <p:by>
                                        <p:hsl h="7200000" s="0" l="0"/>
                                      </p:by>
                                    </p:animClr>
                                    <p:animClr clrSpc="hsl" dir="cw">
                                      <p:cBhvr>
                                        <p:cTn id="20" dur="500" fill="hold"/>
                                        <p:tgtEl>
                                          <p:spTgt spid="57"/>
                                        </p:tgtEl>
                                        <p:attrNameLst>
                                          <p:attrName>stroke.color</p:attrName>
                                        </p:attrNameLst>
                                      </p:cBhvr>
                                      <p:by>
                                        <p:hsl h="7200000" s="0" l="0"/>
                                      </p:by>
                                    </p:animClr>
                                    <p:set>
                                      <p:cBhvr>
                                        <p:cTn id="21" dur="500" fill="hold"/>
                                        <p:tgtEl>
                                          <p:spTgt spid="57"/>
                                        </p:tgtEl>
                                        <p:attrNameLst>
                                          <p:attrName>fill.type</p:attrName>
                                        </p:attrNameLst>
                                      </p:cBhvr>
                                      <p:to>
                                        <p:strVal val="solid"/>
                                      </p:to>
                                    </p:set>
                                  </p:childTnLst>
                                </p:cTn>
                              </p:par>
                            </p:childTnLst>
                          </p:cTn>
                        </p:par>
                        <p:par>
                          <p:cTn id="22" fill="hold">
                            <p:stCondLst>
                              <p:cond delay="2000"/>
                            </p:stCondLst>
                            <p:childTnLst>
                              <p:par>
                                <p:cTn id="23" presetID="27" presetClass="emph" presetSubtype="0" repeatCount="indefinite" fill="hold" grpId="0" nodeType="afterEffect">
                                  <p:stCondLst>
                                    <p:cond delay="0"/>
                                  </p:stCondLst>
                                  <p:endCondLst>
                                    <p:cond evt="onNext" delay="0">
                                      <p:tgtEl>
                                        <p:sldTgt/>
                                      </p:tgtEl>
                                    </p:cond>
                                  </p:endCondLst>
                                  <p:childTnLst>
                                    <p:animClr clrSpc="rgb" dir="cw">
                                      <p:cBhvr override="childStyle">
                                        <p:cTn id="24" dur="250" autoRev="1" fill="hold"/>
                                        <p:tgtEl>
                                          <p:spTgt spid="12"/>
                                        </p:tgtEl>
                                        <p:attrNameLst>
                                          <p:attrName>style.color</p:attrName>
                                        </p:attrNameLst>
                                      </p:cBhvr>
                                      <p:to>
                                        <a:schemeClr val="bg1"/>
                                      </p:to>
                                    </p:animClr>
                                    <p:animClr clrSpc="rgb" dir="cw">
                                      <p:cBhvr>
                                        <p:cTn id="25" dur="250" autoRev="1" fill="hold"/>
                                        <p:tgtEl>
                                          <p:spTgt spid="12"/>
                                        </p:tgtEl>
                                        <p:attrNameLst>
                                          <p:attrName>fillcolor</p:attrName>
                                        </p:attrNameLst>
                                      </p:cBhvr>
                                      <p:to>
                                        <a:schemeClr val="bg1"/>
                                      </p:to>
                                    </p:animClr>
                                    <p:set>
                                      <p:cBhvr>
                                        <p:cTn id="26" dur="250" autoRev="1" fill="hold"/>
                                        <p:tgtEl>
                                          <p:spTgt spid="12"/>
                                        </p:tgtEl>
                                        <p:attrNameLst>
                                          <p:attrName>fill.type</p:attrName>
                                        </p:attrNameLst>
                                      </p:cBhvr>
                                      <p:to>
                                        <p:strVal val="solid"/>
                                      </p:to>
                                    </p:set>
                                    <p:set>
                                      <p:cBhvr>
                                        <p:cTn id="27" dur="250" autoRev="1" fill="hold"/>
                                        <p:tgtEl>
                                          <p:spTgt spid="12"/>
                                        </p:tgtEl>
                                        <p:attrNameLst>
                                          <p:attrName>fill.on</p:attrName>
                                        </p:attrNameLst>
                                      </p:cBhvr>
                                      <p:to>
                                        <p:strVal val="true"/>
                                      </p:to>
                                    </p:set>
                                  </p:childTnLst>
                                </p:cTn>
                              </p:par>
                              <p:par>
                                <p:cTn id="28"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29" dur="250" autoRev="1" fill="hold"/>
                                        <p:tgtEl>
                                          <p:spTgt spid="13"/>
                                        </p:tgtEl>
                                        <p:attrNameLst>
                                          <p:attrName>style.color</p:attrName>
                                        </p:attrNameLst>
                                      </p:cBhvr>
                                      <p:to>
                                        <a:schemeClr val="bg1"/>
                                      </p:to>
                                    </p:animClr>
                                    <p:animClr clrSpc="rgb" dir="cw">
                                      <p:cBhvr>
                                        <p:cTn id="30" dur="250" autoRev="1" fill="hold"/>
                                        <p:tgtEl>
                                          <p:spTgt spid="13"/>
                                        </p:tgtEl>
                                        <p:attrNameLst>
                                          <p:attrName>fillcolor</p:attrName>
                                        </p:attrNameLst>
                                      </p:cBhvr>
                                      <p:to>
                                        <a:schemeClr val="bg1"/>
                                      </p:to>
                                    </p:animClr>
                                    <p:set>
                                      <p:cBhvr>
                                        <p:cTn id="31" dur="250" autoRev="1" fill="hold"/>
                                        <p:tgtEl>
                                          <p:spTgt spid="13"/>
                                        </p:tgtEl>
                                        <p:attrNameLst>
                                          <p:attrName>fill.type</p:attrName>
                                        </p:attrNameLst>
                                      </p:cBhvr>
                                      <p:to>
                                        <p:strVal val="solid"/>
                                      </p:to>
                                    </p:set>
                                    <p:set>
                                      <p:cBhvr>
                                        <p:cTn id="32" dur="250" autoRev="1" fill="hold"/>
                                        <p:tgtEl>
                                          <p:spTgt spid="13"/>
                                        </p:tgtEl>
                                        <p:attrNameLst>
                                          <p:attrName>fill.on</p:attrName>
                                        </p:attrNameLst>
                                      </p:cBhvr>
                                      <p:to>
                                        <p:strVal val="true"/>
                                      </p:to>
                                    </p:set>
                                  </p:childTnLst>
                                </p:cTn>
                              </p:par>
                            </p:childTnLst>
                          </p:cTn>
                        </p:par>
                        <p:par>
                          <p:cTn id="33" fill="hold">
                            <p:stCondLst>
                              <p:cond delay="2500"/>
                            </p:stCondLst>
                            <p:childTnLst>
                              <p:par>
                                <p:cTn id="34" presetID="22" presetClass="entr" presetSubtype="2" fill="hold" grpId="0" nodeType="after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wipe(right)">
                                      <p:cBhvr>
                                        <p:cTn id="36" dur="500"/>
                                        <p:tgtEl>
                                          <p:spTgt spid="5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dissolve">
                                      <p:cBhvr>
                                        <p:cTn id="41" dur="500"/>
                                        <p:tgtEl>
                                          <p:spTgt spid="21"/>
                                        </p:tgtEl>
                                      </p:cBhvr>
                                    </p:animEffect>
                                  </p:childTnLst>
                                </p:cTn>
                              </p:par>
                            </p:childTnLst>
                          </p:cTn>
                        </p:par>
                        <p:par>
                          <p:cTn id="42" fill="hold">
                            <p:stCondLst>
                              <p:cond delay="500"/>
                            </p:stCondLst>
                            <p:childTnLst>
                              <p:par>
                                <p:cTn id="43" presetID="9" presetClass="entr" presetSubtype="0" fill="hold" grpId="1" nodeType="after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dissolve">
                                      <p:cBhvr>
                                        <p:cTn id="45" dur="500"/>
                                        <p:tgtEl>
                                          <p:spTgt spid="58"/>
                                        </p:tgtEl>
                                      </p:cBhvr>
                                    </p:animEffect>
                                  </p:childTnLst>
                                </p:cTn>
                              </p:par>
                            </p:childTnLst>
                          </p:cTn>
                        </p:par>
                        <p:par>
                          <p:cTn id="46" fill="hold">
                            <p:stCondLst>
                              <p:cond delay="1000"/>
                            </p:stCondLst>
                            <p:childTnLst>
                              <p:par>
                                <p:cTn id="47" presetID="21" presetClass="emph" presetSubtype="0" repeatCount="indefinite" fill="hold" grpId="0" nodeType="afterEffect">
                                  <p:stCondLst>
                                    <p:cond delay="0"/>
                                  </p:stCondLst>
                                  <p:endCondLst>
                                    <p:cond evt="onNext" delay="0">
                                      <p:tgtEl>
                                        <p:sldTgt/>
                                      </p:tgtEl>
                                    </p:cond>
                                  </p:endCondLst>
                                  <p:childTnLst>
                                    <p:animClr clrSpc="hsl" dir="cw">
                                      <p:cBhvr override="childStyle">
                                        <p:cTn id="48" dur="500" fill="hold"/>
                                        <p:tgtEl>
                                          <p:spTgt spid="58"/>
                                        </p:tgtEl>
                                        <p:attrNameLst>
                                          <p:attrName>style.color</p:attrName>
                                        </p:attrNameLst>
                                      </p:cBhvr>
                                      <p:by>
                                        <p:hsl h="7200000" s="0" l="0"/>
                                      </p:by>
                                    </p:animClr>
                                    <p:animClr clrSpc="hsl" dir="cw">
                                      <p:cBhvr>
                                        <p:cTn id="49" dur="500" fill="hold"/>
                                        <p:tgtEl>
                                          <p:spTgt spid="58"/>
                                        </p:tgtEl>
                                        <p:attrNameLst>
                                          <p:attrName>fillcolor</p:attrName>
                                        </p:attrNameLst>
                                      </p:cBhvr>
                                      <p:by>
                                        <p:hsl h="7200000" s="0" l="0"/>
                                      </p:by>
                                    </p:animClr>
                                    <p:animClr clrSpc="hsl" dir="cw">
                                      <p:cBhvr>
                                        <p:cTn id="50" dur="500" fill="hold"/>
                                        <p:tgtEl>
                                          <p:spTgt spid="58"/>
                                        </p:tgtEl>
                                        <p:attrNameLst>
                                          <p:attrName>stroke.color</p:attrName>
                                        </p:attrNameLst>
                                      </p:cBhvr>
                                      <p:by>
                                        <p:hsl h="7200000" s="0" l="0"/>
                                      </p:by>
                                    </p:animClr>
                                    <p:set>
                                      <p:cBhvr>
                                        <p:cTn id="51" dur="500" fill="hold"/>
                                        <p:tgtEl>
                                          <p:spTgt spid="58"/>
                                        </p:tgtEl>
                                        <p:attrNameLst>
                                          <p:attrName>fill.type</p:attrName>
                                        </p:attrNameLst>
                                      </p:cBhvr>
                                      <p:to>
                                        <p:strVal val="solid"/>
                                      </p:to>
                                    </p:set>
                                  </p:childTnLst>
                                </p:cTn>
                              </p:par>
                            </p:childTnLst>
                          </p:cTn>
                        </p:par>
                        <p:par>
                          <p:cTn id="52" fill="hold">
                            <p:stCondLst>
                              <p:cond delay="1500"/>
                            </p:stCondLst>
                            <p:childTnLst>
                              <p:par>
                                <p:cTn id="53" presetID="27" presetClass="emph" presetSubtype="0" repeatCount="indefinite" fill="hold" grpId="0" nodeType="afterEffect">
                                  <p:stCondLst>
                                    <p:cond delay="0"/>
                                  </p:stCondLst>
                                  <p:childTnLst>
                                    <p:animClr clrSpc="rgb" dir="cw">
                                      <p:cBhvr override="childStyle">
                                        <p:cTn id="54" dur="250" autoRev="1" fill="hold"/>
                                        <p:tgtEl>
                                          <p:spTgt spid="14"/>
                                        </p:tgtEl>
                                        <p:attrNameLst>
                                          <p:attrName>style.color</p:attrName>
                                        </p:attrNameLst>
                                      </p:cBhvr>
                                      <p:to>
                                        <a:schemeClr val="bg1"/>
                                      </p:to>
                                    </p:animClr>
                                    <p:animClr clrSpc="rgb" dir="cw">
                                      <p:cBhvr>
                                        <p:cTn id="55" dur="250" autoRev="1" fill="hold"/>
                                        <p:tgtEl>
                                          <p:spTgt spid="14"/>
                                        </p:tgtEl>
                                        <p:attrNameLst>
                                          <p:attrName>fillcolor</p:attrName>
                                        </p:attrNameLst>
                                      </p:cBhvr>
                                      <p:to>
                                        <a:schemeClr val="bg1"/>
                                      </p:to>
                                    </p:animClr>
                                    <p:set>
                                      <p:cBhvr>
                                        <p:cTn id="56" dur="250" autoRev="1" fill="hold"/>
                                        <p:tgtEl>
                                          <p:spTgt spid="14"/>
                                        </p:tgtEl>
                                        <p:attrNameLst>
                                          <p:attrName>fill.type</p:attrName>
                                        </p:attrNameLst>
                                      </p:cBhvr>
                                      <p:to>
                                        <p:strVal val="solid"/>
                                      </p:to>
                                    </p:set>
                                    <p:set>
                                      <p:cBhvr>
                                        <p:cTn id="57" dur="250" autoRev="1" fill="hold"/>
                                        <p:tgtEl>
                                          <p:spTgt spid="14"/>
                                        </p:tgtEl>
                                        <p:attrNameLst>
                                          <p:attrName>fill.on</p:attrName>
                                        </p:attrNameLst>
                                      </p:cBhvr>
                                      <p:to>
                                        <p:strVal val="true"/>
                                      </p:to>
                                    </p:set>
                                  </p:childTnLst>
                                </p:cTn>
                              </p:par>
                              <p:par>
                                <p:cTn id="58" presetID="27" presetClass="emph" presetSubtype="0" repeatCount="indefinite" fill="hold" grpId="0" nodeType="withEffect">
                                  <p:stCondLst>
                                    <p:cond delay="0"/>
                                  </p:stCondLst>
                                  <p:childTnLst>
                                    <p:animClr clrSpc="rgb" dir="cw">
                                      <p:cBhvr override="childStyle">
                                        <p:cTn id="59" dur="250" autoRev="1" fill="hold"/>
                                        <p:tgtEl>
                                          <p:spTgt spid="16"/>
                                        </p:tgtEl>
                                        <p:attrNameLst>
                                          <p:attrName>style.color</p:attrName>
                                        </p:attrNameLst>
                                      </p:cBhvr>
                                      <p:to>
                                        <a:schemeClr val="bg1"/>
                                      </p:to>
                                    </p:animClr>
                                    <p:animClr clrSpc="rgb" dir="cw">
                                      <p:cBhvr>
                                        <p:cTn id="60" dur="250" autoRev="1" fill="hold"/>
                                        <p:tgtEl>
                                          <p:spTgt spid="16"/>
                                        </p:tgtEl>
                                        <p:attrNameLst>
                                          <p:attrName>fillcolor</p:attrName>
                                        </p:attrNameLst>
                                      </p:cBhvr>
                                      <p:to>
                                        <a:schemeClr val="bg1"/>
                                      </p:to>
                                    </p:animClr>
                                    <p:set>
                                      <p:cBhvr>
                                        <p:cTn id="61" dur="250" autoRev="1" fill="hold"/>
                                        <p:tgtEl>
                                          <p:spTgt spid="16"/>
                                        </p:tgtEl>
                                        <p:attrNameLst>
                                          <p:attrName>fill.type</p:attrName>
                                        </p:attrNameLst>
                                      </p:cBhvr>
                                      <p:to>
                                        <p:strVal val="solid"/>
                                      </p:to>
                                    </p:set>
                                    <p:set>
                                      <p:cBhvr>
                                        <p:cTn id="62" dur="250" autoRev="1" fill="hold"/>
                                        <p:tgtEl>
                                          <p:spTgt spid="16"/>
                                        </p:tgtEl>
                                        <p:attrNameLst>
                                          <p:attrName>fill.on</p:attrName>
                                        </p:attrNameLst>
                                      </p:cBhvr>
                                      <p:to>
                                        <p:strVal val="true"/>
                                      </p:to>
                                    </p:set>
                                  </p:childTnLst>
                                </p:cTn>
                              </p:par>
                            </p:childTnLst>
                          </p:cTn>
                        </p:par>
                        <p:par>
                          <p:cTn id="63" fill="hold">
                            <p:stCondLst>
                              <p:cond delay="2000"/>
                            </p:stCondLst>
                            <p:childTnLst>
                              <p:par>
                                <p:cTn id="64" presetID="27" presetClass="emph" presetSubtype="0" repeatCount="indefinite" fill="hold" grpId="0" nodeType="afterEffect">
                                  <p:stCondLst>
                                    <p:cond delay="0"/>
                                  </p:stCondLst>
                                  <p:childTnLst>
                                    <p:animClr clrSpc="rgb" dir="cw">
                                      <p:cBhvr override="childStyle">
                                        <p:cTn id="65" dur="250" autoRev="1" fill="hold"/>
                                        <p:tgtEl>
                                          <p:spTgt spid="18"/>
                                        </p:tgtEl>
                                        <p:attrNameLst>
                                          <p:attrName>style.color</p:attrName>
                                        </p:attrNameLst>
                                      </p:cBhvr>
                                      <p:to>
                                        <a:schemeClr val="bg1"/>
                                      </p:to>
                                    </p:animClr>
                                    <p:animClr clrSpc="rgb" dir="cw">
                                      <p:cBhvr>
                                        <p:cTn id="66" dur="250" autoRev="1" fill="hold"/>
                                        <p:tgtEl>
                                          <p:spTgt spid="18"/>
                                        </p:tgtEl>
                                        <p:attrNameLst>
                                          <p:attrName>fillcolor</p:attrName>
                                        </p:attrNameLst>
                                      </p:cBhvr>
                                      <p:to>
                                        <a:schemeClr val="bg1"/>
                                      </p:to>
                                    </p:animClr>
                                    <p:set>
                                      <p:cBhvr>
                                        <p:cTn id="67" dur="250" autoRev="1" fill="hold"/>
                                        <p:tgtEl>
                                          <p:spTgt spid="18"/>
                                        </p:tgtEl>
                                        <p:attrNameLst>
                                          <p:attrName>fill.type</p:attrName>
                                        </p:attrNameLst>
                                      </p:cBhvr>
                                      <p:to>
                                        <p:strVal val="solid"/>
                                      </p:to>
                                    </p:set>
                                    <p:set>
                                      <p:cBhvr>
                                        <p:cTn id="68" dur="250" autoRev="1" fill="hold"/>
                                        <p:tgtEl>
                                          <p:spTgt spid="18"/>
                                        </p:tgtEl>
                                        <p:attrNameLst>
                                          <p:attrName>fill.on</p:attrName>
                                        </p:attrNameLst>
                                      </p:cBhvr>
                                      <p:to>
                                        <p:strVal val="true"/>
                                      </p:to>
                                    </p:set>
                                  </p:childTnLst>
                                </p:cTn>
                              </p:par>
                            </p:childTnLst>
                          </p:cTn>
                        </p:par>
                        <p:par>
                          <p:cTn id="69" fill="hold">
                            <p:stCondLst>
                              <p:cond delay="2500"/>
                            </p:stCondLst>
                            <p:childTnLst>
                              <p:par>
                                <p:cTn id="70" presetID="22" presetClass="entr" presetSubtype="2" fill="hold" grpId="0" nodeType="after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right)">
                                      <p:cBhvr>
                                        <p:cTn id="7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8" grpId="0" animBg="1"/>
      <p:bldP spid="20" grpId="0" animBg="1"/>
      <p:bldP spid="20" grpId="1" animBg="1"/>
      <p:bldP spid="21" grpId="0" animBg="1"/>
      <p:bldP spid="57" grpId="0" animBg="1"/>
      <p:bldP spid="57" grpId="1" animBg="1"/>
      <p:bldP spid="58" grpId="0" animBg="1"/>
      <p:bldP spid="58" grpId="1" animBg="1"/>
      <p:bldP spid="2" grpId="0" animBg="1"/>
      <p:bldP spid="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34482" y="297557"/>
            <a:ext cx="7935913" cy="793750"/>
          </a:xfrm>
        </p:spPr>
        <p:txBody>
          <a:bodyPr/>
          <a:lstStyle/>
          <a:p>
            <a:pPr eaLnBrk="1" hangingPunct="1"/>
            <a:r>
              <a:rPr lang="en-US" sz="4000" dirty="0">
                <a:solidFill>
                  <a:srgbClr val="CFAFE7"/>
                </a:solidFill>
                <a:latin typeface="Comic Sans MS" pitchFamily="66" charset="0"/>
              </a:rPr>
              <a:t>Handling Scaling and Translation</a:t>
            </a:r>
          </a:p>
        </p:txBody>
      </p:sp>
      <p:sp>
        <p:nvSpPr>
          <p:cNvPr id="20483" name="Rectangle 3"/>
          <p:cNvSpPr>
            <a:spLocks noGrp="1" noChangeArrowheads="1"/>
          </p:cNvSpPr>
          <p:nvPr>
            <p:ph type="body" idx="1"/>
          </p:nvPr>
        </p:nvSpPr>
        <p:spPr>
          <a:xfrm>
            <a:off x="634482" y="1235446"/>
            <a:ext cx="7869238" cy="5486400"/>
          </a:xfrm>
        </p:spPr>
        <p:txBody>
          <a:bodyPr>
            <a:normAutofit fontScale="92500"/>
          </a:bodyPr>
          <a:lstStyle/>
          <a:p>
            <a:pPr eaLnBrk="1" hangingPunct="1">
              <a:spcAft>
                <a:spcPts val="1800"/>
              </a:spcAft>
              <a:tabLst>
                <a:tab pos="4119563" algn="l"/>
              </a:tabLst>
            </a:pPr>
            <a:r>
              <a:rPr lang="en-US" sz="2800" dirty="0">
                <a:latin typeface="Comic Sans MS" pitchFamily="66" charset="0"/>
              </a:rPr>
              <a:t>We slide square windows of sizes 25, 41, 61, 85, and 113 sampled blocks over each database image.</a:t>
            </a:r>
          </a:p>
          <a:p>
            <a:pPr eaLnBrk="1" hangingPunct="1">
              <a:lnSpc>
                <a:spcPct val="90000"/>
              </a:lnSpc>
              <a:tabLst>
                <a:tab pos="4119563" algn="l"/>
              </a:tabLst>
            </a:pPr>
            <a:endParaRPr lang="en-US" sz="2800" dirty="0">
              <a:latin typeface="Comic Sans MS" pitchFamily="66" charset="0"/>
            </a:endParaRPr>
          </a:p>
          <a:p>
            <a:pPr eaLnBrk="1" hangingPunct="1">
              <a:lnSpc>
                <a:spcPct val="90000"/>
              </a:lnSpc>
              <a:tabLst>
                <a:tab pos="4119563" algn="l"/>
              </a:tabLst>
            </a:pPr>
            <a:endParaRPr lang="en-US" sz="2800" dirty="0">
              <a:latin typeface="Comic Sans MS" pitchFamily="66" charset="0"/>
            </a:endParaRPr>
          </a:p>
          <a:p>
            <a:pPr eaLnBrk="1" hangingPunct="1">
              <a:lnSpc>
                <a:spcPct val="90000"/>
              </a:lnSpc>
              <a:tabLst>
                <a:tab pos="4119563" algn="l"/>
              </a:tabLst>
            </a:pPr>
            <a:endParaRPr lang="en-US" sz="2800" dirty="0">
              <a:latin typeface="Comic Sans MS" pitchFamily="66" charset="0"/>
            </a:endParaRPr>
          </a:p>
          <a:p>
            <a:pPr eaLnBrk="1" hangingPunct="1">
              <a:lnSpc>
                <a:spcPct val="90000"/>
              </a:lnSpc>
              <a:tabLst>
                <a:tab pos="4119563" algn="l"/>
              </a:tabLst>
            </a:pPr>
            <a:endParaRPr lang="en-US" sz="2800" dirty="0">
              <a:latin typeface="Comic Sans MS" pitchFamily="66" charset="0"/>
            </a:endParaRPr>
          </a:p>
          <a:p>
            <a:pPr eaLnBrk="1" hangingPunct="1">
              <a:lnSpc>
                <a:spcPct val="90000"/>
              </a:lnSpc>
              <a:tabLst>
                <a:tab pos="4119563" algn="l"/>
              </a:tabLst>
            </a:pPr>
            <a:endParaRPr lang="en-US" sz="2800" dirty="0">
              <a:latin typeface="Comic Sans MS" pitchFamily="66" charset="0"/>
            </a:endParaRPr>
          </a:p>
          <a:p>
            <a:pPr eaLnBrk="1" hangingPunct="1">
              <a:lnSpc>
                <a:spcPct val="90000"/>
              </a:lnSpc>
              <a:tabLst>
                <a:tab pos="4119563" algn="l"/>
              </a:tabLst>
            </a:pPr>
            <a:endParaRPr lang="en-US" sz="2800" dirty="0">
              <a:latin typeface="Comic Sans MS" pitchFamily="66" charset="0"/>
            </a:endParaRPr>
          </a:p>
          <a:p>
            <a:pPr eaLnBrk="1" hangingPunct="1">
              <a:spcBef>
                <a:spcPts val="3600"/>
              </a:spcBef>
              <a:tabLst>
                <a:tab pos="4119563" algn="l"/>
              </a:tabLst>
            </a:pPr>
            <a:r>
              <a:rPr lang="en-US" sz="2800" dirty="0">
                <a:latin typeface="Comic Sans MS" pitchFamily="66" charset="0"/>
              </a:rPr>
              <a:t>85 </a:t>
            </a:r>
            <a:r>
              <a:rPr lang="en-US" sz="2800" b="1" i="1" dirty="0">
                <a:solidFill>
                  <a:srgbClr val="F78609"/>
                </a:solidFill>
                <a:latin typeface="Comic Sans MS" pitchFamily="66" charset="0"/>
              </a:rPr>
              <a:t>indexing </a:t>
            </a:r>
            <a:r>
              <a:rPr lang="en-US" sz="2800" b="1" i="1" dirty="0" err="1">
                <a:solidFill>
                  <a:srgbClr val="F78609"/>
                </a:solidFill>
                <a:latin typeface="Comic Sans MS" pitchFamily="66" charset="0"/>
              </a:rPr>
              <a:t>subimages</a:t>
            </a:r>
            <a:r>
              <a:rPr lang="en-US" sz="2800" b="1" dirty="0">
                <a:solidFill>
                  <a:srgbClr val="F78609"/>
                </a:solidFill>
                <a:latin typeface="Comic Sans MS" pitchFamily="66" charset="0"/>
              </a:rPr>
              <a:t>  </a:t>
            </a:r>
            <a:r>
              <a:rPr lang="en-US" sz="2800" dirty="0">
                <a:latin typeface="Comic Sans MS" pitchFamily="66" charset="0"/>
              </a:rPr>
              <a:t>are captured at various sliding positions of the square windows.</a:t>
            </a:r>
          </a:p>
        </p:txBody>
      </p:sp>
      <p:grpSp>
        <p:nvGrpSpPr>
          <p:cNvPr id="6" name="Group 5"/>
          <p:cNvGrpSpPr/>
          <p:nvPr/>
        </p:nvGrpSpPr>
        <p:grpSpPr>
          <a:xfrm>
            <a:off x="2224418" y="2808123"/>
            <a:ext cx="4772025" cy="2491740"/>
            <a:chOff x="2314575" y="2971800"/>
            <a:chExt cx="4772025" cy="2491740"/>
          </a:xfrm>
        </p:grpSpPr>
        <p:sp>
          <p:nvSpPr>
            <p:cNvPr id="5" name="Rectangle 4"/>
            <p:cNvSpPr/>
            <p:nvPr/>
          </p:nvSpPr>
          <p:spPr>
            <a:xfrm>
              <a:off x="2314575" y="2971800"/>
              <a:ext cx="4772025" cy="24917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4" name="Picture 4" descr="SLIDING"/>
            <p:cNvPicPr>
              <a:picLocks noChangeAspect="1" noChangeArrowheads="1"/>
            </p:cNvPicPr>
            <p:nvPr/>
          </p:nvPicPr>
          <p:blipFill>
            <a:blip r:embed="rId3" cstate="print"/>
            <a:srcRect/>
            <a:stretch>
              <a:fillRect/>
            </a:stretch>
          </p:blipFill>
          <p:spPr bwMode="auto">
            <a:xfrm>
              <a:off x="2544763" y="3195638"/>
              <a:ext cx="4303712" cy="2214562"/>
            </a:xfrm>
            <a:prstGeom prst="rect">
              <a:avLst/>
            </a:prstGeom>
            <a:noFill/>
            <a:ln w="9525">
              <a:noFill/>
              <a:miter lim="800000"/>
              <a:headEnd/>
              <a:tailEnd/>
            </a:ln>
          </p:spPr>
        </p:pic>
      </p:grpSp>
      <p:sp>
        <p:nvSpPr>
          <p:cNvPr id="7" name="Oval Callout 6"/>
          <p:cNvSpPr/>
          <p:nvPr/>
        </p:nvSpPr>
        <p:spPr>
          <a:xfrm>
            <a:off x="6127369" y="2438400"/>
            <a:ext cx="1828800" cy="990600"/>
          </a:xfrm>
          <a:prstGeom prst="wedgeEllipseCallout">
            <a:avLst>
              <a:gd name="adj1" fmla="val -51777"/>
              <a:gd name="adj2" fmla="val 33117"/>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100"/>
              </a:lnSpc>
            </a:pPr>
            <a:r>
              <a:rPr lang="en-US" sz="2000" dirty="0"/>
              <a:t>Sliding a window of size 25</a:t>
            </a:r>
          </a:p>
        </p:txBody>
      </p:sp>
      <p:sp>
        <p:nvSpPr>
          <p:cNvPr id="8" name="Oval Callout 7"/>
          <p:cNvSpPr/>
          <p:nvPr/>
        </p:nvSpPr>
        <p:spPr>
          <a:xfrm>
            <a:off x="574712" y="3605259"/>
            <a:ext cx="1608667" cy="897467"/>
          </a:xfrm>
          <a:prstGeom prst="wedgeEllipseCallout">
            <a:avLst>
              <a:gd name="adj1" fmla="val 94875"/>
              <a:gd name="adj2" fmla="val -7109"/>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100"/>
              </a:lnSpc>
            </a:pPr>
            <a:r>
              <a:rPr lang="en-US" sz="2000" dirty="0"/>
              <a:t>Window of size 25</a:t>
            </a:r>
          </a:p>
        </p:txBody>
      </p:sp>
      <p:sp>
        <p:nvSpPr>
          <p:cNvPr id="9" name="Oval Callout 8"/>
          <p:cNvSpPr/>
          <p:nvPr/>
        </p:nvSpPr>
        <p:spPr>
          <a:xfrm>
            <a:off x="460358" y="2640101"/>
            <a:ext cx="1608667" cy="897467"/>
          </a:xfrm>
          <a:prstGeom prst="wedgeEllipseCallout">
            <a:avLst>
              <a:gd name="adj1" fmla="val 87507"/>
              <a:gd name="adj2" fmla="val 30627"/>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100"/>
              </a:lnSpc>
            </a:pPr>
            <a:r>
              <a:rPr lang="en-US" sz="2000" dirty="0"/>
              <a:t>Window of size 61</a:t>
            </a:r>
          </a:p>
        </p:txBody>
      </p:sp>
      <p:sp>
        <p:nvSpPr>
          <p:cNvPr id="2" name="Rounded Rectangular Callout 1"/>
          <p:cNvSpPr/>
          <p:nvPr/>
        </p:nvSpPr>
        <p:spPr>
          <a:xfrm>
            <a:off x="7065962" y="3504460"/>
            <a:ext cx="1544638" cy="1187450"/>
          </a:xfrm>
          <a:prstGeom prst="wedgeRoundRectCallout">
            <a:avLst>
              <a:gd name="adj1" fmla="val -72708"/>
              <a:gd name="adj2" fmla="val -18172"/>
              <a:gd name="adj3" fmla="val 16667"/>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Database image with 113 sampling blocks</a:t>
            </a:r>
          </a:p>
        </p:txBody>
      </p:sp>
      <p:sp>
        <p:nvSpPr>
          <p:cNvPr id="3" name="Rectangle 2"/>
          <p:cNvSpPr/>
          <p:nvPr/>
        </p:nvSpPr>
        <p:spPr>
          <a:xfrm>
            <a:off x="5278638" y="3525084"/>
            <a:ext cx="981075" cy="1000338"/>
          </a:xfrm>
          <a:prstGeom prst="rect">
            <a:avLst/>
          </a:prstGeom>
          <a:solidFill>
            <a:srgbClr val="FAB972">
              <a:alpha val="35000"/>
            </a:srgbClr>
          </a:solidFill>
          <a:ln>
            <a:solidFill>
              <a:srgbClr val="FC67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2"/>
          <p:cNvSpPr/>
          <p:nvPr/>
        </p:nvSpPr>
        <p:spPr>
          <a:xfrm>
            <a:off x="6122062" y="4655472"/>
            <a:ext cx="1272512" cy="951601"/>
          </a:xfrm>
          <a:prstGeom prst="wedgeRoundRectCallout">
            <a:avLst>
              <a:gd name="adj1" fmla="val -43433"/>
              <a:gd name="adj2" fmla="val -71657"/>
              <a:gd name="adj3" fmla="val 16667"/>
            </a:avLst>
          </a:prstGeom>
          <a:solidFill>
            <a:srgbClr val="FAB97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chemeClr val="bg1"/>
                </a:solidFill>
              </a:rPr>
              <a:t>A size-25 indexing </a:t>
            </a:r>
            <a:r>
              <a:rPr lang="en-US" dirty="0" err="1">
                <a:solidFill>
                  <a:schemeClr val="bg1"/>
                </a:solidFill>
              </a:rPr>
              <a:t>subimage</a:t>
            </a:r>
            <a:endParaRPr lang="en-US" dirty="0">
              <a:solidFill>
                <a:schemeClr val="bg1"/>
              </a:solidFill>
            </a:endParaRPr>
          </a:p>
        </p:txBody>
      </p:sp>
      <p:sp>
        <p:nvSpPr>
          <p:cNvPr id="14" name="Rounded Rectangular Callout 13"/>
          <p:cNvSpPr/>
          <p:nvPr/>
        </p:nvSpPr>
        <p:spPr>
          <a:xfrm>
            <a:off x="671880" y="4696673"/>
            <a:ext cx="1474842" cy="891820"/>
          </a:xfrm>
          <a:prstGeom prst="wedgeRoundRectCallout">
            <a:avLst>
              <a:gd name="adj1" fmla="val 68143"/>
              <a:gd name="adj2" fmla="val -44726"/>
              <a:gd name="adj3" fmla="val 16667"/>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5 categories of indexing </a:t>
            </a:r>
            <a:r>
              <a:rPr lang="en-US" dirty="0" err="1"/>
              <a:t>subimages</a:t>
            </a:r>
            <a:endParaRPr lang="en-US" dirty="0"/>
          </a:p>
        </p:txBody>
      </p:sp>
      <p:sp>
        <p:nvSpPr>
          <p:cNvPr id="4" name="Date Placeholder 3">
            <a:extLst>
              <a:ext uri="{FF2B5EF4-FFF2-40B4-BE49-F238E27FC236}">
                <a16:creationId xmlns:a16="http://schemas.microsoft.com/office/drawing/2014/main" id="{D4800165-AD44-412E-8E40-28C090DDD38B}"/>
              </a:ext>
            </a:extLst>
          </p:cNvPr>
          <p:cNvSpPr>
            <a:spLocks noGrp="1"/>
          </p:cNvSpPr>
          <p:nvPr>
            <p:ph type="dt" sz="half" idx="10"/>
          </p:nvPr>
        </p:nvSpPr>
        <p:spPr/>
        <p:txBody>
          <a:bodyPr/>
          <a:lstStyle/>
          <a:p>
            <a:fld id="{0AB42A9F-CEFC-4834-B19C-19D3D5F465CA}" type="datetime1">
              <a:rPr lang="en-US" smtClean="0"/>
              <a:t>3/28/2023</a:t>
            </a:fld>
            <a:endParaRPr lang="en-US" dirty="0"/>
          </a:p>
        </p:txBody>
      </p:sp>
      <p:sp>
        <p:nvSpPr>
          <p:cNvPr id="10" name="Slide Number Placeholder 9">
            <a:extLst>
              <a:ext uri="{FF2B5EF4-FFF2-40B4-BE49-F238E27FC236}">
                <a16:creationId xmlns:a16="http://schemas.microsoft.com/office/drawing/2014/main" id="{72301A88-286F-40E5-AE3C-E4CD34837070}"/>
              </a:ext>
            </a:extLst>
          </p:cNvPr>
          <p:cNvSpPr>
            <a:spLocks noGrp="1"/>
          </p:cNvSpPr>
          <p:nvPr>
            <p:ph type="sldNum" sz="quarter" idx="12"/>
          </p:nvPr>
        </p:nvSpPr>
        <p:spPr/>
        <p:txBody>
          <a:bodyPr/>
          <a:lstStyle/>
          <a:p>
            <a:fld id="{8444A278-390B-480E-A91C-73A8347B7D93}" type="slidenum">
              <a:rPr lang="en-US" smtClean="0"/>
              <a:pPr/>
              <a:t>17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0483">
                                            <p:txEl>
                                              <p:pRg st="0" end="0"/>
                                            </p:txEl>
                                          </p:spTgt>
                                        </p:tgtEl>
                                        <p:attrNameLst>
                                          <p:attrName>style.visibility</p:attrName>
                                        </p:attrNameLst>
                                      </p:cBhvr>
                                      <p:to>
                                        <p:strVal val="visible"/>
                                      </p:to>
                                    </p:set>
                                    <p:animEffect transition="in" filter="wipe(left)">
                                      <p:cBhvr>
                                        <p:cTn id="29" dur="500"/>
                                        <p:tgtEl>
                                          <p:spTgt spid="2048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0483">
                                            <p:txEl>
                                              <p:pRg st="7" end="7"/>
                                            </p:txEl>
                                          </p:spTgt>
                                        </p:tgtEl>
                                        <p:attrNameLst>
                                          <p:attrName>style.visibility</p:attrName>
                                        </p:attrNameLst>
                                      </p:cBhvr>
                                      <p:to>
                                        <p:strVal val="visible"/>
                                      </p:to>
                                    </p:set>
                                    <p:animEffect transition="in" filter="wipe(left)">
                                      <p:cBhvr>
                                        <p:cTn id="34" dur="500"/>
                                        <p:tgtEl>
                                          <p:spTgt spid="204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animBg="1"/>
      <p:bldP spid="14"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9" descr="architecture.jpg"/>
          <p:cNvPicPr>
            <a:picLocks noChangeAspect="1"/>
          </p:cNvPicPr>
          <p:nvPr/>
        </p:nvPicPr>
        <p:blipFill>
          <a:blip r:embed="rId3" cstate="print"/>
          <a:srcRect/>
          <a:stretch>
            <a:fillRect/>
          </a:stretch>
        </p:blipFill>
        <p:spPr bwMode="auto">
          <a:xfrm>
            <a:off x="3200400" y="1801813"/>
            <a:ext cx="5638800" cy="4294187"/>
          </a:xfrm>
          <a:prstGeom prst="rect">
            <a:avLst/>
          </a:prstGeom>
          <a:noFill/>
          <a:ln w="9525">
            <a:noFill/>
            <a:miter lim="800000"/>
            <a:headEnd/>
            <a:tailEnd/>
          </a:ln>
        </p:spPr>
      </p:pic>
      <p:sp>
        <p:nvSpPr>
          <p:cNvPr id="29699" name="Slide Number Placeholder 5"/>
          <p:cNvSpPr>
            <a:spLocks noGrp="1"/>
          </p:cNvSpPr>
          <p:nvPr>
            <p:ph type="sldNum" sz="quarter" idx="12"/>
          </p:nvPr>
        </p:nvSpPr>
        <p:spPr>
          <a:noFill/>
        </p:spPr>
        <p:txBody>
          <a:bodyPr/>
          <a:lstStyle/>
          <a:p>
            <a:fld id="{106F4C40-2D0C-42B2-B301-8BAA8BBFA293}" type="slidenum">
              <a:rPr lang="en-US" altLang="zh-CN" smtClean="0">
                <a:latin typeface="Arial" pitchFamily="34" charset="0"/>
                <a:ea typeface="SimSun" pitchFamily="2" charset="-122"/>
              </a:rPr>
              <a:pPr/>
              <a:t>170</a:t>
            </a:fld>
            <a:endParaRPr lang="en-US" altLang="zh-CN">
              <a:latin typeface="Arial" pitchFamily="34" charset="0"/>
              <a:ea typeface="SimSun" pitchFamily="2" charset="-122"/>
            </a:endParaRPr>
          </a:p>
        </p:txBody>
      </p:sp>
      <p:sp>
        <p:nvSpPr>
          <p:cNvPr id="29700" name="Rectangle 2"/>
          <p:cNvSpPr>
            <a:spLocks noGrp="1" noChangeArrowheads="1"/>
          </p:cNvSpPr>
          <p:nvPr>
            <p:ph type="title"/>
          </p:nvPr>
        </p:nvSpPr>
        <p:spPr/>
        <p:txBody>
          <a:bodyPr/>
          <a:lstStyle/>
          <a:p>
            <a:pPr eaLnBrk="1" hangingPunct="1"/>
            <a:r>
              <a:rPr lang="en-US" altLang="zh-CN" dirty="0">
                <a:solidFill>
                  <a:srgbClr val="CFAFE7"/>
                </a:solidFill>
                <a:latin typeface="Arial" pitchFamily="34" charset="0"/>
                <a:cs typeface="Arial" pitchFamily="34" charset="0"/>
              </a:rPr>
              <a:t>Distributed Processing</a:t>
            </a:r>
          </a:p>
        </p:txBody>
      </p:sp>
      <p:grpSp>
        <p:nvGrpSpPr>
          <p:cNvPr id="2" name="Group 12"/>
          <p:cNvGrpSpPr>
            <a:grpSpLocks/>
          </p:cNvGrpSpPr>
          <p:nvPr/>
        </p:nvGrpSpPr>
        <p:grpSpPr bwMode="auto">
          <a:xfrm>
            <a:off x="4876800" y="2362200"/>
            <a:ext cx="762000" cy="457200"/>
            <a:chOff x="2208" y="1488"/>
            <a:chExt cx="480" cy="288"/>
          </a:xfrm>
        </p:grpSpPr>
        <p:grpSp>
          <p:nvGrpSpPr>
            <p:cNvPr id="6" name="Group 10"/>
            <p:cNvGrpSpPr>
              <a:grpSpLocks/>
            </p:cNvGrpSpPr>
            <p:nvPr/>
          </p:nvGrpSpPr>
          <p:grpSpPr bwMode="auto">
            <a:xfrm>
              <a:off x="2256" y="1488"/>
              <a:ext cx="432" cy="288"/>
              <a:chOff x="2256" y="1488"/>
              <a:chExt cx="432" cy="288"/>
            </a:xfrm>
          </p:grpSpPr>
          <p:sp>
            <p:nvSpPr>
              <p:cNvPr id="29742" name="Line 8"/>
              <p:cNvSpPr>
                <a:spLocks noChangeShapeType="1"/>
              </p:cNvSpPr>
              <p:nvPr/>
            </p:nvSpPr>
            <p:spPr bwMode="auto">
              <a:xfrm>
                <a:off x="2256" y="1488"/>
                <a:ext cx="432" cy="0"/>
              </a:xfrm>
              <a:prstGeom prst="line">
                <a:avLst/>
              </a:prstGeom>
              <a:noFill/>
              <a:ln w="38100">
                <a:solidFill>
                  <a:schemeClr val="folHlink"/>
                </a:solidFill>
                <a:round/>
                <a:headEnd/>
                <a:tailEnd/>
              </a:ln>
            </p:spPr>
            <p:txBody>
              <a:bodyPr/>
              <a:lstStyle/>
              <a:p>
                <a:endParaRPr lang="en-US"/>
              </a:p>
            </p:txBody>
          </p:sp>
          <p:sp>
            <p:nvSpPr>
              <p:cNvPr id="29743" name="Line 9"/>
              <p:cNvSpPr>
                <a:spLocks noChangeShapeType="1"/>
              </p:cNvSpPr>
              <p:nvPr/>
            </p:nvSpPr>
            <p:spPr bwMode="auto">
              <a:xfrm>
                <a:off x="2688" y="1488"/>
                <a:ext cx="0" cy="288"/>
              </a:xfrm>
              <a:prstGeom prst="line">
                <a:avLst/>
              </a:prstGeom>
              <a:noFill/>
              <a:ln w="38100">
                <a:solidFill>
                  <a:schemeClr val="folHlink"/>
                </a:solidFill>
                <a:round/>
                <a:headEnd/>
                <a:tailEnd type="triangle" w="med" len="med"/>
              </a:ln>
            </p:spPr>
            <p:txBody>
              <a:bodyPr/>
              <a:lstStyle/>
              <a:p>
                <a:endParaRPr lang="en-US"/>
              </a:p>
            </p:txBody>
          </p:sp>
        </p:grpSp>
        <p:sp>
          <p:nvSpPr>
            <p:cNvPr id="29741" name="Text Box 11"/>
            <p:cNvSpPr txBox="1">
              <a:spLocks noChangeArrowheads="1"/>
            </p:cNvSpPr>
            <p:nvPr/>
          </p:nvSpPr>
          <p:spPr bwMode="auto">
            <a:xfrm>
              <a:off x="2208" y="1488"/>
              <a:ext cx="432" cy="192"/>
            </a:xfrm>
            <a:prstGeom prst="rect">
              <a:avLst/>
            </a:prstGeom>
            <a:noFill/>
            <a:ln w="9525">
              <a:noFill/>
              <a:miter lim="800000"/>
              <a:headEnd/>
              <a:tailEnd/>
            </a:ln>
          </p:spPr>
          <p:txBody>
            <a:bodyPr>
              <a:spAutoFit/>
            </a:bodyPr>
            <a:lstStyle/>
            <a:p>
              <a:pPr>
                <a:spcBef>
                  <a:spcPct val="50000"/>
                </a:spcBef>
              </a:pPr>
              <a:r>
                <a:rPr lang="en-US" altLang="zh-CN" sz="1400">
                  <a:solidFill>
                    <a:schemeClr val="folHlink"/>
                  </a:solidFill>
                  <a:latin typeface="Arial" pitchFamily="34" charset="0"/>
                  <a:cs typeface="Arial" pitchFamily="34" charset="0"/>
                </a:rPr>
                <a:t>Query</a:t>
              </a:r>
            </a:p>
          </p:txBody>
        </p:sp>
      </p:grpSp>
      <p:sp>
        <p:nvSpPr>
          <p:cNvPr id="70670" name="Rectangle 14"/>
          <p:cNvSpPr>
            <a:spLocks noChangeArrowheads="1"/>
          </p:cNvSpPr>
          <p:nvPr/>
        </p:nvSpPr>
        <p:spPr bwMode="auto">
          <a:xfrm>
            <a:off x="609600" y="1981200"/>
            <a:ext cx="2133600" cy="304800"/>
          </a:xfrm>
          <a:prstGeom prst="rect">
            <a:avLst/>
          </a:prstGeom>
          <a:noFill/>
          <a:ln w="9525">
            <a:noFill/>
            <a:miter lim="800000"/>
            <a:headEnd/>
            <a:tailEnd/>
          </a:ln>
        </p:spPr>
        <p:txBody>
          <a:bodyPr/>
          <a:lstStyle/>
          <a:p>
            <a:pPr marL="469900" indent="-469900" algn="ctr">
              <a:spcBef>
                <a:spcPct val="20000"/>
              </a:spcBef>
              <a:buClr>
                <a:schemeClr val="bg2"/>
              </a:buClr>
              <a:buSzPct val="70000"/>
              <a:buFont typeface="Wingdings" pitchFamily="2" charset="2"/>
              <a:buNone/>
            </a:pPr>
            <a:r>
              <a:rPr lang="en-US" sz="600">
                <a:latin typeface="Arial" pitchFamily="34" charset="0"/>
                <a:ea typeface="Arial Unicode MS" pitchFamily="34" charset="-128"/>
                <a:cs typeface="Arial" pitchFamily="34" charset="0"/>
              </a:rPr>
              <a:t>(overlap(v1.o1, v1.o2) and overlap(v1.o3, v1.o4)) before </a:t>
            </a:r>
          </a:p>
          <a:p>
            <a:pPr marL="469900" indent="-469900" algn="ctr">
              <a:spcBef>
                <a:spcPct val="20000"/>
              </a:spcBef>
              <a:buClr>
                <a:schemeClr val="bg2"/>
              </a:buClr>
              <a:buSzPct val="70000"/>
              <a:buFont typeface="Wingdings" pitchFamily="2" charset="2"/>
              <a:buNone/>
            </a:pPr>
            <a:r>
              <a:rPr lang="en-US" sz="600">
                <a:latin typeface="Arial" pitchFamily="34" charset="0"/>
                <a:ea typeface="Arial Unicode MS" pitchFamily="34" charset="-128"/>
                <a:cs typeface="Arial" pitchFamily="34" charset="0"/>
              </a:rPr>
              <a:t>(contains(v2.o1, v2.o2) during appears(v2.o3)) 1000</a:t>
            </a:r>
          </a:p>
        </p:txBody>
      </p:sp>
      <p:grpSp>
        <p:nvGrpSpPr>
          <p:cNvPr id="7" name="Group 53"/>
          <p:cNvGrpSpPr>
            <a:grpSpLocks/>
          </p:cNvGrpSpPr>
          <p:nvPr/>
        </p:nvGrpSpPr>
        <p:grpSpPr bwMode="auto">
          <a:xfrm>
            <a:off x="533400" y="2362200"/>
            <a:ext cx="915988" cy="1371600"/>
            <a:chOff x="336" y="1488"/>
            <a:chExt cx="577" cy="864"/>
          </a:xfrm>
        </p:grpSpPr>
        <p:pic>
          <p:nvPicPr>
            <p:cNvPr id="29738" name="Picture 13" descr="QueryTree"/>
            <p:cNvPicPr>
              <a:picLocks noChangeAspect="1" noChangeArrowheads="1"/>
            </p:cNvPicPr>
            <p:nvPr/>
          </p:nvPicPr>
          <p:blipFill>
            <a:blip r:embed="rId4" cstate="print"/>
            <a:srcRect l="9001" t="2667" r="9001"/>
            <a:stretch>
              <a:fillRect/>
            </a:stretch>
          </p:blipFill>
          <p:spPr bwMode="auto">
            <a:xfrm>
              <a:off x="336" y="1728"/>
              <a:ext cx="577" cy="624"/>
            </a:xfrm>
            <a:prstGeom prst="rect">
              <a:avLst/>
            </a:prstGeom>
            <a:noFill/>
            <a:ln w="9525">
              <a:noFill/>
              <a:miter lim="800000"/>
              <a:headEnd/>
              <a:tailEnd/>
            </a:ln>
          </p:spPr>
        </p:pic>
        <p:pic>
          <p:nvPicPr>
            <p:cNvPr id="29739" name="Picture 18" descr="BD21298_"/>
            <p:cNvPicPr>
              <a:picLocks noChangeAspect="1" noChangeArrowheads="1"/>
            </p:cNvPicPr>
            <p:nvPr/>
          </p:nvPicPr>
          <p:blipFill>
            <a:blip r:embed="rId5" cstate="print"/>
            <a:srcRect/>
            <a:stretch>
              <a:fillRect/>
            </a:stretch>
          </p:blipFill>
          <p:spPr bwMode="auto">
            <a:xfrm rot="5400000">
              <a:off x="528" y="1488"/>
              <a:ext cx="192" cy="192"/>
            </a:xfrm>
            <a:prstGeom prst="rect">
              <a:avLst/>
            </a:prstGeom>
            <a:noFill/>
            <a:ln w="9525">
              <a:noFill/>
              <a:miter lim="800000"/>
              <a:headEnd/>
              <a:tailEnd/>
            </a:ln>
          </p:spPr>
        </p:pic>
      </p:grpSp>
      <p:grpSp>
        <p:nvGrpSpPr>
          <p:cNvPr id="8" name="Group 53"/>
          <p:cNvGrpSpPr>
            <a:grpSpLocks/>
          </p:cNvGrpSpPr>
          <p:nvPr/>
        </p:nvGrpSpPr>
        <p:grpSpPr bwMode="auto">
          <a:xfrm>
            <a:off x="381000" y="1905000"/>
            <a:ext cx="5211763" cy="1981200"/>
            <a:chOff x="381000" y="1905000"/>
            <a:chExt cx="5212080" cy="1981200"/>
          </a:xfrm>
        </p:grpSpPr>
        <p:sp>
          <p:nvSpPr>
            <p:cNvPr id="3" name="Rectangle 16"/>
            <p:cNvSpPr>
              <a:spLocks noChangeArrowheads="1"/>
            </p:cNvSpPr>
            <p:nvPr/>
          </p:nvSpPr>
          <p:spPr bwMode="auto">
            <a:xfrm>
              <a:off x="381000" y="1905000"/>
              <a:ext cx="2743200" cy="1981200"/>
            </a:xfrm>
            <a:prstGeom prst="rect">
              <a:avLst/>
            </a:prstGeom>
            <a:noFill/>
            <a:ln w="28575">
              <a:solidFill>
                <a:schemeClr val="folHlink"/>
              </a:solidFill>
              <a:miter lim="800000"/>
              <a:headEnd/>
              <a:tailEnd/>
            </a:ln>
          </p:spPr>
          <p:txBody>
            <a:bodyPr wrap="none" anchor="ctr"/>
            <a:lstStyle/>
            <a:p>
              <a:endParaRPr lang="en-US"/>
            </a:p>
          </p:txBody>
        </p:sp>
        <p:sp>
          <p:nvSpPr>
            <p:cNvPr id="29736" name="Line 17"/>
            <p:cNvSpPr>
              <a:spLocks noChangeShapeType="1"/>
            </p:cNvSpPr>
            <p:nvPr/>
          </p:nvSpPr>
          <p:spPr bwMode="auto">
            <a:xfrm flipH="1">
              <a:off x="3124200" y="3200400"/>
              <a:ext cx="2468880" cy="0"/>
            </a:xfrm>
            <a:prstGeom prst="line">
              <a:avLst/>
            </a:prstGeom>
            <a:noFill/>
            <a:ln w="28575">
              <a:solidFill>
                <a:schemeClr val="folHlink"/>
              </a:solidFill>
              <a:round/>
              <a:headEnd/>
              <a:tailEnd/>
            </a:ln>
          </p:spPr>
          <p:txBody>
            <a:bodyPr/>
            <a:lstStyle/>
            <a:p>
              <a:endParaRPr lang="en-US"/>
            </a:p>
          </p:txBody>
        </p:sp>
        <p:sp>
          <p:nvSpPr>
            <p:cNvPr id="29737" name="Text Box 19"/>
            <p:cNvSpPr txBox="1">
              <a:spLocks noChangeArrowheads="1"/>
            </p:cNvSpPr>
            <p:nvPr/>
          </p:nvSpPr>
          <p:spPr bwMode="auto">
            <a:xfrm>
              <a:off x="3429000" y="2895600"/>
              <a:ext cx="1600482" cy="307777"/>
            </a:xfrm>
            <a:prstGeom prst="rect">
              <a:avLst/>
            </a:prstGeom>
            <a:noFill/>
            <a:ln w="9525">
              <a:noFill/>
              <a:miter lim="800000"/>
              <a:headEnd/>
              <a:tailEnd/>
            </a:ln>
          </p:spPr>
          <p:txBody>
            <a:bodyPr>
              <a:spAutoFit/>
            </a:bodyPr>
            <a:lstStyle/>
            <a:p>
              <a:pPr>
                <a:spcBef>
                  <a:spcPct val="50000"/>
                </a:spcBef>
              </a:pPr>
              <a:r>
                <a:rPr lang="en-US" altLang="zh-CN" sz="1400">
                  <a:solidFill>
                    <a:schemeClr val="folHlink"/>
                  </a:solidFill>
                  <a:latin typeface="Arial" pitchFamily="34" charset="0"/>
                  <a:cs typeface="Arial" pitchFamily="34" charset="0"/>
                </a:rPr>
                <a:t>Query translation</a:t>
              </a:r>
            </a:p>
          </p:txBody>
        </p:sp>
      </p:grpSp>
      <p:grpSp>
        <p:nvGrpSpPr>
          <p:cNvPr id="9" name="Group 59"/>
          <p:cNvGrpSpPr>
            <a:grpSpLocks/>
          </p:cNvGrpSpPr>
          <p:nvPr/>
        </p:nvGrpSpPr>
        <p:grpSpPr bwMode="auto">
          <a:xfrm>
            <a:off x="1600200" y="2743200"/>
            <a:ext cx="1301750" cy="990600"/>
            <a:chOff x="1008" y="1728"/>
            <a:chExt cx="820" cy="624"/>
          </a:xfrm>
        </p:grpSpPr>
        <p:pic>
          <p:nvPicPr>
            <p:cNvPr id="4" name="Picture 15" descr="AfterOptimization"/>
            <p:cNvPicPr>
              <a:picLocks noChangeAspect="1" noChangeArrowheads="1"/>
            </p:cNvPicPr>
            <p:nvPr/>
          </p:nvPicPr>
          <p:blipFill>
            <a:blip r:embed="rId6" cstate="print"/>
            <a:srcRect l="3000" t="2667" r="3000" b="2667"/>
            <a:stretch>
              <a:fillRect/>
            </a:stretch>
          </p:blipFill>
          <p:spPr bwMode="auto">
            <a:xfrm>
              <a:off x="1248" y="1728"/>
              <a:ext cx="580" cy="624"/>
            </a:xfrm>
            <a:prstGeom prst="rect">
              <a:avLst/>
            </a:prstGeom>
            <a:noFill/>
            <a:ln w="9525">
              <a:noFill/>
              <a:miter lim="800000"/>
              <a:headEnd/>
              <a:tailEnd/>
            </a:ln>
          </p:spPr>
        </p:pic>
        <p:pic>
          <p:nvPicPr>
            <p:cNvPr id="29734" name="Picture 20" descr="BD21298_"/>
            <p:cNvPicPr>
              <a:picLocks noChangeAspect="1" noChangeArrowheads="1"/>
            </p:cNvPicPr>
            <p:nvPr/>
          </p:nvPicPr>
          <p:blipFill>
            <a:blip r:embed="rId5" cstate="print"/>
            <a:srcRect/>
            <a:stretch>
              <a:fillRect/>
            </a:stretch>
          </p:blipFill>
          <p:spPr bwMode="auto">
            <a:xfrm>
              <a:off x="1008" y="1968"/>
              <a:ext cx="192" cy="192"/>
            </a:xfrm>
            <a:prstGeom prst="rect">
              <a:avLst/>
            </a:prstGeom>
            <a:noFill/>
            <a:ln w="9525">
              <a:noFill/>
              <a:miter lim="800000"/>
              <a:headEnd/>
              <a:tailEnd/>
            </a:ln>
          </p:spPr>
        </p:pic>
      </p:grpSp>
      <p:sp>
        <p:nvSpPr>
          <p:cNvPr id="29733" name="Line 31"/>
          <p:cNvSpPr>
            <a:spLocks noChangeShapeType="1"/>
          </p:cNvSpPr>
          <p:nvPr/>
        </p:nvSpPr>
        <p:spPr bwMode="auto">
          <a:xfrm flipV="1">
            <a:off x="3962400" y="3810000"/>
            <a:ext cx="0" cy="457200"/>
          </a:xfrm>
          <a:prstGeom prst="line">
            <a:avLst/>
          </a:prstGeom>
          <a:noFill/>
          <a:ln w="19050">
            <a:solidFill>
              <a:srgbClr val="0000FF"/>
            </a:solidFill>
            <a:round/>
            <a:headEnd/>
            <a:tailEnd/>
          </a:ln>
        </p:spPr>
        <p:txBody>
          <a:bodyPr/>
          <a:lstStyle/>
          <a:p>
            <a:endParaRPr lang="en-US"/>
          </a:p>
        </p:txBody>
      </p:sp>
      <p:sp>
        <p:nvSpPr>
          <p:cNvPr id="29735" name="Line 33"/>
          <p:cNvSpPr>
            <a:spLocks noChangeShapeType="1"/>
          </p:cNvSpPr>
          <p:nvPr/>
        </p:nvSpPr>
        <p:spPr bwMode="auto">
          <a:xfrm flipV="1">
            <a:off x="5715000" y="3581400"/>
            <a:ext cx="0" cy="228600"/>
          </a:xfrm>
          <a:prstGeom prst="line">
            <a:avLst/>
          </a:prstGeom>
          <a:noFill/>
          <a:ln w="19050">
            <a:solidFill>
              <a:srgbClr val="0000FF"/>
            </a:solidFill>
            <a:round/>
            <a:headEnd/>
            <a:tailEnd type="triangle" w="med" len="med"/>
          </a:ln>
        </p:spPr>
        <p:txBody>
          <a:bodyPr/>
          <a:lstStyle/>
          <a:p>
            <a:endParaRPr lang="en-US"/>
          </a:p>
        </p:txBody>
      </p:sp>
      <p:sp>
        <p:nvSpPr>
          <p:cNvPr id="29731" name="Line 35"/>
          <p:cNvSpPr>
            <a:spLocks noChangeShapeType="1"/>
          </p:cNvSpPr>
          <p:nvPr/>
        </p:nvSpPr>
        <p:spPr bwMode="auto">
          <a:xfrm flipV="1">
            <a:off x="5867400" y="3581400"/>
            <a:ext cx="0" cy="639763"/>
          </a:xfrm>
          <a:prstGeom prst="line">
            <a:avLst/>
          </a:prstGeom>
          <a:noFill/>
          <a:ln w="19050">
            <a:solidFill>
              <a:srgbClr val="0000FF"/>
            </a:solidFill>
            <a:round/>
            <a:headEnd/>
            <a:tailEnd type="triangle" w="med" len="med"/>
          </a:ln>
        </p:spPr>
        <p:txBody>
          <a:bodyPr/>
          <a:lstStyle/>
          <a:p>
            <a:endParaRPr lang="en-US"/>
          </a:p>
        </p:txBody>
      </p:sp>
      <p:grpSp>
        <p:nvGrpSpPr>
          <p:cNvPr id="11" name="Group 51"/>
          <p:cNvGrpSpPr>
            <a:grpSpLocks/>
          </p:cNvGrpSpPr>
          <p:nvPr/>
        </p:nvGrpSpPr>
        <p:grpSpPr bwMode="auto">
          <a:xfrm>
            <a:off x="3962400" y="3505200"/>
            <a:ext cx="1752600" cy="304800"/>
            <a:chOff x="3962400" y="3505200"/>
            <a:chExt cx="1752600" cy="304800"/>
          </a:xfrm>
        </p:grpSpPr>
        <p:sp>
          <p:nvSpPr>
            <p:cNvPr id="5" name="Line 32"/>
            <p:cNvSpPr>
              <a:spLocks noChangeShapeType="1"/>
            </p:cNvSpPr>
            <p:nvPr/>
          </p:nvSpPr>
          <p:spPr bwMode="auto">
            <a:xfrm>
              <a:off x="3962400" y="3810000"/>
              <a:ext cx="1752600" cy="0"/>
            </a:xfrm>
            <a:prstGeom prst="line">
              <a:avLst/>
            </a:prstGeom>
            <a:noFill/>
            <a:ln w="19050">
              <a:solidFill>
                <a:srgbClr val="0000FF"/>
              </a:solidFill>
              <a:round/>
              <a:headEnd/>
              <a:tailEnd/>
            </a:ln>
          </p:spPr>
          <p:txBody>
            <a:bodyPr/>
            <a:lstStyle/>
            <a:p>
              <a:endParaRPr lang="en-US"/>
            </a:p>
          </p:txBody>
        </p:sp>
        <p:sp>
          <p:nvSpPr>
            <p:cNvPr id="29732" name="Text Box 36"/>
            <p:cNvSpPr txBox="1">
              <a:spLocks noChangeArrowheads="1"/>
            </p:cNvSpPr>
            <p:nvPr/>
          </p:nvSpPr>
          <p:spPr bwMode="auto">
            <a:xfrm>
              <a:off x="4114800" y="3505200"/>
              <a:ext cx="1524000" cy="292100"/>
            </a:xfrm>
            <a:prstGeom prst="rect">
              <a:avLst/>
            </a:prstGeom>
            <a:noFill/>
            <a:ln w="9525">
              <a:noFill/>
              <a:miter lim="800000"/>
              <a:headEnd/>
              <a:tailEnd/>
            </a:ln>
          </p:spPr>
          <p:txBody>
            <a:bodyPr>
              <a:spAutoFit/>
            </a:bodyPr>
            <a:lstStyle/>
            <a:p>
              <a:pPr>
                <a:spcBef>
                  <a:spcPct val="50000"/>
                </a:spcBef>
              </a:pPr>
              <a:r>
                <a:rPr lang="en-US" altLang="zh-CN" sz="1300">
                  <a:solidFill>
                    <a:srgbClr val="0000FF"/>
                  </a:solidFill>
                  <a:latin typeface="Arial" pitchFamily="34" charset="0"/>
                  <a:cs typeface="Arial" pitchFamily="34" charset="0"/>
                </a:rPr>
                <a:t>Sub-query results</a:t>
              </a:r>
            </a:p>
          </p:txBody>
        </p:sp>
      </p:grpSp>
      <p:grpSp>
        <p:nvGrpSpPr>
          <p:cNvPr id="13" name="Group 50"/>
          <p:cNvGrpSpPr>
            <a:grpSpLocks/>
          </p:cNvGrpSpPr>
          <p:nvPr/>
        </p:nvGrpSpPr>
        <p:grpSpPr bwMode="auto">
          <a:xfrm>
            <a:off x="7086600" y="2892425"/>
            <a:ext cx="1676400" cy="307975"/>
            <a:chOff x="7086600" y="2892425"/>
            <a:chExt cx="1676400" cy="307975"/>
          </a:xfrm>
        </p:grpSpPr>
        <p:sp>
          <p:nvSpPr>
            <p:cNvPr id="29729" name="Line 40"/>
            <p:cNvSpPr>
              <a:spLocks noChangeShapeType="1"/>
            </p:cNvSpPr>
            <p:nvPr/>
          </p:nvSpPr>
          <p:spPr bwMode="auto">
            <a:xfrm>
              <a:off x="7086600" y="3197421"/>
              <a:ext cx="1588168" cy="0"/>
            </a:xfrm>
            <a:prstGeom prst="line">
              <a:avLst/>
            </a:prstGeom>
            <a:noFill/>
            <a:ln w="19050">
              <a:solidFill>
                <a:srgbClr val="0000FF"/>
              </a:solidFill>
              <a:round/>
              <a:headEnd type="triangle" w="lg" len="lg"/>
              <a:tailEnd/>
            </a:ln>
          </p:spPr>
          <p:txBody>
            <a:bodyPr/>
            <a:lstStyle/>
            <a:p>
              <a:endParaRPr lang="en-US"/>
            </a:p>
          </p:txBody>
        </p:sp>
        <p:sp>
          <p:nvSpPr>
            <p:cNvPr id="29730" name="Text Box 46"/>
            <p:cNvSpPr txBox="1">
              <a:spLocks noChangeArrowheads="1"/>
            </p:cNvSpPr>
            <p:nvPr/>
          </p:nvSpPr>
          <p:spPr bwMode="auto">
            <a:xfrm>
              <a:off x="7086600" y="2892425"/>
              <a:ext cx="1676400" cy="307975"/>
            </a:xfrm>
            <a:prstGeom prst="rect">
              <a:avLst/>
            </a:prstGeom>
            <a:noFill/>
            <a:ln w="9525">
              <a:noFill/>
              <a:miter lim="800000"/>
              <a:headEnd/>
              <a:tailEnd/>
            </a:ln>
          </p:spPr>
          <p:txBody>
            <a:bodyPr>
              <a:spAutoFit/>
            </a:bodyPr>
            <a:lstStyle/>
            <a:p>
              <a:pPr>
                <a:spcBef>
                  <a:spcPct val="50000"/>
                </a:spcBef>
              </a:pPr>
              <a:r>
                <a:rPr lang="en-US" altLang="zh-CN" sz="1400" dirty="0">
                  <a:solidFill>
                    <a:srgbClr val="0000FF"/>
                  </a:solidFill>
                  <a:latin typeface="Arial" pitchFamily="34" charset="0"/>
                  <a:cs typeface="Arial" pitchFamily="34" charset="0"/>
                </a:rPr>
                <a:t>Further processing</a:t>
              </a:r>
            </a:p>
          </p:txBody>
        </p:sp>
      </p:grpSp>
      <p:sp>
        <p:nvSpPr>
          <p:cNvPr id="29726" name="Line 48"/>
          <p:cNvSpPr>
            <a:spLocks noChangeShapeType="1"/>
          </p:cNvSpPr>
          <p:nvPr/>
        </p:nvSpPr>
        <p:spPr bwMode="auto">
          <a:xfrm flipV="1">
            <a:off x="6019800" y="2133600"/>
            <a:ext cx="0" cy="685800"/>
          </a:xfrm>
          <a:prstGeom prst="line">
            <a:avLst/>
          </a:prstGeom>
          <a:noFill/>
          <a:ln w="28575">
            <a:solidFill>
              <a:srgbClr val="0000FF"/>
            </a:solidFill>
            <a:round/>
            <a:headEnd/>
            <a:tailEnd/>
          </a:ln>
        </p:spPr>
        <p:txBody>
          <a:bodyPr/>
          <a:lstStyle/>
          <a:p>
            <a:endParaRPr lang="en-US"/>
          </a:p>
        </p:txBody>
      </p:sp>
      <p:sp>
        <p:nvSpPr>
          <p:cNvPr id="29727" name="Line 49"/>
          <p:cNvSpPr>
            <a:spLocks noChangeShapeType="1"/>
          </p:cNvSpPr>
          <p:nvPr/>
        </p:nvSpPr>
        <p:spPr bwMode="auto">
          <a:xfrm flipH="1">
            <a:off x="4953000" y="2133600"/>
            <a:ext cx="1066800" cy="0"/>
          </a:xfrm>
          <a:prstGeom prst="line">
            <a:avLst/>
          </a:prstGeom>
          <a:noFill/>
          <a:ln w="28575">
            <a:solidFill>
              <a:srgbClr val="0000FF"/>
            </a:solidFill>
            <a:round/>
            <a:headEnd/>
            <a:tailEnd type="triangle" w="med" len="med"/>
          </a:ln>
        </p:spPr>
        <p:txBody>
          <a:bodyPr/>
          <a:lstStyle/>
          <a:p>
            <a:endParaRPr lang="en-US"/>
          </a:p>
        </p:txBody>
      </p:sp>
      <p:sp>
        <p:nvSpPr>
          <p:cNvPr id="29725" name="Text Box 51"/>
          <p:cNvSpPr txBox="1">
            <a:spLocks noChangeArrowheads="1"/>
          </p:cNvSpPr>
          <p:nvPr/>
        </p:nvSpPr>
        <p:spPr bwMode="auto">
          <a:xfrm>
            <a:off x="5181600" y="1828800"/>
            <a:ext cx="838200" cy="304800"/>
          </a:xfrm>
          <a:prstGeom prst="rect">
            <a:avLst/>
          </a:prstGeom>
          <a:noFill/>
          <a:ln w="9525">
            <a:noFill/>
            <a:miter lim="800000"/>
            <a:headEnd/>
            <a:tailEnd/>
          </a:ln>
        </p:spPr>
        <p:txBody>
          <a:bodyPr>
            <a:spAutoFit/>
          </a:bodyPr>
          <a:lstStyle/>
          <a:p>
            <a:pPr>
              <a:spcBef>
                <a:spcPct val="50000"/>
              </a:spcBef>
            </a:pPr>
            <a:r>
              <a:rPr lang="en-US" altLang="zh-CN" sz="1400">
                <a:solidFill>
                  <a:srgbClr val="0000FF"/>
                </a:solidFill>
                <a:latin typeface="Arial" pitchFamily="34" charset="0"/>
                <a:cs typeface="Arial" pitchFamily="34" charset="0"/>
              </a:rPr>
              <a:t>Results</a:t>
            </a:r>
          </a:p>
        </p:txBody>
      </p:sp>
      <p:grpSp>
        <p:nvGrpSpPr>
          <p:cNvPr id="15" name="Group 57"/>
          <p:cNvGrpSpPr>
            <a:grpSpLocks/>
          </p:cNvGrpSpPr>
          <p:nvPr/>
        </p:nvGrpSpPr>
        <p:grpSpPr bwMode="auto">
          <a:xfrm>
            <a:off x="3352800" y="5333999"/>
            <a:ext cx="3124200" cy="304996"/>
            <a:chOff x="2112" y="3360"/>
            <a:chExt cx="1968" cy="192"/>
          </a:xfrm>
        </p:grpSpPr>
        <p:sp>
          <p:nvSpPr>
            <p:cNvPr id="29723" name="Line 23"/>
            <p:cNvSpPr>
              <a:spLocks noChangeShapeType="1"/>
            </p:cNvSpPr>
            <p:nvPr/>
          </p:nvSpPr>
          <p:spPr bwMode="auto">
            <a:xfrm flipV="1">
              <a:off x="2112" y="3360"/>
              <a:ext cx="0" cy="192"/>
            </a:xfrm>
            <a:prstGeom prst="line">
              <a:avLst/>
            </a:prstGeom>
            <a:noFill/>
            <a:ln w="19050">
              <a:solidFill>
                <a:srgbClr val="0000FF"/>
              </a:solidFill>
              <a:round/>
              <a:headEnd/>
              <a:tailEnd type="triangle" w="med" len="med"/>
            </a:ln>
          </p:spPr>
          <p:txBody>
            <a:bodyPr/>
            <a:lstStyle/>
            <a:p>
              <a:endParaRPr lang="en-US"/>
            </a:p>
          </p:txBody>
        </p:sp>
        <p:sp>
          <p:nvSpPr>
            <p:cNvPr id="29724" name="Line 24"/>
            <p:cNvSpPr>
              <a:spLocks noChangeShapeType="1"/>
            </p:cNvSpPr>
            <p:nvPr/>
          </p:nvSpPr>
          <p:spPr bwMode="auto">
            <a:xfrm flipV="1">
              <a:off x="2496" y="3360"/>
              <a:ext cx="0" cy="192"/>
            </a:xfrm>
            <a:prstGeom prst="line">
              <a:avLst/>
            </a:prstGeom>
            <a:noFill/>
            <a:ln w="19050">
              <a:solidFill>
                <a:srgbClr val="0000FF"/>
              </a:solidFill>
              <a:round/>
              <a:headEnd/>
              <a:tailEnd type="triangle" w="med" len="med"/>
            </a:ln>
          </p:spPr>
          <p:txBody>
            <a:bodyPr/>
            <a:lstStyle/>
            <a:p>
              <a:endParaRPr lang="en-US"/>
            </a:p>
          </p:txBody>
        </p:sp>
        <p:sp>
          <p:nvSpPr>
            <p:cNvPr id="26648" name="Line 25"/>
            <p:cNvSpPr>
              <a:spLocks noChangeShapeType="1"/>
            </p:cNvSpPr>
            <p:nvPr/>
          </p:nvSpPr>
          <p:spPr bwMode="auto">
            <a:xfrm flipV="1">
              <a:off x="2880" y="3360"/>
              <a:ext cx="0" cy="192"/>
            </a:xfrm>
            <a:prstGeom prst="line">
              <a:avLst/>
            </a:prstGeom>
            <a:noFill/>
            <a:ln w="19050">
              <a:solidFill>
                <a:srgbClr val="0000FF"/>
              </a:solidFill>
              <a:round/>
              <a:headEnd/>
              <a:tailEnd type="triangle" w="med" len="med"/>
            </a:ln>
          </p:spPr>
          <p:txBody>
            <a:bodyPr/>
            <a:lstStyle/>
            <a:p>
              <a:pPr>
                <a:defRPr/>
              </a:pPr>
              <a:endParaRPr lang="en-US">
                <a:ln>
                  <a:solidFill>
                    <a:sysClr val="windowText" lastClr="000000"/>
                  </a:solidFill>
                </a:ln>
                <a:ea typeface="宋体" pitchFamily="2" charset="-122"/>
              </a:endParaRPr>
            </a:p>
          </p:txBody>
        </p:sp>
        <p:sp>
          <p:nvSpPr>
            <p:cNvPr id="10" name="Line 26"/>
            <p:cNvSpPr>
              <a:spLocks noChangeShapeType="1"/>
            </p:cNvSpPr>
            <p:nvPr/>
          </p:nvSpPr>
          <p:spPr bwMode="auto">
            <a:xfrm flipV="1">
              <a:off x="3312" y="3360"/>
              <a:ext cx="0" cy="192"/>
            </a:xfrm>
            <a:prstGeom prst="line">
              <a:avLst/>
            </a:prstGeom>
            <a:noFill/>
            <a:ln w="19050">
              <a:solidFill>
                <a:srgbClr val="0000FF"/>
              </a:solidFill>
              <a:round/>
              <a:headEnd/>
              <a:tailEnd type="triangle" w="med" len="med"/>
            </a:ln>
          </p:spPr>
          <p:txBody>
            <a:bodyPr/>
            <a:lstStyle/>
            <a:p>
              <a:endParaRPr lang="en-US"/>
            </a:p>
          </p:txBody>
        </p:sp>
        <p:sp>
          <p:nvSpPr>
            <p:cNvPr id="12" name="Line 27"/>
            <p:cNvSpPr>
              <a:spLocks noChangeShapeType="1"/>
            </p:cNvSpPr>
            <p:nvPr/>
          </p:nvSpPr>
          <p:spPr bwMode="auto">
            <a:xfrm flipV="1">
              <a:off x="3696" y="3360"/>
              <a:ext cx="0" cy="192"/>
            </a:xfrm>
            <a:prstGeom prst="line">
              <a:avLst/>
            </a:prstGeom>
            <a:noFill/>
            <a:ln w="19050">
              <a:solidFill>
                <a:srgbClr val="0000FF"/>
              </a:solidFill>
              <a:round/>
              <a:headEnd/>
              <a:tailEnd type="triangle" w="med" len="med"/>
            </a:ln>
          </p:spPr>
          <p:txBody>
            <a:bodyPr/>
            <a:lstStyle/>
            <a:p>
              <a:endParaRPr lang="en-US"/>
            </a:p>
          </p:txBody>
        </p:sp>
        <p:sp>
          <p:nvSpPr>
            <p:cNvPr id="29728" name="Line 28"/>
            <p:cNvSpPr>
              <a:spLocks noChangeShapeType="1"/>
            </p:cNvSpPr>
            <p:nvPr/>
          </p:nvSpPr>
          <p:spPr bwMode="auto">
            <a:xfrm flipV="1">
              <a:off x="4080" y="3360"/>
              <a:ext cx="0" cy="192"/>
            </a:xfrm>
            <a:prstGeom prst="line">
              <a:avLst/>
            </a:prstGeom>
            <a:noFill/>
            <a:ln w="19050">
              <a:solidFill>
                <a:srgbClr val="0000FF"/>
              </a:solidFill>
              <a:round/>
              <a:headEnd/>
              <a:tailEnd type="triangle" w="med" len="med"/>
            </a:ln>
          </p:spPr>
          <p:txBody>
            <a:bodyPr/>
            <a:lstStyle/>
            <a:p>
              <a:endParaRPr lang="en-US"/>
            </a:p>
          </p:txBody>
        </p:sp>
      </p:grpSp>
      <p:grpSp>
        <p:nvGrpSpPr>
          <p:cNvPr id="16" name="Group 50"/>
          <p:cNvGrpSpPr>
            <a:grpSpLocks/>
          </p:cNvGrpSpPr>
          <p:nvPr/>
        </p:nvGrpSpPr>
        <p:grpSpPr bwMode="auto">
          <a:xfrm>
            <a:off x="2057400" y="2819400"/>
            <a:ext cx="3581400" cy="1600200"/>
            <a:chOff x="2057400" y="2819400"/>
            <a:chExt cx="3581400" cy="1600200"/>
          </a:xfrm>
        </p:grpSpPr>
        <p:grpSp>
          <p:nvGrpSpPr>
            <p:cNvPr id="17" name="Group 56"/>
            <p:cNvGrpSpPr>
              <a:grpSpLocks/>
            </p:cNvGrpSpPr>
            <p:nvPr/>
          </p:nvGrpSpPr>
          <p:grpSpPr bwMode="auto">
            <a:xfrm>
              <a:off x="2057400" y="3352800"/>
              <a:ext cx="3581400" cy="1066800"/>
              <a:chOff x="1296" y="2112"/>
              <a:chExt cx="2256" cy="672"/>
            </a:xfrm>
          </p:grpSpPr>
          <p:sp>
            <p:nvSpPr>
              <p:cNvPr id="29718" name="Line 21"/>
              <p:cNvSpPr>
                <a:spLocks noChangeShapeType="1"/>
              </p:cNvSpPr>
              <p:nvPr/>
            </p:nvSpPr>
            <p:spPr bwMode="auto">
              <a:xfrm>
                <a:off x="1392" y="2256"/>
                <a:ext cx="960" cy="528"/>
              </a:xfrm>
              <a:prstGeom prst="line">
                <a:avLst/>
              </a:prstGeom>
              <a:noFill/>
              <a:ln w="19050">
                <a:solidFill>
                  <a:srgbClr val="FF0000"/>
                </a:solidFill>
                <a:round/>
                <a:headEnd/>
                <a:tailEnd type="triangle" w="med" len="med"/>
              </a:ln>
            </p:spPr>
            <p:txBody>
              <a:bodyPr/>
              <a:lstStyle/>
              <a:p>
                <a:endParaRPr lang="en-US"/>
              </a:p>
            </p:txBody>
          </p:sp>
          <p:sp>
            <p:nvSpPr>
              <p:cNvPr id="29719" name="Line 22"/>
              <p:cNvSpPr>
                <a:spLocks noChangeShapeType="1"/>
              </p:cNvSpPr>
              <p:nvPr/>
            </p:nvSpPr>
            <p:spPr bwMode="auto">
              <a:xfrm>
                <a:off x="1776" y="2112"/>
                <a:ext cx="1776" cy="624"/>
              </a:xfrm>
              <a:prstGeom prst="line">
                <a:avLst/>
              </a:prstGeom>
              <a:noFill/>
              <a:ln w="19050">
                <a:solidFill>
                  <a:srgbClr val="FF0000"/>
                </a:solidFill>
                <a:round/>
                <a:headEnd/>
                <a:tailEnd type="triangle" w="med" len="med"/>
              </a:ln>
            </p:spPr>
            <p:txBody>
              <a:bodyPr/>
              <a:lstStyle/>
              <a:p>
                <a:endParaRPr lang="en-US"/>
              </a:p>
            </p:txBody>
          </p:sp>
          <p:sp>
            <p:nvSpPr>
              <p:cNvPr id="29720" name="Text Box 55"/>
              <p:cNvSpPr txBox="1">
                <a:spLocks noChangeArrowheads="1"/>
              </p:cNvSpPr>
              <p:nvPr/>
            </p:nvSpPr>
            <p:spPr bwMode="auto">
              <a:xfrm>
                <a:off x="1296" y="2544"/>
                <a:ext cx="768" cy="192"/>
              </a:xfrm>
              <a:prstGeom prst="rect">
                <a:avLst/>
              </a:prstGeom>
              <a:noFill/>
              <a:ln w="9525">
                <a:noFill/>
                <a:miter lim="800000"/>
                <a:headEnd/>
                <a:tailEnd/>
              </a:ln>
            </p:spPr>
            <p:txBody>
              <a:bodyPr>
                <a:spAutoFit/>
              </a:bodyPr>
              <a:lstStyle/>
              <a:p>
                <a:pPr>
                  <a:spcBef>
                    <a:spcPct val="50000"/>
                  </a:spcBef>
                </a:pPr>
                <a:r>
                  <a:rPr lang="en-US" altLang="zh-CN" sz="1400" dirty="0">
                    <a:solidFill>
                      <a:srgbClr val="FFFF00"/>
                    </a:solidFill>
                    <a:latin typeface="Arial" pitchFamily="34" charset="0"/>
                    <a:cs typeface="Arial" pitchFamily="34" charset="0"/>
                  </a:rPr>
                  <a:t>Sub-queries</a:t>
                </a:r>
              </a:p>
            </p:txBody>
          </p:sp>
        </p:grpSp>
        <p:sp>
          <p:nvSpPr>
            <p:cNvPr id="29717" name="Line 22"/>
            <p:cNvSpPr>
              <a:spLocks noChangeShapeType="1"/>
            </p:cNvSpPr>
            <p:nvPr/>
          </p:nvSpPr>
          <p:spPr bwMode="auto">
            <a:xfrm>
              <a:off x="2514600" y="2819400"/>
              <a:ext cx="3124200" cy="121919"/>
            </a:xfrm>
            <a:prstGeom prst="line">
              <a:avLst/>
            </a:prstGeom>
            <a:noFill/>
            <a:ln w="19050">
              <a:solidFill>
                <a:srgbClr val="FF0000"/>
              </a:solidFill>
              <a:round/>
              <a:headEnd/>
              <a:tailEnd type="triangle" w="med" len="med"/>
            </a:ln>
          </p:spPr>
          <p:txBody>
            <a:bodyPr/>
            <a:lstStyle/>
            <a:p>
              <a:endParaRPr lang="en-US"/>
            </a:p>
          </p:txBody>
        </p:sp>
      </p:grpSp>
      <p:sp>
        <p:nvSpPr>
          <p:cNvPr id="14" name="Date Placeholder 13">
            <a:extLst>
              <a:ext uri="{FF2B5EF4-FFF2-40B4-BE49-F238E27FC236}">
                <a16:creationId xmlns:a16="http://schemas.microsoft.com/office/drawing/2014/main" id="{A709A038-F17D-40A6-8927-BD60DE38BDAA}"/>
              </a:ext>
            </a:extLst>
          </p:cNvPr>
          <p:cNvSpPr>
            <a:spLocks noGrp="1"/>
          </p:cNvSpPr>
          <p:nvPr>
            <p:ph type="dt" sz="half" idx="10"/>
          </p:nvPr>
        </p:nvSpPr>
        <p:spPr/>
        <p:txBody>
          <a:bodyPr/>
          <a:lstStyle/>
          <a:p>
            <a:fld id="{3FD91D82-FF7A-4301-B8A5-614D8BA91EDD}" type="datetime1">
              <a:rPr lang="en-US" smtClean="0"/>
              <a:t>3/28/2023</a:t>
            </a:fld>
            <a:endParaRPr lang="en-US" dirty="0"/>
          </a:p>
        </p:txBody>
      </p:sp>
    </p:spTree>
    <p:extLst>
      <p:ext uri="{BB962C8B-B14F-4D97-AF65-F5344CB8AC3E}">
        <p14:creationId xmlns:p14="http://schemas.microsoft.com/office/powerpoint/2010/main" val="3263546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70670"/>
                                        </p:tgtEl>
                                        <p:attrNameLst>
                                          <p:attrName>style.visibility</p:attrName>
                                        </p:attrNameLst>
                                      </p:cBhvr>
                                      <p:to>
                                        <p:strVal val="visible"/>
                                      </p:to>
                                    </p:set>
                                    <p:animEffect transition="in" filter="fade">
                                      <p:cBhvr>
                                        <p:cTn id="16" dur="1000"/>
                                        <p:tgtEl>
                                          <p:spTgt spid="70670"/>
                                        </p:tgtEl>
                                      </p:cBhvr>
                                    </p:animEffect>
                                    <p:anim calcmode="lin" valueType="num">
                                      <p:cBhvr>
                                        <p:cTn id="17" dur="1000" fill="hold"/>
                                        <p:tgtEl>
                                          <p:spTgt spid="70670"/>
                                        </p:tgtEl>
                                        <p:attrNameLst>
                                          <p:attrName>ppt_x</p:attrName>
                                        </p:attrNameLst>
                                      </p:cBhvr>
                                      <p:tavLst>
                                        <p:tav tm="0">
                                          <p:val>
                                            <p:strVal val="#ppt_x"/>
                                          </p:val>
                                        </p:tav>
                                        <p:tav tm="100000">
                                          <p:val>
                                            <p:strVal val="#ppt_x"/>
                                          </p:val>
                                        </p:tav>
                                      </p:tavLst>
                                    </p:anim>
                                    <p:anim calcmode="lin" valueType="num">
                                      <p:cBhvr>
                                        <p:cTn id="18" dur="1000" fill="hold"/>
                                        <p:tgtEl>
                                          <p:spTgt spid="70670"/>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500"/>
                            </p:stCondLst>
                            <p:childTnLst>
                              <p:par>
                                <p:cTn id="31" presetID="9"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ssolve">
                                      <p:cBhvr>
                                        <p:cTn id="33" dur="1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9733"/>
                                        </p:tgtEl>
                                        <p:attrNameLst>
                                          <p:attrName>style.visibility</p:attrName>
                                        </p:attrNameLst>
                                      </p:cBhvr>
                                      <p:to>
                                        <p:strVal val="visible"/>
                                      </p:to>
                                    </p:set>
                                    <p:animEffect transition="in" filter="wipe(down)">
                                      <p:cBhvr>
                                        <p:cTn id="38" dur="500"/>
                                        <p:tgtEl>
                                          <p:spTgt spid="29733"/>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par>
                          <p:cTn id="43" fill="hold">
                            <p:stCondLst>
                              <p:cond delay="1000"/>
                            </p:stCondLst>
                            <p:childTnLst>
                              <p:par>
                                <p:cTn id="44" presetID="22" presetClass="entr" presetSubtype="4" fill="hold" grpId="0" nodeType="afterEffect">
                                  <p:stCondLst>
                                    <p:cond delay="0"/>
                                  </p:stCondLst>
                                  <p:childTnLst>
                                    <p:set>
                                      <p:cBhvr>
                                        <p:cTn id="45" dur="1" fill="hold">
                                          <p:stCondLst>
                                            <p:cond delay="0"/>
                                          </p:stCondLst>
                                        </p:cTn>
                                        <p:tgtEl>
                                          <p:spTgt spid="29731"/>
                                        </p:tgtEl>
                                        <p:attrNameLst>
                                          <p:attrName>style.visibility</p:attrName>
                                        </p:attrNameLst>
                                      </p:cBhvr>
                                      <p:to>
                                        <p:strVal val="visible"/>
                                      </p:to>
                                    </p:set>
                                    <p:animEffect transition="in" filter="wipe(down)">
                                      <p:cBhvr>
                                        <p:cTn id="46" dur="500"/>
                                        <p:tgtEl>
                                          <p:spTgt spid="29731"/>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9735"/>
                                        </p:tgtEl>
                                        <p:attrNameLst>
                                          <p:attrName>style.visibility</p:attrName>
                                        </p:attrNameLst>
                                      </p:cBhvr>
                                      <p:to>
                                        <p:strVal val="visible"/>
                                      </p:to>
                                    </p:set>
                                    <p:animEffect transition="in" filter="wipe(down)">
                                      <p:cBhvr>
                                        <p:cTn id="49" dur="500"/>
                                        <p:tgtEl>
                                          <p:spTgt spid="2973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right)">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9726"/>
                                        </p:tgtEl>
                                        <p:attrNameLst>
                                          <p:attrName>style.visibility</p:attrName>
                                        </p:attrNameLst>
                                      </p:cBhvr>
                                      <p:to>
                                        <p:strVal val="visible"/>
                                      </p:to>
                                    </p:set>
                                    <p:animEffect transition="in" filter="wipe(down)">
                                      <p:cBhvr>
                                        <p:cTn id="59" dur="500"/>
                                        <p:tgtEl>
                                          <p:spTgt spid="29726"/>
                                        </p:tgtEl>
                                      </p:cBhvr>
                                    </p:animEffect>
                                  </p:childTnLst>
                                </p:cTn>
                              </p:par>
                            </p:childTnLst>
                          </p:cTn>
                        </p:par>
                        <p:par>
                          <p:cTn id="60" fill="hold">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29725"/>
                                        </p:tgtEl>
                                        <p:attrNameLst>
                                          <p:attrName>style.visibility</p:attrName>
                                        </p:attrNameLst>
                                      </p:cBhvr>
                                      <p:to>
                                        <p:strVal val="visible"/>
                                      </p:to>
                                    </p:set>
                                    <p:animEffect transition="in" filter="wipe(right)">
                                      <p:cBhvr>
                                        <p:cTn id="63" dur="500"/>
                                        <p:tgtEl>
                                          <p:spTgt spid="29725"/>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29727"/>
                                        </p:tgtEl>
                                        <p:attrNameLst>
                                          <p:attrName>style.visibility</p:attrName>
                                        </p:attrNameLst>
                                      </p:cBhvr>
                                      <p:to>
                                        <p:strVal val="visible"/>
                                      </p:to>
                                    </p:set>
                                    <p:animEffect transition="in" filter="wipe(right)">
                                      <p:cBhvr>
                                        <p:cTn id="66" dur="500"/>
                                        <p:tgtEl>
                                          <p:spTgt spid="29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0" grpId="0"/>
      <p:bldP spid="29733" grpId="0" animBg="1"/>
      <p:bldP spid="29735" grpId="0" animBg="1"/>
      <p:bldP spid="29731" grpId="0" animBg="1"/>
      <p:bldP spid="29726" grpId="0" animBg="1"/>
      <p:bldP spid="29727" grpId="0" animBg="1"/>
      <p:bldP spid="29725"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E2CFF1"/>
                </a:solidFill>
              </a:rPr>
              <a:t>Computation Sharing (1)</a:t>
            </a:r>
          </a:p>
        </p:txBody>
      </p:sp>
      <p:grpSp>
        <p:nvGrpSpPr>
          <p:cNvPr id="4" name="Group 3"/>
          <p:cNvGrpSpPr/>
          <p:nvPr/>
        </p:nvGrpSpPr>
        <p:grpSpPr>
          <a:xfrm>
            <a:off x="5715000" y="2063835"/>
            <a:ext cx="2324100" cy="2882730"/>
            <a:chOff x="647700" y="2057400"/>
            <a:chExt cx="2324100" cy="2882730"/>
          </a:xfrm>
        </p:grpSpPr>
        <p:cxnSp>
          <p:nvCxnSpPr>
            <p:cNvPr id="42" name="Straight Connector 41"/>
            <p:cNvCxnSpPr>
              <a:endCxn id="39" idx="0"/>
            </p:cNvCxnSpPr>
            <p:nvPr/>
          </p:nvCxnSpPr>
          <p:spPr>
            <a:xfrm flipH="1">
              <a:off x="2609850" y="3986496"/>
              <a:ext cx="5313" cy="20450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5400000">
              <a:off x="1295400" y="2938746"/>
              <a:ext cx="685800" cy="647700"/>
            </a:xfrm>
            <a:prstGeom prst="bentConnector3">
              <a:avLst>
                <a:gd name="adj1" fmla="val 48889"/>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16200000" flipH="1">
              <a:off x="1905000" y="2900646"/>
              <a:ext cx="762000" cy="647700"/>
            </a:xfrm>
            <a:prstGeom prst="bentConnector3">
              <a:avLst>
                <a:gd name="adj1" fmla="val 53913"/>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1562100" y="2614896"/>
              <a:ext cx="8001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a:t>Before</a:t>
              </a:r>
              <a:endParaRPr lang="en-US" dirty="0"/>
            </a:p>
          </p:txBody>
        </p:sp>
        <p:sp>
          <p:nvSpPr>
            <p:cNvPr id="38" name="Rounded Rectangle 37"/>
            <p:cNvSpPr/>
            <p:nvPr/>
          </p:nvSpPr>
          <p:spPr>
            <a:xfrm>
              <a:off x="2209800" y="3529296"/>
              <a:ext cx="7620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t>Appear</a:t>
              </a:r>
            </a:p>
          </p:txBody>
        </p:sp>
        <p:sp>
          <p:nvSpPr>
            <p:cNvPr id="39" name="Rounded Rectangle 38"/>
            <p:cNvSpPr/>
            <p:nvPr/>
          </p:nvSpPr>
          <p:spPr>
            <a:xfrm>
              <a:off x="2286000" y="4191000"/>
              <a:ext cx="6477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t>C0.*</a:t>
              </a:r>
            </a:p>
          </p:txBody>
        </p:sp>
        <p:sp>
          <p:nvSpPr>
            <p:cNvPr id="57" name="TextBox 56"/>
            <p:cNvSpPr txBox="1"/>
            <p:nvPr/>
          </p:nvSpPr>
          <p:spPr>
            <a:xfrm>
              <a:off x="1295400" y="2057400"/>
              <a:ext cx="1454309" cy="369332"/>
            </a:xfrm>
            <a:prstGeom prst="rect">
              <a:avLst/>
            </a:prstGeom>
            <a:noFill/>
          </p:spPr>
          <p:txBody>
            <a:bodyPr wrap="none" rtlCol="0">
              <a:spAutoFit/>
            </a:bodyPr>
            <a:lstStyle/>
            <a:p>
              <a:r>
                <a:rPr lang="en-US" dirty="0"/>
                <a:t>A new query</a:t>
              </a:r>
            </a:p>
          </p:txBody>
        </p:sp>
        <p:grpSp>
          <p:nvGrpSpPr>
            <p:cNvPr id="3" name="Group 2"/>
            <p:cNvGrpSpPr/>
            <p:nvPr/>
          </p:nvGrpSpPr>
          <p:grpSpPr>
            <a:xfrm>
              <a:off x="647700" y="3280576"/>
              <a:ext cx="1314450" cy="1659554"/>
              <a:chOff x="1962150" y="3200400"/>
              <a:chExt cx="1314450" cy="1659554"/>
            </a:xfrm>
          </p:grpSpPr>
          <p:cxnSp>
            <p:nvCxnSpPr>
              <p:cNvPr id="35" name="Elbow Connector 34"/>
              <p:cNvCxnSpPr>
                <a:stCxn id="37" idx="2"/>
                <a:endCxn id="40" idx="0"/>
              </p:cNvCxnSpPr>
              <p:nvPr/>
            </p:nvCxnSpPr>
            <p:spPr>
              <a:xfrm rot="5400000">
                <a:off x="2526415" y="4088515"/>
                <a:ext cx="204504" cy="466"/>
              </a:xfrm>
              <a:prstGeom prst="bentConnector3">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2209800" y="3529296"/>
                <a:ext cx="8382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a:t>Appear</a:t>
                </a:r>
              </a:p>
            </p:txBody>
          </p:sp>
          <p:sp>
            <p:nvSpPr>
              <p:cNvPr id="40" name="Rounded Rectangle 39"/>
              <p:cNvSpPr/>
              <p:nvPr/>
            </p:nvSpPr>
            <p:spPr>
              <a:xfrm>
                <a:off x="2304584" y="4191000"/>
                <a:ext cx="6477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t>C1.*</a:t>
                </a:r>
              </a:p>
            </p:txBody>
          </p:sp>
          <p:sp>
            <p:nvSpPr>
              <p:cNvPr id="59" name="Oval 58"/>
              <p:cNvSpPr/>
              <p:nvPr/>
            </p:nvSpPr>
            <p:spPr>
              <a:xfrm>
                <a:off x="1962150" y="3200400"/>
                <a:ext cx="1314450" cy="1659554"/>
              </a:xfrm>
              <a:prstGeom prst="ellipse">
                <a:avLst/>
              </a:prstGeom>
              <a:noFill/>
              <a:ln>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
          <p:cNvGrpSpPr/>
          <p:nvPr/>
        </p:nvGrpSpPr>
        <p:grpSpPr>
          <a:xfrm>
            <a:off x="838200" y="1981200"/>
            <a:ext cx="3886200" cy="3048000"/>
            <a:chOff x="4432451" y="1981200"/>
            <a:chExt cx="3886200" cy="3048000"/>
          </a:xfrm>
        </p:grpSpPr>
        <p:sp>
          <p:nvSpPr>
            <p:cNvPr id="20" name="Rounded Rectangle 19"/>
            <p:cNvSpPr/>
            <p:nvPr/>
          </p:nvSpPr>
          <p:spPr>
            <a:xfrm>
              <a:off x="4432451" y="1981200"/>
              <a:ext cx="3886200" cy="3048000"/>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182880" rtlCol="0" anchor="t" anchorCtr="0"/>
            <a:lstStyle/>
            <a:p>
              <a:pPr algn="ctr"/>
              <a:r>
                <a:rPr lang="en-US" sz="2400" b="1" dirty="0">
                  <a:solidFill>
                    <a:schemeClr val="bg1"/>
                  </a:solidFill>
                </a:rPr>
                <a:t>Execution Pool</a:t>
              </a:r>
            </a:p>
          </p:txBody>
        </p:sp>
        <p:cxnSp>
          <p:nvCxnSpPr>
            <p:cNvPr id="49" name="Straight Connector 48"/>
            <p:cNvCxnSpPr/>
            <p:nvPr/>
          </p:nvCxnSpPr>
          <p:spPr>
            <a:xfrm>
              <a:off x="7476814" y="3859696"/>
              <a:ext cx="7620" cy="4684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5888044" y="2956726"/>
              <a:ext cx="685800" cy="647700"/>
            </a:xfrm>
            <a:prstGeom prst="bentConnector3">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26" idx="2"/>
              <a:endCxn id="28" idx="0"/>
            </p:cNvCxnSpPr>
            <p:nvPr/>
          </p:nvCxnSpPr>
          <p:spPr>
            <a:xfrm rot="5400000">
              <a:off x="5311223" y="3749123"/>
              <a:ext cx="483704" cy="704850"/>
            </a:xfrm>
            <a:prstGeom prst="bentConnector3">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26" idx="2"/>
              <a:endCxn id="29" idx="0"/>
            </p:cNvCxnSpPr>
            <p:nvPr/>
          </p:nvCxnSpPr>
          <p:spPr>
            <a:xfrm rot="16200000" flipH="1">
              <a:off x="5958923" y="3806273"/>
              <a:ext cx="483704" cy="590550"/>
            </a:xfrm>
            <a:prstGeom prst="bentConnector3">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6227134" y="2640496"/>
              <a:ext cx="7620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a:t>Before</a:t>
              </a:r>
              <a:endParaRPr lang="en-US" dirty="0"/>
            </a:p>
          </p:txBody>
        </p:sp>
        <p:sp>
          <p:nvSpPr>
            <p:cNvPr id="26" name="Rounded Rectangle 25"/>
            <p:cNvSpPr/>
            <p:nvPr/>
          </p:nvSpPr>
          <p:spPr>
            <a:xfrm>
              <a:off x="5524500" y="3402496"/>
              <a:ext cx="7620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a:t>Cover</a:t>
              </a:r>
              <a:endParaRPr lang="en-US" dirty="0"/>
            </a:p>
          </p:txBody>
        </p:sp>
        <p:sp>
          <p:nvSpPr>
            <p:cNvPr id="27" name="Rounded Rectangle 26"/>
            <p:cNvSpPr/>
            <p:nvPr/>
          </p:nvSpPr>
          <p:spPr>
            <a:xfrm>
              <a:off x="7103434" y="3505200"/>
              <a:ext cx="7620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400" dirty="0"/>
                <a:t>Appear</a:t>
              </a:r>
              <a:endParaRPr lang="en-US" dirty="0"/>
            </a:p>
          </p:txBody>
        </p:sp>
        <p:sp>
          <p:nvSpPr>
            <p:cNvPr id="28" name="Rounded Rectangle 27"/>
            <p:cNvSpPr/>
            <p:nvPr/>
          </p:nvSpPr>
          <p:spPr>
            <a:xfrm>
              <a:off x="4876800" y="4343400"/>
              <a:ext cx="6477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dirty="0"/>
                <a:t>C2.*</a:t>
              </a:r>
            </a:p>
          </p:txBody>
        </p:sp>
        <p:sp>
          <p:nvSpPr>
            <p:cNvPr id="29" name="Rounded Rectangle 28"/>
            <p:cNvSpPr/>
            <p:nvPr/>
          </p:nvSpPr>
          <p:spPr>
            <a:xfrm>
              <a:off x="6172200" y="4343400"/>
              <a:ext cx="6477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S1</a:t>
              </a:r>
            </a:p>
          </p:txBody>
        </p:sp>
        <p:sp>
          <p:nvSpPr>
            <p:cNvPr id="31" name="Rounded Rectangle 30"/>
            <p:cNvSpPr/>
            <p:nvPr/>
          </p:nvSpPr>
          <p:spPr>
            <a:xfrm>
              <a:off x="7179634" y="4347210"/>
              <a:ext cx="647700" cy="450816"/>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dirty="0"/>
                <a:t>C1.*</a:t>
              </a:r>
            </a:p>
          </p:txBody>
        </p:sp>
        <p:cxnSp>
          <p:nvCxnSpPr>
            <p:cNvPr id="52" name="Straight Connector 51"/>
            <p:cNvCxnSpPr/>
            <p:nvPr/>
          </p:nvCxnSpPr>
          <p:spPr>
            <a:xfrm>
              <a:off x="6554794" y="3280576"/>
              <a:ext cx="914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469194" y="3262596"/>
              <a:ext cx="3810" cy="21974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6838950" y="3280576"/>
              <a:ext cx="1314450" cy="1748624"/>
            </a:xfrm>
            <a:prstGeom prst="ellipse">
              <a:avLst/>
            </a:prstGeom>
            <a:noFill/>
            <a:ln>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ight Arrow 57"/>
          <p:cNvSpPr/>
          <p:nvPr/>
        </p:nvSpPr>
        <p:spPr>
          <a:xfrm flipH="1">
            <a:off x="4190999" y="2698829"/>
            <a:ext cx="1676400" cy="759404"/>
          </a:xfrm>
          <a:prstGeom prst="rightArrow">
            <a:avLst/>
          </a:prstGeom>
          <a:solidFill>
            <a:srgbClr val="FB5D4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Join</a:t>
            </a:r>
          </a:p>
        </p:txBody>
      </p:sp>
      <p:sp>
        <p:nvSpPr>
          <p:cNvPr id="7" name="Oval Callout 6"/>
          <p:cNvSpPr/>
          <p:nvPr/>
        </p:nvSpPr>
        <p:spPr>
          <a:xfrm>
            <a:off x="4572000" y="5257800"/>
            <a:ext cx="1600200" cy="838200"/>
          </a:xfrm>
          <a:prstGeom prst="wedgeEllipseCallout">
            <a:avLst>
              <a:gd name="adj1" fmla="val 38426"/>
              <a:gd name="adj2" fmla="val -110551"/>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rgbClr val="FFFF00"/>
                </a:solidFill>
              </a:rPr>
              <a:t>Duplicate computation</a:t>
            </a:r>
          </a:p>
        </p:txBody>
      </p:sp>
      <p:sp>
        <p:nvSpPr>
          <p:cNvPr id="6" name="Date Placeholder 5">
            <a:extLst>
              <a:ext uri="{FF2B5EF4-FFF2-40B4-BE49-F238E27FC236}">
                <a16:creationId xmlns:a16="http://schemas.microsoft.com/office/drawing/2014/main" id="{6EE95A87-DB74-4588-AFB8-5A809B049BB8}"/>
              </a:ext>
            </a:extLst>
          </p:cNvPr>
          <p:cNvSpPr>
            <a:spLocks noGrp="1"/>
          </p:cNvSpPr>
          <p:nvPr>
            <p:ph type="dt" sz="half" idx="10"/>
          </p:nvPr>
        </p:nvSpPr>
        <p:spPr/>
        <p:txBody>
          <a:bodyPr/>
          <a:lstStyle/>
          <a:p>
            <a:fld id="{12F2A90D-9AD1-48AF-AB9C-FCFB8E617BC6}" type="datetime1">
              <a:rPr lang="en-US" smtClean="0"/>
              <a:t>3/28/2023</a:t>
            </a:fld>
            <a:endParaRPr lang="en-US" dirty="0"/>
          </a:p>
        </p:txBody>
      </p:sp>
      <p:sp>
        <p:nvSpPr>
          <p:cNvPr id="8" name="Slide Number Placeholder 7">
            <a:extLst>
              <a:ext uri="{FF2B5EF4-FFF2-40B4-BE49-F238E27FC236}">
                <a16:creationId xmlns:a16="http://schemas.microsoft.com/office/drawing/2014/main" id="{30FF8724-BBA8-4900-9239-302CC48996EC}"/>
              </a:ext>
            </a:extLst>
          </p:cNvPr>
          <p:cNvSpPr>
            <a:spLocks noGrp="1"/>
          </p:cNvSpPr>
          <p:nvPr>
            <p:ph type="sldNum" sz="quarter" idx="12"/>
          </p:nvPr>
        </p:nvSpPr>
        <p:spPr/>
        <p:txBody>
          <a:bodyPr/>
          <a:lstStyle/>
          <a:p>
            <a:fld id="{8444A278-390B-480E-A91C-73A8347B7D93}" type="slidenum">
              <a:rPr lang="en-US" smtClean="0"/>
              <a:pPr/>
              <a:t>171</a:t>
            </a:fld>
            <a:endParaRPr lang="en-US" dirty="0"/>
          </a:p>
        </p:txBody>
      </p:sp>
    </p:spTree>
    <p:extLst>
      <p:ext uri="{BB962C8B-B14F-4D97-AF65-F5344CB8AC3E}">
        <p14:creationId xmlns:p14="http://schemas.microsoft.com/office/powerpoint/2010/main" val="115117031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3212"/>
            <a:ext cx="7467600" cy="736384"/>
          </a:xfrm>
        </p:spPr>
        <p:txBody>
          <a:bodyPr>
            <a:normAutofit fontScale="90000"/>
          </a:bodyPr>
          <a:lstStyle/>
          <a:p>
            <a:r>
              <a:rPr lang="en-US" dirty="0">
                <a:solidFill>
                  <a:srgbClr val="E2CFF1"/>
                </a:solidFill>
              </a:rPr>
              <a:t>Computation Sharing (2)</a:t>
            </a:r>
          </a:p>
        </p:txBody>
      </p:sp>
      <p:grpSp>
        <p:nvGrpSpPr>
          <p:cNvPr id="4" name="Group 3"/>
          <p:cNvGrpSpPr/>
          <p:nvPr/>
        </p:nvGrpSpPr>
        <p:grpSpPr>
          <a:xfrm>
            <a:off x="609600" y="1905000"/>
            <a:ext cx="5523121" cy="4572000"/>
            <a:chOff x="609600" y="1905000"/>
            <a:chExt cx="5523121" cy="4572000"/>
          </a:xfrm>
        </p:grpSpPr>
        <p:sp>
          <p:nvSpPr>
            <p:cNvPr id="20" name="Rounded Rectangle 19"/>
            <p:cNvSpPr/>
            <p:nvPr/>
          </p:nvSpPr>
          <p:spPr>
            <a:xfrm>
              <a:off x="609600" y="1905000"/>
              <a:ext cx="5523121" cy="4572000"/>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0" bIns="182880" rtlCol="0" anchor="t" anchorCtr="0"/>
            <a:lstStyle/>
            <a:p>
              <a:pPr algn="ctr"/>
              <a:r>
                <a:rPr lang="en-US" sz="2400" b="1" dirty="0">
                  <a:solidFill>
                    <a:schemeClr val="bg1"/>
                  </a:solidFill>
                </a:rPr>
                <a:t>Execution Pool</a:t>
              </a:r>
            </a:p>
          </p:txBody>
        </p:sp>
        <p:cxnSp>
          <p:nvCxnSpPr>
            <p:cNvPr id="49" name="Straight Connector 48"/>
            <p:cNvCxnSpPr/>
            <p:nvPr/>
          </p:nvCxnSpPr>
          <p:spPr>
            <a:xfrm>
              <a:off x="3839101" y="5237796"/>
              <a:ext cx="7620" cy="4684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988993" y="3035500"/>
              <a:ext cx="685800" cy="647700"/>
            </a:xfrm>
            <a:prstGeom prst="bentConnector3">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26" idx="2"/>
              <a:endCxn id="28" idx="0"/>
            </p:cNvCxnSpPr>
            <p:nvPr/>
          </p:nvCxnSpPr>
          <p:spPr>
            <a:xfrm rot="5400000">
              <a:off x="1412172" y="3827897"/>
              <a:ext cx="483704" cy="704850"/>
            </a:xfrm>
            <a:prstGeom prst="bentConnector3">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26" idx="2"/>
              <a:endCxn id="29" idx="0"/>
            </p:cNvCxnSpPr>
            <p:nvPr/>
          </p:nvCxnSpPr>
          <p:spPr>
            <a:xfrm rot="16200000" flipH="1">
              <a:off x="2059872" y="3885047"/>
              <a:ext cx="483704" cy="590550"/>
            </a:xfrm>
            <a:prstGeom prst="bentConnector3">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2328083" y="2719270"/>
              <a:ext cx="7620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a:t>Before</a:t>
              </a:r>
              <a:endParaRPr lang="en-US" dirty="0"/>
            </a:p>
          </p:txBody>
        </p:sp>
        <p:sp>
          <p:nvSpPr>
            <p:cNvPr id="26" name="Rounded Rectangle 25"/>
            <p:cNvSpPr/>
            <p:nvPr/>
          </p:nvSpPr>
          <p:spPr>
            <a:xfrm>
              <a:off x="1625449" y="3481270"/>
              <a:ext cx="7620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a:t>Cover</a:t>
              </a:r>
              <a:endParaRPr lang="en-US" dirty="0"/>
            </a:p>
          </p:txBody>
        </p:sp>
        <p:sp>
          <p:nvSpPr>
            <p:cNvPr id="27" name="Rounded Rectangle 26"/>
            <p:cNvSpPr/>
            <p:nvPr/>
          </p:nvSpPr>
          <p:spPr>
            <a:xfrm>
              <a:off x="3465721" y="4883300"/>
              <a:ext cx="7620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400" dirty="0"/>
                <a:t>Appear</a:t>
              </a:r>
              <a:endParaRPr lang="en-US" dirty="0"/>
            </a:p>
          </p:txBody>
        </p:sp>
        <p:sp>
          <p:nvSpPr>
            <p:cNvPr id="28" name="Rounded Rectangle 27"/>
            <p:cNvSpPr/>
            <p:nvPr/>
          </p:nvSpPr>
          <p:spPr>
            <a:xfrm>
              <a:off x="977749" y="4422174"/>
              <a:ext cx="6477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dirty="0"/>
                <a:t>C2.*</a:t>
              </a:r>
            </a:p>
          </p:txBody>
        </p:sp>
        <p:sp>
          <p:nvSpPr>
            <p:cNvPr id="29" name="Rounded Rectangle 28"/>
            <p:cNvSpPr/>
            <p:nvPr/>
          </p:nvSpPr>
          <p:spPr>
            <a:xfrm>
              <a:off x="2273149" y="4422174"/>
              <a:ext cx="6477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S1</a:t>
              </a:r>
            </a:p>
          </p:txBody>
        </p:sp>
        <p:sp>
          <p:nvSpPr>
            <p:cNvPr id="31" name="Rounded Rectangle 30"/>
            <p:cNvSpPr/>
            <p:nvPr/>
          </p:nvSpPr>
          <p:spPr>
            <a:xfrm>
              <a:off x="3541921" y="5725310"/>
              <a:ext cx="647700" cy="450816"/>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dirty="0"/>
                <a:t>C1.*</a:t>
              </a:r>
            </a:p>
          </p:txBody>
        </p:sp>
        <p:cxnSp>
          <p:nvCxnSpPr>
            <p:cNvPr id="52" name="Straight Connector 51"/>
            <p:cNvCxnSpPr/>
            <p:nvPr/>
          </p:nvCxnSpPr>
          <p:spPr>
            <a:xfrm>
              <a:off x="2655743" y="3359350"/>
              <a:ext cx="914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570143" y="3341370"/>
              <a:ext cx="3810" cy="57390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3189496" y="4652405"/>
              <a:ext cx="1314450" cy="1748624"/>
            </a:xfrm>
            <a:prstGeom prst="ellipse">
              <a:avLst/>
            </a:prstGeom>
            <a:noFill/>
            <a:ln>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Wave 7"/>
            <p:cNvSpPr/>
            <p:nvPr/>
          </p:nvSpPr>
          <p:spPr>
            <a:xfrm>
              <a:off x="3389521" y="3915278"/>
              <a:ext cx="914400" cy="672548"/>
            </a:xfrm>
            <a:prstGeom prst="wav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cxnSp>
          <p:nvCxnSpPr>
            <p:cNvPr id="42" name="Straight Connector 41"/>
            <p:cNvCxnSpPr>
              <a:endCxn id="39" idx="0"/>
            </p:cNvCxnSpPr>
            <p:nvPr/>
          </p:nvCxnSpPr>
          <p:spPr>
            <a:xfrm flipH="1">
              <a:off x="5389771" y="4396574"/>
              <a:ext cx="5313" cy="20450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5400000">
              <a:off x="4050556" y="3373589"/>
              <a:ext cx="735330" cy="647700"/>
            </a:xfrm>
            <a:prstGeom prst="bentConnector3">
              <a:avLst>
                <a:gd name="adj1" fmla="val 46162"/>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16200000" flipH="1">
              <a:off x="4684921" y="3310724"/>
              <a:ext cx="762000" cy="647700"/>
            </a:xfrm>
            <a:prstGeom prst="bentConnector3">
              <a:avLst>
                <a:gd name="adj1" fmla="val 53913"/>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4342021" y="3024974"/>
              <a:ext cx="8001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a:t>Before</a:t>
              </a:r>
              <a:endParaRPr lang="en-US" dirty="0"/>
            </a:p>
          </p:txBody>
        </p:sp>
        <p:sp>
          <p:nvSpPr>
            <p:cNvPr id="38" name="Rounded Rectangle 37"/>
            <p:cNvSpPr/>
            <p:nvPr/>
          </p:nvSpPr>
          <p:spPr>
            <a:xfrm>
              <a:off x="4989721" y="3939374"/>
              <a:ext cx="7620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t>Appear</a:t>
              </a:r>
            </a:p>
          </p:txBody>
        </p:sp>
        <p:sp>
          <p:nvSpPr>
            <p:cNvPr id="39" name="Rounded Rectangle 38"/>
            <p:cNvSpPr/>
            <p:nvPr/>
          </p:nvSpPr>
          <p:spPr>
            <a:xfrm>
              <a:off x="5065921" y="4601078"/>
              <a:ext cx="6477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t>C0.*</a:t>
              </a:r>
            </a:p>
          </p:txBody>
        </p:sp>
        <p:sp>
          <p:nvSpPr>
            <p:cNvPr id="57" name="TextBox 56"/>
            <p:cNvSpPr txBox="1"/>
            <p:nvPr/>
          </p:nvSpPr>
          <p:spPr>
            <a:xfrm>
              <a:off x="4075321" y="2631546"/>
              <a:ext cx="1287532" cy="369332"/>
            </a:xfrm>
            <a:prstGeom prst="rect">
              <a:avLst/>
            </a:prstGeom>
            <a:noFill/>
          </p:spPr>
          <p:txBody>
            <a:bodyPr wrap="none" rtlCol="0">
              <a:spAutoFit/>
            </a:bodyPr>
            <a:lstStyle/>
            <a:p>
              <a:r>
                <a:rPr lang="en-US" dirty="0">
                  <a:solidFill>
                    <a:schemeClr val="bg1"/>
                  </a:solidFill>
                </a:rPr>
                <a:t>New query</a:t>
              </a:r>
            </a:p>
          </p:txBody>
        </p:sp>
        <p:cxnSp>
          <p:nvCxnSpPr>
            <p:cNvPr id="13" name="Straight Connector 12"/>
            <p:cNvCxnSpPr/>
            <p:nvPr/>
          </p:nvCxnSpPr>
          <p:spPr>
            <a:xfrm flipH="1" flipV="1">
              <a:off x="3824144" y="4533594"/>
              <a:ext cx="11288" cy="32737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val Callout 47"/>
            <p:cNvSpPr/>
            <p:nvPr/>
          </p:nvSpPr>
          <p:spPr>
            <a:xfrm>
              <a:off x="1301599" y="5472028"/>
              <a:ext cx="1706922" cy="838200"/>
            </a:xfrm>
            <a:prstGeom prst="wedgeEllipseCallout">
              <a:avLst>
                <a:gd name="adj1" fmla="val 74758"/>
                <a:gd name="adj2" fmla="val -37150"/>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accent4">
                      <a:lumMod val="50000"/>
                    </a:schemeClr>
                  </a:solidFill>
                </a:rPr>
                <a:t>Computation sharing</a:t>
              </a: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9845" y="1079046"/>
            <a:ext cx="3658445" cy="1528404"/>
          </a:xfrm>
          <a:prstGeom prst="rect">
            <a:avLst/>
          </a:prstGeom>
          <a:effectLst>
            <a:outerShdw blurRad="50800" dist="38100" dir="8100000" algn="tr" rotWithShape="0">
              <a:prstClr val="black">
                <a:alpha val="40000"/>
              </a:prstClr>
            </a:outerShdw>
          </a:effectLst>
        </p:spPr>
      </p:pic>
      <p:sp>
        <p:nvSpPr>
          <p:cNvPr id="5" name="Date Placeholder 4">
            <a:extLst>
              <a:ext uri="{FF2B5EF4-FFF2-40B4-BE49-F238E27FC236}">
                <a16:creationId xmlns:a16="http://schemas.microsoft.com/office/drawing/2014/main" id="{5501DAB0-E88C-4736-9448-8E0B970A76C1}"/>
              </a:ext>
            </a:extLst>
          </p:cNvPr>
          <p:cNvSpPr>
            <a:spLocks noGrp="1"/>
          </p:cNvSpPr>
          <p:nvPr>
            <p:ph type="dt" sz="half" idx="10"/>
          </p:nvPr>
        </p:nvSpPr>
        <p:spPr/>
        <p:txBody>
          <a:bodyPr/>
          <a:lstStyle/>
          <a:p>
            <a:fld id="{62D5D3F0-CB16-4803-BBD4-6FBE234AA058}" type="datetime1">
              <a:rPr lang="en-US" smtClean="0"/>
              <a:t>3/28/2023</a:t>
            </a:fld>
            <a:endParaRPr lang="en-US" dirty="0"/>
          </a:p>
        </p:txBody>
      </p:sp>
      <p:sp>
        <p:nvSpPr>
          <p:cNvPr id="6" name="Slide Number Placeholder 5">
            <a:extLst>
              <a:ext uri="{FF2B5EF4-FFF2-40B4-BE49-F238E27FC236}">
                <a16:creationId xmlns:a16="http://schemas.microsoft.com/office/drawing/2014/main" id="{2433361A-9ED2-44A8-A833-574F756A137E}"/>
              </a:ext>
            </a:extLst>
          </p:cNvPr>
          <p:cNvSpPr>
            <a:spLocks noGrp="1"/>
          </p:cNvSpPr>
          <p:nvPr>
            <p:ph type="sldNum" sz="quarter" idx="12"/>
          </p:nvPr>
        </p:nvSpPr>
        <p:spPr/>
        <p:txBody>
          <a:bodyPr/>
          <a:lstStyle/>
          <a:p>
            <a:fld id="{8444A278-390B-480E-A91C-73A8347B7D93}" type="slidenum">
              <a:rPr lang="en-US" smtClean="0"/>
              <a:pPr/>
              <a:t>172</a:t>
            </a:fld>
            <a:endParaRPr lang="en-US" dirty="0"/>
          </a:p>
        </p:txBody>
      </p:sp>
    </p:spTree>
    <p:extLst>
      <p:ext uri="{BB962C8B-B14F-4D97-AF65-F5344CB8AC3E}">
        <p14:creationId xmlns:p14="http://schemas.microsoft.com/office/powerpoint/2010/main" val="324075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76200"/>
            <a:ext cx="4081464" cy="1219200"/>
          </a:xfrm>
        </p:spPr>
        <p:txBody>
          <a:bodyPr>
            <a:normAutofit fontScale="90000"/>
          </a:bodyPr>
          <a:lstStyle/>
          <a:p>
            <a:pPr algn="ctr"/>
            <a:r>
              <a:rPr lang="en-US" dirty="0">
                <a:solidFill>
                  <a:srgbClr val="E2CFF1"/>
                </a:solidFill>
              </a:rPr>
              <a:t>Query Optimization</a:t>
            </a:r>
          </a:p>
        </p:txBody>
      </p:sp>
      <p:sp>
        <p:nvSpPr>
          <p:cNvPr id="4" name="Rounded Rectangle 3"/>
          <p:cNvSpPr/>
          <p:nvPr/>
        </p:nvSpPr>
        <p:spPr>
          <a:xfrm>
            <a:off x="7048500" y="533400"/>
            <a:ext cx="1790700" cy="3276600"/>
          </a:xfrm>
          <a:prstGeom prst="roundRect">
            <a:avLst/>
          </a:prstGeom>
          <a:solidFill>
            <a:schemeClr val="accent6">
              <a:lumMod val="40000"/>
              <a:lumOff val="60000"/>
            </a:schemeClr>
          </a:solidFill>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descr="C:\Users\Kien\AppData\Local\Microsoft\Windows\Temporary Internet Files\Content.IE5\SI02UE9C\MC90023314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831" y="533400"/>
            <a:ext cx="1380591" cy="13874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Kien\AppData\Local\Microsoft\Windows\Temporary Internet Files\Content.IE5\HWEIRXX1\MC90019511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8540" y="1161614"/>
            <a:ext cx="1954794" cy="15185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Kien\AppData\Local\Microsoft\Windows\Temporary Internet Files\Content.IE5\SI02UE9C\MC900057679[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1847414"/>
            <a:ext cx="1810512" cy="12362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p:cNvGraphicFramePr/>
          <p:nvPr/>
        </p:nvGraphicFramePr>
        <p:xfrm>
          <a:off x="3110997" y="1618814"/>
          <a:ext cx="1981200" cy="70582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Picture 7" descr="C:\Users\Kien\AppData\Local\Microsoft\Windows\Temporary Internet Files\Content.IE5\VQHLQM3M\MC900090247[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6831" y="2680115"/>
            <a:ext cx="1524000" cy="10923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Kien\AppData\Local\Microsoft\Windows\Temporary Internet Files\Content.IE5\6M1LC4DB\MC900358845[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8097" y="2680115"/>
            <a:ext cx="558733" cy="11015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971800" y="2133600"/>
            <a:ext cx="1588897" cy="369332"/>
          </a:xfrm>
          <a:prstGeom prst="rect">
            <a:avLst/>
          </a:prstGeom>
          <a:noFill/>
        </p:spPr>
        <p:txBody>
          <a:bodyPr wrap="none" rtlCol="0">
            <a:spAutoFit/>
          </a:bodyPr>
          <a:lstStyle/>
          <a:p>
            <a:r>
              <a:rPr lang="en-US" dirty="0"/>
              <a:t>Waiting Queue</a:t>
            </a:r>
          </a:p>
        </p:txBody>
      </p:sp>
      <p:sp>
        <p:nvSpPr>
          <p:cNvPr id="12" name="Rounded Rectangle 11"/>
          <p:cNvSpPr/>
          <p:nvPr/>
        </p:nvSpPr>
        <p:spPr>
          <a:xfrm>
            <a:off x="5257800" y="1588532"/>
            <a:ext cx="1219200" cy="697468"/>
          </a:xfrm>
          <a:prstGeom prst="round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Translator</a:t>
            </a:r>
          </a:p>
        </p:txBody>
      </p:sp>
      <p:graphicFrame>
        <p:nvGraphicFramePr>
          <p:cNvPr id="13" name="Diagram 12"/>
          <p:cNvGraphicFramePr/>
          <p:nvPr/>
        </p:nvGraphicFramePr>
        <p:xfrm>
          <a:off x="7315200" y="762000"/>
          <a:ext cx="1219200" cy="10414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4" name="Right Arrow 13"/>
          <p:cNvSpPr/>
          <p:nvPr/>
        </p:nvSpPr>
        <p:spPr>
          <a:xfrm>
            <a:off x="6629400" y="1696065"/>
            <a:ext cx="838200" cy="484632"/>
          </a:xfrm>
          <a:prstGeom prst="righ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Diagram 14"/>
          <p:cNvGraphicFramePr/>
          <p:nvPr/>
        </p:nvGraphicFramePr>
        <p:xfrm>
          <a:off x="7543800" y="1601595"/>
          <a:ext cx="1219200" cy="10414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6" name="Diagram 15"/>
          <p:cNvGraphicFramePr/>
          <p:nvPr/>
        </p:nvGraphicFramePr>
        <p:xfrm>
          <a:off x="7315200" y="2514600"/>
          <a:ext cx="1219200" cy="104140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7" name="TextBox 16"/>
          <p:cNvSpPr txBox="1"/>
          <p:nvPr/>
        </p:nvSpPr>
        <p:spPr>
          <a:xfrm>
            <a:off x="7162800" y="575846"/>
            <a:ext cx="1653017" cy="338554"/>
          </a:xfrm>
          <a:prstGeom prst="rect">
            <a:avLst/>
          </a:prstGeom>
          <a:noFill/>
        </p:spPr>
        <p:txBody>
          <a:bodyPr wrap="none" rtlCol="0">
            <a:spAutoFit/>
          </a:bodyPr>
          <a:lstStyle/>
          <a:p>
            <a:r>
              <a:rPr lang="en-US" sz="1600" dirty="0">
                <a:solidFill>
                  <a:schemeClr val="bg1"/>
                </a:solidFill>
              </a:rPr>
              <a:t>Execution Plans</a:t>
            </a:r>
          </a:p>
        </p:txBody>
      </p:sp>
      <p:sp>
        <p:nvSpPr>
          <p:cNvPr id="18" name="Rounded Rectangle 17"/>
          <p:cNvSpPr/>
          <p:nvPr/>
        </p:nvSpPr>
        <p:spPr>
          <a:xfrm>
            <a:off x="2743200" y="3352800"/>
            <a:ext cx="3124200" cy="3124200"/>
          </a:xfrm>
          <a:prstGeom prst="roundRect">
            <a:avLst/>
          </a:prstGeom>
          <a:solidFill>
            <a:srgbClr val="FFC0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200400" y="3543835"/>
            <a:ext cx="762000" cy="762000"/>
          </a:xfrm>
          <a:prstGeom prst="ellipse">
            <a:avLst/>
          </a:prstGeom>
          <a:solidFill>
            <a:schemeClr val="bg2">
              <a:lumMod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EX1</a:t>
            </a:r>
          </a:p>
        </p:txBody>
      </p:sp>
      <p:sp>
        <p:nvSpPr>
          <p:cNvPr id="20" name="Oval 19"/>
          <p:cNvSpPr/>
          <p:nvPr/>
        </p:nvSpPr>
        <p:spPr>
          <a:xfrm>
            <a:off x="3200400" y="5486400"/>
            <a:ext cx="762000" cy="762000"/>
          </a:xfrm>
          <a:prstGeom prst="ellipse">
            <a:avLst/>
          </a:prstGeom>
          <a:solidFill>
            <a:schemeClr val="accent5">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EX3</a:t>
            </a:r>
          </a:p>
        </p:txBody>
      </p:sp>
      <p:sp>
        <p:nvSpPr>
          <p:cNvPr id="21" name="Oval 20"/>
          <p:cNvSpPr/>
          <p:nvPr/>
        </p:nvSpPr>
        <p:spPr>
          <a:xfrm>
            <a:off x="3200400" y="4495800"/>
            <a:ext cx="762000" cy="762000"/>
          </a:xfrm>
          <a:prstGeom prst="ellipse">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EX2</a:t>
            </a:r>
          </a:p>
        </p:txBody>
      </p:sp>
      <p:sp>
        <p:nvSpPr>
          <p:cNvPr id="22" name="TextBox 21"/>
          <p:cNvSpPr txBox="1"/>
          <p:nvPr/>
        </p:nvSpPr>
        <p:spPr>
          <a:xfrm>
            <a:off x="2795687" y="2997675"/>
            <a:ext cx="3248710" cy="369332"/>
          </a:xfrm>
          <a:prstGeom prst="rect">
            <a:avLst/>
          </a:prstGeom>
          <a:noFill/>
        </p:spPr>
        <p:txBody>
          <a:bodyPr wrap="none" rtlCol="0">
            <a:spAutoFit/>
          </a:bodyPr>
          <a:lstStyle/>
          <a:p>
            <a:r>
              <a:rPr lang="en-US" dirty="0"/>
              <a:t>Execution Pools  (multithreaded)</a:t>
            </a:r>
          </a:p>
        </p:txBody>
      </p:sp>
      <p:sp>
        <p:nvSpPr>
          <p:cNvPr id="23" name="Rounded Rectangle 22"/>
          <p:cNvSpPr/>
          <p:nvPr/>
        </p:nvSpPr>
        <p:spPr>
          <a:xfrm>
            <a:off x="7315200" y="4528066"/>
            <a:ext cx="1219200" cy="697468"/>
          </a:xfrm>
          <a:prstGeom prst="round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Optimizer</a:t>
            </a:r>
          </a:p>
        </p:txBody>
      </p:sp>
      <p:sp>
        <p:nvSpPr>
          <p:cNvPr id="24" name="Down Arrow 23"/>
          <p:cNvSpPr/>
          <p:nvPr/>
        </p:nvSpPr>
        <p:spPr>
          <a:xfrm>
            <a:off x="7701534" y="3657600"/>
            <a:ext cx="484632" cy="804358"/>
          </a:xfrm>
          <a:prstGeom prst="down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Callout 24"/>
          <p:cNvSpPr/>
          <p:nvPr/>
        </p:nvSpPr>
        <p:spPr>
          <a:xfrm>
            <a:off x="4191000" y="3553062"/>
            <a:ext cx="1524000" cy="841248"/>
          </a:xfrm>
          <a:prstGeom prst="cloudCallout">
            <a:avLst>
              <a:gd name="adj1" fmla="val -61568"/>
              <a:gd name="adj2" fmla="val 1165"/>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lang="en-US" sz="1400" dirty="0">
                <a:solidFill>
                  <a:schemeClr val="bg1"/>
                </a:solidFill>
              </a:rPr>
              <a:t>Optimized queries for EX1</a:t>
            </a:r>
          </a:p>
        </p:txBody>
      </p:sp>
      <p:sp>
        <p:nvSpPr>
          <p:cNvPr id="26" name="Cloud Callout 25"/>
          <p:cNvSpPr/>
          <p:nvPr/>
        </p:nvSpPr>
        <p:spPr>
          <a:xfrm>
            <a:off x="4114800" y="4494276"/>
            <a:ext cx="1459103" cy="841248"/>
          </a:xfrm>
          <a:prstGeom prst="cloudCallout">
            <a:avLst>
              <a:gd name="adj1" fmla="val -61568"/>
              <a:gd name="adj2" fmla="val 1165"/>
            </a:avLst>
          </a:prstGeom>
          <a:solidFill>
            <a:srgbClr val="A2F2FA"/>
          </a:solidFill>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a:r>
              <a:rPr lang="en-US" sz="1400" dirty="0">
                <a:solidFill>
                  <a:schemeClr val="bg1"/>
                </a:solidFill>
              </a:rPr>
              <a:t>Optimized queries for EX2</a:t>
            </a:r>
          </a:p>
        </p:txBody>
      </p:sp>
      <p:sp>
        <p:nvSpPr>
          <p:cNvPr id="27" name="Cloud Callout 26"/>
          <p:cNvSpPr/>
          <p:nvPr/>
        </p:nvSpPr>
        <p:spPr>
          <a:xfrm>
            <a:off x="4153989" y="5446776"/>
            <a:ext cx="1459103" cy="841248"/>
          </a:xfrm>
          <a:prstGeom prst="cloudCallout">
            <a:avLst>
              <a:gd name="adj1" fmla="val -61568"/>
              <a:gd name="adj2" fmla="val 116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a:r>
              <a:rPr lang="en-US" sz="1400" dirty="0">
                <a:solidFill>
                  <a:schemeClr val="bg1"/>
                </a:solidFill>
              </a:rPr>
              <a:t>Optimized queries for EX3</a:t>
            </a:r>
          </a:p>
        </p:txBody>
      </p:sp>
      <p:sp>
        <p:nvSpPr>
          <p:cNvPr id="28" name="Left Arrow 27"/>
          <p:cNvSpPr/>
          <p:nvPr/>
        </p:nvSpPr>
        <p:spPr>
          <a:xfrm>
            <a:off x="5486400" y="4724400"/>
            <a:ext cx="1752600" cy="304800"/>
          </a:xfrm>
          <a:prstGeom prst="lef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eft Arrow 28"/>
          <p:cNvSpPr/>
          <p:nvPr/>
        </p:nvSpPr>
        <p:spPr>
          <a:xfrm rot="1046673">
            <a:off x="5392461" y="4158627"/>
            <a:ext cx="1868299" cy="304800"/>
          </a:xfrm>
          <a:prstGeom prst="lef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 Arrow 29"/>
          <p:cNvSpPr/>
          <p:nvPr/>
        </p:nvSpPr>
        <p:spPr>
          <a:xfrm rot="20583146">
            <a:off x="5390333" y="5293918"/>
            <a:ext cx="1888875" cy="304800"/>
          </a:xfrm>
          <a:prstGeom prst="lef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ent Arrow 30"/>
          <p:cNvSpPr/>
          <p:nvPr/>
        </p:nvSpPr>
        <p:spPr>
          <a:xfrm rot="16200000">
            <a:off x="1942607" y="3877336"/>
            <a:ext cx="813816" cy="1016844"/>
          </a:xfrm>
          <a:prstGeom prst="ben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Bent Arrow 31"/>
          <p:cNvSpPr/>
          <p:nvPr/>
        </p:nvSpPr>
        <p:spPr>
          <a:xfrm rot="16200000">
            <a:off x="1548489" y="3788016"/>
            <a:ext cx="1118616" cy="1500288"/>
          </a:xfrm>
          <a:prstGeom prst="bentArrow">
            <a:avLst>
              <a:gd name="adj1" fmla="val 16825"/>
              <a:gd name="adj2" fmla="val 18870"/>
              <a:gd name="adj3" fmla="val 17838"/>
              <a:gd name="adj4" fmla="val 4375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Bent Arrow 32"/>
          <p:cNvSpPr/>
          <p:nvPr/>
        </p:nvSpPr>
        <p:spPr>
          <a:xfrm rot="16200000">
            <a:off x="1155631" y="3699959"/>
            <a:ext cx="1423416" cy="1981198"/>
          </a:xfrm>
          <a:prstGeom prst="bentArrow">
            <a:avLst>
              <a:gd name="adj1" fmla="val 12611"/>
              <a:gd name="adj2" fmla="val 14603"/>
              <a:gd name="adj3" fmla="val 13791"/>
              <a:gd name="adj4" fmla="val 4375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Bent Arrow 33"/>
          <p:cNvSpPr/>
          <p:nvPr/>
        </p:nvSpPr>
        <p:spPr>
          <a:xfrm rot="16200000">
            <a:off x="732567" y="3665826"/>
            <a:ext cx="1812347" cy="2438400"/>
          </a:xfrm>
          <a:prstGeom prst="bentArrow">
            <a:avLst>
              <a:gd name="adj1" fmla="val 11033"/>
              <a:gd name="adj2" fmla="val 10238"/>
              <a:gd name="adj3" fmla="val 10945"/>
              <a:gd name="adj4" fmla="val 4375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TextBox 34"/>
          <p:cNvSpPr txBox="1"/>
          <p:nvPr/>
        </p:nvSpPr>
        <p:spPr>
          <a:xfrm>
            <a:off x="536318" y="5867400"/>
            <a:ext cx="1483419" cy="369332"/>
          </a:xfrm>
          <a:prstGeom prst="rect">
            <a:avLst/>
          </a:prstGeom>
          <a:noFill/>
        </p:spPr>
        <p:txBody>
          <a:bodyPr wrap="none" rtlCol="0">
            <a:spAutoFit/>
          </a:bodyPr>
          <a:lstStyle/>
          <a:p>
            <a:r>
              <a:rPr lang="en-US" dirty="0"/>
              <a:t>Query Results</a:t>
            </a:r>
          </a:p>
        </p:txBody>
      </p:sp>
      <p:sp>
        <p:nvSpPr>
          <p:cNvPr id="36" name="Rounded Rectangular Callout 35"/>
          <p:cNvSpPr/>
          <p:nvPr/>
        </p:nvSpPr>
        <p:spPr>
          <a:xfrm>
            <a:off x="6877150" y="5717309"/>
            <a:ext cx="1657250" cy="917448"/>
          </a:xfrm>
          <a:prstGeom prst="wedgeRoundRectCallout">
            <a:avLst>
              <a:gd name="adj1" fmla="val -135003"/>
              <a:gd name="adj2" fmla="val -23182"/>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600"/>
              </a:lnSpc>
            </a:pPr>
            <a:r>
              <a:rPr lang="en-US" sz="1400" dirty="0">
                <a:solidFill>
                  <a:schemeClr val="tx1"/>
                </a:solidFill>
              </a:rPr>
              <a:t>These queries share computation performed by executor EX3</a:t>
            </a:r>
          </a:p>
        </p:txBody>
      </p:sp>
      <p:sp>
        <p:nvSpPr>
          <p:cNvPr id="3" name="Date Placeholder 2">
            <a:extLst>
              <a:ext uri="{FF2B5EF4-FFF2-40B4-BE49-F238E27FC236}">
                <a16:creationId xmlns:a16="http://schemas.microsoft.com/office/drawing/2014/main" id="{91D7BDA9-4338-418B-BC4B-AC4254CF1681}"/>
              </a:ext>
            </a:extLst>
          </p:cNvPr>
          <p:cNvSpPr>
            <a:spLocks noGrp="1"/>
          </p:cNvSpPr>
          <p:nvPr>
            <p:ph type="dt" sz="half" idx="10"/>
          </p:nvPr>
        </p:nvSpPr>
        <p:spPr/>
        <p:txBody>
          <a:bodyPr/>
          <a:lstStyle/>
          <a:p>
            <a:fld id="{F5751670-DF21-4955-ADFC-54199167DB4D}" type="datetime1">
              <a:rPr lang="en-US" smtClean="0"/>
              <a:t>3/28/2023</a:t>
            </a:fld>
            <a:endParaRPr lang="en-US" dirty="0"/>
          </a:p>
        </p:txBody>
      </p:sp>
      <p:sp>
        <p:nvSpPr>
          <p:cNvPr id="37" name="Slide Number Placeholder 36">
            <a:extLst>
              <a:ext uri="{FF2B5EF4-FFF2-40B4-BE49-F238E27FC236}">
                <a16:creationId xmlns:a16="http://schemas.microsoft.com/office/drawing/2014/main" id="{253DC355-299A-453D-8113-21BB18E5B2C6}"/>
              </a:ext>
            </a:extLst>
          </p:cNvPr>
          <p:cNvSpPr>
            <a:spLocks noGrp="1"/>
          </p:cNvSpPr>
          <p:nvPr>
            <p:ph type="sldNum" sz="quarter" idx="12"/>
          </p:nvPr>
        </p:nvSpPr>
        <p:spPr/>
        <p:txBody>
          <a:bodyPr/>
          <a:lstStyle/>
          <a:p>
            <a:fld id="{8444A278-390B-480E-A91C-73A8347B7D93}" type="slidenum">
              <a:rPr lang="en-US" smtClean="0"/>
              <a:pPr/>
              <a:t>173</a:t>
            </a:fld>
            <a:endParaRPr lang="en-US" dirty="0"/>
          </a:p>
        </p:txBody>
      </p:sp>
    </p:spTree>
    <p:extLst>
      <p:ext uri="{BB962C8B-B14F-4D97-AF65-F5344CB8AC3E}">
        <p14:creationId xmlns:p14="http://schemas.microsoft.com/office/powerpoint/2010/main" val="112081955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Autofit/>
          </a:bodyPr>
          <a:lstStyle/>
          <a:p>
            <a:r>
              <a:rPr lang="en-US" sz="3900" b="1" dirty="0">
                <a:solidFill>
                  <a:srgbClr val="CFAFE7"/>
                </a:solidFill>
              </a:rPr>
              <a:t>Limitation of 2D Spatial Representation</a:t>
            </a:r>
          </a:p>
        </p:txBody>
      </p:sp>
      <p:sp>
        <p:nvSpPr>
          <p:cNvPr id="3" name="Content Placeholder 2"/>
          <p:cNvSpPr>
            <a:spLocks noGrp="1"/>
          </p:cNvSpPr>
          <p:nvPr>
            <p:ph idx="1"/>
          </p:nvPr>
        </p:nvSpPr>
        <p:spPr>
          <a:xfrm>
            <a:off x="457200" y="5715000"/>
            <a:ext cx="8305800" cy="609600"/>
          </a:xfrm>
        </p:spPr>
        <p:txBody>
          <a:bodyPr>
            <a:normAutofit/>
          </a:bodyPr>
          <a:lstStyle/>
          <a:p>
            <a:pPr marL="36576" indent="0">
              <a:spcAft>
                <a:spcPts val="1000"/>
              </a:spcAft>
              <a:buNone/>
            </a:pPr>
            <a:r>
              <a:rPr lang="en-US" sz="2600" dirty="0">
                <a:solidFill>
                  <a:srgbClr val="00CC66"/>
                </a:solidFill>
              </a:rPr>
              <a:t>These two spatial relationships are not distinguishable</a:t>
            </a:r>
          </a:p>
        </p:txBody>
      </p:sp>
      <p:grpSp>
        <p:nvGrpSpPr>
          <p:cNvPr id="16" name="Group 15"/>
          <p:cNvGrpSpPr/>
          <p:nvPr/>
        </p:nvGrpSpPr>
        <p:grpSpPr>
          <a:xfrm>
            <a:off x="1789405" y="1600199"/>
            <a:ext cx="1715795" cy="3962401"/>
            <a:chOff x="1179805" y="1295399"/>
            <a:chExt cx="1715795" cy="3962401"/>
          </a:xfrm>
        </p:grpSpPr>
        <p:pic>
          <p:nvPicPr>
            <p:cNvPr id="11" name="Picture 10" descr="73329588.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295399"/>
              <a:ext cx="1447800" cy="3557095"/>
            </a:xfrm>
            <a:prstGeom prst="rect">
              <a:avLst/>
            </a:prstGeom>
          </p:spPr>
        </p:pic>
        <p:pic>
          <p:nvPicPr>
            <p:cNvPr id="12" name="Picture 11" descr="AA05381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9805" y="2819400"/>
              <a:ext cx="1569309" cy="2438400"/>
            </a:xfrm>
            <a:prstGeom prst="rect">
              <a:avLst/>
            </a:prstGeom>
          </p:spPr>
        </p:pic>
      </p:grpSp>
      <p:grpSp>
        <p:nvGrpSpPr>
          <p:cNvPr id="15" name="Group 14"/>
          <p:cNvGrpSpPr/>
          <p:nvPr/>
        </p:nvGrpSpPr>
        <p:grpSpPr>
          <a:xfrm>
            <a:off x="4890376" y="1752599"/>
            <a:ext cx="2403566" cy="3505200"/>
            <a:chOff x="5118976" y="1143000"/>
            <a:chExt cx="2403566" cy="3505200"/>
          </a:xfrm>
        </p:grpSpPr>
        <p:pic>
          <p:nvPicPr>
            <p:cNvPr id="13" name="Picture 12" descr="AA053814.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38800" y="1981200"/>
              <a:ext cx="1408405" cy="2310811"/>
            </a:xfrm>
            <a:prstGeom prst="rect">
              <a:avLst/>
            </a:prstGeom>
          </p:spPr>
        </p:pic>
        <p:pic>
          <p:nvPicPr>
            <p:cNvPr id="14" name="Picture 13" descr="AA053857.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8976" y="1143000"/>
              <a:ext cx="2403566" cy="3505200"/>
            </a:xfrm>
            <a:prstGeom prst="rect">
              <a:avLst/>
            </a:prstGeom>
          </p:spPr>
        </p:pic>
      </p:grpSp>
      <p:sp>
        <p:nvSpPr>
          <p:cNvPr id="17" name="TextBox 16"/>
          <p:cNvSpPr txBox="1"/>
          <p:nvPr/>
        </p:nvSpPr>
        <p:spPr>
          <a:xfrm>
            <a:off x="914400" y="2285999"/>
            <a:ext cx="1155835" cy="830997"/>
          </a:xfrm>
          <a:prstGeom prst="rect">
            <a:avLst/>
          </a:prstGeom>
          <a:noFill/>
        </p:spPr>
        <p:txBody>
          <a:bodyPr wrap="none" rtlCol="0">
            <a:spAutoFit/>
          </a:bodyPr>
          <a:lstStyle/>
          <a:p>
            <a:r>
              <a:rPr lang="en-US" sz="2400" dirty="0"/>
              <a:t>Behind </a:t>
            </a:r>
          </a:p>
          <a:p>
            <a:r>
              <a:rPr lang="en-US" sz="2400" dirty="0"/>
              <a:t>a chair</a:t>
            </a:r>
          </a:p>
        </p:txBody>
      </p:sp>
      <p:sp>
        <p:nvSpPr>
          <p:cNvPr id="18" name="TextBox 17"/>
          <p:cNvSpPr txBox="1"/>
          <p:nvPr/>
        </p:nvSpPr>
        <p:spPr>
          <a:xfrm>
            <a:off x="6858299" y="2895599"/>
            <a:ext cx="1447501" cy="830997"/>
          </a:xfrm>
          <a:prstGeom prst="rect">
            <a:avLst/>
          </a:prstGeom>
          <a:noFill/>
        </p:spPr>
        <p:txBody>
          <a:bodyPr wrap="square" rtlCol="0">
            <a:spAutoFit/>
          </a:bodyPr>
          <a:lstStyle/>
          <a:p>
            <a:r>
              <a:rPr lang="en-US" sz="2400" dirty="0"/>
              <a:t>In front  of a chair</a:t>
            </a:r>
          </a:p>
        </p:txBody>
      </p:sp>
      <p:sp>
        <p:nvSpPr>
          <p:cNvPr id="4" name="Date Placeholder 3">
            <a:extLst>
              <a:ext uri="{FF2B5EF4-FFF2-40B4-BE49-F238E27FC236}">
                <a16:creationId xmlns:a16="http://schemas.microsoft.com/office/drawing/2014/main" id="{1E2B817E-717B-4AE6-8509-A6C8CED81BB4}"/>
              </a:ext>
            </a:extLst>
          </p:cNvPr>
          <p:cNvSpPr>
            <a:spLocks noGrp="1"/>
          </p:cNvSpPr>
          <p:nvPr>
            <p:ph type="dt" sz="half" idx="10"/>
          </p:nvPr>
        </p:nvSpPr>
        <p:spPr/>
        <p:txBody>
          <a:bodyPr/>
          <a:lstStyle/>
          <a:p>
            <a:fld id="{A8BFCD1D-3F02-4A82-99C5-C48AFBFC6420}" type="datetime1">
              <a:rPr lang="en-US" smtClean="0"/>
              <a:t>3/28/2023</a:t>
            </a:fld>
            <a:endParaRPr lang="en-US" dirty="0"/>
          </a:p>
        </p:txBody>
      </p:sp>
      <p:sp>
        <p:nvSpPr>
          <p:cNvPr id="5" name="Slide Number Placeholder 4">
            <a:extLst>
              <a:ext uri="{FF2B5EF4-FFF2-40B4-BE49-F238E27FC236}">
                <a16:creationId xmlns:a16="http://schemas.microsoft.com/office/drawing/2014/main" id="{48DB52CF-17C6-4856-BD8D-66A8BF94F9C1}"/>
              </a:ext>
            </a:extLst>
          </p:cNvPr>
          <p:cNvSpPr>
            <a:spLocks noGrp="1"/>
          </p:cNvSpPr>
          <p:nvPr>
            <p:ph type="sldNum" sz="quarter" idx="12"/>
          </p:nvPr>
        </p:nvSpPr>
        <p:spPr/>
        <p:txBody>
          <a:bodyPr/>
          <a:lstStyle/>
          <a:p>
            <a:fld id="{8444A278-390B-480E-A91C-73A8347B7D93}" type="slidenum">
              <a:rPr lang="en-US" smtClean="0"/>
              <a:pPr/>
              <a:t>174</a:t>
            </a:fld>
            <a:endParaRPr lang="en-US" dirty="0"/>
          </a:p>
        </p:txBody>
      </p:sp>
    </p:spTree>
    <p:extLst>
      <p:ext uri="{BB962C8B-B14F-4D97-AF65-F5344CB8AC3E}">
        <p14:creationId xmlns:p14="http://schemas.microsoft.com/office/powerpoint/2010/main" val="421485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FAFE7"/>
                </a:solidFill>
              </a:rPr>
              <a:t>Supporting 3D Spatial Logic</a:t>
            </a:r>
          </a:p>
        </p:txBody>
      </p:sp>
      <p:sp>
        <p:nvSpPr>
          <p:cNvPr id="3" name="Content Placeholder 2"/>
          <p:cNvSpPr>
            <a:spLocks noGrp="1"/>
          </p:cNvSpPr>
          <p:nvPr>
            <p:ph idx="1"/>
          </p:nvPr>
        </p:nvSpPr>
        <p:spPr>
          <a:xfrm>
            <a:off x="457200" y="1447800"/>
            <a:ext cx="8077200" cy="2209800"/>
          </a:xfrm>
        </p:spPr>
        <p:txBody>
          <a:bodyPr>
            <a:normAutofit/>
          </a:bodyPr>
          <a:lstStyle/>
          <a:p>
            <a:pPr>
              <a:spcAft>
                <a:spcPts val="1000"/>
              </a:spcAft>
            </a:pPr>
            <a:r>
              <a:rPr lang="en-US" dirty="0"/>
              <a:t>Adding two major directions, “</a:t>
            </a:r>
            <a:r>
              <a:rPr lang="en-US" i="1" dirty="0"/>
              <a:t>above</a:t>
            </a:r>
            <a:r>
              <a:rPr lang="en-US" dirty="0"/>
              <a:t>” (A) and “</a:t>
            </a:r>
            <a:r>
              <a:rPr lang="en-US" i="1" dirty="0"/>
              <a:t>below</a:t>
            </a:r>
            <a:r>
              <a:rPr lang="en-US" dirty="0"/>
              <a:t>” (B), to 2D plane</a:t>
            </a:r>
          </a:p>
          <a:p>
            <a:pPr>
              <a:spcAft>
                <a:spcPts val="1000"/>
              </a:spcAft>
            </a:pPr>
            <a:r>
              <a:rPr lang="en-US" dirty="0"/>
              <a:t>By combing the eight 2D directions with A and B, we obtain 26 3D directions</a:t>
            </a:r>
          </a:p>
        </p:txBody>
      </p:sp>
      <p:grpSp>
        <p:nvGrpSpPr>
          <p:cNvPr id="17" name="Group 16"/>
          <p:cNvGrpSpPr/>
          <p:nvPr/>
        </p:nvGrpSpPr>
        <p:grpSpPr>
          <a:xfrm>
            <a:off x="609600" y="4103132"/>
            <a:ext cx="4466556" cy="1981200"/>
            <a:chOff x="609600" y="4103132"/>
            <a:chExt cx="4466556" cy="1981200"/>
          </a:xfrm>
        </p:grpSpPr>
        <p:sp>
          <p:nvSpPr>
            <p:cNvPr id="7" name="TextBox 6"/>
            <p:cNvSpPr txBox="1"/>
            <p:nvPr/>
          </p:nvSpPr>
          <p:spPr>
            <a:xfrm>
              <a:off x="3581400" y="4267200"/>
              <a:ext cx="1159843" cy="369332"/>
            </a:xfrm>
            <a:prstGeom prst="rect">
              <a:avLst/>
            </a:prstGeom>
            <a:noFill/>
          </p:spPr>
          <p:txBody>
            <a:bodyPr wrap="none" rtlCol="0">
              <a:spAutoFit/>
            </a:bodyPr>
            <a:lstStyle/>
            <a:p>
              <a:r>
                <a:rPr lang="en-US" dirty="0"/>
                <a:t>3D space</a:t>
              </a:r>
            </a:p>
          </p:txBody>
        </p:sp>
        <p:sp>
          <p:nvSpPr>
            <p:cNvPr id="9" name="TextBox 8"/>
            <p:cNvSpPr txBox="1"/>
            <p:nvPr/>
          </p:nvSpPr>
          <p:spPr>
            <a:xfrm>
              <a:off x="796328" y="4103132"/>
              <a:ext cx="1108672" cy="369332"/>
            </a:xfrm>
            <a:prstGeom prst="rect">
              <a:avLst/>
            </a:prstGeom>
            <a:noFill/>
          </p:spPr>
          <p:txBody>
            <a:bodyPr wrap="none" rtlCol="0">
              <a:spAutoFit/>
            </a:bodyPr>
            <a:lstStyle/>
            <a:p>
              <a:r>
                <a:rPr lang="en-US" dirty="0"/>
                <a:t>2D plane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560332"/>
              <a:ext cx="1472045" cy="14478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4712732"/>
              <a:ext cx="1875756" cy="1371600"/>
            </a:xfrm>
            <a:prstGeom prst="rect">
              <a:avLst/>
            </a:prstGeom>
          </p:spPr>
        </p:pic>
        <p:sp>
          <p:nvSpPr>
            <p:cNvPr id="15" name="Right Arrow 14"/>
            <p:cNvSpPr/>
            <p:nvPr/>
          </p:nvSpPr>
          <p:spPr>
            <a:xfrm>
              <a:off x="2057400" y="5093732"/>
              <a:ext cx="1219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5029200" y="3886200"/>
            <a:ext cx="3505200" cy="2502932"/>
            <a:chOff x="5029200" y="3886200"/>
            <a:chExt cx="3505200" cy="2502932"/>
          </a:xfrm>
        </p:grpSpPr>
        <p:sp>
          <p:nvSpPr>
            <p:cNvPr id="8" name="TextBox 7"/>
            <p:cNvSpPr txBox="1"/>
            <p:nvPr/>
          </p:nvSpPr>
          <p:spPr>
            <a:xfrm>
              <a:off x="6507532" y="3886200"/>
              <a:ext cx="1851789" cy="369332"/>
            </a:xfrm>
            <a:prstGeom prst="rect">
              <a:avLst/>
            </a:prstGeom>
            <a:noFill/>
          </p:spPr>
          <p:txBody>
            <a:bodyPr wrap="none" rtlCol="0">
              <a:spAutoFit/>
            </a:bodyPr>
            <a:lstStyle/>
            <a:p>
              <a:r>
                <a:rPr lang="en-US" dirty="0"/>
                <a:t>26 3D directions</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6338" y="4302027"/>
              <a:ext cx="2368062" cy="2087105"/>
            </a:xfrm>
            <a:prstGeom prst="rect">
              <a:avLst/>
            </a:prstGeom>
          </p:spPr>
        </p:pic>
        <p:sp>
          <p:nvSpPr>
            <p:cNvPr id="16" name="Right Arrow 15"/>
            <p:cNvSpPr/>
            <p:nvPr/>
          </p:nvSpPr>
          <p:spPr>
            <a:xfrm>
              <a:off x="5029200" y="5155079"/>
              <a:ext cx="1219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Date Placeholder 3">
            <a:extLst>
              <a:ext uri="{FF2B5EF4-FFF2-40B4-BE49-F238E27FC236}">
                <a16:creationId xmlns:a16="http://schemas.microsoft.com/office/drawing/2014/main" id="{4CEC9337-0A2A-416D-88D1-0960B685F253}"/>
              </a:ext>
            </a:extLst>
          </p:cNvPr>
          <p:cNvSpPr>
            <a:spLocks noGrp="1"/>
          </p:cNvSpPr>
          <p:nvPr>
            <p:ph type="dt" sz="half" idx="10"/>
          </p:nvPr>
        </p:nvSpPr>
        <p:spPr/>
        <p:txBody>
          <a:bodyPr/>
          <a:lstStyle/>
          <a:p>
            <a:fld id="{96126165-3CC2-4D1B-9F4F-A55A2FFE1DDA}" type="datetime1">
              <a:rPr lang="en-US" smtClean="0"/>
              <a:t>3/28/2023</a:t>
            </a:fld>
            <a:endParaRPr lang="en-US" dirty="0"/>
          </a:p>
        </p:txBody>
      </p:sp>
      <p:sp>
        <p:nvSpPr>
          <p:cNvPr id="5" name="Slide Number Placeholder 4">
            <a:extLst>
              <a:ext uri="{FF2B5EF4-FFF2-40B4-BE49-F238E27FC236}">
                <a16:creationId xmlns:a16="http://schemas.microsoft.com/office/drawing/2014/main" id="{BA855B66-BAF3-4574-9045-58ED763CBFA4}"/>
              </a:ext>
            </a:extLst>
          </p:cNvPr>
          <p:cNvSpPr>
            <a:spLocks noGrp="1"/>
          </p:cNvSpPr>
          <p:nvPr>
            <p:ph type="sldNum" sz="quarter" idx="12"/>
          </p:nvPr>
        </p:nvSpPr>
        <p:spPr/>
        <p:txBody>
          <a:bodyPr/>
          <a:lstStyle/>
          <a:p>
            <a:fld id="{8444A278-390B-480E-A91C-73A8347B7D93}" type="slidenum">
              <a:rPr lang="en-US" smtClean="0"/>
              <a:pPr/>
              <a:t>175</a:t>
            </a:fld>
            <a:endParaRPr lang="en-US" dirty="0"/>
          </a:p>
        </p:txBody>
      </p:sp>
      <p:grpSp>
        <p:nvGrpSpPr>
          <p:cNvPr id="20" name="Group 19">
            <a:extLst>
              <a:ext uri="{FF2B5EF4-FFF2-40B4-BE49-F238E27FC236}">
                <a16:creationId xmlns:a16="http://schemas.microsoft.com/office/drawing/2014/main" id="{4E1579B9-D778-4F4F-B382-567D860294F1}"/>
              </a:ext>
            </a:extLst>
          </p:cNvPr>
          <p:cNvGrpSpPr/>
          <p:nvPr/>
        </p:nvGrpSpPr>
        <p:grpSpPr>
          <a:xfrm>
            <a:off x="3309530" y="4738300"/>
            <a:ext cx="843370" cy="622124"/>
            <a:chOff x="3309530" y="4738300"/>
            <a:chExt cx="843370" cy="622124"/>
          </a:xfrm>
        </p:grpSpPr>
        <p:cxnSp>
          <p:nvCxnSpPr>
            <p:cNvPr id="10" name="Straight Arrow Connector 9">
              <a:extLst>
                <a:ext uri="{FF2B5EF4-FFF2-40B4-BE49-F238E27FC236}">
                  <a16:creationId xmlns:a16="http://schemas.microsoft.com/office/drawing/2014/main" id="{E6A8ACA3-91AE-4C84-8ABF-7C2C9D4B3B65}"/>
                </a:ext>
              </a:extLst>
            </p:cNvPr>
            <p:cNvCxnSpPr>
              <a:cxnSpLocks/>
            </p:cNvCxnSpPr>
            <p:nvPr/>
          </p:nvCxnSpPr>
          <p:spPr>
            <a:xfrm flipH="1" flipV="1">
              <a:off x="3657600" y="4953000"/>
              <a:ext cx="495300" cy="407424"/>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EF96C4F-ECC0-4FB2-B792-2B6EA4B43EEE}"/>
                </a:ext>
              </a:extLst>
            </p:cNvPr>
            <p:cNvSpPr txBox="1"/>
            <p:nvPr/>
          </p:nvSpPr>
          <p:spPr>
            <a:xfrm>
              <a:off x="3309530" y="4738300"/>
              <a:ext cx="543739" cy="276999"/>
            </a:xfrm>
            <a:prstGeom prst="rect">
              <a:avLst/>
            </a:prstGeom>
            <a:noFill/>
          </p:spPr>
          <p:txBody>
            <a:bodyPr wrap="none" rtlCol="0">
              <a:spAutoFit/>
            </a:bodyPr>
            <a:lstStyle/>
            <a:p>
              <a:r>
                <a:rPr lang="en-US" sz="1200" dirty="0">
                  <a:solidFill>
                    <a:srgbClr val="0070C0"/>
                  </a:solidFill>
                </a:rPr>
                <a:t>ANW</a:t>
              </a:r>
            </a:p>
          </p:txBody>
        </p:sp>
      </p:grpSp>
    </p:spTree>
    <p:extLst>
      <p:ext uri="{BB962C8B-B14F-4D97-AF65-F5344CB8AC3E}">
        <p14:creationId xmlns:p14="http://schemas.microsoft.com/office/powerpoint/2010/main" val="231995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FAFE7"/>
                </a:solidFill>
              </a:rPr>
              <a:t>26 3D Directions</a:t>
            </a:r>
          </a:p>
        </p:txBody>
      </p:sp>
      <p:sp>
        <p:nvSpPr>
          <p:cNvPr id="4" name="Date Placeholder 3">
            <a:extLst>
              <a:ext uri="{FF2B5EF4-FFF2-40B4-BE49-F238E27FC236}">
                <a16:creationId xmlns:a16="http://schemas.microsoft.com/office/drawing/2014/main" id="{4CEC9337-0A2A-416D-88D1-0960B685F253}"/>
              </a:ext>
            </a:extLst>
          </p:cNvPr>
          <p:cNvSpPr>
            <a:spLocks noGrp="1"/>
          </p:cNvSpPr>
          <p:nvPr>
            <p:ph type="dt" sz="half" idx="10"/>
          </p:nvPr>
        </p:nvSpPr>
        <p:spPr/>
        <p:txBody>
          <a:bodyPr/>
          <a:lstStyle/>
          <a:p>
            <a:fld id="{96126165-3CC2-4D1B-9F4F-A55A2FFE1DDA}" type="datetime1">
              <a:rPr lang="en-US" smtClean="0"/>
              <a:t>3/28/2023</a:t>
            </a:fld>
            <a:endParaRPr lang="en-US" dirty="0"/>
          </a:p>
        </p:txBody>
      </p:sp>
      <p:sp>
        <p:nvSpPr>
          <p:cNvPr id="5" name="Slide Number Placeholder 4">
            <a:extLst>
              <a:ext uri="{FF2B5EF4-FFF2-40B4-BE49-F238E27FC236}">
                <a16:creationId xmlns:a16="http://schemas.microsoft.com/office/drawing/2014/main" id="{BA855B66-BAF3-4574-9045-58ED763CBFA4}"/>
              </a:ext>
            </a:extLst>
          </p:cNvPr>
          <p:cNvSpPr>
            <a:spLocks noGrp="1"/>
          </p:cNvSpPr>
          <p:nvPr>
            <p:ph type="sldNum" sz="quarter" idx="12"/>
          </p:nvPr>
        </p:nvSpPr>
        <p:spPr/>
        <p:txBody>
          <a:bodyPr/>
          <a:lstStyle/>
          <a:p>
            <a:fld id="{8444A278-390B-480E-A91C-73A8347B7D93}" type="slidenum">
              <a:rPr lang="en-US" smtClean="0"/>
              <a:pPr/>
              <a:t>176</a:t>
            </a:fld>
            <a:endParaRPr lang="en-US" dirty="0"/>
          </a:p>
        </p:txBody>
      </p:sp>
      <p:grpSp>
        <p:nvGrpSpPr>
          <p:cNvPr id="39" name="Group 38"/>
          <p:cNvGrpSpPr/>
          <p:nvPr/>
        </p:nvGrpSpPr>
        <p:grpSpPr>
          <a:xfrm>
            <a:off x="5867400" y="3671221"/>
            <a:ext cx="2368062" cy="2502932"/>
            <a:chOff x="6166338" y="3886200"/>
            <a:chExt cx="2368062" cy="2502932"/>
          </a:xfrm>
        </p:grpSpPr>
        <p:grpSp>
          <p:nvGrpSpPr>
            <p:cNvPr id="18" name="Group 17"/>
            <p:cNvGrpSpPr/>
            <p:nvPr/>
          </p:nvGrpSpPr>
          <p:grpSpPr>
            <a:xfrm>
              <a:off x="6166338" y="3886200"/>
              <a:ext cx="2368062" cy="2502932"/>
              <a:chOff x="6166338" y="3886200"/>
              <a:chExt cx="2368062" cy="2502932"/>
            </a:xfrm>
          </p:grpSpPr>
          <p:sp>
            <p:nvSpPr>
              <p:cNvPr id="8" name="TextBox 7"/>
              <p:cNvSpPr txBox="1"/>
              <p:nvPr/>
            </p:nvSpPr>
            <p:spPr>
              <a:xfrm>
                <a:off x="6507532" y="3886200"/>
                <a:ext cx="1851789" cy="369332"/>
              </a:xfrm>
              <a:prstGeom prst="rect">
                <a:avLst/>
              </a:prstGeom>
              <a:noFill/>
            </p:spPr>
            <p:txBody>
              <a:bodyPr wrap="none" rtlCol="0">
                <a:spAutoFit/>
              </a:bodyPr>
              <a:lstStyle/>
              <a:p>
                <a:r>
                  <a:rPr lang="en-US" dirty="0"/>
                  <a:t>26 3D directions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6338" y="4302027"/>
                <a:ext cx="2368062" cy="2087105"/>
              </a:xfrm>
              <a:prstGeom prst="rect">
                <a:avLst/>
              </a:prstGeom>
            </p:spPr>
          </p:pic>
        </p:grpSp>
        <p:sp>
          <p:nvSpPr>
            <p:cNvPr id="26" name="Oval 25"/>
            <p:cNvSpPr/>
            <p:nvPr/>
          </p:nvSpPr>
          <p:spPr>
            <a:xfrm>
              <a:off x="6803541" y="4566523"/>
              <a:ext cx="269955" cy="245831"/>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975177" y="4328702"/>
              <a:ext cx="269955" cy="24583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392955" y="5547727"/>
              <a:ext cx="377197" cy="255121"/>
            </a:xfrm>
            <a:prstGeom prst="ellipse">
              <a:avLst/>
            </a:prstGeom>
            <a:noFill/>
            <a:ln>
              <a:solidFill>
                <a:srgbClr val="FF5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689037" y="1854953"/>
            <a:ext cx="4373932" cy="2743200"/>
            <a:chOff x="1066800" y="2004204"/>
            <a:chExt cx="4373932" cy="2743200"/>
          </a:xfrm>
        </p:grpSpPr>
        <p:grpSp>
          <p:nvGrpSpPr>
            <p:cNvPr id="29" name="Group 28"/>
            <p:cNvGrpSpPr/>
            <p:nvPr/>
          </p:nvGrpSpPr>
          <p:grpSpPr>
            <a:xfrm>
              <a:off x="1066800" y="2004204"/>
              <a:ext cx="4373932" cy="2743200"/>
              <a:chOff x="2133600" y="1143000"/>
              <a:chExt cx="4373932" cy="2743200"/>
            </a:xfrm>
          </p:grpSpPr>
          <p:sp>
            <p:nvSpPr>
              <p:cNvPr id="10" name="Rectangle 9"/>
              <p:cNvSpPr/>
              <p:nvPr/>
            </p:nvSpPr>
            <p:spPr>
              <a:xfrm>
                <a:off x="2133600" y="1143000"/>
                <a:ext cx="4373932" cy="2743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7218"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1682876"/>
                <a:ext cx="2448138" cy="22033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9461" y="2359756"/>
                <a:ext cx="838200" cy="75438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flipV="1">
                <a:off x="4348997" y="1371600"/>
                <a:ext cx="1442203" cy="136611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2819400" y="2737717"/>
                <a:ext cx="1529597" cy="462683"/>
              </a:xfrm>
              <a:prstGeom prst="straightConnector1">
                <a:avLst/>
              </a:prstGeom>
              <a:ln w="38100">
                <a:solidFill>
                  <a:srgbClr val="FF5B5B"/>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352800" y="1646238"/>
                <a:ext cx="996197" cy="109147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760093" y="1228426"/>
                <a:ext cx="615874" cy="338554"/>
              </a:xfrm>
              <a:prstGeom prst="rect">
                <a:avLst/>
              </a:prstGeom>
              <a:noFill/>
            </p:spPr>
            <p:txBody>
              <a:bodyPr wrap="none" rtlCol="0">
                <a:spAutoFit/>
              </a:bodyPr>
              <a:lstStyle/>
              <a:p>
                <a:r>
                  <a:rPr lang="en-US" sz="1600" b="1" dirty="0">
                    <a:solidFill>
                      <a:srgbClr val="00B050"/>
                    </a:solidFill>
                  </a:rPr>
                  <a:t>ANE</a:t>
                </a:r>
              </a:p>
            </p:txBody>
          </p:sp>
          <p:sp>
            <p:nvSpPr>
              <p:cNvPr id="27" name="TextBox 26"/>
              <p:cNvSpPr txBox="1"/>
              <p:nvPr/>
            </p:nvSpPr>
            <p:spPr>
              <a:xfrm>
                <a:off x="3026044" y="1348209"/>
                <a:ext cx="514756" cy="338554"/>
              </a:xfrm>
              <a:prstGeom prst="rect">
                <a:avLst/>
              </a:prstGeom>
              <a:noFill/>
            </p:spPr>
            <p:txBody>
              <a:bodyPr wrap="none" rtlCol="0">
                <a:spAutoFit/>
              </a:bodyPr>
              <a:lstStyle/>
              <a:p>
                <a:r>
                  <a:rPr lang="en-US" sz="1600" b="1" dirty="0">
                    <a:solidFill>
                      <a:srgbClr val="7030A0"/>
                    </a:solidFill>
                  </a:rPr>
                  <a:t>AW</a:t>
                </a:r>
              </a:p>
            </p:txBody>
          </p:sp>
          <p:sp>
            <p:nvSpPr>
              <p:cNvPr id="28" name="TextBox 27"/>
              <p:cNvSpPr txBox="1"/>
              <p:nvPr/>
            </p:nvSpPr>
            <p:spPr>
              <a:xfrm>
                <a:off x="2333357" y="3056130"/>
                <a:ext cx="514885" cy="338554"/>
              </a:xfrm>
              <a:prstGeom prst="rect">
                <a:avLst/>
              </a:prstGeom>
              <a:noFill/>
            </p:spPr>
            <p:txBody>
              <a:bodyPr wrap="none" rtlCol="0">
                <a:spAutoFit/>
              </a:bodyPr>
              <a:lstStyle/>
              <a:p>
                <a:r>
                  <a:rPr lang="en-US" sz="1600" b="1" dirty="0">
                    <a:solidFill>
                      <a:srgbClr val="FF5B5B"/>
                    </a:solidFill>
                  </a:rPr>
                  <a:t>SW</a:t>
                </a:r>
              </a:p>
            </p:txBody>
          </p:sp>
        </p:grpSp>
        <p:pic>
          <p:nvPicPr>
            <p:cNvPr id="33" name="Picture 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8040" y="2651806"/>
              <a:ext cx="778882" cy="7009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5321" y="3346495"/>
              <a:ext cx="822540" cy="74028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19746" y="2767531"/>
              <a:ext cx="783530" cy="70517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2" name="Straight Arrow Connector 41"/>
          <p:cNvCxnSpPr/>
          <p:nvPr/>
        </p:nvCxnSpPr>
        <p:spPr>
          <a:xfrm flipV="1">
            <a:off x="8001000" y="3567387"/>
            <a:ext cx="609600" cy="6121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6053569" y="4113723"/>
            <a:ext cx="364711" cy="34437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5334000" y="5585034"/>
            <a:ext cx="712831" cy="206166"/>
          </a:xfrm>
          <a:prstGeom prst="straightConnector1">
            <a:avLst/>
          </a:prstGeom>
          <a:ln w="38100">
            <a:solidFill>
              <a:srgbClr val="FF5B5B"/>
            </a:solidFill>
            <a:tailEnd type="triangle"/>
          </a:ln>
        </p:spPr>
        <p:style>
          <a:lnRef idx="1">
            <a:schemeClr val="accent1"/>
          </a:lnRef>
          <a:fillRef idx="0">
            <a:schemeClr val="accent1"/>
          </a:fillRef>
          <a:effectRef idx="0">
            <a:schemeClr val="accent1"/>
          </a:effectRef>
          <a:fontRef idx="minor">
            <a:schemeClr val="tx1"/>
          </a:fontRef>
        </p:style>
      </p:cxnSp>
      <p:sp>
        <p:nvSpPr>
          <p:cNvPr id="3" name="Speech Bubble: Rectangle with Corners Rounded 2">
            <a:extLst>
              <a:ext uri="{FF2B5EF4-FFF2-40B4-BE49-F238E27FC236}">
                <a16:creationId xmlns:a16="http://schemas.microsoft.com/office/drawing/2014/main" id="{D23C891A-F70E-407E-814A-68A9981029CC}"/>
              </a:ext>
            </a:extLst>
          </p:cNvPr>
          <p:cNvSpPr/>
          <p:nvPr/>
        </p:nvSpPr>
        <p:spPr>
          <a:xfrm>
            <a:off x="6565930" y="2183917"/>
            <a:ext cx="1816070" cy="901019"/>
          </a:xfrm>
          <a:prstGeom prst="wedgeRoundRectCallout">
            <a:avLst>
              <a:gd name="adj1" fmla="val 64183"/>
              <a:gd name="adj2" fmla="val 97294"/>
              <a:gd name="adj3" fmla="val 16667"/>
            </a:avLst>
          </a:prstGeom>
          <a:solidFill>
            <a:srgbClr val="047A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Above-NE of the center</a:t>
            </a:r>
          </a:p>
        </p:txBody>
      </p:sp>
      <p:sp>
        <p:nvSpPr>
          <p:cNvPr id="32" name="Speech Bubble: Rectangle with Corners Rounded 31">
            <a:extLst>
              <a:ext uri="{FF2B5EF4-FFF2-40B4-BE49-F238E27FC236}">
                <a16:creationId xmlns:a16="http://schemas.microsoft.com/office/drawing/2014/main" id="{D9580F7E-4A22-4151-8A2E-271E73B1D61A}"/>
              </a:ext>
            </a:extLst>
          </p:cNvPr>
          <p:cNvSpPr/>
          <p:nvPr/>
        </p:nvSpPr>
        <p:spPr>
          <a:xfrm>
            <a:off x="3260276" y="5167307"/>
            <a:ext cx="1479791" cy="901019"/>
          </a:xfrm>
          <a:prstGeom prst="wedgeRoundRectCallout">
            <a:avLst>
              <a:gd name="adj1" fmla="val 82279"/>
              <a:gd name="adj2" fmla="val 19730"/>
              <a:gd name="adj3" fmla="val 16667"/>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SW of the center</a:t>
            </a:r>
          </a:p>
        </p:txBody>
      </p:sp>
    </p:spTree>
    <p:extLst>
      <p:ext uri="{BB962C8B-B14F-4D97-AF65-F5344CB8AC3E}">
        <p14:creationId xmlns:p14="http://schemas.microsoft.com/office/powerpoint/2010/main" val="318104810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FAFE7"/>
                </a:solidFill>
              </a:rPr>
              <a:t>Using Depth Sensor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546" y="1981200"/>
            <a:ext cx="2031254" cy="1143000"/>
          </a:xfrm>
          <a:prstGeom prst="rect">
            <a:avLst/>
          </a:prstGeom>
        </p:spPr>
      </p:pic>
      <p:grpSp>
        <p:nvGrpSpPr>
          <p:cNvPr id="15" name="Group 14"/>
          <p:cNvGrpSpPr/>
          <p:nvPr/>
        </p:nvGrpSpPr>
        <p:grpSpPr>
          <a:xfrm>
            <a:off x="2895600" y="3505200"/>
            <a:ext cx="5715000" cy="2891582"/>
            <a:chOff x="2895600" y="3505200"/>
            <a:chExt cx="5715000" cy="2891582"/>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5600" y="3962400"/>
              <a:ext cx="5715000" cy="2434382"/>
            </a:xfrm>
            <a:prstGeom prst="rect">
              <a:avLst/>
            </a:prstGeom>
          </p:spPr>
        </p:pic>
        <p:sp>
          <p:nvSpPr>
            <p:cNvPr id="7" name="TextBox 6"/>
            <p:cNvSpPr txBox="1"/>
            <p:nvPr/>
          </p:nvSpPr>
          <p:spPr>
            <a:xfrm>
              <a:off x="3657600" y="3505200"/>
              <a:ext cx="1493468" cy="369332"/>
            </a:xfrm>
            <a:prstGeom prst="rect">
              <a:avLst/>
            </a:prstGeom>
            <a:noFill/>
          </p:spPr>
          <p:txBody>
            <a:bodyPr wrap="none" rtlCol="0">
              <a:spAutoFit/>
            </a:bodyPr>
            <a:lstStyle/>
            <a:p>
              <a:r>
                <a:rPr lang="en-US" dirty="0"/>
                <a:t>Depth image</a:t>
              </a:r>
            </a:p>
          </p:txBody>
        </p:sp>
        <p:sp>
          <p:nvSpPr>
            <p:cNvPr id="8" name="TextBox 7"/>
            <p:cNvSpPr txBox="1"/>
            <p:nvPr/>
          </p:nvSpPr>
          <p:spPr>
            <a:xfrm>
              <a:off x="6507532" y="3505200"/>
              <a:ext cx="1377713" cy="369332"/>
            </a:xfrm>
            <a:prstGeom prst="rect">
              <a:avLst/>
            </a:prstGeom>
            <a:noFill/>
          </p:spPr>
          <p:txBody>
            <a:bodyPr wrap="none" rtlCol="0">
              <a:spAutoFit/>
            </a:bodyPr>
            <a:lstStyle/>
            <a:p>
              <a:r>
                <a:rPr lang="en-US" dirty="0"/>
                <a:t>RGB image</a:t>
              </a:r>
            </a:p>
          </p:txBody>
        </p:sp>
      </p:grpSp>
      <p:sp>
        <p:nvSpPr>
          <p:cNvPr id="9" name="TextBox 8"/>
          <p:cNvSpPr txBox="1"/>
          <p:nvPr/>
        </p:nvSpPr>
        <p:spPr>
          <a:xfrm>
            <a:off x="685800" y="1524000"/>
            <a:ext cx="1826642" cy="369332"/>
          </a:xfrm>
          <a:prstGeom prst="rect">
            <a:avLst/>
          </a:prstGeom>
          <a:noFill/>
        </p:spPr>
        <p:txBody>
          <a:bodyPr wrap="none" rtlCol="0">
            <a:spAutoFit/>
          </a:bodyPr>
          <a:lstStyle/>
          <a:p>
            <a:r>
              <a:rPr lang="en-US" dirty="0"/>
              <a:t>Microsoft </a:t>
            </a:r>
            <a:r>
              <a:rPr lang="en-US" dirty="0" err="1"/>
              <a:t>Kinect</a:t>
            </a:r>
            <a:endParaRPr lang="en-US" dirty="0"/>
          </a:p>
        </p:txBody>
      </p:sp>
      <p:sp>
        <p:nvSpPr>
          <p:cNvPr id="10" name="TextBox 9"/>
          <p:cNvSpPr txBox="1"/>
          <p:nvPr/>
        </p:nvSpPr>
        <p:spPr>
          <a:xfrm>
            <a:off x="533401" y="3124200"/>
            <a:ext cx="2133599" cy="923330"/>
          </a:xfrm>
          <a:prstGeom prst="rect">
            <a:avLst/>
          </a:prstGeom>
          <a:noFill/>
        </p:spPr>
        <p:txBody>
          <a:bodyPr wrap="square" rtlCol="0">
            <a:spAutoFit/>
          </a:bodyPr>
          <a:lstStyle/>
          <a:p>
            <a:r>
              <a:rPr lang="en-US" dirty="0">
                <a:solidFill>
                  <a:srgbClr val="A2F2FA"/>
                </a:solidFill>
              </a:rPr>
              <a:t>Include a range scanner (active infrared sensor)</a:t>
            </a:r>
          </a:p>
        </p:txBody>
      </p:sp>
      <p:sp>
        <p:nvSpPr>
          <p:cNvPr id="12" name="Bent Arrow 11"/>
          <p:cNvSpPr/>
          <p:nvPr/>
        </p:nvSpPr>
        <p:spPr>
          <a:xfrm rot="5400000">
            <a:off x="3848100" y="1333500"/>
            <a:ext cx="1143000" cy="3200400"/>
          </a:xfrm>
          <a:prstGeom prst="ben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Date Placeholder 2">
            <a:extLst>
              <a:ext uri="{FF2B5EF4-FFF2-40B4-BE49-F238E27FC236}">
                <a16:creationId xmlns:a16="http://schemas.microsoft.com/office/drawing/2014/main" id="{2AA1F621-A54B-4077-BD44-BE46F70BCA64}"/>
              </a:ext>
            </a:extLst>
          </p:cNvPr>
          <p:cNvSpPr>
            <a:spLocks noGrp="1"/>
          </p:cNvSpPr>
          <p:nvPr>
            <p:ph type="dt" sz="half" idx="10"/>
          </p:nvPr>
        </p:nvSpPr>
        <p:spPr/>
        <p:txBody>
          <a:bodyPr/>
          <a:lstStyle/>
          <a:p>
            <a:fld id="{2517501A-37A2-4AC4-A62B-326CFE72F648}" type="datetime1">
              <a:rPr lang="en-US" smtClean="0"/>
              <a:t>3/28/2023</a:t>
            </a:fld>
            <a:endParaRPr lang="en-US" dirty="0"/>
          </a:p>
        </p:txBody>
      </p:sp>
      <p:sp>
        <p:nvSpPr>
          <p:cNvPr id="6" name="Slide Number Placeholder 5">
            <a:extLst>
              <a:ext uri="{FF2B5EF4-FFF2-40B4-BE49-F238E27FC236}">
                <a16:creationId xmlns:a16="http://schemas.microsoft.com/office/drawing/2014/main" id="{B2D25F69-C62F-43DD-BD55-4163B8FE1E70}"/>
              </a:ext>
            </a:extLst>
          </p:cNvPr>
          <p:cNvSpPr>
            <a:spLocks noGrp="1"/>
          </p:cNvSpPr>
          <p:nvPr>
            <p:ph type="sldNum" sz="quarter" idx="12"/>
          </p:nvPr>
        </p:nvSpPr>
        <p:spPr/>
        <p:txBody>
          <a:bodyPr/>
          <a:lstStyle/>
          <a:p>
            <a:fld id="{8444A278-390B-480E-A91C-73A8347B7D93}" type="slidenum">
              <a:rPr lang="en-US" smtClean="0"/>
              <a:pPr/>
              <a:t>177</a:t>
            </a:fld>
            <a:endParaRPr lang="en-US" dirty="0"/>
          </a:p>
        </p:txBody>
      </p:sp>
    </p:spTree>
    <p:extLst>
      <p:ext uri="{BB962C8B-B14F-4D97-AF65-F5344CB8AC3E}">
        <p14:creationId xmlns:p14="http://schemas.microsoft.com/office/powerpoint/2010/main" val="25057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FAFE7"/>
                </a:solidFill>
              </a:rPr>
              <a:t>Point Cloud</a:t>
            </a:r>
          </a:p>
        </p:txBody>
      </p:sp>
      <p:sp>
        <p:nvSpPr>
          <p:cNvPr id="3" name="Content Placeholder 2"/>
          <p:cNvSpPr>
            <a:spLocks noGrp="1"/>
          </p:cNvSpPr>
          <p:nvPr>
            <p:ph idx="1"/>
          </p:nvPr>
        </p:nvSpPr>
        <p:spPr>
          <a:xfrm>
            <a:off x="304800" y="1447800"/>
            <a:ext cx="4419600" cy="3188208"/>
          </a:xfrm>
        </p:spPr>
        <p:txBody>
          <a:bodyPr>
            <a:normAutofit lnSpcReduction="10000"/>
          </a:bodyPr>
          <a:lstStyle/>
          <a:p>
            <a:pPr>
              <a:spcAft>
                <a:spcPts val="1000"/>
              </a:spcAft>
            </a:pPr>
            <a:r>
              <a:rPr lang="en-US" dirty="0"/>
              <a:t>A </a:t>
            </a:r>
            <a:r>
              <a:rPr lang="en-US" dirty="0">
                <a:solidFill>
                  <a:srgbClr val="00CC66"/>
                </a:solidFill>
              </a:rPr>
              <a:t>point cloud </a:t>
            </a:r>
            <a:r>
              <a:rPr lang="en-US" dirty="0"/>
              <a:t>is a set of vertices in a 3D coordinate system.  They are representative of external surface of an object</a:t>
            </a:r>
            <a:endParaRPr lang="en-US" dirty="0">
              <a:solidFill>
                <a:srgbClr val="00CC66"/>
              </a:solidFill>
            </a:endParaRPr>
          </a:p>
        </p:txBody>
      </p:sp>
      <p:pic>
        <p:nvPicPr>
          <p:cNvPr id="18" name="图片 5" descr="chairfront.png"/>
          <p:cNvPicPr>
            <a:picLocks noChangeAspect="1"/>
          </p:cNvPicPr>
          <p:nvPr/>
        </p:nvPicPr>
        <p:blipFill>
          <a:blip r:embed="rId3" cstate="print"/>
          <a:stretch>
            <a:fillRect/>
          </a:stretch>
        </p:blipFill>
        <p:spPr>
          <a:xfrm>
            <a:off x="5033108" y="3124200"/>
            <a:ext cx="3577492" cy="2426473"/>
          </a:xfrm>
          <a:prstGeom prst="rect">
            <a:avLst/>
          </a:prstGeom>
        </p:spPr>
      </p:pic>
      <p:sp>
        <p:nvSpPr>
          <p:cNvPr id="4" name="Date Placeholder 3">
            <a:extLst>
              <a:ext uri="{FF2B5EF4-FFF2-40B4-BE49-F238E27FC236}">
                <a16:creationId xmlns:a16="http://schemas.microsoft.com/office/drawing/2014/main" id="{AAB3613E-DE56-4263-8401-E9FA64B86D8B}"/>
              </a:ext>
            </a:extLst>
          </p:cNvPr>
          <p:cNvSpPr>
            <a:spLocks noGrp="1"/>
          </p:cNvSpPr>
          <p:nvPr>
            <p:ph type="dt" sz="half" idx="10"/>
          </p:nvPr>
        </p:nvSpPr>
        <p:spPr/>
        <p:txBody>
          <a:bodyPr/>
          <a:lstStyle/>
          <a:p>
            <a:fld id="{4BC259BB-9E9A-44C5-B94B-A0C92D4AC7EB}" type="datetime1">
              <a:rPr lang="en-US" smtClean="0"/>
              <a:t>3/28/2023</a:t>
            </a:fld>
            <a:endParaRPr lang="en-US" dirty="0"/>
          </a:p>
        </p:txBody>
      </p:sp>
      <p:sp>
        <p:nvSpPr>
          <p:cNvPr id="5" name="Slide Number Placeholder 4">
            <a:extLst>
              <a:ext uri="{FF2B5EF4-FFF2-40B4-BE49-F238E27FC236}">
                <a16:creationId xmlns:a16="http://schemas.microsoft.com/office/drawing/2014/main" id="{B8BF38E6-F266-47E1-BAC9-166629453948}"/>
              </a:ext>
            </a:extLst>
          </p:cNvPr>
          <p:cNvSpPr>
            <a:spLocks noGrp="1"/>
          </p:cNvSpPr>
          <p:nvPr>
            <p:ph type="sldNum" sz="quarter" idx="12"/>
          </p:nvPr>
        </p:nvSpPr>
        <p:spPr/>
        <p:txBody>
          <a:bodyPr/>
          <a:lstStyle/>
          <a:p>
            <a:fld id="{8444A278-390B-480E-A91C-73A8347B7D93}" type="slidenum">
              <a:rPr lang="en-US" smtClean="0"/>
              <a:pPr/>
              <a:t>178</a:t>
            </a:fld>
            <a:endParaRPr lang="en-US" dirty="0"/>
          </a:p>
        </p:txBody>
      </p:sp>
    </p:spTree>
    <p:extLst>
      <p:ext uri="{BB962C8B-B14F-4D97-AF65-F5344CB8AC3E}">
        <p14:creationId xmlns:p14="http://schemas.microsoft.com/office/powerpoint/2010/main" val="75109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FAFE7"/>
                </a:solidFill>
              </a:rPr>
              <a:t>Point Cloud</a:t>
            </a:r>
          </a:p>
        </p:txBody>
      </p:sp>
      <p:sp>
        <p:nvSpPr>
          <p:cNvPr id="3" name="Content Placeholder 2"/>
          <p:cNvSpPr>
            <a:spLocks noGrp="1"/>
          </p:cNvSpPr>
          <p:nvPr>
            <p:ph idx="1"/>
          </p:nvPr>
        </p:nvSpPr>
        <p:spPr>
          <a:xfrm>
            <a:off x="304800" y="1447800"/>
            <a:ext cx="4419600" cy="4495800"/>
          </a:xfrm>
        </p:spPr>
        <p:txBody>
          <a:bodyPr>
            <a:normAutofit lnSpcReduction="10000"/>
          </a:bodyPr>
          <a:lstStyle/>
          <a:p>
            <a:pPr>
              <a:spcAft>
                <a:spcPts val="1000"/>
              </a:spcAft>
            </a:pPr>
            <a:r>
              <a:rPr lang="en-US" dirty="0"/>
              <a:t>A </a:t>
            </a:r>
            <a:r>
              <a:rPr lang="en-US" dirty="0">
                <a:solidFill>
                  <a:srgbClr val="00CC66"/>
                </a:solidFill>
              </a:rPr>
              <a:t>point cloud </a:t>
            </a:r>
            <a:r>
              <a:rPr lang="en-US" dirty="0"/>
              <a:t>is a set of vertices in a 3D coordinate system.  They are representative of external surface of an object</a:t>
            </a:r>
            <a:endParaRPr lang="en-US" dirty="0">
              <a:solidFill>
                <a:srgbClr val="00CC66"/>
              </a:solidFill>
            </a:endParaRPr>
          </a:p>
          <a:p>
            <a:pPr>
              <a:spcAft>
                <a:spcPts val="1000"/>
              </a:spcAft>
            </a:pPr>
            <a:r>
              <a:rPr lang="en-US" dirty="0"/>
              <a:t>We can compute </a:t>
            </a:r>
            <a:r>
              <a:rPr lang="en-US" dirty="0">
                <a:solidFill>
                  <a:srgbClr val="00CC66"/>
                </a:solidFill>
              </a:rPr>
              <a:t>point cloud of an object</a:t>
            </a:r>
            <a:r>
              <a:rPr lang="en-US" dirty="0"/>
              <a:t> using the depth image</a:t>
            </a:r>
          </a:p>
        </p:txBody>
      </p:sp>
      <p:grpSp>
        <p:nvGrpSpPr>
          <p:cNvPr id="16" name="Group 15"/>
          <p:cNvGrpSpPr/>
          <p:nvPr/>
        </p:nvGrpSpPr>
        <p:grpSpPr>
          <a:xfrm>
            <a:off x="5029200" y="609600"/>
            <a:ext cx="2362200" cy="2013076"/>
            <a:chOff x="5029200" y="609600"/>
            <a:chExt cx="2362200" cy="2013076"/>
          </a:xfrm>
        </p:grpSpPr>
        <p:pic>
          <p:nvPicPr>
            <p:cNvPr id="6" name="图片 7" descr="2.png"/>
            <p:cNvPicPr>
              <a:picLocks noChangeAspect="1"/>
            </p:cNvPicPr>
            <p:nvPr/>
          </p:nvPicPr>
          <p:blipFill>
            <a:blip r:embed="rId3" cstate="print"/>
            <a:stretch>
              <a:fillRect/>
            </a:stretch>
          </p:blipFill>
          <p:spPr>
            <a:xfrm>
              <a:off x="5105400" y="978932"/>
              <a:ext cx="2286000" cy="1643744"/>
            </a:xfrm>
            <a:prstGeom prst="rect">
              <a:avLst/>
            </a:prstGeom>
          </p:spPr>
        </p:pic>
        <p:sp>
          <p:nvSpPr>
            <p:cNvPr id="9" name="TextBox 8"/>
            <p:cNvSpPr txBox="1"/>
            <p:nvPr/>
          </p:nvSpPr>
          <p:spPr>
            <a:xfrm>
              <a:off x="5029200" y="609600"/>
              <a:ext cx="697614" cy="369332"/>
            </a:xfrm>
            <a:prstGeom prst="rect">
              <a:avLst/>
            </a:prstGeom>
            <a:noFill/>
          </p:spPr>
          <p:txBody>
            <a:bodyPr wrap="none" rtlCol="0">
              <a:spAutoFit/>
            </a:bodyPr>
            <a:lstStyle/>
            <a:p>
              <a:r>
                <a:rPr lang="en-US" b="1" dirty="0">
                  <a:solidFill>
                    <a:srgbClr val="A2F2FA"/>
                  </a:solidFill>
                </a:rPr>
                <a:t>RGB</a:t>
              </a:r>
            </a:p>
          </p:txBody>
        </p:sp>
      </p:grpSp>
      <p:grpSp>
        <p:nvGrpSpPr>
          <p:cNvPr id="17" name="Group 16"/>
          <p:cNvGrpSpPr/>
          <p:nvPr/>
        </p:nvGrpSpPr>
        <p:grpSpPr>
          <a:xfrm>
            <a:off x="6477000" y="1893332"/>
            <a:ext cx="2362200" cy="1928007"/>
            <a:chOff x="6477000" y="1893332"/>
            <a:chExt cx="2362200" cy="1928007"/>
          </a:xfrm>
        </p:grpSpPr>
        <p:pic>
          <p:nvPicPr>
            <p:cNvPr id="7" name="图片 8" descr="depth.png"/>
            <p:cNvPicPr>
              <a:picLocks noChangeAspect="1"/>
            </p:cNvPicPr>
            <p:nvPr/>
          </p:nvPicPr>
          <p:blipFill>
            <a:blip r:embed="rId4" cstate="print"/>
            <a:stretch>
              <a:fillRect/>
            </a:stretch>
          </p:blipFill>
          <p:spPr>
            <a:xfrm>
              <a:off x="6477000" y="2121932"/>
              <a:ext cx="2316681" cy="1699407"/>
            </a:xfrm>
            <a:prstGeom prst="rect">
              <a:avLst/>
            </a:prstGeom>
          </p:spPr>
        </p:pic>
        <p:sp>
          <p:nvSpPr>
            <p:cNvPr id="10" name="TextBox 9"/>
            <p:cNvSpPr txBox="1"/>
            <p:nvPr/>
          </p:nvSpPr>
          <p:spPr>
            <a:xfrm>
              <a:off x="8000584" y="1893332"/>
              <a:ext cx="838616" cy="369332"/>
            </a:xfrm>
            <a:prstGeom prst="rect">
              <a:avLst/>
            </a:prstGeom>
            <a:noFill/>
          </p:spPr>
          <p:txBody>
            <a:bodyPr wrap="none" rtlCol="0">
              <a:spAutoFit/>
            </a:bodyPr>
            <a:lstStyle/>
            <a:p>
              <a:r>
                <a:rPr lang="en-US" b="1" dirty="0">
                  <a:solidFill>
                    <a:srgbClr val="A2F2FA"/>
                  </a:solidFill>
                </a:rPr>
                <a:t>Depth</a:t>
              </a:r>
            </a:p>
          </p:txBody>
        </p:sp>
      </p:grpSp>
      <p:grpSp>
        <p:nvGrpSpPr>
          <p:cNvPr id="20" name="Group 19"/>
          <p:cNvGrpSpPr/>
          <p:nvPr/>
        </p:nvGrpSpPr>
        <p:grpSpPr>
          <a:xfrm>
            <a:off x="5181600" y="4479269"/>
            <a:ext cx="3410997" cy="2150131"/>
            <a:chOff x="5181600" y="4479269"/>
            <a:chExt cx="3410997" cy="2150131"/>
          </a:xfrm>
        </p:grpSpPr>
        <p:grpSp>
          <p:nvGrpSpPr>
            <p:cNvPr id="15" name="Group 14"/>
            <p:cNvGrpSpPr/>
            <p:nvPr/>
          </p:nvGrpSpPr>
          <p:grpSpPr>
            <a:xfrm>
              <a:off x="5181600" y="4479269"/>
              <a:ext cx="3341883" cy="2150131"/>
              <a:chOff x="5181600" y="4479269"/>
              <a:chExt cx="3341883" cy="2150131"/>
            </a:xfrm>
          </p:grpSpPr>
          <p:pic>
            <p:nvPicPr>
              <p:cNvPr id="4" name="图片 6" descr="1.png"/>
              <p:cNvPicPr>
                <a:picLocks noChangeAspect="1"/>
              </p:cNvPicPr>
              <p:nvPr/>
            </p:nvPicPr>
            <p:blipFill>
              <a:blip r:embed="rId5" cstate="print"/>
              <a:stretch>
                <a:fillRect/>
              </a:stretch>
            </p:blipFill>
            <p:spPr>
              <a:xfrm>
                <a:off x="5181600" y="4479269"/>
                <a:ext cx="3341883" cy="2150131"/>
              </a:xfrm>
              <a:prstGeom prst="rect">
                <a:avLst/>
              </a:prstGeom>
            </p:spPr>
          </p:pic>
          <p:sp>
            <p:nvSpPr>
              <p:cNvPr id="11" name="TextBox 10"/>
              <p:cNvSpPr txBox="1"/>
              <p:nvPr/>
            </p:nvSpPr>
            <p:spPr>
              <a:xfrm>
                <a:off x="5440740" y="4736068"/>
                <a:ext cx="1569660" cy="369332"/>
              </a:xfrm>
              <a:prstGeom prst="rect">
                <a:avLst/>
              </a:prstGeom>
              <a:noFill/>
            </p:spPr>
            <p:txBody>
              <a:bodyPr wrap="none" rtlCol="0">
                <a:spAutoFit/>
              </a:bodyPr>
              <a:lstStyle/>
              <a:p>
                <a:r>
                  <a:rPr lang="en-US" b="1" dirty="0">
                    <a:solidFill>
                      <a:srgbClr val="A2F2FA"/>
                    </a:solidFill>
                  </a:rPr>
                  <a:t>Point clouds</a:t>
                </a:r>
              </a:p>
            </p:txBody>
          </p:sp>
        </p:grpSp>
        <p:sp>
          <p:nvSpPr>
            <p:cNvPr id="19" name="TextBox 18"/>
            <p:cNvSpPr txBox="1"/>
            <p:nvPr/>
          </p:nvSpPr>
          <p:spPr>
            <a:xfrm>
              <a:off x="5562600" y="6321623"/>
              <a:ext cx="3029997" cy="307777"/>
            </a:xfrm>
            <a:prstGeom prst="rect">
              <a:avLst/>
            </a:prstGeom>
            <a:noFill/>
          </p:spPr>
          <p:txBody>
            <a:bodyPr wrap="none" rtlCol="0">
              <a:spAutoFit/>
            </a:bodyPr>
            <a:lstStyle/>
            <a:p>
              <a:r>
                <a:rPr lang="en-US" sz="1400" dirty="0"/>
                <a:t>Colors only for illustration purposes</a:t>
              </a:r>
            </a:p>
          </p:txBody>
        </p:sp>
      </p:grpSp>
      <p:sp>
        <p:nvSpPr>
          <p:cNvPr id="12" name="Down Arrow 11"/>
          <p:cNvSpPr/>
          <p:nvPr/>
        </p:nvSpPr>
        <p:spPr>
          <a:xfrm>
            <a:off x="6553200" y="4038600"/>
            <a:ext cx="609600" cy="597408"/>
          </a:xfrm>
          <a:prstGeom prst="down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DA3CABC8-DAB9-4C2B-86C7-0DCBA1C46B17}"/>
              </a:ext>
            </a:extLst>
          </p:cNvPr>
          <p:cNvSpPr>
            <a:spLocks noGrp="1"/>
          </p:cNvSpPr>
          <p:nvPr>
            <p:ph type="dt" sz="half" idx="10"/>
          </p:nvPr>
        </p:nvSpPr>
        <p:spPr/>
        <p:txBody>
          <a:bodyPr/>
          <a:lstStyle/>
          <a:p>
            <a:fld id="{26FD105E-E083-4758-8B64-2D34DBDF58A2}" type="datetime1">
              <a:rPr lang="en-US" smtClean="0"/>
              <a:t>3/28/2023</a:t>
            </a:fld>
            <a:endParaRPr lang="en-US" dirty="0"/>
          </a:p>
        </p:txBody>
      </p:sp>
      <p:sp>
        <p:nvSpPr>
          <p:cNvPr id="8" name="Slide Number Placeholder 7">
            <a:extLst>
              <a:ext uri="{FF2B5EF4-FFF2-40B4-BE49-F238E27FC236}">
                <a16:creationId xmlns:a16="http://schemas.microsoft.com/office/drawing/2014/main" id="{3BC9CBD6-17BB-458E-B638-1640BEE0C95B}"/>
              </a:ext>
            </a:extLst>
          </p:cNvPr>
          <p:cNvSpPr>
            <a:spLocks noGrp="1"/>
          </p:cNvSpPr>
          <p:nvPr>
            <p:ph type="sldNum" sz="quarter" idx="12"/>
          </p:nvPr>
        </p:nvSpPr>
        <p:spPr/>
        <p:txBody>
          <a:bodyPr/>
          <a:lstStyle/>
          <a:p>
            <a:fld id="{8444A278-390B-480E-A91C-73A8347B7D93}" type="slidenum">
              <a:rPr lang="en-US" smtClean="0"/>
              <a:pPr/>
              <a:t>179</a:t>
            </a:fld>
            <a:endParaRPr lang="en-US" dirty="0"/>
          </a:p>
        </p:txBody>
      </p:sp>
    </p:spTree>
    <p:extLst>
      <p:ext uri="{BB962C8B-B14F-4D97-AF65-F5344CB8AC3E}">
        <p14:creationId xmlns:p14="http://schemas.microsoft.com/office/powerpoint/2010/main" val="82036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dissolve">
                                      <p:cBhvr>
                                        <p:cTn id="11" dur="500"/>
                                        <p:tgtEl>
                                          <p:spTgt spid="1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457200"/>
            <a:ext cx="7772400" cy="793750"/>
          </a:xfrm>
        </p:spPr>
        <p:txBody>
          <a:bodyPr>
            <a:normAutofit fontScale="90000"/>
          </a:bodyPr>
          <a:lstStyle/>
          <a:p>
            <a:pPr eaLnBrk="1" hangingPunct="1">
              <a:lnSpc>
                <a:spcPts val="4500"/>
              </a:lnSpc>
            </a:pPr>
            <a:r>
              <a:rPr lang="en-US" dirty="0">
                <a:solidFill>
                  <a:srgbClr val="CFAFE7"/>
                </a:solidFill>
                <a:latin typeface="Comic Sans MS" pitchFamily="66" charset="0"/>
              </a:rPr>
              <a:t>Feature Extraction for Each indexing </a:t>
            </a:r>
            <a:r>
              <a:rPr lang="en-US" dirty="0" err="1">
                <a:solidFill>
                  <a:srgbClr val="CFAFE7"/>
                </a:solidFill>
                <a:latin typeface="Comic Sans MS" pitchFamily="66" charset="0"/>
              </a:rPr>
              <a:t>subimage</a:t>
            </a:r>
            <a:endParaRPr lang="en-US" dirty="0">
              <a:solidFill>
                <a:srgbClr val="CFAFE7"/>
              </a:solidFill>
              <a:latin typeface="Comic Sans MS" pitchFamily="66" charset="0"/>
            </a:endParaRPr>
          </a:p>
        </p:txBody>
      </p:sp>
      <p:sp>
        <p:nvSpPr>
          <p:cNvPr id="21507" name="Rectangle 3"/>
          <p:cNvSpPr>
            <a:spLocks noGrp="1" noChangeArrowheads="1"/>
          </p:cNvSpPr>
          <p:nvPr>
            <p:ph type="body" idx="1"/>
          </p:nvPr>
        </p:nvSpPr>
        <p:spPr>
          <a:xfrm>
            <a:off x="457200" y="1676400"/>
            <a:ext cx="8534400" cy="2545080"/>
          </a:xfrm>
        </p:spPr>
        <p:txBody>
          <a:bodyPr>
            <a:normAutofit/>
          </a:bodyPr>
          <a:lstStyle/>
          <a:p>
            <a:pPr marL="36576" indent="0" eaLnBrk="1" hangingPunct="1">
              <a:lnSpc>
                <a:spcPts val="3100"/>
              </a:lnSpc>
              <a:spcAft>
                <a:spcPts val="1200"/>
              </a:spcAft>
              <a:buNone/>
              <a:tabLst>
                <a:tab pos="4119563" algn="l"/>
              </a:tabLst>
            </a:pPr>
            <a:r>
              <a:rPr lang="en-US" sz="2800" dirty="0">
                <a:latin typeface="Comic Sans MS" pitchFamily="66" charset="0"/>
              </a:rPr>
              <a:t>For each indexing </a:t>
            </a:r>
            <a:r>
              <a:rPr lang="en-US" sz="2800" dirty="0" err="1">
                <a:latin typeface="Comic Sans MS" pitchFamily="66" charset="0"/>
              </a:rPr>
              <a:t>subimage</a:t>
            </a:r>
            <a:r>
              <a:rPr lang="en-US" sz="2800" dirty="0">
                <a:latin typeface="Comic Sans MS" pitchFamily="66" charset="0"/>
              </a:rPr>
              <a:t>, we compute its </a:t>
            </a:r>
            <a:r>
              <a:rPr lang="en-US" sz="2800" b="1" dirty="0">
                <a:latin typeface="Comic Sans MS" pitchFamily="66" charset="0"/>
              </a:rPr>
              <a:t>feature vector</a:t>
            </a:r>
            <a:r>
              <a:rPr lang="en-US" sz="2800" dirty="0">
                <a:latin typeface="Comic Sans MS" pitchFamily="66" charset="0"/>
              </a:rPr>
              <a:t> as </a:t>
            </a:r>
            <a:r>
              <a:rPr lang="en-US" sz="2800" dirty="0">
                <a:solidFill>
                  <a:srgbClr val="E27100"/>
                </a:solidFill>
                <a:latin typeface="Comic Sans MS" pitchFamily="66" charset="0"/>
              </a:rPr>
              <a:t>seven average-variance pairs</a:t>
            </a:r>
            <a:r>
              <a:rPr lang="en-US" sz="2800" dirty="0">
                <a:latin typeface="Comic Sans MS" pitchFamily="66" charset="0"/>
              </a:rPr>
              <a:t>:</a:t>
            </a:r>
          </a:p>
          <a:p>
            <a:pPr lvl="1" eaLnBrk="1" hangingPunct="1">
              <a:lnSpc>
                <a:spcPts val="2700"/>
              </a:lnSpc>
              <a:spcBef>
                <a:spcPct val="0"/>
              </a:spcBef>
              <a:spcAft>
                <a:spcPts val="1200"/>
              </a:spcAft>
              <a:tabLst>
                <a:tab pos="4119563" algn="l"/>
              </a:tabLst>
            </a:pPr>
            <a:r>
              <a:rPr lang="en-US" sz="2400" dirty="0">
                <a:latin typeface="Comic Sans MS" pitchFamily="66" charset="0"/>
              </a:rPr>
              <a:t>1 from all the enclosed sampled blocks.</a:t>
            </a:r>
          </a:p>
          <a:p>
            <a:pPr lvl="1" eaLnBrk="1" hangingPunct="1">
              <a:lnSpc>
                <a:spcPts val="2700"/>
              </a:lnSpc>
              <a:spcBef>
                <a:spcPct val="0"/>
              </a:spcBef>
              <a:spcAft>
                <a:spcPts val="1200"/>
              </a:spcAft>
              <a:tabLst>
                <a:tab pos="4119563" algn="l"/>
              </a:tabLst>
            </a:pPr>
            <a:r>
              <a:rPr lang="en-US" sz="2400" dirty="0">
                <a:latin typeface="Comic Sans MS" pitchFamily="66" charset="0"/>
              </a:rPr>
              <a:t>4 from sampled blocks in the four quarters,</a:t>
            </a:r>
          </a:p>
          <a:p>
            <a:pPr lvl="1" eaLnBrk="1" hangingPunct="1">
              <a:lnSpc>
                <a:spcPts val="2700"/>
              </a:lnSpc>
              <a:spcBef>
                <a:spcPct val="0"/>
              </a:spcBef>
              <a:tabLst>
                <a:tab pos="4119563" algn="l"/>
              </a:tabLst>
            </a:pPr>
            <a:r>
              <a:rPr lang="en-US" sz="2400" dirty="0">
                <a:latin typeface="Comic Sans MS" pitchFamily="66" charset="0"/>
              </a:rPr>
              <a:t>2 from sampled blocks along the two diagonals</a:t>
            </a:r>
            <a:endParaRPr lang="en-US" sz="2400" dirty="0">
              <a:solidFill>
                <a:schemeClr val="accent2"/>
              </a:solidFill>
              <a:latin typeface="Comic Sans MS" pitchFamily="66" charset="0"/>
            </a:endParaRPr>
          </a:p>
          <a:p>
            <a:pPr lvl="1" eaLnBrk="1" hangingPunct="1">
              <a:lnSpc>
                <a:spcPct val="90000"/>
              </a:lnSpc>
              <a:buFontTx/>
              <a:buNone/>
              <a:tabLst>
                <a:tab pos="4119563" algn="l"/>
              </a:tabLst>
            </a:pPr>
            <a:endParaRPr lang="en-US" sz="2400" dirty="0">
              <a:latin typeface="Comic Sans MS" pitchFamily="66" charset="0"/>
            </a:endParaRPr>
          </a:p>
          <a:p>
            <a:pPr lvl="1" eaLnBrk="1" hangingPunct="1">
              <a:lnSpc>
                <a:spcPct val="90000"/>
              </a:lnSpc>
              <a:tabLst>
                <a:tab pos="4119563" algn="l"/>
              </a:tabLst>
            </a:pPr>
            <a:endParaRPr lang="en-US" dirty="0">
              <a:latin typeface="Comic Sans MS" pitchFamily="66" charset="0"/>
            </a:endParaRPr>
          </a:p>
          <a:p>
            <a:pPr eaLnBrk="1" hangingPunct="1">
              <a:lnSpc>
                <a:spcPts val="2500"/>
              </a:lnSpc>
              <a:spcBef>
                <a:spcPct val="100000"/>
              </a:spcBef>
              <a:tabLst>
                <a:tab pos="4119563" algn="l"/>
              </a:tabLst>
            </a:pPr>
            <a:endParaRPr lang="en-US" sz="2800" dirty="0">
              <a:latin typeface="Comic Sans MS" pitchFamily="66" charset="0"/>
            </a:endParaRPr>
          </a:p>
        </p:txBody>
      </p:sp>
      <p:grpSp>
        <p:nvGrpSpPr>
          <p:cNvPr id="7" name="Group 6"/>
          <p:cNvGrpSpPr/>
          <p:nvPr/>
        </p:nvGrpSpPr>
        <p:grpSpPr>
          <a:xfrm>
            <a:off x="1828800" y="4343400"/>
            <a:ext cx="6042660" cy="2240280"/>
            <a:chOff x="1524000" y="3429000"/>
            <a:chExt cx="6042660" cy="2240280"/>
          </a:xfrm>
        </p:grpSpPr>
        <p:sp>
          <p:nvSpPr>
            <p:cNvPr id="6" name="Rectangle 5"/>
            <p:cNvSpPr/>
            <p:nvPr/>
          </p:nvSpPr>
          <p:spPr>
            <a:xfrm>
              <a:off x="1524000" y="3429000"/>
              <a:ext cx="6042660" cy="22402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1508" name="Picture 4" descr="SEVEN"/>
            <p:cNvPicPr>
              <a:picLocks noChangeAspect="1" noChangeArrowheads="1"/>
            </p:cNvPicPr>
            <p:nvPr/>
          </p:nvPicPr>
          <p:blipFill>
            <a:blip r:embed="rId3" cstate="print"/>
            <a:srcRect/>
            <a:stretch>
              <a:fillRect/>
            </a:stretch>
          </p:blipFill>
          <p:spPr bwMode="auto">
            <a:xfrm>
              <a:off x="1828800" y="3505200"/>
              <a:ext cx="5360988" cy="2081213"/>
            </a:xfrm>
            <a:prstGeom prst="rect">
              <a:avLst/>
            </a:prstGeom>
            <a:noFill/>
            <a:ln w="9525">
              <a:noFill/>
              <a:miter lim="800000"/>
              <a:headEnd/>
              <a:tailEnd/>
            </a:ln>
          </p:spPr>
        </p:pic>
      </p:grpSp>
      <p:sp>
        <p:nvSpPr>
          <p:cNvPr id="21509" name="Line 5"/>
          <p:cNvSpPr>
            <a:spLocks noChangeShapeType="1"/>
          </p:cNvSpPr>
          <p:nvPr/>
        </p:nvSpPr>
        <p:spPr bwMode="auto">
          <a:xfrm>
            <a:off x="7391400" y="4527550"/>
            <a:ext cx="0" cy="1600200"/>
          </a:xfrm>
          <a:prstGeom prst="line">
            <a:avLst/>
          </a:prstGeom>
          <a:noFill/>
          <a:ln w="9525">
            <a:solidFill>
              <a:schemeClr val="tx1"/>
            </a:solidFill>
            <a:round/>
            <a:headEnd/>
            <a:tailEnd/>
          </a:ln>
        </p:spPr>
        <p:txBody>
          <a:bodyPr/>
          <a:lstStyle/>
          <a:p>
            <a:endParaRPr lang="en-US"/>
          </a:p>
        </p:txBody>
      </p:sp>
      <p:sp>
        <p:nvSpPr>
          <p:cNvPr id="2" name="Oval 1"/>
          <p:cNvSpPr/>
          <p:nvPr/>
        </p:nvSpPr>
        <p:spPr>
          <a:xfrm>
            <a:off x="1687955" y="4768661"/>
            <a:ext cx="381000" cy="381000"/>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9" name="Oval 8"/>
          <p:cNvSpPr/>
          <p:nvPr/>
        </p:nvSpPr>
        <p:spPr>
          <a:xfrm>
            <a:off x="3604304" y="4669024"/>
            <a:ext cx="381000" cy="381000"/>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10" name="Oval 9"/>
          <p:cNvSpPr/>
          <p:nvPr/>
        </p:nvSpPr>
        <p:spPr>
          <a:xfrm>
            <a:off x="5257800" y="4669024"/>
            <a:ext cx="381000" cy="381000"/>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11" name="Oval 10"/>
          <p:cNvSpPr/>
          <p:nvPr/>
        </p:nvSpPr>
        <p:spPr>
          <a:xfrm>
            <a:off x="3581400" y="5624830"/>
            <a:ext cx="381000" cy="381000"/>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12" name="Oval 11"/>
          <p:cNvSpPr/>
          <p:nvPr/>
        </p:nvSpPr>
        <p:spPr>
          <a:xfrm>
            <a:off x="5257800" y="5680447"/>
            <a:ext cx="381000" cy="381000"/>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13" name="Oval 12"/>
          <p:cNvSpPr/>
          <p:nvPr/>
        </p:nvSpPr>
        <p:spPr>
          <a:xfrm>
            <a:off x="7101796" y="4768661"/>
            <a:ext cx="381000" cy="381000"/>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14" name="Oval 13"/>
          <p:cNvSpPr/>
          <p:nvPr/>
        </p:nvSpPr>
        <p:spPr>
          <a:xfrm>
            <a:off x="6569413" y="5769988"/>
            <a:ext cx="381000" cy="381000"/>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sp>
        <p:nvSpPr>
          <p:cNvPr id="3" name="Rounded Rectangular Callout 2"/>
          <p:cNvSpPr/>
          <p:nvPr/>
        </p:nvSpPr>
        <p:spPr>
          <a:xfrm>
            <a:off x="685801" y="5149661"/>
            <a:ext cx="1302998" cy="1218483"/>
          </a:xfrm>
          <a:prstGeom prst="wedgeRoundRectCallout">
            <a:avLst>
              <a:gd name="adj1" fmla="val 70351"/>
              <a:gd name="adj2" fmla="val -20698"/>
              <a:gd name="adj3" fmla="val 16667"/>
            </a:avLst>
          </a:prstGeom>
          <a:solidFill>
            <a:srgbClr val="FF5B5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lnSpc>
                <a:spcPts val="2200"/>
              </a:lnSpc>
            </a:pPr>
            <a:r>
              <a:rPr lang="en-US" dirty="0"/>
              <a:t>Compute </a:t>
            </a:r>
            <a:r>
              <a:rPr lang="en-US" sz="2200" dirty="0"/>
              <a:t>average</a:t>
            </a:r>
            <a:r>
              <a:rPr lang="en-US" dirty="0"/>
              <a:t> and </a:t>
            </a:r>
            <a:r>
              <a:rPr lang="en-US" sz="2200" dirty="0"/>
              <a:t>variance</a:t>
            </a:r>
          </a:p>
        </p:txBody>
      </p:sp>
      <p:sp>
        <p:nvSpPr>
          <p:cNvPr id="16" name="Rounded Rectangular Callout 15"/>
          <p:cNvSpPr/>
          <p:nvPr/>
        </p:nvSpPr>
        <p:spPr>
          <a:xfrm>
            <a:off x="7279430" y="5327650"/>
            <a:ext cx="1118783" cy="994394"/>
          </a:xfrm>
          <a:prstGeom prst="wedgeRoundRectCallout">
            <a:avLst>
              <a:gd name="adj1" fmla="val -75320"/>
              <a:gd name="adj2" fmla="val -16945"/>
              <a:gd name="adj3" fmla="val 16667"/>
            </a:avLst>
          </a:prstGeom>
          <a:solidFill>
            <a:srgbClr val="FF5B5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lnSpc>
                <a:spcPts val="1700"/>
              </a:lnSpc>
            </a:pPr>
            <a:r>
              <a:rPr lang="en-US" dirty="0"/>
              <a:t>Compute average and variance</a:t>
            </a:r>
          </a:p>
        </p:txBody>
      </p:sp>
      <p:sp>
        <p:nvSpPr>
          <p:cNvPr id="4" name="Date Placeholder 3">
            <a:extLst>
              <a:ext uri="{FF2B5EF4-FFF2-40B4-BE49-F238E27FC236}">
                <a16:creationId xmlns:a16="http://schemas.microsoft.com/office/drawing/2014/main" id="{6743BFFE-AACE-4DA8-B21F-DA8A256940D1}"/>
              </a:ext>
            </a:extLst>
          </p:cNvPr>
          <p:cNvSpPr>
            <a:spLocks noGrp="1"/>
          </p:cNvSpPr>
          <p:nvPr>
            <p:ph type="dt" sz="half" idx="10"/>
          </p:nvPr>
        </p:nvSpPr>
        <p:spPr/>
        <p:txBody>
          <a:bodyPr/>
          <a:lstStyle/>
          <a:p>
            <a:fld id="{0B933381-9C97-42BF-AD38-6B1DBC91C818}" type="datetime1">
              <a:rPr lang="en-US" smtClean="0"/>
              <a:t>3/28/2023</a:t>
            </a:fld>
            <a:endParaRPr lang="en-US" dirty="0"/>
          </a:p>
        </p:txBody>
      </p:sp>
      <p:sp>
        <p:nvSpPr>
          <p:cNvPr id="5" name="Slide Number Placeholder 4">
            <a:extLst>
              <a:ext uri="{FF2B5EF4-FFF2-40B4-BE49-F238E27FC236}">
                <a16:creationId xmlns:a16="http://schemas.microsoft.com/office/drawing/2014/main" id="{70A47C3F-715E-4102-B926-CF1DAE9D801C}"/>
              </a:ext>
            </a:extLst>
          </p:cNvPr>
          <p:cNvSpPr>
            <a:spLocks noGrp="1"/>
          </p:cNvSpPr>
          <p:nvPr>
            <p:ph type="sldNum" sz="quarter" idx="12"/>
          </p:nvPr>
        </p:nvSpPr>
        <p:spPr/>
        <p:txBody>
          <a:bodyPr/>
          <a:lstStyle/>
          <a:p>
            <a:fld id="{8444A278-390B-480E-A91C-73A8347B7D93}" type="slidenum">
              <a:rPr lang="en-US" smtClean="0"/>
              <a:pPr/>
              <a:t>18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animEffect transition="in" filter="fade">
                                      <p:cBhvr>
                                        <p:cTn id="7" dur="1000"/>
                                        <p:tgtEl>
                                          <p:spTgt spid="21507">
                                            <p:txEl>
                                              <p:pRg st="1" end="1"/>
                                            </p:txEl>
                                          </p:spTgt>
                                        </p:tgtEl>
                                      </p:cBhvr>
                                    </p:animEffect>
                                    <p:anim calcmode="lin" valueType="num">
                                      <p:cBhvr>
                                        <p:cTn id="8" dur="10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1507">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9"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1507">
                                            <p:txEl>
                                              <p:pRg st="2" end="2"/>
                                            </p:txEl>
                                          </p:spTgt>
                                        </p:tgtEl>
                                        <p:attrNameLst>
                                          <p:attrName>style.visibility</p:attrName>
                                        </p:attrNameLst>
                                      </p:cBhvr>
                                      <p:to>
                                        <p:strVal val="visible"/>
                                      </p:to>
                                    </p:set>
                                    <p:animEffect transition="in" filter="fade">
                                      <p:cBhvr>
                                        <p:cTn id="22" dur="1000"/>
                                        <p:tgtEl>
                                          <p:spTgt spid="21507">
                                            <p:txEl>
                                              <p:pRg st="2" end="2"/>
                                            </p:txEl>
                                          </p:spTgt>
                                        </p:tgtEl>
                                      </p:cBhvr>
                                    </p:animEffect>
                                    <p:anim calcmode="lin" valueType="num">
                                      <p:cBhvr>
                                        <p:cTn id="23" dur="10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21507">
                                            <p:txEl>
                                              <p:pRg st="2" end="2"/>
                                            </p:txEl>
                                          </p:spTgt>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9"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childTnLst>
                          </p:cTn>
                        </p:par>
                        <p:par>
                          <p:cTn id="29" fill="hold">
                            <p:stCondLst>
                              <p:cond delay="1500"/>
                            </p:stCondLst>
                            <p:childTnLst>
                              <p:par>
                                <p:cTn id="30" presetID="9"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par>
                          <p:cTn id="33" fill="hold">
                            <p:stCondLst>
                              <p:cond delay="2000"/>
                            </p:stCondLst>
                            <p:childTnLst>
                              <p:par>
                                <p:cTn id="34" presetID="9"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dissolve">
                                      <p:cBhvr>
                                        <p:cTn id="36" dur="500"/>
                                        <p:tgtEl>
                                          <p:spTgt spid="11"/>
                                        </p:tgtEl>
                                      </p:cBhvr>
                                    </p:animEffect>
                                  </p:childTnLst>
                                </p:cTn>
                              </p:par>
                            </p:childTnLst>
                          </p:cTn>
                        </p:par>
                        <p:par>
                          <p:cTn id="37" fill="hold">
                            <p:stCondLst>
                              <p:cond delay="2500"/>
                            </p:stCondLst>
                            <p:childTnLst>
                              <p:par>
                                <p:cTn id="38" presetID="9"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1507">
                                            <p:txEl>
                                              <p:pRg st="3" end="3"/>
                                            </p:txEl>
                                          </p:spTgt>
                                        </p:tgtEl>
                                        <p:attrNameLst>
                                          <p:attrName>style.visibility</p:attrName>
                                        </p:attrNameLst>
                                      </p:cBhvr>
                                      <p:to>
                                        <p:strVal val="visible"/>
                                      </p:to>
                                    </p:set>
                                    <p:animEffect transition="in" filter="fade">
                                      <p:cBhvr>
                                        <p:cTn id="45" dur="1000"/>
                                        <p:tgtEl>
                                          <p:spTgt spid="21507">
                                            <p:txEl>
                                              <p:pRg st="3" end="3"/>
                                            </p:txEl>
                                          </p:spTgt>
                                        </p:tgtEl>
                                      </p:cBhvr>
                                    </p:animEffect>
                                    <p:anim calcmode="lin" valueType="num">
                                      <p:cBhvr>
                                        <p:cTn id="46" dur="10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21507">
                                            <p:txEl>
                                              <p:pRg st="3" end="3"/>
                                            </p:txEl>
                                          </p:spTgt>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9"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dissolve">
                                      <p:cBhvr>
                                        <p:cTn id="51" dur="500"/>
                                        <p:tgtEl>
                                          <p:spTgt spid="13"/>
                                        </p:tgtEl>
                                      </p:cBhvr>
                                    </p:animEffect>
                                  </p:childTnLst>
                                </p:cTn>
                              </p:par>
                            </p:childTnLst>
                          </p:cTn>
                        </p:par>
                        <p:par>
                          <p:cTn id="52" fill="hold">
                            <p:stCondLst>
                              <p:cond delay="1500"/>
                            </p:stCondLst>
                            <p:childTnLst>
                              <p:par>
                                <p:cTn id="53" presetID="9"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500"/>
                                        <p:tgtEl>
                                          <p:spTgt spid="14"/>
                                        </p:tgtEl>
                                      </p:cBhvr>
                                    </p:animEffect>
                                  </p:childTnLst>
                                </p:cTn>
                              </p:par>
                            </p:childTnLst>
                          </p:cTn>
                        </p:par>
                        <p:par>
                          <p:cTn id="56" fill="hold">
                            <p:stCondLst>
                              <p:cond delay="2000"/>
                            </p:stCondLst>
                            <p:childTnLst>
                              <p:par>
                                <p:cTn id="57" presetID="22" presetClass="entr" presetSubtype="2"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right)">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4" grpId="0" animBg="1"/>
      <p:bldP spid="3" grpId="0" animBg="1"/>
      <p:bldP spid="16"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FAFE7"/>
                </a:solidFill>
              </a:rPr>
              <a:t>3D Reconstruction</a:t>
            </a:r>
          </a:p>
        </p:txBody>
      </p:sp>
      <p:sp>
        <p:nvSpPr>
          <p:cNvPr id="3" name="Content Placeholder 2"/>
          <p:cNvSpPr>
            <a:spLocks noGrp="1"/>
          </p:cNvSpPr>
          <p:nvPr>
            <p:ph idx="1"/>
          </p:nvPr>
        </p:nvSpPr>
        <p:spPr>
          <a:xfrm>
            <a:off x="457200" y="1447800"/>
            <a:ext cx="8077200" cy="3352800"/>
          </a:xfrm>
        </p:spPr>
        <p:txBody>
          <a:bodyPr>
            <a:normAutofit fontScale="92500"/>
          </a:bodyPr>
          <a:lstStyle/>
          <a:p>
            <a:pPr>
              <a:spcAft>
                <a:spcPts val="1800"/>
              </a:spcAft>
            </a:pPr>
            <a:r>
              <a:rPr lang="en-US" dirty="0"/>
              <a:t>Single view provides only front view of objects </a:t>
            </a:r>
            <a:endParaRPr lang="en-US" dirty="0">
              <a:solidFill>
                <a:srgbClr val="00CC66"/>
              </a:solidFill>
            </a:endParaRPr>
          </a:p>
          <a:p>
            <a:pPr>
              <a:spcAft>
                <a:spcPts val="1800"/>
              </a:spcAft>
            </a:pPr>
            <a:r>
              <a:rPr lang="en-US" dirty="0"/>
              <a:t>Point cloud is incomplete with back side empty →</a:t>
            </a:r>
            <a:r>
              <a:rPr lang="en-US" dirty="0">
                <a:sym typeface="Wingdings"/>
              </a:rPr>
              <a:t> only a half model </a:t>
            </a:r>
            <a:r>
              <a:rPr lang="en-US" dirty="0">
                <a:solidFill>
                  <a:schemeClr val="tx1">
                    <a:lumMod val="75000"/>
                  </a:schemeClr>
                </a:solidFill>
                <a:sym typeface="Wingdings"/>
              </a:rPr>
              <a:t>(for understanding spatial relationship in 3D space)</a:t>
            </a:r>
            <a:endParaRPr lang="en-US" dirty="0">
              <a:solidFill>
                <a:schemeClr val="tx1">
                  <a:lumMod val="75000"/>
                </a:schemeClr>
              </a:solidFill>
            </a:endParaRPr>
          </a:p>
          <a:p>
            <a:pPr>
              <a:spcAft>
                <a:spcPts val="1000"/>
              </a:spcAft>
            </a:pPr>
            <a:r>
              <a:rPr lang="en-US" dirty="0"/>
              <a:t>Fill up the model using heuristics</a:t>
            </a:r>
          </a:p>
        </p:txBody>
      </p:sp>
      <p:sp>
        <p:nvSpPr>
          <p:cNvPr id="4" name="Date Placeholder 3">
            <a:extLst>
              <a:ext uri="{FF2B5EF4-FFF2-40B4-BE49-F238E27FC236}">
                <a16:creationId xmlns:a16="http://schemas.microsoft.com/office/drawing/2014/main" id="{4389FA32-046A-452B-BA8D-BE2D01CF7600}"/>
              </a:ext>
            </a:extLst>
          </p:cNvPr>
          <p:cNvSpPr>
            <a:spLocks noGrp="1"/>
          </p:cNvSpPr>
          <p:nvPr>
            <p:ph type="dt" sz="half" idx="10"/>
          </p:nvPr>
        </p:nvSpPr>
        <p:spPr/>
        <p:txBody>
          <a:bodyPr/>
          <a:lstStyle/>
          <a:p>
            <a:fld id="{2D1689F5-29BD-409F-9C50-6C3BB4013313}" type="datetime1">
              <a:rPr lang="en-US" smtClean="0"/>
              <a:t>3/28/2023</a:t>
            </a:fld>
            <a:endParaRPr lang="en-US" dirty="0"/>
          </a:p>
        </p:txBody>
      </p:sp>
      <p:sp>
        <p:nvSpPr>
          <p:cNvPr id="5" name="Slide Number Placeholder 4">
            <a:extLst>
              <a:ext uri="{FF2B5EF4-FFF2-40B4-BE49-F238E27FC236}">
                <a16:creationId xmlns:a16="http://schemas.microsoft.com/office/drawing/2014/main" id="{4702D705-E83C-42EC-B1A2-691D3341AE7F}"/>
              </a:ext>
            </a:extLst>
          </p:cNvPr>
          <p:cNvSpPr>
            <a:spLocks noGrp="1"/>
          </p:cNvSpPr>
          <p:nvPr>
            <p:ph type="sldNum" sz="quarter" idx="12"/>
          </p:nvPr>
        </p:nvSpPr>
        <p:spPr/>
        <p:txBody>
          <a:bodyPr/>
          <a:lstStyle/>
          <a:p>
            <a:fld id="{8444A278-390B-480E-A91C-73A8347B7D93}" type="slidenum">
              <a:rPr lang="en-US" smtClean="0"/>
              <a:pPr/>
              <a:t>180</a:t>
            </a:fld>
            <a:endParaRPr lang="en-US" dirty="0"/>
          </a:p>
        </p:txBody>
      </p:sp>
      <p:sp>
        <p:nvSpPr>
          <p:cNvPr id="6" name="Content Placeholder 2">
            <a:extLst>
              <a:ext uri="{FF2B5EF4-FFF2-40B4-BE49-F238E27FC236}">
                <a16:creationId xmlns:a16="http://schemas.microsoft.com/office/drawing/2014/main" id="{7EF02423-5656-4230-9E03-411CDCA08015}"/>
              </a:ext>
            </a:extLst>
          </p:cNvPr>
          <p:cNvSpPr txBox="1">
            <a:spLocks/>
          </p:cNvSpPr>
          <p:nvPr/>
        </p:nvSpPr>
        <p:spPr>
          <a:xfrm>
            <a:off x="685800" y="4343400"/>
            <a:ext cx="6019800" cy="1905000"/>
          </a:xfrm>
          <a:prstGeom prst="rect">
            <a:avLst/>
          </a:prstGeom>
        </p:spPr>
        <p:txBody>
          <a:bodyPr vert="horz">
            <a:normAutofit fontScale="92500" lnSpcReduction="10000"/>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448056" lvl="1" indent="0">
              <a:spcAft>
                <a:spcPts val="1000"/>
              </a:spcAft>
              <a:buFont typeface="Wingdings 2"/>
              <a:buNone/>
            </a:pPr>
            <a:r>
              <a:rPr lang="en-US"/>
              <a:t>The hidden points on the back of an object have the same depth value of the corresponding point on the top or bottom contour of the object (i.e., the back is flat)</a:t>
            </a:r>
            <a:endParaRPr lang="en-US" dirty="0">
              <a:solidFill>
                <a:srgbClr val="00CC66"/>
              </a:solidFill>
            </a:endParaRPr>
          </a:p>
        </p:txBody>
      </p:sp>
      <p:grpSp>
        <p:nvGrpSpPr>
          <p:cNvPr id="19" name="Group 18">
            <a:extLst>
              <a:ext uri="{FF2B5EF4-FFF2-40B4-BE49-F238E27FC236}">
                <a16:creationId xmlns:a16="http://schemas.microsoft.com/office/drawing/2014/main" id="{EAD16C65-BBEC-420C-B0AD-89A93B524D8A}"/>
              </a:ext>
            </a:extLst>
          </p:cNvPr>
          <p:cNvGrpSpPr/>
          <p:nvPr/>
        </p:nvGrpSpPr>
        <p:grpSpPr>
          <a:xfrm>
            <a:off x="6572562" y="4027304"/>
            <a:ext cx="2366557" cy="1780068"/>
            <a:chOff x="6572562" y="4027304"/>
            <a:chExt cx="2366557" cy="1780068"/>
          </a:xfrm>
        </p:grpSpPr>
        <p:sp>
          <p:nvSpPr>
            <p:cNvPr id="7" name="Flowchart: Data 6">
              <a:extLst>
                <a:ext uri="{FF2B5EF4-FFF2-40B4-BE49-F238E27FC236}">
                  <a16:creationId xmlns:a16="http://schemas.microsoft.com/office/drawing/2014/main" id="{06D261D1-3CB8-49DA-A10A-D10A085E3310}"/>
                </a:ext>
              </a:extLst>
            </p:cNvPr>
            <p:cNvSpPr/>
            <p:nvPr/>
          </p:nvSpPr>
          <p:spPr>
            <a:xfrm>
              <a:off x="7506787" y="4027304"/>
              <a:ext cx="439784" cy="1780068"/>
            </a:xfrm>
            <a:prstGeom prst="flowChartInputOutput">
              <a:avLst/>
            </a:prstGeom>
            <a:solidFill>
              <a:srgbClr val="FAB9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43F8F83-5E97-4AE3-A8FC-E000AF839C81}"/>
                </a:ext>
              </a:extLst>
            </p:cNvPr>
            <p:cNvSpPr txBox="1"/>
            <p:nvPr/>
          </p:nvSpPr>
          <p:spPr>
            <a:xfrm>
              <a:off x="6572562" y="4608034"/>
              <a:ext cx="723275" cy="369332"/>
            </a:xfrm>
            <a:prstGeom prst="rect">
              <a:avLst/>
            </a:prstGeom>
            <a:noFill/>
          </p:spPr>
          <p:txBody>
            <a:bodyPr wrap="none" rtlCol="0">
              <a:spAutoFit/>
            </a:bodyPr>
            <a:lstStyle/>
            <a:p>
              <a:r>
                <a:rPr lang="en-US" dirty="0">
                  <a:solidFill>
                    <a:srgbClr val="FFFF00"/>
                  </a:solidFill>
                </a:rPr>
                <a:t>Front</a:t>
              </a:r>
            </a:p>
          </p:txBody>
        </p:sp>
        <p:sp>
          <p:nvSpPr>
            <p:cNvPr id="9" name="Arrow: Right 8">
              <a:extLst>
                <a:ext uri="{FF2B5EF4-FFF2-40B4-BE49-F238E27FC236}">
                  <a16:creationId xmlns:a16="http://schemas.microsoft.com/office/drawing/2014/main" id="{20D61DF2-E330-4A69-B065-8F6E4EF71FED}"/>
                </a:ext>
              </a:extLst>
            </p:cNvPr>
            <p:cNvSpPr/>
            <p:nvPr/>
          </p:nvSpPr>
          <p:spPr>
            <a:xfrm>
              <a:off x="6825112" y="4856888"/>
              <a:ext cx="597408" cy="304764"/>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497C53A-8FCE-4673-8A65-330C855BE413}"/>
                </a:ext>
              </a:extLst>
            </p:cNvPr>
            <p:cNvCxnSpPr/>
            <p:nvPr/>
          </p:nvCxnSpPr>
          <p:spPr>
            <a:xfrm flipH="1" flipV="1">
              <a:off x="8301446" y="4082143"/>
              <a:ext cx="4354" cy="5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5B7B263-15F7-4207-B75A-63853E5727C8}"/>
                </a:ext>
              </a:extLst>
            </p:cNvPr>
            <p:cNvCxnSpPr>
              <a:cxnSpLocks/>
            </p:cNvCxnSpPr>
            <p:nvPr/>
          </p:nvCxnSpPr>
          <p:spPr>
            <a:xfrm>
              <a:off x="7600406" y="4045132"/>
              <a:ext cx="34834" cy="1761308"/>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8" name="Speech Bubble: Rectangle with Corners Rounded 17">
              <a:extLst>
                <a:ext uri="{FF2B5EF4-FFF2-40B4-BE49-F238E27FC236}">
                  <a16:creationId xmlns:a16="http://schemas.microsoft.com/office/drawing/2014/main" id="{C1559BF4-D87C-4E3A-AD0E-CA9C12A78BB5}"/>
                </a:ext>
              </a:extLst>
            </p:cNvPr>
            <p:cNvSpPr/>
            <p:nvPr/>
          </p:nvSpPr>
          <p:spPr>
            <a:xfrm>
              <a:off x="8040190" y="4792700"/>
              <a:ext cx="898929" cy="536448"/>
            </a:xfrm>
            <a:prstGeom prst="wedgeRoundRectCallout">
              <a:avLst>
                <a:gd name="adj1" fmla="val -95200"/>
                <a:gd name="adj2" fmla="val -39200"/>
                <a:gd name="adj3" fmla="val 16667"/>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en-US" sz="1400" dirty="0"/>
                <a:t>Estimated back</a:t>
              </a:r>
            </a:p>
          </p:txBody>
        </p:sp>
      </p:grpSp>
    </p:spTree>
    <p:extLst>
      <p:ext uri="{BB962C8B-B14F-4D97-AF65-F5344CB8AC3E}">
        <p14:creationId xmlns:p14="http://schemas.microsoft.com/office/powerpoint/2010/main" val="217348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up)">
                                      <p:cBhvr>
                                        <p:cTn id="20" dur="500"/>
                                        <p:tgtEl>
                                          <p:spTgt spid="6">
                                            <p:txEl>
                                              <p:pRg st="0" end="0"/>
                                            </p:txEl>
                                          </p:spTgt>
                                        </p:tgtEl>
                                      </p:cBhvr>
                                    </p:animEffect>
                                  </p:childTnLst>
                                </p:cTn>
                              </p:par>
                            </p:childTnLst>
                          </p:cTn>
                        </p:par>
                        <p:par>
                          <p:cTn id="21" fill="hold">
                            <p:stCondLst>
                              <p:cond delay="500"/>
                            </p:stCondLst>
                            <p:childTnLst>
                              <p:par>
                                <p:cTn id="22" presetID="9"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FAFE7"/>
                </a:solidFill>
              </a:rPr>
              <a:t>3D Reconstruction Example</a:t>
            </a:r>
          </a:p>
        </p:txBody>
      </p:sp>
      <p:pic>
        <p:nvPicPr>
          <p:cNvPr id="4" name="图片 4" descr="chairback.png"/>
          <p:cNvPicPr>
            <a:picLocks noChangeAspect="1"/>
          </p:cNvPicPr>
          <p:nvPr/>
        </p:nvPicPr>
        <p:blipFill>
          <a:blip r:embed="rId3" cstate="print"/>
          <a:stretch>
            <a:fillRect/>
          </a:stretch>
        </p:blipFill>
        <p:spPr>
          <a:xfrm>
            <a:off x="4572000" y="3469361"/>
            <a:ext cx="3982785" cy="2855239"/>
          </a:xfrm>
          <a:prstGeom prst="rect">
            <a:avLst/>
          </a:prstGeom>
        </p:spPr>
      </p:pic>
      <p:pic>
        <p:nvPicPr>
          <p:cNvPr id="8" name="图片 5" descr="chairfront.png"/>
          <p:cNvPicPr>
            <a:picLocks noChangeAspect="1"/>
          </p:cNvPicPr>
          <p:nvPr/>
        </p:nvPicPr>
        <p:blipFill>
          <a:blip r:embed="rId4" cstate="print"/>
          <a:stretch>
            <a:fillRect/>
          </a:stretch>
        </p:blipFill>
        <p:spPr>
          <a:xfrm>
            <a:off x="914400" y="1752600"/>
            <a:ext cx="4044462" cy="2743200"/>
          </a:xfrm>
          <a:prstGeom prst="rect">
            <a:avLst/>
          </a:prstGeom>
        </p:spPr>
      </p:pic>
      <p:sp>
        <p:nvSpPr>
          <p:cNvPr id="10" name="TextBox 9"/>
          <p:cNvSpPr txBox="1"/>
          <p:nvPr/>
        </p:nvSpPr>
        <p:spPr>
          <a:xfrm>
            <a:off x="6172200" y="2971800"/>
            <a:ext cx="2438400" cy="646331"/>
          </a:xfrm>
          <a:prstGeom prst="rect">
            <a:avLst/>
          </a:prstGeom>
          <a:noFill/>
        </p:spPr>
        <p:txBody>
          <a:bodyPr wrap="square" rtlCol="0">
            <a:spAutoFit/>
          </a:bodyPr>
          <a:lstStyle/>
          <a:p>
            <a:r>
              <a:rPr lang="en-US" dirty="0"/>
              <a:t>Back side of chair (as viewed from the back)</a:t>
            </a:r>
          </a:p>
        </p:txBody>
      </p:sp>
      <p:sp>
        <p:nvSpPr>
          <p:cNvPr id="6" name="TextBox 5"/>
          <p:cNvSpPr txBox="1"/>
          <p:nvPr/>
        </p:nvSpPr>
        <p:spPr>
          <a:xfrm>
            <a:off x="838200" y="4278868"/>
            <a:ext cx="2971800" cy="369332"/>
          </a:xfrm>
          <a:prstGeom prst="rect">
            <a:avLst/>
          </a:prstGeom>
          <a:noFill/>
        </p:spPr>
        <p:txBody>
          <a:bodyPr wrap="square" rtlCol="0">
            <a:spAutoFit/>
          </a:bodyPr>
          <a:lstStyle/>
          <a:p>
            <a:r>
              <a:rPr lang="en-US" dirty="0"/>
              <a:t>Front side of chair</a:t>
            </a:r>
          </a:p>
        </p:txBody>
      </p:sp>
      <p:sp>
        <p:nvSpPr>
          <p:cNvPr id="14" name="TextBox 13"/>
          <p:cNvSpPr txBox="1"/>
          <p:nvPr/>
        </p:nvSpPr>
        <p:spPr>
          <a:xfrm>
            <a:off x="914401" y="5105400"/>
            <a:ext cx="3047999" cy="707886"/>
          </a:xfrm>
          <a:prstGeom prst="rect">
            <a:avLst/>
          </a:prstGeom>
          <a:noFill/>
        </p:spPr>
        <p:txBody>
          <a:bodyPr wrap="square" rtlCol="0">
            <a:spAutoFit/>
          </a:bodyPr>
          <a:lstStyle/>
          <a:p>
            <a:r>
              <a:rPr lang="en-US" sz="2000" dirty="0"/>
              <a:t>Colors only computed for illustration purposes</a:t>
            </a:r>
          </a:p>
        </p:txBody>
      </p:sp>
      <p:sp>
        <p:nvSpPr>
          <p:cNvPr id="3" name="Date Placeholder 2">
            <a:extLst>
              <a:ext uri="{FF2B5EF4-FFF2-40B4-BE49-F238E27FC236}">
                <a16:creationId xmlns:a16="http://schemas.microsoft.com/office/drawing/2014/main" id="{CC077C10-C65E-429C-8FD0-1B435209CC66}"/>
              </a:ext>
            </a:extLst>
          </p:cNvPr>
          <p:cNvSpPr>
            <a:spLocks noGrp="1"/>
          </p:cNvSpPr>
          <p:nvPr>
            <p:ph type="dt" sz="half" idx="10"/>
          </p:nvPr>
        </p:nvSpPr>
        <p:spPr/>
        <p:txBody>
          <a:bodyPr/>
          <a:lstStyle/>
          <a:p>
            <a:fld id="{CF277493-01D9-44FC-BB0E-23D8C9E69430}" type="datetime1">
              <a:rPr lang="en-US" smtClean="0"/>
              <a:t>3/28/2023</a:t>
            </a:fld>
            <a:endParaRPr lang="en-US" dirty="0"/>
          </a:p>
        </p:txBody>
      </p:sp>
      <p:sp>
        <p:nvSpPr>
          <p:cNvPr id="5" name="Slide Number Placeholder 4">
            <a:extLst>
              <a:ext uri="{FF2B5EF4-FFF2-40B4-BE49-F238E27FC236}">
                <a16:creationId xmlns:a16="http://schemas.microsoft.com/office/drawing/2014/main" id="{E5AF8CBC-614C-4992-B095-8C1B51C6BF2A}"/>
              </a:ext>
            </a:extLst>
          </p:cNvPr>
          <p:cNvSpPr>
            <a:spLocks noGrp="1"/>
          </p:cNvSpPr>
          <p:nvPr>
            <p:ph type="sldNum" sz="quarter" idx="12"/>
          </p:nvPr>
        </p:nvSpPr>
        <p:spPr/>
        <p:txBody>
          <a:bodyPr/>
          <a:lstStyle/>
          <a:p>
            <a:fld id="{8444A278-390B-480E-A91C-73A8347B7D93}" type="slidenum">
              <a:rPr lang="en-US" smtClean="0"/>
              <a:pPr/>
              <a:t>181</a:t>
            </a:fld>
            <a:endParaRPr lang="en-US" dirty="0"/>
          </a:p>
        </p:txBody>
      </p:sp>
    </p:spTree>
    <p:extLst>
      <p:ext uri="{BB962C8B-B14F-4D97-AF65-F5344CB8AC3E}">
        <p14:creationId xmlns:p14="http://schemas.microsoft.com/office/powerpoint/2010/main" val="42286759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CFAFE7"/>
                </a:solidFill>
              </a:rPr>
              <a:t>Octree</a:t>
            </a:r>
            <a:r>
              <a:rPr lang="en-US" b="1" dirty="0">
                <a:solidFill>
                  <a:srgbClr val="CFAFE7"/>
                </a:solidFill>
              </a:rPr>
              <a:t> Representation</a:t>
            </a:r>
          </a:p>
        </p:txBody>
      </p:sp>
      <p:sp>
        <p:nvSpPr>
          <p:cNvPr id="3" name="Content Placeholder 2"/>
          <p:cNvSpPr>
            <a:spLocks noGrp="1"/>
          </p:cNvSpPr>
          <p:nvPr>
            <p:ph idx="1"/>
          </p:nvPr>
        </p:nvSpPr>
        <p:spPr>
          <a:xfrm>
            <a:off x="457200" y="1447800"/>
            <a:ext cx="8077200" cy="1828800"/>
          </a:xfrm>
        </p:spPr>
        <p:txBody>
          <a:bodyPr>
            <a:normAutofit/>
          </a:bodyPr>
          <a:lstStyle/>
          <a:p>
            <a:pPr>
              <a:spcAft>
                <a:spcPts val="1000"/>
              </a:spcAft>
            </a:pPr>
            <a:r>
              <a:rPr lang="en-US" dirty="0"/>
              <a:t>Point cloud is too computational intensive to use</a:t>
            </a:r>
          </a:p>
          <a:p>
            <a:pPr>
              <a:spcAft>
                <a:spcPts val="1000"/>
              </a:spcAft>
            </a:pPr>
            <a:r>
              <a:rPr lang="en-US" dirty="0" err="1">
                <a:solidFill>
                  <a:srgbClr val="FFFFFF"/>
                </a:solidFill>
              </a:rPr>
              <a:t>Octree</a:t>
            </a:r>
            <a:r>
              <a:rPr lang="en-US" dirty="0">
                <a:solidFill>
                  <a:srgbClr val="FFFFFF"/>
                </a:solidFill>
              </a:rPr>
              <a:t> coding is used to represent objects</a:t>
            </a:r>
          </a:p>
        </p:txBody>
      </p:sp>
      <p:sp>
        <p:nvSpPr>
          <p:cNvPr id="4" name="Content Placeholder 2"/>
          <p:cNvSpPr txBox="1">
            <a:spLocks/>
          </p:cNvSpPr>
          <p:nvPr/>
        </p:nvSpPr>
        <p:spPr>
          <a:xfrm>
            <a:off x="457200" y="3429000"/>
            <a:ext cx="5257800" cy="3200400"/>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spcAft>
                <a:spcPts val="1000"/>
              </a:spcAft>
            </a:pPr>
            <a:r>
              <a:rPr lang="en-US" dirty="0"/>
              <a:t>An </a:t>
            </a:r>
            <a:r>
              <a:rPr lang="en-US" dirty="0" err="1"/>
              <a:t>octree</a:t>
            </a:r>
            <a:r>
              <a:rPr lang="en-US" dirty="0"/>
              <a:t> partitions a 3D space by recursively subdividing it into 8 octants</a:t>
            </a:r>
          </a:p>
          <a:p>
            <a:pPr>
              <a:spcAft>
                <a:spcPts val="1000"/>
              </a:spcAft>
            </a:pPr>
            <a:r>
              <a:rPr lang="en-US" i="1" dirty="0"/>
              <a:t>N</a:t>
            </a:r>
            <a:r>
              <a:rPr lang="en-US" dirty="0"/>
              <a:t> levels of octree decomposition generates 8</a:t>
            </a:r>
            <a:r>
              <a:rPr lang="en-US" i="1" baseline="30000" dirty="0"/>
              <a:t>N</a:t>
            </a:r>
            <a:r>
              <a:rPr lang="en-US" dirty="0"/>
              <a:t> sub-cubicles</a:t>
            </a:r>
          </a:p>
        </p:txBody>
      </p:sp>
      <p:pic>
        <p:nvPicPr>
          <p:cNvPr id="5" name="Picture 3"/>
          <p:cNvPicPr>
            <a:picLocks noChangeAspect="1" noChangeArrowheads="1"/>
          </p:cNvPicPr>
          <p:nvPr/>
        </p:nvPicPr>
        <p:blipFill>
          <a:blip r:embed="rId3" cstate="print"/>
          <a:srcRect/>
          <a:stretch>
            <a:fillRect/>
          </a:stretch>
        </p:blipFill>
        <p:spPr bwMode="auto">
          <a:xfrm>
            <a:off x="6096000" y="4114800"/>
            <a:ext cx="2713383" cy="2286000"/>
          </a:xfrm>
          <a:prstGeom prst="rect">
            <a:avLst/>
          </a:prstGeom>
          <a:noFill/>
          <a:ln w="9525">
            <a:noFill/>
            <a:miter lim="800000"/>
            <a:headEnd/>
            <a:tailEnd/>
          </a:ln>
        </p:spPr>
      </p:pic>
      <p:sp>
        <p:nvSpPr>
          <p:cNvPr id="6" name="Date Placeholder 5">
            <a:extLst>
              <a:ext uri="{FF2B5EF4-FFF2-40B4-BE49-F238E27FC236}">
                <a16:creationId xmlns:a16="http://schemas.microsoft.com/office/drawing/2014/main" id="{7571D4D4-687C-49E6-8186-15FB4AA1E9D7}"/>
              </a:ext>
            </a:extLst>
          </p:cNvPr>
          <p:cNvSpPr>
            <a:spLocks noGrp="1"/>
          </p:cNvSpPr>
          <p:nvPr>
            <p:ph type="dt" sz="half" idx="10"/>
          </p:nvPr>
        </p:nvSpPr>
        <p:spPr/>
        <p:txBody>
          <a:bodyPr/>
          <a:lstStyle/>
          <a:p>
            <a:fld id="{B6CB2E7F-F280-4D3E-8E44-CAA5DA82544F}" type="datetime1">
              <a:rPr lang="en-US" smtClean="0"/>
              <a:t>3/28/2023</a:t>
            </a:fld>
            <a:endParaRPr lang="en-US" dirty="0"/>
          </a:p>
        </p:txBody>
      </p:sp>
      <p:sp>
        <p:nvSpPr>
          <p:cNvPr id="7" name="Slide Number Placeholder 6">
            <a:extLst>
              <a:ext uri="{FF2B5EF4-FFF2-40B4-BE49-F238E27FC236}">
                <a16:creationId xmlns:a16="http://schemas.microsoft.com/office/drawing/2014/main" id="{BCC25E63-9254-4840-82E4-3C0EF7C79D78}"/>
              </a:ext>
            </a:extLst>
          </p:cNvPr>
          <p:cNvSpPr>
            <a:spLocks noGrp="1"/>
          </p:cNvSpPr>
          <p:nvPr>
            <p:ph type="sldNum" sz="quarter" idx="12"/>
          </p:nvPr>
        </p:nvSpPr>
        <p:spPr/>
        <p:txBody>
          <a:bodyPr/>
          <a:lstStyle/>
          <a:p>
            <a:fld id="{8444A278-390B-480E-A91C-73A8347B7D93}" type="slidenum">
              <a:rPr lang="en-US" smtClean="0"/>
              <a:pPr/>
              <a:t>182</a:t>
            </a:fld>
            <a:endParaRPr lang="en-US" dirty="0"/>
          </a:p>
        </p:txBody>
      </p:sp>
    </p:spTree>
    <p:extLst>
      <p:ext uri="{BB962C8B-B14F-4D97-AF65-F5344CB8AC3E}">
        <p14:creationId xmlns:p14="http://schemas.microsoft.com/office/powerpoint/2010/main" val="55849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anim calcmode="lin" valueType="num">
                                      <p:cBhvr>
                                        <p:cTn id="2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9"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89621"/>
          </a:xfrm>
        </p:spPr>
        <p:txBody>
          <a:bodyPr>
            <a:normAutofit fontScale="90000"/>
          </a:bodyPr>
          <a:lstStyle/>
          <a:p>
            <a:r>
              <a:rPr lang="en-US" b="1" dirty="0">
                <a:solidFill>
                  <a:srgbClr val="CFAFE7"/>
                </a:solidFill>
              </a:rPr>
              <a:t>Object Representation</a:t>
            </a:r>
          </a:p>
        </p:txBody>
      </p:sp>
      <p:sp>
        <p:nvSpPr>
          <p:cNvPr id="4" name="Content Placeholder 2"/>
          <p:cNvSpPr txBox="1">
            <a:spLocks/>
          </p:cNvSpPr>
          <p:nvPr/>
        </p:nvSpPr>
        <p:spPr>
          <a:xfrm>
            <a:off x="304800" y="1179829"/>
            <a:ext cx="5257800" cy="5029200"/>
          </a:xfrm>
          <a:prstGeom prst="rect">
            <a:avLst/>
          </a:prstGeom>
        </p:spPr>
        <p:txBody>
          <a:bodyPr vert="horz">
            <a:normAutofit fontScale="92500"/>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spcAft>
                <a:spcPts val="1000"/>
              </a:spcAft>
            </a:pPr>
            <a:r>
              <a:rPr lang="en-US" dirty="0"/>
              <a:t>Octree decomposition is performed to the minimum bounding rectangular cuboid of the point cloud</a:t>
            </a:r>
          </a:p>
          <a:p>
            <a:pPr>
              <a:spcAft>
                <a:spcPts val="1000"/>
              </a:spcAft>
            </a:pPr>
            <a:r>
              <a:rPr lang="en-US" dirty="0"/>
              <a:t>Three level of decomposition generates 512 sub-cubicles</a:t>
            </a:r>
          </a:p>
          <a:p>
            <a:pPr>
              <a:spcAft>
                <a:spcPts val="1000"/>
              </a:spcAft>
            </a:pPr>
            <a:r>
              <a:rPr lang="en-US" dirty="0"/>
              <a:t>Very sparse sub-cubicles are removed</a:t>
            </a:r>
          </a:p>
          <a:p>
            <a:pPr>
              <a:spcAft>
                <a:spcPts val="1000"/>
              </a:spcAft>
            </a:pPr>
            <a:r>
              <a:rPr lang="en-US" dirty="0"/>
              <a:t>Internal sub-cubicles are also removed</a:t>
            </a:r>
          </a:p>
        </p:txBody>
      </p:sp>
      <p:pic>
        <p:nvPicPr>
          <p:cNvPr id="7" name="Picture 2"/>
          <p:cNvPicPr>
            <a:picLocks noChangeAspect="1" noChangeArrowheads="1"/>
          </p:cNvPicPr>
          <p:nvPr/>
        </p:nvPicPr>
        <p:blipFill>
          <a:blip r:embed="rId3" cstate="print"/>
          <a:srcRect/>
          <a:stretch>
            <a:fillRect/>
          </a:stretch>
        </p:blipFill>
        <p:spPr bwMode="auto">
          <a:xfrm>
            <a:off x="6324600" y="1219199"/>
            <a:ext cx="2390090" cy="1685179"/>
          </a:xfrm>
          <a:prstGeom prst="rect">
            <a:avLst/>
          </a:prstGeom>
          <a:noFill/>
          <a:ln w="9525">
            <a:noFill/>
            <a:miter lim="800000"/>
            <a:headEnd/>
            <a:tailEnd/>
          </a:ln>
        </p:spPr>
      </p:pic>
      <p:pic>
        <p:nvPicPr>
          <p:cNvPr id="8" name="图片 5" descr="octree.png"/>
          <p:cNvPicPr>
            <a:picLocks noChangeAspect="1"/>
          </p:cNvPicPr>
          <p:nvPr/>
        </p:nvPicPr>
        <p:blipFill>
          <a:blip r:embed="rId4" cstate="print"/>
          <a:stretch>
            <a:fillRect/>
          </a:stretch>
        </p:blipFill>
        <p:spPr>
          <a:xfrm>
            <a:off x="6324600" y="2971800"/>
            <a:ext cx="2362200" cy="1873721"/>
          </a:xfrm>
          <a:prstGeom prst="rect">
            <a:avLst/>
          </a:prstGeom>
        </p:spPr>
      </p:pic>
      <p:pic>
        <p:nvPicPr>
          <p:cNvPr id="9" name="图片 6" descr="octree2.png"/>
          <p:cNvPicPr>
            <a:picLocks noChangeAspect="1"/>
          </p:cNvPicPr>
          <p:nvPr/>
        </p:nvPicPr>
        <p:blipFill>
          <a:blip r:embed="rId5" cstate="print"/>
          <a:stretch>
            <a:fillRect/>
          </a:stretch>
        </p:blipFill>
        <p:spPr>
          <a:xfrm>
            <a:off x="6274266" y="5000461"/>
            <a:ext cx="2412534" cy="1715270"/>
          </a:xfrm>
          <a:prstGeom prst="rect">
            <a:avLst/>
          </a:prstGeom>
        </p:spPr>
      </p:pic>
      <p:sp>
        <p:nvSpPr>
          <p:cNvPr id="3" name="TextBox 2"/>
          <p:cNvSpPr txBox="1"/>
          <p:nvPr/>
        </p:nvSpPr>
        <p:spPr>
          <a:xfrm>
            <a:off x="865125" y="6179522"/>
            <a:ext cx="4787144" cy="400110"/>
          </a:xfrm>
          <a:prstGeom prst="rect">
            <a:avLst/>
          </a:prstGeom>
          <a:noFill/>
        </p:spPr>
        <p:txBody>
          <a:bodyPr wrap="none" rtlCol="0">
            <a:spAutoFit/>
          </a:bodyPr>
          <a:lstStyle/>
          <a:p>
            <a:r>
              <a:rPr lang="en-US" sz="2000" dirty="0">
                <a:solidFill>
                  <a:srgbClr val="FFC000"/>
                </a:solidFill>
              </a:rPr>
              <a:t>A low-resolution model of the point cloud</a:t>
            </a:r>
          </a:p>
        </p:txBody>
      </p:sp>
      <p:sp>
        <p:nvSpPr>
          <p:cNvPr id="5" name="Date Placeholder 4">
            <a:extLst>
              <a:ext uri="{FF2B5EF4-FFF2-40B4-BE49-F238E27FC236}">
                <a16:creationId xmlns:a16="http://schemas.microsoft.com/office/drawing/2014/main" id="{A104AA20-BAFF-4695-8978-04DE660A0218}"/>
              </a:ext>
            </a:extLst>
          </p:cNvPr>
          <p:cNvSpPr>
            <a:spLocks noGrp="1"/>
          </p:cNvSpPr>
          <p:nvPr>
            <p:ph type="dt" sz="half" idx="10"/>
          </p:nvPr>
        </p:nvSpPr>
        <p:spPr/>
        <p:txBody>
          <a:bodyPr/>
          <a:lstStyle/>
          <a:p>
            <a:fld id="{E4FA6532-5F32-484E-B24E-E66AED131497}" type="datetime1">
              <a:rPr lang="en-US" smtClean="0"/>
              <a:t>3/28/2023</a:t>
            </a:fld>
            <a:endParaRPr lang="en-US" dirty="0"/>
          </a:p>
        </p:txBody>
      </p:sp>
      <p:sp>
        <p:nvSpPr>
          <p:cNvPr id="6" name="Slide Number Placeholder 5">
            <a:extLst>
              <a:ext uri="{FF2B5EF4-FFF2-40B4-BE49-F238E27FC236}">
                <a16:creationId xmlns:a16="http://schemas.microsoft.com/office/drawing/2014/main" id="{41E064B2-3743-45A8-B987-68A5EA2C081F}"/>
              </a:ext>
            </a:extLst>
          </p:cNvPr>
          <p:cNvSpPr>
            <a:spLocks noGrp="1"/>
          </p:cNvSpPr>
          <p:nvPr>
            <p:ph type="sldNum" sz="quarter" idx="12"/>
          </p:nvPr>
        </p:nvSpPr>
        <p:spPr/>
        <p:txBody>
          <a:bodyPr/>
          <a:lstStyle/>
          <a:p>
            <a:fld id="{8444A278-390B-480E-A91C-73A8347B7D93}" type="slidenum">
              <a:rPr lang="en-US" smtClean="0"/>
              <a:pPr/>
              <a:t>183</a:t>
            </a:fld>
            <a:endParaRPr lang="en-US" dirty="0"/>
          </a:p>
        </p:txBody>
      </p:sp>
    </p:spTree>
    <p:extLst>
      <p:ext uri="{BB962C8B-B14F-4D97-AF65-F5344CB8AC3E}">
        <p14:creationId xmlns:p14="http://schemas.microsoft.com/office/powerpoint/2010/main" val="89218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anim calcmode="lin" valueType="num">
                                      <p:cBhvr>
                                        <p:cTn id="1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000"/>
                                        <p:tgtEl>
                                          <p:spTgt spid="4">
                                            <p:txEl>
                                              <p:pRg st="2" end="2"/>
                                            </p:txEl>
                                          </p:spTgt>
                                        </p:tgtEl>
                                      </p:cBhvr>
                                    </p:animEffect>
                                    <p:anim calcmode="lin" valueType="num">
                                      <p:cBhvr>
                                        <p:cTn id="2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5" presetID="9"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5" presetID="9"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left)">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1143000"/>
          </a:xfrm>
        </p:spPr>
        <p:txBody>
          <a:bodyPr>
            <a:normAutofit/>
          </a:bodyPr>
          <a:lstStyle/>
          <a:p>
            <a:r>
              <a:rPr lang="en-US" b="1" dirty="0">
                <a:solidFill>
                  <a:srgbClr val="CFAFE7"/>
                </a:solidFill>
              </a:rPr>
              <a:t>Computing 3D Directional Logic</a:t>
            </a:r>
          </a:p>
        </p:txBody>
      </p:sp>
      <p:sp>
        <p:nvSpPr>
          <p:cNvPr id="3" name="Content Placeholder 2"/>
          <p:cNvSpPr>
            <a:spLocks noGrp="1"/>
          </p:cNvSpPr>
          <p:nvPr>
            <p:ph idx="1"/>
          </p:nvPr>
        </p:nvSpPr>
        <p:spPr>
          <a:xfrm>
            <a:off x="457200" y="1447800"/>
            <a:ext cx="8305800" cy="2438400"/>
          </a:xfrm>
        </p:spPr>
        <p:txBody>
          <a:bodyPr>
            <a:normAutofit fontScale="77500" lnSpcReduction="20000"/>
          </a:bodyPr>
          <a:lstStyle/>
          <a:p>
            <a:pPr>
              <a:spcAft>
                <a:spcPts val="1000"/>
              </a:spcAft>
            </a:pPr>
            <a:r>
              <a:rPr lang="en-US" dirty="0"/>
              <a:t>The idea is adopted from ray tracing (graphics techniques for rendering)</a:t>
            </a:r>
          </a:p>
          <a:p>
            <a:pPr>
              <a:spcAft>
                <a:spcPts val="1000"/>
              </a:spcAft>
            </a:pPr>
            <a:r>
              <a:rPr lang="en-US" dirty="0"/>
              <a:t>Both reference object and target object are </a:t>
            </a:r>
            <a:r>
              <a:rPr lang="en-US" dirty="0" err="1"/>
              <a:t>octree</a:t>
            </a:r>
            <a:r>
              <a:rPr lang="en-US" dirty="0"/>
              <a:t>-decomposed into sub-cubicles (3 levels)</a:t>
            </a:r>
          </a:p>
          <a:p>
            <a:pPr>
              <a:spcAft>
                <a:spcPts val="1000"/>
              </a:spcAft>
            </a:pPr>
            <a:r>
              <a:rPr lang="en-US" dirty="0"/>
              <a:t>840 rays are originated from the centroid of the </a:t>
            </a:r>
            <a:r>
              <a:rPr lang="en-US" u="sng" dirty="0"/>
              <a:t>each sub-cubicle</a:t>
            </a:r>
            <a:r>
              <a:rPr lang="en-US" dirty="0"/>
              <a:t> of the reference object to sample the entire space.</a:t>
            </a:r>
          </a:p>
        </p:txBody>
      </p:sp>
      <p:grpSp>
        <p:nvGrpSpPr>
          <p:cNvPr id="26" name="Group 25"/>
          <p:cNvGrpSpPr/>
          <p:nvPr/>
        </p:nvGrpSpPr>
        <p:grpSpPr>
          <a:xfrm>
            <a:off x="1338990" y="4871966"/>
            <a:ext cx="4806012" cy="1833634"/>
            <a:chOff x="1338990" y="4871966"/>
            <a:chExt cx="4806012" cy="1833634"/>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1460" y="4871966"/>
              <a:ext cx="1219200" cy="1121664"/>
            </a:xfrm>
            <a:prstGeom prst="rect">
              <a:avLst/>
            </a:prstGeom>
          </p:spPr>
        </p:pic>
        <p:sp>
          <p:nvSpPr>
            <p:cNvPr id="23" name="TextBox 22"/>
            <p:cNvSpPr txBox="1"/>
            <p:nvPr/>
          </p:nvSpPr>
          <p:spPr>
            <a:xfrm>
              <a:off x="1338990" y="5625216"/>
              <a:ext cx="1249060" cy="369332"/>
            </a:xfrm>
            <a:prstGeom prst="rect">
              <a:avLst/>
            </a:prstGeom>
            <a:noFill/>
          </p:spPr>
          <p:txBody>
            <a:bodyPr wrap="none" rtlCol="0">
              <a:spAutoFit/>
            </a:bodyPr>
            <a:lstStyle/>
            <a:p>
              <a:r>
                <a:rPr lang="en-US" dirty="0"/>
                <a:t>Reference</a:t>
              </a:r>
            </a:p>
          </p:txBody>
        </p:sp>
        <p:sp>
          <p:nvSpPr>
            <p:cNvPr id="24" name="TextBox 23"/>
            <p:cNvSpPr txBox="1"/>
            <p:nvPr/>
          </p:nvSpPr>
          <p:spPr>
            <a:xfrm>
              <a:off x="5319070" y="5301734"/>
              <a:ext cx="825932" cy="369332"/>
            </a:xfrm>
            <a:prstGeom prst="rect">
              <a:avLst/>
            </a:prstGeom>
            <a:noFill/>
          </p:spPr>
          <p:txBody>
            <a:bodyPr wrap="none" rtlCol="0">
              <a:spAutoFit/>
            </a:bodyPr>
            <a:lstStyle/>
            <a:p>
              <a:r>
                <a:rPr lang="en-US" dirty="0"/>
                <a:t>Target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5638800"/>
              <a:ext cx="1066800" cy="1066800"/>
            </a:xfrm>
            <a:prstGeom prst="rect">
              <a:avLst/>
            </a:prstGeom>
          </p:spPr>
        </p:pic>
      </p:grpSp>
      <p:cxnSp>
        <p:nvCxnSpPr>
          <p:cNvPr id="10" name="Straight Connector 9"/>
          <p:cNvCxnSpPr/>
          <p:nvPr/>
        </p:nvCxnSpPr>
        <p:spPr>
          <a:xfrm flipV="1">
            <a:off x="3211200" y="5449824"/>
            <a:ext cx="897504" cy="31737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2797500" y="5301734"/>
            <a:ext cx="412003" cy="46806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225600" y="5774400"/>
            <a:ext cx="2309802" cy="8550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925802" y="4744724"/>
            <a:ext cx="1219200" cy="41655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8286" y="5656066"/>
            <a:ext cx="270382" cy="307632"/>
          </a:xfrm>
          <a:prstGeom prst="rect">
            <a:avLst/>
          </a:prstGeom>
        </p:spPr>
      </p:pic>
      <p:cxnSp>
        <p:nvCxnSpPr>
          <p:cNvPr id="25" name="Straight Arrow Connector 24"/>
          <p:cNvCxnSpPr/>
          <p:nvPr/>
        </p:nvCxnSpPr>
        <p:spPr>
          <a:xfrm flipH="1">
            <a:off x="2153259" y="5787064"/>
            <a:ext cx="1042333" cy="7834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B0EF2E0A-8156-4429-9CAE-3D53FEE053B3}"/>
              </a:ext>
            </a:extLst>
          </p:cNvPr>
          <p:cNvSpPr>
            <a:spLocks noGrp="1"/>
          </p:cNvSpPr>
          <p:nvPr>
            <p:ph type="dt" sz="half" idx="10"/>
          </p:nvPr>
        </p:nvSpPr>
        <p:spPr/>
        <p:txBody>
          <a:bodyPr/>
          <a:lstStyle/>
          <a:p>
            <a:fld id="{CDDD887F-5E32-45C7-85AF-ECD77A4ACF03}" type="datetime1">
              <a:rPr lang="en-US" smtClean="0"/>
              <a:t>3/28/2023</a:t>
            </a:fld>
            <a:endParaRPr lang="en-US" dirty="0"/>
          </a:p>
        </p:txBody>
      </p:sp>
      <p:sp>
        <p:nvSpPr>
          <p:cNvPr id="9" name="Slide Number Placeholder 8">
            <a:extLst>
              <a:ext uri="{FF2B5EF4-FFF2-40B4-BE49-F238E27FC236}">
                <a16:creationId xmlns:a16="http://schemas.microsoft.com/office/drawing/2014/main" id="{D5A2B6E9-3E39-42FC-993A-D659614759EB}"/>
              </a:ext>
            </a:extLst>
          </p:cNvPr>
          <p:cNvSpPr>
            <a:spLocks noGrp="1"/>
          </p:cNvSpPr>
          <p:nvPr>
            <p:ph type="sldNum" sz="quarter" idx="12"/>
          </p:nvPr>
        </p:nvSpPr>
        <p:spPr/>
        <p:txBody>
          <a:bodyPr/>
          <a:lstStyle/>
          <a:p>
            <a:fld id="{8444A278-390B-480E-A91C-73A8347B7D93}" type="slidenum">
              <a:rPr lang="en-US" smtClean="0"/>
              <a:pPr/>
              <a:t>184</a:t>
            </a:fld>
            <a:endParaRPr lang="en-US" dirty="0"/>
          </a:p>
        </p:txBody>
      </p:sp>
    </p:spTree>
    <p:extLst>
      <p:ext uri="{BB962C8B-B14F-4D97-AF65-F5344CB8AC3E}">
        <p14:creationId xmlns:p14="http://schemas.microsoft.com/office/powerpoint/2010/main" val="370731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dissolv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par>
                          <p:cTn id="36" fill="hold">
                            <p:stCondLst>
                              <p:cond delay="1500"/>
                            </p:stCondLst>
                            <p:childTnLst>
                              <p:par>
                                <p:cTn id="37" presetID="22" presetClass="entr" presetSubtype="2"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right)">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1143000"/>
          </a:xfrm>
        </p:spPr>
        <p:txBody>
          <a:bodyPr>
            <a:normAutofit/>
          </a:bodyPr>
          <a:lstStyle/>
          <a:p>
            <a:r>
              <a:rPr lang="en-US" b="1" dirty="0">
                <a:solidFill>
                  <a:srgbClr val="CFAFE7"/>
                </a:solidFill>
              </a:rPr>
              <a:t>Computing 3D Directional Logic</a:t>
            </a:r>
          </a:p>
        </p:txBody>
      </p:sp>
      <p:sp>
        <p:nvSpPr>
          <p:cNvPr id="3" name="Content Placeholder 2"/>
          <p:cNvSpPr>
            <a:spLocks noGrp="1"/>
          </p:cNvSpPr>
          <p:nvPr>
            <p:ph idx="1"/>
          </p:nvPr>
        </p:nvSpPr>
        <p:spPr>
          <a:xfrm>
            <a:off x="457200" y="1447800"/>
            <a:ext cx="8305800" cy="3124200"/>
          </a:xfrm>
        </p:spPr>
        <p:txBody>
          <a:bodyPr>
            <a:normAutofit fontScale="77500" lnSpcReduction="20000"/>
          </a:bodyPr>
          <a:lstStyle/>
          <a:p>
            <a:pPr>
              <a:spcAft>
                <a:spcPts val="1000"/>
              </a:spcAft>
            </a:pPr>
            <a:r>
              <a:rPr lang="en-US" dirty="0"/>
              <a:t>The idea is adopted from ray tracing (graphics techniques for rendering)</a:t>
            </a:r>
          </a:p>
          <a:p>
            <a:pPr>
              <a:spcAft>
                <a:spcPts val="1000"/>
              </a:spcAft>
            </a:pPr>
            <a:r>
              <a:rPr lang="en-US" dirty="0"/>
              <a:t>Both reference object and target object are </a:t>
            </a:r>
            <a:r>
              <a:rPr lang="en-US" dirty="0" err="1"/>
              <a:t>octree</a:t>
            </a:r>
            <a:r>
              <a:rPr lang="en-US" dirty="0"/>
              <a:t>-decomposed into sub-cubicles (3 levels)</a:t>
            </a:r>
          </a:p>
          <a:p>
            <a:pPr>
              <a:spcAft>
                <a:spcPts val="1000"/>
              </a:spcAft>
            </a:pPr>
            <a:r>
              <a:rPr lang="en-US" dirty="0"/>
              <a:t>840 rays are originated from the centroid of the </a:t>
            </a:r>
            <a:r>
              <a:rPr lang="en-US" u="sng" dirty="0"/>
              <a:t>each sub-cubicle</a:t>
            </a:r>
            <a:r>
              <a:rPr lang="en-US" dirty="0"/>
              <a:t> of the reference object to sample the entire space.</a:t>
            </a:r>
          </a:p>
          <a:p>
            <a:pPr>
              <a:spcAft>
                <a:spcPts val="1000"/>
              </a:spcAft>
            </a:pPr>
            <a:r>
              <a:rPr lang="en-US" dirty="0"/>
              <a:t>Each of these rays produces a result of 1 if it hits any of the sub-cubicle of the target object, and 0 otherwise</a:t>
            </a:r>
          </a:p>
        </p:txBody>
      </p:sp>
      <p:sp>
        <p:nvSpPr>
          <p:cNvPr id="10" name="TextBox 9"/>
          <p:cNvSpPr txBox="1"/>
          <p:nvPr/>
        </p:nvSpPr>
        <p:spPr>
          <a:xfrm>
            <a:off x="6096000" y="4496744"/>
            <a:ext cx="471604" cy="369332"/>
          </a:xfrm>
          <a:prstGeom prst="rect">
            <a:avLst/>
          </a:prstGeom>
          <a:noFill/>
        </p:spPr>
        <p:txBody>
          <a:bodyPr wrap="none" rtlCol="0">
            <a:spAutoFit/>
          </a:bodyPr>
          <a:lstStyle/>
          <a:p>
            <a:r>
              <a:rPr lang="en-US" dirty="0">
                <a:solidFill>
                  <a:srgbClr val="FFFF00"/>
                </a:solidFill>
              </a:rPr>
              <a:t>“1”</a:t>
            </a:r>
          </a:p>
        </p:txBody>
      </p:sp>
      <p:sp>
        <p:nvSpPr>
          <p:cNvPr id="11" name="TextBox 10"/>
          <p:cNvSpPr txBox="1"/>
          <p:nvPr/>
        </p:nvSpPr>
        <p:spPr>
          <a:xfrm>
            <a:off x="2485178" y="5036144"/>
            <a:ext cx="466794" cy="369332"/>
          </a:xfrm>
          <a:prstGeom prst="rect">
            <a:avLst/>
          </a:prstGeom>
          <a:noFill/>
        </p:spPr>
        <p:txBody>
          <a:bodyPr wrap="none" rtlCol="0">
            <a:spAutoFit/>
          </a:bodyPr>
          <a:lstStyle/>
          <a:p>
            <a:r>
              <a:rPr lang="en-US" dirty="0">
                <a:solidFill>
                  <a:srgbClr val="FFFF00"/>
                </a:solidFill>
              </a:rPr>
              <a:t>“0”</a:t>
            </a:r>
          </a:p>
        </p:txBody>
      </p:sp>
      <p:sp>
        <p:nvSpPr>
          <p:cNvPr id="12" name="TextBox 11"/>
          <p:cNvSpPr txBox="1"/>
          <p:nvPr/>
        </p:nvSpPr>
        <p:spPr>
          <a:xfrm>
            <a:off x="5498639" y="6433066"/>
            <a:ext cx="466794" cy="369332"/>
          </a:xfrm>
          <a:prstGeom prst="rect">
            <a:avLst/>
          </a:prstGeom>
          <a:noFill/>
        </p:spPr>
        <p:txBody>
          <a:bodyPr wrap="none" rtlCol="0">
            <a:spAutoFit/>
          </a:bodyPr>
          <a:lstStyle/>
          <a:p>
            <a:r>
              <a:rPr lang="en-US" dirty="0">
                <a:solidFill>
                  <a:srgbClr val="FFFF00"/>
                </a:solidFill>
              </a:rPr>
              <a:t>“0”</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1460" y="4871966"/>
            <a:ext cx="1219200" cy="1121664"/>
          </a:xfrm>
          <a:prstGeom prst="rect">
            <a:avLst/>
          </a:prstGeom>
        </p:spPr>
      </p:pic>
      <p:sp>
        <p:nvSpPr>
          <p:cNvPr id="17" name="TextBox 16"/>
          <p:cNvSpPr txBox="1"/>
          <p:nvPr/>
        </p:nvSpPr>
        <p:spPr>
          <a:xfrm>
            <a:off x="1338990" y="5625216"/>
            <a:ext cx="1249060" cy="369332"/>
          </a:xfrm>
          <a:prstGeom prst="rect">
            <a:avLst/>
          </a:prstGeom>
          <a:noFill/>
        </p:spPr>
        <p:txBody>
          <a:bodyPr wrap="none" rtlCol="0">
            <a:spAutoFit/>
          </a:bodyPr>
          <a:lstStyle/>
          <a:p>
            <a:r>
              <a:rPr lang="en-US" dirty="0"/>
              <a:t>Reference</a:t>
            </a:r>
          </a:p>
        </p:txBody>
      </p:sp>
      <p:sp>
        <p:nvSpPr>
          <p:cNvPr id="18" name="TextBox 17"/>
          <p:cNvSpPr txBox="1"/>
          <p:nvPr/>
        </p:nvSpPr>
        <p:spPr>
          <a:xfrm>
            <a:off x="5319070" y="5301734"/>
            <a:ext cx="825932" cy="369332"/>
          </a:xfrm>
          <a:prstGeom prst="rect">
            <a:avLst/>
          </a:prstGeom>
          <a:noFill/>
        </p:spPr>
        <p:txBody>
          <a:bodyPr wrap="none" rtlCol="0">
            <a:spAutoFit/>
          </a:bodyPr>
          <a:lstStyle/>
          <a:p>
            <a:r>
              <a:rPr lang="en-US" dirty="0"/>
              <a:t>Target</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5638800"/>
            <a:ext cx="1066800" cy="1066800"/>
          </a:xfrm>
          <a:prstGeom prst="rect">
            <a:avLst/>
          </a:prstGeom>
        </p:spPr>
      </p:pic>
      <p:cxnSp>
        <p:nvCxnSpPr>
          <p:cNvPr id="20" name="Straight Connector 19"/>
          <p:cNvCxnSpPr/>
          <p:nvPr/>
        </p:nvCxnSpPr>
        <p:spPr>
          <a:xfrm flipV="1">
            <a:off x="3211200" y="5328845"/>
            <a:ext cx="1169301" cy="43835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2797500" y="5301734"/>
            <a:ext cx="412003" cy="46806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225600" y="5774400"/>
            <a:ext cx="2309802" cy="8550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925802" y="4744724"/>
            <a:ext cx="1219200" cy="41655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8286" y="5656066"/>
            <a:ext cx="270382" cy="307632"/>
          </a:xfrm>
          <a:prstGeom prst="rect">
            <a:avLst/>
          </a:prstGeom>
        </p:spPr>
      </p:pic>
      <p:cxnSp>
        <p:nvCxnSpPr>
          <p:cNvPr id="25" name="Straight Arrow Connector 24"/>
          <p:cNvCxnSpPr/>
          <p:nvPr/>
        </p:nvCxnSpPr>
        <p:spPr>
          <a:xfrm flipH="1">
            <a:off x="2153259" y="5787064"/>
            <a:ext cx="1042333" cy="7834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716832" y="6403066"/>
            <a:ext cx="466794" cy="369332"/>
          </a:xfrm>
          <a:prstGeom prst="rect">
            <a:avLst/>
          </a:prstGeom>
          <a:noFill/>
        </p:spPr>
        <p:txBody>
          <a:bodyPr wrap="none" rtlCol="0">
            <a:spAutoFit/>
          </a:bodyPr>
          <a:lstStyle/>
          <a:p>
            <a:r>
              <a:rPr lang="en-US" dirty="0">
                <a:solidFill>
                  <a:srgbClr val="FFFF00"/>
                </a:solidFill>
              </a:rPr>
              <a:t>“0”</a:t>
            </a:r>
          </a:p>
        </p:txBody>
      </p:sp>
      <p:sp>
        <p:nvSpPr>
          <p:cNvPr id="4" name="Date Placeholder 3">
            <a:extLst>
              <a:ext uri="{FF2B5EF4-FFF2-40B4-BE49-F238E27FC236}">
                <a16:creationId xmlns:a16="http://schemas.microsoft.com/office/drawing/2014/main" id="{2AC88AC6-4CAE-478C-B60F-73E6BEF53D33}"/>
              </a:ext>
            </a:extLst>
          </p:cNvPr>
          <p:cNvSpPr>
            <a:spLocks noGrp="1"/>
          </p:cNvSpPr>
          <p:nvPr>
            <p:ph type="dt" sz="half" idx="10"/>
          </p:nvPr>
        </p:nvSpPr>
        <p:spPr/>
        <p:txBody>
          <a:bodyPr/>
          <a:lstStyle/>
          <a:p>
            <a:fld id="{118CE780-C573-46A3-9E3A-29D76EAE8C37}" type="datetime1">
              <a:rPr lang="en-US" smtClean="0"/>
              <a:t>3/28/2023</a:t>
            </a:fld>
            <a:endParaRPr lang="en-US" dirty="0"/>
          </a:p>
        </p:txBody>
      </p:sp>
      <p:sp>
        <p:nvSpPr>
          <p:cNvPr id="5" name="Slide Number Placeholder 4">
            <a:extLst>
              <a:ext uri="{FF2B5EF4-FFF2-40B4-BE49-F238E27FC236}">
                <a16:creationId xmlns:a16="http://schemas.microsoft.com/office/drawing/2014/main" id="{8CE8B845-4823-4EB2-87D8-829815056546}"/>
              </a:ext>
            </a:extLst>
          </p:cNvPr>
          <p:cNvSpPr>
            <a:spLocks noGrp="1"/>
          </p:cNvSpPr>
          <p:nvPr>
            <p:ph type="sldNum" sz="quarter" idx="12"/>
          </p:nvPr>
        </p:nvSpPr>
        <p:spPr/>
        <p:txBody>
          <a:bodyPr/>
          <a:lstStyle/>
          <a:p>
            <a:fld id="{8444A278-390B-480E-A91C-73A8347B7D93}" type="slidenum">
              <a:rPr lang="en-US" smtClean="0"/>
              <a:pPr/>
              <a:t>185</a:t>
            </a:fld>
            <a:endParaRPr lang="en-US" dirty="0"/>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5543" y="5149240"/>
            <a:ext cx="270382" cy="307632"/>
          </a:xfrm>
          <a:prstGeom prst="rect">
            <a:avLst/>
          </a:prstGeom>
        </p:spPr>
      </p:pic>
    </p:spTree>
    <p:extLst>
      <p:ext uri="{BB962C8B-B14F-4D97-AF65-F5344CB8AC3E}">
        <p14:creationId xmlns:p14="http://schemas.microsoft.com/office/powerpoint/2010/main" val="405276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childTnLst>
                          </p:cTn>
                        </p:par>
                        <p:par>
                          <p:cTn id="8" fill="hold">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par>
                          <p:cTn id="16" fill="hold">
                            <p:stCondLst>
                              <p:cond delay="2500"/>
                            </p:stCondLst>
                            <p:childTnLst>
                              <p:par>
                                <p:cTn id="17" presetID="9"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par>
                          <p:cTn id="20" fill="hold">
                            <p:stCondLst>
                              <p:cond delay="3000"/>
                            </p:stCondLst>
                            <p:childTnLst>
                              <p:par>
                                <p:cTn id="21" presetID="9"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dissolv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26"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1143000"/>
          </a:xfrm>
        </p:spPr>
        <p:txBody>
          <a:bodyPr>
            <a:normAutofit/>
          </a:bodyPr>
          <a:lstStyle/>
          <a:p>
            <a:r>
              <a:rPr lang="en-US" b="1" dirty="0">
                <a:solidFill>
                  <a:srgbClr val="CFAFE7"/>
                </a:solidFill>
              </a:rPr>
              <a:t>Computing 3D Directional Logic</a:t>
            </a:r>
          </a:p>
        </p:txBody>
      </p:sp>
      <p:sp>
        <p:nvSpPr>
          <p:cNvPr id="3" name="Content Placeholder 2"/>
          <p:cNvSpPr>
            <a:spLocks noGrp="1"/>
          </p:cNvSpPr>
          <p:nvPr>
            <p:ph idx="1"/>
          </p:nvPr>
        </p:nvSpPr>
        <p:spPr>
          <a:xfrm>
            <a:off x="457200" y="1447800"/>
            <a:ext cx="8305800" cy="5029200"/>
          </a:xfrm>
        </p:spPr>
        <p:txBody>
          <a:bodyPr>
            <a:normAutofit fontScale="77500" lnSpcReduction="20000"/>
          </a:bodyPr>
          <a:lstStyle/>
          <a:p>
            <a:pPr>
              <a:spcAft>
                <a:spcPts val="1000"/>
              </a:spcAft>
            </a:pPr>
            <a:r>
              <a:rPr lang="en-US" dirty="0">
                <a:solidFill>
                  <a:schemeClr val="accent3">
                    <a:lumMod val="75000"/>
                  </a:schemeClr>
                </a:solidFill>
              </a:rPr>
              <a:t>The idea is adopted from ray tracing (graphics techniques for rendering)</a:t>
            </a:r>
          </a:p>
          <a:p>
            <a:pPr>
              <a:spcAft>
                <a:spcPts val="1000"/>
              </a:spcAft>
            </a:pPr>
            <a:r>
              <a:rPr lang="en-US" dirty="0">
                <a:solidFill>
                  <a:schemeClr val="accent3">
                    <a:lumMod val="75000"/>
                  </a:schemeClr>
                </a:solidFill>
              </a:rPr>
              <a:t>Both reference object and target object are octree-decomposed into sub-cubicles (3 levels)</a:t>
            </a:r>
          </a:p>
          <a:p>
            <a:pPr>
              <a:spcAft>
                <a:spcPts val="1000"/>
              </a:spcAft>
            </a:pPr>
            <a:r>
              <a:rPr lang="en-US" dirty="0">
                <a:solidFill>
                  <a:schemeClr val="accent3">
                    <a:lumMod val="75000"/>
                  </a:schemeClr>
                </a:solidFill>
              </a:rPr>
              <a:t>840 rays are originated from the centroid of the </a:t>
            </a:r>
            <a:r>
              <a:rPr lang="en-US" u="sng" dirty="0">
                <a:solidFill>
                  <a:schemeClr val="accent3">
                    <a:lumMod val="75000"/>
                  </a:schemeClr>
                </a:solidFill>
              </a:rPr>
              <a:t>each sub-cubicle</a:t>
            </a:r>
            <a:r>
              <a:rPr lang="en-US" dirty="0">
                <a:solidFill>
                  <a:schemeClr val="accent3">
                    <a:lumMod val="75000"/>
                  </a:schemeClr>
                </a:solidFill>
              </a:rPr>
              <a:t> of the reference object to sample the entire space.</a:t>
            </a:r>
          </a:p>
          <a:p>
            <a:pPr>
              <a:spcAft>
                <a:spcPts val="1000"/>
              </a:spcAft>
            </a:pPr>
            <a:r>
              <a:rPr lang="en-US" dirty="0">
                <a:solidFill>
                  <a:schemeClr val="accent3">
                    <a:lumMod val="75000"/>
                  </a:schemeClr>
                </a:solidFill>
              </a:rPr>
              <a:t>Each of these rays produces a result of 1 if it hits any of the sub-cubicle of the target object, and 0 otherwise</a:t>
            </a:r>
          </a:p>
          <a:p>
            <a:pPr>
              <a:spcAft>
                <a:spcPts val="1000"/>
              </a:spcAft>
            </a:pPr>
            <a:r>
              <a:rPr lang="en-US" dirty="0"/>
              <a:t>These 840-component </a:t>
            </a:r>
            <a:r>
              <a:rPr lang="en-US" u="sng" dirty="0"/>
              <a:t>binary vectors</a:t>
            </a:r>
            <a:r>
              <a:rPr lang="en-US" dirty="0"/>
              <a:t> (000∙∙∙0</a:t>
            </a:r>
            <a:r>
              <a:rPr lang="en-US" dirty="0">
                <a:solidFill>
                  <a:srgbClr val="FFC000"/>
                </a:solidFill>
              </a:rPr>
              <a:t>1111 ∙∙∙ 1</a:t>
            </a:r>
            <a:r>
              <a:rPr lang="en-US" dirty="0"/>
              <a:t>000) are used to compute the directional relationship between the sub-cubicle of the reference object and the target object</a:t>
            </a:r>
          </a:p>
          <a:p>
            <a:pPr lvl="1">
              <a:lnSpc>
                <a:spcPct val="110000"/>
              </a:lnSpc>
              <a:spcAft>
                <a:spcPts val="1000"/>
              </a:spcAft>
              <a:buFont typeface="Wingdings" panose="05000000000000000000" pitchFamily="2" charset="2"/>
              <a:buChar char="Ø"/>
            </a:pPr>
            <a:r>
              <a:rPr lang="en-US" dirty="0"/>
              <a:t>Results of all sub-cubicles from the reference object are combined to form the final result.</a:t>
            </a:r>
            <a:endParaRPr lang="en-US" dirty="0">
              <a:solidFill>
                <a:srgbClr val="00CC66"/>
              </a:solidFill>
            </a:endParaRPr>
          </a:p>
        </p:txBody>
      </p:sp>
      <p:grpSp>
        <p:nvGrpSpPr>
          <p:cNvPr id="38" name="Group 37"/>
          <p:cNvGrpSpPr/>
          <p:nvPr/>
        </p:nvGrpSpPr>
        <p:grpSpPr>
          <a:xfrm>
            <a:off x="2320193" y="1258479"/>
            <a:ext cx="5220676" cy="3025598"/>
            <a:chOff x="2320193" y="1258479"/>
            <a:chExt cx="5220676" cy="3025598"/>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0193" y="2196972"/>
              <a:ext cx="2368062" cy="2087105"/>
            </a:xfrm>
            <a:prstGeom prst="rect">
              <a:avLst/>
            </a:prstGeom>
          </p:spPr>
        </p:pic>
        <p:cxnSp>
          <p:nvCxnSpPr>
            <p:cNvPr id="9" name="Straight Arrow Connector 8"/>
            <p:cNvCxnSpPr/>
            <p:nvPr/>
          </p:nvCxnSpPr>
          <p:spPr>
            <a:xfrm flipV="1">
              <a:off x="4301393" y="1709610"/>
              <a:ext cx="468924" cy="6397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535855" y="1877091"/>
              <a:ext cx="679938" cy="5024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113824" y="1709610"/>
              <a:ext cx="339969" cy="6699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451051" y="2196972"/>
              <a:ext cx="764742" cy="381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551719" y="1618329"/>
              <a:ext cx="609600" cy="609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321721" y="1372147"/>
              <a:ext cx="312906" cy="369332"/>
            </a:xfrm>
            <a:prstGeom prst="rect">
              <a:avLst/>
            </a:prstGeom>
            <a:noFill/>
          </p:spPr>
          <p:txBody>
            <a:bodyPr wrap="none" rtlCol="0">
              <a:spAutoFit/>
            </a:bodyPr>
            <a:lstStyle/>
            <a:p>
              <a:r>
                <a:rPr lang="en-US" b="1" dirty="0">
                  <a:solidFill>
                    <a:srgbClr val="FFC000"/>
                  </a:solidFill>
                </a:rPr>
                <a:t>1</a:t>
              </a:r>
            </a:p>
          </p:txBody>
        </p:sp>
        <p:sp>
          <p:nvSpPr>
            <p:cNvPr id="19" name="TextBox 18"/>
            <p:cNvSpPr txBox="1"/>
            <p:nvPr/>
          </p:nvSpPr>
          <p:spPr>
            <a:xfrm>
              <a:off x="4640094" y="1395563"/>
              <a:ext cx="312906" cy="369332"/>
            </a:xfrm>
            <a:prstGeom prst="rect">
              <a:avLst/>
            </a:prstGeom>
            <a:noFill/>
          </p:spPr>
          <p:txBody>
            <a:bodyPr wrap="none" rtlCol="0">
              <a:spAutoFit/>
            </a:bodyPr>
            <a:lstStyle/>
            <a:p>
              <a:r>
                <a:rPr lang="en-US" b="1" dirty="0">
                  <a:solidFill>
                    <a:srgbClr val="FFC000"/>
                  </a:solidFill>
                </a:rPr>
                <a:t>1</a:t>
              </a:r>
            </a:p>
          </p:txBody>
        </p:sp>
        <p:sp>
          <p:nvSpPr>
            <p:cNvPr id="20" name="TextBox 19"/>
            <p:cNvSpPr txBox="1"/>
            <p:nvPr/>
          </p:nvSpPr>
          <p:spPr>
            <a:xfrm>
              <a:off x="5082464" y="1393222"/>
              <a:ext cx="312906" cy="369332"/>
            </a:xfrm>
            <a:prstGeom prst="rect">
              <a:avLst/>
            </a:prstGeom>
            <a:noFill/>
          </p:spPr>
          <p:txBody>
            <a:bodyPr wrap="none" rtlCol="0">
              <a:spAutoFit/>
            </a:bodyPr>
            <a:lstStyle/>
            <a:p>
              <a:r>
                <a:rPr lang="en-US" b="1" dirty="0">
                  <a:solidFill>
                    <a:srgbClr val="FFC000"/>
                  </a:solidFill>
                </a:rPr>
                <a:t>1</a:t>
              </a:r>
            </a:p>
          </p:txBody>
        </p:sp>
        <p:sp>
          <p:nvSpPr>
            <p:cNvPr id="21" name="TextBox 20"/>
            <p:cNvSpPr txBox="1"/>
            <p:nvPr/>
          </p:nvSpPr>
          <p:spPr>
            <a:xfrm>
              <a:off x="5129082" y="1670265"/>
              <a:ext cx="312906" cy="369332"/>
            </a:xfrm>
            <a:prstGeom prst="rect">
              <a:avLst/>
            </a:prstGeom>
            <a:noFill/>
          </p:spPr>
          <p:txBody>
            <a:bodyPr wrap="none" rtlCol="0">
              <a:spAutoFit/>
            </a:bodyPr>
            <a:lstStyle/>
            <a:p>
              <a:r>
                <a:rPr lang="en-US" b="1" dirty="0">
                  <a:solidFill>
                    <a:srgbClr val="FFC000"/>
                  </a:solidFill>
                </a:rPr>
                <a:t>1</a:t>
              </a:r>
            </a:p>
          </p:txBody>
        </p:sp>
        <p:sp>
          <p:nvSpPr>
            <p:cNvPr id="22" name="TextBox 21"/>
            <p:cNvSpPr txBox="1"/>
            <p:nvPr/>
          </p:nvSpPr>
          <p:spPr>
            <a:xfrm>
              <a:off x="5161319" y="1994209"/>
              <a:ext cx="312906" cy="369332"/>
            </a:xfrm>
            <a:prstGeom prst="rect">
              <a:avLst/>
            </a:prstGeom>
            <a:noFill/>
          </p:spPr>
          <p:txBody>
            <a:bodyPr wrap="none" rtlCol="0">
              <a:spAutoFit/>
            </a:bodyPr>
            <a:lstStyle/>
            <a:p>
              <a:r>
                <a:rPr lang="en-US" b="1" dirty="0">
                  <a:solidFill>
                    <a:srgbClr val="FFC000"/>
                  </a:solidFill>
                </a:rPr>
                <a:t>1</a:t>
              </a:r>
            </a:p>
          </p:txBody>
        </p:sp>
        <p:cxnSp>
          <p:nvCxnSpPr>
            <p:cNvPr id="23" name="Straight Arrow Connector 22"/>
            <p:cNvCxnSpPr/>
            <p:nvPr/>
          </p:nvCxnSpPr>
          <p:spPr>
            <a:xfrm flipV="1">
              <a:off x="4332147" y="2817766"/>
              <a:ext cx="883646" cy="3388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234593" y="1854931"/>
              <a:ext cx="201303" cy="7283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486459" y="1877091"/>
              <a:ext cx="286664" cy="9294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881328" y="1566060"/>
              <a:ext cx="213191" cy="7028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188556" y="2571670"/>
              <a:ext cx="312906" cy="369332"/>
            </a:xfrm>
            <a:prstGeom prst="rect">
              <a:avLst/>
            </a:prstGeom>
            <a:noFill/>
          </p:spPr>
          <p:txBody>
            <a:bodyPr wrap="none" rtlCol="0">
              <a:spAutoFit/>
            </a:bodyPr>
            <a:lstStyle/>
            <a:p>
              <a:r>
                <a:rPr lang="en-US" dirty="0"/>
                <a:t>0</a:t>
              </a:r>
            </a:p>
          </p:txBody>
        </p:sp>
        <p:sp>
          <p:nvSpPr>
            <p:cNvPr id="34" name="TextBox 33"/>
            <p:cNvSpPr txBox="1"/>
            <p:nvPr/>
          </p:nvSpPr>
          <p:spPr>
            <a:xfrm>
              <a:off x="3946817" y="1258479"/>
              <a:ext cx="312906" cy="369332"/>
            </a:xfrm>
            <a:prstGeom prst="rect">
              <a:avLst/>
            </a:prstGeom>
            <a:noFill/>
          </p:spPr>
          <p:txBody>
            <a:bodyPr wrap="none" rtlCol="0">
              <a:spAutoFit/>
            </a:bodyPr>
            <a:lstStyle/>
            <a:p>
              <a:r>
                <a:rPr lang="en-US" dirty="0"/>
                <a:t>0</a:t>
              </a:r>
            </a:p>
          </p:txBody>
        </p:sp>
        <p:sp>
          <p:nvSpPr>
            <p:cNvPr id="35" name="TextBox 34"/>
            <p:cNvSpPr txBox="1"/>
            <p:nvPr/>
          </p:nvSpPr>
          <p:spPr>
            <a:xfrm>
              <a:off x="3618407" y="1557131"/>
              <a:ext cx="312906" cy="369332"/>
            </a:xfrm>
            <a:prstGeom prst="rect">
              <a:avLst/>
            </a:prstGeom>
            <a:noFill/>
          </p:spPr>
          <p:txBody>
            <a:bodyPr wrap="none" rtlCol="0">
              <a:spAutoFit/>
            </a:bodyPr>
            <a:lstStyle/>
            <a:p>
              <a:r>
                <a:rPr lang="en-US" dirty="0"/>
                <a:t>0</a:t>
              </a:r>
            </a:p>
          </p:txBody>
        </p:sp>
        <p:sp>
          <p:nvSpPr>
            <p:cNvPr id="36" name="TextBox 35"/>
            <p:cNvSpPr txBox="1"/>
            <p:nvPr/>
          </p:nvSpPr>
          <p:spPr>
            <a:xfrm>
              <a:off x="3067976" y="1528048"/>
              <a:ext cx="312906" cy="369332"/>
            </a:xfrm>
            <a:prstGeom prst="rect">
              <a:avLst/>
            </a:prstGeom>
            <a:noFill/>
          </p:spPr>
          <p:txBody>
            <a:bodyPr wrap="none" rtlCol="0">
              <a:spAutoFit/>
            </a:bodyPr>
            <a:lstStyle/>
            <a:p>
              <a:r>
                <a:rPr lang="en-US" dirty="0"/>
                <a:t>0</a:t>
              </a:r>
            </a:p>
          </p:txBody>
        </p:sp>
        <p:sp>
          <p:nvSpPr>
            <p:cNvPr id="37" name="TextBox 36"/>
            <p:cNvSpPr txBox="1"/>
            <p:nvPr/>
          </p:nvSpPr>
          <p:spPr>
            <a:xfrm>
              <a:off x="4953000" y="3048000"/>
              <a:ext cx="2587869" cy="1200329"/>
            </a:xfrm>
            <a:prstGeom prst="rect">
              <a:avLst/>
            </a:prstGeom>
            <a:noFill/>
          </p:spPr>
          <p:txBody>
            <a:bodyPr wrap="square" rtlCol="0">
              <a:spAutoFit/>
            </a:bodyPr>
            <a:lstStyle/>
            <a:p>
              <a:r>
                <a:rPr lang="en-US" sz="2400" dirty="0">
                  <a:solidFill>
                    <a:srgbClr val="FFC000"/>
                  </a:solidFill>
                </a:rPr>
                <a:t>Target object is in ANE of reference object</a:t>
              </a:r>
            </a:p>
          </p:txBody>
        </p:sp>
      </p:grpSp>
      <p:sp>
        <p:nvSpPr>
          <p:cNvPr id="4" name="Date Placeholder 3">
            <a:extLst>
              <a:ext uri="{FF2B5EF4-FFF2-40B4-BE49-F238E27FC236}">
                <a16:creationId xmlns:a16="http://schemas.microsoft.com/office/drawing/2014/main" id="{3E1EE33B-961D-4171-8A4D-0DC476D744E8}"/>
              </a:ext>
            </a:extLst>
          </p:cNvPr>
          <p:cNvSpPr>
            <a:spLocks noGrp="1"/>
          </p:cNvSpPr>
          <p:nvPr>
            <p:ph type="dt" sz="half" idx="10"/>
          </p:nvPr>
        </p:nvSpPr>
        <p:spPr/>
        <p:txBody>
          <a:bodyPr/>
          <a:lstStyle/>
          <a:p>
            <a:fld id="{F5606D61-80F6-4B55-8AA5-0E1380036DFC}" type="datetime1">
              <a:rPr lang="en-US" smtClean="0"/>
              <a:t>3/28/2023</a:t>
            </a:fld>
            <a:endParaRPr lang="en-US" dirty="0"/>
          </a:p>
        </p:txBody>
      </p:sp>
      <p:sp>
        <p:nvSpPr>
          <p:cNvPr id="5" name="Slide Number Placeholder 4">
            <a:extLst>
              <a:ext uri="{FF2B5EF4-FFF2-40B4-BE49-F238E27FC236}">
                <a16:creationId xmlns:a16="http://schemas.microsoft.com/office/drawing/2014/main" id="{70CF14F7-5045-49E6-8C9D-719E264AD458}"/>
              </a:ext>
            </a:extLst>
          </p:cNvPr>
          <p:cNvSpPr>
            <a:spLocks noGrp="1"/>
          </p:cNvSpPr>
          <p:nvPr>
            <p:ph type="sldNum" sz="quarter" idx="12"/>
          </p:nvPr>
        </p:nvSpPr>
        <p:spPr/>
        <p:txBody>
          <a:bodyPr/>
          <a:lstStyle/>
          <a:p>
            <a:fld id="{8444A278-390B-480E-A91C-73A8347B7D93}" type="slidenum">
              <a:rPr lang="en-US" smtClean="0"/>
              <a:pPr/>
              <a:t>186</a:t>
            </a:fld>
            <a:endParaRPr lang="en-US" dirty="0"/>
          </a:p>
        </p:txBody>
      </p:sp>
    </p:spTree>
    <p:extLst>
      <p:ext uri="{BB962C8B-B14F-4D97-AF65-F5344CB8AC3E}">
        <p14:creationId xmlns:p14="http://schemas.microsoft.com/office/powerpoint/2010/main" val="374919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00"/>
                                        <p:tgtEl>
                                          <p:spTgt spid="3">
                                            <p:txEl>
                                              <p:pRg st="4" end="4"/>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checkerboard(across)">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ipe(down)">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FAFE7"/>
                </a:solidFill>
              </a:rPr>
              <a:t>Privacy Filters</a:t>
            </a:r>
          </a:p>
        </p:txBody>
      </p:sp>
      <p:sp>
        <p:nvSpPr>
          <p:cNvPr id="3" name="Content Placeholder 2"/>
          <p:cNvSpPr>
            <a:spLocks noGrp="1"/>
          </p:cNvSpPr>
          <p:nvPr>
            <p:ph idx="1"/>
          </p:nvPr>
        </p:nvSpPr>
        <p:spPr>
          <a:xfrm>
            <a:off x="457200" y="1600200"/>
            <a:ext cx="8077200" cy="5029200"/>
          </a:xfrm>
        </p:spPr>
        <p:txBody>
          <a:bodyPr>
            <a:normAutofit lnSpcReduction="10000"/>
          </a:bodyPr>
          <a:lstStyle/>
          <a:p>
            <a:pPr>
              <a:spcAft>
                <a:spcPts val="1800"/>
              </a:spcAft>
            </a:pPr>
            <a:r>
              <a:rPr lang="en-US" dirty="0"/>
              <a:t>Privacy filters can be defined using a </a:t>
            </a:r>
            <a:r>
              <a:rPr lang="en-US" dirty="0">
                <a:solidFill>
                  <a:srgbClr val="00CC66"/>
                </a:solidFill>
              </a:rPr>
              <a:t>privacy specification language</a:t>
            </a:r>
          </a:p>
          <a:p>
            <a:pPr>
              <a:spcAft>
                <a:spcPts val="1800"/>
              </a:spcAft>
            </a:pPr>
            <a:r>
              <a:rPr lang="en-US" dirty="0"/>
              <a:t>Privacy filters can be used to </a:t>
            </a:r>
            <a:r>
              <a:rPr lang="en-US" dirty="0">
                <a:solidFill>
                  <a:srgbClr val="00CC66"/>
                </a:solidFill>
              </a:rPr>
              <a:t>implement privacy policies </a:t>
            </a:r>
            <a:r>
              <a:rPr lang="en-US" dirty="0"/>
              <a:t>– when and under what circumstances the identity of an individual may be observed or recorded</a:t>
            </a:r>
          </a:p>
          <a:p>
            <a:r>
              <a:rPr lang="en-US" dirty="0"/>
              <a:t>Privacy filters can be declared at the </a:t>
            </a:r>
            <a:r>
              <a:rPr lang="en-US" dirty="0">
                <a:solidFill>
                  <a:srgbClr val="00CC66"/>
                </a:solidFill>
              </a:rPr>
              <a:t>different levels of the system hierarchy</a:t>
            </a:r>
            <a:r>
              <a:rPr lang="en-US" dirty="0"/>
              <a:t>, e.g., at the individual camera level or associated with specific queries or users</a:t>
            </a:r>
          </a:p>
        </p:txBody>
      </p:sp>
      <p:sp>
        <p:nvSpPr>
          <p:cNvPr id="4" name="Date Placeholder 3">
            <a:extLst>
              <a:ext uri="{FF2B5EF4-FFF2-40B4-BE49-F238E27FC236}">
                <a16:creationId xmlns:a16="http://schemas.microsoft.com/office/drawing/2014/main" id="{C928F6D0-9C14-44D3-BD0C-D5633E9CD75D}"/>
              </a:ext>
            </a:extLst>
          </p:cNvPr>
          <p:cNvSpPr>
            <a:spLocks noGrp="1"/>
          </p:cNvSpPr>
          <p:nvPr>
            <p:ph type="dt" sz="half" idx="10"/>
          </p:nvPr>
        </p:nvSpPr>
        <p:spPr/>
        <p:txBody>
          <a:bodyPr/>
          <a:lstStyle/>
          <a:p>
            <a:fld id="{22A44B80-DFF6-4828-AA1F-EFF559BFC427}" type="datetime1">
              <a:rPr lang="en-US" smtClean="0"/>
              <a:t>3/28/2023</a:t>
            </a:fld>
            <a:endParaRPr lang="en-US" dirty="0"/>
          </a:p>
        </p:txBody>
      </p:sp>
      <p:sp>
        <p:nvSpPr>
          <p:cNvPr id="5" name="Slide Number Placeholder 4">
            <a:extLst>
              <a:ext uri="{FF2B5EF4-FFF2-40B4-BE49-F238E27FC236}">
                <a16:creationId xmlns:a16="http://schemas.microsoft.com/office/drawing/2014/main" id="{2B1733DD-1139-4139-9AE1-D604FCFE249C}"/>
              </a:ext>
            </a:extLst>
          </p:cNvPr>
          <p:cNvSpPr>
            <a:spLocks noGrp="1"/>
          </p:cNvSpPr>
          <p:nvPr>
            <p:ph type="sldNum" sz="quarter" idx="12"/>
          </p:nvPr>
        </p:nvSpPr>
        <p:spPr/>
        <p:txBody>
          <a:bodyPr/>
          <a:lstStyle/>
          <a:p>
            <a:fld id="{8444A278-390B-480E-A91C-73A8347B7D93}" type="slidenum">
              <a:rPr lang="en-US" smtClean="0"/>
              <a:pPr/>
              <a:t>187</a:t>
            </a:fld>
            <a:endParaRPr lang="en-US" dirty="0"/>
          </a:p>
        </p:txBody>
      </p:sp>
    </p:spTree>
    <p:extLst>
      <p:ext uri="{BB962C8B-B14F-4D97-AF65-F5344CB8AC3E}">
        <p14:creationId xmlns:p14="http://schemas.microsoft.com/office/powerpoint/2010/main" val="174726390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997" y="36887"/>
            <a:ext cx="8305800" cy="1143000"/>
          </a:xfrm>
          <a:noFill/>
          <a:ln>
            <a:noFill/>
          </a:ln>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a:solidFill>
                  <a:srgbClr val="E2CFF1"/>
                </a:solidFill>
              </a:rPr>
              <a:t>Privacy Views vs. Relational Views</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188</a:t>
            </a:fld>
            <a:endParaRPr lang="en-US" dirty="0"/>
          </a:p>
        </p:txBody>
      </p:sp>
      <p:graphicFrame>
        <p:nvGraphicFramePr>
          <p:cNvPr id="6" name="Table 5"/>
          <p:cNvGraphicFramePr>
            <a:graphicFrameLocks noGrp="1"/>
          </p:cNvGraphicFramePr>
          <p:nvPr/>
        </p:nvGraphicFramePr>
        <p:xfrm>
          <a:off x="224319" y="4475480"/>
          <a:ext cx="2747481" cy="1010920"/>
        </p:xfrm>
        <a:graphic>
          <a:graphicData uri="http://schemas.openxmlformats.org/drawingml/2006/table">
            <a:tbl>
              <a:tblPr firstRow="1" bandRow="1">
                <a:tableStyleId>{7E9639D4-E3E2-4D34-9284-5A2195B3D0D7}</a:tableStyleId>
              </a:tblPr>
              <a:tblGrid>
                <a:gridCol w="6096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223481">
                  <a:extLst>
                    <a:ext uri="{9D8B030D-6E8A-4147-A177-3AD203B41FA5}">
                      <a16:colId xmlns:a16="http://schemas.microsoft.com/office/drawing/2014/main" val="20002"/>
                    </a:ext>
                  </a:extLst>
                </a:gridCol>
              </a:tblGrid>
              <a:tr h="370840">
                <a:tc>
                  <a:txBody>
                    <a:bodyPr/>
                    <a:lstStyle/>
                    <a:p>
                      <a:r>
                        <a:rPr lang="en-US" dirty="0"/>
                        <a:t>ID</a:t>
                      </a:r>
                      <a:endParaRPr lang="en-US" dirty="0">
                        <a:solidFill>
                          <a:schemeClr val="bg1"/>
                        </a:solidFill>
                      </a:endParaRPr>
                    </a:p>
                  </a:txBody>
                  <a:tcPr/>
                </a:tc>
                <a:tc>
                  <a:txBody>
                    <a:bodyPr/>
                    <a:lstStyle/>
                    <a:p>
                      <a:r>
                        <a:rPr lang="en-US" dirty="0"/>
                        <a:t>Name</a:t>
                      </a:r>
                      <a:endParaRPr lang="en-US" dirty="0">
                        <a:solidFill>
                          <a:schemeClr val="bg1"/>
                        </a:solidFill>
                      </a:endParaRPr>
                    </a:p>
                  </a:txBody>
                  <a:tcPr/>
                </a:tc>
                <a:tc>
                  <a:txBody>
                    <a:bodyPr/>
                    <a:lstStyle/>
                    <a:p>
                      <a:r>
                        <a:rPr lang="en-US" dirty="0"/>
                        <a:t>Address</a:t>
                      </a:r>
                      <a:endParaRPr lang="en-US" dirty="0">
                        <a:solidFill>
                          <a:schemeClr val="bg1"/>
                        </a:solidFill>
                      </a:endParaRPr>
                    </a:p>
                  </a:txBody>
                  <a:tcPr/>
                </a:tc>
                <a:extLst>
                  <a:ext uri="{0D108BD9-81ED-4DB2-BD59-A6C34878D82A}">
                    <a16:rowId xmlns:a16="http://schemas.microsoft.com/office/drawing/2014/main" val="10000"/>
                  </a:ext>
                </a:extLst>
              </a:tr>
              <a:tr h="370840">
                <a:tc>
                  <a:txBody>
                    <a:bodyPr/>
                    <a:lstStyle/>
                    <a:p>
                      <a:r>
                        <a:rPr lang="en-US" b="1" dirty="0">
                          <a:solidFill>
                            <a:schemeClr val="tx1"/>
                          </a:solidFill>
                        </a:rPr>
                        <a:t>12</a:t>
                      </a:r>
                    </a:p>
                  </a:txBody>
                  <a:tcPr>
                    <a:lnR w="12700" cap="flat" cmpd="sng" algn="ctr">
                      <a:solidFill>
                        <a:schemeClr val="tx1"/>
                      </a:solidFill>
                      <a:prstDash val="solid"/>
                      <a:round/>
                      <a:headEnd type="none" w="med" len="med"/>
                      <a:tailEnd type="none" w="med" len="med"/>
                    </a:lnR>
                  </a:tcPr>
                </a:tc>
                <a:tc>
                  <a:txBody>
                    <a:bodyPr/>
                    <a:lstStyle/>
                    <a:p>
                      <a:r>
                        <a:rPr lang="en-US" b="1" dirty="0">
                          <a:solidFill>
                            <a:schemeClr val="tx1"/>
                          </a:solidFill>
                        </a:rPr>
                        <a:t>Fred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b="1" dirty="0">
                          <a:solidFill>
                            <a:schemeClr val="tx1"/>
                          </a:solidFill>
                        </a:rPr>
                        <a:t>12 East</a:t>
                      </a:r>
                      <a:r>
                        <a:rPr lang="en-US" b="1" baseline="0" dirty="0">
                          <a:solidFill>
                            <a:schemeClr val="tx1"/>
                          </a:solidFill>
                        </a:rPr>
                        <a:t> Bullard</a:t>
                      </a:r>
                      <a:endParaRPr lang="en-US" b="1" dirty="0">
                        <a:solidFill>
                          <a:schemeClr val="tx1"/>
                        </a:solidFill>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Down Arrow 6"/>
          <p:cNvSpPr/>
          <p:nvPr/>
        </p:nvSpPr>
        <p:spPr>
          <a:xfrm rot="10800000">
            <a:off x="1981201" y="3696065"/>
            <a:ext cx="762000" cy="762000"/>
          </a:xfrm>
          <a:prstGeom prst="downArrow">
            <a:avLst/>
          </a:prstGeom>
          <a:solidFill>
            <a:srgbClr val="FF6600"/>
          </a:solidFill>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nvGraphicFramePr>
        <p:xfrm>
          <a:off x="1524000" y="2954385"/>
          <a:ext cx="1524000" cy="741680"/>
        </p:xfrm>
        <a:graphic>
          <a:graphicData uri="http://schemas.openxmlformats.org/drawingml/2006/table">
            <a:tbl>
              <a:tblPr firstRow="1" bandRow="1">
                <a:tableStyleId>{7E9639D4-E3E2-4D34-9284-5A2195B3D0D7}</a:tableStyleId>
              </a:tblPr>
              <a:tblGrid>
                <a:gridCol w="6096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tblGrid>
              <a:tr h="370840">
                <a:tc>
                  <a:txBody>
                    <a:bodyPr/>
                    <a:lstStyle/>
                    <a:p>
                      <a:r>
                        <a:rPr lang="en-US" dirty="0"/>
                        <a:t>ID</a:t>
                      </a:r>
                      <a:endParaRPr lang="en-US" dirty="0">
                        <a:solidFill>
                          <a:schemeClr val="bg1"/>
                        </a:solidFill>
                      </a:endParaRPr>
                    </a:p>
                  </a:txBody>
                  <a:tcPr/>
                </a:tc>
                <a:tc>
                  <a:txBody>
                    <a:bodyPr/>
                    <a:lstStyle/>
                    <a:p>
                      <a:r>
                        <a:rPr lang="en-US" dirty="0"/>
                        <a:t>Name</a:t>
                      </a:r>
                      <a:endParaRPr lang="en-US" dirty="0">
                        <a:solidFill>
                          <a:schemeClr val="bg1"/>
                        </a:solidFill>
                      </a:endParaRPr>
                    </a:p>
                  </a:txBody>
                  <a:tcPr/>
                </a:tc>
                <a:extLst>
                  <a:ext uri="{0D108BD9-81ED-4DB2-BD59-A6C34878D82A}">
                    <a16:rowId xmlns:a16="http://schemas.microsoft.com/office/drawing/2014/main" val="10000"/>
                  </a:ext>
                </a:extLst>
              </a:tr>
              <a:tr h="370840">
                <a:tc>
                  <a:txBody>
                    <a:bodyPr/>
                    <a:lstStyle/>
                    <a:p>
                      <a:r>
                        <a:rPr lang="en-US" b="1" dirty="0">
                          <a:solidFill>
                            <a:schemeClr val="tx1"/>
                          </a:solidFill>
                        </a:rPr>
                        <a:t>12</a:t>
                      </a:r>
                    </a:p>
                  </a:txBody>
                  <a:tcPr>
                    <a:lnR w="12700" cap="flat" cmpd="sng" algn="ctr">
                      <a:solidFill>
                        <a:schemeClr val="tx1"/>
                      </a:solidFill>
                      <a:prstDash val="solid"/>
                      <a:round/>
                      <a:headEnd type="none" w="med" len="med"/>
                      <a:tailEnd type="none" w="med" len="med"/>
                    </a:lnR>
                  </a:tcPr>
                </a:tc>
                <a:tc>
                  <a:txBody>
                    <a:bodyPr/>
                    <a:lstStyle/>
                    <a:p>
                      <a:r>
                        <a:rPr lang="en-US" b="1" dirty="0">
                          <a:solidFill>
                            <a:schemeClr val="tx1"/>
                          </a:solidFill>
                        </a:rPr>
                        <a:t>Fred</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9" name="Rounded Rectangular Callout 8"/>
          <p:cNvSpPr/>
          <p:nvPr/>
        </p:nvSpPr>
        <p:spPr>
          <a:xfrm>
            <a:off x="529547" y="5843451"/>
            <a:ext cx="1451653" cy="612648"/>
          </a:xfrm>
          <a:prstGeom prst="wedgeRoundRectCallout">
            <a:avLst>
              <a:gd name="adj1" fmla="val -3133"/>
              <a:gd name="adj2" fmla="val -107191"/>
              <a:gd name="adj3" fmla="val 16667"/>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600" b="1" dirty="0"/>
              <a:t>Physical table Table1</a:t>
            </a:r>
          </a:p>
        </p:txBody>
      </p:sp>
      <p:sp>
        <p:nvSpPr>
          <p:cNvPr id="11" name="Down Arrow 10"/>
          <p:cNvSpPr/>
          <p:nvPr/>
        </p:nvSpPr>
        <p:spPr>
          <a:xfrm rot="10800000">
            <a:off x="2209800" y="2199639"/>
            <a:ext cx="762000" cy="762000"/>
          </a:xfrm>
          <a:prstGeom prst="downArrow">
            <a:avLst/>
          </a:prstGeom>
          <a:solidFill>
            <a:srgbClr val="FF6600"/>
          </a:solidFill>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graphicFrame>
        <p:nvGraphicFramePr>
          <p:cNvPr id="12" name="Table 11"/>
          <p:cNvGraphicFramePr>
            <a:graphicFrameLocks noGrp="1"/>
          </p:cNvGraphicFramePr>
          <p:nvPr/>
        </p:nvGraphicFramePr>
        <p:xfrm>
          <a:off x="2133600" y="1457959"/>
          <a:ext cx="914400" cy="741680"/>
        </p:xfrm>
        <a:graphic>
          <a:graphicData uri="http://schemas.openxmlformats.org/drawingml/2006/table">
            <a:tbl>
              <a:tblPr firstRow="1" bandRow="1">
                <a:tableStyleId>{7E9639D4-E3E2-4D34-9284-5A2195B3D0D7}</a:tableStyleId>
              </a:tblPr>
              <a:tblGrid>
                <a:gridCol w="914400">
                  <a:extLst>
                    <a:ext uri="{9D8B030D-6E8A-4147-A177-3AD203B41FA5}">
                      <a16:colId xmlns:a16="http://schemas.microsoft.com/office/drawing/2014/main" val="20000"/>
                    </a:ext>
                  </a:extLst>
                </a:gridCol>
              </a:tblGrid>
              <a:tr h="370840">
                <a:tc>
                  <a:txBody>
                    <a:bodyPr/>
                    <a:lstStyle/>
                    <a:p>
                      <a:r>
                        <a:rPr lang="en-US" dirty="0"/>
                        <a:t>Name</a:t>
                      </a:r>
                      <a:endParaRPr lang="en-US" dirty="0">
                        <a:solidFill>
                          <a:schemeClr val="bg1"/>
                        </a:solidFill>
                      </a:endParaRPr>
                    </a:p>
                  </a:txBody>
                  <a:tcPr/>
                </a:tc>
                <a:extLst>
                  <a:ext uri="{0D108BD9-81ED-4DB2-BD59-A6C34878D82A}">
                    <a16:rowId xmlns:a16="http://schemas.microsoft.com/office/drawing/2014/main" val="10000"/>
                  </a:ext>
                </a:extLst>
              </a:tr>
              <a:tr h="370840">
                <a:tc>
                  <a:txBody>
                    <a:bodyPr/>
                    <a:lstStyle/>
                    <a:p>
                      <a:r>
                        <a:rPr lang="en-US" b="1" dirty="0">
                          <a:solidFill>
                            <a:schemeClr val="tx1"/>
                          </a:solidFill>
                        </a:rPr>
                        <a:t>Fred</a:t>
                      </a:r>
                    </a:p>
                  </a:txBody>
                  <a:tcPr/>
                </a:tc>
                <a:extLst>
                  <a:ext uri="{0D108BD9-81ED-4DB2-BD59-A6C34878D82A}">
                    <a16:rowId xmlns:a16="http://schemas.microsoft.com/office/drawing/2014/main" val="10001"/>
                  </a:ext>
                </a:extLst>
              </a:tr>
            </a:tbl>
          </a:graphicData>
        </a:graphic>
      </p:graphicFrame>
      <p:sp>
        <p:nvSpPr>
          <p:cNvPr id="13" name="Rounded Rectangular Callout 12"/>
          <p:cNvSpPr/>
          <p:nvPr/>
        </p:nvSpPr>
        <p:spPr>
          <a:xfrm>
            <a:off x="152400" y="3054344"/>
            <a:ext cx="1219200" cy="1349893"/>
          </a:xfrm>
          <a:prstGeom prst="wedgeRoundRectCallout">
            <a:avLst>
              <a:gd name="adj1" fmla="val 66587"/>
              <a:gd name="adj2" fmla="val -30843"/>
              <a:gd name="adj3" fmla="val 16667"/>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b="1" dirty="0"/>
              <a:t>View 1 defined from Table1</a:t>
            </a:r>
          </a:p>
        </p:txBody>
      </p:sp>
      <p:sp>
        <p:nvSpPr>
          <p:cNvPr id="14" name="Rounded Rectangular Callout 13"/>
          <p:cNvSpPr/>
          <p:nvPr/>
        </p:nvSpPr>
        <p:spPr>
          <a:xfrm>
            <a:off x="152400" y="1438543"/>
            <a:ext cx="1447800" cy="1219821"/>
          </a:xfrm>
          <a:prstGeom prst="wedgeRoundRectCallout">
            <a:avLst>
              <a:gd name="adj1" fmla="val 86868"/>
              <a:gd name="adj2" fmla="val -22701"/>
              <a:gd name="adj3" fmla="val 16667"/>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b="1" dirty="0"/>
              <a:t>View2 defined from View1</a:t>
            </a:r>
          </a:p>
        </p:txBody>
      </p:sp>
      <p:grpSp>
        <p:nvGrpSpPr>
          <p:cNvPr id="69" name="Group 68"/>
          <p:cNvGrpSpPr/>
          <p:nvPr/>
        </p:nvGrpSpPr>
        <p:grpSpPr>
          <a:xfrm>
            <a:off x="4851842" y="1387266"/>
            <a:ext cx="1080224" cy="3332247"/>
            <a:chOff x="4851842" y="1387266"/>
            <a:chExt cx="1080224" cy="3332247"/>
          </a:xfrm>
        </p:grpSpPr>
        <p:sp>
          <p:nvSpPr>
            <p:cNvPr id="18" name="Oval 17"/>
            <p:cNvSpPr/>
            <p:nvPr/>
          </p:nvSpPr>
          <p:spPr>
            <a:xfrm>
              <a:off x="4902936" y="3142601"/>
              <a:ext cx="898561" cy="838200"/>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a:t>F</a:t>
              </a:r>
              <a:r>
                <a:rPr lang="en-US" sz="1600" dirty="0"/>
                <a:t>2</a:t>
              </a:r>
              <a:endParaRPr lang="en-US" sz="2400" dirty="0"/>
            </a:p>
          </p:txBody>
        </p:sp>
        <p:sp>
          <p:nvSpPr>
            <p:cNvPr id="19" name="Down Arrow 18"/>
            <p:cNvSpPr/>
            <p:nvPr/>
          </p:nvSpPr>
          <p:spPr>
            <a:xfrm rot="8154258">
              <a:off x="5551065" y="3716537"/>
              <a:ext cx="381001" cy="1002976"/>
            </a:xfrm>
            <a:prstGeom prst="downArrow">
              <a:avLst/>
            </a:prstGeom>
            <a:solidFill>
              <a:srgbClr val="FF6600"/>
            </a:solidFill>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grpSp>
          <p:nvGrpSpPr>
            <p:cNvPr id="21" name="Group 20"/>
            <p:cNvGrpSpPr/>
            <p:nvPr/>
          </p:nvGrpSpPr>
          <p:grpSpPr>
            <a:xfrm>
              <a:off x="4855101" y="1694151"/>
              <a:ext cx="1033171" cy="933652"/>
              <a:chOff x="3494979" y="1138951"/>
              <a:chExt cx="1033171" cy="933652"/>
            </a:xfrm>
          </p:grpSpPr>
          <p:pic>
            <p:nvPicPr>
              <p:cNvPr id="2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4979" y="1138951"/>
                <a:ext cx="1033171" cy="933652"/>
              </a:xfrm>
              <a:prstGeom prst="rect">
                <a:avLst/>
              </a:prstGeom>
              <a:ln/>
            </p:spPr>
            <p:style>
              <a:lnRef idx="2">
                <a:schemeClr val="dk1"/>
              </a:lnRef>
              <a:fillRef idx="1">
                <a:schemeClr val="lt1"/>
              </a:fillRef>
              <a:effectRef idx="0">
                <a:schemeClr val="dk1"/>
              </a:effectRef>
              <a:fontRef idx="minor">
                <a:schemeClr val="dk1"/>
              </a:fontRef>
            </p:style>
          </p:pic>
          <p:sp>
            <p:nvSpPr>
              <p:cNvPr id="23" name="Rounded Rectangle 22"/>
              <p:cNvSpPr/>
              <p:nvPr/>
            </p:nvSpPr>
            <p:spPr>
              <a:xfrm>
                <a:off x="3830601" y="1378730"/>
                <a:ext cx="287985" cy="617673"/>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4" name="Rounded Rectangle 23"/>
              <p:cNvSpPr/>
              <p:nvPr/>
            </p:nvSpPr>
            <p:spPr>
              <a:xfrm>
                <a:off x="4135007" y="1378729"/>
                <a:ext cx="287985" cy="617673"/>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
          <p:nvSpPr>
            <p:cNvPr id="30" name="Down Arrow 29"/>
            <p:cNvSpPr/>
            <p:nvPr/>
          </p:nvSpPr>
          <p:spPr>
            <a:xfrm rot="10800000">
              <a:off x="5191896" y="2717397"/>
              <a:ext cx="381001" cy="366663"/>
            </a:xfrm>
            <a:prstGeom prst="downArrow">
              <a:avLst/>
            </a:prstGeom>
            <a:solidFill>
              <a:srgbClr val="FF6600"/>
            </a:solidFill>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4" name="TextBox 33"/>
            <p:cNvSpPr txBox="1"/>
            <p:nvPr/>
          </p:nvSpPr>
          <p:spPr>
            <a:xfrm>
              <a:off x="4851842" y="1387266"/>
              <a:ext cx="1052917" cy="338554"/>
            </a:xfrm>
            <a:prstGeom prst="rect">
              <a:avLst/>
            </a:prstGeom>
            <a:noFill/>
          </p:spPr>
          <p:txBody>
            <a:bodyPr wrap="none" rtlCol="0">
              <a:spAutoFit/>
            </a:bodyPr>
            <a:lstStyle/>
            <a:p>
              <a:r>
                <a:rPr lang="en-US" sz="1600" dirty="0"/>
                <a:t>Terminal 1</a:t>
              </a:r>
            </a:p>
          </p:txBody>
        </p:sp>
      </p:grpSp>
      <p:grpSp>
        <p:nvGrpSpPr>
          <p:cNvPr id="10" name="Group 9"/>
          <p:cNvGrpSpPr/>
          <p:nvPr/>
        </p:nvGrpSpPr>
        <p:grpSpPr>
          <a:xfrm>
            <a:off x="5973420" y="1387266"/>
            <a:ext cx="1134613" cy="4473609"/>
            <a:chOff x="5973420" y="1387266"/>
            <a:chExt cx="1134613" cy="4473609"/>
          </a:xfrm>
        </p:grpSpPr>
        <p:sp>
          <p:nvSpPr>
            <p:cNvPr id="16" name="Oval 15"/>
            <p:cNvSpPr/>
            <p:nvPr/>
          </p:nvSpPr>
          <p:spPr>
            <a:xfrm>
              <a:off x="5984774" y="4446135"/>
              <a:ext cx="898561" cy="838200"/>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a:t>F</a:t>
              </a:r>
              <a:r>
                <a:rPr lang="en-US" sz="1600" dirty="0"/>
                <a:t>1</a:t>
              </a:r>
              <a:endParaRPr lang="en-US" sz="2400" dirty="0"/>
            </a:p>
          </p:txBody>
        </p:sp>
        <p:sp>
          <p:nvSpPr>
            <p:cNvPr id="17" name="Down Arrow 16"/>
            <p:cNvSpPr/>
            <p:nvPr/>
          </p:nvSpPr>
          <p:spPr>
            <a:xfrm rot="8501415">
              <a:off x="6727032" y="5128572"/>
              <a:ext cx="381001" cy="732303"/>
            </a:xfrm>
            <a:prstGeom prst="downArrow">
              <a:avLst/>
            </a:prstGeom>
            <a:solidFill>
              <a:srgbClr val="FF6600"/>
            </a:solidFill>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0" name="Down Arrow 19"/>
            <p:cNvSpPr/>
            <p:nvPr/>
          </p:nvSpPr>
          <p:spPr>
            <a:xfrm rot="10800000">
              <a:off x="6243550" y="2717396"/>
              <a:ext cx="381001" cy="1728737"/>
            </a:xfrm>
            <a:prstGeom prst="downArrow">
              <a:avLst/>
            </a:prstGeom>
            <a:solidFill>
              <a:srgbClr val="FF6600"/>
            </a:solidFill>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grpSp>
          <p:nvGrpSpPr>
            <p:cNvPr id="27" name="Group 26"/>
            <p:cNvGrpSpPr/>
            <p:nvPr/>
          </p:nvGrpSpPr>
          <p:grpSpPr>
            <a:xfrm>
              <a:off x="5998101" y="1694151"/>
              <a:ext cx="1033171" cy="933652"/>
              <a:chOff x="5606503" y="3504307"/>
              <a:chExt cx="1033171" cy="933652"/>
            </a:xfrm>
          </p:grpSpPr>
          <p:pic>
            <p:nvPicPr>
              <p:cNvPr id="2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6503" y="3504307"/>
                <a:ext cx="1033171" cy="933652"/>
              </a:xfrm>
              <a:prstGeom prst="rect">
                <a:avLst/>
              </a:prstGeom>
              <a:ln/>
            </p:spPr>
            <p:style>
              <a:lnRef idx="2">
                <a:schemeClr val="dk1"/>
              </a:lnRef>
              <a:fillRef idx="1">
                <a:schemeClr val="lt1"/>
              </a:fillRef>
              <a:effectRef idx="0">
                <a:schemeClr val="dk1"/>
              </a:effectRef>
              <a:fontRef idx="minor">
                <a:schemeClr val="dk1"/>
              </a:fontRef>
            </p:style>
          </p:pic>
          <p:sp>
            <p:nvSpPr>
              <p:cNvPr id="29" name="Rounded Rectangle 28"/>
              <p:cNvSpPr/>
              <p:nvPr/>
            </p:nvSpPr>
            <p:spPr>
              <a:xfrm>
                <a:off x="5942125" y="3744086"/>
                <a:ext cx="287985" cy="617673"/>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
          <p:nvSpPr>
            <p:cNvPr id="35" name="TextBox 34"/>
            <p:cNvSpPr txBox="1"/>
            <p:nvPr/>
          </p:nvSpPr>
          <p:spPr>
            <a:xfrm>
              <a:off x="5973420" y="1387266"/>
              <a:ext cx="1052917" cy="338554"/>
            </a:xfrm>
            <a:prstGeom prst="rect">
              <a:avLst/>
            </a:prstGeom>
            <a:noFill/>
          </p:spPr>
          <p:txBody>
            <a:bodyPr wrap="none" rtlCol="0">
              <a:spAutoFit/>
            </a:bodyPr>
            <a:lstStyle/>
            <a:p>
              <a:r>
                <a:rPr lang="en-US" sz="1600" dirty="0"/>
                <a:t>Terminal 2</a:t>
              </a:r>
            </a:p>
          </p:txBody>
        </p:sp>
      </p:grpSp>
      <p:grpSp>
        <p:nvGrpSpPr>
          <p:cNvPr id="4" name="Group 3"/>
          <p:cNvGrpSpPr/>
          <p:nvPr/>
        </p:nvGrpSpPr>
        <p:grpSpPr>
          <a:xfrm>
            <a:off x="6629690" y="1387266"/>
            <a:ext cx="1534007" cy="5394534"/>
            <a:chOff x="6629690" y="1387266"/>
            <a:chExt cx="1534007" cy="5394534"/>
          </a:xfrm>
        </p:grpSpPr>
        <p:sp>
          <p:nvSpPr>
            <p:cNvPr id="25" name="Down Arrow 24"/>
            <p:cNvSpPr/>
            <p:nvPr/>
          </p:nvSpPr>
          <p:spPr>
            <a:xfrm rot="10800000">
              <a:off x="7375487" y="2717397"/>
              <a:ext cx="381001" cy="3182729"/>
            </a:xfrm>
            <a:prstGeom prst="downArrow">
              <a:avLst/>
            </a:prstGeom>
            <a:solidFill>
              <a:srgbClr val="FF6600"/>
            </a:solidFill>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690" y="5900126"/>
              <a:ext cx="1098479" cy="88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0526" y="1694151"/>
              <a:ext cx="1033171" cy="933652"/>
            </a:xfrm>
            <a:prstGeom prst="rect">
              <a:avLst/>
            </a:prstGeom>
            <a:ln/>
          </p:spPr>
          <p:style>
            <a:lnRef idx="2">
              <a:schemeClr val="dk1"/>
            </a:lnRef>
            <a:fillRef idx="1">
              <a:schemeClr val="lt1"/>
            </a:fillRef>
            <a:effectRef idx="0">
              <a:schemeClr val="dk1"/>
            </a:effectRef>
            <a:fontRef idx="minor">
              <a:schemeClr val="dk1"/>
            </a:fontRef>
          </p:style>
        </p:pic>
        <p:sp>
          <p:nvSpPr>
            <p:cNvPr id="36" name="TextBox 35"/>
            <p:cNvSpPr txBox="1"/>
            <p:nvPr/>
          </p:nvSpPr>
          <p:spPr>
            <a:xfrm>
              <a:off x="7105845" y="1387266"/>
              <a:ext cx="1052917" cy="338554"/>
            </a:xfrm>
            <a:prstGeom prst="rect">
              <a:avLst/>
            </a:prstGeom>
            <a:noFill/>
          </p:spPr>
          <p:txBody>
            <a:bodyPr wrap="none" rtlCol="0">
              <a:spAutoFit/>
            </a:bodyPr>
            <a:lstStyle/>
            <a:p>
              <a:r>
                <a:rPr lang="en-US" sz="1600" dirty="0"/>
                <a:t>Terminal 3</a:t>
              </a:r>
            </a:p>
          </p:txBody>
        </p:sp>
      </p:grpSp>
      <p:sp>
        <p:nvSpPr>
          <p:cNvPr id="33" name="Rectangular Callout 32"/>
          <p:cNvSpPr/>
          <p:nvPr/>
        </p:nvSpPr>
        <p:spPr>
          <a:xfrm>
            <a:off x="7578379" y="3283396"/>
            <a:ext cx="1489421" cy="727937"/>
          </a:xfrm>
          <a:prstGeom prst="wedgeRectCallout">
            <a:avLst>
              <a:gd name="adj1" fmla="val -43964"/>
              <a:gd name="adj2" fmla="val -132274"/>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600" dirty="0"/>
              <a:t>User Without Privacy Filter</a:t>
            </a:r>
          </a:p>
        </p:txBody>
      </p:sp>
      <p:sp>
        <p:nvSpPr>
          <p:cNvPr id="32" name="Rectangular Callout 31"/>
          <p:cNvSpPr/>
          <p:nvPr/>
        </p:nvSpPr>
        <p:spPr>
          <a:xfrm>
            <a:off x="7578379" y="4164220"/>
            <a:ext cx="1489421" cy="727937"/>
          </a:xfrm>
          <a:prstGeom prst="wedgeRectCallout">
            <a:avLst>
              <a:gd name="adj1" fmla="val -168130"/>
              <a:gd name="adj2" fmla="val -115337"/>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600" dirty="0"/>
              <a:t>Privacy Filter 2</a:t>
            </a:r>
          </a:p>
        </p:txBody>
      </p:sp>
      <p:sp>
        <p:nvSpPr>
          <p:cNvPr id="31" name="Rectangular Callout 30"/>
          <p:cNvSpPr/>
          <p:nvPr/>
        </p:nvSpPr>
        <p:spPr>
          <a:xfrm>
            <a:off x="7578379" y="5036483"/>
            <a:ext cx="1489421" cy="727937"/>
          </a:xfrm>
          <a:prstGeom prst="wedgeRectCallout">
            <a:avLst>
              <a:gd name="adj1" fmla="val -99839"/>
              <a:gd name="adj2" fmla="val -56058"/>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600" dirty="0"/>
              <a:t>Privacy Filter 1</a:t>
            </a:r>
          </a:p>
        </p:txBody>
      </p:sp>
      <p:sp>
        <p:nvSpPr>
          <p:cNvPr id="53" name="Rounded Rectangle 52"/>
          <p:cNvSpPr/>
          <p:nvPr/>
        </p:nvSpPr>
        <p:spPr>
          <a:xfrm>
            <a:off x="3231363" y="1600200"/>
            <a:ext cx="1600201" cy="4784420"/>
          </a:xfrm>
          <a:prstGeom prst="roundRect">
            <a:avLst/>
          </a:prstGeom>
          <a:gradFill>
            <a:gsLst>
              <a:gs pos="0">
                <a:schemeClr val="accent1">
                  <a:tint val="66000"/>
                  <a:satMod val="160000"/>
                </a:schemeClr>
              </a:gs>
              <a:gs pos="80000">
                <a:schemeClr val="accent1">
                  <a:tint val="44500"/>
                  <a:satMod val="160000"/>
                </a:schemeClr>
              </a:gs>
              <a:gs pos="42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3231363" y="4832073"/>
            <a:ext cx="1524001" cy="1415933"/>
            <a:chOff x="-33362" y="4788416"/>
            <a:chExt cx="1524001" cy="1415933"/>
          </a:xfrm>
        </p:grpSpPr>
        <p:pic>
          <p:nvPicPr>
            <p:cNvPr id="5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96" y="5088488"/>
              <a:ext cx="1033171" cy="933652"/>
            </a:xfrm>
            <a:prstGeom prst="rect">
              <a:avLst/>
            </a:prstGeom>
            <a:ln/>
          </p:spPr>
          <p:style>
            <a:lnRef idx="2">
              <a:schemeClr val="dk1"/>
            </a:lnRef>
            <a:fillRef idx="1">
              <a:schemeClr val="lt1"/>
            </a:fillRef>
            <a:effectRef idx="0">
              <a:schemeClr val="dk1"/>
            </a:effectRef>
            <a:fontRef idx="minor">
              <a:schemeClr val="dk1"/>
            </a:fontRef>
          </p:style>
        </p:pic>
        <p:pic>
          <p:nvPicPr>
            <p:cNvPr id="5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1399" y="5763512"/>
              <a:ext cx="549240" cy="44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TextBox 57"/>
            <p:cNvSpPr txBox="1"/>
            <p:nvPr/>
          </p:nvSpPr>
          <p:spPr>
            <a:xfrm>
              <a:off x="-33362" y="4788416"/>
              <a:ext cx="1423275" cy="338554"/>
            </a:xfrm>
            <a:prstGeom prst="rect">
              <a:avLst/>
            </a:prstGeom>
            <a:noFill/>
          </p:spPr>
          <p:txBody>
            <a:bodyPr wrap="none" rtlCol="0">
              <a:spAutoFit/>
            </a:bodyPr>
            <a:lstStyle/>
            <a:p>
              <a:r>
                <a:rPr lang="en-US" sz="1600" dirty="0">
                  <a:solidFill>
                    <a:schemeClr val="bg1"/>
                  </a:solidFill>
                </a:rPr>
                <a:t>Video Stream</a:t>
              </a:r>
            </a:p>
          </p:txBody>
        </p:sp>
      </p:grpSp>
      <p:grpSp>
        <p:nvGrpSpPr>
          <p:cNvPr id="59" name="Group 58"/>
          <p:cNvGrpSpPr/>
          <p:nvPr/>
        </p:nvGrpSpPr>
        <p:grpSpPr>
          <a:xfrm>
            <a:off x="3245636" y="3242535"/>
            <a:ext cx="1554964" cy="1634265"/>
            <a:chOff x="-64325" y="3264416"/>
            <a:chExt cx="1554964" cy="1634265"/>
          </a:xfrm>
        </p:grpSpPr>
        <p:grpSp>
          <p:nvGrpSpPr>
            <p:cNvPr id="60" name="Group 59"/>
            <p:cNvGrpSpPr/>
            <p:nvPr/>
          </p:nvGrpSpPr>
          <p:grpSpPr>
            <a:xfrm>
              <a:off x="119038" y="3582218"/>
              <a:ext cx="1033171" cy="933652"/>
              <a:chOff x="5606503" y="3504307"/>
              <a:chExt cx="1033171" cy="933652"/>
            </a:xfrm>
          </p:grpSpPr>
          <p:pic>
            <p:nvPicPr>
              <p:cNvPr id="6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6503" y="3504307"/>
                <a:ext cx="1033171" cy="933652"/>
              </a:xfrm>
              <a:prstGeom prst="rect">
                <a:avLst/>
              </a:prstGeom>
              <a:ln/>
            </p:spPr>
            <p:style>
              <a:lnRef idx="2">
                <a:schemeClr val="dk1"/>
              </a:lnRef>
              <a:fillRef idx="1">
                <a:schemeClr val="lt1"/>
              </a:fillRef>
              <a:effectRef idx="0">
                <a:schemeClr val="dk1"/>
              </a:effectRef>
              <a:fontRef idx="minor">
                <a:schemeClr val="dk1"/>
              </a:fontRef>
            </p:style>
          </p:pic>
          <p:sp>
            <p:nvSpPr>
              <p:cNvPr id="64" name="Rounded Rectangle 63"/>
              <p:cNvSpPr/>
              <p:nvPr/>
            </p:nvSpPr>
            <p:spPr>
              <a:xfrm>
                <a:off x="5942125" y="3744086"/>
                <a:ext cx="287985" cy="617673"/>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
          <p:nvSpPr>
            <p:cNvPr id="61" name="Oval 60"/>
            <p:cNvSpPr/>
            <p:nvPr/>
          </p:nvSpPr>
          <p:spPr>
            <a:xfrm>
              <a:off x="881858" y="4353423"/>
              <a:ext cx="608781" cy="545258"/>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a:t>F</a:t>
              </a:r>
              <a:r>
                <a:rPr lang="en-US" sz="1400" dirty="0"/>
                <a:t>1</a:t>
              </a:r>
              <a:endParaRPr lang="en-US" sz="2400" dirty="0"/>
            </a:p>
          </p:txBody>
        </p:sp>
        <p:sp>
          <p:nvSpPr>
            <p:cNvPr id="62" name="TextBox 61"/>
            <p:cNvSpPr txBox="1"/>
            <p:nvPr/>
          </p:nvSpPr>
          <p:spPr>
            <a:xfrm>
              <a:off x="-64325" y="3264416"/>
              <a:ext cx="1540806" cy="338554"/>
            </a:xfrm>
            <a:prstGeom prst="rect">
              <a:avLst/>
            </a:prstGeom>
            <a:noFill/>
          </p:spPr>
          <p:txBody>
            <a:bodyPr wrap="none" rtlCol="0">
              <a:spAutoFit/>
            </a:bodyPr>
            <a:lstStyle/>
            <a:p>
              <a:r>
                <a:rPr lang="en-US" sz="1600" dirty="0">
                  <a:solidFill>
                    <a:schemeClr val="bg1"/>
                  </a:solidFill>
                </a:rPr>
                <a:t>Privacy Filter 1</a:t>
              </a:r>
            </a:p>
          </p:txBody>
        </p:sp>
      </p:grpSp>
      <p:grpSp>
        <p:nvGrpSpPr>
          <p:cNvPr id="71" name="Group 70"/>
          <p:cNvGrpSpPr/>
          <p:nvPr/>
        </p:nvGrpSpPr>
        <p:grpSpPr>
          <a:xfrm>
            <a:off x="3253981" y="1600200"/>
            <a:ext cx="1554964" cy="1634265"/>
            <a:chOff x="-64325" y="3264416"/>
            <a:chExt cx="1554964" cy="1634265"/>
          </a:xfrm>
        </p:grpSpPr>
        <p:grpSp>
          <p:nvGrpSpPr>
            <p:cNvPr id="72" name="Group 71"/>
            <p:cNvGrpSpPr/>
            <p:nvPr/>
          </p:nvGrpSpPr>
          <p:grpSpPr>
            <a:xfrm>
              <a:off x="119038" y="3582218"/>
              <a:ext cx="1033171" cy="933652"/>
              <a:chOff x="5606503" y="3504307"/>
              <a:chExt cx="1033171" cy="933652"/>
            </a:xfrm>
          </p:grpSpPr>
          <p:pic>
            <p:nvPicPr>
              <p:cNvPr id="7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6503" y="3504307"/>
                <a:ext cx="1033171" cy="933652"/>
              </a:xfrm>
              <a:prstGeom prst="rect">
                <a:avLst/>
              </a:prstGeom>
              <a:ln/>
            </p:spPr>
            <p:style>
              <a:lnRef idx="2">
                <a:schemeClr val="dk1"/>
              </a:lnRef>
              <a:fillRef idx="1">
                <a:schemeClr val="lt1"/>
              </a:fillRef>
              <a:effectRef idx="0">
                <a:schemeClr val="dk1"/>
              </a:effectRef>
              <a:fontRef idx="minor">
                <a:schemeClr val="dk1"/>
              </a:fontRef>
            </p:style>
          </p:pic>
          <p:sp>
            <p:nvSpPr>
              <p:cNvPr id="76" name="Rounded Rectangle 75"/>
              <p:cNvSpPr/>
              <p:nvPr/>
            </p:nvSpPr>
            <p:spPr>
              <a:xfrm>
                <a:off x="6249541" y="3780540"/>
                <a:ext cx="287985" cy="617673"/>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
          <p:nvSpPr>
            <p:cNvPr id="73" name="Oval 72"/>
            <p:cNvSpPr/>
            <p:nvPr/>
          </p:nvSpPr>
          <p:spPr>
            <a:xfrm>
              <a:off x="881858" y="4353423"/>
              <a:ext cx="608781" cy="545258"/>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a:t>F</a:t>
              </a:r>
              <a:r>
                <a:rPr lang="en-US" sz="1400" dirty="0"/>
                <a:t>2</a:t>
              </a:r>
              <a:endParaRPr lang="en-US" sz="2400" dirty="0"/>
            </a:p>
          </p:txBody>
        </p:sp>
        <p:sp>
          <p:nvSpPr>
            <p:cNvPr id="74" name="TextBox 73"/>
            <p:cNvSpPr txBox="1"/>
            <p:nvPr/>
          </p:nvSpPr>
          <p:spPr>
            <a:xfrm>
              <a:off x="-64325" y="3264416"/>
              <a:ext cx="1540806" cy="338554"/>
            </a:xfrm>
            <a:prstGeom prst="rect">
              <a:avLst/>
            </a:prstGeom>
            <a:noFill/>
          </p:spPr>
          <p:txBody>
            <a:bodyPr wrap="none" rtlCol="0">
              <a:spAutoFit/>
            </a:bodyPr>
            <a:lstStyle/>
            <a:p>
              <a:r>
                <a:rPr lang="en-US" sz="1600" dirty="0">
                  <a:solidFill>
                    <a:schemeClr val="bg1"/>
                  </a:solidFill>
                </a:rPr>
                <a:t>Privacy Filter 2</a:t>
              </a:r>
            </a:p>
          </p:txBody>
        </p:sp>
      </p:grpSp>
      <p:sp>
        <p:nvSpPr>
          <p:cNvPr id="3" name="Date Placeholder 2">
            <a:extLst>
              <a:ext uri="{FF2B5EF4-FFF2-40B4-BE49-F238E27FC236}">
                <a16:creationId xmlns:a16="http://schemas.microsoft.com/office/drawing/2014/main" id="{DA14BD38-7374-42E5-932C-7530A922F964}"/>
              </a:ext>
            </a:extLst>
          </p:cNvPr>
          <p:cNvSpPr>
            <a:spLocks noGrp="1"/>
          </p:cNvSpPr>
          <p:nvPr>
            <p:ph type="dt" sz="half" idx="10"/>
          </p:nvPr>
        </p:nvSpPr>
        <p:spPr/>
        <p:txBody>
          <a:bodyPr/>
          <a:lstStyle/>
          <a:p>
            <a:fld id="{E791A8A5-B8F4-4080-BA56-7891D30DA9BE}" type="datetime1">
              <a:rPr lang="en-US" smtClean="0"/>
              <a:t>3/28/2023</a:t>
            </a:fld>
            <a:endParaRPr lang="en-US" dirty="0"/>
          </a:p>
        </p:txBody>
      </p:sp>
    </p:spTree>
    <p:extLst>
      <p:ext uri="{BB962C8B-B14F-4D97-AF65-F5344CB8AC3E}">
        <p14:creationId xmlns:p14="http://schemas.microsoft.com/office/powerpoint/2010/main" val="314915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500"/>
                            </p:stCondLst>
                            <p:childTnLst>
                              <p:par>
                                <p:cTn id="31" presetID="9"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dissolve">
                                      <p:cBhvr>
                                        <p:cTn id="33" dur="500"/>
                                        <p:tgtEl>
                                          <p:spTgt spid="12"/>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dissolve">
                                      <p:cBhvr>
                                        <p:cTn id="42" dur="500"/>
                                        <p:tgtEl>
                                          <p:spTgt spid="53"/>
                                        </p:tgtEl>
                                      </p:cBhvr>
                                    </p:animEffect>
                                  </p:childTnLst>
                                </p:cTn>
                              </p:par>
                            </p:childTnLst>
                          </p:cTn>
                        </p:par>
                        <p:par>
                          <p:cTn id="43" fill="hold">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down)">
                                      <p:cBhvr>
                                        <p:cTn id="46" dur="500"/>
                                        <p:tgtEl>
                                          <p:spTgt spid="33"/>
                                        </p:tgtEl>
                                      </p:cBhvr>
                                    </p:animEffect>
                                  </p:childTnLst>
                                </p:cTn>
                              </p:par>
                            </p:childTnLst>
                          </p:cTn>
                        </p:par>
                        <p:par>
                          <p:cTn id="47" fill="hold">
                            <p:stCondLst>
                              <p:cond delay="1000"/>
                            </p:stCondLst>
                            <p:childTnLst>
                              <p:par>
                                <p:cTn id="48" presetID="22" presetClass="entr" presetSubtype="4"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childTnLst>
                          </p:cTn>
                        </p:par>
                        <p:par>
                          <p:cTn id="51" fill="hold">
                            <p:stCondLst>
                              <p:cond delay="1500"/>
                            </p:stCondLst>
                            <p:childTnLst>
                              <p:par>
                                <p:cTn id="52" presetID="9" presetClass="entr" presetSubtype="0" fill="hold" nodeType="after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dissolve">
                                      <p:cBhvr>
                                        <p:cTn id="54" dur="500"/>
                                        <p:tgtEl>
                                          <p:spTgt spid="5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down)">
                                      <p:cBhvr>
                                        <p:cTn id="59" dur="500"/>
                                        <p:tgtEl>
                                          <p:spTgt spid="10"/>
                                        </p:tgtEl>
                                      </p:cBhvr>
                                    </p:animEffect>
                                  </p:childTnLst>
                                </p:cTn>
                              </p:par>
                            </p:childTnLst>
                          </p:cTn>
                        </p:par>
                        <p:par>
                          <p:cTn id="60" fill="hold">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right)">
                                      <p:cBhvr>
                                        <p:cTn id="63" dur="500"/>
                                        <p:tgtEl>
                                          <p:spTgt spid="31"/>
                                        </p:tgtEl>
                                      </p:cBhvr>
                                    </p:animEffect>
                                  </p:childTnLst>
                                </p:cTn>
                              </p:par>
                            </p:childTnLst>
                          </p:cTn>
                        </p:par>
                        <p:par>
                          <p:cTn id="64" fill="hold">
                            <p:stCondLst>
                              <p:cond delay="1000"/>
                            </p:stCondLst>
                            <p:childTnLst>
                              <p:par>
                                <p:cTn id="65" presetID="9" presetClass="entr" presetSubtype="0" fill="hold" nodeType="after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dissolve">
                                      <p:cBhvr>
                                        <p:cTn id="67" dur="500"/>
                                        <p:tgtEl>
                                          <p:spTgt spid="5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wipe(down)">
                                      <p:cBhvr>
                                        <p:cTn id="72" dur="500"/>
                                        <p:tgtEl>
                                          <p:spTgt spid="69"/>
                                        </p:tgtEl>
                                      </p:cBhvr>
                                    </p:animEffect>
                                  </p:childTnLst>
                                </p:cTn>
                              </p:par>
                            </p:childTnLst>
                          </p:cTn>
                        </p:par>
                        <p:par>
                          <p:cTn id="73" fill="hold">
                            <p:stCondLst>
                              <p:cond delay="500"/>
                            </p:stCondLst>
                            <p:childTnLst>
                              <p:par>
                                <p:cTn id="74" presetID="22" presetClass="entr" presetSubtype="2" fill="hold" grpId="0" nodeType="after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right)">
                                      <p:cBhvr>
                                        <p:cTn id="76" dur="500"/>
                                        <p:tgtEl>
                                          <p:spTgt spid="32"/>
                                        </p:tgtEl>
                                      </p:cBhvr>
                                    </p:animEffect>
                                  </p:childTnLst>
                                </p:cTn>
                              </p:par>
                            </p:childTnLst>
                          </p:cTn>
                        </p:par>
                        <p:par>
                          <p:cTn id="77" fill="hold">
                            <p:stCondLst>
                              <p:cond delay="1000"/>
                            </p:stCondLst>
                            <p:childTnLst>
                              <p:par>
                                <p:cTn id="78" presetID="9" presetClass="entr" presetSubtype="0" fill="hold" nodeType="afterEffect">
                                  <p:stCondLst>
                                    <p:cond delay="0"/>
                                  </p:stCondLst>
                                  <p:childTnLst>
                                    <p:set>
                                      <p:cBhvr>
                                        <p:cTn id="79" dur="1" fill="hold">
                                          <p:stCondLst>
                                            <p:cond delay="0"/>
                                          </p:stCondLst>
                                        </p:cTn>
                                        <p:tgtEl>
                                          <p:spTgt spid="71"/>
                                        </p:tgtEl>
                                        <p:attrNameLst>
                                          <p:attrName>style.visibility</p:attrName>
                                        </p:attrNameLst>
                                      </p:cBhvr>
                                      <p:to>
                                        <p:strVal val="visible"/>
                                      </p:to>
                                    </p:set>
                                    <p:animEffect transition="in" filter="dissolve">
                                      <p:cBhvr>
                                        <p:cTn id="8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P spid="33" grpId="0" animBg="1"/>
      <p:bldP spid="32" grpId="0" animBg="1"/>
      <p:bldP spid="31" grpId="0" animBg="1"/>
      <p:bldP spid="53"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FAFE7"/>
                </a:solidFill>
              </a:rPr>
              <a:t>Privacy Filter Examples</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189</a:t>
            </a:fld>
            <a:endParaRPr lang="en-US"/>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600200"/>
            <a:ext cx="33909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457200" y="4211756"/>
            <a:ext cx="3886200" cy="2347793"/>
            <a:chOff x="457200" y="4211756"/>
            <a:chExt cx="3886200" cy="2347793"/>
          </a:xfrm>
        </p:grpSpPr>
        <p:pic>
          <p:nvPicPr>
            <p:cNvPr id="6147"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211756"/>
              <a:ext cx="3886200" cy="2347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14400" y="6118429"/>
              <a:ext cx="3348032" cy="369332"/>
            </a:xfrm>
            <a:prstGeom prst="rect">
              <a:avLst/>
            </a:prstGeom>
            <a:solidFill>
              <a:schemeClr val="bg1">
                <a:lumMod val="95000"/>
              </a:schemeClr>
            </a:solidFill>
            <a:ln w="12700" cmpd="dbl">
              <a:solidFill>
                <a:schemeClr val="tx2">
                  <a:lumMod val="75000"/>
                </a:schemeClr>
              </a:solidFill>
            </a:ln>
          </p:spPr>
          <p:txBody>
            <a:bodyPr wrap="none" rtlCol="0">
              <a:spAutoFit/>
            </a:bodyPr>
            <a:lstStyle/>
            <a:p>
              <a:r>
                <a:rPr lang="en-US" dirty="0"/>
                <a:t>Video observed by some users</a:t>
              </a:r>
            </a:p>
          </p:txBody>
        </p:sp>
      </p:grpSp>
      <p:grpSp>
        <p:nvGrpSpPr>
          <p:cNvPr id="6" name="Group 5"/>
          <p:cNvGrpSpPr/>
          <p:nvPr/>
        </p:nvGrpSpPr>
        <p:grpSpPr>
          <a:xfrm>
            <a:off x="5029200" y="4227414"/>
            <a:ext cx="3848100" cy="2356421"/>
            <a:chOff x="5029200" y="4227414"/>
            <a:chExt cx="3848100" cy="2356421"/>
          </a:xfrm>
        </p:grpSpPr>
        <p:pic>
          <p:nvPicPr>
            <p:cNvPr id="6148" name="Picture 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4227414"/>
              <a:ext cx="3848100" cy="2356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5660938" y="6098840"/>
              <a:ext cx="2899192" cy="369332"/>
            </a:xfrm>
            <a:prstGeom prst="rect">
              <a:avLst/>
            </a:prstGeom>
            <a:solidFill>
              <a:schemeClr val="bg1">
                <a:lumMod val="95000"/>
              </a:schemeClr>
            </a:solidFill>
            <a:ln w="12700" cmpd="dbl">
              <a:solidFill>
                <a:schemeClr val="tx2">
                  <a:lumMod val="75000"/>
                </a:schemeClr>
              </a:solidFill>
            </a:ln>
          </p:spPr>
          <p:txBody>
            <a:bodyPr wrap="none" rtlCol="0">
              <a:spAutoFit/>
            </a:bodyPr>
            <a:lstStyle/>
            <a:p>
              <a:r>
                <a:rPr lang="en-US" dirty="0"/>
                <a:t>Video observed by User 2</a:t>
              </a:r>
            </a:p>
          </p:txBody>
        </p:sp>
      </p:grpSp>
      <p:sp>
        <p:nvSpPr>
          <p:cNvPr id="8" name="Rounded Rectangular Callout 7"/>
          <p:cNvSpPr/>
          <p:nvPr/>
        </p:nvSpPr>
        <p:spPr>
          <a:xfrm>
            <a:off x="4495800" y="1600200"/>
            <a:ext cx="3200400" cy="841248"/>
          </a:xfrm>
          <a:prstGeom prst="wedgeRoundRectCallout">
            <a:avLst>
              <a:gd name="adj1" fmla="val -109678"/>
              <a:gd name="adj2" fmla="val -7482"/>
              <a:gd name="adj3" fmla="val 16667"/>
            </a:avLst>
          </a:prstGeom>
          <a:solidFill>
            <a:srgbClr val="F2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Removed from all consumers of this camera</a:t>
            </a:r>
          </a:p>
        </p:txBody>
      </p:sp>
      <p:sp>
        <p:nvSpPr>
          <p:cNvPr id="15" name="Rounded Rectangular Callout 14"/>
          <p:cNvSpPr/>
          <p:nvPr/>
        </p:nvSpPr>
        <p:spPr>
          <a:xfrm>
            <a:off x="2400300" y="3365289"/>
            <a:ext cx="2743200" cy="841248"/>
          </a:xfrm>
          <a:prstGeom prst="wedgeRoundRectCallout">
            <a:avLst>
              <a:gd name="adj1" fmla="val -33422"/>
              <a:gd name="adj2" fmla="val 90791"/>
              <a:gd name="adj3" fmla="val 16667"/>
            </a:avLst>
          </a:prstGeom>
          <a:solidFill>
            <a:srgbClr val="F2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Plaque redacted from view of all users</a:t>
            </a:r>
          </a:p>
        </p:txBody>
      </p:sp>
      <p:sp>
        <p:nvSpPr>
          <p:cNvPr id="17" name="Rounded Rectangular Callout 16"/>
          <p:cNvSpPr/>
          <p:nvPr/>
        </p:nvSpPr>
        <p:spPr>
          <a:xfrm>
            <a:off x="5334001" y="2819400"/>
            <a:ext cx="1981200" cy="996950"/>
          </a:xfrm>
          <a:prstGeom prst="wedgeRoundRectCallout">
            <a:avLst>
              <a:gd name="adj1" fmla="val 16102"/>
              <a:gd name="adj2" fmla="val 161835"/>
              <a:gd name="adj3" fmla="val 16667"/>
            </a:avLst>
          </a:prstGeom>
          <a:solidFill>
            <a:srgbClr val="F2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b="1" dirty="0"/>
              <a:t>All moving objects hidden from User 2</a:t>
            </a:r>
          </a:p>
        </p:txBody>
      </p:sp>
      <p:pic>
        <p:nvPicPr>
          <p:cNvPr id="18"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7600" y="3124200"/>
            <a:ext cx="1524000" cy="96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B9ADD37B-8A5A-4B3F-A76A-3DBDC4D4DF32}"/>
              </a:ext>
            </a:extLst>
          </p:cNvPr>
          <p:cNvSpPr>
            <a:spLocks noGrp="1"/>
          </p:cNvSpPr>
          <p:nvPr>
            <p:ph type="dt" sz="half" idx="10"/>
          </p:nvPr>
        </p:nvSpPr>
        <p:spPr/>
        <p:txBody>
          <a:bodyPr/>
          <a:lstStyle/>
          <a:p>
            <a:fld id="{8277BB58-3D95-471D-9E9C-77BFD6DAC2EA}" type="datetime1">
              <a:rPr lang="en-US" smtClean="0"/>
              <a:t>3/28/2023</a:t>
            </a:fld>
            <a:endParaRPr lang="en-US" dirty="0"/>
          </a:p>
        </p:txBody>
      </p:sp>
    </p:spTree>
    <p:extLst>
      <p:ext uri="{BB962C8B-B14F-4D97-AF65-F5344CB8AC3E}">
        <p14:creationId xmlns:p14="http://schemas.microsoft.com/office/powerpoint/2010/main" val="224880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dissolve">
                                      <p:cBhvr>
                                        <p:cTn id="7" dur="500"/>
                                        <p:tgtEl>
                                          <p:spTgt spid="614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par>
                          <p:cTn id="30" fill="hold">
                            <p:stCondLst>
                              <p:cond delay="1000"/>
                            </p:stCondLst>
                            <p:childTnLst>
                              <p:par>
                                <p:cTn id="31" presetID="9"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309399"/>
            <a:ext cx="7772400" cy="793750"/>
          </a:xfrm>
        </p:spPr>
        <p:txBody>
          <a:bodyPr>
            <a:normAutofit/>
          </a:bodyPr>
          <a:lstStyle/>
          <a:p>
            <a:pPr eaLnBrk="1" hangingPunct="1">
              <a:lnSpc>
                <a:spcPts val="4500"/>
              </a:lnSpc>
            </a:pPr>
            <a:r>
              <a:rPr lang="en-US" dirty="0">
                <a:solidFill>
                  <a:srgbClr val="CFAFE7"/>
                </a:solidFill>
                <a:latin typeface="Comic Sans MS" pitchFamily="66" charset="0"/>
              </a:rPr>
              <a:t>Feature Vectors</a:t>
            </a:r>
          </a:p>
        </p:txBody>
      </p:sp>
      <mc:AlternateContent xmlns:mc="http://schemas.openxmlformats.org/markup-compatibility/2006" xmlns:a14="http://schemas.microsoft.com/office/drawing/2010/main">
        <mc:Choice Requires="a14">
          <p:sp>
            <p:nvSpPr>
              <p:cNvPr id="21507" name="Rectangle 3"/>
              <p:cNvSpPr>
                <a:spLocks noGrp="1" noChangeArrowheads="1"/>
              </p:cNvSpPr>
              <p:nvPr>
                <p:ph type="body" idx="1"/>
              </p:nvPr>
            </p:nvSpPr>
            <p:spPr>
              <a:xfrm>
                <a:off x="381000" y="1267459"/>
                <a:ext cx="8534400" cy="1294080"/>
              </a:xfrm>
            </p:spPr>
            <p:txBody>
              <a:bodyPr>
                <a:normAutofit/>
              </a:bodyPr>
              <a:lstStyle/>
              <a:p>
                <a:pPr>
                  <a:lnSpc>
                    <a:spcPts val="3100"/>
                  </a:lnSpc>
                  <a:spcAft>
                    <a:spcPts val="1800"/>
                  </a:spcAft>
                  <a:tabLst>
                    <a:tab pos="4119563" algn="l"/>
                  </a:tabLst>
                </a:pPr>
                <a:r>
                  <a:rPr lang="en-US" sz="2800" dirty="0">
                    <a:latin typeface="Comic Sans MS" pitchFamily="66" charset="0"/>
                  </a:rPr>
                  <a:t>Feature vector of each indexing </a:t>
                </a:r>
                <a:r>
                  <a:rPr lang="en-US" sz="2800" dirty="0" err="1">
                    <a:latin typeface="Comic Sans MS" pitchFamily="66" charset="0"/>
                  </a:rPr>
                  <a:t>subimage</a:t>
                </a:r>
                <a:r>
                  <a:rPr lang="en-US" sz="2800" dirty="0">
                    <a:latin typeface="Comic Sans MS" pitchFamily="66" charset="0"/>
                  </a:rPr>
                  <a:t>:</a:t>
                </a:r>
              </a:p>
              <a:p>
                <a:pPr marL="448056" lvl="1" indent="0">
                  <a:lnSpc>
                    <a:spcPts val="2700"/>
                  </a:lnSpc>
                  <a:spcBef>
                    <a:spcPct val="0"/>
                  </a:spcBef>
                  <a:spcAft>
                    <a:spcPts val="1200"/>
                  </a:spcAft>
                  <a:buNone/>
                  <a:tabLst>
                    <a:tab pos="4119563" algn="l"/>
                  </a:tabLst>
                </a:pPr>
                <a:r>
                  <a:rPr lang="en-US" sz="2400" dirty="0">
                    <a:solidFill>
                      <a:srgbClr val="FFFF00"/>
                    </a:solidFill>
                    <a:latin typeface="Comic Sans MS" pitchFamily="66" charset="0"/>
                  </a:rPr>
                  <a:t>  (</a:t>
                </a:r>
                <a14:m>
                  <m:oMath xmlns:m="http://schemas.openxmlformats.org/officeDocument/2006/math">
                    <m:sSub>
                      <m:sSubPr>
                        <m:ctrlPr>
                          <a:rPr lang="en-US" sz="2400" i="1" smtClean="0">
                            <a:solidFill>
                              <a:srgbClr val="FFFF00"/>
                            </a:solidFill>
                            <a:latin typeface="Cambria Math" panose="02040503050406030204" pitchFamily="18" charset="0"/>
                          </a:rPr>
                        </m:ctrlPr>
                      </m:sSubPr>
                      <m:e>
                        <m:bar>
                          <m:barPr>
                            <m:pos m:val="top"/>
                            <m:ctrlPr>
                              <a:rPr lang="en-US" sz="2400" i="1" smtClean="0">
                                <a:solidFill>
                                  <a:srgbClr val="FFFF00"/>
                                </a:solidFill>
                                <a:latin typeface="Cambria Math" panose="02040503050406030204" pitchFamily="18" charset="0"/>
                              </a:rPr>
                            </m:ctrlPr>
                          </m:barPr>
                          <m:e>
                            <m:r>
                              <a:rPr lang="en-US" sz="2400" b="0" i="1" smtClean="0">
                                <a:solidFill>
                                  <a:srgbClr val="FFFF00"/>
                                </a:solidFill>
                                <a:latin typeface="Cambria Math" panose="02040503050406030204" pitchFamily="18" charset="0"/>
                              </a:rPr>
                              <m:t>𝐶</m:t>
                            </m:r>
                          </m:e>
                        </m:bar>
                      </m:e>
                      <m:sub>
                        <m:r>
                          <a:rPr lang="en-US" sz="2400" b="0" i="1" smtClean="0">
                            <a:solidFill>
                              <a:srgbClr val="FFFF00"/>
                            </a:solidFill>
                            <a:latin typeface="Cambria Math" panose="02040503050406030204" pitchFamily="18" charset="0"/>
                          </a:rPr>
                          <m:t>1</m:t>
                        </m:r>
                      </m:sub>
                    </m:sSub>
                  </m:oMath>
                </a14:m>
                <a:r>
                  <a:rPr lang="en-US" sz="2400" dirty="0">
                    <a:solidFill>
                      <a:srgbClr val="FFFF00"/>
                    </a:solidFill>
                    <a:latin typeface="Comic Sans MS" pitchFamily="66" charset="0"/>
                  </a:rPr>
                  <a:t>, </a:t>
                </a:r>
                <a:r>
                  <a:rPr lang="en-US" sz="2400" dirty="0">
                    <a:solidFill>
                      <a:srgbClr val="FFFF00"/>
                    </a:solidFill>
                    <a:latin typeface="Calibri" panose="020F0502020204030204" pitchFamily="34" charset="0"/>
                    <a:cs typeface="Calibri" panose="020F0502020204030204" pitchFamily="34" charset="0"/>
                  </a:rPr>
                  <a:t>Ϭ</a:t>
                </a:r>
                <a:r>
                  <a:rPr lang="en-US" sz="2400" baseline="-25000" dirty="0">
                    <a:solidFill>
                      <a:srgbClr val="FFFF00"/>
                    </a:solidFill>
                    <a:latin typeface="Calibri" panose="020F0502020204030204" pitchFamily="34" charset="0"/>
                    <a:cs typeface="Calibri" panose="020F0502020204030204" pitchFamily="34" charset="0"/>
                  </a:rPr>
                  <a:t>1</a:t>
                </a:r>
                <a:r>
                  <a:rPr lang="en-US" sz="2400" dirty="0">
                    <a:solidFill>
                      <a:srgbClr val="FFFF00"/>
                    </a:solidFill>
                    <a:latin typeface="Calibri" panose="020F0502020204030204" pitchFamily="34" charset="0"/>
                    <a:cs typeface="Calibri" panose="020F0502020204030204" pitchFamily="34" charset="0"/>
                  </a:rPr>
                  <a:t> , </a:t>
                </a:r>
                <a14:m>
                  <m:oMath xmlns:m="http://schemas.openxmlformats.org/officeDocument/2006/math">
                    <m:sSub>
                      <m:sSubPr>
                        <m:ctrlPr>
                          <a:rPr lang="en-US" sz="2400" i="1">
                            <a:solidFill>
                              <a:srgbClr val="FFFF00"/>
                            </a:solidFill>
                            <a:latin typeface="Cambria Math" panose="02040503050406030204" pitchFamily="18" charset="0"/>
                          </a:rPr>
                        </m:ctrlPr>
                      </m:sSubPr>
                      <m:e>
                        <m:bar>
                          <m:barPr>
                            <m:pos m:val="top"/>
                            <m:ctrlPr>
                              <a:rPr lang="en-US" sz="2400" i="1">
                                <a:solidFill>
                                  <a:srgbClr val="FFFF00"/>
                                </a:solidFill>
                                <a:latin typeface="Cambria Math" panose="02040503050406030204" pitchFamily="18" charset="0"/>
                              </a:rPr>
                            </m:ctrlPr>
                          </m:barPr>
                          <m:e>
                            <m:r>
                              <a:rPr lang="en-US" sz="2400" i="1">
                                <a:solidFill>
                                  <a:srgbClr val="FFFF00"/>
                                </a:solidFill>
                                <a:latin typeface="Cambria Math" panose="02040503050406030204" pitchFamily="18" charset="0"/>
                              </a:rPr>
                              <m:t>𝐶</m:t>
                            </m:r>
                          </m:e>
                        </m:bar>
                      </m:e>
                      <m:sub>
                        <m:r>
                          <a:rPr lang="en-US" sz="2400" b="0" i="1" smtClean="0">
                            <a:solidFill>
                              <a:srgbClr val="FFFF00"/>
                            </a:solidFill>
                            <a:latin typeface="Cambria Math" panose="02040503050406030204" pitchFamily="18" charset="0"/>
                          </a:rPr>
                          <m:t>2</m:t>
                        </m:r>
                      </m:sub>
                    </m:sSub>
                  </m:oMath>
                </a14:m>
                <a:r>
                  <a:rPr lang="en-US" sz="2400" dirty="0">
                    <a:solidFill>
                      <a:srgbClr val="FFFF00"/>
                    </a:solidFill>
                    <a:latin typeface="Comic Sans MS" pitchFamily="66" charset="0"/>
                  </a:rPr>
                  <a:t>, </a:t>
                </a:r>
                <a:r>
                  <a:rPr lang="en-US" sz="2400" dirty="0">
                    <a:solidFill>
                      <a:srgbClr val="FFFF00"/>
                    </a:solidFill>
                    <a:latin typeface="Calibri" panose="020F0502020204030204" pitchFamily="34" charset="0"/>
                    <a:cs typeface="Calibri" panose="020F0502020204030204" pitchFamily="34" charset="0"/>
                  </a:rPr>
                  <a:t>Ϭ</a:t>
                </a:r>
                <a:r>
                  <a:rPr lang="en-US" sz="2400" baseline="-25000" dirty="0">
                    <a:solidFill>
                      <a:srgbClr val="FFFF00"/>
                    </a:solidFill>
                    <a:latin typeface="Calibri" panose="020F0502020204030204" pitchFamily="34" charset="0"/>
                    <a:cs typeface="Calibri" panose="020F0502020204030204" pitchFamily="34" charset="0"/>
                  </a:rPr>
                  <a:t>2</a:t>
                </a:r>
                <a:r>
                  <a:rPr lang="en-US" sz="2400" dirty="0">
                    <a:solidFill>
                      <a:srgbClr val="FFFF00"/>
                    </a:solidFill>
                    <a:latin typeface="Calibri" panose="020F0502020204030204" pitchFamily="34" charset="0"/>
                    <a:cs typeface="Calibri" panose="020F0502020204030204" pitchFamily="34" charset="0"/>
                  </a:rPr>
                  <a:t> , </a:t>
                </a:r>
                <a14:m>
                  <m:oMath xmlns:m="http://schemas.openxmlformats.org/officeDocument/2006/math">
                    <m:sSub>
                      <m:sSubPr>
                        <m:ctrlPr>
                          <a:rPr lang="en-US" sz="2400" i="1">
                            <a:solidFill>
                              <a:srgbClr val="FFFF00"/>
                            </a:solidFill>
                            <a:latin typeface="Cambria Math" panose="02040503050406030204" pitchFamily="18" charset="0"/>
                          </a:rPr>
                        </m:ctrlPr>
                      </m:sSubPr>
                      <m:e>
                        <m:bar>
                          <m:barPr>
                            <m:pos m:val="top"/>
                            <m:ctrlPr>
                              <a:rPr lang="en-US" sz="2400" i="1">
                                <a:solidFill>
                                  <a:srgbClr val="FFFF00"/>
                                </a:solidFill>
                                <a:latin typeface="Cambria Math" panose="02040503050406030204" pitchFamily="18" charset="0"/>
                              </a:rPr>
                            </m:ctrlPr>
                          </m:barPr>
                          <m:e>
                            <m:r>
                              <a:rPr lang="en-US" sz="2400" i="1">
                                <a:solidFill>
                                  <a:srgbClr val="FFFF00"/>
                                </a:solidFill>
                                <a:latin typeface="Cambria Math" panose="02040503050406030204" pitchFamily="18" charset="0"/>
                              </a:rPr>
                              <m:t>𝐶</m:t>
                            </m:r>
                          </m:e>
                        </m:bar>
                      </m:e>
                      <m:sub>
                        <m:r>
                          <a:rPr lang="en-US" sz="2400" b="0" i="1" smtClean="0">
                            <a:solidFill>
                              <a:srgbClr val="FFFF00"/>
                            </a:solidFill>
                            <a:latin typeface="Cambria Math" panose="02040503050406030204" pitchFamily="18" charset="0"/>
                          </a:rPr>
                          <m:t>3</m:t>
                        </m:r>
                      </m:sub>
                    </m:sSub>
                  </m:oMath>
                </a14:m>
                <a:r>
                  <a:rPr lang="en-US" sz="2400" dirty="0">
                    <a:solidFill>
                      <a:srgbClr val="FFFF00"/>
                    </a:solidFill>
                    <a:latin typeface="Comic Sans MS" pitchFamily="66" charset="0"/>
                  </a:rPr>
                  <a:t>, </a:t>
                </a:r>
                <a:r>
                  <a:rPr lang="en-US" sz="2400" dirty="0">
                    <a:solidFill>
                      <a:srgbClr val="FFFF00"/>
                    </a:solidFill>
                    <a:latin typeface="Calibri" panose="020F0502020204030204" pitchFamily="34" charset="0"/>
                    <a:cs typeface="Calibri" panose="020F0502020204030204" pitchFamily="34" charset="0"/>
                  </a:rPr>
                  <a:t>Ϭ</a:t>
                </a:r>
                <a:r>
                  <a:rPr lang="en-US" sz="2400" baseline="-25000" dirty="0">
                    <a:solidFill>
                      <a:srgbClr val="FFFF00"/>
                    </a:solidFill>
                    <a:latin typeface="Calibri" panose="020F0502020204030204" pitchFamily="34" charset="0"/>
                    <a:cs typeface="Calibri" panose="020F0502020204030204" pitchFamily="34" charset="0"/>
                  </a:rPr>
                  <a:t>3</a:t>
                </a:r>
                <a:r>
                  <a:rPr lang="en-US" sz="2400" dirty="0">
                    <a:solidFill>
                      <a:srgbClr val="FFFF00"/>
                    </a:solidFill>
                    <a:latin typeface="Calibri" panose="020F0502020204030204" pitchFamily="34" charset="0"/>
                    <a:cs typeface="Calibri" panose="020F0502020204030204" pitchFamily="34" charset="0"/>
                  </a:rPr>
                  <a:t> , </a:t>
                </a:r>
                <a14:m>
                  <m:oMath xmlns:m="http://schemas.openxmlformats.org/officeDocument/2006/math">
                    <m:sSub>
                      <m:sSubPr>
                        <m:ctrlPr>
                          <a:rPr lang="en-US" sz="2400" i="1">
                            <a:solidFill>
                              <a:srgbClr val="FFFF00"/>
                            </a:solidFill>
                            <a:latin typeface="Cambria Math" panose="02040503050406030204" pitchFamily="18" charset="0"/>
                          </a:rPr>
                        </m:ctrlPr>
                      </m:sSubPr>
                      <m:e>
                        <m:bar>
                          <m:barPr>
                            <m:pos m:val="top"/>
                            <m:ctrlPr>
                              <a:rPr lang="en-US" sz="2400" i="1">
                                <a:solidFill>
                                  <a:srgbClr val="FFFF00"/>
                                </a:solidFill>
                                <a:latin typeface="Cambria Math" panose="02040503050406030204" pitchFamily="18" charset="0"/>
                              </a:rPr>
                            </m:ctrlPr>
                          </m:barPr>
                          <m:e>
                            <m:r>
                              <a:rPr lang="en-US" sz="2400" i="1">
                                <a:solidFill>
                                  <a:srgbClr val="FFFF00"/>
                                </a:solidFill>
                                <a:latin typeface="Cambria Math" panose="02040503050406030204" pitchFamily="18" charset="0"/>
                              </a:rPr>
                              <m:t>𝐶</m:t>
                            </m:r>
                          </m:e>
                        </m:bar>
                      </m:e>
                      <m:sub>
                        <m:r>
                          <a:rPr lang="en-US" sz="2400" b="0" i="1" smtClean="0">
                            <a:solidFill>
                              <a:srgbClr val="FFFF00"/>
                            </a:solidFill>
                            <a:latin typeface="Cambria Math" panose="02040503050406030204" pitchFamily="18" charset="0"/>
                          </a:rPr>
                          <m:t>4</m:t>
                        </m:r>
                      </m:sub>
                    </m:sSub>
                  </m:oMath>
                </a14:m>
                <a:r>
                  <a:rPr lang="en-US" sz="2400" dirty="0">
                    <a:solidFill>
                      <a:srgbClr val="FFFF00"/>
                    </a:solidFill>
                    <a:latin typeface="Comic Sans MS" pitchFamily="66" charset="0"/>
                  </a:rPr>
                  <a:t>, </a:t>
                </a:r>
                <a:r>
                  <a:rPr lang="en-US" sz="2400" dirty="0">
                    <a:solidFill>
                      <a:srgbClr val="FFFF00"/>
                    </a:solidFill>
                    <a:latin typeface="Calibri" panose="020F0502020204030204" pitchFamily="34" charset="0"/>
                    <a:cs typeface="Calibri" panose="020F0502020204030204" pitchFamily="34" charset="0"/>
                  </a:rPr>
                  <a:t>Ϭ</a:t>
                </a:r>
                <a:r>
                  <a:rPr lang="en-US" sz="2400" baseline="-25000" dirty="0">
                    <a:solidFill>
                      <a:srgbClr val="FFFF00"/>
                    </a:solidFill>
                    <a:latin typeface="Calibri" panose="020F0502020204030204" pitchFamily="34" charset="0"/>
                    <a:cs typeface="Calibri" panose="020F0502020204030204" pitchFamily="34" charset="0"/>
                  </a:rPr>
                  <a:t>4</a:t>
                </a:r>
                <a:r>
                  <a:rPr lang="en-US" sz="2400" dirty="0">
                    <a:solidFill>
                      <a:srgbClr val="FFFF00"/>
                    </a:solidFill>
                    <a:latin typeface="Calibri" panose="020F0502020204030204" pitchFamily="34" charset="0"/>
                    <a:cs typeface="Calibri" panose="020F0502020204030204" pitchFamily="34" charset="0"/>
                  </a:rPr>
                  <a:t> , </a:t>
                </a:r>
                <a14:m>
                  <m:oMath xmlns:m="http://schemas.openxmlformats.org/officeDocument/2006/math">
                    <m:sSub>
                      <m:sSubPr>
                        <m:ctrlPr>
                          <a:rPr lang="en-US" sz="2400" i="1">
                            <a:solidFill>
                              <a:srgbClr val="FFFF00"/>
                            </a:solidFill>
                            <a:latin typeface="Cambria Math" panose="02040503050406030204" pitchFamily="18" charset="0"/>
                          </a:rPr>
                        </m:ctrlPr>
                      </m:sSubPr>
                      <m:e>
                        <m:bar>
                          <m:barPr>
                            <m:pos m:val="top"/>
                            <m:ctrlPr>
                              <a:rPr lang="en-US" sz="2400" i="1">
                                <a:solidFill>
                                  <a:srgbClr val="FFFF00"/>
                                </a:solidFill>
                                <a:latin typeface="Cambria Math" panose="02040503050406030204" pitchFamily="18" charset="0"/>
                              </a:rPr>
                            </m:ctrlPr>
                          </m:barPr>
                          <m:e>
                            <m:r>
                              <a:rPr lang="en-US" sz="2400" i="1">
                                <a:solidFill>
                                  <a:srgbClr val="FFFF00"/>
                                </a:solidFill>
                                <a:latin typeface="Cambria Math" panose="02040503050406030204" pitchFamily="18" charset="0"/>
                              </a:rPr>
                              <m:t>𝐶</m:t>
                            </m:r>
                          </m:e>
                        </m:bar>
                      </m:e>
                      <m:sub>
                        <m:r>
                          <a:rPr lang="en-US" sz="2400" b="0" i="1" smtClean="0">
                            <a:solidFill>
                              <a:srgbClr val="FFFF00"/>
                            </a:solidFill>
                            <a:latin typeface="Cambria Math" panose="02040503050406030204" pitchFamily="18" charset="0"/>
                          </a:rPr>
                          <m:t>5</m:t>
                        </m:r>
                      </m:sub>
                    </m:sSub>
                  </m:oMath>
                </a14:m>
                <a:r>
                  <a:rPr lang="en-US" sz="2400" dirty="0">
                    <a:solidFill>
                      <a:srgbClr val="FFFF00"/>
                    </a:solidFill>
                    <a:latin typeface="Comic Sans MS" pitchFamily="66" charset="0"/>
                  </a:rPr>
                  <a:t>, </a:t>
                </a:r>
                <a:r>
                  <a:rPr lang="en-US" sz="2400" dirty="0">
                    <a:solidFill>
                      <a:srgbClr val="FFFF00"/>
                    </a:solidFill>
                    <a:latin typeface="Calibri" panose="020F0502020204030204" pitchFamily="34" charset="0"/>
                    <a:cs typeface="Calibri" panose="020F0502020204030204" pitchFamily="34" charset="0"/>
                  </a:rPr>
                  <a:t>Ϭ</a:t>
                </a:r>
                <a:r>
                  <a:rPr lang="en-US" sz="2400" baseline="-25000" dirty="0">
                    <a:solidFill>
                      <a:srgbClr val="FFFF00"/>
                    </a:solidFill>
                    <a:latin typeface="Calibri" panose="020F0502020204030204" pitchFamily="34" charset="0"/>
                    <a:cs typeface="Calibri" panose="020F0502020204030204" pitchFamily="34" charset="0"/>
                  </a:rPr>
                  <a:t>5</a:t>
                </a:r>
                <a:r>
                  <a:rPr lang="en-US" sz="2400" dirty="0">
                    <a:solidFill>
                      <a:srgbClr val="FFFF00"/>
                    </a:solidFill>
                    <a:latin typeface="Calibri" panose="020F0502020204030204" pitchFamily="34" charset="0"/>
                    <a:cs typeface="Calibri" panose="020F0502020204030204" pitchFamily="34" charset="0"/>
                  </a:rPr>
                  <a:t> , </a:t>
                </a:r>
                <a14:m>
                  <m:oMath xmlns:m="http://schemas.openxmlformats.org/officeDocument/2006/math">
                    <m:sSub>
                      <m:sSubPr>
                        <m:ctrlPr>
                          <a:rPr lang="en-US" sz="2400" i="1">
                            <a:solidFill>
                              <a:srgbClr val="FFFF00"/>
                            </a:solidFill>
                            <a:latin typeface="Cambria Math" panose="02040503050406030204" pitchFamily="18" charset="0"/>
                          </a:rPr>
                        </m:ctrlPr>
                      </m:sSubPr>
                      <m:e>
                        <m:bar>
                          <m:barPr>
                            <m:pos m:val="top"/>
                            <m:ctrlPr>
                              <a:rPr lang="en-US" sz="2400" i="1">
                                <a:solidFill>
                                  <a:srgbClr val="FFFF00"/>
                                </a:solidFill>
                                <a:latin typeface="Cambria Math" panose="02040503050406030204" pitchFamily="18" charset="0"/>
                              </a:rPr>
                            </m:ctrlPr>
                          </m:barPr>
                          <m:e>
                            <m:r>
                              <a:rPr lang="en-US" sz="2400" i="1">
                                <a:solidFill>
                                  <a:srgbClr val="FFFF00"/>
                                </a:solidFill>
                                <a:latin typeface="Cambria Math" panose="02040503050406030204" pitchFamily="18" charset="0"/>
                              </a:rPr>
                              <m:t>𝐶</m:t>
                            </m:r>
                          </m:e>
                        </m:bar>
                      </m:e>
                      <m:sub>
                        <m:r>
                          <a:rPr lang="en-US" sz="2400" b="0" i="1" smtClean="0">
                            <a:solidFill>
                              <a:srgbClr val="FFFF00"/>
                            </a:solidFill>
                            <a:latin typeface="Cambria Math" panose="02040503050406030204" pitchFamily="18" charset="0"/>
                          </a:rPr>
                          <m:t>6</m:t>
                        </m:r>
                      </m:sub>
                    </m:sSub>
                  </m:oMath>
                </a14:m>
                <a:r>
                  <a:rPr lang="en-US" sz="2400" dirty="0">
                    <a:solidFill>
                      <a:srgbClr val="FFFF00"/>
                    </a:solidFill>
                    <a:latin typeface="Comic Sans MS" pitchFamily="66" charset="0"/>
                  </a:rPr>
                  <a:t>, </a:t>
                </a:r>
                <a:r>
                  <a:rPr lang="en-US" sz="2400" dirty="0">
                    <a:solidFill>
                      <a:srgbClr val="FFFF00"/>
                    </a:solidFill>
                    <a:latin typeface="Calibri" panose="020F0502020204030204" pitchFamily="34" charset="0"/>
                    <a:cs typeface="Calibri" panose="020F0502020204030204" pitchFamily="34" charset="0"/>
                  </a:rPr>
                  <a:t>Ϭ</a:t>
                </a:r>
                <a:r>
                  <a:rPr lang="en-US" sz="2400" baseline="-25000" dirty="0">
                    <a:solidFill>
                      <a:srgbClr val="FFFF00"/>
                    </a:solidFill>
                    <a:latin typeface="Calibri" panose="020F0502020204030204" pitchFamily="34" charset="0"/>
                    <a:cs typeface="Calibri" panose="020F0502020204030204" pitchFamily="34" charset="0"/>
                  </a:rPr>
                  <a:t>6</a:t>
                </a:r>
                <a:r>
                  <a:rPr lang="en-US" sz="2400" dirty="0">
                    <a:solidFill>
                      <a:srgbClr val="FFFF00"/>
                    </a:solidFill>
                    <a:latin typeface="Calibri" panose="020F0502020204030204" pitchFamily="34" charset="0"/>
                    <a:cs typeface="Calibri" panose="020F0502020204030204" pitchFamily="34" charset="0"/>
                  </a:rPr>
                  <a:t> , </a:t>
                </a:r>
                <a14:m>
                  <m:oMath xmlns:m="http://schemas.openxmlformats.org/officeDocument/2006/math">
                    <m:sSub>
                      <m:sSubPr>
                        <m:ctrlPr>
                          <a:rPr lang="en-US" sz="2400" i="1">
                            <a:solidFill>
                              <a:srgbClr val="FFFF00"/>
                            </a:solidFill>
                            <a:latin typeface="Cambria Math" panose="02040503050406030204" pitchFamily="18" charset="0"/>
                          </a:rPr>
                        </m:ctrlPr>
                      </m:sSubPr>
                      <m:e>
                        <m:bar>
                          <m:barPr>
                            <m:pos m:val="top"/>
                            <m:ctrlPr>
                              <a:rPr lang="en-US" sz="2400" i="1">
                                <a:solidFill>
                                  <a:srgbClr val="FFFF00"/>
                                </a:solidFill>
                                <a:latin typeface="Cambria Math" panose="02040503050406030204" pitchFamily="18" charset="0"/>
                              </a:rPr>
                            </m:ctrlPr>
                          </m:barPr>
                          <m:e>
                            <m:r>
                              <a:rPr lang="en-US" sz="2400" i="1">
                                <a:solidFill>
                                  <a:srgbClr val="FFFF00"/>
                                </a:solidFill>
                                <a:latin typeface="Cambria Math" panose="02040503050406030204" pitchFamily="18" charset="0"/>
                              </a:rPr>
                              <m:t>𝐶</m:t>
                            </m:r>
                          </m:e>
                        </m:bar>
                      </m:e>
                      <m:sub>
                        <m:r>
                          <a:rPr lang="en-US" sz="2400" b="0" i="1" smtClean="0">
                            <a:solidFill>
                              <a:srgbClr val="FFFF00"/>
                            </a:solidFill>
                            <a:latin typeface="Cambria Math" panose="02040503050406030204" pitchFamily="18" charset="0"/>
                          </a:rPr>
                          <m:t>7</m:t>
                        </m:r>
                      </m:sub>
                    </m:sSub>
                  </m:oMath>
                </a14:m>
                <a:r>
                  <a:rPr lang="en-US" sz="2400" dirty="0">
                    <a:solidFill>
                      <a:srgbClr val="FFFF00"/>
                    </a:solidFill>
                    <a:latin typeface="Comic Sans MS" pitchFamily="66" charset="0"/>
                  </a:rPr>
                  <a:t>, </a:t>
                </a:r>
                <a:r>
                  <a:rPr lang="en-US" sz="2400" dirty="0">
                    <a:solidFill>
                      <a:srgbClr val="FFFF00"/>
                    </a:solidFill>
                    <a:latin typeface="Calibri" panose="020F0502020204030204" pitchFamily="34" charset="0"/>
                    <a:cs typeface="Calibri" panose="020F0502020204030204" pitchFamily="34" charset="0"/>
                  </a:rPr>
                  <a:t>Ϭ</a:t>
                </a:r>
                <a:r>
                  <a:rPr lang="en-US" sz="2400" baseline="-25000" dirty="0">
                    <a:solidFill>
                      <a:srgbClr val="FFFF00"/>
                    </a:solidFill>
                    <a:latin typeface="Calibri" panose="020F0502020204030204" pitchFamily="34" charset="0"/>
                    <a:cs typeface="Calibri" panose="020F0502020204030204" pitchFamily="34" charset="0"/>
                  </a:rPr>
                  <a:t>7</a:t>
                </a:r>
                <a:r>
                  <a:rPr lang="en-US" sz="2400" dirty="0">
                    <a:solidFill>
                      <a:srgbClr val="FFFF00"/>
                    </a:solidFill>
                    <a:latin typeface="Calibri" panose="020F0502020204030204" pitchFamily="34" charset="0"/>
                    <a:cs typeface="Calibri" panose="020F0502020204030204" pitchFamily="34" charset="0"/>
                  </a:rPr>
                  <a:t> ) </a:t>
                </a:r>
                <a:endParaRPr lang="en-US" dirty="0">
                  <a:latin typeface="Comic Sans MS" pitchFamily="66" charset="0"/>
                </a:endParaRPr>
              </a:p>
            </p:txBody>
          </p:sp>
        </mc:Choice>
        <mc:Fallback xmlns="">
          <p:sp>
            <p:nvSpPr>
              <p:cNvPr id="21507" name="Rectangle 3"/>
              <p:cNvSpPr>
                <a:spLocks noGrp="1" noRot="1" noChangeAspect="1" noMove="1" noResize="1" noEditPoints="1" noAdjustHandles="1" noChangeArrowheads="1" noChangeShapeType="1" noTextEdit="1"/>
              </p:cNvSpPr>
              <p:nvPr>
                <p:ph type="body" idx="1"/>
              </p:nvPr>
            </p:nvSpPr>
            <p:spPr>
              <a:xfrm>
                <a:off x="381000" y="1267459"/>
                <a:ext cx="8534400" cy="1294080"/>
              </a:xfrm>
              <a:blipFill>
                <a:blip r:embed="rId3"/>
                <a:stretch>
                  <a:fillRect l="-357" t="-7547"/>
                </a:stretch>
              </a:blipFill>
            </p:spPr>
            <p:txBody>
              <a:bodyPr/>
              <a:lstStyle/>
              <a:p>
                <a:r>
                  <a:rPr lang="en-US">
                    <a:noFill/>
                  </a:rPr>
                  <a:t> </a:t>
                </a:r>
              </a:p>
            </p:txBody>
          </p:sp>
        </mc:Fallback>
      </mc:AlternateContent>
      <p:grpSp>
        <p:nvGrpSpPr>
          <p:cNvPr id="7" name="Group 6"/>
          <p:cNvGrpSpPr/>
          <p:nvPr/>
        </p:nvGrpSpPr>
        <p:grpSpPr>
          <a:xfrm>
            <a:off x="1828800" y="4114800"/>
            <a:ext cx="6042660" cy="2240280"/>
            <a:chOff x="1524000" y="3429000"/>
            <a:chExt cx="6042660" cy="2240280"/>
          </a:xfrm>
        </p:grpSpPr>
        <p:sp>
          <p:nvSpPr>
            <p:cNvPr id="6" name="Rectangle 5"/>
            <p:cNvSpPr/>
            <p:nvPr/>
          </p:nvSpPr>
          <p:spPr>
            <a:xfrm>
              <a:off x="1524000" y="3429000"/>
              <a:ext cx="6042660" cy="22402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1508" name="Picture 4" descr="SEVEN"/>
            <p:cNvPicPr>
              <a:picLocks noChangeAspect="1" noChangeArrowheads="1"/>
            </p:cNvPicPr>
            <p:nvPr/>
          </p:nvPicPr>
          <p:blipFill>
            <a:blip r:embed="rId4" cstate="print"/>
            <a:srcRect/>
            <a:stretch>
              <a:fillRect/>
            </a:stretch>
          </p:blipFill>
          <p:spPr bwMode="auto">
            <a:xfrm>
              <a:off x="1828800" y="3505200"/>
              <a:ext cx="5360988" cy="2081213"/>
            </a:xfrm>
            <a:prstGeom prst="rect">
              <a:avLst/>
            </a:prstGeom>
            <a:noFill/>
            <a:ln w="9525">
              <a:noFill/>
              <a:miter lim="800000"/>
              <a:headEnd/>
              <a:tailEnd/>
            </a:ln>
          </p:spPr>
        </p:pic>
      </p:grpSp>
      <p:sp>
        <p:nvSpPr>
          <p:cNvPr id="21509" name="Line 5"/>
          <p:cNvSpPr>
            <a:spLocks noChangeShapeType="1"/>
          </p:cNvSpPr>
          <p:nvPr/>
        </p:nvSpPr>
        <p:spPr bwMode="auto">
          <a:xfrm>
            <a:off x="7391400" y="4298950"/>
            <a:ext cx="0" cy="1600200"/>
          </a:xfrm>
          <a:prstGeom prst="line">
            <a:avLst/>
          </a:prstGeom>
          <a:noFill/>
          <a:ln w="9525">
            <a:solidFill>
              <a:schemeClr val="tx1"/>
            </a:solidFill>
            <a:round/>
            <a:headEnd/>
            <a:tailEnd/>
          </a:ln>
        </p:spPr>
        <p:txBody>
          <a:bodyPr/>
          <a:lstStyle/>
          <a:p>
            <a:endParaRPr lang="en-US"/>
          </a:p>
        </p:txBody>
      </p:sp>
      <p:sp>
        <p:nvSpPr>
          <p:cNvPr id="2" name="Oval 1"/>
          <p:cNvSpPr/>
          <p:nvPr/>
        </p:nvSpPr>
        <p:spPr>
          <a:xfrm>
            <a:off x="1687955" y="4540061"/>
            <a:ext cx="381000" cy="381000"/>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9" name="Oval 8"/>
          <p:cNvSpPr/>
          <p:nvPr/>
        </p:nvSpPr>
        <p:spPr>
          <a:xfrm>
            <a:off x="3604304" y="4440424"/>
            <a:ext cx="381000" cy="381000"/>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10" name="Oval 9"/>
          <p:cNvSpPr/>
          <p:nvPr/>
        </p:nvSpPr>
        <p:spPr>
          <a:xfrm>
            <a:off x="5257800" y="4440424"/>
            <a:ext cx="381000" cy="381000"/>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11" name="Oval 10"/>
          <p:cNvSpPr/>
          <p:nvPr/>
        </p:nvSpPr>
        <p:spPr>
          <a:xfrm>
            <a:off x="3581400" y="5396230"/>
            <a:ext cx="381000" cy="381000"/>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12" name="Oval 11"/>
          <p:cNvSpPr/>
          <p:nvPr/>
        </p:nvSpPr>
        <p:spPr>
          <a:xfrm>
            <a:off x="5257800" y="5451847"/>
            <a:ext cx="381000" cy="381000"/>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13" name="Oval 12"/>
          <p:cNvSpPr/>
          <p:nvPr/>
        </p:nvSpPr>
        <p:spPr>
          <a:xfrm>
            <a:off x="7101796" y="4540061"/>
            <a:ext cx="381000" cy="381000"/>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14" name="Oval 13"/>
          <p:cNvSpPr/>
          <p:nvPr/>
        </p:nvSpPr>
        <p:spPr>
          <a:xfrm>
            <a:off x="6569413" y="5541388"/>
            <a:ext cx="381000" cy="381000"/>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sp>
        <p:nvSpPr>
          <p:cNvPr id="3" name="Rounded Rectangular Callout 2"/>
          <p:cNvSpPr/>
          <p:nvPr/>
        </p:nvSpPr>
        <p:spPr>
          <a:xfrm>
            <a:off x="870015" y="5145150"/>
            <a:ext cx="1118783" cy="994394"/>
          </a:xfrm>
          <a:prstGeom prst="wedgeRoundRectCallout">
            <a:avLst>
              <a:gd name="adj1" fmla="val 70351"/>
              <a:gd name="adj2" fmla="val -20698"/>
              <a:gd name="adj3" fmla="val 16667"/>
            </a:avLst>
          </a:prstGeom>
          <a:solidFill>
            <a:srgbClr val="FF5B5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lnSpc>
                <a:spcPts val="1700"/>
              </a:lnSpc>
            </a:pPr>
            <a:r>
              <a:rPr lang="en-US" dirty="0"/>
              <a:t>Compute average and variance</a:t>
            </a:r>
          </a:p>
        </p:txBody>
      </p:sp>
      <p:sp>
        <p:nvSpPr>
          <p:cNvPr id="16" name="Rounded Rectangular Callout 15"/>
          <p:cNvSpPr/>
          <p:nvPr/>
        </p:nvSpPr>
        <p:spPr>
          <a:xfrm>
            <a:off x="7279430" y="5099050"/>
            <a:ext cx="1118783" cy="994394"/>
          </a:xfrm>
          <a:prstGeom prst="wedgeRoundRectCallout">
            <a:avLst>
              <a:gd name="adj1" fmla="val -75320"/>
              <a:gd name="adj2" fmla="val -16945"/>
              <a:gd name="adj3" fmla="val 16667"/>
            </a:avLst>
          </a:prstGeom>
          <a:solidFill>
            <a:srgbClr val="FF5B5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lnSpc>
                <a:spcPts val="1700"/>
              </a:lnSpc>
            </a:pPr>
            <a:r>
              <a:rPr lang="en-US" dirty="0"/>
              <a:t>Compute average and variance</a:t>
            </a:r>
          </a:p>
        </p:txBody>
      </p:sp>
      <p:sp>
        <p:nvSpPr>
          <p:cNvPr id="17" name="Rounded Rectangular Callout 16"/>
          <p:cNvSpPr/>
          <p:nvPr/>
        </p:nvSpPr>
        <p:spPr>
          <a:xfrm>
            <a:off x="7438329" y="2637739"/>
            <a:ext cx="1477071" cy="762000"/>
          </a:xfrm>
          <a:prstGeom prst="wedgeRoundRectCallout">
            <a:avLst>
              <a:gd name="adj1" fmla="val -37588"/>
              <a:gd name="adj2" fmla="val -84032"/>
              <a:gd name="adj3" fmla="val 16667"/>
            </a:avLst>
          </a:prstGeom>
          <a:solidFill>
            <a:srgbClr val="03655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lnSpc>
                <a:spcPts val="1700"/>
              </a:lnSpc>
            </a:pPr>
            <a:r>
              <a:rPr lang="en-US" dirty="0"/>
              <a:t>14 dimensional</a:t>
            </a:r>
          </a:p>
        </p:txBody>
      </p:sp>
      <p:sp>
        <p:nvSpPr>
          <p:cNvPr id="18" name="Rectangle 3"/>
          <p:cNvSpPr txBox="1">
            <a:spLocks noChangeArrowheads="1"/>
          </p:cNvSpPr>
          <p:nvPr/>
        </p:nvSpPr>
        <p:spPr>
          <a:xfrm>
            <a:off x="405701" y="2526203"/>
            <a:ext cx="6814200" cy="1033665"/>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nSpc>
                <a:spcPts val="3000"/>
              </a:lnSpc>
              <a:spcBef>
                <a:spcPts val="1800"/>
              </a:spcBef>
              <a:spcAft>
                <a:spcPts val="1200"/>
              </a:spcAft>
              <a:tabLst>
                <a:tab pos="4119563" algn="l"/>
              </a:tabLst>
            </a:pPr>
            <a:r>
              <a:rPr lang="en-US" sz="2800" dirty="0">
                <a:latin typeface="Comic Sans MS" pitchFamily="66" charset="0"/>
              </a:rPr>
              <a:t>An image has 85 indexing </a:t>
            </a:r>
            <a:r>
              <a:rPr lang="en-US" sz="2800" dirty="0" err="1">
                <a:latin typeface="Comic Sans MS" pitchFamily="66" charset="0"/>
              </a:rPr>
              <a:t>subimages</a:t>
            </a:r>
            <a:r>
              <a:rPr lang="en-US" sz="2800" dirty="0">
                <a:latin typeface="Comic Sans MS" pitchFamily="66" charset="0"/>
              </a:rPr>
              <a:t> and therefore 85 feature vectors </a:t>
            </a:r>
          </a:p>
          <a:p>
            <a:pPr marL="448056" lvl="1" indent="0">
              <a:lnSpc>
                <a:spcPct val="90000"/>
              </a:lnSpc>
              <a:buNone/>
              <a:tabLst>
                <a:tab pos="4119563" algn="l"/>
              </a:tabLst>
            </a:pPr>
            <a:endParaRPr lang="en-US" dirty="0">
              <a:latin typeface="Comic Sans MS" pitchFamily="66" charset="0"/>
            </a:endParaRPr>
          </a:p>
          <a:p>
            <a:pPr>
              <a:lnSpc>
                <a:spcPts val="2500"/>
              </a:lnSpc>
              <a:spcBef>
                <a:spcPct val="100000"/>
              </a:spcBef>
              <a:tabLst>
                <a:tab pos="4119563" algn="l"/>
              </a:tabLst>
            </a:pPr>
            <a:endParaRPr lang="en-US" sz="2800" dirty="0">
              <a:latin typeface="Comic Sans MS" pitchFamily="66" charset="0"/>
            </a:endParaRPr>
          </a:p>
        </p:txBody>
      </p:sp>
      <p:sp>
        <p:nvSpPr>
          <p:cNvPr id="4" name="Date Placeholder 3">
            <a:extLst>
              <a:ext uri="{FF2B5EF4-FFF2-40B4-BE49-F238E27FC236}">
                <a16:creationId xmlns:a16="http://schemas.microsoft.com/office/drawing/2014/main" id="{7E3CFD50-4DB1-4330-89ED-74605522B948}"/>
              </a:ext>
            </a:extLst>
          </p:cNvPr>
          <p:cNvSpPr>
            <a:spLocks noGrp="1"/>
          </p:cNvSpPr>
          <p:nvPr>
            <p:ph type="dt" sz="half" idx="10"/>
          </p:nvPr>
        </p:nvSpPr>
        <p:spPr/>
        <p:txBody>
          <a:bodyPr/>
          <a:lstStyle/>
          <a:p>
            <a:fld id="{268C8107-789B-4CCB-AE9E-DCBB89734B57}" type="datetime1">
              <a:rPr lang="en-US" smtClean="0"/>
              <a:t>3/28/2023</a:t>
            </a:fld>
            <a:endParaRPr lang="en-US" dirty="0"/>
          </a:p>
        </p:txBody>
      </p:sp>
      <p:sp>
        <p:nvSpPr>
          <p:cNvPr id="5" name="Slide Number Placeholder 4">
            <a:extLst>
              <a:ext uri="{FF2B5EF4-FFF2-40B4-BE49-F238E27FC236}">
                <a16:creationId xmlns:a16="http://schemas.microsoft.com/office/drawing/2014/main" id="{D9F2CDC4-BE45-4D64-AC83-B650DCA79429}"/>
              </a:ext>
            </a:extLst>
          </p:cNvPr>
          <p:cNvSpPr>
            <a:spLocks noGrp="1"/>
          </p:cNvSpPr>
          <p:nvPr>
            <p:ph type="sldNum" sz="quarter" idx="12"/>
          </p:nvPr>
        </p:nvSpPr>
        <p:spPr/>
        <p:txBody>
          <a:bodyPr/>
          <a:lstStyle/>
          <a:p>
            <a:fld id="{8444A278-390B-480E-A91C-73A8347B7D93}" type="slidenum">
              <a:rPr lang="en-US" smtClean="0"/>
              <a:pPr/>
              <a:t>19</a:t>
            </a:fld>
            <a:endParaRPr lang="en-US" dirty="0"/>
          </a:p>
        </p:txBody>
      </p:sp>
      <p:sp>
        <p:nvSpPr>
          <p:cNvPr id="8" name="TextBox 7">
            <a:extLst>
              <a:ext uri="{FF2B5EF4-FFF2-40B4-BE49-F238E27FC236}">
                <a16:creationId xmlns:a16="http://schemas.microsoft.com/office/drawing/2014/main" id="{56C64E89-644F-B2C8-D88E-5810D6BE07D6}"/>
              </a:ext>
            </a:extLst>
          </p:cNvPr>
          <p:cNvSpPr txBox="1"/>
          <p:nvPr/>
        </p:nvSpPr>
        <p:spPr>
          <a:xfrm>
            <a:off x="3337624" y="3263194"/>
            <a:ext cx="3764172" cy="461665"/>
          </a:xfrm>
          <a:prstGeom prst="rect">
            <a:avLst/>
          </a:prstGeom>
          <a:noFill/>
        </p:spPr>
        <p:txBody>
          <a:bodyPr wrap="none" rtlCol="0">
            <a:spAutoFit/>
          </a:bodyPr>
          <a:lstStyle/>
          <a:p>
            <a:r>
              <a:rPr lang="en-US" sz="2400" dirty="0">
                <a:solidFill>
                  <a:srgbClr val="FAB972"/>
                </a:solidFill>
              </a:rPr>
              <a:t>(Multipoint representation)</a:t>
            </a:r>
          </a:p>
        </p:txBody>
      </p:sp>
    </p:spTree>
    <p:extLst>
      <p:ext uri="{BB962C8B-B14F-4D97-AF65-F5344CB8AC3E}">
        <p14:creationId xmlns:p14="http://schemas.microsoft.com/office/powerpoint/2010/main" val="268644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500"/>
                                        <p:tgtEl>
                                          <p:spTgt spid="18">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left)">
                                      <p:cBhvr>
                                        <p:cTn id="1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FAFE7"/>
                </a:solidFill>
              </a:rPr>
              <a:t>Privacy Certification</a:t>
            </a:r>
          </a:p>
        </p:txBody>
      </p:sp>
      <p:sp>
        <p:nvSpPr>
          <p:cNvPr id="3" name="Content Placeholder 2"/>
          <p:cNvSpPr>
            <a:spLocks noGrp="1"/>
          </p:cNvSpPr>
          <p:nvPr>
            <p:ph idx="1"/>
          </p:nvPr>
        </p:nvSpPr>
        <p:spPr>
          <a:xfrm>
            <a:off x="596207" y="3332629"/>
            <a:ext cx="8077200" cy="1600200"/>
          </a:xfrm>
        </p:spPr>
        <p:txBody>
          <a:bodyPr>
            <a:normAutofit/>
          </a:bodyPr>
          <a:lstStyle/>
          <a:p>
            <a:pPr marL="36576" indent="0">
              <a:spcAft>
                <a:spcPts val="1800"/>
              </a:spcAft>
              <a:buNone/>
            </a:pPr>
            <a:r>
              <a:rPr lang="en-US" dirty="0"/>
              <a:t>Having a </a:t>
            </a:r>
            <a:r>
              <a:rPr lang="en-US" dirty="0">
                <a:solidFill>
                  <a:srgbClr val="00CC66"/>
                </a:solidFill>
              </a:rPr>
              <a:t>standardized privacy specification language </a:t>
            </a:r>
            <a:r>
              <a:rPr lang="en-US" dirty="0"/>
              <a:t>is an important step toward privacy certification</a:t>
            </a:r>
          </a:p>
        </p:txBody>
      </p:sp>
      <p:grpSp>
        <p:nvGrpSpPr>
          <p:cNvPr id="4" name="Group 3"/>
          <p:cNvGrpSpPr/>
          <p:nvPr/>
        </p:nvGrpSpPr>
        <p:grpSpPr>
          <a:xfrm>
            <a:off x="5638800" y="4495800"/>
            <a:ext cx="2743199" cy="2286000"/>
            <a:chOff x="4038600" y="2702859"/>
            <a:chExt cx="3657599" cy="3088341"/>
          </a:xfrm>
        </p:grpSpPr>
        <p:pic>
          <p:nvPicPr>
            <p:cNvPr id="156674" name="Picture 2" descr="C:\Users\Kien\AppData\Local\Microsoft\Windows\Temporary Internet Files\Content.IE5\3Y8B46EV\MC90043483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7858" y="2702859"/>
              <a:ext cx="3088341" cy="3088341"/>
            </a:xfrm>
            <a:prstGeom prst="rect">
              <a:avLst/>
            </a:prstGeom>
            <a:noFill/>
            <a:extLst>
              <a:ext uri="{909E8E84-426E-40DD-AFC4-6F175D3DCCD1}">
                <a14:hiddenFill xmlns:a14="http://schemas.microsoft.com/office/drawing/2010/main">
                  <a:solidFill>
                    <a:srgbClr val="FFFFFF"/>
                  </a:solidFill>
                </a14:hiddenFill>
              </a:ext>
            </a:extLst>
          </p:spPr>
        </p:pic>
        <p:pic>
          <p:nvPicPr>
            <p:cNvPr id="156676" name="Picture 4" descr="C:\Users\Kien\AppData\Local\Microsoft\Windows\Temporary Internet Files\Content.IE5\3Y8B46EV\MC90019935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4271682"/>
              <a:ext cx="1377636" cy="100795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Content Placeholder 2"/>
          <p:cNvSpPr txBox="1">
            <a:spLocks/>
          </p:cNvSpPr>
          <p:nvPr/>
        </p:nvSpPr>
        <p:spPr>
          <a:xfrm>
            <a:off x="609600" y="1600200"/>
            <a:ext cx="8077200" cy="1600200"/>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spcAft>
                <a:spcPts val="1800"/>
              </a:spcAft>
              <a:buNone/>
            </a:pPr>
            <a:r>
              <a:rPr lang="en-US" dirty="0"/>
              <a:t>A </a:t>
            </a:r>
            <a:r>
              <a:rPr lang="en-US" dirty="0">
                <a:solidFill>
                  <a:srgbClr val="00CC66"/>
                </a:solidFill>
              </a:rPr>
              <a:t>privacy specification language</a:t>
            </a:r>
            <a:r>
              <a:rPr lang="en-US" dirty="0"/>
              <a:t> allows for a formal way to design, verify, test, and deploy privacy policies</a:t>
            </a:r>
          </a:p>
        </p:txBody>
      </p:sp>
      <p:sp>
        <p:nvSpPr>
          <p:cNvPr id="5" name="Date Placeholder 4">
            <a:extLst>
              <a:ext uri="{FF2B5EF4-FFF2-40B4-BE49-F238E27FC236}">
                <a16:creationId xmlns:a16="http://schemas.microsoft.com/office/drawing/2014/main" id="{513D1468-DC43-42CC-A4BD-2BCC2E3C89AB}"/>
              </a:ext>
            </a:extLst>
          </p:cNvPr>
          <p:cNvSpPr>
            <a:spLocks noGrp="1"/>
          </p:cNvSpPr>
          <p:nvPr>
            <p:ph type="dt" sz="half" idx="10"/>
          </p:nvPr>
        </p:nvSpPr>
        <p:spPr/>
        <p:txBody>
          <a:bodyPr/>
          <a:lstStyle/>
          <a:p>
            <a:fld id="{1CCBDD1F-306B-47AA-8465-4E95AC28BDA9}" type="datetime1">
              <a:rPr lang="en-US" smtClean="0"/>
              <a:t>3/28/2023</a:t>
            </a:fld>
            <a:endParaRPr lang="en-US" dirty="0"/>
          </a:p>
        </p:txBody>
      </p:sp>
      <p:sp>
        <p:nvSpPr>
          <p:cNvPr id="6" name="Slide Number Placeholder 5">
            <a:extLst>
              <a:ext uri="{FF2B5EF4-FFF2-40B4-BE49-F238E27FC236}">
                <a16:creationId xmlns:a16="http://schemas.microsoft.com/office/drawing/2014/main" id="{8A0928B0-E747-42D6-A697-38AE11C5D014}"/>
              </a:ext>
            </a:extLst>
          </p:cNvPr>
          <p:cNvSpPr>
            <a:spLocks noGrp="1"/>
          </p:cNvSpPr>
          <p:nvPr>
            <p:ph type="sldNum" sz="quarter" idx="12"/>
          </p:nvPr>
        </p:nvSpPr>
        <p:spPr/>
        <p:txBody>
          <a:bodyPr/>
          <a:lstStyle/>
          <a:p>
            <a:fld id="{8444A278-390B-480E-A91C-73A8347B7D93}" type="slidenum">
              <a:rPr lang="en-US" smtClean="0"/>
              <a:pPr/>
              <a:t>190</a:t>
            </a:fld>
            <a:endParaRPr lang="en-US" dirty="0"/>
          </a:p>
        </p:txBody>
      </p:sp>
    </p:spTree>
    <p:extLst>
      <p:ext uri="{BB962C8B-B14F-4D97-AF65-F5344CB8AC3E}">
        <p14:creationId xmlns:p14="http://schemas.microsoft.com/office/powerpoint/2010/main" val="99881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loud Callout 19"/>
          <p:cNvSpPr/>
          <p:nvPr/>
        </p:nvSpPr>
        <p:spPr>
          <a:xfrm>
            <a:off x="5105400" y="685800"/>
            <a:ext cx="2819400" cy="1295400"/>
          </a:xfrm>
          <a:prstGeom prst="cloudCallout">
            <a:avLst>
              <a:gd name="adj1" fmla="val 27873"/>
              <a:gd name="adj2" fmla="val 6050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ts val="1700"/>
              </a:lnSpc>
              <a:defRPr/>
            </a:pPr>
            <a:r>
              <a:rPr lang="en-US" dirty="0">
                <a:latin typeface="Calibri" pitchFamily="34" charset="0"/>
                <a:cs typeface="Calibri" pitchFamily="34" charset="0"/>
              </a:rPr>
              <a:t>Let me know when someone uses my laptop computers at home</a:t>
            </a:r>
          </a:p>
        </p:txBody>
      </p:sp>
      <p:sp>
        <p:nvSpPr>
          <p:cNvPr id="37891" name="Title 1"/>
          <p:cNvSpPr>
            <a:spLocks noGrp="1"/>
          </p:cNvSpPr>
          <p:nvPr>
            <p:ph type="title"/>
          </p:nvPr>
        </p:nvSpPr>
        <p:spPr>
          <a:xfrm>
            <a:off x="457200" y="274638"/>
            <a:ext cx="4495800" cy="1143000"/>
          </a:xfrm>
        </p:spPr>
        <p:txBody>
          <a:bodyPr/>
          <a:lstStyle/>
          <a:p>
            <a:r>
              <a:rPr lang="en-US" sz="4800" b="1" dirty="0">
                <a:solidFill>
                  <a:srgbClr val="E2CFF1"/>
                </a:solidFill>
                <a:latin typeface="Calibri" pitchFamily="34" charset="0"/>
                <a:cs typeface="Calibri" pitchFamily="34" charset="0"/>
              </a:rPr>
              <a:t>User Interface</a:t>
            </a:r>
          </a:p>
        </p:txBody>
      </p:sp>
      <p:pic>
        <p:nvPicPr>
          <p:cNvPr id="37892" name="Picture 3" descr="C:\Users\Kien\AppData\Local\Microsoft\Windows\Temporary Internet Files\Content.IE5\R7S19DGI\MCj0441539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346200"/>
            <a:ext cx="36576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9" descr="C:\Users\Kien\AppData\Local\Microsoft\Windows\Temporary Internet Files\Content.IE5\RNMI152G\MCj0435242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879600"/>
            <a:ext cx="13716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4" name="Group 17"/>
          <p:cNvGrpSpPr>
            <a:grpSpLocks/>
          </p:cNvGrpSpPr>
          <p:nvPr/>
        </p:nvGrpSpPr>
        <p:grpSpPr bwMode="auto">
          <a:xfrm>
            <a:off x="1133420" y="2108200"/>
            <a:ext cx="2743200" cy="866775"/>
            <a:chOff x="2057400" y="5334000"/>
            <a:chExt cx="2743200" cy="865632"/>
          </a:xfrm>
        </p:grpSpPr>
        <p:sp>
          <p:nvSpPr>
            <p:cNvPr id="13" name="Right Arrow 12"/>
            <p:cNvSpPr/>
            <p:nvPr/>
          </p:nvSpPr>
          <p:spPr>
            <a:xfrm>
              <a:off x="2057400" y="5334000"/>
              <a:ext cx="2133600" cy="255251"/>
            </a:xfrm>
            <a:prstGeom prst="rightArrow">
              <a:avLst/>
            </a:prstGeom>
            <a:solidFill>
              <a:srgbClr val="F786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ight Arrow 13"/>
            <p:cNvSpPr/>
            <p:nvPr/>
          </p:nvSpPr>
          <p:spPr>
            <a:xfrm>
              <a:off x="2209800" y="5486199"/>
              <a:ext cx="2133600" cy="256836"/>
            </a:xfrm>
            <a:prstGeom prst="rightArrow">
              <a:avLst/>
            </a:prstGeom>
            <a:solidFill>
              <a:srgbClr val="F786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ight Arrow 14"/>
            <p:cNvSpPr/>
            <p:nvPr/>
          </p:nvSpPr>
          <p:spPr>
            <a:xfrm>
              <a:off x="2362200" y="5638398"/>
              <a:ext cx="2133600" cy="256836"/>
            </a:xfrm>
            <a:prstGeom prst="rightArrow">
              <a:avLst/>
            </a:prstGeom>
            <a:solidFill>
              <a:srgbClr val="F786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ight Arrow 15"/>
            <p:cNvSpPr/>
            <p:nvPr/>
          </p:nvSpPr>
          <p:spPr>
            <a:xfrm>
              <a:off x="2514600" y="5790597"/>
              <a:ext cx="2133600" cy="256836"/>
            </a:xfrm>
            <a:prstGeom prst="rightArrow">
              <a:avLst/>
            </a:prstGeom>
            <a:solidFill>
              <a:srgbClr val="F786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ight Arrow 16"/>
            <p:cNvSpPr/>
            <p:nvPr/>
          </p:nvSpPr>
          <p:spPr>
            <a:xfrm>
              <a:off x="2667000" y="5944382"/>
              <a:ext cx="2133600" cy="255250"/>
            </a:xfrm>
            <a:prstGeom prst="rightArrow">
              <a:avLst/>
            </a:prstGeom>
            <a:solidFill>
              <a:srgbClr val="F786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895" name="Group 11"/>
          <p:cNvGrpSpPr>
            <a:grpSpLocks/>
          </p:cNvGrpSpPr>
          <p:nvPr/>
        </p:nvGrpSpPr>
        <p:grpSpPr bwMode="auto">
          <a:xfrm>
            <a:off x="457200" y="2108200"/>
            <a:ext cx="1281113" cy="1681163"/>
            <a:chOff x="533400" y="3962400"/>
            <a:chExt cx="1280721" cy="1680515"/>
          </a:xfrm>
        </p:grpSpPr>
        <p:pic>
          <p:nvPicPr>
            <p:cNvPr id="37901" name="Picture 2" descr="C:\Users\Kien\AppData\Local\Microsoft\Windows\Temporary Internet Files\Content.IE5\R7S19DGI\MCj0398493000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962400"/>
              <a:ext cx="671121" cy="107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2" descr="C:\Users\Kien\AppData\Local\Microsoft\Windows\Temporary Internet Files\Content.IE5\R7S19DGI\MCj0398493000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4114800"/>
              <a:ext cx="671121" cy="107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2" descr="C:\Users\Kien\AppData\Local\Microsoft\Windows\Temporary Internet Files\Content.IE5\R7S19DGI\MCj0398493000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4267200"/>
              <a:ext cx="671121" cy="107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2" descr="C:\Users\Kien\AppData\Local\Microsoft\Windows\Temporary Internet Files\Content.IE5\R7S19DGI\MCj0398493000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 y="4419600"/>
              <a:ext cx="671121" cy="107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2" descr="C:\Users\Kien\AppData\Local\Microsoft\Windows\Temporary Internet Files\Content.IE5\R7S19DGI\MCj0398493000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0" y="4572000"/>
              <a:ext cx="671121" cy="107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Left-Right Arrow 18"/>
          <p:cNvSpPr/>
          <p:nvPr/>
        </p:nvSpPr>
        <p:spPr>
          <a:xfrm>
            <a:off x="4419600" y="3098800"/>
            <a:ext cx="2209800" cy="485775"/>
          </a:xfrm>
          <a:prstGeom prst="leftRightArrow">
            <a:avLst/>
          </a:prstGeom>
          <a:solidFill>
            <a:srgbClr val="F786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897" name="AutoShape 6" descr="http://mail.google.com/mail/?ui=2&amp;ik=0f0818ea23&amp;view=att&amp;th=124925267f10e8bd&amp;attid=0.1&amp;disp=inline&amp;zw"/>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898" name="AutoShape 8" descr="http://mail.google.com/mail/?ui=2&amp;ik=0f0818ea23&amp;view=att&amp;th=124925267f10e8bd&amp;attid=0.1&amp;disp=inline&amp;zw"/>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7899" name="Picture 9" descr="C:\Users\Kien\Documents\Downloads\fig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4038600"/>
            <a:ext cx="30130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10" descr="C:\Users\Kien\Documents\Downloads\fig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19200" y="4038600"/>
            <a:ext cx="30988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D5A9D269-857B-4355-B7C9-7C7CA4A9B932}"/>
              </a:ext>
            </a:extLst>
          </p:cNvPr>
          <p:cNvSpPr>
            <a:spLocks noGrp="1"/>
          </p:cNvSpPr>
          <p:nvPr>
            <p:ph type="dt" sz="half" idx="10"/>
          </p:nvPr>
        </p:nvSpPr>
        <p:spPr/>
        <p:txBody>
          <a:bodyPr/>
          <a:lstStyle/>
          <a:p>
            <a:fld id="{CFECCF98-0E9C-4797-9024-9D70263B6BD0}" type="datetime1">
              <a:rPr lang="en-US" smtClean="0"/>
              <a:t>3/28/2023</a:t>
            </a:fld>
            <a:endParaRPr lang="en-US" dirty="0"/>
          </a:p>
        </p:txBody>
      </p:sp>
      <p:sp>
        <p:nvSpPr>
          <p:cNvPr id="3" name="Slide Number Placeholder 2">
            <a:extLst>
              <a:ext uri="{FF2B5EF4-FFF2-40B4-BE49-F238E27FC236}">
                <a16:creationId xmlns:a16="http://schemas.microsoft.com/office/drawing/2014/main" id="{F2281A06-3CED-4697-B8B4-56663138C0DE}"/>
              </a:ext>
            </a:extLst>
          </p:cNvPr>
          <p:cNvSpPr>
            <a:spLocks noGrp="1"/>
          </p:cNvSpPr>
          <p:nvPr>
            <p:ph type="sldNum" sz="quarter" idx="12"/>
          </p:nvPr>
        </p:nvSpPr>
        <p:spPr/>
        <p:txBody>
          <a:bodyPr/>
          <a:lstStyle/>
          <a:p>
            <a:fld id="{8444A278-390B-480E-A91C-73A8347B7D93}" type="slidenum">
              <a:rPr lang="en-US" smtClean="0"/>
              <a:pPr/>
              <a:t>191</a:t>
            </a:fld>
            <a:endParaRPr lang="en-US" dirty="0"/>
          </a:p>
        </p:txBody>
      </p:sp>
    </p:spTree>
    <p:extLst>
      <p:ext uri="{BB962C8B-B14F-4D97-AF65-F5344CB8AC3E}">
        <p14:creationId xmlns:p14="http://schemas.microsoft.com/office/powerpoint/2010/main" val="140008921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77" y="276999"/>
            <a:ext cx="8458200" cy="1143000"/>
          </a:xfrm>
        </p:spPr>
        <p:txBody>
          <a:bodyPr>
            <a:normAutofit fontScale="90000"/>
          </a:bodyPr>
          <a:lstStyle/>
          <a:p>
            <a:r>
              <a:rPr lang="en-US" dirty="0">
                <a:solidFill>
                  <a:srgbClr val="CFAFE7"/>
                </a:solidFill>
              </a:rPr>
              <a:t>Summary:  A DBMS Approach to LVC</a:t>
            </a:r>
          </a:p>
        </p:txBody>
      </p:sp>
      <p:pic>
        <p:nvPicPr>
          <p:cNvPr id="6" name="Picture 10" descr="http://www.microsoft-careers.com/sites/microsoft_global/images/kinect-4-windows/new-skin/spt-kinect-came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6494" y="5257801"/>
            <a:ext cx="1762822" cy="8814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http://worldeyecam.com/store/skin1/images/cameras/WEC-IMAXVIR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9094" y="5257801"/>
            <a:ext cx="1069975" cy="8437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http://worldeyecam.com/store/skin1/images/cameras/WEC-IMAXVIR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1494" y="5410201"/>
            <a:ext cx="1069975" cy="8437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http://worldeyecam.com/store/skin1/images/cameras/WEC-IMAXVIR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3894" y="5562601"/>
            <a:ext cx="1069975" cy="8437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microsoft-careers.com/sites/microsoft_global/images/kinect-4-windows/new-skin/spt-kinect-came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8894" y="5410201"/>
            <a:ext cx="1762822" cy="881411"/>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6899988" y="1828800"/>
            <a:ext cx="1312506" cy="1600200"/>
            <a:chOff x="6899988" y="1828800"/>
            <a:chExt cx="1312506" cy="1600200"/>
          </a:xfrm>
        </p:grpSpPr>
        <p:sp>
          <p:nvSpPr>
            <p:cNvPr id="23" name="Up-Down Arrow 22"/>
            <p:cNvSpPr/>
            <p:nvPr/>
          </p:nvSpPr>
          <p:spPr>
            <a:xfrm>
              <a:off x="7298094" y="2708145"/>
              <a:ext cx="484632" cy="720855"/>
            </a:xfrm>
            <a:prstGeom prst="upDownArrow">
              <a:avLst/>
            </a:prstGeom>
            <a:noFill/>
            <a:ln>
              <a:solidFill>
                <a:srgbClr val="FFB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899988" y="1828800"/>
              <a:ext cx="1312506" cy="830997"/>
            </a:xfrm>
            <a:prstGeom prst="rect">
              <a:avLst/>
            </a:prstGeom>
            <a:noFill/>
          </p:spPr>
          <p:txBody>
            <a:bodyPr wrap="square" rtlCol="0">
              <a:spAutoFit/>
            </a:bodyPr>
            <a:lstStyle/>
            <a:p>
              <a:pPr algn="ctr"/>
              <a:r>
                <a:rPr lang="en-US" sz="2400" dirty="0"/>
                <a:t>Ad hoc Queries</a:t>
              </a:r>
            </a:p>
          </p:txBody>
        </p:sp>
      </p:grpSp>
      <p:grpSp>
        <p:nvGrpSpPr>
          <p:cNvPr id="33" name="Group 32"/>
          <p:cNvGrpSpPr/>
          <p:nvPr/>
        </p:nvGrpSpPr>
        <p:grpSpPr>
          <a:xfrm>
            <a:off x="455394" y="1676400"/>
            <a:ext cx="6004500" cy="1752604"/>
            <a:chOff x="455394" y="1676400"/>
            <a:chExt cx="6004500" cy="1752604"/>
          </a:xfrm>
        </p:grpSpPr>
        <p:sp>
          <p:nvSpPr>
            <p:cNvPr id="15" name="Rounded Rectangle 14"/>
            <p:cNvSpPr/>
            <p:nvPr/>
          </p:nvSpPr>
          <p:spPr>
            <a:xfrm rot="16200000">
              <a:off x="2563196" y="2351704"/>
              <a:ext cx="1752600" cy="401994"/>
            </a:xfrm>
            <a:prstGeom prst="roundRect">
              <a:avLst/>
            </a:prstGeom>
            <a:noFill/>
            <a:ln>
              <a:solidFill>
                <a:srgbClr val="FFB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Application 1</a:t>
              </a:r>
            </a:p>
          </p:txBody>
        </p:sp>
        <p:sp>
          <p:nvSpPr>
            <p:cNvPr id="16" name="Rounded Rectangle 15"/>
            <p:cNvSpPr/>
            <p:nvPr/>
          </p:nvSpPr>
          <p:spPr>
            <a:xfrm rot="16200000">
              <a:off x="2965191" y="2351705"/>
              <a:ext cx="1752600" cy="401994"/>
            </a:xfrm>
            <a:prstGeom prst="roundRect">
              <a:avLst/>
            </a:prstGeom>
            <a:noFill/>
            <a:ln>
              <a:solidFill>
                <a:srgbClr val="FFB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Application 2</a:t>
              </a:r>
            </a:p>
          </p:txBody>
        </p:sp>
        <p:sp>
          <p:nvSpPr>
            <p:cNvPr id="17" name="Rounded Rectangle 16"/>
            <p:cNvSpPr/>
            <p:nvPr/>
          </p:nvSpPr>
          <p:spPr>
            <a:xfrm rot="16200000">
              <a:off x="3378726" y="2351705"/>
              <a:ext cx="1752600" cy="401994"/>
            </a:xfrm>
            <a:prstGeom prst="roundRect">
              <a:avLst/>
            </a:prstGeom>
            <a:noFill/>
            <a:ln>
              <a:solidFill>
                <a:srgbClr val="FFB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Application 3</a:t>
              </a:r>
            </a:p>
          </p:txBody>
        </p:sp>
        <p:sp>
          <p:nvSpPr>
            <p:cNvPr id="18" name="Rounded Rectangle 17"/>
            <p:cNvSpPr/>
            <p:nvPr/>
          </p:nvSpPr>
          <p:spPr>
            <a:xfrm rot="16200000">
              <a:off x="3782397" y="2351705"/>
              <a:ext cx="1752600" cy="401994"/>
            </a:xfrm>
            <a:prstGeom prst="roundRect">
              <a:avLst/>
            </a:prstGeom>
            <a:noFill/>
            <a:ln>
              <a:solidFill>
                <a:srgbClr val="FFB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Application 4</a:t>
              </a:r>
            </a:p>
          </p:txBody>
        </p:sp>
        <p:sp>
          <p:nvSpPr>
            <p:cNvPr id="19" name="Rounded Rectangle 18"/>
            <p:cNvSpPr/>
            <p:nvPr/>
          </p:nvSpPr>
          <p:spPr>
            <a:xfrm rot="16200000">
              <a:off x="4184391" y="2351705"/>
              <a:ext cx="1752600" cy="401994"/>
            </a:xfrm>
            <a:prstGeom prst="roundRect">
              <a:avLst/>
            </a:prstGeom>
            <a:noFill/>
            <a:ln>
              <a:solidFill>
                <a:srgbClr val="FFB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Application 5</a:t>
              </a:r>
            </a:p>
          </p:txBody>
        </p:sp>
        <p:sp>
          <p:nvSpPr>
            <p:cNvPr id="20" name="Rounded Rectangle 19"/>
            <p:cNvSpPr/>
            <p:nvPr/>
          </p:nvSpPr>
          <p:spPr>
            <a:xfrm rot="16200000">
              <a:off x="4586386" y="2351706"/>
              <a:ext cx="1752600" cy="401994"/>
            </a:xfrm>
            <a:prstGeom prst="roundRect">
              <a:avLst/>
            </a:prstGeom>
            <a:noFill/>
            <a:ln>
              <a:solidFill>
                <a:srgbClr val="FFB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Application 6</a:t>
              </a:r>
            </a:p>
          </p:txBody>
        </p:sp>
        <p:sp>
          <p:nvSpPr>
            <p:cNvPr id="21" name="Rounded Rectangle 20"/>
            <p:cNvSpPr/>
            <p:nvPr/>
          </p:nvSpPr>
          <p:spPr>
            <a:xfrm rot="16200000">
              <a:off x="4978926" y="2351703"/>
              <a:ext cx="1752600" cy="401994"/>
            </a:xfrm>
            <a:prstGeom prst="roundRect">
              <a:avLst/>
            </a:prstGeom>
            <a:noFill/>
            <a:ln>
              <a:solidFill>
                <a:srgbClr val="FFB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Application 7</a:t>
              </a:r>
            </a:p>
          </p:txBody>
        </p:sp>
        <p:sp>
          <p:nvSpPr>
            <p:cNvPr id="22" name="Rounded Rectangle 21"/>
            <p:cNvSpPr/>
            <p:nvPr/>
          </p:nvSpPr>
          <p:spPr>
            <a:xfrm rot="16200000">
              <a:off x="5382597" y="2351706"/>
              <a:ext cx="1752600" cy="401994"/>
            </a:xfrm>
            <a:prstGeom prst="roundRect">
              <a:avLst/>
            </a:prstGeom>
            <a:noFill/>
            <a:ln>
              <a:solidFill>
                <a:srgbClr val="FFB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Application 8</a:t>
              </a:r>
            </a:p>
          </p:txBody>
        </p:sp>
        <p:sp>
          <p:nvSpPr>
            <p:cNvPr id="25" name="Left Brace 24"/>
            <p:cNvSpPr/>
            <p:nvPr/>
          </p:nvSpPr>
          <p:spPr>
            <a:xfrm>
              <a:off x="2816352" y="1686446"/>
              <a:ext cx="155448" cy="1742558"/>
            </a:xfrm>
            <a:prstGeom prst="leftBrace">
              <a:avLst/>
            </a:prstGeom>
            <a:ln w="19050">
              <a:solidFill>
                <a:srgbClr val="A2F2F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455394" y="2173069"/>
              <a:ext cx="2287806" cy="646331"/>
            </a:xfrm>
            <a:prstGeom prst="rect">
              <a:avLst/>
            </a:prstGeom>
            <a:noFill/>
          </p:spPr>
          <p:txBody>
            <a:bodyPr wrap="none" rtlCol="0">
              <a:spAutoFit/>
            </a:bodyPr>
            <a:lstStyle/>
            <a:p>
              <a:r>
                <a:rPr lang="en-US" dirty="0">
                  <a:solidFill>
                    <a:srgbClr val="A2F2FA"/>
                  </a:solidFill>
                </a:rPr>
                <a:t>Developers focus on</a:t>
              </a:r>
            </a:p>
            <a:p>
              <a:r>
                <a:rPr lang="en-US" dirty="0">
                  <a:solidFill>
                    <a:srgbClr val="A2F2FA"/>
                  </a:solidFill>
                </a:rPr>
                <a:t>application logic</a:t>
              </a:r>
            </a:p>
          </p:txBody>
        </p:sp>
      </p:grpSp>
      <p:grpSp>
        <p:nvGrpSpPr>
          <p:cNvPr id="32" name="Group 31"/>
          <p:cNvGrpSpPr/>
          <p:nvPr/>
        </p:nvGrpSpPr>
        <p:grpSpPr>
          <a:xfrm>
            <a:off x="457201" y="3429001"/>
            <a:ext cx="8000999" cy="1752600"/>
            <a:chOff x="457201" y="3429001"/>
            <a:chExt cx="8000999" cy="1752600"/>
          </a:xfrm>
        </p:grpSpPr>
        <p:sp>
          <p:nvSpPr>
            <p:cNvPr id="4" name="Rounded Rectangle 3"/>
            <p:cNvSpPr/>
            <p:nvPr/>
          </p:nvSpPr>
          <p:spPr>
            <a:xfrm>
              <a:off x="3183294" y="4038601"/>
              <a:ext cx="5257800" cy="609600"/>
            </a:xfrm>
            <a:prstGeom prst="roundRect">
              <a:avLst/>
            </a:prstGeom>
            <a:noFill/>
            <a:ln>
              <a:solidFill>
                <a:srgbClr val="FFB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Live VDBMS</a:t>
              </a:r>
            </a:p>
          </p:txBody>
        </p:sp>
        <p:sp>
          <p:nvSpPr>
            <p:cNvPr id="5" name="Rounded Rectangle 4"/>
            <p:cNvSpPr/>
            <p:nvPr/>
          </p:nvSpPr>
          <p:spPr>
            <a:xfrm>
              <a:off x="3200400" y="3429001"/>
              <a:ext cx="5257800" cy="609600"/>
            </a:xfrm>
            <a:prstGeom prst="roundRect">
              <a:avLst/>
            </a:prstGeom>
            <a:noFill/>
            <a:ln>
              <a:solidFill>
                <a:srgbClr val="FFB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Query Interface</a:t>
              </a:r>
            </a:p>
          </p:txBody>
        </p:sp>
        <p:sp>
          <p:nvSpPr>
            <p:cNvPr id="13" name="Up Arrow 12"/>
            <p:cNvSpPr/>
            <p:nvPr/>
          </p:nvSpPr>
          <p:spPr>
            <a:xfrm>
              <a:off x="4224249" y="4736593"/>
              <a:ext cx="484632" cy="445008"/>
            </a:xfrm>
            <a:prstGeom prst="upArrow">
              <a:avLst/>
            </a:prstGeom>
            <a:noFill/>
            <a:ln>
              <a:solidFill>
                <a:srgbClr val="FFB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a:off x="6661062" y="4724401"/>
              <a:ext cx="484632" cy="445008"/>
            </a:xfrm>
            <a:prstGeom prst="upArrow">
              <a:avLst/>
            </a:prstGeom>
            <a:noFill/>
            <a:ln>
              <a:solidFill>
                <a:srgbClr val="FFB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 Brace 25"/>
            <p:cNvSpPr/>
            <p:nvPr/>
          </p:nvSpPr>
          <p:spPr>
            <a:xfrm>
              <a:off x="2813304" y="3485645"/>
              <a:ext cx="158496" cy="1162556"/>
            </a:xfrm>
            <a:prstGeom prst="leftBrace">
              <a:avLst/>
            </a:prstGeom>
            <a:ln w="19050">
              <a:solidFill>
                <a:srgbClr val="A2F2F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457201" y="3447871"/>
              <a:ext cx="2362199" cy="1200329"/>
            </a:xfrm>
            <a:prstGeom prst="rect">
              <a:avLst/>
            </a:prstGeom>
            <a:noFill/>
          </p:spPr>
          <p:txBody>
            <a:bodyPr wrap="square" rtlCol="0">
              <a:spAutoFit/>
            </a:bodyPr>
            <a:lstStyle/>
            <a:p>
              <a:r>
                <a:rPr lang="en-US" dirty="0">
                  <a:solidFill>
                    <a:srgbClr val="A2F2FA"/>
                  </a:solidFill>
                </a:rPr>
                <a:t>Data access supported by Live VDBMS through event-based search</a:t>
              </a:r>
            </a:p>
          </p:txBody>
        </p:sp>
      </p:grpSp>
      <p:sp>
        <p:nvSpPr>
          <p:cNvPr id="30" name="Left Brace 29"/>
          <p:cNvSpPr/>
          <p:nvPr/>
        </p:nvSpPr>
        <p:spPr>
          <a:xfrm>
            <a:off x="2819400" y="5238244"/>
            <a:ext cx="158496" cy="1162556"/>
          </a:xfrm>
          <a:prstGeom prst="leftBrace">
            <a:avLst/>
          </a:prstGeom>
          <a:ln w="19050">
            <a:solidFill>
              <a:srgbClr val="A2F2F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457201" y="5401270"/>
            <a:ext cx="2286000" cy="923330"/>
          </a:xfrm>
          <a:prstGeom prst="rect">
            <a:avLst/>
          </a:prstGeom>
          <a:noFill/>
        </p:spPr>
        <p:txBody>
          <a:bodyPr wrap="square" rtlCol="0">
            <a:spAutoFit/>
          </a:bodyPr>
          <a:lstStyle/>
          <a:p>
            <a:r>
              <a:rPr lang="en-US" dirty="0">
                <a:solidFill>
                  <a:srgbClr val="A2F2FA"/>
                </a:solidFill>
              </a:rPr>
              <a:t>Live video feeds from a new class of storage devices</a:t>
            </a:r>
          </a:p>
        </p:txBody>
      </p:sp>
      <p:sp>
        <p:nvSpPr>
          <p:cNvPr id="3" name="Date Placeholder 2">
            <a:extLst>
              <a:ext uri="{FF2B5EF4-FFF2-40B4-BE49-F238E27FC236}">
                <a16:creationId xmlns:a16="http://schemas.microsoft.com/office/drawing/2014/main" id="{E6174AFC-3F5D-4B61-8427-92AC5AA811ED}"/>
              </a:ext>
            </a:extLst>
          </p:cNvPr>
          <p:cNvSpPr>
            <a:spLocks noGrp="1"/>
          </p:cNvSpPr>
          <p:nvPr>
            <p:ph type="dt" sz="half" idx="10"/>
          </p:nvPr>
        </p:nvSpPr>
        <p:spPr/>
        <p:txBody>
          <a:bodyPr/>
          <a:lstStyle/>
          <a:p>
            <a:fld id="{BA5E4B72-5178-4F97-8AC7-E0959F4815C1}" type="datetime1">
              <a:rPr lang="en-US" smtClean="0"/>
              <a:t>3/28/2023</a:t>
            </a:fld>
            <a:endParaRPr lang="en-US" dirty="0"/>
          </a:p>
        </p:txBody>
      </p:sp>
      <p:sp>
        <p:nvSpPr>
          <p:cNvPr id="10" name="Slide Number Placeholder 9">
            <a:extLst>
              <a:ext uri="{FF2B5EF4-FFF2-40B4-BE49-F238E27FC236}">
                <a16:creationId xmlns:a16="http://schemas.microsoft.com/office/drawing/2014/main" id="{120F5ED2-C56E-4060-ACEB-D6941D589338}"/>
              </a:ext>
            </a:extLst>
          </p:cNvPr>
          <p:cNvSpPr>
            <a:spLocks noGrp="1"/>
          </p:cNvSpPr>
          <p:nvPr>
            <p:ph type="sldNum" sz="quarter" idx="12"/>
          </p:nvPr>
        </p:nvSpPr>
        <p:spPr/>
        <p:txBody>
          <a:bodyPr/>
          <a:lstStyle/>
          <a:p>
            <a:fld id="{8444A278-390B-480E-A91C-73A8347B7D93}" type="slidenum">
              <a:rPr lang="en-US" smtClean="0"/>
              <a:pPr/>
              <a:t>192</a:t>
            </a:fld>
            <a:endParaRPr lang="en-US" dirty="0"/>
          </a:p>
        </p:txBody>
      </p:sp>
    </p:spTree>
    <p:extLst>
      <p:ext uri="{BB962C8B-B14F-4D97-AF65-F5344CB8AC3E}">
        <p14:creationId xmlns:p14="http://schemas.microsoft.com/office/powerpoint/2010/main" val="391921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CFAFE7"/>
                </a:solidFill>
              </a:rPr>
              <a:t>Image Applications</a:t>
            </a:r>
          </a:p>
        </p:txBody>
      </p:sp>
      <p:sp>
        <p:nvSpPr>
          <p:cNvPr id="6" name="TextBox 5"/>
          <p:cNvSpPr txBox="1"/>
          <p:nvPr/>
        </p:nvSpPr>
        <p:spPr>
          <a:xfrm>
            <a:off x="762000" y="1563469"/>
            <a:ext cx="4390946" cy="646331"/>
          </a:xfrm>
          <a:prstGeom prst="rect">
            <a:avLst/>
          </a:prstGeom>
          <a:noFill/>
        </p:spPr>
        <p:txBody>
          <a:bodyPr wrap="none" rtlCol="0">
            <a:spAutoFit/>
          </a:bodyPr>
          <a:lstStyle/>
          <a:p>
            <a:r>
              <a:rPr lang="en-US" sz="3600" dirty="0"/>
              <a:t>Information Systems</a:t>
            </a:r>
          </a:p>
        </p:txBody>
      </p:sp>
      <p:sp>
        <p:nvSpPr>
          <p:cNvPr id="7" name="TextBox 6"/>
          <p:cNvSpPr txBox="1"/>
          <p:nvPr/>
        </p:nvSpPr>
        <p:spPr>
          <a:xfrm>
            <a:off x="4419600" y="2249269"/>
            <a:ext cx="4057521" cy="646331"/>
          </a:xfrm>
          <a:prstGeom prst="rect">
            <a:avLst/>
          </a:prstGeom>
          <a:noFill/>
        </p:spPr>
        <p:txBody>
          <a:bodyPr wrap="none" rtlCol="0">
            <a:spAutoFit/>
          </a:bodyPr>
          <a:lstStyle/>
          <a:p>
            <a:r>
              <a:rPr lang="en-US" sz="3600" dirty="0"/>
              <a:t>Medical Diagnosis</a:t>
            </a:r>
          </a:p>
        </p:txBody>
      </p:sp>
      <p:sp>
        <p:nvSpPr>
          <p:cNvPr id="8" name="TextBox 7"/>
          <p:cNvSpPr txBox="1"/>
          <p:nvPr/>
        </p:nvSpPr>
        <p:spPr>
          <a:xfrm>
            <a:off x="1524000" y="3011269"/>
            <a:ext cx="4339650" cy="646331"/>
          </a:xfrm>
          <a:prstGeom prst="rect">
            <a:avLst/>
          </a:prstGeom>
          <a:noFill/>
        </p:spPr>
        <p:txBody>
          <a:bodyPr wrap="none" rtlCol="0">
            <a:spAutoFit/>
          </a:bodyPr>
          <a:lstStyle/>
          <a:p>
            <a:r>
              <a:rPr lang="en-US" sz="3600" dirty="0"/>
              <a:t>Computer Forensics</a:t>
            </a:r>
          </a:p>
        </p:txBody>
      </p:sp>
      <p:sp>
        <p:nvSpPr>
          <p:cNvPr id="9" name="TextBox 8"/>
          <p:cNvSpPr txBox="1"/>
          <p:nvPr/>
        </p:nvSpPr>
        <p:spPr>
          <a:xfrm>
            <a:off x="3200400" y="3925669"/>
            <a:ext cx="3005951" cy="646331"/>
          </a:xfrm>
          <a:prstGeom prst="rect">
            <a:avLst/>
          </a:prstGeom>
          <a:noFill/>
        </p:spPr>
        <p:txBody>
          <a:bodyPr wrap="none" rtlCol="0">
            <a:spAutoFit/>
          </a:bodyPr>
          <a:lstStyle/>
          <a:p>
            <a:r>
              <a:rPr lang="en-US" sz="3600" dirty="0"/>
              <a:t>Digital Library</a:t>
            </a:r>
          </a:p>
        </p:txBody>
      </p:sp>
      <p:sp>
        <p:nvSpPr>
          <p:cNvPr id="10" name="TextBox 9"/>
          <p:cNvSpPr txBox="1"/>
          <p:nvPr/>
        </p:nvSpPr>
        <p:spPr>
          <a:xfrm>
            <a:off x="990600" y="4763869"/>
            <a:ext cx="2800767" cy="646331"/>
          </a:xfrm>
          <a:prstGeom prst="rect">
            <a:avLst/>
          </a:prstGeom>
          <a:noFill/>
        </p:spPr>
        <p:txBody>
          <a:bodyPr wrap="none" rtlCol="0">
            <a:spAutoFit/>
          </a:bodyPr>
          <a:lstStyle/>
          <a:p>
            <a:r>
              <a:rPr lang="en-US" sz="3600" dirty="0"/>
              <a:t>E-commerce</a:t>
            </a:r>
          </a:p>
        </p:txBody>
      </p:sp>
      <p:sp>
        <p:nvSpPr>
          <p:cNvPr id="13" name="TextBox 12"/>
          <p:cNvSpPr txBox="1"/>
          <p:nvPr/>
        </p:nvSpPr>
        <p:spPr>
          <a:xfrm>
            <a:off x="4572000" y="5144869"/>
            <a:ext cx="3980770" cy="646331"/>
          </a:xfrm>
          <a:prstGeom prst="rect">
            <a:avLst/>
          </a:prstGeom>
          <a:noFill/>
        </p:spPr>
        <p:txBody>
          <a:bodyPr wrap="none" rtlCol="0">
            <a:spAutoFit/>
          </a:bodyPr>
          <a:lstStyle/>
          <a:p>
            <a:r>
              <a:rPr lang="en-US" sz="3600" dirty="0"/>
              <a:t>Genomic  Analysis</a:t>
            </a:r>
          </a:p>
        </p:txBody>
      </p:sp>
      <p:sp>
        <p:nvSpPr>
          <p:cNvPr id="14" name="TextBox 13"/>
          <p:cNvSpPr txBox="1"/>
          <p:nvPr/>
        </p:nvSpPr>
        <p:spPr>
          <a:xfrm>
            <a:off x="1600200" y="5830669"/>
            <a:ext cx="4493538" cy="646331"/>
          </a:xfrm>
          <a:prstGeom prst="rect">
            <a:avLst/>
          </a:prstGeom>
          <a:noFill/>
        </p:spPr>
        <p:txBody>
          <a:bodyPr wrap="none" rtlCol="0">
            <a:spAutoFit/>
          </a:bodyPr>
          <a:lstStyle/>
          <a:p>
            <a:r>
              <a:rPr lang="en-US" sz="3600" dirty="0"/>
              <a:t>Security Surveillance</a:t>
            </a:r>
          </a:p>
        </p:txBody>
      </p:sp>
      <p:sp>
        <p:nvSpPr>
          <p:cNvPr id="2" name="Date Placeholder 1">
            <a:extLst>
              <a:ext uri="{FF2B5EF4-FFF2-40B4-BE49-F238E27FC236}">
                <a16:creationId xmlns:a16="http://schemas.microsoft.com/office/drawing/2014/main" id="{25016DA0-E257-4C9A-A231-0C104BC2668B}"/>
              </a:ext>
            </a:extLst>
          </p:cNvPr>
          <p:cNvSpPr>
            <a:spLocks noGrp="1"/>
          </p:cNvSpPr>
          <p:nvPr>
            <p:ph type="dt" sz="half" idx="10"/>
          </p:nvPr>
        </p:nvSpPr>
        <p:spPr/>
        <p:txBody>
          <a:bodyPr/>
          <a:lstStyle/>
          <a:p>
            <a:fld id="{A33EFFDD-2A73-4E7D-8E63-EB75CE73D928}" type="datetime1">
              <a:rPr lang="en-US" smtClean="0"/>
              <a:t>3/28/2023</a:t>
            </a:fld>
            <a:endParaRPr lang="en-US" dirty="0"/>
          </a:p>
        </p:txBody>
      </p:sp>
      <p:sp>
        <p:nvSpPr>
          <p:cNvPr id="3" name="Slide Number Placeholder 2">
            <a:extLst>
              <a:ext uri="{FF2B5EF4-FFF2-40B4-BE49-F238E27FC236}">
                <a16:creationId xmlns:a16="http://schemas.microsoft.com/office/drawing/2014/main" id="{25ED072B-2228-47B5-A513-A20BE9D83FFD}"/>
              </a:ext>
            </a:extLst>
          </p:cNvPr>
          <p:cNvSpPr>
            <a:spLocks noGrp="1"/>
          </p:cNvSpPr>
          <p:nvPr>
            <p:ph type="sldNum" sz="quarter" idx="12"/>
          </p:nvPr>
        </p:nvSpPr>
        <p:spPr/>
        <p:txBody>
          <a:bodyPr/>
          <a:lstStyle/>
          <a:p>
            <a:fld id="{8444A278-390B-480E-A91C-73A8347B7D93}" type="slidenum">
              <a:rPr lang="en-US" smtClean="0"/>
              <a:pPr/>
              <a:t>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anim calcmode="lin" valueType="num">
                                      <p:cBhvr>
                                        <p:cTn id="32" dur="500" fill="hold"/>
                                        <p:tgtEl>
                                          <p:spTgt spid="10"/>
                                        </p:tgtEl>
                                        <p:attrNameLst>
                                          <p:attrName>ppt_x</p:attrName>
                                        </p:attrNameLst>
                                      </p:cBhvr>
                                      <p:tavLst>
                                        <p:tav tm="0">
                                          <p:val>
                                            <p:strVal val="#ppt_x"/>
                                          </p:val>
                                        </p:tav>
                                        <p:tav tm="100000">
                                          <p:val>
                                            <p:strVal val="#ppt_x"/>
                                          </p:val>
                                        </p:tav>
                                      </p:tavLst>
                                    </p:anim>
                                    <p:anim calcmode="lin" valueType="num">
                                      <p:cBhvr>
                                        <p:cTn id="33" dur="500" fill="hold"/>
                                        <p:tgtEl>
                                          <p:spTgt spid="10"/>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28600"/>
            <a:ext cx="2887663" cy="1143000"/>
          </a:xfrm>
        </p:spPr>
        <p:txBody>
          <a:bodyPr/>
          <a:lstStyle/>
          <a:p>
            <a:pPr eaLnBrk="1" hangingPunct="1"/>
            <a:r>
              <a:rPr lang="en-US" b="1" dirty="0">
                <a:solidFill>
                  <a:srgbClr val="CFAFE7"/>
                </a:solidFill>
                <a:latin typeface="Comic Sans MS" pitchFamily="66" charset="0"/>
              </a:rPr>
              <a:t>Indexing</a:t>
            </a:r>
          </a:p>
        </p:txBody>
      </p:sp>
      <p:sp>
        <p:nvSpPr>
          <p:cNvPr id="22531" name="Rectangle 3"/>
          <p:cNvSpPr>
            <a:spLocks noGrp="1" noChangeArrowheads="1"/>
          </p:cNvSpPr>
          <p:nvPr>
            <p:ph type="body" idx="1"/>
          </p:nvPr>
        </p:nvSpPr>
        <p:spPr>
          <a:xfrm>
            <a:off x="375057" y="2080972"/>
            <a:ext cx="5339943" cy="3124200"/>
          </a:xfrm>
        </p:spPr>
        <p:txBody>
          <a:bodyPr>
            <a:normAutofit/>
          </a:bodyPr>
          <a:lstStyle/>
          <a:p>
            <a:pPr>
              <a:lnSpc>
                <a:spcPts val="3500"/>
              </a:lnSpc>
              <a:spcAft>
                <a:spcPct val="55000"/>
              </a:spcAft>
            </a:pPr>
            <a:r>
              <a:rPr lang="en-US" sz="2800" dirty="0">
                <a:latin typeface="Comic Sans MS" pitchFamily="66" charset="0"/>
              </a:rPr>
              <a:t>For each image, we group its 85 feature vectors into five clusters (data clustering)</a:t>
            </a:r>
          </a:p>
          <a:p>
            <a:pPr>
              <a:lnSpc>
                <a:spcPts val="3500"/>
              </a:lnSpc>
              <a:spcAft>
                <a:spcPct val="55000"/>
              </a:spcAft>
            </a:pPr>
            <a:r>
              <a:rPr lang="en-US" sz="2800" dirty="0">
                <a:latin typeface="Comic Sans MS" pitchFamily="66" charset="0"/>
              </a:rPr>
              <a:t>The centroids of these cluster are inserted into an R</a:t>
            </a:r>
            <a:r>
              <a:rPr lang="en-US" sz="2800" baseline="30000" dirty="0">
                <a:latin typeface="Comic Sans MS" pitchFamily="66" charset="0"/>
              </a:rPr>
              <a:t>*</a:t>
            </a:r>
            <a:r>
              <a:rPr lang="en-US" sz="2800" dirty="0">
                <a:latin typeface="Comic Sans MS" pitchFamily="66" charset="0"/>
              </a:rPr>
              <a:t>-tree</a:t>
            </a:r>
          </a:p>
        </p:txBody>
      </p:sp>
      <p:grpSp>
        <p:nvGrpSpPr>
          <p:cNvPr id="9" name="Group 8"/>
          <p:cNvGrpSpPr/>
          <p:nvPr/>
        </p:nvGrpSpPr>
        <p:grpSpPr>
          <a:xfrm>
            <a:off x="6546492" y="1337117"/>
            <a:ext cx="1599328" cy="1011905"/>
            <a:chOff x="6432192" y="1553697"/>
            <a:chExt cx="1599328" cy="1011905"/>
          </a:xfrm>
        </p:grpSpPr>
        <p:sp>
          <p:nvSpPr>
            <p:cNvPr id="20" name="Down Arrow 19"/>
            <p:cNvSpPr/>
            <p:nvPr/>
          </p:nvSpPr>
          <p:spPr>
            <a:xfrm>
              <a:off x="7048500" y="1553697"/>
              <a:ext cx="381000" cy="455689"/>
            </a:xfrm>
            <a:prstGeom prst="downArrow">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6432192" y="2007517"/>
              <a:ext cx="1599328" cy="558085"/>
            </a:xfrm>
            <a:prstGeom prst="roundRect">
              <a:avLst/>
            </a:prstGeom>
            <a:solidFill>
              <a:srgbClr val="5CF679"/>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900"/>
                </a:lnSpc>
              </a:pPr>
              <a:r>
                <a:rPr lang="en-US" dirty="0">
                  <a:solidFill>
                    <a:schemeClr val="bg1"/>
                  </a:solidFill>
                </a:rPr>
                <a:t>Group them into 5 clusters</a:t>
              </a:r>
            </a:p>
          </p:txBody>
        </p:sp>
      </p:grpSp>
      <p:grpSp>
        <p:nvGrpSpPr>
          <p:cNvPr id="44" name="Group 43"/>
          <p:cNvGrpSpPr/>
          <p:nvPr/>
        </p:nvGrpSpPr>
        <p:grpSpPr>
          <a:xfrm>
            <a:off x="6172200" y="2362200"/>
            <a:ext cx="2971800" cy="5206285"/>
            <a:chOff x="6172200" y="2362200"/>
            <a:chExt cx="2971800" cy="5206285"/>
          </a:xfrm>
        </p:grpSpPr>
        <p:sp>
          <p:nvSpPr>
            <p:cNvPr id="3" name="Rectangle 2"/>
            <p:cNvSpPr/>
            <p:nvPr/>
          </p:nvSpPr>
          <p:spPr>
            <a:xfrm>
              <a:off x="6172200" y="4444285"/>
              <a:ext cx="2141536" cy="3124200"/>
            </a:xfrm>
            <a:prstGeom prst="rect">
              <a:avLst/>
            </a:prstGeom>
            <a:scene3d>
              <a:camera prst="isometricOffAxis1Top"/>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Extract 1"/>
            <p:cNvSpPr/>
            <p:nvPr/>
          </p:nvSpPr>
          <p:spPr>
            <a:xfrm>
              <a:off x="6629400" y="4155823"/>
              <a:ext cx="1524000" cy="990600"/>
            </a:xfrm>
            <a:prstGeom prst="flowChartExtract">
              <a:avLst/>
            </a:prstGeom>
            <a:solidFill>
              <a:srgbClr val="F78609"/>
            </a:solidFill>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R*-tree</a:t>
              </a:r>
            </a:p>
          </p:txBody>
        </p:sp>
        <p:sp>
          <p:nvSpPr>
            <p:cNvPr id="4" name="Oval 3"/>
            <p:cNvSpPr/>
            <p:nvPr/>
          </p:nvSpPr>
          <p:spPr>
            <a:xfrm>
              <a:off x="6781800" y="5815885"/>
              <a:ext cx="76200" cy="762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239000" y="6044485"/>
              <a:ext cx="76200" cy="762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467600" y="6120685"/>
              <a:ext cx="76200" cy="76200"/>
            </a:xfrm>
            <a:prstGeom prst="ellipse">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538515" y="5822348"/>
              <a:ext cx="76200" cy="762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077200" y="6120685"/>
              <a:ext cx="76200" cy="76200"/>
            </a:xfrm>
            <a:prstGeom prst="ellipse">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858000" y="6196885"/>
              <a:ext cx="76200" cy="76200"/>
            </a:xfrm>
            <a:prstGeom prst="ellipse">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086600" y="5739685"/>
              <a:ext cx="76200" cy="762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315200" y="6120685"/>
              <a:ext cx="76200" cy="76200"/>
            </a:xfrm>
            <a:prstGeom prst="ellipse">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781800" y="5968285"/>
              <a:ext cx="76200" cy="762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001000" y="6044485"/>
              <a:ext cx="76200" cy="76200"/>
            </a:xfrm>
            <a:prstGeom prst="ellipse">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924800" y="6120685"/>
              <a:ext cx="76200" cy="76200"/>
            </a:xfrm>
            <a:prstGeom prst="ellipse">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34200" y="5867400"/>
              <a:ext cx="76200" cy="76200"/>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696200" y="5867400"/>
              <a:ext cx="76200" cy="76200"/>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620000" y="5943600"/>
              <a:ext cx="76200" cy="76200"/>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924800" y="6096000"/>
              <a:ext cx="76200" cy="76200"/>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124699" y="6280542"/>
              <a:ext cx="76200" cy="76200"/>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6515100" y="2743200"/>
              <a:ext cx="1638299" cy="809998"/>
            </a:xfrm>
            <a:prstGeom prst="roundRect">
              <a:avLst/>
            </a:prstGeom>
            <a:solidFill>
              <a:srgbClr val="5CF679"/>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en-US" dirty="0">
                  <a:solidFill>
                    <a:schemeClr val="bg1"/>
                  </a:solidFill>
                </a:rPr>
                <a:t>Compute cluster centroids</a:t>
              </a:r>
            </a:p>
          </p:txBody>
        </p:sp>
        <p:sp>
          <p:nvSpPr>
            <p:cNvPr id="23" name="Down Arrow 22"/>
            <p:cNvSpPr/>
            <p:nvPr/>
          </p:nvSpPr>
          <p:spPr>
            <a:xfrm>
              <a:off x="7161928" y="2362200"/>
              <a:ext cx="381000" cy="426077"/>
            </a:xfrm>
            <a:prstGeom prst="downArrow">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353300" y="4038600"/>
              <a:ext cx="76200" cy="762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505700" y="4038600"/>
              <a:ext cx="76200" cy="762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200900" y="4038600"/>
              <a:ext cx="76200" cy="762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048500" y="4038600"/>
              <a:ext cx="76200" cy="762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658100" y="4038600"/>
              <a:ext cx="76200" cy="762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7200900" y="3523682"/>
              <a:ext cx="381000" cy="438718"/>
            </a:xfrm>
            <a:prstGeom prst="downArrow">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7215267" y="5549781"/>
              <a:ext cx="1928733" cy="338554"/>
            </a:xfrm>
            <a:prstGeom prst="rect">
              <a:avLst/>
            </a:prstGeom>
            <a:noFill/>
            <a:scene3d>
              <a:camera prst="isometricOffAxis1Left"/>
              <a:lightRig rig="threePt" dir="t"/>
            </a:scene3d>
          </p:spPr>
          <p:txBody>
            <a:bodyPr wrap="none" rtlCol="0">
              <a:spAutoFit/>
            </a:bodyPr>
            <a:lstStyle/>
            <a:p>
              <a:r>
                <a:rPr lang="en-US" sz="1600" dirty="0"/>
                <a:t>14D Feature space</a:t>
              </a:r>
            </a:p>
          </p:txBody>
        </p:sp>
      </p:grpSp>
      <p:grpSp>
        <p:nvGrpSpPr>
          <p:cNvPr id="43" name="Group 42"/>
          <p:cNvGrpSpPr/>
          <p:nvPr/>
        </p:nvGrpSpPr>
        <p:grpSpPr>
          <a:xfrm>
            <a:off x="3886200" y="457200"/>
            <a:ext cx="4228228" cy="1439074"/>
            <a:chOff x="3886200" y="457200"/>
            <a:chExt cx="4228228" cy="1439074"/>
          </a:xfrm>
        </p:grpSpPr>
        <p:grpSp>
          <p:nvGrpSpPr>
            <p:cNvPr id="38" name="Group 37"/>
            <p:cNvGrpSpPr/>
            <p:nvPr/>
          </p:nvGrpSpPr>
          <p:grpSpPr>
            <a:xfrm>
              <a:off x="3886200" y="457200"/>
              <a:ext cx="1900833" cy="1439074"/>
              <a:chOff x="5546589" y="475345"/>
              <a:chExt cx="1900833" cy="1439074"/>
            </a:xfrm>
          </p:grpSpPr>
          <p:pic>
            <p:nvPicPr>
              <p:cNvPr id="22532" name="Picture 4" descr="flwr062"/>
              <p:cNvPicPr>
                <a:picLocks noChangeAspect="1" noChangeArrowheads="1"/>
              </p:cNvPicPr>
              <p:nvPr/>
            </p:nvPicPr>
            <p:blipFill>
              <a:blip r:embed="rId3" cstate="print"/>
              <a:srcRect/>
              <a:stretch>
                <a:fillRect/>
              </a:stretch>
            </p:blipFill>
            <p:spPr bwMode="auto">
              <a:xfrm>
                <a:off x="6242509" y="475345"/>
                <a:ext cx="1204913" cy="1204913"/>
              </a:xfrm>
              <a:prstGeom prst="rect">
                <a:avLst/>
              </a:prstGeom>
              <a:noFill/>
              <a:ln w="9525">
                <a:noFill/>
                <a:miter lim="800000"/>
                <a:headEnd/>
                <a:tailEnd/>
              </a:ln>
            </p:spPr>
          </p:pic>
          <p:sp>
            <p:nvSpPr>
              <p:cNvPr id="7" name="Rectangle 6"/>
              <p:cNvSpPr/>
              <p:nvPr/>
            </p:nvSpPr>
            <p:spPr>
              <a:xfrm>
                <a:off x="6768765" y="838200"/>
                <a:ext cx="413816" cy="381000"/>
              </a:xfrm>
              <a:prstGeom prst="rect">
                <a:avLst/>
              </a:pr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Callout 35"/>
              <p:cNvSpPr/>
              <p:nvPr/>
            </p:nvSpPr>
            <p:spPr>
              <a:xfrm>
                <a:off x="5546589" y="1355262"/>
                <a:ext cx="1257300" cy="559157"/>
              </a:xfrm>
              <a:prstGeom prst="wedgeEllipseCallout">
                <a:avLst>
                  <a:gd name="adj1" fmla="val 46321"/>
                  <a:gd name="adj2" fmla="val -70369"/>
                </a:avLst>
              </a:prstGeom>
              <a:solidFill>
                <a:schemeClr val="accent3">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nchorCtr="1"/>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1200"/>
                  </a:lnSpc>
                </a:pPr>
                <a:r>
                  <a:rPr lang="en-US" sz="1400" dirty="0">
                    <a:solidFill>
                      <a:schemeClr val="bg1"/>
                    </a:solidFill>
                  </a:rPr>
                  <a:t>One of 85 </a:t>
                </a:r>
                <a:r>
                  <a:rPr lang="en-US" sz="1400" dirty="0" err="1">
                    <a:solidFill>
                      <a:schemeClr val="bg1"/>
                    </a:solidFill>
                  </a:rPr>
                  <a:t>subimages</a:t>
                </a:r>
                <a:endParaRPr lang="en-US" sz="1400" dirty="0">
                  <a:solidFill>
                    <a:schemeClr val="bg1"/>
                  </a:solidFill>
                </a:endParaRPr>
              </a:p>
            </p:txBody>
          </p:sp>
        </p:grpSp>
        <p:grpSp>
          <p:nvGrpSpPr>
            <p:cNvPr id="42" name="Group 41"/>
            <p:cNvGrpSpPr/>
            <p:nvPr/>
          </p:nvGrpSpPr>
          <p:grpSpPr>
            <a:xfrm>
              <a:off x="5787035" y="825535"/>
              <a:ext cx="2327393" cy="558085"/>
              <a:chOff x="5787035" y="825535"/>
              <a:chExt cx="2327393" cy="558085"/>
            </a:xfrm>
          </p:grpSpPr>
          <p:sp>
            <p:nvSpPr>
              <p:cNvPr id="46" name="Down Arrow 45"/>
              <p:cNvSpPr/>
              <p:nvPr/>
            </p:nvSpPr>
            <p:spPr>
              <a:xfrm rot="16200000">
                <a:off x="5956757" y="699436"/>
                <a:ext cx="381000" cy="720443"/>
              </a:xfrm>
              <a:prstGeom prst="downArrow">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6515100" y="825535"/>
                <a:ext cx="1599328" cy="558085"/>
              </a:xfrm>
              <a:prstGeom prst="roundRect">
                <a:avLst/>
              </a:prstGeom>
              <a:solidFill>
                <a:srgbClr val="5CF679"/>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900"/>
                  </a:lnSpc>
                </a:pPr>
                <a:r>
                  <a:rPr lang="en-US" dirty="0">
                    <a:solidFill>
                      <a:schemeClr val="bg1"/>
                    </a:solidFill>
                  </a:rPr>
                  <a:t>Extract 85 feature vectors</a:t>
                </a:r>
              </a:p>
            </p:txBody>
          </p:sp>
        </p:grpSp>
      </p:grpSp>
      <p:sp>
        <p:nvSpPr>
          <p:cNvPr id="21" name="Rounded Rectangular Callout 20"/>
          <p:cNvSpPr/>
          <p:nvPr/>
        </p:nvSpPr>
        <p:spPr>
          <a:xfrm>
            <a:off x="3048001" y="5055031"/>
            <a:ext cx="2844142" cy="1597907"/>
          </a:xfrm>
          <a:prstGeom prst="wedgeRoundRectCallout">
            <a:avLst>
              <a:gd name="adj1" fmla="val 65709"/>
              <a:gd name="adj2" fmla="val -2137"/>
              <a:gd name="adj3" fmla="val 16667"/>
            </a:avLst>
          </a:prstGeom>
          <a:solidFill>
            <a:srgbClr val="FF5B5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Each image is represented by any one of its five centroids in the 14-dimensional feature space</a:t>
            </a:r>
          </a:p>
        </p:txBody>
      </p:sp>
      <p:sp>
        <p:nvSpPr>
          <p:cNvPr id="5" name="Date Placeholder 4">
            <a:extLst>
              <a:ext uri="{FF2B5EF4-FFF2-40B4-BE49-F238E27FC236}">
                <a16:creationId xmlns:a16="http://schemas.microsoft.com/office/drawing/2014/main" id="{5EAEE5CC-0254-46ED-A918-3E61550D87AB}"/>
              </a:ext>
            </a:extLst>
          </p:cNvPr>
          <p:cNvSpPr>
            <a:spLocks noGrp="1"/>
          </p:cNvSpPr>
          <p:nvPr>
            <p:ph type="dt" sz="half" idx="10"/>
          </p:nvPr>
        </p:nvSpPr>
        <p:spPr/>
        <p:txBody>
          <a:bodyPr/>
          <a:lstStyle/>
          <a:p>
            <a:fld id="{75F0E55B-00A0-478A-ACC9-81B7F37CF2FC}" type="datetime1">
              <a:rPr lang="en-US" smtClean="0"/>
              <a:t>3/28/2023</a:t>
            </a:fld>
            <a:endParaRPr lang="en-US" dirty="0"/>
          </a:p>
        </p:txBody>
      </p:sp>
      <p:sp>
        <p:nvSpPr>
          <p:cNvPr id="34" name="Slide Number Placeholder 33">
            <a:extLst>
              <a:ext uri="{FF2B5EF4-FFF2-40B4-BE49-F238E27FC236}">
                <a16:creationId xmlns:a16="http://schemas.microsoft.com/office/drawing/2014/main" id="{7F94FF38-1B8E-4E27-BDFA-FFE914781DBB}"/>
              </a:ext>
            </a:extLst>
          </p:cNvPr>
          <p:cNvSpPr>
            <a:spLocks noGrp="1"/>
          </p:cNvSpPr>
          <p:nvPr>
            <p:ph type="sldNum" sz="quarter" idx="12"/>
          </p:nvPr>
        </p:nvSpPr>
        <p:spPr/>
        <p:txBody>
          <a:bodyPr/>
          <a:lstStyle/>
          <a:p>
            <a:fld id="{8444A278-390B-480E-A91C-73A8347B7D93}" type="slidenum">
              <a:rPr lang="en-US" smtClean="0"/>
              <a:pPr/>
              <a:t>20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1000"/>
                                        <p:tgtEl>
                                          <p:spTgt spid="22531">
                                            <p:txEl>
                                              <p:pRg st="0" end="0"/>
                                            </p:txEl>
                                          </p:spTgt>
                                        </p:tgtEl>
                                      </p:cBhvr>
                                    </p:animEffect>
                                    <p:anim calcmode="lin" valueType="num">
                                      <p:cBhvr>
                                        <p:cTn id="8" dur="10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53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2531">
                                            <p:txEl>
                                              <p:pRg st="1" end="1"/>
                                            </p:txEl>
                                          </p:spTgt>
                                        </p:tgtEl>
                                        <p:attrNameLst>
                                          <p:attrName>style.visibility</p:attrName>
                                        </p:attrNameLst>
                                      </p:cBhvr>
                                      <p:to>
                                        <p:strVal val="visible"/>
                                      </p:to>
                                    </p:set>
                                    <p:animEffect transition="in" filter="fade">
                                      <p:cBhvr>
                                        <p:cTn id="22" dur="1000"/>
                                        <p:tgtEl>
                                          <p:spTgt spid="22531">
                                            <p:txEl>
                                              <p:pRg st="1" end="1"/>
                                            </p:txEl>
                                          </p:spTgt>
                                        </p:tgtEl>
                                      </p:cBhvr>
                                    </p:animEffect>
                                    <p:anim calcmode="lin" valueType="num">
                                      <p:cBhvr>
                                        <p:cTn id="23" dur="10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2531">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up)">
                                      <p:cBhvr>
                                        <p:cTn id="28" dur="500"/>
                                        <p:tgtEl>
                                          <p:spTgt spid="44"/>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62000" y="211592"/>
            <a:ext cx="7659687" cy="823913"/>
          </a:xfrm>
        </p:spPr>
        <p:txBody>
          <a:bodyPr/>
          <a:lstStyle/>
          <a:p>
            <a:pPr eaLnBrk="1" hangingPunct="1"/>
            <a:r>
              <a:rPr lang="en-US" dirty="0">
                <a:solidFill>
                  <a:srgbClr val="CFAFE7"/>
                </a:solidFill>
                <a:latin typeface="Comic Sans MS" pitchFamily="66" charset="0"/>
              </a:rPr>
              <a:t>Core Area</a:t>
            </a:r>
          </a:p>
        </p:txBody>
      </p:sp>
      <p:sp>
        <p:nvSpPr>
          <p:cNvPr id="23555" name="Rectangle 3"/>
          <p:cNvSpPr>
            <a:spLocks noGrp="1" noChangeArrowheads="1"/>
          </p:cNvSpPr>
          <p:nvPr>
            <p:ph type="body" idx="1"/>
          </p:nvPr>
        </p:nvSpPr>
        <p:spPr>
          <a:xfrm>
            <a:off x="381000" y="1309561"/>
            <a:ext cx="8077200" cy="5472239"/>
          </a:xfrm>
        </p:spPr>
        <p:txBody>
          <a:bodyPr>
            <a:normAutofit lnSpcReduction="10000"/>
          </a:bodyPr>
          <a:lstStyle/>
          <a:p>
            <a:pPr eaLnBrk="1" hangingPunct="1">
              <a:lnSpc>
                <a:spcPct val="95000"/>
              </a:lnSpc>
              <a:spcAft>
                <a:spcPct val="25000"/>
              </a:spcAft>
            </a:pPr>
            <a:r>
              <a:rPr lang="en-US" sz="2800" dirty="0">
                <a:latin typeface="Comic Sans MS" pitchFamily="66" charset="0"/>
              </a:rPr>
              <a:t>Sample the query image at different rates.  </a:t>
            </a:r>
          </a:p>
          <a:p>
            <a:pPr eaLnBrk="1" hangingPunct="1">
              <a:lnSpc>
                <a:spcPct val="95000"/>
              </a:lnSpc>
              <a:spcAft>
                <a:spcPct val="25000"/>
              </a:spcAft>
            </a:pPr>
            <a:r>
              <a:rPr lang="en-US" sz="2800" dirty="0">
                <a:latin typeface="Comic Sans MS" pitchFamily="66" charset="0"/>
              </a:rPr>
              <a:t>For each sampling rate:</a:t>
            </a:r>
          </a:p>
          <a:p>
            <a:pPr lvl="1" eaLnBrk="1" hangingPunct="1">
              <a:lnSpc>
                <a:spcPct val="95000"/>
              </a:lnSpc>
              <a:spcAft>
                <a:spcPts val="1800"/>
              </a:spcAft>
            </a:pPr>
            <a:r>
              <a:rPr lang="en-US" sz="2400" dirty="0">
                <a:latin typeface="Comic Sans MS" pitchFamily="66" charset="0"/>
              </a:rPr>
              <a:t>Determine the </a:t>
            </a:r>
            <a:r>
              <a:rPr lang="en-US" sz="2400" b="1" i="1" dirty="0">
                <a:solidFill>
                  <a:srgbClr val="FF6417"/>
                </a:solidFill>
                <a:latin typeface="Comic Sans MS" pitchFamily="66" charset="0"/>
              </a:rPr>
              <a:t>core area</a:t>
            </a:r>
            <a:r>
              <a:rPr lang="en-US" sz="2400" b="1" dirty="0">
                <a:latin typeface="Comic Sans MS" pitchFamily="66" charset="0"/>
              </a:rPr>
              <a:t> </a:t>
            </a:r>
            <a:r>
              <a:rPr lang="en-US" sz="2400" dirty="0">
                <a:latin typeface="Comic Sans MS" pitchFamily="66" charset="0"/>
              </a:rPr>
              <a:t>that contains the maximum number of relevant sampled blocks and least noise (highest relevance-to-noise ratio).</a:t>
            </a:r>
          </a:p>
          <a:p>
            <a:pPr lvl="1" eaLnBrk="1" hangingPunct="1">
              <a:lnSpc>
                <a:spcPct val="95000"/>
              </a:lnSpc>
            </a:pPr>
            <a:endParaRPr lang="en-US" sz="2400" dirty="0">
              <a:latin typeface="Comic Sans MS" pitchFamily="66" charset="0"/>
            </a:endParaRPr>
          </a:p>
          <a:p>
            <a:pPr lvl="1" eaLnBrk="1" hangingPunct="1">
              <a:lnSpc>
                <a:spcPct val="95000"/>
              </a:lnSpc>
            </a:pPr>
            <a:endParaRPr lang="en-US" sz="2400" dirty="0">
              <a:latin typeface="Comic Sans MS" pitchFamily="66" charset="0"/>
            </a:endParaRPr>
          </a:p>
          <a:p>
            <a:pPr lvl="1" eaLnBrk="1" hangingPunct="1">
              <a:lnSpc>
                <a:spcPct val="95000"/>
              </a:lnSpc>
            </a:pPr>
            <a:endParaRPr lang="en-US" sz="2400" dirty="0">
              <a:latin typeface="Comic Sans MS" pitchFamily="66" charset="0"/>
            </a:endParaRPr>
          </a:p>
          <a:p>
            <a:pPr lvl="1" eaLnBrk="1" hangingPunct="1">
              <a:lnSpc>
                <a:spcPct val="95000"/>
              </a:lnSpc>
            </a:pPr>
            <a:endParaRPr lang="en-US" sz="2400" dirty="0">
              <a:latin typeface="Comic Sans MS" pitchFamily="66" charset="0"/>
            </a:endParaRPr>
          </a:p>
          <a:p>
            <a:pPr lvl="1" eaLnBrk="1" hangingPunct="1">
              <a:lnSpc>
                <a:spcPct val="95000"/>
              </a:lnSpc>
            </a:pPr>
            <a:endParaRPr lang="en-US" sz="2400" dirty="0">
              <a:latin typeface="Comic Sans MS" pitchFamily="66" charset="0"/>
            </a:endParaRPr>
          </a:p>
          <a:p>
            <a:pPr lvl="1" eaLnBrk="1" hangingPunct="1">
              <a:lnSpc>
                <a:spcPct val="95000"/>
              </a:lnSpc>
            </a:pPr>
            <a:endParaRPr lang="en-US" sz="2400" dirty="0">
              <a:latin typeface="Comic Sans MS" pitchFamily="66" charset="0"/>
            </a:endParaRPr>
          </a:p>
          <a:p>
            <a:pPr lvl="1" eaLnBrk="1" hangingPunct="1">
              <a:lnSpc>
                <a:spcPct val="95000"/>
              </a:lnSpc>
              <a:spcBef>
                <a:spcPct val="100000"/>
              </a:spcBef>
            </a:pPr>
            <a:r>
              <a:rPr lang="en-US" sz="2400" dirty="0">
                <a:latin typeface="Comic Sans MS" pitchFamily="66" charset="0"/>
              </a:rPr>
              <a:t>Compute the </a:t>
            </a:r>
            <a:r>
              <a:rPr lang="en-US" sz="2400" dirty="0">
                <a:solidFill>
                  <a:srgbClr val="E27100"/>
                </a:solidFill>
                <a:latin typeface="Comic Sans MS" pitchFamily="66" charset="0"/>
              </a:rPr>
              <a:t>feature vector</a:t>
            </a:r>
            <a:r>
              <a:rPr lang="en-US" sz="2400" dirty="0">
                <a:latin typeface="Comic Sans MS" pitchFamily="66" charset="0"/>
              </a:rPr>
              <a:t> of the core area.</a:t>
            </a:r>
          </a:p>
        </p:txBody>
      </p:sp>
      <p:grpSp>
        <p:nvGrpSpPr>
          <p:cNvPr id="6" name="Group 5"/>
          <p:cNvGrpSpPr/>
          <p:nvPr/>
        </p:nvGrpSpPr>
        <p:grpSpPr>
          <a:xfrm>
            <a:off x="843715" y="3364209"/>
            <a:ext cx="7972107" cy="2884191"/>
            <a:chOff x="843715" y="3364209"/>
            <a:chExt cx="7972107" cy="2884191"/>
          </a:xfrm>
        </p:grpSpPr>
        <p:grpSp>
          <p:nvGrpSpPr>
            <p:cNvPr id="3" name="Group 2"/>
            <p:cNvGrpSpPr/>
            <p:nvPr/>
          </p:nvGrpSpPr>
          <p:grpSpPr>
            <a:xfrm>
              <a:off x="843715" y="3706261"/>
              <a:ext cx="7972107" cy="2542139"/>
              <a:chOff x="843715" y="3540013"/>
              <a:chExt cx="7972107" cy="2542139"/>
            </a:xfrm>
          </p:grpSpPr>
          <p:grpSp>
            <p:nvGrpSpPr>
              <p:cNvPr id="10" name="Group 9"/>
              <p:cNvGrpSpPr/>
              <p:nvPr/>
            </p:nvGrpSpPr>
            <p:grpSpPr>
              <a:xfrm>
                <a:off x="843715" y="3540013"/>
                <a:ext cx="6558715" cy="2231260"/>
                <a:chOff x="228600" y="3636140"/>
                <a:chExt cx="6558715" cy="2231260"/>
              </a:xfrm>
            </p:grpSpPr>
            <p:pic>
              <p:nvPicPr>
                <p:cNvPr id="23556" name="Picture 4"/>
                <p:cNvPicPr>
                  <a:picLocks noChangeAspect="1" noChangeArrowheads="1"/>
                </p:cNvPicPr>
                <p:nvPr/>
              </p:nvPicPr>
              <p:blipFill>
                <a:blip r:embed="rId3" cstate="print"/>
                <a:srcRect/>
                <a:stretch>
                  <a:fillRect/>
                </a:stretch>
              </p:blipFill>
              <p:spPr bwMode="auto">
                <a:xfrm>
                  <a:off x="4572000" y="3636140"/>
                  <a:ext cx="2215315" cy="2210863"/>
                </a:xfrm>
                <a:prstGeom prst="rect">
                  <a:avLst/>
                </a:prstGeom>
                <a:noFill/>
                <a:ln w="9525">
                  <a:noFill/>
                  <a:miter lim="800000"/>
                  <a:headEnd/>
                  <a:tailEnd/>
                </a:ln>
              </p:spPr>
            </p:pic>
            <p:pic>
              <p:nvPicPr>
                <p:cNvPr id="23557" name="Picture 5"/>
                <p:cNvPicPr>
                  <a:picLocks noChangeAspect="1" noChangeArrowheads="1"/>
                </p:cNvPicPr>
                <p:nvPr/>
              </p:nvPicPr>
              <p:blipFill>
                <a:blip r:embed="rId4" cstate="print"/>
                <a:srcRect/>
                <a:stretch>
                  <a:fillRect/>
                </a:stretch>
              </p:blipFill>
              <p:spPr bwMode="auto">
                <a:xfrm>
                  <a:off x="1370680" y="3637359"/>
                  <a:ext cx="2234534" cy="2230041"/>
                </a:xfrm>
                <a:prstGeom prst="rect">
                  <a:avLst/>
                </a:prstGeom>
                <a:noFill/>
                <a:ln w="9525">
                  <a:noFill/>
                  <a:miter lim="800000"/>
                  <a:headEnd/>
                  <a:tailEnd/>
                </a:ln>
              </p:spPr>
            </p:pic>
            <p:sp>
              <p:nvSpPr>
                <p:cNvPr id="7" name="Right Arrow 6"/>
                <p:cNvSpPr/>
                <p:nvPr/>
              </p:nvSpPr>
              <p:spPr>
                <a:xfrm>
                  <a:off x="3733800" y="4510063"/>
                  <a:ext cx="762000" cy="484632"/>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Callout 8"/>
                <p:cNvSpPr/>
                <p:nvPr/>
              </p:nvSpPr>
              <p:spPr>
                <a:xfrm>
                  <a:off x="228600" y="3865066"/>
                  <a:ext cx="1219200" cy="1001613"/>
                </a:xfrm>
                <a:prstGeom prst="wedgeEllipseCallout">
                  <a:avLst>
                    <a:gd name="adj1" fmla="val 75261"/>
                    <a:gd name="adj2" fmla="val 6073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ts val="1800"/>
                    </a:lnSpc>
                  </a:pPr>
                  <a:r>
                    <a:rPr lang="en-US" dirty="0">
                      <a:solidFill>
                        <a:srgbClr val="C00000"/>
                      </a:solidFill>
                    </a:rPr>
                    <a:t>Query drawn by user</a:t>
                  </a:r>
                </a:p>
              </p:txBody>
            </p:sp>
          </p:grpSp>
          <p:sp>
            <p:nvSpPr>
              <p:cNvPr id="2" name="Rectangle 1"/>
              <p:cNvSpPr/>
              <p:nvPr/>
            </p:nvSpPr>
            <p:spPr>
              <a:xfrm>
                <a:off x="5278877" y="3768939"/>
                <a:ext cx="2036323" cy="186986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7520422" y="5195448"/>
                <a:ext cx="1295400" cy="886704"/>
              </a:xfrm>
              <a:prstGeom prst="wedgeEllipseCallout">
                <a:avLst>
                  <a:gd name="adj1" fmla="val -103361"/>
                  <a:gd name="adj2" fmla="val -5136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nchorCtr="1"/>
              <a:lstStyle/>
              <a:p>
                <a:pPr algn="ctr">
                  <a:lnSpc>
                    <a:spcPts val="1700"/>
                  </a:lnSpc>
                </a:pPr>
                <a:r>
                  <a:rPr lang="en-US" dirty="0">
                    <a:solidFill>
                      <a:srgbClr val="C00000"/>
                    </a:solidFill>
                  </a:rPr>
                  <a:t>Better core area</a:t>
                </a:r>
              </a:p>
            </p:txBody>
          </p:sp>
          <p:sp>
            <p:nvSpPr>
              <p:cNvPr id="11" name="Oval Callout 10"/>
              <p:cNvSpPr/>
              <p:nvPr/>
            </p:nvSpPr>
            <p:spPr>
              <a:xfrm>
                <a:off x="7494396" y="3801079"/>
                <a:ext cx="1295400" cy="886704"/>
              </a:xfrm>
              <a:prstGeom prst="wedgeEllipseCallout">
                <a:avLst>
                  <a:gd name="adj1" fmla="val -62059"/>
                  <a:gd name="adj2" fmla="val -2064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nchorCtr="1"/>
              <a:lstStyle/>
              <a:p>
                <a:pPr algn="ctr">
                  <a:lnSpc>
                    <a:spcPts val="1700"/>
                  </a:lnSpc>
                </a:pPr>
                <a:r>
                  <a:rPr lang="en-US" dirty="0">
                    <a:solidFill>
                      <a:srgbClr val="C00000"/>
                    </a:solidFill>
                  </a:rPr>
                  <a:t>Too much noise !</a:t>
                </a:r>
              </a:p>
            </p:txBody>
          </p:sp>
        </p:grpSp>
        <p:grpSp>
          <p:nvGrpSpPr>
            <p:cNvPr id="5" name="Group 4"/>
            <p:cNvGrpSpPr/>
            <p:nvPr/>
          </p:nvGrpSpPr>
          <p:grpSpPr>
            <a:xfrm>
              <a:off x="6382838" y="4045680"/>
              <a:ext cx="790260" cy="330802"/>
              <a:chOff x="7989696" y="2285999"/>
              <a:chExt cx="790260" cy="330802"/>
            </a:xfrm>
          </p:grpSpPr>
          <p:sp>
            <p:nvSpPr>
              <p:cNvPr id="4" name="4-Point Star 3"/>
              <p:cNvSpPr/>
              <p:nvPr/>
            </p:nvSpPr>
            <p:spPr>
              <a:xfrm>
                <a:off x="7989696" y="2285999"/>
                <a:ext cx="87504" cy="97571"/>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4-Point Star 13"/>
              <p:cNvSpPr/>
              <p:nvPr/>
            </p:nvSpPr>
            <p:spPr>
              <a:xfrm>
                <a:off x="8223948" y="2285999"/>
                <a:ext cx="87504" cy="97571"/>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4-Point Star 14"/>
              <p:cNvSpPr/>
              <p:nvPr/>
            </p:nvSpPr>
            <p:spPr>
              <a:xfrm>
                <a:off x="8458200" y="2285999"/>
                <a:ext cx="87504" cy="97571"/>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4-Point Star 15"/>
              <p:cNvSpPr/>
              <p:nvPr/>
            </p:nvSpPr>
            <p:spPr>
              <a:xfrm>
                <a:off x="8692452" y="2285999"/>
                <a:ext cx="87504" cy="97571"/>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4-Point Star 16"/>
              <p:cNvSpPr/>
              <p:nvPr/>
            </p:nvSpPr>
            <p:spPr>
              <a:xfrm>
                <a:off x="7989696" y="2519230"/>
                <a:ext cx="87504" cy="97571"/>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4-Point Star 17"/>
              <p:cNvSpPr/>
              <p:nvPr/>
            </p:nvSpPr>
            <p:spPr>
              <a:xfrm>
                <a:off x="8223948" y="2519230"/>
                <a:ext cx="87504" cy="97571"/>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4-Point Star 18"/>
              <p:cNvSpPr/>
              <p:nvPr/>
            </p:nvSpPr>
            <p:spPr>
              <a:xfrm>
                <a:off x="8458200" y="2519230"/>
                <a:ext cx="87504" cy="97571"/>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4-Point Star 19"/>
              <p:cNvSpPr/>
              <p:nvPr/>
            </p:nvSpPr>
            <p:spPr>
              <a:xfrm>
                <a:off x="8692452" y="2519230"/>
                <a:ext cx="87504" cy="97571"/>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Callout 21"/>
            <p:cNvSpPr/>
            <p:nvPr/>
          </p:nvSpPr>
          <p:spPr>
            <a:xfrm>
              <a:off x="7298241" y="3364209"/>
              <a:ext cx="1013978" cy="505704"/>
            </a:xfrm>
            <a:prstGeom prst="wedgeEllipseCallout">
              <a:avLst>
                <a:gd name="adj1" fmla="val -60124"/>
                <a:gd name="adj2" fmla="val 79913"/>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nchorCtr="1"/>
            <a:lstStyle/>
            <a:p>
              <a:pPr algn="ctr">
                <a:lnSpc>
                  <a:spcPts val="1700"/>
                </a:lnSpc>
              </a:pPr>
              <a:r>
                <a:rPr lang="en-US" dirty="0">
                  <a:solidFill>
                    <a:schemeClr val="bg1"/>
                  </a:solidFill>
                </a:rPr>
                <a:t>Noise</a:t>
              </a:r>
            </a:p>
          </p:txBody>
        </p:sp>
      </p:grpSp>
      <p:sp>
        <p:nvSpPr>
          <p:cNvPr id="12" name="Date Placeholder 11">
            <a:extLst>
              <a:ext uri="{FF2B5EF4-FFF2-40B4-BE49-F238E27FC236}">
                <a16:creationId xmlns:a16="http://schemas.microsoft.com/office/drawing/2014/main" id="{44A17FF0-BE3C-4F2A-94E9-CE3CD27E8269}"/>
              </a:ext>
            </a:extLst>
          </p:cNvPr>
          <p:cNvSpPr>
            <a:spLocks noGrp="1"/>
          </p:cNvSpPr>
          <p:nvPr>
            <p:ph type="dt" sz="half" idx="10"/>
          </p:nvPr>
        </p:nvSpPr>
        <p:spPr/>
        <p:txBody>
          <a:bodyPr/>
          <a:lstStyle/>
          <a:p>
            <a:fld id="{AA6F2635-4F1C-497D-AE09-80D48200D8B8}" type="datetime1">
              <a:rPr lang="en-US" smtClean="0"/>
              <a:t>3/28/2023</a:t>
            </a:fld>
            <a:endParaRPr lang="en-US" dirty="0"/>
          </a:p>
        </p:txBody>
      </p:sp>
      <p:sp>
        <p:nvSpPr>
          <p:cNvPr id="13" name="Slide Number Placeholder 12">
            <a:extLst>
              <a:ext uri="{FF2B5EF4-FFF2-40B4-BE49-F238E27FC236}">
                <a16:creationId xmlns:a16="http://schemas.microsoft.com/office/drawing/2014/main" id="{904E9D2A-2868-4B73-8514-2FBDFBF8BCA8}"/>
              </a:ext>
            </a:extLst>
          </p:cNvPr>
          <p:cNvSpPr>
            <a:spLocks noGrp="1"/>
          </p:cNvSpPr>
          <p:nvPr>
            <p:ph type="sldNum" sz="quarter" idx="12"/>
          </p:nvPr>
        </p:nvSpPr>
        <p:spPr/>
        <p:txBody>
          <a:bodyPr/>
          <a:lstStyle/>
          <a:p>
            <a:fld id="{8444A278-390B-480E-A91C-73A8347B7D93}" type="slidenum">
              <a:rPr lang="en-US" smtClean="0"/>
              <a:pPr/>
              <a:t>21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0"/>
                                        <p:tgtEl>
                                          <p:spTgt spid="23555">
                                            <p:txEl>
                                              <p:pRg st="0" end="0"/>
                                            </p:txEl>
                                          </p:spTgt>
                                        </p:tgtEl>
                                      </p:cBhvr>
                                    </p:animEffect>
                                    <p:anim calcmode="lin" valueType="num">
                                      <p:cBhvr>
                                        <p:cTn id="8" dur="10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5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555">
                                            <p:txEl>
                                              <p:pRg st="1" end="1"/>
                                            </p:txEl>
                                          </p:spTgt>
                                        </p:tgtEl>
                                        <p:attrNameLst>
                                          <p:attrName>style.visibility</p:attrName>
                                        </p:attrNameLst>
                                      </p:cBhvr>
                                      <p:to>
                                        <p:strVal val="visible"/>
                                      </p:to>
                                    </p:set>
                                    <p:animEffect transition="in" filter="fade">
                                      <p:cBhvr>
                                        <p:cTn id="14" dur="1000"/>
                                        <p:tgtEl>
                                          <p:spTgt spid="23555">
                                            <p:txEl>
                                              <p:pRg st="1" end="1"/>
                                            </p:txEl>
                                          </p:spTgt>
                                        </p:tgtEl>
                                      </p:cBhvr>
                                    </p:animEffect>
                                    <p:anim calcmode="lin" valueType="num">
                                      <p:cBhvr>
                                        <p:cTn id="15" dur="10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555">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Effect transition="in" filter="fade">
                                      <p:cBhvr>
                                        <p:cTn id="19" dur="1000"/>
                                        <p:tgtEl>
                                          <p:spTgt spid="23555">
                                            <p:txEl>
                                              <p:pRg st="2" end="2"/>
                                            </p:txEl>
                                          </p:spTgt>
                                        </p:tgtEl>
                                      </p:cBhvr>
                                    </p:animEffect>
                                    <p:anim calcmode="lin" valueType="num">
                                      <p:cBhvr>
                                        <p:cTn id="20" dur="10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355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3555">
                                            <p:txEl>
                                              <p:pRg st="9" end="9"/>
                                            </p:txEl>
                                          </p:spTgt>
                                        </p:tgtEl>
                                        <p:attrNameLst>
                                          <p:attrName>style.visibility</p:attrName>
                                        </p:attrNameLst>
                                      </p:cBhvr>
                                      <p:to>
                                        <p:strVal val="visible"/>
                                      </p:to>
                                    </p:set>
                                    <p:animEffect transition="in" filter="fade">
                                      <p:cBhvr>
                                        <p:cTn id="31" dur="1000"/>
                                        <p:tgtEl>
                                          <p:spTgt spid="23555">
                                            <p:txEl>
                                              <p:pRg st="9" end="9"/>
                                            </p:txEl>
                                          </p:spTgt>
                                        </p:tgtEl>
                                      </p:cBhvr>
                                    </p:animEffect>
                                    <p:anim calcmode="lin" valueType="num">
                                      <p:cBhvr>
                                        <p:cTn id="32" dur="1000" fill="hold"/>
                                        <p:tgtEl>
                                          <p:spTgt spid="23555">
                                            <p:txEl>
                                              <p:pRg st="9" end="9"/>
                                            </p:txEl>
                                          </p:spTgt>
                                        </p:tgtEl>
                                        <p:attrNameLst>
                                          <p:attrName>ppt_x</p:attrName>
                                        </p:attrNameLst>
                                      </p:cBhvr>
                                      <p:tavLst>
                                        <p:tav tm="0">
                                          <p:val>
                                            <p:strVal val="#ppt_x"/>
                                          </p:val>
                                        </p:tav>
                                        <p:tav tm="100000">
                                          <p:val>
                                            <p:strVal val="#ppt_x"/>
                                          </p:val>
                                        </p:tav>
                                      </p:tavLst>
                                    </p:anim>
                                    <p:anim calcmode="lin" valueType="num">
                                      <p:cBhvr>
                                        <p:cTn id="33" dur="1000" fill="hold"/>
                                        <p:tgtEl>
                                          <p:spTgt spid="2355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1143000"/>
          </a:xfrm>
        </p:spPr>
        <p:txBody>
          <a:bodyPr/>
          <a:lstStyle/>
          <a:p>
            <a:r>
              <a:rPr lang="en-US" dirty="0">
                <a:solidFill>
                  <a:srgbClr val="CFAFE7"/>
                </a:solidFill>
              </a:rPr>
              <a:t>Initial Matching</a:t>
            </a:r>
          </a:p>
        </p:txBody>
      </p:sp>
      <p:sp>
        <p:nvSpPr>
          <p:cNvPr id="63" name="Oval 62"/>
          <p:cNvSpPr/>
          <p:nvPr/>
        </p:nvSpPr>
        <p:spPr>
          <a:xfrm>
            <a:off x="2883843" y="4352743"/>
            <a:ext cx="849957" cy="786934"/>
          </a:xfrm>
          <a:prstGeom prst="ellipse">
            <a:avLst/>
          </a:pr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Callout 76"/>
          <p:cNvSpPr/>
          <p:nvPr/>
        </p:nvSpPr>
        <p:spPr>
          <a:xfrm>
            <a:off x="4378944" y="1678802"/>
            <a:ext cx="3936520" cy="2209800"/>
          </a:xfrm>
          <a:prstGeom prst="wedgeEllipseCallout">
            <a:avLst>
              <a:gd name="adj1" fmla="val -70082"/>
              <a:gd name="adj2" fmla="val 93636"/>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ctr"/>
          <a:lstStyle/>
          <a:p>
            <a:pPr algn="ctr">
              <a:lnSpc>
                <a:spcPts val="2400"/>
              </a:lnSpc>
            </a:pPr>
            <a:r>
              <a:rPr lang="en-US" sz="2400" dirty="0">
                <a:solidFill>
                  <a:schemeClr val="tx1"/>
                </a:solidFill>
              </a:rPr>
              <a:t>Any database image with at least one “matching” centroid is considered potentially similar</a:t>
            </a:r>
          </a:p>
        </p:txBody>
      </p:sp>
      <p:grpSp>
        <p:nvGrpSpPr>
          <p:cNvPr id="12" name="Group 11"/>
          <p:cNvGrpSpPr/>
          <p:nvPr/>
        </p:nvGrpSpPr>
        <p:grpSpPr>
          <a:xfrm>
            <a:off x="887546" y="1410902"/>
            <a:ext cx="3320305" cy="3423975"/>
            <a:chOff x="887546" y="1410902"/>
            <a:chExt cx="3320305" cy="3423975"/>
          </a:xfrm>
        </p:grpSpPr>
        <p:sp>
          <p:nvSpPr>
            <p:cNvPr id="61" name="Oval 60"/>
            <p:cNvSpPr/>
            <p:nvPr/>
          </p:nvSpPr>
          <p:spPr>
            <a:xfrm>
              <a:off x="3176051" y="4613897"/>
              <a:ext cx="224611" cy="220980"/>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Arrow Connector 61"/>
            <p:cNvCxnSpPr>
              <a:stCxn id="7" idx="2"/>
            </p:cNvCxnSpPr>
            <p:nvPr/>
          </p:nvCxnSpPr>
          <p:spPr>
            <a:xfrm>
              <a:off x="2781763" y="3886200"/>
              <a:ext cx="442285" cy="743607"/>
            </a:xfrm>
            <a:prstGeom prst="straightConnector1">
              <a:avLst/>
            </a:prstGeom>
            <a:ln w="38100">
              <a:solidFill>
                <a:srgbClr val="5CF679"/>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887546" y="1410902"/>
              <a:ext cx="3320305" cy="2475298"/>
              <a:chOff x="887546" y="1410902"/>
              <a:chExt cx="3320305" cy="2475298"/>
            </a:xfrm>
          </p:grpSpPr>
          <p:pic>
            <p:nvPicPr>
              <p:cNvPr id="5" name="Picture 4"/>
              <p:cNvPicPr>
                <a:picLocks noChangeAspect="1" noChangeArrowheads="1"/>
              </p:cNvPicPr>
              <p:nvPr/>
            </p:nvPicPr>
            <p:blipFill>
              <a:blip r:embed="rId3" cstate="print"/>
              <a:srcRect/>
              <a:stretch>
                <a:fillRect/>
              </a:stretch>
            </p:blipFill>
            <p:spPr bwMode="auto">
              <a:xfrm>
                <a:off x="2209800" y="1600200"/>
                <a:ext cx="1133169" cy="1130892"/>
              </a:xfrm>
              <a:prstGeom prst="rect">
                <a:avLst/>
              </a:prstGeom>
              <a:noFill/>
              <a:ln w="9525">
                <a:noFill/>
                <a:miter lim="800000"/>
                <a:headEnd/>
                <a:tailEnd/>
              </a:ln>
              <a:effectLst>
                <a:glow rad="228600">
                  <a:schemeClr val="accent1">
                    <a:satMod val="175000"/>
                    <a:alpha val="40000"/>
                  </a:schemeClr>
                </a:glow>
                <a:outerShdw blurRad="107950" dist="12700" dir="5400000" algn="ctr">
                  <a:srgbClr val="000000"/>
                </a:outerShdw>
              </a:effectLst>
            </p:spPr>
          </p:pic>
          <p:sp>
            <p:nvSpPr>
              <p:cNvPr id="7" name="Rounded Rectangle 6"/>
              <p:cNvSpPr/>
              <p:nvPr/>
            </p:nvSpPr>
            <p:spPr>
              <a:xfrm>
                <a:off x="1861763" y="3211988"/>
                <a:ext cx="1840000" cy="674212"/>
              </a:xfrm>
              <a:prstGeom prst="roundRect">
                <a:avLst/>
              </a:prstGeom>
              <a:solidFill>
                <a:srgbClr val="FC67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Extract feature vector</a:t>
                </a:r>
              </a:p>
            </p:txBody>
          </p:sp>
          <p:sp>
            <p:nvSpPr>
              <p:cNvPr id="8" name="Left Arrow 7"/>
              <p:cNvSpPr/>
              <p:nvPr/>
            </p:nvSpPr>
            <p:spPr>
              <a:xfrm rot="16200000">
                <a:off x="2449917" y="2773989"/>
                <a:ext cx="676457" cy="328763"/>
              </a:xfrm>
              <a:prstGeom prst="leftArrow">
                <a:avLst/>
              </a:prstGeom>
              <a:solidFill>
                <a:srgbClr val="5CF67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369651" y="1506836"/>
                <a:ext cx="838200" cy="646331"/>
              </a:xfrm>
              <a:prstGeom prst="rect">
                <a:avLst/>
              </a:prstGeom>
              <a:noFill/>
            </p:spPr>
            <p:txBody>
              <a:bodyPr wrap="square" rtlCol="0">
                <a:spAutoFit/>
              </a:bodyPr>
              <a:lstStyle/>
              <a:p>
                <a:r>
                  <a:rPr lang="en-US" dirty="0"/>
                  <a:t>Query image</a:t>
                </a:r>
              </a:p>
            </p:txBody>
          </p:sp>
          <p:sp>
            <p:nvSpPr>
              <p:cNvPr id="19" name="Oval Callout 18"/>
              <p:cNvSpPr/>
              <p:nvPr/>
            </p:nvSpPr>
            <p:spPr>
              <a:xfrm>
                <a:off x="887546" y="1410902"/>
                <a:ext cx="1055688" cy="838198"/>
              </a:xfrm>
              <a:prstGeom prst="wedgeEllipseCallout">
                <a:avLst>
                  <a:gd name="adj1" fmla="val 101072"/>
                  <a:gd name="adj2" fmla="val 37447"/>
                </a:avLst>
              </a:prstGeom>
              <a:solidFill>
                <a:srgbClr val="FF5B5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ts val="2200"/>
                  </a:lnSpc>
                </a:pPr>
                <a:r>
                  <a:rPr lang="en-US" sz="2400" dirty="0"/>
                  <a:t>Core area</a:t>
                </a:r>
              </a:p>
            </p:txBody>
          </p:sp>
        </p:grpSp>
      </p:grpSp>
      <p:grpSp>
        <p:nvGrpSpPr>
          <p:cNvPr id="10" name="Group 9"/>
          <p:cNvGrpSpPr/>
          <p:nvPr/>
        </p:nvGrpSpPr>
        <p:grpSpPr>
          <a:xfrm>
            <a:off x="1447800" y="4149077"/>
            <a:ext cx="5984390" cy="2499583"/>
            <a:chOff x="1447800" y="4149077"/>
            <a:chExt cx="5984390" cy="2499583"/>
          </a:xfrm>
        </p:grpSpPr>
        <p:cxnSp>
          <p:nvCxnSpPr>
            <p:cNvPr id="24" name="Straight Arrow Connector 23"/>
            <p:cNvCxnSpPr/>
            <p:nvPr/>
          </p:nvCxnSpPr>
          <p:spPr>
            <a:xfrm>
              <a:off x="1447800" y="6283205"/>
              <a:ext cx="23622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47800" y="4149077"/>
              <a:ext cx="0" cy="21341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3407431" y="4832027"/>
              <a:ext cx="164157" cy="162616"/>
            </a:xfrm>
            <a:prstGeom prst="ellipse">
              <a:avLst/>
            </a:prstGeom>
            <a:solidFill>
              <a:srgbClr val="FF5B5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514635" y="6340883"/>
              <a:ext cx="2339580" cy="307777"/>
            </a:xfrm>
            <a:prstGeom prst="rect">
              <a:avLst/>
            </a:prstGeom>
            <a:noFill/>
          </p:spPr>
          <p:txBody>
            <a:bodyPr wrap="square" rtlCol="0">
              <a:spAutoFit/>
            </a:bodyPr>
            <a:lstStyle/>
            <a:p>
              <a:pPr algn="ctr"/>
              <a:r>
                <a:rPr lang="en-US" sz="1400" dirty="0"/>
                <a:t>Feature Space</a:t>
              </a:r>
            </a:p>
          </p:txBody>
        </p:sp>
        <p:sp>
          <p:nvSpPr>
            <p:cNvPr id="70" name="Oval 69"/>
            <p:cNvSpPr/>
            <p:nvPr/>
          </p:nvSpPr>
          <p:spPr>
            <a:xfrm>
              <a:off x="2178403" y="4593616"/>
              <a:ext cx="164157" cy="162616"/>
            </a:xfrm>
            <a:prstGeom prst="ellipse">
              <a:avLst/>
            </a:prstGeom>
            <a:solidFill>
              <a:srgbClr val="FF5B5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943234" y="5438411"/>
              <a:ext cx="164157" cy="162616"/>
            </a:xfrm>
            <a:prstGeom prst="ellipse">
              <a:avLst/>
            </a:prstGeom>
            <a:solidFill>
              <a:srgbClr val="FF5B5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 name="Oval 71"/>
            <p:cNvSpPr/>
            <p:nvPr/>
          </p:nvSpPr>
          <p:spPr>
            <a:xfrm>
              <a:off x="2520268" y="5231594"/>
              <a:ext cx="164157" cy="162616"/>
            </a:xfrm>
            <a:prstGeom prst="ellipse">
              <a:avLst/>
            </a:prstGeom>
            <a:solidFill>
              <a:srgbClr val="FF5B5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 name="Oval 72"/>
            <p:cNvSpPr/>
            <p:nvPr/>
          </p:nvSpPr>
          <p:spPr>
            <a:xfrm>
              <a:off x="3280323" y="5839437"/>
              <a:ext cx="164157" cy="162616"/>
            </a:xfrm>
            <a:prstGeom prst="ellipse">
              <a:avLst/>
            </a:prstGeom>
            <a:solidFill>
              <a:srgbClr val="FF5B5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ounded Rectangular Callout 5"/>
            <p:cNvSpPr/>
            <p:nvPr/>
          </p:nvSpPr>
          <p:spPr>
            <a:xfrm>
              <a:off x="4329137" y="4447811"/>
              <a:ext cx="3103053" cy="1981199"/>
            </a:xfrm>
            <a:prstGeom prst="wedgeRoundRectCallout">
              <a:avLst>
                <a:gd name="adj1" fmla="val -76097"/>
                <a:gd name="adj2" fmla="val 24564"/>
                <a:gd name="adj3"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dirty="0"/>
                <a:t>Each database image is represented by 5 centroids in the 14-dimensional feature space</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1788" y="5471071"/>
              <a:ext cx="914400" cy="899348"/>
            </a:xfrm>
            <a:prstGeom prst="rect">
              <a:avLst/>
            </a:prstGeom>
          </p:spPr>
        </p:pic>
      </p:grpSp>
      <p:sp>
        <p:nvSpPr>
          <p:cNvPr id="13" name="TextBox 12"/>
          <p:cNvSpPr txBox="1"/>
          <p:nvPr/>
        </p:nvSpPr>
        <p:spPr>
          <a:xfrm rot="20765332">
            <a:off x="5350509" y="5640064"/>
            <a:ext cx="1771256" cy="768159"/>
          </a:xfrm>
          <a:prstGeom prst="rect">
            <a:avLst/>
          </a:prstGeom>
          <a:noFill/>
        </p:spPr>
        <p:txBody>
          <a:bodyPr wrap="square" rtlCol="0">
            <a:spAutoFit/>
          </a:bodyPr>
          <a:lstStyle/>
          <a:p>
            <a:pPr>
              <a:lnSpc>
                <a:spcPts val="2600"/>
              </a:lnSpc>
            </a:pPr>
            <a:r>
              <a:rPr lang="en-US" sz="2400" b="1" dirty="0">
                <a:solidFill>
                  <a:srgbClr val="FF5B5B"/>
                </a:solidFill>
                <a:effectLst>
                  <a:glow rad="76200">
                    <a:srgbClr val="FFFF00">
                      <a:alpha val="29000"/>
                    </a:srgbClr>
                  </a:glow>
                </a:effectLst>
                <a:latin typeface="Bradley Hand ITC" panose="03070402050302030203" pitchFamily="66" charset="0"/>
              </a:rPr>
              <a:t>Potentially similar</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0447" y="5323540"/>
            <a:ext cx="883424" cy="883424"/>
          </a:xfrm>
          <a:prstGeom prst="rect">
            <a:avLst/>
          </a:prstGeom>
        </p:spPr>
      </p:pic>
      <p:sp>
        <p:nvSpPr>
          <p:cNvPr id="4" name="Date Placeholder 3">
            <a:extLst>
              <a:ext uri="{FF2B5EF4-FFF2-40B4-BE49-F238E27FC236}">
                <a16:creationId xmlns:a16="http://schemas.microsoft.com/office/drawing/2014/main" id="{49E72883-E4B6-4AEC-ACE8-433B8F9CCFD7}"/>
              </a:ext>
            </a:extLst>
          </p:cNvPr>
          <p:cNvSpPr>
            <a:spLocks noGrp="1"/>
          </p:cNvSpPr>
          <p:nvPr>
            <p:ph type="dt" sz="half" idx="10"/>
          </p:nvPr>
        </p:nvSpPr>
        <p:spPr/>
        <p:txBody>
          <a:bodyPr/>
          <a:lstStyle/>
          <a:p>
            <a:fld id="{4435FA4C-2F6A-421F-A929-029F41854F16}" type="datetime1">
              <a:rPr lang="en-US" smtClean="0"/>
              <a:t>3/28/2023</a:t>
            </a:fld>
            <a:endParaRPr lang="en-US" dirty="0"/>
          </a:p>
        </p:txBody>
      </p:sp>
      <p:sp>
        <p:nvSpPr>
          <p:cNvPr id="15" name="Slide Number Placeholder 14">
            <a:extLst>
              <a:ext uri="{FF2B5EF4-FFF2-40B4-BE49-F238E27FC236}">
                <a16:creationId xmlns:a16="http://schemas.microsoft.com/office/drawing/2014/main" id="{9D45FFDB-B6CB-4122-AE73-7956A51CCDAE}"/>
              </a:ext>
            </a:extLst>
          </p:cNvPr>
          <p:cNvSpPr>
            <a:spLocks noGrp="1"/>
          </p:cNvSpPr>
          <p:nvPr>
            <p:ph type="sldNum" sz="quarter" idx="12"/>
          </p:nvPr>
        </p:nvSpPr>
        <p:spPr/>
        <p:txBody>
          <a:bodyPr/>
          <a:lstStyle/>
          <a:p>
            <a:fld id="{8444A278-390B-480E-A91C-73A8347B7D93}" type="slidenum">
              <a:rPr lang="en-US" smtClean="0"/>
              <a:pPr/>
              <a:t>22</a:t>
            </a:fld>
            <a:endParaRPr lang="en-US" dirty="0"/>
          </a:p>
        </p:txBody>
      </p:sp>
    </p:spTree>
    <p:extLst>
      <p:ext uri="{BB962C8B-B14F-4D97-AF65-F5344CB8AC3E}">
        <p14:creationId xmlns:p14="http://schemas.microsoft.com/office/powerpoint/2010/main" val="143096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heel(1)">
                                      <p:cBhvr>
                                        <p:cTn id="17" dur="500"/>
                                        <p:tgtEl>
                                          <p:spTgt spid="63"/>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wipe(up)">
                                      <p:cBhvr>
                                        <p:cTn id="21" dur="500"/>
                                        <p:tgtEl>
                                          <p:spTgt spid="77"/>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left)">
                                      <p:cBhvr>
                                        <p:cTn id="25" dur="500"/>
                                        <p:tgtEl>
                                          <p:spTgt spid="13">
                                            <p:txEl>
                                              <p:pRg st="0" end="0"/>
                                            </p:txEl>
                                          </p:spTgt>
                                        </p:tgtEl>
                                      </p:cBhvr>
                                    </p:animEffect>
                                  </p:childTnLst>
                                </p:cTn>
                              </p:par>
                            </p:childTnLst>
                          </p:cTn>
                        </p:par>
                        <p:par>
                          <p:cTn id="26" fill="hold">
                            <p:stCondLst>
                              <p:cond delay="1500"/>
                            </p:stCondLst>
                            <p:childTnLst>
                              <p:par>
                                <p:cTn id="27" presetID="22" presetClass="entr" presetSubtype="1"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7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2667000" cy="1587285"/>
          </a:xfrm>
        </p:spPr>
        <p:txBody>
          <a:bodyPr>
            <a:normAutofit fontScale="90000"/>
          </a:bodyPr>
          <a:lstStyle/>
          <a:p>
            <a:r>
              <a:rPr lang="en-US" dirty="0">
                <a:solidFill>
                  <a:srgbClr val="CFAFE7"/>
                </a:solidFill>
              </a:rPr>
              <a:t>Query Processing</a:t>
            </a:r>
          </a:p>
        </p:txBody>
      </p:sp>
      <p:grpSp>
        <p:nvGrpSpPr>
          <p:cNvPr id="18" name="Group 17"/>
          <p:cNvGrpSpPr/>
          <p:nvPr/>
        </p:nvGrpSpPr>
        <p:grpSpPr>
          <a:xfrm>
            <a:off x="609600" y="4053617"/>
            <a:ext cx="2406415" cy="2499583"/>
            <a:chOff x="609600" y="4053617"/>
            <a:chExt cx="2406415" cy="2499583"/>
          </a:xfrm>
        </p:grpSpPr>
        <p:sp>
          <p:nvSpPr>
            <p:cNvPr id="44" name="Oval 43"/>
            <p:cNvSpPr/>
            <p:nvPr/>
          </p:nvSpPr>
          <p:spPr>
            <a:xfrm>
              <a:off x="1295400" y="4815617"/>
              <a:ext cx="76200" cy="76200"/>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447800" y="49680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981200" y="51204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676400" y="48156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371600" y="51966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600200" y="47394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828800" y="51204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295400" y="49680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61425" y="4498430"/>
              <a:ext cx="76200" cy="76200"/>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286000" y="4853453"/>
              <a:ext cx="76200" cy="76200"/>
            </a:xfrm>
            <a:prstGeom prst="ellipse">
              <a:avLst/>
            </a:prstGeom>
            <a:solidFill>
              <a:srgbClr val="18F8D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p:cNvCxnSpPr/>
            <p:nvPr/>
          </p:nvCxnSpPr>
          <p:spPr>
            <a:xfrm>
              <a:off x="609600" y="6187745"/>
              <a:ext cx="23622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609600" y="4053617"/>
              <a:ext cx="0" cy="21341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1752600" y="52728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905000" y="54252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2133600" y="52728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828800" y="56538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2057400" y="51966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752600" y="54252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838200" y="51966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990600" y="53490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219200" y="51966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914400" y="55776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143000" y="5120417"/>
              <a:ext cx="76200" cy="76200"/>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838200" y="53490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914400" y="44346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066800" y="45870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295400" y="44346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990600" y="48156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219200" y="43584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914400" y="45870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2209800" y="4412014"/>
              <a:ext cx="76200" cy="76200"/>
            </a:xfrm>
            <a:prstGeom prst="ellipse">
              <a:avLst/>
            </a:prstGeom>
            <a:solidFill>
              <a:srgbClr val="FF5B5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096473" y="5539517"/>
              <a:ext cx="76200" cy="76200"/>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2590800" y="4510817"/>
              <a:ext cx="76200" cy="76200"/>
            </a:xfrm>
            <a:prstGeom prst="ellipse">
              <a:avLst/>
            </a:prstGeom>
            <a:solidFill>
              <a:srgbClr val="5DD5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905000" y="48156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2590800" y="4800600"/>
              <a:ext cx="76200" cy="76200"/>
            </a:xfrm>
            <a:prstGeom prst="ellipse">
              <a:avLst/>
            </a:prstGeom>
            <a:solidFill>
              <a:srgbClr val="CFAFE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2590800" y="53490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2514600" y="52728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2438400" y="53490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295400" y="55776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1219200" y="58062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1447800" y="53490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143000" y="5577617"/>
              <a:ext cx="76200" cy="762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p:cNvSpPr txBox="1"/>
            <p:nvPr/>
          </p:nvSpPr>
          <p:spPr>
            <a:xfrm>
              <a:off x="676435" y="6245423"/>
              <a:ext cx="2339580" cy="307777"/>
            </a:xfrm>
            <a:prstGeom prst="rect">
              <a:avLst/>
            </a:prstGeom>
            <a:noFill/>
          </p:spPr>
          <p:txBody>
            <a:bodyPr wrap="square" rtlCol="0">
              <a:spAutoFit/>
            </a:bodyPr>
            <a:lstStyle/>
            <a:p>
              <a:pPr algn="ctr"/>
              <a:r>
                <a:rPr lang="en-US" sz="1400" dirty="0"/>
                <a:t>Feature Space</a:t>
              </a:r>
            </a:p>
          </p:txBody>
        </p:sp>
      </p:grpSp>
      <p:grpSp>
        <p:nvGrpSpPr>
          <p:cNvPr id="19" name="Group 18"/>
          <p:cNvGrpSpPr/>
          <p:nvPr/>
        </p:nvGrpSpPr>
        <p:grpSpPr>
          <a:xfrm>
            <a:off x="904103" y="2461188"/>
            <a:ext cx="1991497" cy="2583029"/>
            <a:chOff x="904103" y="2461188"/>
            <a:chExt cx="1991497" cy="2583029"/>
          </a:xfrm>
        </p:grpSpPr>
        <p:sp>
          <p:nvSpPr>
            <p:cNvPr id="43" name="Flowchart: Extract 42"/>
            <p:cNvSpPr/>
            <p:nvPr/>
          </p:nvSpPr>
          <p:spPr>
            <a:xfrm>
              <a:off x="904103" y="3144077"/>
              <a:ext cx="1915297" cy="848309"/>
            </a:xfrm>
            <a:prstGeom prst="flowChartExtract">
              <a:avLst/>
            </a:prstGeom>
            <a:solidFill>
              <a:srgbClr val="F78609"/>
            </a:solidFill>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R*-tree</a:t>
              </a:r>
            </a:p>
          </p:txBody>
        </p:sp>
        <p:sp>
          <p:nvSpPr>
            <p:cNvPr id="17" name="Left Arrow 16"/>
            <p:cNvSpPr/>
            <p:nvPr/>
          </p:nvSpPr>
          <p:spPr>
            <a:xfrm rot="16200000">
              <a:off x="1506551" y="2631037"/>
              <a:ext cx="648155" cy="308457"/>
            </a:xfrm>
            <a:prstGeom prst="leftArrow">
              <a:avLst/>
            </a:prstGeom>
            <a:solidFill>
              <a:srgbClr val="5CF67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2337851" y="4518437"/>
              <a:ext cx="224611" cy="220980"/>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Arrow Connector 95"/>
            <p:cNvCxnSpPr/>
            <p:nvPr/>
          </p:nvCxnSpPr>
          <p:spPr>
            <a:xfrm>
              <a:off x="2286000" y="4053617"/>
              <a:ext cx="152400" cy="521013"/>
            </a:xfrm>
            <a:prstGeom prst="straightConnector1">
              <a:avLst/>
            </a:prstGeom>
            <a:ln w="38100">
              <a:solidFill>
                <a:srgbClr val="F78609"/>
              </a:solidFill>
              <a:tailEnd type="triangle"/>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2045643" y="4257283"/>
              <a:ext cx="849957" cy="786934"/>
            </a:xfrm>
            <a:prstGeom prst="ellipse">
              <a:avLst/>
            </a:pr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2743200" y="4110335"/>
            <a:ext cx="3592905" cy="995065"/>
            <a:chOff x="2743200" y="4110335"/>
            <a:chExt cx="3592905" cy="995065"/>
          </a:xfrm>
        </p:grpSpPr>
        <p:sp>
          <p:nvSpPr>
            <p:cNvPr id="26" name="TextBox 25"/>
            <p:cNvSpPr txBox="1"/>
            <p:nvPr/>
          </p:nvSpPr>
          <p:spPr>
            <a:xfrm>
              <a:off x="2819400" y="4110335"/>
              <a:ext cx="1250159" cy="461665"/>
            </a:xfrm>
            <a:prstGeom prst="rect">
              <a:avLst/>
            </a:prstGeom>
            <a:noFill/>
          </p:spPr>
          <p:txBody>
            <a:bodyPr wrap="square" rtlCol="0">
              <a:spAutoFit/>
            </a:bodyPr>
            <a:lstStyle/>
            <a:p>
              <a:pPr algn="ctr"/>
              <a:r>
                <a:rPr lang="en-US" sz="1200" dirty="0"/>
                <a:t>A matching centroid</a:t>
              </a:r>
            </a:p>
          </p:txBody>
        </p:sp>
        <p:sp>
          <p:nvSpPr>
            <p:cNvPr id="30" name="Rounded Rectangle 29"/>
            <p:cNvSpPr/>
            <p:nvPr/>
          </p:nvSpPr>
          <p:spPr>
            <a:xfrm>
              <a:off x="4267200" y="4191000"/>
              <a:ext cx="2068905" cy="914400"/>
            </a:xfrm>
            <a:prstGeom prst="roundRect">
              <a:avLst/>
            </a:prstGeom>
            <a:solidFill>
              <a:srgbClr val="FC67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dirty="0"/>
                <a:t>Retrieve sampled blocks of candidate images</a:t>
              </a:r>
            </a:p>
          </p:txBody>
        </p:sp>
        <p:sp>
          <p:nvSpPr>
            <p:cNvPr id="20" name="Right Arrow 19"/>
            <p:cNvSpPr/>
            <p:nvPr/>
          </p:nvSpPr>
          <p:spPr>
            <a:xfrm>
              <a:off x="3536653" y="4468368"/>
              <a:ext cx="771679" cy="332232"/>
            </a:xfrm>
            <a:prstGeom prst="rightArrow">
              <a:avLst/>
            </a:prstGeom>
            <a:solidFill>
              <a:srgbClr val="5CF67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3278691" y="4550775"/>
              <a:ext cx="175914" cy="167417"/>
            </a:xfrm>
            <a:prstGeom prst="ellipse">
              <a:avLst/>
            </a:prstGeom>
            <a:solidFill>
              <a:srgbClr val="CFAFE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2743200" y="4663217"/>
              <a:ext cx="520405" cy="137383"/>
            </a:xfrm>
            <a:prstGeom prst="straightConnector1">
              <a:avLst/>
            </a:prstGeom>
            <a:ln w="28575">
              <a:solidFill>
                <a:srgbClr val="CFAFE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4494372" y="2931533"/>
            <a:ext cx="1621193" cy="954667"/>
            <a:chOff x="4494372" y="2931533"/>
            <a:chExt cx="1621193" cy="954667"/>
          </a:xfrm>
        </p:grpSpPr>
        <p:sp>
          <p:nvSpPr>
            <p:cNvPr id="29" name="Flowchart: Magnetic Disk 28"/>
            <p:cNvSpPr/>
            <p:nvPr/>
          </p:nvSpPr>
          <p:spPr>
            <a:xfrm>
              <a:off x="4494372" y="2931533"/>
              <a:ext cx="1621193" cy="954667"/>
            </a:xfrm>
            <a:prstGeom prst="flowChartMagneticDisk">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tIns="274320" bIns="457200" rtlCol="0" anchor="ctr"/>
            <a:lstStyle/>
            <a:p>
              <a:pPr algn="ctr"/>
              <a:r>
                <a:rPr lang="en-US" dirty="0">
                  <a:solidFill>
                    <a:schemeClr val="bg1"/>
                  </a:solidFill>
                </a:rPr>
                <a:t>Database</a:t>
              </a:r>
            </a:p>
          </p:txBody>
        </p:sp>
        <p:pic>
          <p:nvPicPr>
            <p:cNvPr id="16" name="Picture 15"/>
            <p:cNvPicPr>
              <a:picLocks noChangeAspect="1"/>
            </p:cNvPicPr>
            <p:nvPr/>
          </p:nvPicPr>
          <p:blipFill>
            <a:blip r:embed="rId3"/>
            <a:stretch>
              <a:fillRect/>
            </a:stretch>
          </p:blipFill>
          <p:spPr>
            <a:xfrm>
              <a:off x="5199058" y="3495576"/>
              <a:ext cx="309457" cy="309457"/>
            </a:xfrm>
            <a:prstGeom prst="rect">
              <a:avLst/>
            </a:prstGeom>
            <a:scene3d>
              <a:camera prst="isometricTopUp"/>
              <a:lightRig rig="threePt" dir="t"/>
            </a:scene3d>
          </p:spPr>
        </p:pic>
        <p:pic>
          <p:nvPicPr>
            <p:cNvPr id="141" name="Picture 140"/>
            <p:cNvPicPr>
              <a:picLocks noChangeAspect="1"/>
            </p:cNvPicPr>
            <p:nvPr/>
          </p:nvPicPr>
          <p:blipFill>
            <a:blip r:embed="rId3"/>
            <a:stretch>
              <a:fillRect/>
            </a:stretch>
          </p:blipFill>
          <p:spPr>
            <a:xfrm>
              <a:off x="5508515" y="3495576"/>
              <a:ext cx="309457" cy="309457"/>
            </a:xfrm>
            <a:prstGeom prst="rect">
              <a:avLst/>
            </a:prstGeom>
            <a:scene3d>
              <a:camera prst="isometricOffAxis2Top"/>
              <a:lightRig rig="threePt" dir="t"/>
            </a:scene3d>
          </p:spPr>
        </p:pic>
        <p:pic>
          <p:nvPicPr>
            <p:cNvPr id="142" name="Picture 141"/>
            <p:cNvPicPr>
              <a:picLocks noChangeAspect="1"/>
            </p:cNvPicPr>
            <p:nvPr/>
          </p:nvPicPr>
          <p:blipFill>
            <a:blip r:embed="rId3"/>
            <a:stretch>
              <a:fillRect/>
            </a:stretch>
          </p:blipFill>
          <p:spPr>
            <a:xfrm>
              <a:off x="4773494" y="3495577"/>
              <a:ext cx="309457" cy="309457"/>
            </a:xfrm>
            <a:prstGeom prst="rect">
              <a:avLst/>
            </a:prstGeom>
            <a:scene3d>
              <a:camera prst="isometricOffAxis1Top"/>
              <a:lightRig rig="threePt" dir="t"/>
            </a:scene3d>
          </p:spPr>
        </p:pic>
      </p:grpSp>
      <p:sp>
        <p:nvSpPr>
          <p:cNvPr id="35" name="Left Arrow 34"/>
          <p:cNvSpPr/>
          <p:nvPr/>
        </p:nvSpPr>
        <p:spPr>
          <a:xfrm rot="16200000">
            <a:off x="5102944" y="3853127"/>
            <a:ext cx="425154" cy="338902"/>
          </a:xfrm>
          <a:prstGeom prst="leftArrow">
            <a:avLst/>
          </a:prstGeom>
          <a:solidFill>
            <a:srgbClr val="5CF67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6477000" y="1550551"/>
            <a:ext cx="2256470" cy="4883669"/>
            <a:chOff x="6477000" y="1550551"/>
            <a:chExt cx="2256470" cy="4883669"/>
          </a:xfrm>
        </p:grpSpPr>
        <p:pic>
          <p:nvPicPr>
            <p:cNvPr id="95" name="Picture 5"/>
            <p:cNvPicPr>
              <a:picLocks noChangeAspect="1" noChangeArrowheads="1"/>
            </p:cNvPicPr>
            <p:nvPr/>
          </p:nvPicPr>
          <p:blipFill>
            <a:blip r:embed="rId4" cstate="print"/>
            <a:srcRect/>
            <a:stretch>
              <a:fillRect/>
            </a:stretch>
          </p:blipFill>
          <p:spPr bwMode="auto">
            <a:xfrm>
              <a:off x="7371213" y="2045519"/>
              <a:ext cx="1143000" cy="1140702"/>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nvGrpSpPr>
            <p:cNvPr id="24" name="Group 23"/>
            <p:cNvGrpSpPr/>
            <p:nvPr/>
          </p:nvGrpSpPr>
          <p:grpSpPr>
            <a:xfrm>
              <a:off x="6477000" y="1550551"/>
              <a:ext cx="2256470" cy="4883669"/>
              <a:chOff x="6479498" y="1593331"/>
              <a:chExt cx="2256470" cy="4883669"/>
            </a:xfrm>
          </p:grpSpPr>
          <p:sp>
            <p:nvSpPr>
              <p:cNvPr id="31" name="Rounded Rectangle 30"/>
              <p:cNvSpPr/>
              <p:nvPr/>
            </p:nvSpPr>
            <p:spPr>
              <a:xfrm>
                <a:off x="7162800" y="3733800"/>
                <a:ext cx="1573168" cy="1371600"/>
              </a:xfrm>
              <a:prstGeom prst="roundRect">
                <a:avLst/>
              </a:prstGeom>
              <a:solidFill>
                <a:srgbClr val="FC67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2000"/>
                  </a:lnSpc>
                  <a:spcAft>
                    <a:spcPts val="600"/>
                  </a:spcAft>
                </a:pPr>
                <a:r>
                  <a:rPr lang="en-US" dirty="0"/>
                  <a:t>Block-to-block comparison</a:t>
                </a:r>
              </a:p>
              <a:p>
                <a:pPr algn="ctr">
                  <a:lnSpc>
                    <a:spcPts val="2000"/>
                  </a:lnSpc>
                </a:pPr>
                <a:r>
                  <a:rPr lang="en-US" sz="1600" dirty="0"/>
                  <a:t>(Pages 10-15)</a:t>
                </a:r>
              </a:p>
            </p:txBody>
          </p:sp>
          <p:sp>
            <p:nvSpPr>
              <p:cNvPr id="40" name="TextBox 39"/>
              <p:cNvSpPr txBox="1"/>
              <p:nvPr/>
            </p:nvSpPr>
            <p:spPr>
              <a:xfrm>
                <a:off x="6479498" y="5578915"/>
                <a:ext cx="1010060" cy="648465"/>
              </a:xfrm>
              <a:prstGeom prst="rect">
                <a:avLst/>
              </a:prstGeom>
              <a:noFill/>
            </p:spPr>
            <p:txBody>
              <a:bodyPr wrap="square" rtlCol="0">
                <a:spAutoFit/>
              </a:bodyPr>
              <a:lstStyle/>
              <a:p>
                <a:r>
                  <a:rPr lang="en-US" dirty="0"/>
                  <a:t>Query results</a:t>
                </a:r>
              </a:p>
            </p:txBody>
          </p:sp>
          <p:pic>
            <p:nvPicPr>
              <p:cNvPr id="3" name="Picture 2"/>
              <p:cNvPicPr>
                <a:picLocks noChangeAspect="1"/>
              </p:cNvPicPr>
              <p:nvPr/>
            </p:nvPicPr>
            <p:blipFill>
              <a:blip r:embed="rId5"/>
              <a:stretch>
                <a:fillRect/>
              </a:stretch>
            </p:blipFill>
            <p:spPr>
              <a:xfrm>
                <a:off x="7389515" y="5384526"/>
                <a:ext cx="1111392" cy="1092474"/>
              </a:xfrm>
              <a:prstGeom prst="rect">
                <a:avLst/>
              </a:prstGeom>
            </p:spPr>
          </p:pic>
          <p:sp>
            <p:nvSpPr>
              <p:cNvPr id="41" name="Left Arrow 40"/>
              <p:cNvSpPr/>
              <p:nvPr/>
            </p:nvSpPr>
            <p:spPr>
              <a:xfrm rot="16200000">
                <a:off x="7760672" y="5123413"/>
                <a:ext cx="425154" cy="321609"/>
              </a:xfrm>
              <a:prstGeom prst="leftArrow">
                <a:avLst/>
              </a:prstGeom>
              <a:solidFill>
                <a:srgbClr val="5CF67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eft Arrow 35"/>
              <p:cNvSpPr/>
              <p:nvPr/>
            </p:nvSpPr>
            <p:spPr>
              <a:xfrm rot="16200000">
                <a:off x="7725766" y="1660665"/>
                <a:ext cx="494967" cy="360300"/>
              </a:xfrm>
              <a:prstGeom prst="leftArrow">
                <a:avLst/>
              </a:prstGeom>
              <a:solidFill>
                <a:srgbClr val="5CF67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Left Arrow 96"/>
            <p:cNvSpPr/>
            <p:nvPr/>
          </p:nvSpPr>
          <p:spPr>
            <a:xfrm rot="16200000">
              <a:off x="7724971" y="3263386"/>
              <a:ext cx="494967" cy="360300"/>
            </a:xfrm>
            <a:prstGeom prst="leftArrow">
              <a:avLst/>
            </a:prstGeom>
            <a:solidFill>
              <a:srgbClr val="5CF67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387016" y="2461189"/>
              <a:ext cx="1098957" cy="637669"/>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3396037" y="269379"/>
            <a:ext cx="5075379" cy="1340693"/>
            <a:chOff x="3396037" y="269379"/>
            <a:chExt cx="5075379" cy="1340693"/>
          </a:xfrm>
        </p:grpSpPr>
        <p:grpSp>
          <p:nvGrpSpPr>
            <p:cNvPr id="12" name="Group 11"/>
            <p:cNvGrpSpPr/>
            <p:nvPr/>
          </p:nvGrpSpPr>
          <p:grpSpPr>
            <a:xfrm>
              <a:off x="3396037" y="269379"/>
              <a:ext cx="5075379" cy="1340693"/>
              <a:chOff x="3396037" y="269379"/>
              <a:chExt cx="5075379" cy="1340693"/>
            </a:xfrm>
          </p:grpSpPr>
          <p:pic>
            <p:nvPicPr>
              <p:cNvPr id="4" name="Picture 4"/>
              <p:cNvPicPr>
                <a:picLocks noChangeAspect="1" noChangeArrowheads="1"/>
              </p:cNvPicPr>
              <p:nvPr/>
            </p:nvPicPr>
            <p:blipFill>
              <a:blip r:embed="rId6" cstate="print"/>
              <a:srcRect/>
              <a:stretch>
                <a:fillRect/>
              </a:stretch>
            </p:blipFill>
            <p:spPr bwMode="auto">
              <a:xfrm>
                <a:off x="3396037" y="479180"/>
                <a:ext cx="1133169" cy="1130892"/>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5"/>
              <p:cNvPicPr>
                <a:picLocks noChangeAspect="1" noChangeArrowheads="1"/>
              </p:cNvPicPr>
              <p:nvPr/>
            </p:nvPicPr>
            <p:blipFill>
              <a:blip r:embed="rId4" cstate="print"/>
              <a:srcRect/>
              <a:stretch>
                <a:fillRect/>
              </a:stretch>
            </p:blipFill>
            <p:spPr bwMode="auto">
              <a:xfrm>
                <a:off x="7328416" y="451445"/>
                <a:ext cx="1143000" cy="1140702"/>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ounded Rectangle 6"/>
              <p:cNvSpPr/>
              <p:nvPr/>
            </p:nvSpPr>
            <p:spPr>
              <a:xfrm>
                <a:off x="5181600" y="573735"/>
                <a:ext cx="1447800" cy="914400"/>
              </a:xfrm>
              <a:prstGeom prst="roundRect">
                <a:avLst/>
              </a:prstGeom>
              <a:solidFill>
                <a:srgbClr val="FC67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Compute core area</a:t>
                </a:r>
              </a:p>
            </p:txBody>
          </p:sp>
          <p:sp>
            <p:nvSpPr>
              <p:cNvPr id="8" name="Left Arrow 7"/>
              <p:cNvSpPr/>
              <p:nvPr/>
            </p:nvSpPr>
            <p:spPr>
              <a:xfrm>
                <a:off x="6629400" y="902919"/>
                <a:ext cx="763047" cy="256032"/>
              </a:xfrm>
              <a:prstGeom prst="leftArrow">
                <a:avLst/>
              </a:prstGeom>
              <a:solidFill>
                <a:srgbClr val="5CF67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a:off x="4485502" y="918411"/>
                <a:ext cx="742720" cy="256032"/>
              </a:xfrm>
              <a:prstGeom prst="leftArrow">
                <a:avLst/>
              </a:prstGeom>
              <a:solidFill>
                <a:srgbClr val="5CF67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Callout 21"/>
              <p:cNvSpPr/>
              <p:nvPr/>
            </p:nvSpPr>
            <p:spPr>
              <a:xfrm>
                <a:off x="6913877" y="269379"/>
                <a:ext cx="829077" cy="557785"/>
              </a:xfrm>
              <a:prstGeom prst="wedgeEllipseCallout">
                <a:avLst>
                  <a:gd name="adj1" fmla="val 43190"/>
                  <a:gd name="adj2" fmla="val 91467"/>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lnSpc>
                    <a:spcPts val="1700"/>
                  </a:lnSpc>
                </a:pPr>
                <a:r>
                  <a:rPr lang="en-US" sz="1600" dirty="0">
                    <a:solidFill>
                      <a:schemeClr val="bg1"/>
                    </a:solidFill>
                  </a:rPr>
                  <a:t>Query</a:t>
                </a:r>
              </a:p>
            </p:txBody>
          </p:sp>
        </p:grpSp>
        <p:sp>
          <p:nvSpPr>
            <p:cNvPr id="104" name="Rectangle 103"/>
            <p:cNvSpPr/>
            <p:nvPr/>
          </p:nvSpPr>
          <p:spPr>
            <a:xfrm>
              <a:off x="3693207" y="966637"/>
              <a:ext cx="544696" cy="537424"/>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 name="Right Arrow 109"/>
          <p:cNvSpPr/>
          <p:nvPr/>
        </p:nvSpPr>
        <p:spPr>
          <a:xfrm>
            <a:off x="6314271" y="4483385"/>
            <a:ext cx="889661" cy="332232"/>
          </a:xfrm>
          <a:prstGeom prst="rightArrow">
            <a:avLst/>
          </a:prstGeom>
          <a:solidFill>
            <a:srgbClr val="5CF67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2819400" y="1600200"/>
            <a:ext cx="2133600" cy="969441"/>
            <a:chOff x="2819400" y="1592147"/>
            <a:chExt cx="2133600" cy="969441"/>
          </a:xfrm>
        </p:grpSpPr>
        <p:sp>
          <p:nvSpPr>
            <p:cNvPr id="10" name="Rounded Rectangle 9"/>
            <p:cNvSpPr/>
            <p:nvPr/>
          </p:nvSpPr>
          <p:spPr>
            <a:xfrm>
              <a:off x="2819400" y="1941657"/>
              <a:ext cx="2133600" cy="619931"/>
            </a:xfrm>
            <a:prstGeom prst="roundRect">
              <a:avLst/>
            </a:prstGeom>
            <a:solidFill>
              <a:srgbClr val="FC67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dirty="0"/>
                <a:t>Extract feature vector</a:t>
              </a:r>
            </a:p>
          </p:txBody>
        </p:sp>
        <p:sp>
          <p:nvSpPr>
            <p:cNvPr id="11" name="Left Arrow 10"/>
            <p:cNvSpPr/>
            <p:nvPr/>
          </p:nvSpPr>
          <p:spPr>
            <a:xfrm rot="16200000">
              <a:off x="3768520" y="1633628"/>
              <a:ext cx="411726" cy="328763"/>
            </a:xfrm>
            <a:prstGeom prst="leftArrow">
              <a:avLst/>
            </a:prstGeom>
            <a:solidFill>
              <a:srgbClr val="5CF67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1752600" y="2133600"/>
            <a:ext cx="1182061" cy="256032"/>
            <a:chOff x="1752600" y="2114241"/>
            <a:chExt cx="1386173" cy="256032"/>
          </a:xfrm>
        </p:grpSpPr>
        <p:sp>
          <p:nvSpPr>
            <p:cNvPr id="58" name="Left Arrow 57"/>
            <p:cNvSpPr/>
            <p:nvPr/>
          </p:nvSpPr>
          <p:spPr>
            <a:xfrm>
              <a:off x="2135535" y="2114241"/>
              <a:ext cx="1003238" cy="256032"/>
            </a:xfrm>
            <a:prstGeom prst="leftArrow">
              <a:avLst/>
            </a:prstGeom>
            <a:solidFill>
              <a:srgbClr val="5CF67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752600" y="2133600"/>
              <a:ext cx="224611" cy="220980"/>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3282642" y="5434887"/>
            <a:ext cx="2993360" cy="1015663"/>
          </a:xfrm>
          <a:prstGeom prst="rect">
            <a:avLst/>
          </a:prstGeom>
          <a:noFill/>
        </p:spPr>
        <p:txBody>
          <a:bodyPr wrap="square" rtlCol="0">
            <a:spAutoFit/>
          </a:bodyPr>
          <a:lstStyle/>
          <a:p>
            <a:r>
              <a:rPr lang="en-US" sz="2000" b="1" dirty="0">
                <a:latin typeface="Bradley Hand ITC" panose="03070402050302030203" pitchFamily="66" charset="0"/>
              </a:rPr>
              <a:t>Repeat this procedure for each sampling rate of the query image</a:t>
            </a:r>
          </a:p>
        </p:txBody>
      </p:sp>
      <p:sp>
        <p:nvSpPr>
          <p:cNvPr id="33" name="Date Placeholder 32">
            <a:extLst>
              <a:ext uri="{FF2B5EF4-FFF2-40B4-BE49-F238E27FC236}">
                <a16:creationId xmlns:a16="http://schemas.microsoft.com/office/drawing/2014/main" id="{0FDDFB7A-31C6-4068-B723-6DE336161119}"/>
              </a:ext>
            </a:extLst>
          </p:cNvPr>
          <p:cNvSpPr>
            <a:spLocks noGrp="1"/>
          </p:cNvSpPr>
          <p:nvPr>
            <p:ph type="dt" sz="half" idx="10"/>
          </p:nvPr>
        </p:nvSpPr>
        <p:spPr/>
        <p:txBody>
          <a:bodyPr/>
          <a:lstStyle/>
          <a:p>
            <a:fld id="{07F692C4-8C17-41DC-8BE4-598E973C7277}" type="datetime1">
              <a:rPr lang="en-US" smtClean="0"/>
              <a:t>3/28/2023</a:t>
            </a:fld>
            <a:endParaRPr lang="en-US" dirty="0"/>
          </a:p>
        </p:txBody>
      </p:sp>
      <p:sp>
        <p:nvSpPr>
          <p:cNvPr id="34" name="Slide Number Placeholder 33">
            <a:extLst>
              <a:ext uri="{FF2B5EF4-FFF2-40B4-BE49-F238E27FC236}">
                <a16:creationId xmlns:a16="http://schemas.microsoft.com/office/drawing/2014/main" id="{F23BDA1C-C39C-4786-9F45-73BB5834EA35}"/>
              </a:ext>
            </a:extLst>
          </p:cNvPr>
          <p:cNvSpPr>
            <a:spLocks noGrp="1"/>
          </p:cNvSpPr>
          <p:nvPr>
            <p:ph type="sldNum" sz="quarter" idx="12"/>
          </p:nvPr>
        </p:nvSpPr>
        <p:spPr/>
        <p:txBody>
          <a:bodyPr/>
          <a:lstStyle/>
          <a:p>
            <a:fld id="{8444A278-390B-480E-A91C-73A8347B7D93}" type="slidenum">
              <a:rPr lang="en-US" smtClean="0"/>
              <a:pPr/>
              <a:t>23</a:t>
            </a:fld>
            <a:endParaRPr lang="en-US" dirty="0"/>
          </a:p>
        </p:txBody>
      </p:sp>
    </p:spTree>
    <p:extLst>
      <p:ext uri="{BB962C8B-B14F-4D97-AF65-F5344CB8AC3E}">
        <p14:creationId xmlns:p14="http://schemas.microsoft.com/office/powerpoint/2010/main" val="358711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righ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dissolve">
                                      <p:cBhvr>
                                        <p:cTn id="30" dur="500"/>
                                        <p:tgtEl>
                                          <p:spTgt spid="21"/>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up)">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0"/>
                                        </p:tgtEl>
                                        <p:attrNameLst>
                                          <p:attrName>style.visibility</p:attrName>
                                        </p:attrNameLst>
                                      </p:cBhvr>
                                      <p:to>
                                        <p:strVal val="visible"/>
                                      </p:to>
                                    </p:set>
                                    <p:animEffect transition="in" filter="wipe(left)">
                                      <p:cBhvr>
                                        <p:cTn id="42" dur="1000"/>
                                        <p:tgtEl>
                                          <p:spTgt spid="110"/>
                                        </p:tgtEl>
                                      </p:cBhvr>
                                    </p:animEffect>
                                  </p:childTnLst>
                                </p:cTn>
                              </p:par>
                              <p:par>
                                <p:cTn id="43" presetID="22" presetClass="entr" presetSubtype="1"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up)">
                                      <p:cBhvr>
                                        <p:cTn id="45" dur="1000"/>
                                        <p:tgtEl>
                                          <p:spTgt spid="27"/>
                                        </p:tgtEl>
                                      </p:cBhvr>
                                    </p:animEffect>
                                  </p:childTnLst>
                                </p:cTn>
                              </p:par>
                            </p:childTnLst>
                          </p:cTn>
                        </p:par>
                        <p:par>
                          <p:cTn id="46" fill="hold">
                            <p:stCondLst>
                              <p:cond delay="1000"/>
                            </p:stCondLst>
                            <p:childTnLst>
                              <p:par>
                                <p:cTn id="47" presetID="9" presetClass="entr" presetSubtype="0" fill="hold" nodeType="after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animEffect transition="in" filter="dissolve">
                                      <p:cBhvr>
                                        <p:cTn id="49"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1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81" name="Oval 25"/>
          <p:cNvSpPr>
            <a:spLocks noChangeArrowheads="1"/>
          </p:cNvSpPr>
          <p:nvPr/>
        </p:nvSpPr>
        <p:spPr bwMode="auto">
          <a:xfrm>
            <a:off x="2389654" y="4267200"/>
            <a:ext cx="4191000" cy="1981200"/>
          </a:xfrm>
          <a:prstGeom prst="ellipse">
            <a:avLst/>
          </a:prstGeom>
          <a:solidFill>
            <a:schemeClr val="hlink"/>
          </a:solidFill>
          <a:ln w="9525">
            <a:noFill/>
            <a:round/>
            <a:headEnd/>
            <a:tailEnd/>
          </a:ln>
        </p:spPr>
        <p:txBody>
          <a:bodyPr wrap="none" anchor="ctr"/>
          <a:lstStyle/>
          <a:p>
            <a:endParaRPr lang="en-US"/>
          </a:p>
        </p:txBody>
      </p:sp>
      <p:sp>
        <p:nvSpPr>
          <p:cNvPr id="121880" name="Oval 24"/>
          <p:cNvSpPr>
            <a:spLocks noChangeArrowheads="1"/>
          </p:cNvSpPr>
          <p:nvPr/>
        </p:nvSpPr>
        <p:spPr bwMode="auto">
          <a:xfrm>
            <a:off x="2816225" y="1828800"/>
            <a:ext cx="5489575" cy="2362200"/>
          </a:xfrm>
          <a:prstGeom prst="ellipse">
            <a:avLst/>
          </a:prstGeom>
          <a:solidFill>
            <a:srgbClr val="B4CED6"/>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endParaRPr lang="en-US"/>
          </a:p>
        </p:txBody>
      </p:sp>
      <p:sp>
        <p:nvSpPr>
          <p:cNvPr id="7178" name="Rectangle 2"/>
          <p:cNvSpPr>
            <a:spLocks noGrp="1" noChangeArrowheads="1"/>
          </p:cNvSpPr>
          <p:nvPr>
            <p:ph type="title" sz="quarter"/>
          </p:nvPr>
        </p:nvSpPr>
        <p:spPr>
          <a:xfrm>
            <a:off x="481965" y="358665"/>
            <a:ext cx="8458200" cy="1143000"/>
          </a:xfrm>
        </p:spPr>
        <p:txBody>
          <a:bodyPr>
            <a:normAutofit fontScale="90000"/>
          </a:bodyPr>
          <a:lstStyle/>
          <a:p>
            <a:pPr eaLnBrk="1" hangingPunct="1"/>
            <a:r>
              <a:rPr lang="en-US" sz="4000" b="1" dirty="0">
                <a:solidFill>
                  <a:srgbClr val="CFAFE7"/>
                </a:solidFill>
                <a:latin typeface="Comic Sans MS" pitchFamily="66" charset="0"/>
              </a:rPr>
              <a:t>Summary: 2-Phase Search Strategy</a:t>
            </a:r>
            <a:endParaRPr lang="en-US" sz="4000" b="1" dirty="0">
              <a:solidFill>
                <a:srgbClr val="CFAFE7"/>
              </a:solidFill>
            </a:endParaRPr>
          </a:p>
        </p:txBody>
      </p:sp>
      <p:sp>
        <p:nvSpPr>
          <p:cNvPr id="121861" name="Text Box 5"/>
          <p:cNvSpPr txBox="1">
            <a:spLocks noChangeArrowheads="1"/>
          </p:cNvSpPr>
          <p:nvPr/>
        </p:nvSpPr>
        <p:spPr bwMode="auto">
          <a:xfrm>
            <a:off x="3197225" y="2590800"/>
            <a:ext cx="1277938" cy="915988"/>
          </a:xfrm>
          <a:prstGeom prst="rect">
            <a:avLst/>
          </a:prstGeom>
          <a:solidFill>
            <a:srgbClr val="FFCC99"/>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a:r>
              <a:rPr lang="en-US" sz="1800" b="1" dirty="0">
                <a:solidFill>
                  <a:srgbClr val="7030A0"/>
                </a:solidFill>
                <a:latin typeface="Comic Sans MS" pitchFamily="66" charset="0"/>
              </a:rPr>
              <a:t>85 </a:t>
            </a:r>
          </a:p>
          <a:p>
            <a:pPr algn="ctr"/>
            <a:r>
              <a:rPr lang="en-US" sz="1800" b="1" dirty="0">
                <a:solidFill>
                  <a:srgbClr val="7030A0"/>
                </a:solidFill>
                <a:latin typeface="Comic Sans MS" pitchFamily="66" charset="0"/>
              </a:rPr>
              <a:t>indexing</a:t>
            </a:r>
          </a:p>
          <a:p>
            <a:pPr algn="ctr"/>
            <a:r>
              <a:rPr lang="en-US" sz="1800" b="1" dirty="0" err="1">
                <a:solidFill>
                  <a:srgbClr val="7030A0"/>
                </a:solidFill>
                <a:latin typeface="Comic Sans MS" pitchFamily="66" charset="0"/>
              </a:rPr>
              <a:t>subimages</a:t>
            </a:r>
            <a:endParaRPr lang="en-US" sz="1800" b="1" dirty="0">
              <a:solidFill>
                <a:srgbClr val="7030A0"/>
              </a:solidFill>
              <a:latin typeface="Comic Sans MS" pitchFamily="66" charset="0"/>
            </a:endParaRPr>
          </a:p>
        </p:txBody>
      </p:sp>
      <p:sp>
        <p:nvSpPr>
          <p:cNvPr id="121862" name="Text Box 6"/>
          <p:cNvSpPr txBox="1">
            <a:spLocks noChangeArrowheads="1"/>
          </p:cNvSpPr>
          <p:nvPr/>
        </p:nvSpPr>
        <p:spPr bwMode="auto">
          <a:xfrm>
            <a:off x="4949825" y="2590800"/>
            <a:ext cx="1020763" cy="915988"/>
          </a:xfrm>
          <a:prstGeom prst="rect">
            <a:avLst/>
          </a:prstGeom>
          <a:solidFill>
            <a:srgbClr val="FFCC99"/>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a:r>
              <a:rPr lang="en-US" sz="1800" b="1" dirty="0">
                <a:solidFill>
                  <a:srgbClr val="7030A0"/>
                </a:solidFill>
                <a:latin typeface="Comic Sans MS" pitchFamily="66" charset="0"/>
              </a:rPr>
              <a:t>85 </a:t>
            </a:r>
          </a:p>
          <a:p>
            <a:pPr algn="ctr"/>
            <a:r>
              <a:rPr lang="en-US" sz="1800" b="1" dirty="0">
                <a:solidFill>
                  <a:srgbClr val="7030A0"/>
                </a:solidFill>
                <a:latin typeface="Comic Sans MS" pitchFamily="66" charset="0"/>
              </a:rPr>
              <a:t>feature</a:t>
            </a:r>
          </a:p>
          <a:p>
            <a:pPr algn="ctr"/>
            <a:r>
              <a:rPr lang="en-US" sz="1800" b="1" dirty="0">
                <a:solidFill>
                  <a:srgbClr val="7030A0"/>
                </a:solidFill>
                <a:latin typeface="Comic Sans MS" pitchFamily="66" charset="0"/>
              </a:rPr>
              <a:t>vectors</a:t>
            </a:r>
          </a:p>
        </p:txBody>
      </p:sp>
      <p:sp>
        <p:nvSpPr>
          <p:cNvPr id="121864" name="Text Box 8"/>
          <p:cNvSpPr txBox="1">
            <a:spLocks noChangeArrowheads="1"/>
          </p:cNvSpPr>
          <p:nvPr/>
        </p:nvSpPr>
        <p:spPr bwMode="auto">
          <a:xfrm>
            <a:off x="6494022" y="2590800"/>
            <a:ext cx="1207382" cy="923330"/>
          </a:xfrm>
          <a:prstGeom prst="rect">
            <a:avLst/>
          </a:prstGeom>
          <a:solidFill>
            <a:srgbClr val="FFCC99"/>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a:r>
              <a:rPr lang="en-US" sz="1800" b="1" dirty="0">
                <a:solidFill>
                  <a:srgbClr val="7030A0"/>
                </a:solidFill>
                <a:latin typeface="Comic Sans MS" pitchFamily="66" charset="0"/>
              </a:rPr>
              <a:t>5</a:t>
            </a:r>
          </a:p>
          <a:p>
            <a:pPr algn="ctr"/>
            <a:r>
              <a:rPr lang="en-US" sz="1800" b="1" dirty="0">
                <a:solidFill>
                  <a:srgbClr val="7030A0"/>
                </a:solidFill>
                <a:latin typeface="Comic Sans MS" pitchFamily="66" charset="0"/>
              </a:rPr>
              <a:t>cluster</a:t>
            </a:r>
          </a:p>
          <a:p>
            <a:pPr algn="ctr"/>
            <a:r>
              <a:rPr lang="en-US" sz="1800" b="1" dirty="0">
                <a:solidFill>
                  <a:srgbClr val="7030A0"/>
                </a:solidFill>
                <a:latin typeface="Comic Sans MS" pitchFamily="66" charset="0"/>
              </a:rPr>
              <a:t>centroids</a:t>
            </a:r>
          </a:p>
        </p:txBody>
      </p:sp>
      <p:sp>
        <p:nvSpPr>
          <p:cNvPr id="121865" name="Text Box 9"/>
          <p:cNvSpPr txBox="1">
            <a:spLocks noChangeArrowheads="1"/>
          </p:cNvSpPr>
          <p:nvPr/>
        </p:nvSpPr>
        <p:spPr bwMode="auto">
          <a:xfrm>
            <a:off x="2926229" y="4722813"/>
            <a:ext cx="1292225" cy="915987"/>
          </a:xfrm>
          <a:prstGeom prst="rect">
            <a:avLst/>
          </a:prstGeom>
          <a:solidFill>
            <a:srgbClr val="FFCC99"/>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a:r>
              <a:rPr lang="en-US" sz="1800" b="1" dirty="0">
                <a:solidFill>
                  <a:srgbClr val="7030A0"/>
                </a:solidFill>
                <a:latin typeface="Comic Sans MS" pitchFamily="66" charset="0"/>
              </a:rPr>
              <a:t>113</a:t>
            </a:r>
          </a:p>
          <a:p>
            <a:pPr algn="ctr"/>
            <a:r>
              <a:rPr lang="en-US" sz="1800" b="1" dirty="0">
                <a:solidFill>
                  <a:srgbClr val="7030A0"/>
                </a:solidFill>
                <a:latin typeface="Comic Sans MS" pitchFamily="66" charset="0"/>
              </a:rPr>
              <a:t>color</a:t>
            </a:r>
          </a:p>
          <a:p>
            <a:pPr algn="ctr"/>
            <a:r>
              <a:rPr lang="en-US" sz="1800" b="1" dirty="0">
                <a:solidFill>
                  <a:srgbClr val="7030A0"/>
                </a:solidFill>
                <a:latin typeface="Comic Sans MS" pitchFamily="66" charset="0"/>
              </a:rPr>
              <a:t>averages</a:t>
            </a:r>
          </a:p>
        </p:txBody>
      </p:sp>
      <p:sp>
        <p:nvSpPr>
          <p:cNvPr id="121882" name="Text Box 26"/>
          <p:cNvSpPr txBox="1">
            <a:spLocks noChangeArrowheads="1"/>
          </p:cNvSpPr>
          <p:nvPr/>
        </p:nvSpPr>
        <p:spPr bwMode="auto">
          <a:xfrm>
            <a:off x="3422604" y="2176352"/>
            <a:ext cx="4278800" cy="369332"/>
          </a:xfrm>
          <a:prstGeom prst="rect">
            <a:avLst/>
          </a:prstGeom>
          <a:noFill/>
          <a:ln w="9525">
            <a:noFill/>
            <a:miter lim="800000"/>
            <a:headEnd/>
            <a:tailEnd/>
          </a:ln>
        </p:spPr>
        <p:txBody>
          <a:bodyPr wrap="none">
            <a:spAutoFit/>
          </a:bodyPr>
          <a:lstStyle/>
          <a:p>
            <a:r>
              <a:rPr lang="en-US" sz="1800" dirty="0">
                <a:solidFill>
                  <a:schemeClr val="bg1"/>
                </a:solidFill>
                <a:latin typeface="Tahoma" pitchFamily="34" charset="0"/>
              </a:rPr>
              <a:t>Used in Phase 1:  Quick &amp; Dirty Filtering</a:t>
            </a:r>
          </a:p>
        </p:txBody>
      </p:sp>
      <p:sp>
        <p:nvSpPr>
          <p:cNvPr id="121883" name="Text Box 27"/>
          <p:cNvSpPr txBox="1">
            <a:spLocks noChangeArrowheads="1"/>
          </p:cNvSpPr>
          <p:nvPr/>
        </p:nvSpPr>
        <p:spPr bwMode="auto">
          <a:xfrm>
            <a:off x="4374029" y="4648200"/>
            <a:ext cx="1967205" cy="1200329"/>
          </a:xfrm>
          <a:prstGeom prst="rect">
            <a:avLst/>
          </a:prstGeom>
          <a:noFill/>
          <a:ln w="9525">
            <a:noFill/>
            <a:miter lim="800000"/>
            <a:headEnd/>
            <a:tailEnd/>
          </a:ln>
        </p:spPr>
        <p:txBody>
          <a:bodyPr wrap="square">
            <a:spAutoFit/>
          </a:bodyPr>
          <a:lstStyle/>
          <a:p>
            <a:r>
              <a:rPr lang="en-US" sz="1800" dirty="0">
                <a:solidFill>
                  <a:schemeClr val="accent1">
                    <a:lumMod val="50000"/>
                  </a:schemeClr>
                </a:solidFill>
                <a:latin typeface="Tahoma" pitchFamily="34" charset="0"/>
              </a:rPr>
              <a:t>Used in Phase 2: </a:t>
            </a:r>
          </a:p>
          <a:p>
            <a:r>
              <a:rPr lang="en-US" sz="1800" dirty="0">
                <a:solidFill>
                  <a:schemeClr val="accent1">
                    <a:lumMod val="50000"/>
                  </a:schemeClr>
                </a:solidFill>
                <a:latin typeface="Tahoma" pitchFamily="34" charset="0"/>
              </a:rPr>
              <a:t>Verification using Block-to-Block</a:t>
            </a:r>
          </a:p>
          <a:p>
            <a:r>
              <a:rPr lang="en-US" sz="1800" dirty="0">
                <a:solidFill>
                  <a:schemeClr val="accent1">
                    <a:lumMod val="50000"/>
                  </a:schemeClr>
                </a:solidFill>
                <a:latin typeface="Tahoma" pitchFamily="34" charset="0"/>
              </a:rPr>
              <a:t>Comparisons</a:t>
            </a:r>
          </a:p>
        </p:txBody>
      </p:sp>
      <p:sp>
        <p:nvSpPr>
          <p:cNvPr id="21" name="Right Arrow 20"/>
          <p:cNvSpPr/>
          <p:nvPr/>
        </p:nvSpPr>
        <p:spPr>
          <a:xfrm>
            <a:off x="5974080" y="2876550"/>
            <a:ext cx="523875" cy="256032"/>
          </a:xfrm>
          <a:prstGeom prst="rightArrow">
            <a:avLst/>
          </a:prstGeom>
          <a:solidFill>
            <a:srgbClr val="FC67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4469130" y="2893695"/>
            <a:ext cx="483870" cy="256032"/>
          </a:xfrm>
          <a:prstGeom prst="rightArrow">
            <a:avLst/>
          </a:prstGeom>
          <a:solidFill>
            <a:srgbClr val="FC67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914400" y="2069663"/>
            <a:ext cx="1617494" cy="1564500"/>
            <a:chOff x="274171" y="2069663"/>
            <a:chExt cx="1617494" cy="1564500"/>
          </a:xfrm>
        </p:grpSpPr>
        <p:pic>
          <p:nvPicPr>
            <p:cNvPr id="24" name="Picture 7"/>
            <p:cNvPicPr>
              <a:picLocks noChangeAspect="1" noChangeArrowheads="1"/>
            </p:cNvPicPr>
            <p:nvPr/>
          </p:nvPicPr>
          <p:blipFill>
            <a:blip r:embed="rId4" cstate="print"/>
            <a:srcRect/>
            <a:stretch>
              <a:fillRect/>
            </a:stretch>
          </p:blipFill>
          <p:spPr bwMode="auto">
            <a:xfrm>
              <a:off x="381000" y="2362200"/>
              <a:ext cx="1371600" cy="1271963"/>
            </a:xfrm>
            <a:prstGeom prst="rect">
              <a:avLst/>
            </a:prstGeom>
            <a:noFill/>
            <a:ln w="9525">
              <a:noFill/>
              <a:miter lim="800000"/>
              <a:headEnd/>
              <a:tailEnd/>
            </a:ln>
          </p:spPr>
        </p:pic>
        <p:sp>
          <p:nvSpPr>
            <p:cNvPr id="25" name="TextBox 24"/>
            <p:cNvSpPr txBox="1"/>
            <p:nvPr/>
          </p:nvSpPr>
          <p:spPr>
            <a:xfrm>
              <a:off x="274171" y="2069663"/>
              <a:ext cx="1617494" cy="307777"/>
            </a:xfrm>
            <a:prstGeom prst="rect">
              <a:avLst/>
            </a:prstGeom>
            <a:noFill/>
          </p:spPr>
          <p:txBody>
            <a:bodyPr wrap="none" rtlCol="0">
              <a:spAutoFit/>
            </a:bodyPr>
            <a:lstStyle/>
            <a:p>
              <a:r>
                <a:rPr lang="en-US" sz="1400" dirty="0">
                  <a:solidFill>
                    <a:srgbClr val="F78609"/>
                  </a:solidFill>
                </a:rPr>
                <a:t>A database image</a:t>
              </a:r>
            </a:p>
          </p:txBody>
        </p:sp>
      </p:grpSp>
      <p:grpSp>
        <p:nvGrpSpPr>
          <p:cNvPr id="28" name="Group 27"/>
          <p:cNvGrpSpPr/>
          <p:nvPr/>
        </p:nvGrpSpPr>
        <p:grpSpPr>
          <a:xfrm>
            <a:off x="6125042" y="5457736"/>
            <a:ext cx="1066800" cy="990600"/>
            <a:chOff x="6858001" y="4572001"/>
            <a:chExt cx="1371600" cy="1363663"/>
          </a:xfrm>
        </p:grpSpPr>
        <p:graphicFrame>
          <p:nvGraphicFramePr>
            <p:cNvPr id="78849" name="Object 5"/>
            <p:cNvGraphicFramePr>
              <a:graphicFrameLocks/>
            </p:cNvGraphicFramePr>
            <p:nvPr/>
          </p:nvGraphicFramePr>
          <p:xfrm>
            <a:off x="6858001" y="4572001"/>
            <a:ext cx="1371600" cy="1363663"/>
          </p:xfrm>
          <a:graphic>
            <a:graphicData uri="http://schemas.openxmlformats.org/presentationml/2006/ole">
              <mc:AlternateContent xmlns:mc="http://schemas.openxmlformats.org/markup-compatibility/2006">
                <mc:Choice xmlns:v="urn:schemas-microsoft-com:vml" Requires="v">
                  <p:oleObj spid="_x0000_s12292" name="Artwork" r:id="rId5" imgW="1973160" imgH="1973160" progId="">
                    <p:embed/>
                  </p:oleObj>
                </mc:Choice>
                <mc:Fallback>
                  <p:oleObj name="Artwork" r:id="rId5" imgW="1973160" imgH="1973160" progId="">
                    <p:embed/>
                    <p:pic>
                      <p:nvPicPr>
                        <p:cNvPr id="0" name="Object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1" y="4572001"/>
                          <a:ext cx="1371600" cy="136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850" name="Object 6"/>
            <p:cNvGraphicFramePr>
              <a:graphicFrameLocks/>
            </p:cNvGraphicFramePr>
            <p:nvPr/>
          </p:nvGraphicFramePr>
          <p:xfrm>
            <a:off x="7021512" y="4676899"/>
            <a:ext cx="1054907" cy="1060871"/>
          </p:xfrm>
          <a:graphic>
            <a:graphicData uri="http://schemas.openxmlformats.org/presentationml/2006/ole">
              <mc:AlternateContent xmlns:mc="http://schemas.openxmlformats.org/markup-compatibility/2006">
                <mc:Choice xmlns:v="urn:schemas-microsoft-com:vml" Requires="v">
                  <p:oleObj spid="_x0000_s12293" name="VISIO" r:id="rId7" imgW="1517400" imgH="1535040" progId="">
                    <p:embed/>
                  </p:oleObj>
                </mc:Choice>
                <mc:Fallback>
                  <p:oleObj name="VISIO" r:id="rId7" imgW="1517400" imgH="1535040" progId="">
                    <p:embed/>
                    <p:pic>
                      <p:nvPicPr>
                        <p:cNvPr id="0" name="Object 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1512" y="4676899"/>
                          <a:ext cx="1054907" cy="106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9" name="Bent-Up Arrow 18"/>
          <p:cNvSpPr/>
          <p:nvPr/>
        </p:nvSpPr>
        <p:spPr>
          <a:xfrm rot="5400000">
            <a:off x="1428899" y="3836670"/>
            <a:ext cx="1699260" cy="1295400"/>
          </a:xfrm>
          <a:prstGeom prst="bentUpArrow">
            <a:avLst>
              <a:gd name="adj1" fmla="val 10882"/>
              <a:gd name="adj2" fmla="val 11544"/>
              <a:gd name="adj3" fmla="val 14853"/>
            </a:avLst>
          </a:prstGeom>
          <a:solidFill>
            <a:srgbClr val="FC67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2286000" y="2895600"/>
            <a:ext cx="914400" cy="256032"/>
          </a:xfrm>
          <a:prstGeom prst="rightArrow">
            <a:avLst/>
          </a:prstGeom>
          <a:solidFill>
            <a:srgbClr val="FC67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Callout 1"/>
          <p:cNvSpPr/>
          <p:nvPr/>
        </p:nvSpPr>
        <p:spPr>
          <a:xfrm>
            <a:off x="6839099" y="4049650"/>
            <a:ext cx="1853901" cy="1148990"/>
          </a:xfrm>
          <a:prstGeom prst="wedgeEllipseCallout">
            <a:avLst>
              <a:gd name="adj1" fmla="val -37995"/>
              <a:gd name="adj2" fmla="val -66776"/>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en-US" dirty="0"/>
              <a:t>Substantially reduce search time</a:t>
            </a:r>
          </a:p>
        </p:txBody>
      </p:sp>
      <p:sp>
        <p:nvSpPr>
          <p:cNvPr id="3" name="TextBox 2"/>
          <p:cNvSpPr txBox="1"/>
          <p:nvPr/>
        </p:nvSpPr>
        <p:spPr>
          <a:xfrm>
            <a:off x="7143864" y="5557596"/>
            <a:ext cx="1442596" cy="964367"/>
          </a:xfrm>
          <a:prstGeom prst="rect">
            <a:avLst/>
          </a:prstGeom>
          <a:noFill/>
        </p:spPr>
        <p:txBody>
          <a:bodyPr wrap="square" rtlCol="0">
            <a:spAutoFit/>
          </a:bodyPr>
          <a:lstStyle/>
          <a:p>
            <a:pPr>
              <a:lnSpc>
                <a:spcPts val="1700"/>
              </a:lnSpc>
            </a:pPr>
            <a:r>
              <a:rPr lang="en-US" dirty="0"/>
              <a:t>A candidate image determined in Phase 1</a:t>
            </a:r>
          </a:p>
        </p:txBody>
      </p:sp>
      <p:sp>
        <p:nvSpPr>
          <p:cNvPr id="4" name="Date Placeholder 3">
            <a:extLst>
              <a:ext uri="{FF2B5EF4-FFF2-40B4-BE49-F238E27FC236}">
                <a16:creationId xmlns:a16="http://schemas.microsoft.com/office/drawing/2014/main" id="{F449FBA4-6DD5-422F-8E3D-E6F8C5C53F17}"/>
              </a:ext>
            </a:extLst>
          </p:cNvPr>
          <p:cNvSpPr>
            <a:spLocks noGrp="1"/>
          </p:cNvSpPr>
          <p:nvPr>
            <p:ph type="dt" sz="half" idx="10"/>
          </p:nvPr>
        </p:nvSpPr>
        <p:spPr/>
        <p:txBody>
          <a:bodyPr/>
          <a:lstStyle/>
          <a:p>
            <a:pPr>
              <a:defRPr/>
            </a:pPr>
            <a:fld id="{6CFF728A-74FA-4E39-9707-763CA6CEED05}" type="datetime1">
              <a:rPr lang="en-US" smtClean="0"/>
              <a:t>3/28/2023</a:t>
            </a:fld>
            <a:endParaRPr lang="en-US"/>
          </a:p>
        </p:txBody>
      </p:sp>
      <p:sp>
        <p:nvSpPr>
          <p:cNvPr id="5" name="Slide Number Placeholder 4">
            <a:extLst>
              <a:ext uri="{FF2B5EF4-FFF2-40B4-BE49-F238E27FC236}">
                <a16:creationId xmlns:a16="http://schemas.microsoft.com/office/drawing/2014/main" id="{22589F98-B7EA-4AEC-9A06-F2320599D44E}"/>
              </a:ext>
            </a:extLst>
          </p:cNvPr>
          <p:cNvSpPr>
            <a:spLocks noGrp="1"/>
          </p:cNvSpPr>
          <p:nvPr>
            <p:ph type="sldNum" sz="quarter" idx="12"/>
          </p:nvPr>
        </p:nvSpPr>
        <p:spPr/>
        <p:txBody>
          <a:bodyPr/>
          <a:lstStyle/>
          <a:p>
            <a:pPr>
              <a:defRPr/>
            </a:pPr>
            <a:fld id="{3D799D3C-29F9-4144-8028-36944E518E66}" type="slidenum">
              <a:rPr lang="en-US" smtClean="0"/>
              <a:pPr>
                <a:defRPr/>
              </a:pPr>
              <a:t>24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218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2186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1218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188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18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12186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2188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21881"/>
                                        </p:tgtEl>
                                        <p:attrNameLst>
                                          <p:attrName>style.visibility</p:attrName>
                                        </p:attrNameLst>
                                      </p:cBhvr>
                                      <p:to>
                                        <p:strVal val="visible"/>
                                      </p:to>
                                    </p:set>
                                  </p:childTnLst>
                                </p:cTn>
                              </p:par>
                            </p:childTnLst>
                          </p:cTn>
                        </p:par>
                        <p:par>
                          <p:cTn id="48" fill="hold">
                            <p:stCondLst>
                              <p:cond delay="0"/>
                            </p:stCondLst>
                            <p:childTnLst>
                              <p:par>
                                <p:cTn id="49" presetID="9" presetClass="entr" presetSubtype="0"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dissolve">
                                      <p:cBhvr>
                                        <p:cTn id="51" dur="500"/>
                                        <p:tgtEl>
                                          <p:spTgt spid="2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left)">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down)">
                                      <p:cBhvr>
                                        <p:cTn id="6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81" grpId="0" animBg="1"/>
      <p:bldP spid="121880" grpId="0" animBg="1"/>
      <p:bldP spid="121861" grpId="0" animBg="1"/>
      <p:bldP spid="121862" grpId="0" animBg="1"/>
      <p:bldP spid="121864" grpId="0" animBg="1"/>
      <p:bldP spid="121865" grpId="0" animBg="1"/>
      <p:bldP spid="121882" grpId="0"/>
      <p:bldP spid="121883" grpId="0"/>
      <p:bldP spid="21" grpId="0" animBg="1"/>
      <p:bldP spid="23" grpId="0" animBg="1"/>
      <p:bldP spid="19" grpId="0" animBg="1"/>
      <p:bldP spid="20" grpId="0" animBg="1"/>
      <p:bldP spid="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81000" y="609600"/>
            <a:ext cx="8305800" cy="1143000"/>
          </a:xfrm>
        </p:spPr>
        <p:txBody>
          <a:bodyPr/>
          <a:lstStyle/>
          <a:p>
            <a:pPr eaLnBrk="1" hangingPunct="1"/>
            <a:r>
              <a:rPr lang="en-US" sz="5400" dirty="0">
                <a:solidFill>
                  <a:srgbClr val="CFAFE7"/>
                </a:solidFill>
                <a:latin typeface="Comic Sans MS" pitchFamily="66" charset="0"/>
              </a:rPr>
              <a:t>Performance Comparison</a:t>
            </a:r>
          </a:p>
        </p:txBody>
      </p:sp>
      <p:sp>
        <p:nvSpPr>
          <p:cNvPr id="24579" name="Rectangle 3"/>
          <p:cNvSpPr>
            <a:spLocks noGrp="1" noChangeArrowheads="1"/>
          </p:cNvSpPr>
          <p:nvPr>
            <p:ph type="body" idx="1"/>
          </p:nvPr>
        </p:nvSpPr>
        <p:spPr>
          <a:xfrm>
            <a:off x="1447800" y="2209800"/>
            <a:ext cx="6424613" cy="3297238"/>
          </a:xfrm>
        </p:spPr>
        <p:txBody>
          <a:bodyPr>
            <a:normAutofit fontScale="92500" lnSpcReduction="10000"/>
          </a:bodyPr>
          <a:lstStyle/>
          <a:p>
            <a:pPr eaLnBrk="1" hangingPunct="1">
              <a:spcAft>
                <a:spcPct val="10000"/>
              </a:spcAft>
              <a:tabLst>
                <a:tab pos="3089275" algn="l"/>
              </a:tabLst>
            </a:pPr>
            <a:r>
              <a:rPr lang="en-US" sz="4000" dirty="0">
                <a:solidFill>
                  <a:srgbClr val="FF6417"/>
                </a:solidFill>
                <a:latin typeface="Comic Sans MS" pitchFamily="66" charset="0"/>
              </a:rPr>
              <a:t>LCH</a:t>
            </a:r>
          </a:p>
          <a:p>
            <a:pPr lvl="1" eaLnBrk="1" hangingPunct="1">
              <a:spcAft>
                <a:spcPct val="50000"/>
              </a:spcAft>
              <a:tabLst>
                <a:tab pos="3089275" algn="l"/>
              </a:tabLst>
            </a:pPr>
            <a:r>
              <a:rPr lang="en-US" sz="3600" dirty="0">
                <a:latin typeface="Comic Sans MS" pitchFamily="66" charset="0"/>
              </a:rPr>
              <a:t>NFQ-capable</a:t>
            </a:r>
          </a:p>
          <a:p>
            <a:pPr eaLnBrk="1" hangingPunct="1">
              <a:spcAft>
                <a:spcPct val="10000"/>
              </a:spcAft>
              <a:tabLst>
                <a:tab pos="3089275" algn="l"/>
              </a:tabLst>
            </a:pPr>
            <a:r>
              <a:rPr lang="en-US" sz="4000" dirty="0" err="1">
                <a:solidFill>
                  <a:srgbClr val="FF6417"/>
                </a:solidFill>
                <a:latin typeface="Comic Sans MS" pitchFamily="66" charset="0"/>
              </a:rPr>
              <a:t>Correlogram</a:t>
            </a:r>
            <a:endParaRPr lang="en-US" sz="4000" dirty="0">
              <a:solidFill>
                <a:srgbClr val="FF6417"/>
              </a:solidFill>
              <a:latin typeface="Comic Sans MS" pitchFamily="66" charset="0"/>
            </a:endParaRPr>
          </a:p>
          <a:p>
            <a:pPr lvl="1" eaLnBrk="1" hangingPunct="1">
              <a:spcAft>
                <a:spcPct val="25000"/>
              </a:spcAft>
              <a:tabLst>
                <a:tab pos="3089275" algn="l"/>
              </a:tabLst>
            </a:pPr>
            <a:r>
              <a:rPr lang="en-US" sz="3600" dirty="0">
                <a:latin typeface="Comic Sans MS" pitchFamily="66" charset="0"/>
              </a:rPr>
              <a:t>A good whole matching techniques</a:t>
            </a:r>
          </a:p>
        </p:txBody>
      </p:sp>
      <p:sp>
        <p:nvSpPr>
          <p:cNvPr id="2" name="Date Placeholder 1">
            <a:extLst>
              <a:ext uri="{FF2B5EF4-FFF2-40B4-BE49-F238E27FC236}">
                <a16:creationId xmlns:a16="http://schemas.microsoft.com/office/drawing/2014/main" id="{9BB663C5-0B42-4D4A-8808-DE0D7EA0B4B7}"/>
              </a:ext>
            </a:extLst>
          </p:cNvPr>
          <p:cNvSpPr>
            <a:spLocks noGrp="1"/>
          </p:cNvSpPr>
          <p:nvPr>
            <p:ph type="dt" sz="half" idx="10"/>
          </p:nvPr>
        </p:nvSpPr>
        <p:spPr/>
        <p:txBody>
          <a:bodyPr/>
          <a:lstStyle/>
          <a:p>
            <a:fld id="{42B8C357-0945-4549-9540-D41EF23C5ABB}" type="datetime1">
              <a:rPr lang="en-US" smtClean="0"/>
              <a:t>3/28/2023</a:t>
            </a:fld>
            <a:endParaRPr lang="en-US" dirty="0"/>
          </a:p>
        </p:txBody>
      </p:sp>
      <p:sp>
        <p:nvSpPr>
          <p:cNvPr id="3" name="Slide Number Placeholder 2">
            <a:extLst>
              <a:ext uri="{FF2B5EF4-FFF2-40B4-BE49-F238E27FC236}">
                <a16:creationId xmlns:a16="http://schemas.microsoft.com/office/drawing/2014/main" id="{C6D4FAF6-1AB6-4A1E-9922-6B18EA066BE0}"/>
              </a:ext>
            </a:extLst>
          </p:cNvPr>
          <p:cNvSpPr>
            <a:spLocks noGrp="1"/>
          </p:cNvSpPr>
          <p:nvPr>
            <p:ph type="sldNum" sz="quarter" idx="12"/>
          </p:nvPr>
        </p:nvSpPr>
        <p:spPr/>
        <p:txBody>
          <a:bodyPr/>
          <a:lstStyle/>
          <a:p>
            <a:fld id="{8444A278-390B-480E-A91C-73A8347B7D93}" type="slidenum">
              <a:rPr lang="en-US" smtClean="0"/>
              <a:p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381000"/>
            <a:ext cx="7772400" cy="1143000"/>
          </a:xfrm>
        </p:spPr>
        <p:txBody>
          <a:bodyPr/>
          <a:lstStyle/>
          <a:p>
            <a:pPr eaLnBrk="1" hangingPunct="1"/>
            <a:r>
              <a:rPr lang="en-US" dirty="0">
                <a:solidFill>
                  <a:srgbClr val="CFAFE7"/>
                </a:solidFill>
                <a:latin typeface="Comic Sans MS" pitchFamily="66" charset="0"/>
              </a:rPr>
              <a:t>Experimental Studies</a:t>
            </a:r>
          </a:p>
        </p:txBody>
      </p:sp>
      <p:sp>
        <p:nvSpPr>
          <p:cNvPr id="25603" name="Rectangle 3"/>
          <p:cNvSpPr>
            <a:spLocks noGrp="1" noChangeArrowheads="1"/>
          </p:cNvSpPr>
          <p:nvPr>
            <p:ph type="body" idx="1"/>
          </p:nvPr>
        </p:nvSpPr>
        <p:spPr>
          <a:xfrm>
            <a:off x="304800" y="1600200"/>
            <a:ext cx="8615363" cy="4648200"/>
          </a:xfrm>
        </p:spPr>
        <p:txBody>
          <a:bodyPr/>
          <a:lstStyle/>
          <a:p>
            <a:pPr eaLnBrk="1" hangingPunct="1">
              <a:lnSpc>
                <a:spcPct val="90000"/>
              </a:lnSpc>
              <a:spcAft>
                <a:spcPct val="25000"/>
              </a:spcAft>
            </a:pPr>
            <a:r>
              <a:rPr lang="en-US" sz="2800" b="1" dirty="0">
                <a:solidFill>
                  <a:srgbClr val="14F4B9"/>
                </a:solidFill>
                <a:latin typeface="Comic Sans MS" pitchFamily="66" charset="0"/>
              </a:rPr>
              <a:t>Database</a:t>
            </a:r>
            <a:r>
              <a:rPr lang="en-US" sz="2800" dirty="0">
                <a:latin typeface="Comic Sans MS" pitchFamily="66" charset="0"/>
              </a:rPr>
              <a:t>: 15,808 images of various categories</a:t>
            </a:r>
          </a:p>
          <a:p>
            <a:pPr eaLnBrk="1" hangingPunct="1">
              <a:lnSpc>
                <a:spcPct val="90000"/>
              </a:lnSpc>
              <a:spcAft>
                <a:spcPct val="25000"/>
              </a:spcAft>
            </a:pPr>
            <a:r>
              <a:rPr lang="en-US" sz="2800" b="1" dirty="0">
                <a:solidFill>
                  <a:srgbClr val="14F4B9"/>
                </a:solidFill>
                <a:latin typeface="Comic Sans MS" pitchFamily="66" charset="0"/>
              </a:rPr>
              <a:t>Workload</a:t>
            </a:r>
            <a:r>
              <a:rPr lang="en-US" sz="2800" dirty="0">
                <a:latin typeface="Comic Sans MS" pitchFamily="66" charset="0"/>
              </a:rPr>
              <a:t>: 100 queries</a:t>
            </a:r>
          </a:p>
          <a:p>
            <a:pPr lvl="1" eaLnBrk="1" hangingPunct="1">
              <a:lnSpc>
                <a:spcPts val="3000"/>
              </a:lnSpc>
              <a:spcAft>
                <a:spcPct val="25000"/>
              </a:spcAft>
            </a:pPr>
            <a:r>
              <a:rPr lang="en-US" sz="2400" dirty="0">
                <a:solidFill>
                  <a:srgbClr val="FF6417"/>
                </a:solidFill>
                <a:latin typeface="Comic Sans MS" pitchFamily="66" charset="0"/>
              </a:rPr>
              <a:t>Type 1</a:t>
            </a:r>
            <a:r>
              <a:rPr lang="en-US" sz="2400" dirty="0">
                <a:latin typeface="Comic Sans MS" pitchFamily="66" charset="0"/>
              </a:rPr>
              <a:t>: Query and database images have the same size; and the NFQ covers </a:t>
            </a:r>
            <a:r>
              <a:rPr lang="en-US" sz="2400" dirty="0">
                <a:solidFill>
                  <a:srgbClr val="F78609"/>
                </a:solidFill>
                <a:latin typeface="Comic Sans MS" pitchFamily="66" charset="0"/>
              </a:rPr>
              <a:t>less than half </a:t>
            </a:r>
            <a:r>
              <a:rPr lang="en-US" sz="2400" dirty="0">
                <a:latin typeface="Comic Sans MS" pitchFamily="66" charset="0"/>
              </a:rPr>
              <a:t>of the query image (30 queries)     - more noise</a:t>
            </a:r>
          </a:p>
          <a:p>
            <a:pPr lvl="1" eaLnBrk="1" hangingPunct="1">
              <a:lnSpc>
                <a:spcPts val="3000"/>
              </a:lnSpc>
              <a:spcAft>
                <a:spcPct val="25000"/>
              </a:spcAft>
            </a:pPr>
            <a:r>
              <a:rPr lang="en-US" sz="2400" dirty="0">
                <a:solidFill>
                  <a:srgbClr val="FF6417"/>
                </a:solidFill>
                <a:latin typeface="Comic Sans MS" pitchFamily="66" charset="0"/>
              </a:rPr>
              <a:t>Type 2</a:t>
            </a:r>
            <a:r>
              <a:rPr lang="en-US" sz="2400" dirty="0">
                <a:latin typeface="Comic Sans MS" pitchFamily="66" charset="0"/>
              </a:rPr>
              <a:t>: Query and database images have the same size; and the NFQ covers </a:t>
            </a:r>
            <a:r>
              <a:rPr lang="en-US" sz="2400" dirty="0">
                <a:solidFill>
                  <a:srgbClr val="F78609"/>
                </a:solidFill>
                <a:latin typeface="Comic Sans MS" pitchFamily="66" charset="0"/>
              </a:rPr>
              <a:t>more than one half </a:t>
            </a:r>
            <a:r>
              <a:rPr lang="en-US" sz="2400" dirty="0">
                <a:latin typeface="Comic Sans MS" pitchFamily="66" charset="0"/>
              </a:rPr>
              <a:t>of the query image (20 queries)     - less noise</a:t>
            </a:r>
          </a:p>
          <a:p>
            <a:pPr lvl="1" eaLnBrk="1" hangingPunct="1">
              <a:lnSpc>
                <a:spcPts val="3000"/>
              </a:lnSpc>
              <a:spcAft>
                <a:spcPct val="25000"/>
              </a:spcAft>
            </a:pPr>
            <a:r>
              <a:rPr lang="en-US" sz="2400" dirty="0">
                <a:solidFill>
                  <a:srgbClr val="FF6417"/>
                </a:solidFill>
                <a:latin typeface="Comic Sans MS" pitchFamily="66" charset="0"/>
              </a:rPr>
              <a:t>Type 3</a:t>
            </a:r>
            <a:r>
              <a:rPr lang="en-US" sz="2400" dirty="0">
                <a:latin typeface="Comic Sans MS" pitchFamily="66" charset="0"/>
              </a:rPr>
              <a:t>: query and database images have </a:t>
            </a:r>
            <a:r>
              <a:rPr lang="en-US" sz="2400" dirty="0">
                <a:solidFill>
                  <a:srgbClr val="F78609"/>
                </a:solidFill>
                <a:latin typeface="Comic Sans MS" pitchFamily="66" charset="0"/>
              </a:rPr>
              <a:t>different sizes</a:t>
            </a:r>
            <a:r>
              <a:rPr lang="en-US" sz="2400" dirty="0">
                <a:solidFill>
                  <a:srgbClr val="FF5050"/>
                </a:solidFill>
                <a:latin typeface="Comic Sans MS" pitchFamily="66" charset="0"/>
              </a:rPr>
              <a:t> </a:t>
            </a:r>
            <a:r>
              <a:rPr lang="en-US" sz="2400" dirty="0">
                <a:latin typeface="Comic Sans MS" pitchFamily="66" charset="0"/>
              </a:rPr>
              <a:t>(50 queries)</a:t>
            </a:r>
          </a:p>
        </p:txBody>
      </p:sp>
      <p:sp>
        <p:nvSpPr>
          <p:cNvPr id="2" name="Date Placeholder 1">
            <a:extLst>
              <a:ext uri="{FF2B5EF4-FFF2-40B4-BE49-F238E27FC236}">
                <a16:creationId xmlns:a16="http://schemas.microsoft.com/office/drawing/2014/main" id="{6589FF06-84EF-49DC-AC06-FF86B17C2B5A}"/>
              </a:ext>
            </a:extLst>
          </p:cNvPr>
          <p:cNvSpPr>
            <a:spLocks noGrp="1"/>
          </p:cNvSpPr>
          <p:nvPr>
            <p:ph type="dt" sz="half" idx="10"/>
          </p:nvPr>
        </p:nvSpPr>
        <p:spPr/>
        <p:txBody>
          <a:bodyPr/>
          <a:lstStyle/>
          <a:p>
            <a:fld id="{96F7B394-3CED-474A-B4EE-DF1C13915B74}" type="datetime1">
              <a:rPr lang="en-US" smtClean="0"/>
              <a:t>3/28/2023</a:t>
            </a:fld>
            <a:endParaRPr lang="en-US" dirty="0"/>
          </a:p>
        </p:txBody>
      </p:sp>
      <p:sp>
        <p:nvSpPr>
          <p:cNvPr id="3" name="Slide Number Placeholder 2">
            <a:extLst>
              <a:ext uri="{FF2B5EF4-FFF2-40B4-BE49-F238E27FC236}">
                <a16:creationId xmlns:a16="http://schemas.microsoft.com/office/drawing/2014/main" id="{657CA5F9-E258-49D5-A084-7B285D68CF09}"/>
              </a:ext>
            </a:extLst>
          </p:cNvPr>
          <p:cNvSpPr>
            <a:spLocks noGrp="1"/>
          </p:cNvSpPr>
          <p:nvPr>
            <p:ph type="sldNum" sz="quarter" idx="12"/>
          </p:nvPr>
        </p:nvSpPr>
        <p:spPr/>
        <p:txBody>
          <a:bodyPr/>
          <a:lstStyle/>
          <a:p>
            <a:fld id="{8444A278-390B-480E-A91C-73A8347B7D93}" type="slidenum">
              <a:rPr lang="en-US" smtClean="0"/>
              <a:pPr/>
              <a:t>26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animEffect transition="in" filter="fade">
                                      <p:cBhvr>
                                        <p:cTn id="7" dur="1000"/>
                                        <p:tgtEl>
                                          <p:spTgt spid="25603">
                                            <p:txEl>
                                              <p:pRg st="1" end="1"/>
                                            </p:txEl>
                                          </p:spTgt>
                                        </p:tgtEl>
                                      </p:cBhvr>
                                    </p:animEffect>
                                    <p:anim calcmode="lin" valueType="num">
                                      <p:cBhvr>
                                        <p:cTn id="8" dur="10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560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603">
                                            <p:txEl>
                                              <p:pRg st="2" end="2"/>
                                            </p:txEl>
                                          </p:spTgt>
                                        </p:tgtEl>
                                        <p:attrNameLst>
                                          <p:attrName>style.visibility</p:attrName>
                                        </p:attrNameLst>
                                      </p:cBhvr>
                                      <p:to>
                                        <p:strVal val="visible"/>
                                      </p:to>
                                    </p:set>
                                    <p:animEffect transition="in" filter="fade">
                                      <p:cBhvr>
                                        <p:cTn id="12" dur="1000"/>
                                        <p:tgtEl>
                                          <p:spTgt spid="25603">
                                            <p:txEl>
                                              <p:pRg st="2" end="2"/>
                                            </p:txEl>
                                          </p:spTgt>
                                        </p:tgtEl>
                                      </p:cBhvr>
                                    </p:animEffect>
                                    <p:anim calcmode="lin" valueType="num">
                                      <p:cBhvr>
                                        <p:cTn id="13" dur="10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560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603">
                                            <p:txEl>
                                              <p:pRg st="3" end="3"/>
                                            </p:txEl>
                                          </p:spTgt>
                                        </p:tgtEl>
                                        <p:attrNameLst>
                                          <p:attrName>style.visibility</p:attrName>
                                        </p:attrNameLst>
                                      </p:cBhvr>
                                      <p:to>
                                        <p:strVal val="visible"/>
                                      </p:to>
                                    </p:set>
                                    <p:animEffect transition="in" filter="fade">
                                      <p:cBhvr>
                                        <p:cTn id="19" dur="1000"/>
                                        <p:tgtEl>
                                          <p:spTgt spid="25603">
                                            <p:txEl>
                                              <p:pRg st="3" end="3"/>
                                            </p:txEl>
                                          </p:spTgt>
                                        </p:tgtEl>
                                      </p:cBhvr>
                                    </p:animEffect>
                                    <p:anim calcmode="lin" valueType="num">
                                      <p:cBhvr>
                                        <p:cTn id="20" dur="10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560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5603">
                                            <p:txEl>
                                              <p:pRg st="4" end="4"/>
                                            </p:txEl>
                                          </p:spTgt>
                                        </p:tgtEl>
                                        <p:attrNameLst>
                                          <p:attrName>style.visibility</p:attrName>
                                        </p:attrNameLst>
                                      </p:cBhvr>
                                      <p:to>
                                        <p:strVal val="visible"/>
                                      </p:to>
                                    </p:set>
                                    <p:animEffect transition="in" filter="fade">
                                      <p:cBhvr>
                                        <p:cTn id="26" dur="1000"/>
                                        <p:tgtEl>
                                          <p:spTgt spid="25603">
                                            <p:txEl>
                                              <p:pRg st="4" end="4"/>
                                            </p:txEl>
                                          </p:spTgt>
                                        </p:tgtEl>
                                      </p:cBhvr>
                                    </p:animEffect>
                                    <p:anim calcmode="lin" valueType="num">
                                      <p:cBhvr>
                                        <p:cTn id="27" dur="10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2560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2"/>
          <p:cNvSpPr>
            <a:spLocks noGrp="1" noChangeArrowheads="1"/>
          </p:cNvSpPr>
          <p:nvPr>
            <p:ph type="title"/>
          </p:nvPr>
        </p:nvSpPr>
        <p:spPr>
          <a:xfrm>
            <a:off x="685800" y="457200"/>
            <a:ext cx="7772400" cy="1143000"/>
          </a:xfrm>
        </p:spPr>
        <p:txBody>
          <a:bodyPr/>
          <a:lstStyle/>
          <a:p>
            <a:pPr eaLnBrk="1" hangingPunct="1"/>
            <a:r>
              <a:rPr lang="en-US" sz="4000" dirty="0">
                <a:solidFill>
                  <a:srgbClr val="CFAFE7"/>
                </a:solidFill>
                <a:latin typeface="Comic Sans MS" pitchFamily="66" charset="0"/>
              </a:rPr>
              <a:t> Performance Results (Type 1)</a:t>
            </a:r>
          </a:p>
        </p:txBody>
      </p:sp>
      <p:graphicFrame>
        <p:nvGraphicFramePr>
          <p:cNvPr id="9218" name="Object 2"/>
          <p:cNvGraphicFramePr>
            <a:graphicFrameLocks noGrp="1" noChangeAspect="1"/>
          </p:cNvGraphicFramePr>
          <p:nvPr>
            <p:ph type="body" idx="1"/>
          </p:nvPr>
        </p:nvGraphicFramePr>
        <p:xfrm>
          <a:off x="674688" y="1617663"/>
          <a:ext cx="2906712" cy="968375"/>
        </p:xfrm>
        <a:graphic>
          <a:graphicData uri="http://schemas.openxmlformats.org/presentationml/2006/ole">
            <mc:AlternateContent xmlns:mc="http://schemas.openxmlformats.org/markup-compatibility/2006">
              <mc:Choice xmlns:v="urn:schemas-microsoft-com:vml" Requires="v">
                <p:oleObj spid="_x0000_s13315" name="Image" r:id="rId4" imgW="12974232" imgH="4320508" progId="">
                  <p:embed/>
                </p:oleObj>
              </mc:Choice>
              <mc:Fallback>
                <p:oleObj name="Image" r:id="rId4" imgW="12974232" imgH="4320508" progId="">
                  <p:embed/>
                  <p:pic>
                    <p:nvPicPr>
                      <p:cNvPr id="921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88" y="1617663"/>
                        <a:ext cx="2906712" cy="96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617220" y="2583180"/>
            <a:ext cx="671979" cy="307777"/>
          </a:xfrm>
          <a:prstGeom prst="rect">
            <a:avLst/>
          </a:prstGeom>
          <a:noFill/>
        </p:spPr>
        <p:txBody>
          <a:bodyPr wrap="none" rtlCol="0">
            <a:spAutoFit/>
          </a:bodyPr>
          <a:lstStyle/>
          <a:p>
            <a:r>
              <a:rPr lang="en-US" sz="1400" dirty="0"/>
              <a:t>Query</a:t>
            </a:r>
          </a:p>
        </p:txBody>
      </p:sp>
      <p:sp>
        <p:nvSpPr>
          <p:cNvPr id="11" name="TextBox 10"/>
          <p:cNvSpPr txBox="1"/>
          <p:nvPr/>
        </p:nvSpPr>
        <p:spPr>
          <a:xfrm>
            <a:off x="1600200" y="2590800"/>
            <a:ext cx="1079142" cy="738664"/>
          </a:xfrm>
          <a:prstGeom prst="rect">
            <a:avLst/>
          </a:prstGeom>
          <a:noFill/>
        </p:spPr>
        <p:txBody>
          <a:bodyPr wrap="none" rtlCol="0">
            <a:spAutoFit/>
          </a:bodyPr>
          <a:lstStyle/>
          <a:p>
            <a:r>
              <a:rPr lang="en-US" sz="1400" dirty="0"/>
              <a:t>SM:    2</a:t>
            </a:r>
          </a:p>
          <a:p>
            <a:r>
              <a:rPr lang="en-US" sz="1400" dirty="0" err="1"/>
              <a:t>Corr</a:t>
            </a:r>
            <a:r>
              <a:rPr lang="en-US" sz="1400" dirty="0"/>
              <a:t>:  1965</a:t>
            </a:r>
          </a:p>
          <a:p>
            <a:r>
              <a:rPr lang="en-US" sz="1400" dirty="0"/>
              <a:t>LCH:  2</a:t>
            </a:r>
          </a:p>
        </p:txBody>
      </p:sp>
      <p:sp>
        <p:nvSpPr>
          <p:cNvPr id="12" name="TextBox 11"/>
          <p:cNvSpPr txBox="1"/>
          <p:nvPr/>
        </p:nvSpPr>
        <p:spPr>
          <a:xfrm>
            <a:off x="2578458" y="2590800"/>
            <a:ext cx="1079142" cy="738664"/>
          </a:xfrm>
          <a:prstGeom prst="rect">
            <a:avLst/>
          </a:prstGeom>
          <a:noFill/>
        </p:spPr>
        <p:txBody>
          <a:bodyPr wrap="none" rtlCol="0">
            <a:spAutoFit/>
          </a:bodyPr>
          <a:lstStyle/>
          <a:p>
            <a:r>
              <a:rPr lang="en-US" sz="1400" dirty="0"/>
              <a:t>SM:    3</a:t>
            </a:r>
          </a:p>
          <a:p>
            <a:r>
              <a:rPr lang="en-US" sz="1400" dirty="0" err="1"/>
              <a:t>Corr</a:t>
            </a:r>
            <a:r>
              <a:rPr lang="en-US" sz="1400" dirty="0"/>
              <a:t>:  2336</a:t>
            </a:r>
          </a:p>
          <a:p>
            <a:r>
              <a:rPr lang="en-US" sz="1400" dirty="0"/>
              <a:t>LCH:  5</a:t>
            </a:r>
          </a:p>
        </p:txBody>
      </p:sp>
      <p:sp>
        <p:nvSpPr>
          <p:cNvPr id="14" name="Rounded Rectangle 13"/>
          <p:cNvSpPr/>
          <p:nvPr/>
        </p:nvSpPr>
        <p:spPr>
          <a:xfrm>
            <a:off x="2599111" y="2850308"/>
            <a:ext cx="1037836" cy="4791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2"/>
          <p:cNvSpPr/>
          <p:nvPr/>
        </p:nvSpPr>
        <p:spPr>
          <a:xfrm>
            <a:off x="3200400" y="3959548"/>
            <a:ext cx="3412626" cy="1891948"/>
          </a:xfrm>
          <a:prstGeom prst="wedgeRoundRectCallout">
            <a:avLst>
              <a:gd name="adj1" fmla="val -47167"/>
              <a:gd name="adj2" fmla="val -89384"/>
              <a:gd name="adj3" fmla="val 16667"/>
            </a:avLst>
          </a:prstGeom>
          <a:solidFill>
            <a:srgbClr val="FF5B5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2000" dirty="0"/>
              <a:t>LCH is better for matching smaller matching regions with different appearances, i.e., matching only the relevant color histograms</a:t>
            </a:r>
          </a:p>
        </p:txBody>
      </p:sp>
      <p:sp>
        <p:nvSpPr>
          <p:cNvPr id="2" name="Rounded Rectangular Callout 1"/>
          <p:cNvSpPr/>
          <p:nvPr/>
        </p:nvSpPr>
        <p:spPr>
          <a:xfrm>
            <a:off x="4313802" y="1782730"/>
            <a:ext cx="3429000" cy="1214557"/>
          </a:xfrm>
          <a:prstGeom prst="wedgeRoundRectCallout">
            <a:avLst>
              <a:gd name="adj1" fmla="val -70170"/>
              <a:gd name="adj2" fmla="val 42028"/>
              <a:gd name="adj3" fmla="val 16667"/>
            </a:avLst>
          </a:prstGeom>
          <a:solidFill>
            <a:srgbClr val="FF5B5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7013" indent="-227013">
              <a:spcAft>
                <a:spcPts val="600"/>
              </a:spcAft>
              <a:buFont typeface="Arial" panose="020B0604020202020204" pitchFamily="34" charset="0"/>
              <a:buChar char="•"/>
            </a:pPr>
            <a:r>
              <a:rPr lang="en-US" sz="2000" dirty="0"/>
              <a:t>Similarity rank is very low</a:t>
            </a:r>
          </a:p>
          <a:p>
            <a:pPr marL="227013" indent="-227013">
              <a:buFont typeface="Arial" panose="020B0604020202020204" pitchFamily="34" charset="0"/>
              <a:buChar char="•"/>
            </a:pPr>
            <a:r>
              <a:rPr lang="en-US" sz="2000" dirty="0"/>
              <a:t>Noises dilute the intent of the query</a:t>
            </a:r>
          </a:p>
        </p:txBody>
      </p:sp>
      <p:sp>
        <p:nvSpPr>
          <p:cNvPr id="3" name="Date Placeholder 2">
            <a:extLst>
              <a:ext uri="{FF2B5EF4-FFF2-40B4-BE49-F238E27FC236}">
                <a16:creationId xmlns:a16="http://schemas.microsoft.com/office/drawing/2014/main" id="{2537C564-E9E2-41E6-A737-69273DBF537C}"/>
              </a:ext>
            </a:extLst>
          </p:cNvPr>
          <p:cNvSpPr>
            <a:spLocks noGrp="1"/>
          </p:cNvSpPr>
          <p:nvPr>
            <p:ph type="dt" sz="half" idx="10"/>
          </p:nvPr>
        </p:nvSpPr>
        <p:spPr/>
        <p:txBody>
          <a:bodyPr/>
          <a:lstStyle/>
          <a:p>
            <a:fld id="{B6C57A9E-6366-46BB-9874-AFC200CF9710}" type="datetime1">
              <a:rPr lang="en-US" smtClean="0"/>
              <a:t>3/28/2023</a:t>
            </a:fld>
            <a:endParaRPr lang="en-US" dirty="0"/>
          </a:p>
        </p:txBody>
      </p:sp>
      <p:sp>
        <p:nvSpPr>
          <p:cNvPr id="4" name="Slide Number Placeholder 3">
            <a:extLst>
              <a:ext uri="{FF2B5EF4-FFF2-40B4-BE49-F238E27FC236}">
                <a16:creationId xmlns:a16="http://schemas.microsoft.com/office/drawing/2014/main" id="{CF9B6789-FBAB-4133-B0C7-C05EF90B26B2}"/>
              </a:ext>
            </a:extLst>
          </p:cNvPr>
          <p:cNvSpPr>
            <a:spLocks noGrp="1"/>
          </p:cNvSpPr>
          <p:nvPr>
            <p:ph type="sldNum" sz="quarter" idx="12"/>
          </p:nvPr>
        </p:nvSpPr>
        <p:spPr/>
        <p:txBody>
          <a:bodyPr/>
          <a:lstStyle/>
          <a:p>
            <a:fld id="{8444A278-390B-480E-A91C-73A8347B7D93}" type="slidenum">
              <a:rPr lang="en-US" smtClean="0"/>
              <a:pPr/>
              <a:t>27</a:t>
            </a:fld>
            <a:endParaRPr lang="en-US" dirty="0"/>
          </a:p>
        </p:txBody>
      </p:sp>
    </p:spTree>
    <p:extLst>
      <p:ext uri="{BB962C8B-B14F-4D97-AF65-F5344CB8AC3E}">
        <p14:creationId xmlns:p14="http://schemas.microsoft.com/office/powerpoint/2010/main" val="1635876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2"/>
          <p:cNvSpPr>
            <a:spLocks noGrp="1" noChangeArrowheads="1"/>
          </p:cNvSpPr>
          <p:nvPr>
            <p:ph type="title"/>
          </p:nvPr>
        </p:nvSpPr>
        <p:spPr>
          <a:xfrm>
            <a:off x="685800" y="457200"/>
            <a:ext cx="7772400" cy="1143000"/>
          </a:xfrm>
        </p:spPr>
        <p:txBody>
          <a:bodyPr/>
          <a:lstStyle/>
          <a:p>
            <a:pPr eaLnBrk="1" hangingPunct="1"/>
            <a:r>
              <a:rPr lang="en-US" sz="4000" dirty="0">
                <a:solidFill>
                  <a:srgbClr val="CFAFE7"/>
                </a:solidFill>
                <a:latin typeface="Comic Sans MS" pitchFamily="66" charset="0"/>
              </a:rPr>
              <a:t> Performance Results (Type 1)</a:t>
            </a:r>
          </a:p>
        </p:txBody>
      </p:sp>
      <p:graphicFrame>
        <p:nvGraphicFramePr>
          <p:cNvPr id="9218" name="Object 2"/>
          <p:cNvGraphicFramePr>
            <a:graphicFrameLocks noGrp="1" noChangeAspect="1"/>
          </p:cNvGraphicFramePr>
          <p:nvPr>
            <p:ph type="body" idx="1"/>
          </p:nvPr>
        </p:nvGraphicFramePr>
        <p:xfrm>
          <a:off x="674688" y="1617663"/>
          <a:ext cx="2906712" cy="968375"/>
        </p:xfrm>
        <a:graphic>
          <a:graphicData uri="http://schemas.openxmlformats.org/presentationml/2006/ole">
            <mc:AlternateContent xmlns:mc="http://schemas.openxmlformats.org/markup-compatibility/2006">
              <mc:Choice xmlns:v="urn:schemas-microsoft-com:vml" Requires="v">
                <p:oleObj spid="_x0000_s14341" name="Image" r:id="rId4" imgW="12974232" imgH="4320508" progId="">
                  <p:embed/>
                </p:oleObj>
              </mc:Choice>
              <mc:Fallback>
                <p:oleObj name="Image" r:id="rId4" imgW="12974232" imgH="432050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88" y="1617663"/>
                        <a:ext cx="2906712" cy="96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2"/>
          <p:cNvGrpSpPr/>
          <p:nvPr/>
        </p:nvGrpSpPr>
        <p:grpSpPr>
          <a:xfrm>
            <a:off x="609600" y="3505200"/>
            <a:ext cx="8153400" cy="2914650"/>
            <a:chOff x="609600" y="3505200"/>
            <a:chExt cx="8153400" cy="2914650"/>
          </a:xfrm>
        </p:grpSpPr>
        <p:graphicFrame>
          <p:nvGraphicFramePr>
            <p:cNvPr id="9219" name="Object 3"/>
            <p:cNvGraphicFramePr>
              <a:graphicFrameLocks noChangeAspect="1"/>
            </p:cNvGraphicFramePr>
            <p:nvPr>
              <p:extLst>
                <p:ext uri="{D42A27DB-BD31-4B8C-83A1-F6EECF244321}">
                  <p14:modId xmlns:p14="http://schemas.microsoft.com/office/powerpoint/2010/main" val="4143770284"/>
                </p:ext>
              </p:extLst>
            </p:nvPr>
          </p:nvGraphicFramePr>
          <p:xfrm>
            <a:off x="1752600" y="3505200"/>
            <a:ext cx="5822950" cy="2914650"/>
          </p:xfrm>
          <a:graphic>
            <a:graphicData uri="http://schemas.openxmlformats.org/presentationml/2006/ole">
              <mc:AlternateContent xmlns:mc="http://schemas.openxmlformats.org/markup-compatibility/2006">
                <mc:Choice xmlns:v="urn:schemas-microsoft-com:vml" Requires="v">
                  <p:oleObj spid="_x0000_s14342" name="Image" r:id="rId6" imgW="9721144" imgH="4866926" progId="">
                    <p:embed/>
                  </p:oleObj>
                </mc:Choice>
                <mc:Fallback>
                  <p:oleObj name="Image" r:id="rId6" imgW="9721144" imgH="4866926"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3505200"/>
                          <a:ext cx="582295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2105705703"/>
                </p:ext>
              </p:extLst>
            </p:nvPr>
          </p:nvGraphicFramePr>
          <p:xfrm>
            <a:off x="609600" y="3505200"/>
            <a:ext cx="968375" cy="968375"/>
          </p:xfrm>
          <a:graphic>
            <a:graphicData uri="http://schemas.openxmlformats.org/presentationml/2006/ole">
              <mc:AlternateContent xmlns:mc="http://schemas.openxmlformats.org/markup-compatibility/2006">
                <mc:Choice xmlns:v="urn:schemas-microsoft-com:vml" Requires="v">
                  <p:oleObj spid="_x0000_s14343" name="Image" r:id="rId8" imgW="3253089" imgH="3253089" progId="">
                    <p:embed/>
                  </p:oleObj>
                </mc:Choice>
                <mc:Fallback>
                  <p:oleObj name="Image" r:id="rId8" imgW="3253089" imgH="3253089" progId="">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3505200"/>
                          <a:ext cx="968375"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3" name="Text Box 7"/>
            <p:cNvSpPr txBox="1">
              <a:spLocks noChangeArrowheads="1"/>
            </p:cNvSpPr>
            <p:nvPr/>
          </p:nvSpPr>
          <p:spPr bwMode="auto">
            <a:xfrm>
              <a:off x="7772400" y="3676650"/>
              <a:ext cx="990600" cy="2647950"/>
            </a:xfrm>
            <a:prstGeom prst="rect">
              <a:avLst/>
            </a:prstGeom>
            <a:noFill/>
            <a:ln w="9525">
              <a:noFill/>
              <a:miter lim="800000"/>
              <a:headEnd/>
              <a:tailEnd/>
            </a:ln>
          </p:spPr>
          <p:txBody>
            <a:bodyPr>
              <a:spAutoFit/>
            </a:bodyPr>
            <a:lstStyle/>
            <a:p>
              <a:pPr eaLnBrk="0" hangingPunct="0">
                <a:spcBef>
                  <a:spcPct val="50000"/>
                </a:spcBef>
              </a:pPr>
              <a:r>
                <a:rPr kumimoji="1" lang="en-US" sz="2400">
                  <a:latin typeface="Comic Sans MS" pitchFamily="66" charset="0"/>
                </a:rPr>
                <a:t>SM</a:t>
              </a:r>
            </a:p>
            <a:p>
              <a:pPr eaLnBrk="0" hangingPunct="0">
                <a:spcBef>
                  <a:spcPct val="50000"/>
                </a:spcBef>
              </a:pPr>
              <a:endParaRPr kumimoji="1" lang="en-US" sz="2400">
                <a:latin typeface="Comic Sans MS" pitchFamily="66" charset="0"/>
              </a:endParaRPr>
            </a:p>
            <a:p>
              <a:pPr eaLnBrk="0" hangingPunct="0">
                <a:spcBef>
                  <a:spcPct val="50000"/>
                </a:spcBef>
              </a:pPr>
              <a:r>
                <a:rPr kumimoji="1" lang="en-US" sz="2400">
                  <a:latin typeface="Comic Sans MS" pitchFamily="66" charset="0"/>
                </a:rPr>
                <a:t>Corr.</a:t>
              </a:r>
            </a:p>
            <a:p>
              <a:pPr eaLnBrk="0" hangingPunct="0">
                <a:spcBef>
                  <a:spcPct val="50000"/>
                </a:spcBef>
              </a:pPr>
              <a:endParaRPr kumimoji="1" lang="en-US" sz="2400">
                <a:latin typeface="Comic Sans MS" pitchFamily="66" charset="0"/>
              </a:endParaRPr>
            </a:p>
            <a:p>
              <a:pPr eaLnBrk="0" hangingPunct="0">
                <a:spcBef>
                  <a:spcPct val="50000"/>
                </a:spcBef>
              </a:pPr>
              <a:r>
                <a:rPr kumimoji="1" lang="en-US" sz="2400">
                  <a:latin typeface="Comic Sans MS" pitchFamily="66" charset="0"/>
                </a:rPr>
                <a:t>LCH</a:t>
              </a:r>
              <a:endParaRPr kumimoji="1" lang="en-US" sz="2400"/>
            </a:p>
          </p:txBody>
        </p:sp>
      </p:grpSp>
      <p:sp>
        <p:nvSpPr>
          <p:cNvPr id="10" name="TextBox 9"/>
          <p:cNvSpPr txBox="1"/>
          <p:nvPr/>
        </p:nvSpPr>
        <p:spPr>
          <a:xfrm>
            <a:off x="617220" y="2583180"/>
            <a:ext cx="671979" cy="307777"/>
          </a:xfrm>
          <a:prstGeom prst="rect">
            <a:avLst/>
          </a:prstGeom>
          <a:noFill/>
        </p:spPr>
        <p:txBody>
          <a:bodyPr wrap="none" rtlCol="0">
            <a:spAutoFit/>
          </a:bodyPr>
          <a:lstStyle/>
          <a:p>
            <a:r>
              <a:rPr lang="en-US" sz="1400" dirty="0"/>
              <a:t>Query</a:t>
            </a:r>
          </a:p>
        </p:txBody>
      </p:sp>
      <p:sp>
        <p:nvSpPr>
          <p:cNvPr id="11" name="TextBox 10"/>
          <p:cNvSpPr txBox="1"/>
          <p:nvPr/>
        </p:nvSpPr>
        <p:spPr>
          <a:xfrm>
            <a:off x="1600200" y="2590800"/>
            <a:ext cx="1079142" cy="738664"/>
          </a:xfrm>
          <a:prstGeom prst="rect">
            <a:avLst/>
          </a:prstGeom>
          <a:noFill/>
        </p:spPr>
        <p:txBody>
          <a:bodyPr wrap="none" rtlCol="0">
            <a:spAutoFit/>
          </a:bodyPr>
          <a:lstStyle/>
          <a:p>
            <a:r>
              <a:rPr lang="en-US" sz="1400" dirty="0"/>
              <a:t>SM:    2</a:t>
            </a:r>
          </a:p>
          <a:p>
            <a:r>
              <a:rPr lang="en-US" sz="1400" dirty="0" err="1"/>
              <a:t>Corr</a:t>
            </a:r>
            <a:r>
              <a:rPr lang="en-US" sz="1400" dirty="0"/>
              <a:t>:  1965</a:t>
            </a:r>
          </a:p>
          <a:p>
            <a:r>
              <a:rPr lang="en-US" sz="1400" dirty="0"/>
              <a:t>LCH:  2</a:t>
            </a:r>
          </a:p>
        </p:txBody>
      </p:sp>
      <p:sp>
        <p:nvSpPr>
          <p:cNvPr id="12" name="TextBox 11"/>
          <p:cNvSpPr txBox="1"/>
          <p:nvPr/>
        </p:nvSpPr>
        <p:spPr>
          <a:xfrm>
            <a:off x="2578458" y="2590800"/>
            <a:ext cx="1079142" cy="738664"/>
          </a:xfrm>
          <a:prstGeom prst="rect">
            <a:avLst/>
          </a:prstGeom>
          <a:noFill/>
        </p:spPr>
        <p:txBody>
          <a:bodyPr wrap="none" rtlCol="0">
            <a:spAutoFit/>
          </a:bodyPr>
          <a:lstStyle/>
          <a:p>
            <a:r>
              <a:rPr lang="en-US" sz="1400" dirty="0"/>
              <a:t>SM:    3</a:t>
            </a:r>
          </a:p>
          <a:p>
            <a:r>
              <a:rPr lang="en-US" sz="1400" dirty="0" err="1"/>
              <a:t>Corr</a:t>
            </a:r>
            <a:r>
              <a:rPr lang="en-US" sz="1400" dirty="0"/>
              <a:t>:  2336</a:t>
            </a:r>
          </a:p>
          <a:p>
            <a:r>
              <a:rPr lang="en-US" sz="1400" dirty="0"/>
              <a:t>LCH:  5</a:t>
            </a:r>
          </a:p>
        </p:txBody>
      </p:sp>
      <p:sp>
        <p:nvSpPr>
          <p:cNvPr id="2" name="Date Placeholder 1">
            <a:extLst>
              <a:ext uri="{FF2B5EF4-FFF2-40B4-BE49-F238E27FC236}">
                <a16:creationId xmlns:a16="http://schemas.microsoft.com/office/drawing/2014/main" id="{35FB758E-1FBB-4402-8BC3-311D4D61099B}"/>
              </a:ext>
            </a:extLst>
          </p:cNvPr>
          <p:cNvSpPr>
            <a:spLocks noGrp="1"/>
          </p:cNvSpPr>
          <p:nvPr>
            <p:ph type="dt" sz="half" idx="10"/>
          </p:nvPr>
        </p:nvSpPr>
        <p:spPr/>
        <p:txBody>
          <a:bodyPr/>
          <a:lstStyle/>
          <a:p>
            <a:fld id="{8FD93F87-9AC5-4D0B-8E93-4CF15E3D3D20}" type="datetime1">
              <a:rPr lang="en-US" smtClean="0"/>
              <a:t>3/28/2023</a:t>
            </a:fld>
            <a:endParaRPr lang="en-US" dirty="0"/>
          </a:p>
        </p:txBody>
      </p:sp>
      <p:sp>
        <p:nvSpPr>
          <p:cNvPr id="4" name="Slide Number Placeholder 3">
            <a:extLst>
              <a:ext uri="{FF2B5EF4-FFF2-40B4-BE49-F238E27FC236}">
                <a16:creationId xmlns:a16="http://schemas.microsoft.com/office/drawing/2014/main" id="{D8FF8A2C-C8F1-4B3E-94B5-75735847E93D}"/>
              </a:ext>
            </a:extLst>
          </p:cNvPr>
          <p:cNvSpPr>
            <a:spLocks noGrp="1"/>
          </p:cNvSpPr>
          <p:nvPr>
            <p:ph type="sldNum" sz="quarter" idx="12"/>
          </p:nvPr>
        </p:nvSpPr>
        <p:spPr/>
        <p:txBody>
          <a:bodyPr/>
          <a:lstStyle/>
          <a:p>
            <a:fld id="{8444A278-390B-480E-A91C-73A8347B7D93}" type="slidenum">
              <a:rPr lang="en-US" smtClean="0"/>
              <a:pPr/>
              <a:t>28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2"/>
          <p:cNvSpPr>
            <a:spLocks noGrp="1" noChangeArrowheads="1"/>
          </p:cNvSpPr>
          <p:nvPr>
            <p:ph type="title"/>
          </p:nvPr>
        </p:nvSpPr>
        <p:spPr/>
        <p:txBody>
          <a:bodyPr/>
          <a:lstStyle/>
          <a:p>
            <a:pPr eaLnBrk="1" hangingPunct="1"/>
            <a:r>
              <a:rPr lang="en-US" sz="4000" dirty="0">
                <a:solidFill>
                  <a:srgbClr val="CFAFE7"/>
                </a:solidFill>
                <a:latin typeface="Comic Sans MS" pitchFamily="66" charset="0"/>
              </a:rPr>
              <a:t>Performance Results (Type 2)</a:t>
            </a:r>
          </a:p>
        </p:txBody>
      </p:sp>
      <p:graphicFrame>
        <p:nvGraphicFramePr>
          <p:cNvPr id="10242" name="Object 3"/>
          <p:cNvGraphicFramePr>
            <a:graphicFrameLocks noChangeAspect="1"/>
          </p:cNvGraphicFramePr>
          <p:nvPr/>
        </p:nvGraphicFramePr>
        <p:xfrm>
          <a:off x="878330" y="1838664"/>
          <a:ext cx="3846070" cy="1285536"/>
        </p:xfrm>
        <a:graphic>
          <a:graphicData uri="http://schemas.openxmlformats.org/presentationml/2006/ole">
            <mc:AlternateContent xmlns:mc="http://schemas.openxmlformats.org/markup-compatibility/2006">
              <mc:Choice xmlns:v="urn:schemas-microsoft-com:vml" Requires="v">
                <p:oleObj spid="_x0000_s15364" name="Image" r:id="rId4" imgW="9695729" imgH="3240381" progId="">
                  <p:embed/>
                </p:oleObj>
              </mc:Choice>
              <mc:Fallback>
                <p:oleObj name="Image" r:id="rId4" imgW="9695729" imgH="3240381"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330" y="1838664"/>
                        <a:ext cx="3846070" cy="1285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3" name="Object 4"/>
          <p:cNvGraphicFramePr>
            <a:graphicFrameLocks noChangeAspect="1"/>
          </p:cNvGraphicFramePr>
          <p:nvPr>
            <p:extLst>
              <p:ext uri="{D42A27DB-BD31-4B8C-83A1-F6EECF244321}">
                <p14:modId xmlns:p14="http://schemas.microsoft.com/office/powerpoint/2010/main" val="3490662128"/>
              </p:ext>
            </p:extLst>
          </p:nvPr>
        </p:nvGraphicFramePr>
        <p:xfrm>
          <a:off x="762000" y="4257704"/>
          <a:ext cx="4773665" cy="1189038"/>
        </p:xfrm>
        <a:graphic>
          <a:graphicData uri="http://schemas.openxmlformats.org/presentationml/2006/ole">
            <mc:AlternateContent xmlns:mc="http://schemas.openxmlformats.org/markup-compatibility/2006">
              <mc:Choice xmlns:v="urn:schemas-microsoft-com:vml" Requires="v">
                <p:oleObj spid="_x0000_s15365" name="Image" r:id="rId6" imgW="13012354" imgH="3240381" progId="">
                  <p:embed/>
                </p:oleObj>
              </mc:Choice>
              <mc:Fallback>
                <p:oleObj name="Image" r:id="rId6" imgW="13012354" imgH="3240381"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4257704"/>
                        <a:ext cx="4773665"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Box 6"/>
          <p:cNvSpPr txBox="1"/>
          <p:nvPr/>
        </p:nvSpPr>
        <p:spPr>
          <a:xfrm>
            <a:off x="838200" y="3116580"/>
            <a:ext cx="671979" cy="307777"/>
          </a:xfrm>
          <a:prstGeom prst="rect">
            <a:avLst/>
          </a:prstGeom>
          <a:noFill/>
        </p:spPr>
        <p:txBody>
          <a:bodyPr wrap="none" rtlCol="0">
            <a:spAutoFit/>
          </a:bodyPr>
          <a:lstStyle/>
          <a:p>
            <a:r>
              <a:rPr lang="en-US" sz="1400" dirty="0"/>
              <a:t>Query</a:t>
            </a:r>
          </a:p>
        </p:txBody>
      </p:sp>
      <p:sp>
        <p:nvSpPr>
          <p:cNvPr id="8" name="TextBox 7"/>
          <p:cNvSpPr txBox="1"/>
          <p:nvPr/>
        </p:nvSpPr>
        <p:spPr>
          <a:xfrm>
            <a:off x="2133600" y="3124200"/>
            <a:ext cx="801823" cy="738664"/>
          </a:xfrm>
          <a:prstGeom prst="rect">
            <a:avLst/>
          </a:prstGeom>
          <a:noFill/>
        </p:spPr>
        <p:txBody>
          <a:bodyPr wrap="none" rtlCol="0">
            <a:spAutoFit/>
          </a:bodyPr>
          <a:lstStyle/>
          <a:p>
            <a:r>
              <a:rPr lang="en-US" sz="1400" dirty="0"/>
              <a:t>SM:    2</a:t>
            </a:r>
          </a:p>
          <a:p>
            <a:r>
              <a:rPr lang="en-US" sz="1400" dirty="0" err="1"/>
              <a:t>Corr</a:t>
            </a:r>
            <a:r>
              <a:rPr lang="en-US" sz="1400" dirty="0"/>
              <a:t>:  2</a:t>
            </a:r>
          </a:p>
          <a:p>
            <a:r>
              <a:rPr lang="en-US" sz="1400" dirty="0"/>
              <a:t>LCH:  2</a:t>
            </a:r>
          </a:p>
        </p:txBody>
      </p:sp>
      <p:sp>
        <p:nvSpPr>
          <p:cNvPr id="9" name="TextBox 8"/>
          <p:cNvSpPr txBox="1"/>
          <p:nvPr/>
        </p:nvSpPr>
        <p:spPr>
          <a:xfrm>
            <a:off x="3428623" y="3124200"/>
            <a:ext cx="990977" cy="738664"/>
          </a:xfrm>
          <a:prstGeom prst="rect">
            <a:avLst/>
          </a:prstGeom>
          <a:noFill/>
        </p:spPr>
        <p:txBody>
          <a:bodyPr wrap="none" rtlCol="0">
            <a:spAutoFit/>
          </a:bodyPr>
          <a:lstStyle/>
          <a:p>
            <a:r>
              <a:rPr lang="en-US" sz="1400" dirty="0"/>
              <a:t>SM:    21</a:t>
            </a:r>
          </a:p>
          <a:p>
            <a:r>
              <a:rPr lang="en-US" sz="1400" dirty="0" err="1"/>
              <a:t>Corr</a:t>
            </a:r>
            <a:r>
              <a:rPr lang="en-US" sz="1400" dirty="0"/>
              <a:t>:  89</a:t>
            </a:r>
          </a:p>
          <a:p>
            <a:r>
              <a:rPr lang="en-US" sz="1400" dirty="0"/>
              <a:t>LCH:  201</a:t>
            </a:r>
          </a:p>
        </p:txBody>
      </p:sp>
      <p:sp>
        <p:nvSpPr>
          <p:cNvPr id="11" name="TextBox 10"/>
          <p:cNvSpPr txBox="1"/>
          <p:nvPr/>
        </p:nvSpPr>
        <p:spPr>
          <a:xfrm>
            <a:off x="678450" y="5476904"/>
            <a:ext cx="671979" cy="307777"/>
          </a:xfrm>
          <a:prstGeom prst="rect">
            <a:avLst/>
          </a:prstGeom>
          <a:noFill/>
        </p:spPr>
        <p:txBody>
          <a:bodyPr wrap="none" rtlCol="0">
            <a:spAutoFit/>
          </a:bodyPr>
          <a:lstStyle/>
          <a:p>
            <a:r>
              <a:rPr lang="en-US" sz="1400" dirty="0"/>
              <a:t>Query</a:t>
            </a:r>
          </a:p>
        </p:txBody>
      </p:sp>
      <p:sp>
        <p:nvSpPr>
          <p:cNvPr id="12" name="TextBox 11"/>
          <p:cNvSpPr txBox="1"/>
          <p:nvPr/>
        </p:nvSpPr>
        <p:spPr>
          <a:xfrm>
            <a:off x="1954265" y="5484524"/>
            <a:ext cx="801823" cy="738664"/>
          </a:xfrm>
          <a:prstGeom prst="rect">
            <a:avLst/>
          </a:prstGeom>
          <a:noFill/>
        </p:spPr>
        <p:txBody>
          <a:bodyPr wrap="none" rtlCol="0">
            <a:spAutoFit/>
          </a:bodyPr>
          <a:lstStyle/>
          <a:p>
            <a:r>
              <a:rPr lang="en-US" sz="1400" dirty="0"/>
              <a:t>SM:    2</a:t>
            </a:r>
          </a:p>
          <a:p>
            <a:r>
              <a:rPr lang="en-US" sz="1400" dirty="0" err="1"/>
              <a:t>Corr</a:t>
            </a:r>
            <a:r>
              <a:rPr lang="en-US" sz="1400" dirty="0"/>
              <a:t>:  2</a:t>
            </a:r>
          </a:p>
          <a:p>
            <a:r>
              <a:rPr lang="en-US" sz="1400" dirty="0"/>
              <a:t>LCH:  2</a:t>
            </a:r>
          </a:p>
        </p:txBody>
      </p:sp>
      <p:sp>
        <p:nvSpPr>
          <p:cNvPr id="13" name="TextBox 12"/>
          <p:cNvSpPr txBox="1"/>
          <p:nvPr/>
        </p:nvSpPr>
        <p:spPr>
          <a:xfrm>
            <a:off x="3173088" y="5484524"/>
            <a:ext cx="901209" cy="738664"/>
          </a:xfrm>
          <a:prstGeom prst="rect">
            <a:avLst/>
          </a:prstGeom>
          <a:noFill/>
        </p:spPr>
        <p:txBody>
          <a:bodyPr wrap="none" rtlCol="0">
            <a:spAutoFit/>
          </a:bodyPr>
          <a:lstStyle/>
          <a:p>
            <a:r>
              <a:rPr lang="en-US" sz="1400" dirty="0"/>
              <a:t>SM:    16</a:t>
            </a:r>
          </a:p>
          <a:p>
            <a:r>
              <a:rPr lang="en-US" sz="1400" dirty="0" err="1"/>
              <a:t>Corr</a:t>
            </a:r>
            <a:r>
              <a:rPr lang="en-US" sz="1400" dirty="0"/>
              <a:t>:   9</a:t>
            </a:r>
          </a:p>
          <a:p>
            <a:r>
              <a:rPr lang="en-US" sz="1400" dirty="0"/>
              <a:t>LCH:  93</a:t>
            </a:r>
          </a:p>
        </p:txBody>
      </p:sp>
      <p:sp>
        <p:nvSpPr>
          <p:cNvPr id="14" name="TextBox 13"/>
          <p:cNvSpPr txBox="1"/>
          <p:nvPr/>
        </p:nvSpPr>
        <p:spPr>
          <a:xfrm>
            <a:off x="4352842" y="5476904"/>
            <a:ext cx="1090363" cy="738664"/>
          </a:xfrm>
          <a:prstGeom prst="rect">
            <a:avLst/>
          </a:prstGeom>
          <a:noFill/>
        </p:spPr>
        <p:txBody>
          <a:bodyPr wrap="none" rtlCol="0">
            <a:spAutoFit/>
          </a:bodyPr>
          <a:lstStyle/>
          <a:p>
            <a:r>
              <a:rPr lang="en-US" sz="1400" dirty="0"/>
              <a:t>SM:    41</a:t>
            </a:r>
          </a:p>
          <a:p>
            <a:r>
              <a:rPr lang="en-US" sz="1400" dirty="0" err="1"/>
              <a:t>Corr</a:t>
            </a:r>
            <a:r>
              <a:rPr lang="en-US" sz="1400" dirty="0"/>
              <a:t>:  223</a:t>
            </a:r>
          </a:p>
          <a:p>
            <a:r>
              <a:rPr lang="en-US" sz="1400" dirty="0"/>
              <a:t>LCH:  1258</a:t>
            </a:r>
          </a:p>
        </p:txBody>
      </p:sp>
      <p:sp>
        <p:nvSpPr>
          <p:cNvPr id="2" name="Rounded Rectangle 1"/>
          <p:cNvSpPr/>
          <p:nvPr/>
        </p:nvSpPr>
        <p:spPr>
          <a:xfrm>
            <a:off x="4372364" y="5715000"/>
            <a:ext cx="1037836" cy="5005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6139501" y="3937914"/>
            <a:ext cx="2386732" cy="1891948"/>
          </a:xfrm>
          <a:prstGeom prst="wedgeRoundRectCallout">
            <a:avLst>
              <a:gd name="adj1" fmla="val -81885"/>
              <a:gd name="adj2" fmla="val 54011"/>
              <a:gd name="adj3" fmla="val 16667"/>
            </a:avLst>
          </a:prstGeom>
          <a:solidFill>
            <a:srgbClr val="FF5B5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2000" dirty="0"/>
              <a:t>LCH is better for matching smaller matching regions with different appearances</a:t>
            </a:r>
          </a:p>
        </p:txBody>
      </p:sp>
      <p:sp>
        <p:nvSpPr>
          <p:cNvPr id="16" name="Rounded Rectangular Callout 15"/>
          <p:cNvSpPr/>
          <p:nvPr/>
        </p:nvSpPr>
        <p:spPr>
          <a:xfrm>
            <a:off x="5365454" y="1812478"/>
            <a:ext cx="2711746" cy="1807493"/>
          </a:xfrm>
          <a:prstGeom prst="wedgeRoundRectCallout">
            <a:avLst>
              <a:gd name="adj1" fmla="val -89240"/>
              <a:gd name="adj2" fmla="val 41490"/>
              <a:gd name="adj3" fmla="val 16667"/>
            </a:avLst>
          </a:prstGeom>
          <a:solidFill>
            <a:srgbClr val="FF5B5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2000" dirty="0"/>
              <a:t>Less noise in matching a larger area, i.e., almost the entire image area is relevant to the query</a:t>
            </a:r>
          </a:p>
        </p:txBody>
      </p:sp>
      <p:sp>
        <p:nvSpPr>
          <p:cNvPr id="3" name="Date Placeholder 2">
            <a:extLst>
              <a:ext uri="{FF2B5EF4-FFF2-40B4-BE49-F238E27FC236}">
                <a16:creationId xmlns:a16="http://schemas.microsoft.com/office/drawing/2014/main" id="{AA6F925B-3720-4541-80F0-6D23C320EBC3}"/>
              </a:ext>
            </a:extLst>
          </p:cNvPr>
          <p:cNvSpPr>
            <a:spLocks noGrp="1"/>
          </p:cNvSpPr>
          <p:nvPr>
            <p:ph type="dt" sz="half" idx="10"/>
          </p:nvPr>
        </p:nvSpPr>
        <p:spPr/>
        <p:txBody>
          <a:bodyPr/>
          <a:lstStyle/>
          <a:p>
            <a:fld id="{5250A1AB-A069-4540-B9BD-BC45A85C1486}" type="datetime1">
              <a:rPr lang="en-US" smtClean="0"/>
              <a:t>3/28/2023</a:t>
            </a:fld>
            <a:endParaRPr lang="en-US" dirty="0"/>
          </a:p>
        </p:txBody>
      </p:sp>
      <p:sp>
        <p:nvSpPr>
          <p:cNvPr id="4" name="Slide Number Placeholder 3">
            <a:extLst>
              <a:ext uri="{FF2B5EF4-FFF2-40B4-BE49-F238E27FC236}">
                <a16:creationId xmlns:a16="http://schemas.microsoft.com/office/drawing/2014/main" id="{9478FA42-3957-40A1-9931-B5CAFE9A2A64}"/>
              </a:ext>
            </a:extLst>
          </p:cNvPr>
          <p:cNvSpPr>
            <a:spLocks noGrp="1"/>
          </p:cNvSpPr>
          <p:nvPr>
            <p:ph type="sldNum" sz="quarter" idx="12"/>
          </p:nvPr>
        </p:nvSpPr>
        <p:spPr/>
        <p:txBody>
          <a:bodyPr/>
          <a:lstStyle/>
          <a:p>
            <a:fld id="{8444A278-390B-480E-A91C-73A8347B7D93}" type="slidenum">
              <a:rPr lang="en-US" smtClean="0"/>
              <a:pPr/>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9" name="Picture 5"/>
          <p:cNvPicPr>
            <a:picLocks noChangeAspect="1" noChangeArrowheads="1"/>
          </p:cNvPicPr>
          <p:nvPr/>
        </p:nvPicPr>
        <p:blipFill>
          <a:blip r:embed="rId3" cstate="print"/>
          <a:srcRect/>
          <a:stretch>
            <a:fillRect/>
          </a:stretch>
        </p:blipFill>
        <p:spPr bwMode="auto">
          <a:xfrm>
            <a:off x="6019800" y="1676400"/>
            <a:ext cx="2705100" cy="1803400"/>
          </a:xfrm>
          <a:prstGeom prst="rect">
            <a:avLst/>
          </a:prstGeom>
          <a:noFill/>
          <a:ln w="9525">
            <a:noFill/>
            <a:miter lim="800000"/>
            <a:headEnd/>
            <a:tailEnd/>
          </a:ln>
        </p:spPr>
      </p:pic>
      <p:sp>
        <p:nvSpPr>
          <p:cNvPr id="4" name="Title 3"/>
          <p:cNvSpPr>
            <a:spLocks noGrp="1"/>
          </p:cNvSpPr>
          <p:nvPr>
            <p:ph type="title"/>
          </p:nvPr>
        </p:nvSpPr>
        <p:spPr>
          <a:xfrm>
            <a:off x="457200" y="274638"/>
            <a:ext cx="8305800" cy="1143000"/>
          </a:xfrm>
        </p:spPr>
        <p:txBody>
          <a:bodyPr>
            <a:normAutofit fontScale="90000"/>
          </a:bodyPr>
          <a:lstStyle/>
          <a:p>
            <a:r>
              <a:rPr lang="en-US" b="1" dirty="0">
                <a:solidFill>
                  <a:srgbClr val="CFAFE7"/>
                </a:solidFill>
              </a:rPr>
              <a:t>Core Technology:  </a:t>
            </a:r>
            <a:r>
              <a:rPr lang="en-US" dirty="0">
                <a:solidFill>
                  <a:srgbClr val="B4CED6"/>
                </a:solidFill>
                <a:latin typeface="Comic Sans MS" pitchFamily="66" charset="0"/>
              </a:rPr>
              <a:t>Image Matching</a:t>
            </a:r>
          </a:p>
        </p:txBody>
      </p:sp>
      <p:pic>
        <p:nvPicPr>
          <p:cNvPr id="205827" name="Picture 3"/>
          <p:cNvPicPr>
            <a:picLocks noChangeAspect="1" noChangeArrowheads="1"/>
          </p:cNvPicPr>
          <p:nvPr/>
        </p:nvPicPr>
        <p:blipFill>
          <a:blip r:embed="rId4" cstate="print"/>
          <a:srcRect/>
          <a:stretch>
            <a:fillRect/>
          </a:stretch>
        </p:blipFill>
        <p:spPr bwMode="auto">
          <a:xfrm>
            <a:off x="4267200" y="1981200"/>
            <a:ext cx="2346960" cy="2933700"/>
          </a:xfrm>
          <a:prstGeom prst="rect">
            <a:avLst/>
          </a:prstGeom>
          <a:noFill/>
          <a:ln w="9525">
            <a:noFill/>
            <a:miter lim="800000"/>
            <a:headEnd/>
            <a:tailEnd/>
          </a:ln>
        </p:spPr>
      </p:pic>
      <p:pic>
        <p:nvPicPr>
          <p:cNvPr id="205831" name="Picture 7"/>
          <p:cNvPicPr>
            <a:picLocks noChangeAspect="1" noChangeArrowheads="1"/>
          </p:cNvPicPr>
          <p:nvPr/>
        </p:nvPicPr>
        <p:blipFill>
          <a:blip r:embed="rId5" cstate="print"/>
          <a:srcRect/>
          <a:stretch>
            <a:fillRect/>
          </a:stretch>
        </p:blipFill>
        <p:spPr bwMode="auto">
          <a:xfrm>
            <a:off x="6096000" y="4267200"/>
            <a:ext cx="2438399" cy="2261266"/>
          </a:xfrm>
          <a:prstGeom prst="rect">
            <a:avLst/>
          </a:prstGeom>
          <a:noFill/>
          <a:ln w="9525">
            <a:noFill/>
            <a:miter lim="800000"/>
            <a:headEnd/>
            <a:tailEnd/>
          </a:ln>
        </p:spPr>
      </p:pic>
      <p:pic>
        <p:nvPicPr>
          <p:cNvPr id="205832" name="Picture 8"/>
          <p:cNvPicPr>
            <a:picLocks noChangeAspect="1" noChangeArrowheads="1"/>
          </p:cNvPicPr>
          <p:nvPr/>
        </p:nvPicPr>
        <p:blipFill>
          <a:blip r:embed="rId6" cstate="print"/>
          <a:srcRect/>
          <a:stretch>
            <a:fillRect/>
          </a:stretch>
        </p:blipFill>
        <p:spPr bwMode="auto">
          <a:xfrm>
            <a:off x="2286000" y="3124200"/>
            <a:ext cx="2709862" cy="2442064"/>
          </a:xfrm>
          <a:prstGeom prst="rect">
            <a:avLst/>
          </a:prstGeom>
          <a:noFill/>
          <a:ln w="9525">
            <a:noFill/>
            <a:miter lim="800000"/>
            <a:headEnd/>
            <a:tailEnd/>
          </a:ln>
        </p:spPr>
      </p:pic>
      <p:pic>
        <p:nvPicPr>
          <p:cNvPr id="205830" name="Picture 6"/>
          <p:cNvPicPr>
            <a:picLocks noChangeAspect="1" noChangeArrowheads="1"/>
          </p:cNvPicPr>
          <p:nvPr/>
        </p:nvPicPr>
        <p:blipFill>
          <a:blip r:embed="rId7" cstate="print"/>
          <a:srcRect/>
          <a:stretch>
            <a:fillRect/>
          </a:stretch>
        </p:blipFill>
        <p:spPr bwMode="auto">
          <a:xfrm>
            <a:off x="457200" y="4267200"/>
            <a:ext cx="2033587" cy="2296889"/>
          </a:xfrm>
          <a:prstGeom prst="rect">
            <a:avLst/>
          </a:prstGeom>
          <a:noFill/>
          <a:ln w="9525">
            <a:noFill/>
            <a:miter lim="800000"/>
            <a:headEnd/>
            <a:tailEnd/>
          </a:ln>
        </p:spPr>
      </p:pic>
      <p:pic>
        <p:nvPicPr>
          <p:cNvPr id="205826" name="Picture 2"/>
          <p:cNvPicPr>
            <a:picLocks noChangeAspect="1" noChangeArrowheads="1"/>
          </p:cNvPicPr>
          <p:nvPr/>
        </p:nvPicPr>
        <p:blipFill>
          <a:blip r:embed="rId8" cstate="print"/>
          <a:srcRect/>
          <a:stretch>
            <a:fillRect/>
          </a:stretch>
        </p:blipFill>
        <p:spPr bwMode="auto">
          <a:xfrm>
            <a:off x="457200" y="1600200"/>
            <a:ext cx="2641253" cy="1981200"/>
          </a:xfrm>
          <a:prstGeom prst="rect">
            <a:avLst/>
          </a:prstGeom>
          <a:noFill/>
          <a:ln w="9525">
            <a:noFill/>
            <a:miter lim="800000"/>
            <a:headEnd/>
            <a:tailEnd/>
          </a:ln>
        </p:spPr>
      </p:pic>
      <p:sp>
        <p:nvSpPr>
          <p:cNvPr id="20" name="TextBox 19"/>
          <p:cNvSpPr txBox="1"/>
          <p:nvPr/>
        </p:nvSpPr>
        <p:spPr>
          <a:xfrm>
            <a:off x="2819400" y="5638800"/>
            <a:ext cx="2929007" cy="1092607"/>
          </a:xfrm>
          <a:prstGeom prst="rect">
            <a:avLst/>
          </a:prstGeom>
          <a:noFill/>
        </p:spPr>
        <p:txBody>
          <a:bodyPr wrap="none" rtlCol="0">
            <a:spAutoFit/>
          </a:bodyPr>
          <a:lstStyle/>
          <a:p>
            <a:pPr>
              <a:lnSpc>
                <a:spcPts val="3900"/>
              </a:lnSpc>
            </a:pPr>
            <a:r>
              <a:rPr lang="en-US" sz="3600" dirty="0">
                <a:solidFill>
                  <a:srgbClr val="F78609"/>
                </a:solidFill>
              </a:rPr>
              <a:t>They are</a:t>
            </a:r>
          </a:p>
          <a:p>
            <a:pPr>
              <a:lnSpc>
                <a:spcPts val="3900"/>
              </a:lnSpc>
            </a:pPr>
            <a:r>
              <a:rPr lang="en-US" sz="3600" dirty="0">
                <a:solidFill>
                  <a:srgbClr val="F78609"/>
                </a:solidFill>
              </a:rPr>
              <a:t>         similar !</a:t>
            </a:r>
          </a:p>
        </p:txBody>
      </p:sp>
      <p:sp>
        <p:nvSpPr>
          <p:cNvPr id="2" name="Date Placeholder 1">
            <a:extLst>
              <a:ext uri="{FF2B5EF4-FFF2-40B4-BE49-F238E27FC236}">
                <a16:creationId xmlns:a16="http://schemas.microsoft.com/office/drawing/2014/main" id="{16500CC8-F5AA-405B-A412-78B8819BC74F}"/>
              </a:ext>
            </a:extLst>
          </p:cNvPr>
          <p:cNvSpPr>
            <a:spLocks noGrp="1"/>
          </p:cNvSpPr>
          <p:nvPr>
            <p:ph type="dt" sz="half" idx="10"/>
          </p:nvPr>
        </p:nvSpPr>
        <p:spPr/>
        <p:txBody>
          <a:bodyPr/>
          <a:lstStyle/>
          <a:p>
            <a:fld id="{3A8B8D93-C296-40F4-B57C-F46C1251A9F7}" type="datetime1">
              <a:rPr lang="en-US" smtClean="0"/>
              <a:t>3/28/2023</a:t>
            </a:fld>
            <a:endParaRPr lang="en-US" dirty="0"/>
          </a:p>
        </p:txBody>
      </p:sp>
      <p:sp>
        <p:nvSpPr>
          <p:cNvPr id="3" name="Slide Number Placeholder 2">
            <a:extLst>
              <a:ext uri="{FF2B5EF4-FFF2-40B4-BE49-F238E27FC236}">
                <a16:creationId xmlns:a16="http://schemas.microsoft.com/office/drawing/2014/main" id="{347BADC5-4821-4BDE-9AA3-042E85D550B5}"/>
              </a:ext>
            </a:extLst>
          </p:cNvPr>
          <p:cNvSpPr>
            <a:spLocks noGrp="1"/>
          </p:cNvSpPr>
          <p:nvPr>
            <p:ph type="sldNum" sz="quarter" idx="12"/>
          </p:nvPr>
        </p:nvSpPr>
        <p:spPr/>
        <p:txBody>
          <a:bodyPr/>
          <a:lstStyle/>
          <a:p>
            <a:fld id="{8444A278-390B-480E-A91C-73A8347B7D93}" type="slidenum">
              <a:rPr lang="en-US" smtClean="0"/>
              <a:pPr/>
              <a:t>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653249" y="379921"/>
            <a:ext cx="7772400" cy="762000"/>
          </a:xfrm>
        </p:spPr>
        <p:txBody>
          <a:bodyPr>
            <a:normAutofit fontScale="90000"/>
          </a:bodyPr>
          <a:lstStyle/>
          <a:p>
            <a:pPr eaLnBrk="1" hangingPunct="1"/>
            <a:r>
              <a:rPr lang="en-US" dirty="0">
                <a:solidFill>
                  <a:srgbClr val="CFAFE7"/>
                </a:solidFill>
                <a:latin typeface="Comic Sans MS" pitchFamily="66" charset="0"/>
              </a:rPr>
              <a:t>Performance Metric</a:t>
            </a:r>
          </a:p>
        </p:txBody>
      </p:sp>
      <p:sp>
        <p:nvSpPr>
          <p:cNvPr id="12292" name="Rectangle 3"/>
          <p:cNvSpPr>
            <a:spLocks noGrp="1" noChangeArrowheads="1"/>
          </p:cNvSpPr>
          <p:nvPr>
            <p:ph type="body" idx="1"/>
          </p:nvPr>
        </p:nvSpPr>
        <p:spPr>
          <a:xfrm>
            <a:off x="653249" y="2438400"/>
            <a:ext cx="8153400" cy="2895600"/>
          </a:xfrm>
        </p:spPr>
        <p:txBody>
          <a:bodyPr>
            <a:noAutofit/>
          </a:bodyPr>
          <a:lstStyle/>
          <a:p>
            <a:pPr eaLnBrk="1" hangingPunct="1">
              <a:spcAft>
                <a:spcPct val="30000"/>
              </a:spcAft>
            </a:pPr>
            <a:r>
              <a:rPr lang="en-US" sz="3200" i="1" dirty="0">
                <a:solidFill>
                  <a:srgbClr val="FF6417"/>
                </a:solidFill>
                <a:latin typeface="Comic Sans MS" pitchFamily="66" charset="0"/>
              </a:rPr>
              <a:t>A</a:t>
            </a:r>
            <a:r>
              <a:rPr lang="en-US" sz="3200" baseline="-25000" dirty="0">
                <a:solidFill>
                  <a:srgbClr val="FF6417"/>
                </a:solidFill>
                <a:latin typeface="Comic Sans MS" pitchFamily="66" charset="0"/>
              </a:rPr>
              <a:t>i </a:t>
            </a:r>
            <a:r>
              <a:rPr lang="en-US" sz="3200" dirty="0">
                <a:latin typeface="Comic Sans MS" pitchFamily="66" charset="0"/>
              </a:rPr>
              <a:t>denotes a relevant image returned by the system</a:t>
            </a:r>
          </a:p>
          <a:p>
            <a:pPr eaLnBrk="1" hangingPunct="1">
              <a:spcAft>
                <a:spcPct val="30000"/>
              </a:spcAft>
            </a:pPr>
            <a:r>
              <a:rPr lang="en-US" sz="3200" i="1" dirty="0" err="1">
                <a:solidFill>
                  <a:srgbClr val="FF6417"/>
                </a:solidFill>
                <a:latin typeface="Comic Sans MS" pitchFamily="66" charset="0"/>
              </a:rPr>
              <a:t>Th</a:t>
            </a:r>
            <a:r>
              <a:rPr lang="en-US" sz="3200" dirty="0">
                <a:latin typeface="Comic Sans MS" pitchFamily="66" charset="0"/>
              </a:rPr>
              <a:t> is the scope of the query (i.e., maximum number of images returned) </a:t>
            </a:r>
          </a:p>
          <a:p>
            <a:pPr eaLnBrk="1" hangingPunct="1"/>
            <a:r>
              <a:rPr lang="en-US" sz="3200" i="1" dirty="0">
                <a:solidFill>
                  <a:srgbClr val="FF6417"/>
                </a:solidFill>
                <a:latin typeface="Comic Sans MS" pitchFamily="66" charset="0"/>
              </a:rPr>
              <a:t>n</a:t>
            </a:r>
            <a:r>
              <a:rPr lang="en-US" sz="3200" dirty="0">
                <a:latin typeface="Comic Sans MS" pitchFamily="66" charset="0"/>
              </a:rPr>
              <a:t>  is the total number of relevant images in the database</a:t>
            </a:r>
          </a:p>
        </p:txBody>
      </p:sp>
      <p:sp>
        <p:nvSpPr>
          <p:cNvPr id="12293" name="Text Box 5"/>
          <p:cNvSpPr txBox="1">
            <a:spLocks noChangeArrowheads="1"/>
          </p:cNvSpPr>
          <p:nvPr/>
        </p:nvSpPr>
        <p:spPr bwMode="auto">
          <a:xfrm>
            <a:off x="310349" y="6160644"/>
            <a:ext cx="8458200" cy="461665"/>
          </a:xfrm>
          <a:prstGeom prst="rect">
            <a:avLst/>
          </a:prstGeom>
          <a:solidFill>
            <a:srgbClr val="B4CED6"/>
          </a:solidFill>
          <a:ln w="9525">
            <a:noFill/>
            <a:miter lim="800000"/>
            <a:headEnd/>
            <a:tailEnd/>
          </a:ln>
        </p:spPr>
        <p:txBody>
          <a:bodyPr wrap="square">
            <a:spAutoFit/>
          </a:bodyPr>
          <a:lstStyle/>
          <a:p>
            <a:pPr marL="1543050" indent="-1543050"/>
            <a:r>
              <a:rPr lang="en-US" sz="2400" u="sng" dirty="0">
                <a:solidFill>
                  <a:schemeClr val="bg1"/>
                </a:solidFill>
                <a:latin typeface="Comic Sans MS" pitchFamily="66" charset="0"/>
              </a:rPr>
              <a:t>Rationale</a:t>
            </a:r>
            <a:r>
              <a:rPr lang="en-US" sz="2400" dirty="0">
                <a:solidFill>
                  <a:schemeClr val="bg1"/>
                </a:solidFill>
                <a:latin typeface="Comic Sans MS" pitchFamily="66" charset="0"/>
              </a:rPr>
              <a:t>:  Low-ranked Images do not make it to the user.</a:t>
            </a:r>
          </a:p>
        </p:txBody>
      </p:sp>
      <p:sp>
        <p:nvSpPr>
          <p:cNvPr id="532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3253" name="Rectangle 5"/>
          <p:cNvSpPr>
            <a:spLocks noChangeArrowheads="1"/>
          </p:cNvSpPr>
          <p:nvPr/>
        </p:nvSpPr>
        <p:spPr bwMode="auto">
          <a:xfrm>
            <a:off x="0" y="1279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 name="Rounded Rectangular Callout 1"/>
          <p:cNvSpPr/>
          <p:nvPr/>
        </p:nvSpPr>
        <p:spPr>
          <a:xfrm>
            <a:off x="6520649" y="463475"/>
            <a:ext cx="1905000" cy="917448"/>
          </a:xfrm>
          <a:prstGeom prst="wedgeRoundRectCallout">
            <a:avLst>
              <a:gd name="adj1" fmla="val -65607"/>
              <a:gd name="adj2" fmla="val 46587"/>
              <a:gd name="adj3" fmla="val 16667"/>
            </a:avLst>
          </a:prstGeom>
          <a:solidFill>
            <a:srgbClr val="5CF67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642D"/>
                </a:solidFill>
              </a:rPr>
              <a:t>Number of relevant images in returned set</a:t>
            </a:r>
          </a:p>
        </p:txBody>
      </p:sp>
      <mc:AlternateContent xmlns:mc="http://schemas.openxmlformats.org/markup-compatibility/2006" xmlns:a14="http://schemas.microsoft.com/office/drawing/2010/main">
        <mc:Choice Requires="a14">
          <p:sp>
            <p:nvSpPr>
              <p:cNvPr id="3" name="TextBox 2"/>
              <p:cNvSpPr txBox="1"/>
              <p:nvPr/>
            </p:nvSpPr>
            <p:spPr>
              <a:xfrm>
                <a:off x="1676400" y="1348042"/>
                <a:ext cx="4598182" cy="918328"/>
              </a:xfrm>
              <a:prstGeom prst="rect">
                <a:avLst/>
              </a:prstGeom>
              <a:noFill/>
            </p:spPr>
            <p:txBody>
              <a:bodyPr wrap="none" lIns="0" tIns="0" rIns="0" bIns="0" rtlCol="0">
                <a:spAutoFit/>
              </a:bodyPr>
              <a:lstStyle/>
              <a:p>
                <a14:m>
                  <m:oMath xmlns:m="http://schemas.openxmlformats.org/officeDocument/2006/math">
                    <m:f>
                      <m:fPr>
                        <m:type m:val="skw"/>
                        <m:ctrlPr>
                          <a:rPr lang="en-US" sz="4000" i="1" smtClean="0">
                            <a:latin typeface="Cambria Math" panose="02040503050406030204" pitchFamily="18" charset="0"/>
                          </a:rPr>
                        </m:ctrlPr>
                      </m:fPr>
                      <m:num>
                        <m:r>
                          <a:rPr lang="en-US" sz="4000" b="0" i="1" smtClean="0">
                            <a:latin typeface="Cambria Math" panose="02040503050406030204" pitchFamily="18" charset="0"/>
                          </a:rPr>
                          <m:t>𝑅</m:t>
                        </m:r>
                      </m:num>
                      <m:den>
                        <m:r>
                          <a:rPr lang="en-US" sz="4000" b="0" i="1" smtClean="0">
                            <a:latin typeface="Cambria Math" panose="02040503050406030204" pitchFamily="18" charset="0"/>
                          </a:rPr>
                          <m:t>𝑆</m:t>
                        </m:r>
                      </m:den>
                    </m:f>
                  </m:oMath>
                </a14:m>
                <a:r>
                  <a:rPr lang="en-US" sz="4000" dirty="0"/>
                  <a:t>= </a:t>
                </a:r>
                <a14:m>
                  <m:oMath xmlns:m="http://schemas.openxmlformats.org/officeDocument/2006/math">
                    <m:f>
                      <m:fPr>
                        <m:ctrlPr>
                          <a:rPr lang="en-US" sz="4000" i="1" smtClean="0">
                            <a:latin typeface="Cambria Math" panose="02040503050406030204" pitchFamily="18" charset="0"/>
                          </a:rPr>
                        </m:ctrlPr>
                      </m:fPr>
                      <m:num>
                        <m:d>
                          <m:dPr>
                            <m:begChr m:val="|"/>
                            <m:endChr m:val="|"/>
                            <m:ctrlPr>
                              <a:rPr lang="en-US" sz="4000" i="1" smtClean="0">
                                <a:latin typeface="Cambria Math" panose="02040503050406030204" pitchFamily="18" charset="0"/>
                              </a:rPr>
                            </m:ctrlPr>
                          </m:dPr>
                          <m:e>
                            <m:d>
                              <m:dPr>
                                <m:begChr m:val="{"/>
                                <m:endChr m:val="}"/>
                                <m:ctrlPr>
                                  <a:rPr lang="en-US" sz="4000" i="1" smtClean="0">
                                    <a:latin typeface="Cambria Math" panose="02040503050406030204" pitchFamily="18" charset="0"/>
                                  </a:rPr>
                                </m:ctrlPr>
                              </m:dPr>
                              <m:e>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𝐴</m:t>
                                    </m:r>
                                  </m:e>
                                  <m:sub>
                                    <m:r>
                                      <a:rPr lang="en-US" sz="4000" b="0" i="1" smtClean="0">
                                        <a:latin typeface="Cambria Math" panose="02040503050406030204" pitchFamily="18" charset="0"/>
                                      </a:rPr>
                                      <m:t>𝑖</m:t>
                                    </m:r>
                                    <m:r>
                                      <a:rPr lang="en-US" sz="4000" b="0" i="1" smtClean="0">
                                        <a:latin typeface="Cambria Math" panose="02040503050406030204" pitchFamily="18" charset="0"/>
                                      </a:rPr>
                                      <m:t> </m:t>
                                    </m:r>
                                  </m:sub>
                                </m:sSub>
                                <m:r>
                                  <a:rPr lang="en-US" sz="4000" b="0" i="1" smtClean="0">
                                    <a:latin typeface="Cambria Math" panose="02040503050406030204" pitchFamily="18" charset="0"/>
                                  </a:rPr>
                                  <m:t>| </m:t>
                                </m:r>
                                <m:r>
                                  <a:rPr lang="en-US" sz="4000" b="0" i="1" smtClean="0">
                                    <a:latin typeface="Cambria Math" panose="02040503050406030204" pitchFamily="18" charset="0"/>
                                  </a:rPr>
                                  <m:t>𝑟𝑎𝑛𝑘</m:t>
                                </m:r>
                                <m:r>
                                  <a:rPr lang="en-US" sz="4000" b="0" i="1" smtClean="0">
                                    <a:latin typeface="Cambria Math" panose="02040503050406030204" pitchFamily="18" charset="0"/>
                                  </a:rPr>
                                  <m:t>(</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𝐴</m:t>
                                    </m:r>
                                  </m:e>
                                  <m:sub>
                                    <m:r>
                                      <a:rPr lang="en-US" sz="4000" b="0" i="1" smtClean="0">
                                        <a:latin typeface="Cambria Math" panose="02040503050406030204" pitchFamily="18" charset="0"/>
                                      </a:rPr>
                                      <m:t>𝑖</m:t>
                                    </m:r>
                                  </m:sub>
                                </m:sSub>
                                <m:r>
                                  <a:rPr lang="en-US" sz="4000" b="0" i="1" smtClean="0">
                                    <a:latin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𝑇h</m:t>
                                </m:r>
                              </m:e>
                            </m:d>
                          </m:e>
                        </m:d>
                      </m:num>
                      <m:den>
                        <m:r>
                          <a:rPr lang="en-US" sz="4000" b="0" i="1" smtClean="0">
                            <a:latin typeface="Cambria Math" panose="02040503050406030204" pitchFamily="18" charset="0"/>
                          </a:rPr>
                          <m:t>𝑛</m:t>
                        </m:r>
                      </m:den>
                    </m:f>
                  </m:oMath>
                </a14:m>
                <a:endParaRPr lang="en-US" sz="4000" dirty="0"/>
              </a:p>
            </p:txBody>
          </p:sp>
        </mc:Choice>
        <mc:Fallback xmlns="">
          <p:sp>
            <p:nvSpPr>
              <p:cNvPr id="3" name="TextBox 2"/>
              <p:cNvSpPr txBox="1">
                <a:spLocks noRot="1" noChangeAspect="1" noMove="1" noResize="1" noEditPoints="1" noAdjustHandles="1" noChangeArrowheads="1" noChangeShapeType="1" noTextEdit="1"/>
              </p:cNvSpPr>
              <p:nvPr/>
            </p:nvSpPr>
            <p:spPr>
              <a:xfrm>
                <a:off x="1676400" y="1348042"/>
                <a:ext cx="4598182" cy="918328"/>
              </a:xfrm>
              <a:prstGeom prst="rect">
                <a:avLst/>
              </a:prstGeom>
              <a:blipFill>
                <a:blip r:embed="rId3"/>
                <a:stretch>
                  <a:fillRect b="-1721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50E8CF77-9EF7-4B7C-A367-835CFF91DC71}"/>
              </a:ext>
            </a:extLst>
          </p:cNvPr>
          <p:cNvSpPr>
            <a:spLocks noGrp="1"/>
          </p:cNvSpPr>
          <p:nvPr>
            <p:ph type="dt" sz="half" idx="10"/>
          </p:nvPr>
        </p:nvSpPr>
        <p:spPr/>
        <p:txBody>
          <a:bodyPr/>
          <a:lstStyle/>
          <a:p>
            <a:fld id="{C4B81379-B0F9-446E-B45C-80E79FBE1C53}" type="datetime1">
              <a:rPr lang="en-US" smtClean="0"/>
              <a:t>3/28/2023</a:t>
            </a:fld>
            <a:endParaRPr lang="en-US" dirty="0"/>
          </a:p>
        </p:txBody>
      </p:sp>
      <p:sp>
        <p:nvSpPr>
          <p:cNvPr id="5" name="Slide Number Placeholder 4">
            <a:extLst>
              <a:ext uri="{FF2B5EF4-FFF2-40B4-BE49-F238E27FC236}">
                <a16:creationId xmlns:a16="http://schemas.microsoft.com/office/drawing/2014/main" id="{4DE64D20-CB64-4AEA-A1B0-4254259D17FA}"/>
              </a:ext>
            </a:extLst>
          </p:cNvPr>
          <p:cNvSpPr>
            <a:spLocks noGrp="1"/>
          </p:cNvSpPr>
          <p:nvPr>
            <p:ph type="sldNum" sz="quarter" idx="12"/>
          </p:nvPr>
        </p:nvSpPr>
        <p:spPr/>
        <p:txBody>
          <a:bodyPr/>
          <a:lstStyle/>
          <a:p>
            <a:fld id="{8444A278-390B-480E-A91C-73A8347B7D93}" type="slidenum">
              <a:rPr lang="en-US" smtClean="0"/>
              <a:pPr/>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653249" y="379921"/>
            <a:ext cx="7772400" cy="762000"/>
          </a:xfrm>
        </p:spPr>
        <p:txBody>
          <a:bodyPr>
            <a:normAutofit fontScale="90000"/>
          </a:bodyPr>
          <a:lstStyle/>
          <a:p>
            <a:pPr eaLnBrk="1" hangingPunct="1"/>
            <a:r>
              <a:rPr lang="en-US" dirty="0">
                <a:solidFill>
                  <a:srgbClr val="CFAFE7"/>
                </a:solidFill>
                <a:latin typeface="Comic Sans MS" pitchFamily="66" charset="0"/>
              </a:rPr>
              <a:t>Performance Metric</a:t>
            </a:r>
          </a:p>
        </p:txBody>
      </p:sp>
      <p:sp>
        <p:nvSpPr>
          <p:cNvPr id="12292" name="Rectangle 3"/>
          <p:cNvSpPr>
            <a:spLocks noGrp="1" noChangeArrowheads="1"/>
          </p:cNvSpPr>
          <p:nvPr>
            <p:ph type="body" idx="1"/>
          </p:nvPr>
        </p:nvSpPr>
        <p:spPr>
          <a:xfrm>
            <a:off x="653249" y="2438400"/>
            <a:ext cx="8153400" cy="2895600"/>
          </a:xfrm>
        </p:spPr>
        <p:txBody>
          <a:bodyPr>
            <a:noAutofit/>
          </a:bodyPr>
          <a:lstStyle/>
          <a:p>
            <a:pPr eaLnBrk="1" hangingPunct="1">
              <a:spcAft>
                <a:spcPct val="30000"/>
              </a:spcAft>
            </a:pPr>
            <a:r>
              <a:rPr lang="en-US" sz="3200" i="1" dirty="0">
                <a:solidFill>
                  <a:srgbClr val="FF6417"/>
                </a:solidFill>
                <a:latin typeface="Comic Sans MS" pitchFamily="66" charset="0"/>
              </a:rPr>
              <a:t>A</a:t>
            </a:r>
            <a:r>
              <a:rPr lang="en-US" sz="3200" baseline="-25000" dirty="0">
                <a:solidFill>
                  <a:srgbClr val="FF6417"/>
                </a:solidFill>
                <a:latin typeface="Comic Sans MS" pitchFamily="66" charset="0"/>
              </a:rPr>
              <a:t>i </a:t>
            </a:r>
            <a:r>
              <a:rPr lang="en-US" sz="3200" dirty="0">
                <a:latin typeface="Comic Sans MS" pitchFamily="66" charset="0"/>
              </a:rPr>
              <a:t>denotes a relevant image returned by the system</a:t>
            </a:r>
          </a:p>
          <a:p>
            <a:pPr eaLnBrk="1" hangingPunct="1">
              <a:spcAft>
                <a:spcPct val="30000"/>
              </a:spcAft>
            </a:pPr>
            <a:r>
              <a:rPr lang="en-US" sz="3200" i="1" dirty="0" err="1">
                <a:solidFill>
                  <a:srgbClr val="FF6417"/>
                </a:solidFill>
                <a:latin typeface="Comic Sans MS" pitchFamily="66" charset="0"/>
              </a:rPr>
              <a:t>Th</a:t>
            </a:r>
            <a:r>
              <a:rPr lang="en-US" sz="3200" dirty="0">
                <a:latin typeface="Comic Sans MS" pitchFamily="66" charset="0"/>
              </a:rPr>
              <a:t> is the scope of the query (i.e., maximum number of images returned) </a:t>
            </a:r>
          </a:p>
          <a:p>
            <a:pPr eaLnBrk="1" hangingPunct="1"/>
            <a:r>
              <a:rPr lang="en-US" sz="3200" i="1" dirty="0">
                <a:solidFill>
                  <a:srgbClr val="FF6417"/>
                </a:solidFill>
                <a:latin typeface="Comic Sans MS" pitchFamily="66" charset="0"/>
              </a:rPr>
              <a:t>n</a:t>
            </a:r>
            <a:r>
              <a:rPr lang="en-US" sz="3200" dirty="0">
                <a:latin typeface="Comic Sans MS" pitchFamily="66" charset="0"/>
              </a:rPr>
              <a:t>  is the total number of relevant images in the database</a:t>
            </a:r>
          </a:p>
        </p:txBody>
      </p:sp>
      <p:sp>
        <p:nvSpPr>
          <p:cNvPr id="12293" name="Text Box 5"/>
          <p:cNvSpPr txBox="1">
            <a:spLocks noChangeArrowheads="1"/>
          </p:cNvSpPr>
          <p:nvPr/>
        </p:nvSpPr>
        <p:spPr bwMode="auto">
          <a:xfrm>
            <a:off x="310349" y="6160644"/>
            <a:ext cx="8458200" cy="461665"/>
          </a:xfrm>
          <a:prstGeom prst="rect">
            <a:avLst/>
          </a:prstGeom>
          <a:solidFill>
            <a:srgbClr val="B4CED6"/>
          </a:solidFill>
          <a:ln w="9525">
            <a:noFill/>
            <a:miter lim="800000"/>
            <a:headEnd/>
            <a:tailEnd/>
          </a:ln>
        </p:spPr>
        <p:txBody>
          <a:bodyPr wrap="square">
            <a:spAutoFit/>
          </a:bodyPr>
          <a:lstStyle/>
          <a:p>
            <a:pPr marL="1543050" indent="-1543050"/>
            <a:r>
              <a:rPr lang="en-US" sz="2400" u="sng" dirty="0">
                <a:solidFill>
                  <a:schemeClr val="bg1"/>
                </a:solidFill>
                <a:latin typeface="Comic Sans MS" pitchFamily="66" charset="0"/>
              </a:rPr>
              <a:t>Rationale</a:t>
            </a:r>
            <a:r>
              <a:rPr lang="en-US" sz="2400" dirty="0">
                <a:solidFill>
                  <a:schemeClr val="bg1"/>
                </a:solidFill>
                <a:latin typeface="Comic Sans MS" pitchFamily="66" charset="0"/>
              </a:rPr>
              <a:t>:  Low-ranked Images do not make it to the user.</a:t>
            </a:r>
          </a:p>
        </p:txBody>
      </p:sp>
      <p:sp>
        <p:nvSpPr>
          <p:cNvPr id="532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3253" name="Rectangle 5"/>
          <p:cNvSpPr>
            <a:spLocks noChangeArrowheads="1"/>
          </p:cNvSpPr>
          <p:nvPr/>
        </p:nvSpPr>
        <p:spPr bwMode="auto">
          <a:xfrm>
            <a:off x="0" y="1279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 name="Rounded Rectangular Callout 1"/>
          <p:cNvSpPr/>
          <p:nvPr/>
        </p:nvSpPr>
        <p:spPr>
          <a:xfrm>
            <a:off x="6520649" y="463475"/>
            <a:ext cx="1905000" cy="917448"/>
          </a:xfrm>
          <a:prstGeom prst="wedgeRoundRectCallout">
            <a:avLst>
              <a:gd name="adj1" fmla="val -65607"/>
              <a:gd name="adj2" fmla="val 46587"/>
              <a:gd name="adj3" fmla="val 16667"/>
            </a:avLst>
          </a:prstGeom>
          <a:solidFill>
            <a:srgbClr val="5CF67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642D"/>
                </a:solidFill>
              </a:rPr>
              <a:t>Number of relevant images in returned set</a:t>
            </a:r>
          </a:p>
        </p:txBody>
      </p:sp>
      <mc:AlternateContent xmlns:mc="http://schemas.openxmlformats.org/markup-compatibility/2006" xmlns:a14="http://schemas.microsoft.com/office/drawing/2010/main">
        <mc:Choice Requires="a14">
          <p:sp>
            <p:nvSpPr>
              <p:cNvPr id="3" name="TextBox 2"/>
              <p:cNvSpPr txBox="1"/>
              <p:nvPr/>
            </p:nvSpPr>
            <p:spPr>
              <a:xfrm>
                <a:off x="1676400" y="1348042"/>
                <a:ext cx="4598182" cy="918328"/>
              </a:xfrm>
              <a:prstGeom prst="rect">
                <a:avLst/>
              </a:prstGeom>
              <a:noFill/>
            </p:spPr>
            <p:txBody>
              <a:bodyPr wrap="none" lIns="0" tIns="0" rIns="0" bIns="0" rtlCol="0">
                <a:spAutoFit/>
              </a:bodyPr>
              <a:lstStyle/>
              <a:p>
                <a14:m>
                  <m:oMath xmlns:m="http://schemas.openxmlformats.org/officeDocument/2006/math">
                    <m:f>
                      <m:fPr>
                        <m:type m:val="skw"/>
                        <m:ctrlPr>
                          <a:rPr lang="en-US" sz="4000" i="1" smtClean="0">
                            <a:latin typeface="Cambria Math" panose="02040503050406030204" pitchFamily="18" charset="0"/>
                          </a:rPr>
                        </m:ctrlPr>
                      </m:fPr>
                      <m:num>
                        <m:r>
                          <a:rPr lang="en-US" sz="4000" b="0" i="1" smtClean="0">
                            <a:latin typeface="Cambria Math" panose="02040503050406030204" pitchFamily="18" charset="0"/>
                          </a:rPr>
                          <m:t>𝑅</m:t>
                        </m:r>
                      </m:num>
                      <m:den>
                        <m:r>
                          <a:rPr lang="en-US" sz="4000" b="0" i="1" smtClean="0">
                            <a:latin typeface="Cambria Math" panose="02040503050406030204" pitchFamily="18" charset="0"/>
                          </a:rPr>
                          <m:t>𝑆</m:t>
                        </m:r>
                      </m:den>
                    </m:f>
                  </m:oMath>
                </a14:m>
                <a:r>
                  <a:rPr lang="en-US" sz="4000" dirty="0"/>
                  <a:t>= </a:t>
                </a:r>
                <a14:m>
                  <m:oMath xmlns:m="http://schemas.openxmlformats.org/officeDocument/2006/math">
                    <m:f>
                      <m:fPr>
                        <m:ctrlPr>
                          <a:rPr lang="en-US" sz="4000" i="1" smtClean="0">
                            <a:latin typeface="Cambria Math" panose="02040503050406030204" pitchFamily="18" charset="0"/>
                          </a:rPr>
                        </m:ctrlPr>
                      </m:fPr>
                      <m:num>
                        <m:d>
                          <m:dPr>
                            <m:begChr m:val="|"/>
                            <m:endChr m:val="|"/>
                            <m:ctrlPr>
                              <a:rPr lang="en-US" sz="4000" i="1" smtClean="0">
                                <a:latin typeface="Cambria Math" panose="02040503050406030204" pitchFamily="18" charset="0"/>
                              </a:rPr>
                            </m:ctrlPr>
                          </m:dPr>
                          <m:e>
                            <m:d>
                              <m:dPr>
                                <m:begChr m:val="{"/>
                                <m:endChr m:val="}"/>
                                <m:ctrlPr>
                                  <a:rPr lang="en-US" sz="4000" i="1" smtClean="0">
                                    <a:latin typeface="Cambria Math" panose="02040503050406030204" pitchFamily="18" charset="0"/>
                                  </a:rPr>
                                </m:ctrlPr>
                              </m:dPr>
                              <m:e>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𝐴</m:t>
                                    </m:r>
                                  </m:e>
                                  <m:sub>
                                    <m:r>
                                      <a:rPr lang="en-US" sz="4000" b="0" i="1" smtClean="0">
                                        <a:latin typeface="Cambria Math" panose="02040503050406030204" pitchFamily="18" charset="0"/>
                                      </a:rPr>
                                      <m:t>𝑖</m:t>
                                    </m:r>
                                    <m:r>
                                      <a:rPr lang="en-US" sz="4000" b="0" i="1" smtClean="0">
                                        <a:latin typeface="Cambria Math" panose="02040503050406030204" pitchFamily="18" charset="0"/>
                                      </a:rPr>
                                      <m:t> </m:t>
                                    </m:r>
                                  </m:sub>
                                </m:sSub>
                                <m:r>
                                  <a:rPr lang="en-US" sz="4000" b="0" i="1" smtClean="0">
                                    <a:latin typeface="Cambria Math" panose="02040503050406030204" pitchFamily="18" charset="0"/>
                                  </a:rPr>
                                  <m:t>| </m:t>
                                </m:r>
                                <m:r>
                                  <a:rPr lang="en-US" sz="4000" b="0" i="1" smtClean="0">
                                    <a:latin typeface="Cambria Math" panose="02040503050406030204" pitchFamily="18" charset="0"/>
                                  </a:rPr>
                                  <m:t>𝑟𝑎𝑛𝑘</m:t>
                                </m:r>
                                <m:r>
                                  <a:rPr lang="en-US" sz="4000" b="0" i="1" smtClean="0">
                                    <a:latin typeface="Cambria Math" panose="02040503050406030204" pitchFamily="18" charset="0"/>
                                  </a:rPr>
                                  <m:t>(</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𝐴</m:t>
                                    </m:r>
                                  </m:e>
                                  <m:sub>
                                    <m:r>
                                      <a:rPr lang="en-US" sz="4000" b="0" i="1" smtClean="0">
                                        <a:latin typeface="Cambria Math" panose="02040503050406030204" pitchFamily="18" charset="0"/>
                                      </a:rPr>
                                      <m:t>𝑖</m:t>
                                    </m:r>
                                  </m:sub>
                                </m:sSub>
                                <m:r>
                                  <a:rPr lang="en-US" sz="4000" b="0" i="1" smtClean="0">
                                    <a:latin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𝑇h</m:t>
                                </m:r>
                              </m:e>
                            </m:d>
                          </m:e>
                        </m:d>
                      </m:num>
                      <m:den>
                        <m:r>
                          <a:rPr lang="en-US" sz="4000" b="0" i="1" smtClean="0">
                            <a:latin typeface="Cambria Math" panose="02040503050406030204" pitchFamily="18" charset="0"/>
                          </a:rPr>
                          <m:t>𝑛</m:t>
                        </m:r>
                      </m:den>
                    </m:f>
                  </m:oMath>
                </a14:m>
                <a:endParaRPr lang="en-US" sz="4000" dirty="0"/>
              </a:p>
            </p:txBody>
          </p:sp>
        </mc:Choice>
        <mc:Fallback xmlns="">
          <p:sp>
            <p:nvSpPr>
              <p:cNvPr id="3" name="TextBox 2"/>
              <p:cNvSpPr txBox="1">
                <a:spLocks noRot="1" noChangeAspect="1" noMove="1" noResize="1" noEditPoints="1" noAdjustHandles="1" noChangeArrowheads="1" noChangeShapeType="1" noTextEdit="1"/>
              </p:cNvSpPr>
              <p:nvPr/>
            </p:nvSpPr>
            <p:spPr>
              <a:xfrm>
                <a:off x="1676400" y="1348042"/>
                <a:ext cx="4598182" cy="918328"/>
              </a:xfrm>
              <a:prstGeom prst="rect">
                <a:avLst/>
              </a:prstGeom>
              <a:blipFill>
                <a:blip r:embed="rId3"/>
                <a:stretch>
                  <a:fillRect b="-1721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50E8CF77-9EF7-4B7C-A367-835CFF91DC71}"/>
              </a:ext>
            </a:extLst>
          </p:cNvPr>
          <p:cNvSpPr>
            <a:spLocks noGrp="1"/>
          </p:cNvSpPr>
          <p:nvPr>
            <p:ph type="dt" sz="half" idx="10"/>
          </p:nvPr>
        </p:nvSpPr>
        <p:spPr/>
        <p:txBody>
          <a:bodyPr/>
          <a:lstStyle/>
          <a:p>
            <a:fld id="{C4B81379-B0F9-446E-B45C-80E79FBE1C53}" type="datetime1">
              <a:rPr lang="en-US" smtClean="0"/>
              <a:t>3/28/2023</a:t>
            </a:fld>
            <a:endParaRPr lang="en-US" dirty="0"/>
          </a:p>
        </p:txBody>
      </p:sp>
      <p:sp>
        <p:nvSpPr>
          <p:cNvPr id="5" name="Slide Number Placeholder 4">
            <a:extLst>
              <a:ext uri="{FF2B5EF4-FFF2-40B4-BE49-F238E27FC236}">
                <a16:creationId xmlns:a16="http://schemas.microsoft.com/office/drawing/2014/main" id="{4DE64D20-CB64-4AEA-A1B0-4254259D17FA}"/>
              </a:ext>
            </a:extLst>
          </p:cNvPr>
          <p:cNvSpPr>
            <a:spLocks noGrp="1"/>
          </p:cNvSpPr>
          <p:nvPr>
            <p:ph type="sldNum" sz="quarter" idx="12"/>
          </p:nvPr>
        </p:nvSpPr>
        <p:spPr/>
        <p:txBody>
          <a:bodyPr/>
          <a:lstStyle/>
          <a:p>
            <a:fld id="{8444A278-390B-480E-A91C-73A8347B7D93}" type="slidenum">
              <a:rPr lang="en-US" smtClean="0"/>
              <a:pPr/>
              <a:t>31</a:t>
            </a:fld>
            <a:endParaRPr lang="en-US" dirty="0"/>
          </a:p>
        </p:txBody>
      </p:sp>
      <p:sp>
        <p:nvSpPr>
          <p:cNvPr id="6" name="Rectangle 5"/>
          <p:cNvSpPr/>
          <p:nvPr/>
        </p:nvSpPr>
        <p:spPr>
          <a:xfrm>
            <a:off x="2057400" y="3048000"/>
            <a:ext cx="4876800" cy="1447800"/>
          </a:xfrm>
          <a:prstGeom prst="rect">
            <a:avLst/>
          </a:prstGeom>
          <a:solidFill>
            <a:srgbClr val="00B050"/>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What is the recall given the number of images returned ?</a:t>
            </a:r>
          </a:p>
        </p:txBody>
      </p:sp>
    </p:spTree>
    <p:extLst>
      <p:ext uri="{BB962C8B-B14F-4D97-AF65-F5344CB8AC3E}">
        <p14:creationId xmlns:p14="http://schemas.microsoft.com/office/powerpoint/2010/main" val="156707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609600"/>
            <a:ext cx="7772400" cy="685800"/>
          </a:xfrm>
        </p:spPr>
        <p:txBody>
          <a:bodyPr>
            <a:normAutofit fontScale="90000"/>
          </a:bodyPr>
          <a:lstStyle/>
          <a:p>
            <a:pPr eaLnBrk="1" hangingPunct="1"/>
            <a:r>
              <a:rPr lang="en-US" dirty="0">
                <a:solidFill>
                  <a:srgbClr val="CFAFE7"/>
                </a:solidFill>
                <a:latin typeface="Comic Sans MS" pitchFamily="66" charset="0"/>
              </a:rPr>
              <a:t>Effectiveness</a:t>
            </a:r>
          </a:p>
        </p:txBody>
      </p:sp>
      <p:sp>
        <p:nvSpPr>
          <p:cNvPr id="27651" name="Rectangle 153"/>
          <p:cNvSpPr>
            <a:spLocks noChangeArrowheads="1"/>
          </p:cNvSpPr>
          <p:nvPr/>
        </p:nvSpPr>
        <p:spPr bwMode="auto">
          <a:xfrm>
            <a:off x="685800" y="1641475"/>
            <a:ext cx="7772400" cy="4454525"/>
          </a:xfrm>
          <a:prstGeom prst="rect">
            <a:avLst/>
          </a:prstGeom>
          <a:noFill/>
          <a:ln w="12700" cap="sq">
            <a:noFill/>
            <a:miter lim="800000"/>
            <a:headEnd type="none" w="sm" len="sm"/>
            <a:tailEnd type="none" w="sm" len="sm"/>
          </a:ln>
        </p:spPr>
        <p:txBody>
          <a:bodyPr/>
          <a:lstStyle/>
          <a:p>
            <a:pPr marL="342900" indent="-342900">
              <a:lnSpc>
                <a:spcPct val="90000"/>
              </a:lnSpc>
              <a:spcBef>
                <a:spcPct val="20000"/>
              </a:spcBef>
              <a:buFontTx/>
              <a:buChar char="•"/>
            </a:pPr>
            <a:r>
              <a:rPr lang="en-US" sz="2800" i="1" dirty="0">
                <a:latin typeface="Comic Sans MS" pitchFamily="66" charset="0"/>
              </a:rPr>
              <a:t>R/S</a:t>
            </a:r>
            <a:r>
              <a:rPr lang="en-US" sz="2800" dirty="0">
                <a:latin typeface="Comic Sans MS" pitchFamily="66" charset="0"/>
              </a:rPr>
              <a:t> average</a:t>
            </a:r>
          </a:p>
          <a:p>
            <a:pPr marL="342900" indent="-342900">
              <a:lnSpc>
                <a:spcPct val="90000"/>
              </a:lnSpc>
              <a:spcBef>
                <a:spcPct val="20000"/>
              </a:spcBef>
              <a:buFontTx/>
              <a:buChar char="•"/>
            </a:pPr>
            <a:endParaRPr lang="en-US" sz="2800" dirty="0"/>
          </a:p>
          <a:p>
            <a:pPr marL="342900" indent="-342900">
              <a:lnSpc>
                <a:spcPct val="90000"/>
              </a:lnSpc>
              <a:spcBef>
                <a:spcPct val="20000"/>
              </a:spcBef>
              <a:buFontTx/>
              <a:buChar char="•"/>
            </a:pPr>
            <a:endParaRPr lang="en-US" sz="2800" dirty="0"/>
          </a:p>
          <a:p>
            <a:pPr marL="342900" indent="-342900">
              <a:lnSpc>
                <a:spcPct val="90000"/>
              </a:lnSpc>
              <a:spcBef>
                <a:spcPct val="20000"/>
              </a:spcBef>
              <a:buFontTx/>
              <a:buChar char="•"/>
            </a:pPr>
            <a:endParaRPr lang="en-US" sz="2800" dirty="0"/>
          </a:p>
          <a:p>
            <a:pPr marL="342900" indent="-342900">
              <a:lnSpc>
                <a:spcPct val="90000"/>
              </a:lnSpc>
              <a:spcBef>
                <a:spcPct val="20000"/>
              </a:spcBef>
              <a:buFontTx/>
              <a:buChar char="•"/>
            </a:pPr>
            <a:endParaRPr lang="en-US" sz="2800" dirty="0"/>
          </a:p>
          <a:p>
            <a:pPr marL="342900" indent="-342900">
              <a:lnSpc>
                <a:spcPct val="90000"/>
              </a:lnSpc>
              <a:spcBef>
                <a:spcPct val="20000"/>
              </a:spcBef>
              <a:buFontTx/>
              <a:buChar char="•"/>
            </a:pPr>
            <a:endParaRPr lang="en-US" sz="2800" dirty="0"/>
          </a:p>
          <a:p>
            <a:pPr marL="742950" lvl="1" indent="-285750">
              <a:lnSpc>
                <a:spcPct val="90000"/>
              </a:lnSpc>
              <a:spcBef>
                <a:spcPct val="20000"/>
              </a:spcBef>
            </a:pPr>
            <a:endParaRPr lang="en-US" sz="2400" dirty="0"/>
          </a:p>
          <a:p>
            <a:pPr marL="742950" lvl="1" indent="-285750">
              <a:lnSpc>
                <a:spcPct val="90000"/>
              </a:lnSpc>
              <a:spcBef>
                <a:spcPct val="20000"/>
              </a:spcBef>
            </a:pPr>
            <a:endParaRPr lang="en-US" sz="2400" dirty="0"/>
          </a:p>
          <a:p>
            <a:pPr marL="742950" lvl="1" indent="-285750">
              <a:lnSpc>
                <a:spcPct val="90000"/>
              </a:lnSpc>
              <a:spcBef>
                <a:spcPct val="20000"/>
              </a:spcBef>
            </a:pPr>
            <a:r>
              <a:rPr lang="en-US" sz="2400" dirty="0"/>
              <a:t>		    </a:t>
            </a:r>
            <a:r>
              <a:rPr lang="en-US" sz="2400" dirty="0">
                <a:solidFill>
                  <a:srgbClr val="FFC000"/>
                </a:solidFill>
                <a:latin typeface="Comic Sans MS" pitchFamily="66" charset="0"/>
              </a:rPr>
              <a:t>Type 1</a:t>
            </a:r>
            <a:r>
              <a:rPr lang="en-US" sz="2400" dirty="0"/>
              <a:t>				</a:t>
            </a:r>
            <a:r>
              <a:rPr lang="en-US" sz="2400" dirty="0">
                <a:solidFill>
                  <a:srgbClr val="FFC000"/>
                </a:solidFill>
                <a:latin typeface="Comic Sans MS" pitchFamily="66" charset="0"/>
              </a:rPr>
              <a:t>Type 2</a:t>
            </a:r>
          </a:p>
          <a:p>
            <a:pPr marL="742950" lvl="1" indent="-285750">
              <a:lnSpc>
                <a:spcPct val="90000"/>
              </a:lnSpc>
              <a:spcBef>
                <a:spcPct val="20000"/>
              </a:spcBef>
            </a:pPr>
            <a:endParaRPr lang="en-US" sz="2400" dirty="0">
              <a:latin typeface="Comic Sans MS" pitchFamily="66" charset="0"/>
            </a:endParaRPr>
          </a:p>
          <a:p>
            <a:pPr marL="742950" lvl="1" indent="-285750">
              <a:lnSpc>
                <a:spcPct val="90000"/>
              </a:lnSpc>
              <a:spcBef>
                <a:spcPct val="20000"/>
              </a:spcBef>
            </a:pPr>
            <a:r>
              <a:rPr lang="en-US" sz="2400" dirty="0"/>
              <a:t>			       </a:t>
            </a:r>
            <a:r>
              <a:rPr lang="en-US" sz="2400" dirty="0">
                <a:latin typeface="Comic Sans MS" pitchFamily="66" charset="0"/>
              </a:rPr>
              <a:t>Higher </a:t>
            </a:r>
            <a:r>
              <a:rPr lang="en-US" sz="2400" i="1" dirty="0">
                <a:latin typeface="Comic Sans MS" pitchFamily="66" charset="0"/>
              </a:rPr>
              <a:t>R/S </a:t>
            </a:r>
            <a:r>
              <a:rPr lang="en-US" sz="2400" dirty="0">
                <a:latin typeface="Comic Sans MS" pitchFamily="66" charset="0"/>
              </a:rPr>
              <a:t> is better.</a:t>
            </a:r>
          </a:p>
        </p:txBody>
      </p:sp>
      <p:grpSp>
        <p:nvGrpSpPr>
          <p:cNvPr id="2" name="Group 154"/>
          <p:cNvGrpSpPr>
            <a:grpSpLocks noChangeAspect="1"/>
          </p:cNvGrpSpPr>
          <p:nvPr/>
        </p:nvGrpSpPr>
        <p:grpSpPr bwMode="auto">
          <a:xfrm>
            <a:off x="1133475" y="2235200"/>
            <a:ext cx="7048500" cy="2738438"/>
            <a:chOff x="218" y="1248"/>
            <a:chExt cx="5196" cy="2019"/>
          </a:xfrm>
        </p:grpSpPr>
        <p:pic>
          <p:nvPicPr>
            <p:cNvPr id="27653" name="Picture 155" descr="TYPE1"/>
            <p:cNvPicPr>
              <a:picLocks noChangeAspect="1" noChangeArrowheads="1"/>
            </p:cNvPicPr>
            <p:nvPr/>
          </p:nvPicPr>
          <p:blipFill>
            <a:blip r:embed="rId3" cstate="print"/>
            <a:srcRect/>
            <a:stretch>
              <a:fillRect/>
            </a:stretch>
          </p:blipFill>
          <p:spPr bwMode="auto">
            <a:xfrm>
              <a:off x="218" y="1248"/>
              <a:ext cx="2131" cy="2019"/>
            </a:xfrm>
            <a:prstGeom prst="rect">
              <a:avLst/>
            </a:prstGeom>
            <a:noFill/>
            <a:ln w="12700">
              <a:solidFill>
                <a:srgbClr val="000000"/>
              </a:solidFill>
              <a:miter lim="800000"/>
              <a:headEnd/>
              <a:tailEnd/>
            </a:ln>
          </p:spPr>
        </p:pic>
        <p:pic>
          <p:nvPicPr>
            <p:cNvPr id="27654" name="Picture 156" descr="TYPE2"/>
            <p:cNvPicPr>
              <a:picLocks noChangeAspect="1" noChangeArrowheads="1"/>
            </p:cNvPicPr>
            <p:nvPr/>
          </p:nvPicPr>
          <p:blipFill>
            <a:blip r:embed="rId4" cstate="print"/>
            <a:srcRect/>
            <a:stretch>
              <a:fillRect/>
            </a:stretch>
          </p:blipFill>
          <p:spPr bwMode="auto">
            <a:xfrm>
              <a:off x="3249" y="1248"/>
              <a:ext cx="2165" cy="2019"/>
            </a:xfrm>
            <a:prstGeom prst="rect">
              <a:avLst/>
            </a:prstGeom>
            <a:noFill/>
            <a:ln w="12700">
              <a:solidFill>
                <a:srgbClr val="000000"/>
              </a:solidFill>
              <a:miter lim="800000"/>
              <a:headEnd/>
              <a:tailEnd/>
            </a:ln>
          </p:spPr>
        </p:pic>
      </p:grpSp>
      <p:sp>
        <p:nvSpPr>
          <p:cNvPr id="3" name="Date Placeholder 2">
            <a:extLst>
              <a:ext uri="{FF2B5EF4-FFF2-40B4-BE49-F238E27FC236}">
                <a16:creationId xmlns:a16="http://schemas.microsoft.com/office/drawing/2014/main" id="{FC27281F-E315-4256-8C98-5846417C7005}"/>
              </a:ext>
            </a:extLst>
          </p:cNvPr>
          <p:cNvSpPr>
            <a:spLocks noGrp="1"/>
          </p:cNvSpPr>
          <p:nvPr>
            <p:ph type="dt" sz="half" idx="10"/>
          </p:nvPr>
        </p:nvSpPr>
        <p:spPr/>
        <p:txBody>
          <a:bodyPr/>
          <a:lstStyle/>
          <a:p>
            <a:fld id="{5DF9B3BA-509F-4841-B511-A40ED3A825E0}" type="datetime1">
              <a:rPr lang="en-US" smtClean="0"/>
              <a:t>3/28/2023</a:t>
            </a:fld>
            <a:endParaRPr lang="en-US" dirty="0"/>
          </a:p>
        </p:txBody>
      </p:sp>
      <p:sp>
        <p:nvSpPr>
          <p:cNvPr id="4" name="Slide Number Placeholder 3">
            <a:extLst>
              <a:ext uri="{FF2B5EF4-FFF2-40B4-BE49-F238E27FC236}">
                <a16:creationId xmlns:a16="http://schemas.microsoft.com/office/drawing/2014/main" id="{FBCCFAB7-7C2D-4943-85D7-EE0A70DE1C5E}"/>
              </a:ext>
            </a:extLst>
          </p:cNvPr>
          <p:cNvSpPr>
            <a:spLocks noGrp="1"/>
          </p:cNvSpPr>
          <p:nvPr>
            <p:ph type="sldNum" sz="quarter" idx="11"/>
          </p:nvPr>
        </p:nvSpPr>
        <p:spPr/>
        <p:txBody>
          <a:bodyPr/>
          <a:lstStyle/>
          <a:p>
            <a:fld id="{8444A278-390B-480E-A91C-73A8347B7D93}" type="slidenum">
              <a:rPr lang="en-US" smtClean="0"/>
              <a:pPr/>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a:solidFill>
                  <a:srgbClr val="CFAFE7"/>
                </a:solidFill>
                <a:latin typeface="Comic Sans MS" pitchFamily="66" charset="0"/>
              </a:rPr>
              <a:t>Type-3 Queries</a:t>
            </a:r>
          </a:p>
        </p:txBody>
      </p:sp>
      <p:sp>
        <p:nvSpPr>
          <p:cNvPr id="26627" name="Rectangle 3"/>
          <p:cNvSpPr>
            <a:spLocks noGrp="1" noChangeArrowheads="1"/>
          </p:cNvSpPr>
          <p:nvPr>
            <p:ph type="body" idx="1"/>
          </p:nvPr>
        </p:nvSpPr>
        <p:spPr>
          <a:xfrm>
            <a:off x="685800" y="1752600"/>
            <a:ext cx="7772400" cy="2286000"/>
          </a:xfrm>
        </p:spPr>
        <p:txBody>
          <a:bodyPr/>
          <a:lstStyle/>
          <a:p>
            <a:pPr eaLnBrk="1" hangingPunct="1">
              <a:spcAft>
                <a:spcPct val="30000"/>
              </a:spcAft>
            </a:pPr>
            <a:r>
              <a:rPr lang="en-US" sz="2800" dirty="0">
                <a:latin typeface="Comic Sans MS" pitchFamily="66" charset="0"/>
              </a:rPr>
              <a:t>LCH does not support Type-3 queries.</a:t>
            </a:r>
          </a:p>
          <a:p>
            <a:pPr eaLnBrk="1" hangingPunct="1"/>
            <a:r>
              <a:rPr lang="en-US" sz="2800" dirty="0">
                <a:latin typeface="Comic Sans MS" pitchFamily="66" charset="0"/>
              </a:rPr>
              <a:t>In the following example, there is no easy way to match the two identical apples using LCH.</a:t>
            </a:r>
          </a:p>
          <a:p>
            <a:pPr eaLnBrk="1" hangingPunct="1"/>
            <a:endParaRPr lang="en-US" sz="2800" dirty="0"/>
          </a:p>
        </p:txBody>
      </p:sp>
      <p:grpSp>
        <p:nvGrpSpPr>
          <p:cNvPr id="6" name="Group 5"/>
          <p:cNvGrpSpPr/>
          <p:nvPr/>
        </p:nvGrpSpPr>
        <p:grpSpPr>
          <a:xfrm>
            <a:off x="3810000" y="3810000"/>
            <a:ext cx="4648200" cy="2743200"/>
            <a:chOff x="3352800" y="3810000"/>
            <a:chExt cx="4648200" cy="2743200"/>
          </a:xfrm>
        </p:grpSpPr>
        <p:sp>
          <p:nvSpPr>
            <p:cNvPr id="5" name="Rectangle 4"/>
            <p:cNvSpPr/>
            <p:nvPr/>
          </p:nvSpPr>
          <p:spPr>
            <a:xfrm>
              <a:off x="3352800" y="3810000"/>
              <a:ext cx="4648200" cy="2743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8" name="Picture 4" descr="SMALARGE"/>
            <p:cNvPicPr>
              <a:picLocks noChangeAspect="1" noChangeArrowheads="1"/>
            </p:cNvPicPr>
            <p:nvPr/>
          </p:nvPicPr>
          <p:blipFill>
            <a:blip r:embed="rId3" cstate="print"/>
            <a:srcRect/>
            <a:stretch>
              <a:fillRect/>
            </a:stretch>
          </p:blipFill>
          <p:spPr bwMode="auto">
            <a:xfrm>
              <a:off x="3581400" y="4038600"/>
              <a:ext cx="4171950" cy="2332038"/>
            </a:xfrm>
            <a:prstGeom prst="rect">
              <a:avLst/>
            </a:prstGeom>
            <a:noFill/>
            <a:ln w="9525">
              <a:noFill/>
              <a:miter lim="800000"/>
              <a:headEnd/>
              <a:tailEnd/>
            </a:ln>
          </p:spPr>
        </p:pic>
      </p:grpSp>
      <p:sp>
        <p:nvSpPr>
          <p:cNvPr id="2" name="Rectangle 1"/>
          <p:cNvSpPr/>
          <p:nvPr/>
        </p:nvSpPr>
        <p:spPr>
          <a:xfrm>
            <a:off x="482794" y="4524449"/>
            <a:ext cx="2796860" cy="1569660"/>
          </a:xfrm>
          <a:prstGeom prst="rect">
            <a:avLst/>
          </a:prstGeom>
        </p:spPr>
        <p:txBody>
          <a:bodyPr wrap="square">
            <a:spAutoFit/>
          </a:bodyPr>
          <a:lstStyle/>
          <a:p>
            <a:r>
              <a:rPr lang="en-US" sz="2400" dirty="0">
                <a:solidFill>
                  <a:srgbClr val="FF6417"/>
                </a:solidFill>
                <a:latin typeface="Comic Sans MS" pitchFamily="66" charset="0"/>
              </a:rPr>
              <a:t>Type 3</a:t>
            </a:r>
            <a:r>
              <a:rPr lang="en-US" sz="2400" dirty="0">
                <a:solidFill>
                  <a:prstClr val="white"/>
                </a:solidFill>
                <a:latin typeface="Comic Sans MS" pitchFamily="66" charset="0"/>
              </a:rPr>
              <a:t>: query and database images have </a:t>
            </a:r>
            <a:r>
              <a:rPr lang="en-US" sz="2400" dirty="0">
                <a:solidFill>
                  <a:srgbClr val="F78609"/>
                </a:solidFill>
                <a:latin typeface="Comic Sans MS" pitchFamily="66" charset="0"/>
              </a:rPr>
              <a:t>different sizes</a:t>
            </a:r>
            <a:r>
              <a:rPr lang="en-US" sz="2400" dirty="0">
                <a:solidFill>
                  <a:srgbClr val="FF5050"/>
                </a:solidFill>
                <a:latin typeface="Comic Sans MS" pitchFamily="66" charset="0"/>
              </a:rPr>
              <a:t> </a:t>
            </a:r>
            <a:endParaRPr lang="en-US" dirty="0"/>
          </a:p>
        </p:txBody>
      </p:sp>
      <p:sp>
        <p:nvSpPr>
          <p:cNvPr id="3" name="Date Placeholder 2">
            <a:extLst>
              <a:ext uri="{FF2B5EF4-FFF2-40B4-BE49-F238E27FC236}">
                <a16:creationId xmlns:a16="http://schemas.microsoft.com/office/drawing/2014/main" id="{2AB7F92E-DF41-424E-9362-283F38324DB6}"/>
              </a:ext>
            </a:extLst>
          </p:cNvPr>
          <p:cNvSpPr>
            <a:spLocks noGrp="1"/>
          </p:cNvSpPr>
          <p:nvPr>
            <p:ph type="dt" sz="half" idx="10"/>
          </p:nvPr>
        </p:nvSpPr>
        <p:spPr/>
        <p:txBody>
          <a:bodyPr/>
          <a:lstStyle/>
          <a:p>
            <a:fld id="{E1C0F2B3-8783-4EAD-B5AB-05128B7B1C2F}" type="datetime1">
              <a:rPr lang="en-US" smtClean="0"/>
              <a:t>3/28/2023</a:t>
            </a:fld>
            <a:endParaRPr lang="en-US" dirty="0"/>
          </a:p>
        </p:txBody>
      </p:sp>
      <p:sp>
        <p:nvSpPr>
          <p:cNvPr id="4" name="Slide Number Placeholder 3">
            <a:extLst>
              <a:ext uri="{FF2B5EF4-FFF2-40B4-BE49-F238E27FC236}">
                <a16:creationId xmlns:a16="http://schemas.microsoft.com/office/drawing/2014/main" id="{9FFA114B-95F8-4BFB-8004-FE6741226707}"/>
              </a:ext>
            </a:extLst>
          </p:cNvPr>
          <p:cNvSpPr>
            <a:spLocks noGrp="1"/>
          </p:cNvSpPr>
          <p:nvPr>
            <p:ph type="sldNum" sz="quarter" idx="12"/>
          </p:nvPr>
        </p:nvSpPr>
        <p:spPr/>
        <p:txBody>
          <a:bodyPr/>
          <a:lstStyle/>
          <a:p>
            <a:fld id="{8444A278-390B-480E-A91C-73A8347B7D93}" type="slidenum">
              <a:rPr lang="en-US" smtClean="0"/>
              <a:p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pPr eaLnBrk="1" hangingPunct="1"/>
            <a:r>
              <a:rPr lang="en-US" sz="4000" dirty="0">
                <a:solidFill>
                  <a:srgbClr val="CFAFE7"/>
                </a:solidFill>
                <a:latin typeface="Comic Sans MS" pitchFamily="66" charset="0"/>
              </a:rPr>
              <a:t>Performance Results (Type 3)</a:t>
            </a:r>
          </a:p>
        </p:txBody>
      </p:sp>
      <p:graphicFrame>
        <p:nvGraphicFramePr>
          <p:cNvPr id="11266" name="Object 2"/>
          <p:cNvGraphicFramePr>
            <a:graphicFrameLocks noChangeAspect="1"/>
          </p:cNvGraphicFramePr>
          <p:nvPr/>
        </p:nvGraphicFramePr>
        <p:xfrm>
          <a:off x="2752725" y="4838700"/>
          <a:ext cx="4579938" cy="1144588"/>
        </p:xfrm>
        <a:graphic>
          <a:graphicData uri="http://schemas.openxmlformats.org/presentationml/2006/ole">
            <mc:AlternateContent xmlns:mc="http://schemas.openxmlformats.org/markup-compatibility/2006">
              <mc:Choice xmlns:v="urn:schemas-microsoft-com:vml" Requires="v">
                <p:oleObj spid="_x0000_s16388" name="Image" r:id="rId4" imgW="13012354" imgH="3253089" progId="">
                  <p:embed/>
                </p:oleObj>
              </mc:Choice>
              <mc:Fallback>
                <p:oleObj name="Image" r:id="rId4" imgW="13012354" imgH="3253089"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2725" y="4838700"/>
                        <a:ext cx="4579938"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7" name="Object 3"/>
          <p:cNvGraphicFramePr>
            <a:graphicFrameLocks noChangeAspect="1"/>
          </p:cNvGraphicFramePr>
          <p:nvPr/>
        </p:nvGraphicFramePr>
        <p:xfrm>
          <a:off x="1228725" y="4981575"/>
          <a:ext cx="990600" cy="990600"/>
        </p:xfrm>
        <a:graphic>
          <a:graphicData uri="http://schemas.openxmlformats.org/presentationml/2006/ole">
            <mc:AlternateContent xmlns:mc="http://schemas.openxmlformats.org/markup-compatibility/2006">
              <mc:Choice xmlns:v="urn:schemas-microsoft-com:vml" Requires="v">
                <p:oleObj spid="_x0000_s16389" name="Image" r:id="rId6" imgW="3253089" imgH="3253089" progId="">
                  <p:embed/>
                </p:oleObj>
              </mc:Choice>
              <mc:Fallback>
                <p:oleObj name="Image" r:id="rId6" imgW="3253089" imgH="3253089"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8725" y="4981575"/>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9" name="Text Box 7"/>
          <p:cNvSpPr txBox="1">
            <a:spLocks noChangeArrowheads="1"/>
          </p:cNvSpPr>
          <p:nvPr/>
        </p:nvSpPr>
        <p:spPr bwMode="auto">
          <a:xfrm>
            <a:off x="614362" y="1600200"/>
            <a:ext cx="7920038" cy="1077218"/>
          </a:xfrm>
          <a:prstGeom prst="rect">
            <a:avLst/>
          </a:prstGeom>
          <a:noFill/>
          <a:ln w="9525">
            <a:noFill/>
            <a:miter lim="800000"/>
            <a:headEnd/>
            <a:tailEnd/>
          </a:ln>
        </p:spPr>
        <p:txBody>
          <a:bodyPr wrap="square">
            <a:spAutoFit/>
          </a:bodyPr>
          <a:lstStyle/>
          <a:p>
            <a:pPr eaLnBrk="0" hangingPunct="0">
              <a:spcBef>
                <a:spcPct val="50000"/>
              </a:spcBef>
            </a:pPr>
            <a:r>
              <a:rPr kumimoji="1" lang="en-US" sz="3200" dirty="0">
                <a:solidFill>
                  <a:srgbClr val="00B050"/>
                </a:solidFill>
                <a:latin typeface="Comic Sans MS" pitchFamily="66" charset="0"/>
              </a:rPr>
              <a:t>The sizes of queries are different from those of database images</a:t>
            </a:r>
            <a:endParaRPr kumimoji="1" lang="en-US" sz="3200" dirty="0">
              <a:solidFill>
                <a:srgbClr val="00B050"/>
              </a:solidFill>
            </a:endParaRPr>
          </a:p>
        </p:txBody>
      </p:sp>
      <p:sp>
        <p:nvSpPr>
          <p:cNvPr id="11270" name="Text Box 8"/>
          <p:cNvSpPr txBox="1">
            <a:spLocks noChangeArrowheads="1"/>
          </p:cNvSpPr>
          <p:nvPr/>
        </p:nvSpPr>
        <p:spPr bwMode="auto">
          <a:xfrm>
            <a:off x="3297238" y="6238875"/>
            <a:ext cx="184150" cy="457200"/>
          </a:xfrm>
          <a:prstGeom prst="rect">
            <a:avLst/>
          </a:prstGeom>
          <a:noFill/>
          <a:ln w="9525">
            <a:noFill/>
            <a:miter lim="800000"/>
            <a:headEnd/>
            <a:tailEnd/>
          </a:ln>
        </p:spPr>
        <p:txBody>
          <a:bodyPr wrap="none">
            <a:spAutoFit/>
          </a:bodyPr>
          <a:lstStyle/>
          <a:p>
            <a:pPr algn="ctr">
              <a:spcBef>
                <a:spcPct val="50000"/>
              </a:spcBef>
            </a:pPr>
            <a:endParaRPr kumimoji="1" lang="en-US" sz="2400">
              <a:latin typeface="Tahoma" pitchFamily="34" charset="0"/>
            </a:endParaRPr>
          </a:p>
        </p:txBody>
      </p:sp>
      <p:sp>
        <p:nvSpPr>
          <p:cNvPr id="11271" name="Text Box 9"/>
          <p:cNvSpPr txBox="1">
            <a:spLocks noChangeArrowheads="1"/>
          </p:cNvSpPr>
          <p:nvPr/>
        </p:nvSpPr>
        <p:spPr bwMode="auto">
          <a:xfrm>
            <a:off x="3248025" y="5991225"/>
            <a:ext cx="280988" cy="304800"/>
          </a:xfrm>
          <a:prstGeom prst="rect">
            <a:avLst/>
          </a:prstGeom>
          <a:noFill/>
          <a:ln w="9525">
            <a:noFill/>
            <a:miter lim="800000"/>
            <a:headEnd/>
            <a:tailEnd/>
          </a:ln>
        </p:spPr>
        <p:txBody>
          <a:bodyPr wrap="none">
            <a:spAutoFit/>
          </a:bodyPr>
          <a:lstStyle/>
          <a:p>
            <a:pPr algn="ctr">
              <a:spcBef>
                <a:spcPct val="50000"/>
              </a:spcBef>
            </a:pPr>
            <a:r>
              <a:rPr kumimoji="1" lang="en-US" sz="1400">
                <a:latin typeface="Tahoma" pitchFamily="34" charset="0"/>
              </a:rPr>
              <a:t>2</a:t>
            </a:r>
            <a:endParaRPr kumimoji="1" lang="en-US" sz="2400">
              <a:latin typeface="Tahoma" pitchFamily="34" charset="0"/>
            </a:endParaRPr>
          </a:p>
        </p:txBody>
      </p:sp>
      <p:sp>
        <p:nvSpPr>
          <p:cNvPr id="11272" name="Text Box 10"/>
          <p:cNvSpPr txBox="1">
            <a:spLocks noChangeArrowheads="1"/>
          </p:cNvSpPr>
          <p:nvPr/>
        </p:nvSpPr>
        <p:spPr bwMode="auto">
          <a:xfrm>
            <a:off x="4333875" y="5981700"/>
            <a:ext cx="280988" cy="304800"/>
          </a:xfrm>
          <a:prstGeom prst="rect">
            <a:avLst/>
          </a:prstGeom>
          <a:noFill/>
          <a:ln w="9525">
            <a:noFill/>
            <a:miter lim="800000"/>
            <a:headEnd/>
            <a:tailEnd/>
          </a:ln>
        </p:spPr>
        <p:txBody>
          <a:bodyPr wrap="none">
            <a:spAutoFit/>
          </a:bodyPr>
          <a:lstStyle/>
          <a:p>
            <a:pPr algn="ctr">
              <a:spcBef>
                <a:spcPct val="50000"/>
              </a:spcBef>
            </a:pPr>
            <a:r>
              <a:rPr kumimoji="1" lang="en-US" sz="1400">
                <a:latin typeface="Tahoma" pitchFamily="34" charset="0"/>
              </a:rPr>
              <a:t>3</a:t>
            </a:r>
          </a:p>
        </p:txBody>
      </p:sp>
      <p:sp>
        <p:nvSpPr>
          <p:cNvPr id="11273" name="Text Box 11"/>
          <p:cNvSpPr txBox="1">
            <a:spLocks noChangeArrowheads="1"/>
          </p:cNvSpPr>
          <p:nvPr/>
        </p:nvSpPr>
        <p:spPr bwMode="auto">
          <a:xfrm>
            <a:off x="5408613" y="5981700"/>
            <a:ext cx="474662" cy="304800"/>
          </a:xfrm>
          <a:prstGeom prst="rect">
            <a:avLst/>
          </a:prstGeom>
          <a:noFill/>
          <a:ln w="9525">
            <a:noFill/>
            <a:miter lim="800000"/>
            <a:headEnd/>
            <a:tailEnd/>
          </a:ln>
        </p:spPr>
        <p:txBody>
          <a:bodyPr wrap="none">
            <a:spAutoFit/>
          </a:bodyPr>
          <a:lstStyle/>
          <a:p>
            <a:pPr algn="ctr">
              <a:spcBef>
                <a:spcPct val="50000"/>
              </a:spcBef>
            </a:pPr>
            <a:r>
              <a:rPr kumimoji="1" lang="en-US" sz="1400">
                <a:latin typeface="Tahoma" pitchFamily="34" charset="0"/>
              </a:rPr>
              <a:t>216</a:t>
            </a:r>
            <a:endParaRPr kumimoji="1" lang="en-US" sz="2400">
              <a:latin typeface="Tahoma" pitchFamily="34" charset="0"/>
            </a:endParaRPr>
          </a:p>
        </p:txBody>
      </p:sp>
      <p:sp>
        <p:nvSpPr>
          <p:cNvPr id="11274" name="Text Box 12"/>
          <p:cNvSpPr txBox="1">
            <a:spLocks noChangeArrowheads="1"/>
          </p:cNvSpPr>
          <p:nvPr/>
        </p:nvSpPr>
        <p:spPr bwMode="auto">
          <a:xfrm>
            <a:off x="6494463" y="5981700"/>
            <a:ext cx="474662" cy="304800"/>
          </a:xfrm>
          <a:prstGeom prst="rect">
            <a:avLst/>
          </a:prstGeom>
          <a:noFill/>
          <a:ln w="9525">
            <a:noFill/>
            <a:miter lim="800000"/>
            <a:headEnd/>
            <a:tailEnd/>
          </a:ln>
        </p:spPr>
        <p:txBody>
          <a:bodyPr wrap="none">
            <a:spAutoFit/>
          </a:bodyPr>
          <a:lstStyle/>
          <a:p>
            <a:pPr algn="ctr">
              <a:spcBef>
                <a:spcPct val="50000"/>
              </a:spcBef>
            </a:pPr>
            <a:r>
              <a:rPr kumimoji="1" lang="en-US" sz="1400">
                <a:latin typeface="Tahoma" pitchFamily="34" charset="0"/>
              </a:rPr>
              <a:t>396</a:t>
            </a:r>
            <a:endParaRPr kumimoji="1" lang="en-US" sz="2400">
              <a:latin typeface="Tahoma" pitchFamily="34" charset="0"/>
            </a:endParaRPr>
          </a:p>
        </p:txBody>
      </p:sp>
      <p:sp>
        <p:nvSpPr>
          <p:cNvPr id="11275" name="Text Box 13"/>
          <p:cNvSpPr txBox="1">
            <a:spLocks noChangeArrowheads="1"/>
          </p:cNvSpPr>
          <p:nvPr/>
        </p:nvSpPr>
        <p:spPr bwMode="auto">
          <a:xfrm>
            <a:off x="2219325" y="4214813"/>
            <a:ext cx="280988" cy="304800"/>
          </a:xfrm>
          <a:prstGeom prst="rect">
            <a:avLst/>
          </a:prstGeom>
          <a:noFill/>
          <a:ln w="9525">
            <a:noFill/>
            <a:miter lim="800000"/>
            <a:headEnd/>
            <a:tailEnd/>
          </a:ln>
        </p:spPr>
        <p:txBody>
          <a:bodyPr wrap="none">
            <a:spAutoFit/>
          </a:bodyPr>
          <a:lstStyle/>
          <a:p>
            <a:pPr algn="ctr">
              <a:spcBef>
                <a:spcPct val="50000"/>
              </a:spcBef>
            </a:pPr>
            <a:r>
              <a:rPr kumimoji="1" lang="en-US" sz="1400">
                <a:latin typeface="Tahoma" pitchFamily="34" charset="0"/>
              </a:rPr>
              <a:t>2</a:t>
            </a:r>
            <a:endParaRPr kumimoji="1" lang="en-US" sz="2400">
              <a:latin typeface="Tahoma" pitchFamily="34" charset="0"/>
            </a:endParaRPr>
          </a:p>
        </p:txBody>
      </p:sp>
      <p:sp>
        <p:nvSpPr>
          <p:cNvPr id="11276" name="Text Box 14"/>
          <p:cNvSpPr txBox="1">
            <a:spLocks noChangeArrowheads="1"/>
          </p:cNvSpPr>
          <p:nvPr/>
        </p:nvSpPr>
        <p:spPr bwMode="auto">
          <a:xfrm>
            <a:off x="5715000" y="4214813"/>
            <a:ext cx="280988" cy="304800"/>
          </a:xfrm>
          <a:prstGeom prst="rect">
            <a:avLst/>
          </a:prstGeom>
          <a:noFill/>
          <a:ln w="9525">
            <a:noFill/>
            <a:miter lim="800000"/>
            <a:headEnd/>
            <a:tailEnd/>
          </a:ln>
        </p:spPr>
        <p:txBody>
          <a:bodyPr wrap="none">
            <a:spAutoFit/>
          </a:bodyPr>
          <a:lstStyle/>
          <a:p>
            <a:pPr algn="ctr">
              <a:spcBef>
                <a:spcPct val="50000"/>
              </a:spcBef>
            </a:pPr>
            <a:r>
              <a:rPr kumimoji="1" lang="en-US" sz="1400">
                <a:latin typeface="Tahoma" pitchFamily="34" charset="0"/>
              </a:rPr>
              <a:t>5</a:t>
            </a:r>
            <a:endParaRPr kumimoji="1" lang="en-US" sz="2400">
              <a:latin typeface="Tahoma" pitchFamily="34" charset="0"/>
            </a:endParaRPr>
          </a:p>
        </p:txBody>
      </p:sp>
      <p:sp>
        <p:nvSpPr>
          <p:cNvPr id="11277" name="Text Box 16"/>
          <p:cNvSpPr txBox="1">
            <a:spLocks noChangeArrowheads="1"/>
          </p:cNvSpPr>
          <p:nvPr/>
        </p:nvSpPr>
        <p:spPr bwMode="auto">
          <a:xfrm>
            <a:off x="6757988" y="4214813"/>
            <a:ext cx="377825" cy="304800"/>
          </a:xfrm>
          <a:prstGeom prst="rect">
            <a:avLst/>
          </a:prstGeom>
          <a:noFill/>
          <a:ln w="9525">
            <a:noFill/>
            <a:miter lim="800000"/>
            <a:headEnd/>
            <a:tailEnd/>
          </a:ln>
        </p:spPr>
        <p:txBody>
          <a:bodyPr wrap="none">
            <a:spAutoFit/>
          </a:bodyPr>
          <a:lstStyle/>
          <a:p>
            <a:pPr algn="ctr">
              <a:spcBef>
                <a:spcPct val="50000"/>
              </a:spcBef>
            </a:pPr>
            <a:r>
              <a:rPr kumimoji="1" lang="en-US" sz="1400">
                <a:latin typeface="Tahoma" pitchFamily="34" charset="0"/>
              </a:rPr>
              <a:t>12</a:t>
            </a:r>
            <a:endParaRPr kumimoji="1" lang="en-US" sz="2400">
              <a:latin typeface="Tahoma" pitchFamily="34" charset="0"/>
            </a:endParaRPr>
          </a:p>
        </p:txBody>
      </p:sp>
      <p:sp>
        <p:nvSpPr>
          <p:cNvPr id="11278" name="Text Box 17"/>
          <p:cNvSpPr txBox="1">
            <a:spLocks noChangeArrowheads="1"/>
          </p:cNvSpPr>
          <p:nvPr/>
        </p:nvSpPr>
        <p:spPr bwMode="auto">
          <a:xfrm>
            <a:off x="7851775" y="4214813"/>
            <a:ext cx="377825" cy="304800"/>
          </a:xfrm>
          <a:prstGeom prst="rect">
            <a:avLst/>
          </a:prstGeom>
          <a:noFill/>
          <a:ln w="9525">
            <a:noFill/>
            <a:miter lim="800000"/>
            <a:headEnd/>
            <a:tailEnd/>
          </a:ln>
        </p:spPr>
        <p:txBody>
          <a:bodyPr wrap="none">
            <a:spAutoFit/>
          </a:bodyPr>
          <a:lstStyle/>
          <a:p>
            <a:pPr algn="ctr">
              <a:spcBef>
                <a:spcPct val="50000"/>
              </a:spcBef>
            </a:pPr>
            <a:r>
              <a:rPr kumimoji="1" lang="en-US" sz="1400">
                <a:latin typeface="Tahoma" pitchFamily="34" charset="0"/>
              </a:rPr>
              <a:t>18</a:t>
            </a:r>
            <a:endParaRPr kumimoji="1" lang="en-US" sz="2400">
              <a:latin typeface="Tahoma" pitchFamily="34" charset="0"/>
            </a:endParaRPr>
          </a:p>
        </p:txBody>
      </p:sp>
      <p:sp>
        <p:nvSpPr>
          <p:cNvPr id="11279" name="Text Box 18"/>
          <p:cNvSpPr txBox="1">
            <a:spLocks noChangeArrowheads="1"/>
          </p:cNvSpPr>
          <p:nvPr/>
        </p:nvSpPr>
        <p:spPr bwMode="auto">
          <a:xfrm>
            <a:off x="3376613" y="4214813"/>
            <a:ext cx="280987" cy="304800"/>
          </a:xfrm>
          <a:prstGeom prst="rect">
            <a:avLst/>
          </a:prstGeom>
          <a:noFill/>
          <a:ln w="9525">
            <a:noFill/>
            <a:miter lim="800000"/>
            <a:headEnd/>
            <a:tailEnd/>
          </a:ln>
        </p:spPr>
        <p:txBody>
          <a:bodyPr wrap="none">
            <a:spAutoFit/>
          </a:bodyPr>
          <a:lstStyle/>
          <a:p>
            <a:pPr algn="ctr">
              <a:spcBef>
                <a:spcPct val="50000"/>
              </a:spcBef>
            </a:pPr>
            <a:r>
              <a:rPr kumimoji="1" lang="en-US" sz="1400">
                <a:latin typeface="Tahoma" pitchFamily="34" charset="0"/>
              </a:rPr>
              <a:t>3</a:t>
            </a:r>
            <a:endParaRPr kumimoji="1" lang="en-US" sz="2400">
              <a:latin typeface="Tahoma" pitchFamily="34" charset="0"/>
            </a:endParaRPr>
          </a:p>
        </p:txBody>
      </p:sp>
      <p:sp>
        <p:nvSpPr>
          <p:cNvPr id="11280" name="Text Box 19"/>
          <p:cNvSpPr txBox="1">
            <a:spLocks noChangeArrowheads="1"/>
          </p:cNvSpPr>
          <p:nvPr/>
        </p:nvSpPr>
        <p:spPr bwMode="auto">
          <a:xfrm>
            <a:off x="663575" y="3983038"/>
            <a:ext cx="654050" cy="304800"/>
          </a:xfrm>
          <a:prstGeom prst="rect">
            <a:avLst/>
          </a:prstGeom>
          <a:noFill/>
          <a:ln w="9525">
            <a:noFill/>
            <a:miter lim="800000"/>
            <a:headEnd/>
            <a:tailEnd/>
          </a:ln>
        </p:spPr>
        <p:txBody>
          <a:bodyPr wrap="none">
            <a:spAutoFit/>
          </a:bodyPr>
          <a:lstStyle/>
          <a:p>
            <a:pPr algn="ctr"/>
            <a:r>
              <a:rPr kumimoji="1" lang="en-US" sz="1400">
                <a:latin typeface="Tahoma" pitchFamily="34" charset="0"/>
              </a:rPr>
              <a:t>Query</a:t>
            </a:r>
          </a:p>
        </p:txBody>
      </p:sp>
      <p:sp>
        <p:nvSpPr>
          <p:cNvPr id="11281" name="Text Box 20"/>
          <p:cNvSpPr txBox="1">
            <a:spLocks noChangeArrowheads="1"/>
          </p:cNvSpPr>
          <p:nvPr/>
        </p:nvSpPr>
        <p:spPr bwMode="auto">
          <a:xfrm>
            <a:off x="1403350" y="5953125"/>
            <a:ext cx="654050" cy="304800"/>
          </a:xfrm>
          <a:prstGeom prst="rect">
            <a:avLst/>
          </a:prstGeom>
          <a:noFill/>
          <a:ln w="9525">
            <a:noFill/>
            <a:miter lim="800000"/>
            <a:headEnd/>
            <a:tailEnd/>
          </a:ln>
        </p:spPr>
        <p:txBody>
          <a:bodyPr wrap="none">
            <a:spAutoFit/>
          </a:bodyPr>
          <a:lstStyle/>
          <a:p>
            <a:pPr algn="ctr"/>
            <a:r>
              <a:rPr kumimoji="1" lang="en-US" sz="1400">
                <a:latin typeface="Tahoma" pitchFamily="34" charset="0"/>
              </a:rPr>
              <a:t>Query</a:t>
            </a:r>
          </a:p>
        </p:txBody>
      </p:sp>
      <p:pic>
        <p:nvPicPr>
          <p:cNvPr id="11282" name="Picture 21" descr="apple"/>
          <p:cNvPicPr>
            <a:picLocks noChangeAspect="1" noChangeArrowheads="1"/>
          </p:cNvPicPr>
          <p:nvPr/>
        </p:nvPicPr>
        <p:blipFill>
          <a:blip r:embed="rId8" cstate="print"/>
          <a:srcRect/>
          <a:stretch>
            <a:fillRect/>
          </a:stretch>
        </p:blipFill>
        <p:spPr bwMode="auto">
          <a:xfrm>
            <a:off x="533400" y="3124200"/>
            <a:ext cx="914400" cy="801688"/>
          </a:xfrm>
          <a:prstGeom prst="rect">
            <a:avLst/>
          </a:prstGeom>
          <a:noFill/>
          <a:ln w="9525">
            <a:noFill/>
            <a:miter lim="800000"/>
            <a:headEnd/>
            <a:tailEnd/>
          </a:ln>
        </p:spPr>
      </p:pic>
      <p:pic>
        <p:nvPicPr>
          <p:cNvPr id="11283" name="Picture 22" descr="APPLES"/>
          <p:cNvPicPr>
            <a:picLocks noChangeAspect="1" noChangeArrowheads="1"/>
          </p:cNvPicPr>
          <p:nvPr/>
        </p:nvPicPr>
        <p:blipFill>
          <a:blip r:embed="rId9" cstate="print"/>
          <a:srcRect/>
          <a:stretch>
            <a:fillRect/>
          </a:stretch>
        </p:blipFill>
        <p:spPr bwMode="auto">
          <a:xfrm>
            <a:off x="1828800" y="2946400"/>
            <a:ext cx="6781800" cy="1130300"/>
          </a:xfrm>
          <a:prstGeom prst="rect">
            <a:avLst/>
          </a:prstGeom>
          <a:noFill/>
          <a:ln w="9525">
            <a:noFill/>
            <a:miter lim="800000"/>
            <a:headEnd/>
            <a:tailEnd/>
          </a:ln>
        </p:spPr>
      </p:pic>
      <p:sp>
        <p:nvSpPr>
          <p:cNvPr id="11284" name="Text Box 24"/>
          <p:cNvSpPr txBox="1">
            <a:spLocks noChangeArrowheads="1"/>
          </p:cNvSpPr>
          <p:nvPr/>
        </p:nvSpPr>
        <p:spPr bwMode="auto">
          <a:xfrm>
            <a:off x="4495800" y="4191000"/>
            <a:ext cx="280988" cy="304800"/>
          </a:xfrm>
          <a:prstGeom prst="rect">
            <a:avLst/>
          </a:prstGeom>
          <a:noFill/>
          <a:ln w="9525">
            <a:noFill/>
            <a:miter lim="800000"/>
            <a:headEnd/>
            <a:tailEnd/>
          </a:ln>
        </p:spPr>
        <p:txBody>
          <a:bodyPr wrap="none">
            <a:spAutoFit/>
          </a:bodyPr>
          <a:lstStyle/>
          <a:p>
            <a:pPr algn="ctr">
              <a:spcBef>
                <a:spcPct val="50000"/>
              </a:spcBef>
            </a:pPr>
            <a:r>
              <a:rPr kumimoji="1" lang="en-US" sz="1400">
                <a:latin typeface="Tahoma" pitchFamily="34" charset="0"/>
              </a:rPr>
              <a:t>4</a:t>
            </a:r>
            <a:endParaRPr kumimoji="1" lang="en-US" sz="2400">
              <a:latin typeface="Tahoma" pitchFamily="34" charset="0"/>
            </a:endParaRPr>
          </a:p>
        </p:txBody>
      </p:sp>
      <p:sp>
        <p:nvSpPr>
          <p:cNvPr id="2" name="Date Placeholder 1">
            <a:extLst>
              <a:ext uri="{FF2B5EF4-FFF2-40B4-BE49-F238E27FC236}">
                <a16:creationId xmlns:a16="http://schemas.microsoft.com/office/drawing/2014/main" id="{9D77A640-E82E-43AD-B099-358308213180}"/>
              </a:ext>
            </a:extLst>
          </p:cNvPr>
          <p:cNvSpPr>
            <a:spLocks noGrp="1"/>
          </p:cNvSpPr>
          <p:nvPr>
            <p:ph type="dt" sz="half" idx="10"/>
          </p:nvPr>
        </p:nvSpPr>
        <p:spPr/>
        <p:txBody>
          <a:bodyPr/>
          <a:lstStyle/>
          <a:p>
            <a:fld id="{AFC29D90-3B02-4DFE-9D61-A6913D5B0BAA}" type="datetime1">
              <a:rPr lang="en-US" smtClean="0"/>
              <a:t>3/28/2023</a:t>
            </a:fld>
            <a:endParaRPr lang="en-US" dirty="0"/>
          </a:p>
        </p:txBody>
      </p:sp>
      <p:sp>
        <p:nvSpPr>
          <p:cNvPr id="3" name="Slide Number Placeholder 2">
            <a:extLst>
              <a:ext uri="{FF2B5EF4-FFF2-40B4-BE49-F238E27FC236}">
                <a16:creationId xmlns:a16="http://schemas.microsoft.com/office/drawing/2014/main" id="{3DA66089-C7D2-40C2-9AE0-A3E04F35E3D9}"/>
              </a:ext>
            </a:extLst>
          </p:cNvPr>
          <p:cNvSpPr>
            <a:spLocks noGrp="1"/>
          </p:cNvSpPr>
          <p:nvPr>
            <p:ph type="sldNum" sz="quarter" idx="12"/>
          </p:nvPr>
        </p:nvSpPr>
        <p:spPr/>
        <p:txBody>
          <a:bodyPr/>
          <a:lstStyle/>
          <a:p>
            <a:fld id="{8444A278-390B-480E-A91C-73A8347B7D93}" type="slidenum">
              <a:rPr lang="en-US" smtClean="0"/>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609600"/>
            <a:ext cx="7772400" cy="685800"/>
          </a:xfrm>
        </p:spPr>
        <p:txBody>
          <a:bodyPr>
            <a:normAutofit fontScale="90000"/>
          </a:bodyPr>
          <a:lstStyle/>
          <a:p>
            <a:pPr eaLnBrk="1" hangingPunct="1"/>
            <a:r>
              <a:rPr lang="en-US" dirty="0">
                <a:solidFill>
                  <a:srgbClr val="CFAFE7"/>
                </a:solidFill>
                <a:latin typeface="Comic Sans MS" pitchFamily="66" charset="0"/>
              </a:rPr>
              <a:t>Time &amp; Space</a:t>
            </a:r>
          </a:p>
        </p:txBody>
      </p:sp>
      <p:sp>
        <p:nvSpPr>
          <p:cNvPr id="28675" name="Rectangle 3"/>
          <p:cNvSpPr>
            <a:spLocks noGrp="1" noChangeArrowheads="1"/>
          </p:cNvSpPr>
          <p:nvPr>
            <p:ph type="body" idx="1"/>
          </p:nvPr>
        </p:nvSpPr>
        <p:spPr>
          <a:xfrm>
            <a:off x="304800" y="1219200"/>
            <a:ext cx="8686800" cy="5638800"/>
          </a:xfrm>
        </p:spPr>
        <p:txBody>
          <a:bodyPr/>
          <a:lstStyle/>
          <a:p>
            <a:pPr eaLnBrk="1" hangingPunct="1">
              <a:lnSpc>
                <a:spcPct val="90000"/>
              </a:lnSpc>
              <a:spcAft>
                <a:spcPct val="30000"/>
              </a:spcAft>
              <a:buFontTx/>
              <a:buNone/>
            </a:pPr>
            <a:endParaRPr lang="en-US" sz="2400" dirty="0">
              <a:latin typeface="Comic Sans MS" pitchFamily="66" charset="0"/>
            </a:endParaRPr>
          </a:p>
          <a:p>
            <a:pPr eaLnBrk="1" hangingPunct="1">
              <a:lnSpc>
                <a:spcPct val="90000"/>
              </a:lnSpc>
              <a:spcAft>
                <a:spcPct val="30000"/>
              </a:spcAft>
            </a:pPr>
            <a:r>
              <a:rPr lang="en-US" sz="2800" dirty="0" err="1">
                <a:latin typeface="Comic Sans MS" pitchFamily="66" charset="0"/>
              </a:rPr>
              <a:t>SamMatch</a:t>
            </a:r>
            <a:r>
              <a:rPr lang="en-US" sz="2800" dirty="0">
                <a:latin typeface="Comic Sans MS" pitchFamily="66" charset="0"/>
              </a:rPr>
              <a:t> requires much less storage overhead</a:t>
            </a:r>
          </a:p>
          <a:p>
            <a:pPr lvl="1" eaLnBrk="1" hangingPunct="1">
              <a:lnSpc>
                <a:spcPct val="90000"/>
              </a:lnSpc>
              <a:spcAft>
                <a:spcPct val="30000"/>
              </a:spcAft>
            </a:pPr>
            <a:r>
              <a:rPr lang="en-US" sz="2400" dirty="0">
                <a:solidFill>
                  <a:schemeClr val="accent1">
                    <a:lumMod val="40000"/>
                    <a:lumOff val="60000"/>
                  </a:schemeClr>
                </a:solidFill>
                <a:latin typeface="Comic Sans MS" pitchFamily="66" charset="0"/>
              </a:rPr>
              <a:t>LCH uses 21 color histograms: 21 </a:t>
            </a:r>
            <a:r>
              <a:rPr lang="en-US" sz="2400" dirty="0">
                <a:solidFill>
                  <a:schemeClr val="accent1">
                    <a:lumMod val="40000"/>
                    <a:lumOff val="60000"/>
                  </a:schemeClr>
                </a:solidFill>
                <a:latin typeface="Comic Sans MS" pitchFamily="66" charset="0"/>
                <a:sym typeface="Symbol" pitchFamily="18" charset="2"/>
              </a:rPr>
              <a:t> 256  2 bytes</a:t>
            </a:r>
          </a:p>
          <a:p>
            <a:pPr lvl="1" eaLnBrk="1" hangingPunct="1">
              <a:lnSpc>
                <a:spcPct val="90000"/>
              </a:lnSpc>
              <a:spcAft>
                <a:spcPct val="30000"/>
              </a:spcAft>
            </a:pPr>
            <a:r>
              <a:rPr lang="en-US" sz="2400" dirty="0" err="1">
                <a:solidFill>
                  <a:schemeClr val="accent1">
                    <a:lumMod val="40000"/>
                    <a:lumOff val="60000"/>
                  </a:schemeClr>
                </a:solidFill>
                <a:latin typeface="Comic Sans MS" pitchFamily="66" charset="0"/>
                <a:sym typeface="Symbol" pitchFamily="18" charset="2"/>
              </a:rPr>
              <a:t>Correlogram</a:t>
            </a:r>
            <a:r>
              <a:rPr lang="en-US" sz="2400" dirty="0">
                <a:solidFill>
                  <a:schemeClr val="accent1">
                    <a:lumMod val="40000"/>
                    <a:lumOff val="60000"/>
                  </a:schemeClr>
                </a:solidFill>
                <a:latin typeface="Comic Sans MS" pitchFamily="66" charset="0"/>
                <a:sym typeface="Symbol" pitchFamily="18" charset="2"/>
              </a:rPr>
              <a:t> uses 4 color histograms: </a:t>
            </a:r>
            <a:r>
              <a:rPr lang="en-US" sz="2400" dirty="0">
                <a:solidFill>
                  <a:schemeClr val="accent1">
                    <a:lumMod val="40000"/>
                    <a:lumOff val="60000"/>
                  </a:schemeClr>
                </a:solidFill>
                <a:latin typeface="Comic Sans MS" pitchFamily="66" charset="0"/>
              </a:rPr>
              <a:t>4 </a:t>
            </a:r>
            <a:r>
              <a:rPr lang="en-US" sz="2400" dirty="0">
                <a:solidFill>
                  <a:schemeClr val="accent1">
                    <a:lumMod val="40000"/>
                    <a:lumOff val="60000"/>
                  </a:schemeClr>
                </a:solidFill>
                <a:latin typeface="Comic Sans MS" pitchFamily="66" charset="0"/>
                <a:sym typeface="Symbol" pitchFamily="18" charset="2"/>
              </a:rPr>
              <a:t> 256  2 bytes</a:t>
            </a:r>
          </a:p>
          <a:p>
            <a:pPr lvl="1" eaLnBrk="1" hangingPunct="1">
              <a:lnSpc>
                <a:spcPct val="90000"/>
              </a:lnSpc>
              <a:spcAft>
                <a:spcPct val="50000"/>
              </a:spcAft>
            </a:pPr>
            <a:r>
              <a:rPr lang="en-US" sz="2400" dirty="0" err="1">
                <a:solidFill>
                  <a:schemeClr val="accent1">
                    <a:lumMod val="40000"/>
                    <a:lumOff val="60000"/>
                  </a:schemeClr>
                </a:solidFill>
                <a:latin typeface="Comic Sans MS" pitchFamily="66" charset="0"/>
                <a:sym typeface="Symbol" pitchFamily="18" charset="2"/>
              </a:rPr>
              <a:t>SamMatch</a:t>
            </a:r>
            <a:r>
              <a:rPr lang="en-US" sz="2400" dirty="0">
                <a:solidFill>
                  <a:schemeClr val="accent1">
                    <a:lumMod val="40000"/>
                    <a:lumOff val="60000"/>
                  </a:schemeClr>
                </a:solidFill>
                <a:latin typeface="Comic Sans MS" pitchFamily="66" charset="0"/>
                <a:sym typeface="Symbol" pitchFamily="18" charset="2"/>
              </a:rPr>
              <a:t> uses one byte per sampled block:  113 bytes</a:t>
            </a:r>
          </a:p>
          <a:p>
            <a:pPr eaLnBrk="1" hangingPunct="1">
              <a:lnSpc>
                <a:spcPct val="90000"/>
              </a:lnSpc>
              <a:spcAft>
                <a:spcPct val="30000"/>
              </a:spcAft>
            </a:pPr>
            <a:r>
              <a:rPr lang="en-US" sz="2800" dirty="0">
                <a:latin typeface="Comic Sans MS" pitchFamily="66" charset="0"/>
                <a:sym typeface="Symbol" pitchFamily="18" charset="2"/>
              </a:rPr>
              <a:t>In terms of exhaustive search (i.e., without </a:t>
            </a:r>
            <a:r>
              <a:rPr lang="en-US" sz="2800" dirty="0" err="1">
                <a:latin typeface="Comic Sans MS" pitchFamily="66" charset="0"/>
                <a:sym typeface="Symbol" pitchFamily="18" charset="2"/>
              </a:rPr>
              <a:t>indecxing</a:t>
            </a:r>
            <a:r>
              <a:rPr lang="en-US" sz="2800" dirty="0">
                <a:latin typeface="Comic Sans MS" pitchFamily="66" charset="0"/>
                <a:sym typeface="Symbol" pitchFamily="18" charset="2"/>
              </a:rPr>
              <a:t>), </a:t>
            </a:r>
            <a:r>
              <a:rPr lang="en-US" sz="2800" dirty="0" err="1">
                <a:latin typeface="Comic Sans MS" pitchFamily="66" charset="0"/>
                <a:sym typeface="Symbol" pitchFamily="18" charset="2"/>
              </a:rPr>
              <a:t>SamMatch</a:t>
            </a:r>
            <a:r>
              <a:rPr lang="en-US" sz="2800" dirty="0">
                <a:latin typeface="Comic Sans MS" pitchFamily="66" charset="0"/>
                <a:sym typeface="Symbol" pitchFamily="18" charset="2"/>
              </a:rPr>
              <a:t> is</a:t>
            </a:r>
          </a:p>
          <a:p>
            <a:pPr lvl="1" eaLnBrk="1" hangingPunct="1">
              <a:lnSpc>
                <a:spcPct val="90000"/>
              </a:lnSpc>
              <a:spcAft>
                <a:spcPct val="30000"/>
              </a:spcAft>
            </a:pPr>
            <a:r>
              <a:rPr lang="en-US" sz="2400" dirty="0">
                <a:solidFill>
                  <a:schemeClr val="accent1">
                    <a:lumMod val="40000"/>
                    <a:lumOff val="60000"/>
                  </a:schemeClr>
                </a:solidFill>
                <a:latin typeface="Comic Sans MS" pitchFamily="66" charset="0"/>
                <a:sym typeface="Symbol" pitchFamily="18" charset="2"/>
              </a:rPr>
              <a:t>100% faster than </a:t>
            </a:r>
            <a:r>
              <a:rPr lang="en-US" sz="2400" dirty="0" err="1">
                <a:solidFill>
                  <a:schemeClr val="accent1">
                    <a:lumMod val="40000"/>
                    <a:lumOff val="60000"/>
                  </a:schemeClr>
                </a:solidFill>
                <a:latin typeface="Comic Sans MS" pitchFamily="66" charset="0"/>
                <a:sym typeface="Symbol" pitchFamily="18" charset="2"/>
              </a:rPr>
              <a:t>Correlogram</a:t>
            </a:r>
            <a:r>
              <a:rPr lang="en-US" sz="2400" dirty="0">
                <a:solidFill>
                  <a:schemeClr val="accent1">
                    <a:lumMod val="40000"/>
                    <a:lumOff val="60000"/>
                  </a:schemeClr>
                </a:solidFill>
                <a:latin typeface="Comic Sans MS" pitchFamily="66" charset="0"/>
                <a:sym typeface="Symbol" pitchFamily="18" charset="2"/>
              </a:rPr>
              <a:t>, and</a:t>
            </a:r>
          </a:p>
          <a:p>
            <a:pPr lvl="1" eaLnBrk="1" hangingPunct="1">
              <a:lnSpc>
                <a:spcPct val="90000"/>
              </a:lnSpc>
            </a:pPr>
            <a:r>
              <a:rPr lang="en-US" sz="2400" dirty="0">
                <a:solidFill>
                  <a:schemeClr val="accent1">
                    <a:lumMod val="40000"/>
                    <a:lumOff val="60000"/>
                  </a:schemeClr>
                </a:solidFill>
                <a:latin typeface="Comic Sans MS" pitchFamily="66" charset="0"/>
                <a:sym typeface="Symbol" pitchFamily="18" charset="2"/>
              </a:rPr>
              <a:t>200% faster than LCH</a:t>
            </a:r>
          </a:p>
        </p:txBody>
      </p:sp>
      <p:sp>
        <p:nvSpPr>
          <p:cNvPr id="2" name="Date Placeholder 1">
            <a:extLst>
              <a:ext uri="{FF2B5EF4-FFF2-40B4-BE49-F238E27FC236}">
                <a16:creationId xmlns:a16="http://schemas.microsoft.com/office/drawing/2014/main" id="{4BEDD3D1-9476-4680-BAD8-8B9162BE7F7B}"/>
              </a:ext>
            </a:extLst>
          </p:cNvPr>
          <p:cNvSpPr>
            <a:spLocks noGrp="1"/>
          </p:cNvSpPr>
          <p:nvPr>
            <p:ph type="dt" sz="half" idx="10"/>
          </p:nvPr>
        </p:nvSpPr>
        <p:spPr/>
        <p:txBody>
          <a:bodyPr/>
          <a:lstStyle/>
          <a:p>
            <a:fld id="{2324970C-FC02-4FC3-BF5F-1F02C1208E21}" type="datetime1">
              <a:rPr lang="en-US" smtClean="0"/>
              <a:t>3/28/2023</a:t>
            </a:fld>
            <a:endParaRPr lang="en-US" dirty="0"/>
          </a:p>
        </p:txBody>
      </p:sp>
      <p:sp>
        <p:nvSpPr>
          <p:cNvPr id="3" name="Slide Number Placeholder 2">
            <a:extLst>
              <a:ext uri="{FF2B5EF4-FFF2-40B4-BE49-F238E27FC236}">
                <a16:creationId xmlns:a16="http://schemas.microsoft.com/office/drawing/2014/main" id="{A89BCE07-AA5C-44C7-9E39-0FB0920D0A99}"/>
              </a:ext>
            </a:extLst>
          </p:cNvPr>
          <p:cNvSpPr>
            <a:spLocks noGrp="1"/>
          </p:cNvSpPr>
          <p:nvPr>
            <p:ph type="sldNum" sz="quarter" idx="12"/>
          </p:nvPr>
        </p:nvSpPr>
        <p:spPr/>
        <p:txBody>
          <a:bodyPr/>
          <a:lstStyle/>
          <a:p>
            <a:fld id="{8444A278-390B-480E-A91C-73A8347B7D93}" type="slidenum">
              <a:rPr lang="en-US" smtClean="0"/>
              <a:pPr/>
              <a:t>35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animEffect transition="in" filter="wipe(down)">
                                      <p:cBhvr>
                                        <p:cTn id="7" dur="500"/>
                                        <p:tgtEl>
                                          <p:spTgt spid="28675">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8675">
                                            <p:txEl>
                                              <p:pRg st="2" end="2"/>
                                            </p:txEl>
                                          </p:spTgt>
                                        </p:tgtEl>
                                        <p:attrNameLst>
                                          <p:attrName>style.visibility</p:attrName>
                                        </p:attrNameLst>
                                      </p:cBhvr>
                                      <p:to>
                                        <p:strVal val="visible"/>
                                      </p:to>
                                    </p:set>
                                    <p:animEffect transition="in" filter="wipe(down)">
                                      <p:cBhvr>
                                        <p:cTn id="10" dur="500"/>
                                        <p:tgtEl>
                                          <p:spTgt spid="28675">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8675">
                                            <p:txEl>
                                              <p:pRg st="3" end="3"/>
                                            </p:txEl>
                                          </p:spTgt>
                                        </p:tgtEl>
                                        <p:attrNameLst>
                                          <p:attrName>style.visibility</p:attrName>
                                        </p:attrNameLst>
                                      </p:cBhvr>
                                      <p:to>
                                        <p:strVal val="visible"/>
                                      </p:to>
                                    </p:set>
                                    <p:animEffect transition="in" filter="wipe(down)">
                                      <p:cBhvr>
                                        <p:cTn id="13" dur="500"/>
                                        <p:tgtEl>
                                          <p:spTgt spid="28675">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8675">
                                            <p:txEl>
                                              <p:pRg st="4" end="4"/>
                                            </p:txEl>
                                          </p:spTgt>
                                        </p:tgtEl>
                                        <p:attrNameLst>
                                          <p:attrName>style.visibility</p:attrName>
                                        </p:attrNameLst>
                                      </p:cBhvr>
                                      <p:to>
                                        <p:strVal val="visible"/>
                                      </p:to>
                                    </p:set>
                                    <p:animEffect transition="in" filter="wipe(down)">
                                      <p:cBhvr>
                                        <p:cTn id="16" dur="500"/>
                                        <p:tgtEl>
                                          <p:spTgt spid="28675">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8675">
                                            <p:txEl>
                                              <p:pRg st="5" end="5"/>
                                            </p:txEl>
                                          </p:spTgt>
                                        </p:tgtEl>
                                        <p:attrNameLst>
                                          <p:attrName>style.visibility</p:attrName>
                                        </p:attrNameLst>
                                      </p:cBhvr>
                                      <p:to>
                                        <p:strVal val="visible"/>
                                      </p:to>
                                    </p:set>
                                    <p:animEffect transition="in" filter="wipe(down)">
                                      <p:cBhvr>
                                        <p:cTn id="21" dur="500"/>
                                        <p:tgtEl>
                                          <p:spTgt spid="28675">
                                            <p:txEl>
                                              <p:pRg st="5" end="5"/>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28675">
                                            <p:txEl>
                                              <p:pRg st="6" end="6"/>
                                            </p:txEl>
                                          </p:spTgt>
                                        </p:tgtEl>
                                        <p:attrNameLst>
                                          <p:attrName>style.visibility</p:attrName>
                                        </p:attrNameLst>
                                      </p:cBhvr>
                                      <p:to>
                                        <p:strVal val="visible"/>
                                      </p:to>
                                    </p:set>
                                    <p:animEffect transition="in" filter="wipe(down)">
                                      <p:cBhvr>
                                        <p:cTn id="24" dur="500"/>
                                        <p:tgtEl>
                                          <p:spTgt spid="28675">
                                            <p:txEl>
                                              <p:pRg st="6" end="6"/>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28675">
                                            <p:txEl>
                                              <p:pRg st="7" end="7"/>
                                            </p:txEl>
                                          </p:spTgt>
                                        </p:tgtEl>
                                        <p:attrNameLst>
                                          <p:attrName>style.visibility</p:attrName>
                                        </p:attrNameLst>
                                      </p:cBhvr>
                                      <p:to>
                                        <p:strVal val="visible"/>
                                      </p:to>
                                    </p:set>
                                    <p:animEffect transition="in" filter="wipe(down)">
                                      <p:cBhvr>
                                        <p:cTn id="27" dur="500"/>
                                        <p:tgtEl>
                                          <p:spTgt spid="286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dirty="0">
                <a:solidFill>
                  <a:srgbClr val="CFAFE7"/>
                </a:solidFill>
                <a:latin typeface="Comic Sans MS" pitchFamily="66" charset="0"/>
              </a:rPr>
              <a:t>Rotational Invariance</a:t>
            </a:r>
          </a:p>
        </p:txBody>
      </p:sp>
      <p:pic>
        <p:nvPicPr>
          <p:cNvPr id="29699" name="Picture 6" descr="p2"/>
          <p:cNvPicPr>
            <a:picLocks noGrp="1" noChangeAspect="1" noChangeArrowheads="1"/>
          </p:cNvPicPr>
          <p:nvPr>
            <p:ph sz="half" idx="2"/>
          </p:nvPr>
        </p:nvPicPr>
        <p:blipFill>
          <a:blip r:embed="rId3" cstate="print"/>
          <a:srcRect/>
          <a:stretch>
            <a:fillRect/>
          </a:stretch>
        </p:blipFill>
        <p:spPr>
          <a:xfrm>
            <a:off x="3124200" y="2335213"/>
            <a:ext cx="5410200" cy="3836987"/>
          </a:xfrm>
          <a:noFill/>
        </p:spPr>
      </p:pic>
      <p:pic>
        <p:nvPicPr>
          <p:cNvPr id="29700" name="Picture 4" descr="fig2"/>
          <p:cNvPicPr>
            <a:picLocks noGrp="1" noChangeAspect="1" noChangeArrowheads="1"/>
          </p:cNvPicPr>
          <p:nvPr>
            <p:ph sz="half" idx="1"/>
          </p:nvPr>
        </p:nvPicPr>
        <p:blipFill>
          <a:blip r:embed="rId4" cstate="print"/>
          <a:srcRect/>
          <a:stretch>
            <a:fillRect/>
          </a:stretch>
        </p:blipFill>
        <p:spPr>
          <a:xfrm>
            <a:off x="609600" y="2544763"/>
            <a:ext cx="3124200" cy="1189037"/>
          </a:xfrm>
          <a:noFill/>
        </p:spPr>
      </p:pic>
      <p:sp>
        <p:nvSpPr>
          <p:cNvPr id="2" name="Date Placeholder 1">
            <a:extLst>
              <a:ext uri="{FF2B5EF4-FFF2-40B4-BE49-F238E27FC236}">
                <a16:creationId xmlns:a16="http://schemas.microsoft.com/office/drawing/2014/main" id="{3CDBFDBE-D0DB-4DE1-8AFC-F0B8727AFAE9}"/>
              </a:ext>
            </a:extLst>
          </p:cNvPr>
          <p:cNvSpPr>
            <a:spLocks noGrp="1"/>
          </p:cNvSpPr>
          <p:nvPr>
            <p:ph type="dt" sz="half" idx="10"/>
          </p:nvPr>
        </p:nvSpPr>
        <p:spPr/>
        <p:txBody>
          <a:bodyPr/>
          <a:lstStyle/>
          <a:p>
            <a:fld id="{5A2E82F0-CE92-49DD-B9DC-7C793B7F1298}" type="datetime1">
              <a:rPr lang="en-US" smtClean="0"/>
              <a:t>3/28/2023</a:t>
            </a:fld>
            <a:endParaRPr lang="en-US" dirty="0"/>
          </a:p>
        </p:txBody>
      </p:sp>
      <p:sp>
        <p:nvSpPr>
          <p:cNvPr id="3" name="Slide Number Placeholder 2">
            <a:extLst>
              <a:ext uri="{FF2B5EF4-FFF2-40B4-BE49-F238E27FC236}">
                <a16:creationId xmlns:a16="http://schemas.microsoft.com/office/drawing/2014/main" id="{ECAE1A4E-4B38-43FD-9E47-47AABC4A5B2A}"/>
              </a:ext>
            </a:extLst>
          </p:cNvPr>
          <p:cNvSpPr>
            <a:spLocks noGrp="1"/>
          </p:cNvSpPr>
          <p:nvPr>
            <p:ph type="sldNum" sz="quarter" idx="12"/>
          </p:nvPr>
        </p:nvSpPr>
        <p:spPr/>
        <p:txBody>
          <a:bodyPr/>
          <a:lstStyle/>
          <a:p>
            <a:fld id="{8444A278-390B-480E-A91C-73A8347B7D93}" type="slidenum">
              <a:rPr lang="en-US" smtClean="0"/>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70"/>
          <p:cNvSpPr>
            <a:spLocks noChangeArrowheads="1"/>
          </p:cNvSpPr>
          <p:nvPr/>
        </p:nvSpPr>
        <p:spPr bwMode="auto">
          <a:xfrm rot="-5400000">
            <a:off x="-228600" y="3733800"/>
            <a:ext cx="4648200" cy="685800"/>
          </a:xfrm>
          <a:prstGeom prst="triangle">
            <a:avLst>
              <a:gd name="adj" fmla="val 50000"/>
            </a:avLst>
          </a:prstGeom>
          <a:solidFill>
            <a:srgbClr val="7DFFDD"/>
          </a:solidFill>
          <a:ln w="9525">
            <a:solidFill>
              <a:schemeClr val="tx1"/>
            </a:solidFill>
            <a:miter lim="800000"/>
            <a:headEnd/>
            <a:tailEnd/>
          </a:ln>
        </p:spPr>
        <p:txBody>
          <a:bodyPr wrap="none" anchor="ctr"/>
          <a:lstStyle/>
          <a:p>
            <a:endParaRPr lang="en-US"/>
          </a:p>
        </p:txBody>
      </p:sp>
      <p:sp>
        <p:nvSpPr>
          <p:cNvPr id="30723" name="Rectangle 2"/>
          <p:cNvSpPr>
            <a:spLocks noGrp="1" noChangeArrowheads="1"/>
          </p:cNvSpPr>
          <p:nvPr>
            <p:ph type="title"/>
          </p:nvPr>
        </p:nvSpPr>
        <p:spPr>
          <a:xfrm>
            <a:off x="685800" y="228600"/>
            <a:ext cx="7772400" cy="685800"/>
          </a:xfrm>
        </p:spPr>
        <p:txBody>
          <a:bodyPr>
            <a:normAutofit fontScale="90000"/>
          </a:bodyPr>
          <a:lstStyle/>
          <a:p>
            <a:pPr eaLnBrk="1" hangingPunct="1"/>
            <a:r>
              <a:rPr lang="en-US" sz="4000" dirty="0">
                <a:solidFill>
                  <a:srgbClr val="CFAFE7"/>
                </a:solidFill>
                <a:latin typeface="Comic Sans MS" pitchFamily="66" charset="0"/>
              </a:rPr>
              <a:t>CBIR Using Keywords</a:t>
            </a:r>
          </a:p>
        </p:txBody>
      </p:sp>
      <p:sp>
        <p:nvSpPr>
          <p:cNvPr id="30724" name="Rectangle 7"/>
          <p:cNvSpPr>
            <a:spLocks noChangeArrowheads="1"/>
          </p:cNvSpPr>
          <p:nvPr/>
        </p:nvSpPr>
        <p:spPr bwMode="auto">
          <a:xfrm>
            <a:off x="5008563" y="3379788"/>
            <a:ext cx="184150" cy="396875"/>
          </a:xfrm>
          <a:prstGeom prst="rect">
            <a:avLst/>
          </a:prstGeom>
          <a:noFill/>
          <a:ln w="9525">
            <a:noFill/>
            <a:miter lim="800000"/>
            <a:headEnd/>
            <a:tailEnd/>
          </a:ln>
        </p:spPr>
        <p:txBody>
          <a:bodyPr wrap="none">
            <a:spAutoFit/>
          </a:bodyPr>
          <a:lstStyle/>
          <a:p>
            <a:endParaRPr lang="en-US" sz="2000"/>
          </a:p>
        </p:txBody>
      </p:sp>
      <p:grpSp>
        <p:nvGrpSpPr>
          <p:cNvPr id="2" name="Group 37"/>
          <p:cNvGrpSpPr>
            <a:grpSpLocks/>
          </p:cNvGrpSpPr>
          <p:nvPr/>
        </p:nvGrpSpPr>
        <p:grpSpPr bwMode="auto">
          <a:xfrm>
            <a:off x="2514600" y="1447800"/>
            <a:ext cx="3048000" cy="4953000"/>
            <a:chOff x="336" y="960"/>
            <a:chExt cx="1920" cy="3120"/>
          </a:xfrm>
        </p:grpSpPr>
        <p:sp>
          <p:nvSpPr>
            <p:cNvPr id="30748" name="Rectangle 4"/>
            <p:cNvSpPr>
              <a:spLocks noChangeArrowheads="1"/>
            </p:cNvSpPr>
            <p:nvPr/>
          </p:nvSpPr>
          <p:spPr bwMode="auto">
            <a:xfrm>
              <a:off x="336" y="960"/>
              <a:ext cx="1920" cy="3120"/>
            </a:xfrm>
            <a:prstGeom prst="rect">
              <a:avLst/>
            </a:prstGeom>
            <a:solidFill>
              <a:schemeClr val="hlink"/>
            </a:solidFill>
            <a:ln w="9525">
              <a:solidFill>
                <a:schemeClr val="tx1"/>
              </a:solidFill>
              <a:miter lim="800000"/>
              <a:headEnd/>
              <a:tailEnd/>
            </a:ln>
          </p:spPr>
          <p:txBody>
            <a:bodyPr wrap="none" anchor="ctr"/>
            <a:lstStyle/>
            <a:p>
              <a:pPr algn="ctr"/>
              <a:endParaRPr lang="en-US"/>
            </a:p>
          </p:txBody>
        </p:sp>
        <p:pic>
          <p:nvPicPr>
            <p:cNvPr id="30749" name="Picture 33" descr="SepiaRose-web-nolinkingplease">
              <a:hlinkClick r:id="rId3" tooltip="americaswonderlands.com"/>
            </p:cNvPr>
            <p:cNvPicPr>
              <a:picLocks noChangeAspect="1" noChangeArrowheads="1"/>
            </p:cNvPicPr>
            <p:nvPr/>
          </p:nvPicPr>
          <p:blipFill>
            <a:blip r:embed="rId4" cstate="print"/>
            <a:srcRect/>
            <a:stretch>
              <a:fillRect/>
            </a:stretch>
          </p:blipFill>
          <p:spPr bwMode="auto">
            <a:xfrm>
              <a:off x="1728" y="2256"/>
              <a:ext cx="377" cy="252"/>
            </a:xfrm>
            <a:prstGeom prst="rect">
              <a:avLst/>
            </a:prstGeom>
            <a:noFill/>
            <a:ln w="9525">
              <a:noFill/>
              <a:miter lim="800000"/>
              <a:headEnd/>
              <a:tailEnd/>
            </a:ln>
          </p:spPr>
        </p:pic>
        <p:pic>
          <p:nvPicPr>
            <p:cNvPr id="30750" name="Picture 27" descr="purple%2520flower">
              <a:hlinkClick r:id="rId5" tooltip="pages.cthome.net"/>
            </p:cNvPr>
            <p:cNvPicPr>
              <a:picLocks noChangeAspect="1" noChangeArrowheads="1"/>
            </p:cNvPicPr>
            <p:nvPr/>
          </p:nvPicPr>
          <p:blipFill>
            <a:blip r:embed="rId6" cstate="print"/>
            <a:srcRect/>
            <a:stretch>
              <a:fillRect/>
            </a:stretch>
          </p:blipFill>
          <p:spPr bwMode="auto">
            <a:xfrm>
              <a:off x="1008" y="1824"/>
              <a:ext cx="496" cy="374"/>
            </a:xfrm>
            <a:prstGeom prst="rect">
              <a:avLst/>
            </a:prstGeom>
            <a:noFill/>
            <a:ln w="9525">
              <a:noFill/>
              <a:miter lim="800000"/>
              <a:headEnd/>
              <a:tailEnd/>
            </a:ln>
          </p:spPr>
        </p:pic>
        <p:sp>
          <p:nvSpPr>
            <p:cNvPr id="30751" name="Text Box 6"/>
            <p:cNvSpPr txBox="1">
              <a:spLocks noChangeArrowheads="1"/>
            </p:cNvSpPr>
            <p:nvPr/>
          </p:nvSpPr>
          <p:spPr bwMode="auto">
            <a:xfrm>
              <a:off x="336" y="960"/>
              <a:ext cx="537" cy="192"/>
            </a:xfrm>
            <a:prstGeom prst="rect">
              <a:avLst/>
            </a:prstGeom>
            <a:noFill/>
            <a:ln w="9525">
              <a:noFill/>
              <a:miter lim="800000"/>
              <a:headEnd/>
              <a:tailEnd/>
            </a:ln>
          </p:spPr>
          <p:txBody>
            <a:bodyPr wrap="none">
              <a:spAutoFit/>
            </a:bodyPr>
            <a:lstStyle/>
            <a:p>
              <a:r>
                <a:rPr lang="en-US" sz="1400" b="1">
                  <a:latin typeface="Comic Sans MS" pitchFamily="66" charset="0"/>
                </a:rPr>
                <a:t>Concept</a:t>
              </a:r>
            </a:p>
          </p:txBody>
        </p:sp>
        <p:sp>
          <p:nvSpPr>
            <p:cNvPr id="30752" name="Line 8"/>
            <p:cNvSpPr>
              <a:spLocks noChangeShapeType="1"/>
            </p:cNvSpPr>
            <p:nvPr/>
          </p:nvSpPr>
          <p:spPr bwMode="auto">
            <a:xfrm>
              <a:off x="912" y="960"/>
              <a:ext cx="0" cy="3120"/>
            </a:xfrm>
            <a:prstGeom prst="line">
              <a:avLst/>
            </a:prstGeom>
            <a:noFill/>
            <a:ln w="19050">
              <a:solidFill>
                <a:schemeClr val="tx1"/>
              </a:solidFill>
              <a:round/>
              <a:headEnd/>
              <a:tailEnd/>
            </a:ln>
          </p:spPr>
          <p:txBody>
            <a:bodyPr/>
            <a:lstStyle/>
            <a:p>
              <a:endParaRPr lang="en-US"/>
            </a:p>
          </p:txBody>
        </p:sp>
        <p:sp>
          <p:nvSpPr>
            <p:cNvPr id="30753" name="Line 10"/>
            <p:cNvSpPr>
              <a:spLocks noChangeShapeType="1"/>
            </p:cNvSpPr>
            <p:nvPr/>
          </p:nvSpPr>
          <p:spPr bwMode="auto">
            <a:xfrm>
              <a:off x="336" y="1152"/>
              <a:ext cx="1920" cy="0"/>
            </a:xfrm>
            <a:prstGeom prst="line">
              <a:avLst/>
            </a:prstGeom>
            <a:noFill/>
            <a:ln w="28575">
              <a:solidFill>
                <a:schemeClr val="tx1"/>
              </a:solidFill>
              <a:round/>
              <a:headEnd/>
              <a:tailEnd/>
            </a:ln>
          </p:spPr>
          <p:txBody>
            <a:bodyPr/>
            <a:lstStyle/>
            <a:p>
              <a:endParaRPr lang="en-US"/>
            </a:p>
          </p:txBody>
        </p:sp>
        <p:sp>
          <p:nvSpPr>
            <p:cNvPr id="30754" name="Text Box 11"/>
            <p:cNvSpPr txBox="1">
              <a:spLocks noChangeArrowheads="1"/>
            </p:cNvSpPr>
            <p:nvPr/>
          </p:nvSpPr>
          <p:spPr bwMode="auto">
            <a:xfrm>
              <a:off x="899" y="960"/>
              <a:ext cx="1357" cy="192"/>
            </a:xfrm>
            <a:prstGeom prst="rect">
              <a:avLst/>
            </a:prstGeom>
            <a:noFill/>
            <a:ln w="9525">
              <a:noFill/>
              <a:miter lim="800000"/>
              <a:headEnd/>
              <a:tailEnd/>
            </a:ln>
          </p:spPr>
          <p:txBody>
            <a:bodyPr wrap="none">
              <a:spAutoFit/>
            </a:bodyPr>
            <a:lstStyle/>
            <a:p>
              <a:r>
                <a:rPr lang="en-US" sz="1400" b="1">
                  <a:latin typeface="Comic Sans MS" pitchFamily="66" charset="0"/>
                </a:rPr>
                <a:t>Representative Images</a:t>
              </a:r>
            </a:p>
          </p:txBody>
        </p:sp>
        <p:pic>
          <p:nvPicPr>
            <p:cNvPr id="30755" name="Picture 13" descr="59a46063">
              <a:hlinkClick r:id="rId7"/>
            </p:cNvPr>
            <p:cNvPicPr>
              <a:picLocks noChangeAspect="1" noChangeArrowheads="1"/>
            </p:cNvPicPr>
            <p:nvPr/>
          </p:nvPicPr>
          <p:blipFill>
            <a:blip r:embed="rId8" cstate="print"/>
            <a:srcRect/>
            <a:stretch>
              <a:fillRect/>
            </a:stretch>
          </p:blipFill>
          <p:spPr bwMode="auto">
            <a:xfrm>
              <a:off x="1008" y="1248"/>
              <a:ext cx="366" cy="276"/>
            </a:xfrm>
            <a:prstGeom prst="rect">
              <a:avLst/>
            </a:prstGeom>
            <a:noFill/>
            <a:ln w="9525">
              <a:noFill/>
              <a:miter lim="800000"/>
              <a:headEnd/>
              <a:tailEnd/>
            </a:ln>
          </p:spPr>
        </p:pic>
        <p:pic>
          <p:nvPicPr>
            <p:cNvPr id="30756" name="Picture 17" descr="59a473f4">
              <a:hlinkClick r:id="rId9"/>
            </p:cNvPr>
            <p:cNvPicPr>
              <a:picLocks noChangeAspect="1" noChangeArrowheads="1"/>
            </p:cNvPicPr>
            <p:nvPr/>
          </p:nvPicPr>
          <p:blipFill>
            <a:blip r:embed="rId10" cstate="print"/>
            <a:srcRect/>
            <a:stretch>
              <a:fillRect/>
            </a:stretch>
          </p:blipFill>
          <p:spPr bwMode="auto">
            <a:xfrm>
              <a:off x="1200" y="1344"/>
              <a:ext cx="366" cy="276"/>
            </a:xfrm>
            <a:prstGeom prst="rect">
              <a:avLst/>
            </a:prstGeom>
            <a:noFill/>
            <a:ln w="9525">
              <a:noFill/>
              <a:miter lim="800000"/>
              <a:headEnd/>
              <a:tailEnd/>
            </a:ln>
          </p:spPr>
        </p:pic>
        <p:pic>
          <p:nvPicPr>
            <p:cNvPr id="30757" name="Picture 19" descr="59a56ffc">
              <a:hlinkClick r:id="rId11"/>
            </p:cNvPr>
            <p:cNvPicPr>
              <a:picLocks noChangeAspect="1" noChangeArrowheads="1"/>
            </p:cNvPicPr>
            <p:nvPr/>
          </p:nvPicPr>
          <p:blipFill>
            <a:blip r:embed="rId12" cstate="print"/>
            <a:srcRect/>
            <a:stretch>
              <a:fillRect/>
            </a:stretch>
          </p:blipFill>
          <p:spPr bwMode="auto">
            <a:xfrm>
              <a:off x="1488" y="1248"/>
              <a:ext cx="366" cy="276"/>
            </a:xfrm>
            <a:prstGeom prst="rect">
              <a:avLst/>
            </a:prstGeom>
            <a:noFill/>
            <a:ln w="9525">
              <a:noFill/>
              <a:miter lim="800000"/>
              <a:headEnd/>
              <a:tailEnd/>
            </a:ln>
          </p:spPr>
        </p:pic>
        <p:pic>
          <p:nvPicPr>
            <p:cNvPr id="30758" name="Picture 21" descr="opel-antara-8688">
              <a:hlinkClick r:id="rId13"/>
            </p:cNvPr>
            <p:cNvPicPr>
              <a:picLocks noChangeAspect="1" noChangeArrowheads="1"/>
            </p:cNvPicPr>
            <p:nvPr/>
          </p:nvPicPr>
          <p:blipFill>
            <a:blip r:embed="rId14" cstate="print"/>
            <a:srcRect/>
            <a:stretch>
              <a:fillRect/>
            </a:stretch>
          </p:blipFill>
          <p:spPr bwMode="auto">
            <a:xfrm>
              <a:off x="1680" y="1440"/>
              <a:ext cx="402" cy="268"/>
            </a:xfrm>
            <a:prstGeom prst="rect">
              <a:avLst/>
            </a:prstGeom>
            <a:noFill/>
            <a:ln w="9525">
              <a:noFill/>
              <a:miter lim="800000"/>
              <a:headEnd/>
              <a:tailEnd/>
            </a:ln>
          </p:spPr>
        </p:pic>
        <p:sp>
          <p:nvSpPr>
            <p:cNvPr id="30759" name="Line 22"/>
            <p:cNvSpPr>
              <a:spLocks noChangeShapeType="1"/>
            </p:cNvSpPr>
            <p:nvPr/>
          </p:nvSpPr>
          <p:spPr bwMode="auto">
            <a:xfrm flipH="1">
              <a:off x="336" y="1776"/>
              <a:ext cx="1920" cy="0"/>
            </a:xfrm>
            <a:prstGeom prst="line">
              <a:avLst/>
            </a:prstGeom>
            <a:noFill/>
            <a:ln w="9525">
              <a:solidFill>
                <a:schemeClr val="tx1"/>
              </a:solidFill>
              <a:round/>
              <a:headEnd/>
              <a:tailEnd/>
            </a:ln>
          </p:spPr>
          <p:txBody>
            <a:bodyPr/>
            <a:lstStyle/>
            <a:p>
              <a:endParaRPr lang="en-US"/>
            </a:p>
          </p:txBody>
        </p:sp>
        <p:sp>
          <p:nvSpPr>
            <p:cNvPr id="30760" name="Text Box 23"/>
            <p:cNvSpPr txBox="1">
              <a:spLocks noChangeArrowheads="1"/>
            </p:cNvSpPr>
            <p:nvPr/>
          </p:nvSpPr>
          <p:spPr bwMode="auto">
            <a:xfrm>
              <a:off x="336" y="1344"/>
              <a:ext cx="301" cy="192"/>
            </a:xfrm>
            <a:prstGeom prst="rect">
              <a:avLst/>
            </a:prstGeom>
            <a:noFill/>
            <a:ln w="9525">
              <a:noFill/>
              <a:miter lim="800000"/>
              <a:headEnd/>
              <a:tailEnd/>
            </a:ln>
          </p:spPr>
          <p:txBody>
            <a:bodyPr wrap="none">
              <a:spAutoFit/>
            </a:bodyPr>
            <a:lstStyle/>
            <a:p>
              <a:r>
                <a:rPr lang="en-US" sz="1400" b="1">
                  <a:latin typeface="Comic Sans MS" pitchFamily="66" charset="0"/>
                </a:rPr>
                <a:t>Car</a:t>
              </a:r>
            </a:p>
          </p:txBody>
        </p:sp>
        <p:pic>
          <p:nvPicPr>
            <p:cNvPr id="30761" name="Picture 31" descr="120468229_806573177d_b">
              <a:hlinkClick r:id="rId15" tooltip="flickr.com"/>
            </p:cNvPr>
            <p:cNvPicPr>
              <a:picLocks noChangeAspect="1" noChangeArrowheads="1"/>
            </p:cNvPicPr>
            <p:nvPr/>
          </p:nvPicPr>
          <p:blipFill>
            <a:blip r:embed="rId16" cstate="print"/>
            <a:srcRect/>
            <a:stretch>
              <a:fillRect/>
            </a:stretch>
          </p:blipFill>
          <p:spPr bwMode="auto">
            <a:xfrm>
              <a:off x="1056" y="2160"/>
              <a:ext cx="545" cy="385"/>
            </a:xfrm>
            <a:prstGeom prst="rect">
              <a:avLst/>
            </a:prstGeom>
            <a:noFill/>
            <a:ln w="9525">
              <a:noFill/>
              <a:miter lim="800000"/>
              <a:headEnd/>
              <a:tailEnd/>
            </a:ln>
          </p:spPr>
        </p:pic>
        <p:pic>
          <p:nvPicPr>
            <p:cNvPr id="30762" name="Picture 25" descr="flower-picture-2">
              <a:hlinkClick r:id="rId17" tooltip="nicisoft.com"/>
            </p:cNvPr>
            <p:cNvPicPr>
              <a:picLocks noChangeAspect="1" noChangeArrowheads="1"/>
            </p:cNvPicPr>
            <p:nvPr/>
          </p:nvPicPr>
          <p:blipFill>
            <a:blip r:embed="rId18" cstate="print"/>
            <a:srcRect/>
            <a:stretch>
              <a:fillRect/>
            </a:stretch>
          </p:blipFill>
          <p:spPr bwMode="auto">
            <a:xfrm>
              <a:off x="1392" y="2016"/>
              <a:ext cx="377" cy="418"/>
            </a:xfrm>
            <a:prstGeom prst="rect">
              <a:avLst/>
            </a:prstGeom>
            <a:noFill/>
            <a:ln w="9525">
              <a:noFill/>
              <a:miter lim="800000"/>
              <a:headEnd/>
              <a:tailEnd/>
            </a:ln>
          </p:spPr>
        </p:pic>
        <p:pic>
          <p:nvPicPr>
            <p:cNvPr id="30763" name="Picture 29" descr="lotus%2520flower">
              <a:hlinkClick r:id="rId19" tooltip="pinker.wjh.harvard.edu"/>
            </p:cNvPr>
            <p:cNvPicPr>
              <a:picLocks noChangeAspect="1" noChangeArrowheads="1"/>
            </p:cNvPicPr>
            <p:nvPr/>
          </p:nvPicPr>
          <p:blipFill>
            <a:blip r:embed="rId20" cstate="print"/>
            <a:srcRect/>
            <a:stretch>
              <a:fillRect/>
            </a:stretch>
          </p:blipFill>
          <p:spPr bwMode="auto">
            <a:xfrm>
              <a:off x="1632" y="1824"/>
              <a:ext cx="504" cy="333"/>
            </a:xfrm>
            <a:prstGeom prst="rect">
              <a:avLst/>
            </a:prstGeom>
            <a:noFill/>
            <a:ln w="9525">
              <a:noFill/>
              <a:miter lim="800000"/>
              <a:headEnd/>
              <a:tailEnd/>
            </a:ln>
          </p:spPr>
        </p:pic>
        <p:sp>
          <p:nvSpPr>
            <p:cNvPr id="30764" name="Line 34"/>
            <p:cNvSpPr>
              <a:spLocks noChangeShapeType="1"/>
            </p:cNvSpPr>
            <p:nvPr/>
          </p:nvSpPr>
          <p:spPr bwMode="auto">
            <a:xfrm flipH="1">
              <a:off x="336" y="2592"/>
              <a:ext cx="1920" cy="0"/>
            </a:xfrm>
            <a:prstGeom prst="line">
              <a:avLst/>
            </a:prstGeom>
            <a:noFill/>
            <a:ln w="9525">
              <a:solidFill>
                <a:schemeClr val="tx1"/>
              </a:solidFill>
              <a:round/>
              <a:headEnd/>
              <a:tailEnd/>
            </a:ln>
          </p:spPr>
          <p:txBody>
            <a:bodyPr/>
            <a:lstStyle/>
            <a:p>
              <a:endParaRPr lang="en-US"/>
            </a:p>
          </p:txBody>
        </p:sp>
        <p:sp>
          <p:nvSpPr>
            <p:cNvPr id="30765" name="Text Box 35"/>
            <p:cNvSpPr txBox="1">
              <a:spLocks noChangeArrowheads="1"/>
            </p:cNvSpPr>
            <p:nvPr/>
          </p:nvSpPr>
          <p:spPr bwMode="auto">
            <a:xfrm>
              <a:off x="336" y="2064"/>
              <a:ext cx="468" cy="192"/>
            </a:xfrm>
            <a:prstGeom prst="rect">
              <a:avLst/>
            </a:prstGeom>
            <a:noFill/>
            <a:ln w="9525">
              <a:noFill/>
              <a:miter lim="800000"/>
              <a:headEnd/>
              <a:tailEnd/>
            </a:ln>
          </p:spPr>
          <p:txBody>
            <a:bodyPr wrap="none">
              <a:spAutoFit/>
            </a:bodyPr>
            <a:lstStyle/>
            <a:p>
              <a:r>
                <a:rPr lang="en-US" sz="1400" b="1">
                  <a:latin typeface="Comic Sans MS" pitchFamily="66" charset="0"/>
                </a:rPr>
                <a:t>Flower</a:t>
              </a:r>
            </a:p>
          </p:txBody>
        </p:sp>
        <p:sp>
          <p:nvSpPr>
            <p:cNvPr id="30766" name="Text Box 36"/>
            <p:cNvSpPr txBox="1">
              <a:spLocks noChangeArrowheads="1"/>
            </p:cNvSpPr>
            <p:nvPr/>
          </p:nvSpPr>
          <p:spPr bwMode="auto">
            <a:xfrm>
              <a:off x="1430" y="2700"/>
              <a:ext cx="180" cy="979"/>
            </a:xfrm>
            <a:prstGeom prst="rect">
              <a:avLst/>
            </a:prstGeom>
            <a:noFill/>
            <a:ln w="9525">
              <a:noFill/>
              <a:miter lim="800000"/>
              <a:headEnd/>
              <a:tailEnd/>
            </a:ln>
          </p:spPr>
          <p:txBody>
            <a:bodyPr wrap="none">
              <a:spAutoFit/>
            </a:bodyPr>
            <a:lstStyle/>
            <a:p>
              <a:r>
                <a:rPr lang="en-US"/>
                <a:t>.</a:t>
              </a:r>
            </a:p>
            <a:p>
              <a:r>
                <a:rPr lang="en-US"/>
                <a:t>.</a:t>
              </a:r>
            </a:p>
            <a:p>
              <a:r>
                <a:rPr lang="en-US"/>
                <a:t>.</a:t>
              </a:r>
            </a:p>
          </p:txBody>
        </p:sp>
      </p:grpSp>
      <p:sp>
        <p:nvSpPr>
          <p:cNvPr id="30726" name="Text Box 38"/>
          <p:cNvSpPr txBox="1">
            <a:spLocks noChangeArrowheads="1"/>
          </p:cNvSpPr>
          <p:nvPr/>
        </p:nvSpPr>
        <p:spPr bwMode="auto">
          <a:xfrm>
            <a:off x="2895600" y="1027113"/>
            <a:ext cx="2300288" cy="369887"/>
          </a:xfrm>
          <a:prstGeom prst="rect">
            <a:avLst/>
          </a:prstGeom>
          <a:noFill/>
          <a:ln w="9525">
            <a:noFill/>
            <a:miter lim="800000"/>
            <a:headEnd/>
            <a:tailEnd/>
          </a:ln>
        </p:spPr>
        <p:txBody>
          <a:bodyPr wrap="none">
            <a:spAutoFit/>
          </a:bodyPr>
          <a:lstStyle/>
          <a:p>
            <a:pPr algn="ctr"/>
            <a:r>
              <a:rPr lang="en-US" sz="1800" b="1" dirty="0">
                <a:solidFill>
                  <a:srgbClr val="F78609"/>
                </a:solidFill>
                <a:latin typeface="Arial" charset="0"/>
              </a:rPr>
              <a:t>Concept Dictionary</a:t>
            </a:r>
          </a:p>
        </p:txBody>
      </p:sp>
      <p:sp>
        <p:nvSpPr>
          <p:cNvPr id="30727" name="AutoShape 39"/>
          <p:cNvSpPr>
            <a:spLocks noChangeArrowheads="1"/>
          </p:cNvSpPr>
          <p:nvPr/>
        </p:nvSpPr>
        <p:spPr bwMode="auto">
          <a:xfrm>
            <a:off x="6629400" y="1828800"/>
            <a:ext cx="2133600" cy="3886200"/>
          </a:xfrm>
          <a:prstGeom prst="can">
            <a:avLst>
              <a:gd name="adj" fmla="val 45536"/>
            </a:avLst>
          </a:prstGeom>
          <a:solidFill>
            <a:srgbClr val="D5D5D5"/>
          </a:solidFill>
          <a:ln w="9525">
            <a:solidFill>
              <a:schemeClr val="tx1"/>
            </a:solidFill>
            <a:round/>
            <a:headEnd/>
            <a:tailEnd/>
          </a:ln>
        </p:spPr>
        <p:txBody>
          <a:bodyPr wrap="none" anchor="ctr"/>
          <a:lstStyle/>
          <a:p>
            <a:pPr algn="ctr"/>
            <a:endParaRPr lang="en-US">
              <a:solidFill>
                <a:schemeClr val="folHlink"/>
              </a:solidFill>
            </a:endParaRPr>
          </a:p>
        </p:txBody>
      </p:sp>
      <p:pic>
        <p:nvPicPr>
          <p:cNvPr id="30728" name="Picture 41" descr="CABCVIC007">
            <a:hlinkClick r:id="rId21"/>
          </p:cNvPr>
          <p:cNvPicPr>
            <a:picLocks noChangeAspect="1" noChangeArrowheads="1"/>
          </p:cNvPicPr>
          <p:nvPr/>
        </p:nvPicPr>
        <p:blipFill>
          <a:blip r:embed="rId22" cstate="print"/>
          <a:srcRect/>
          <a:stretch>
            <a:fillRect/>
          </a:stretch>
        </p:blipFill>
        <p:spPr bwMode="auto">
          <a:xfrm>
            <a:off x="7467600" y="3724275"/>
            <a:ext cx="714375" cy="466725"/>
          </a:xfrm>
          <a:prstGeom prst="rect">
            <a:avLst/>
          </a:prstGeom>
          <a:noFill/>
          <a:ln w="9525">
            <a:noFill/>
            <a:miter lim="800000"/>
            <a:headEnd/>
            <a:tailEnd/>
          </a:ln>
        </p:spPr>
      </p:pic>
      <p:sp>
        <p:nvSpPr>
          <p:cNvPr id="30729" name="Line 42"/>
          <p:cNvSpPr>
            <a:spLocks noChangeShapeType="1"/>
          </p:cNvSpPr>
          <p:nvPr/>
        </p:nvSpPr>
        <p:spPr bwMode="auto">
          <a:xfrm>
            <a:off x="5486400" y="3352800"/>
            <a:ext cx="1981200" cy="457200"/>
          </a:xfrm>
          <a:prstGeom prst="line">
            <a:avLst/>
          </a:prstGeom>
          <a:noFill/>
          <a:ln w="28575">
            <a:solidFill>
              <a:srgbClr val="9900FF"/>
            </a:solidFill>
            <a:round/>
            <a:headEnd/>
            <a:tailEnd type="triangle" w="med" len="med"/>
          </a:ln>
        </p:spPr>
        <p:txBody>
          <a:bodyPr/>
          <a:lstStyle/>
          <a:p>
            <a:endParaRPr lang="en-US"/>
          </a:p>
        </p:txBody>
      </p:sp>
      <p:sp>
        <p:nvSpPr>
          <p:cNvPr id="30730" name="Line 45"/>
          <p:cNvSpPr>
            <a:spLocks noChangeShapeType="1"/>
          </p:cNvSpPr>
          <p:nvPr/>
        </p:nvSpPr>
        <p:spPr bwMode="auto">
          <a:xfrm>
            <a:off x="5486400" y="3505200"/>
            <a:ext cx="1524000" cy="1143000"/>
          </a:xfrm>
          <a:prstGeom prst="line">
            <a:avLst/>
          </a:prstGeom>
          <a:noFill/>
          <a:ln w="28575">
            <a:solidFill>
              <a:srgbClr val="9900FF"/>
            </a:solidFill>
            <a:round/>
            <a:headEnd/>
            <a:tailEnd type="triangle" w="med" len="med"/>
          </a:ln>
        </p:spPr>
        <p:txBody>
          <a:bodyPr/>
          <a:lstStyle/>
          <a:p>
            <a:endParaRPr lang="en-US"/>
          </a:p>
        </p:txBody>
      </p:sp>
      <p:sp>
        <p:nvSpPr>
          <p:cNvPr id="30731" name="Line 49"/>
          <p:cNvSpPr>
            <a:spLocks noChangeShapeType="1"/>
          </p:cNvSpPr>
          <p:nvPr/>
        </p:nvSpPr>
        <p:spPr bwMode="auto">
          <a:xfrm>
            <a:off x="5486400" y="2286000"/>
            <a:ext cx="1447800" cy="685800"/>
          </a:xfrm>
          <a:prstGeom prst="line">
            <a:avLst/>
          </a:prstGeom>
          <a:noFill/>
          <a:ln w="28575">
            <a:solidFill>
              <a:srgbClr val="9900FF"/>
            </a:solidFill>
            <a:round/>
            <a:headEnd/>
            <a:tailEnd type="triangle" w="med" len="med"/>
          </a:ln>
        </p:spPr>
        <p:txBody>
          <a:bodyPr/>
          <a:lstStyle/>
          <a:p>
            <a:endParaRPr lang="en-US"/>
          </a:p>
        </p:txBody>
      </p:sp>
      <p:sp>
        <p:nvSpPr>
          <p:cNvPr id="30732" name="Line 50"/>
          <p:cNvSpPr>
            <a:spLocks noChangeShapeType="1"/>
          </p:cNvSpPr>
          <p:nvPr/>
        </p:nvSpPr>
        <p:spPr bwMode="auto">
          <a:xfrm flipV="1">
            <a:off x="5410200" y="3276600"/>
            <a:ext cx="1524000" cy="1371600"/>
          </a:xfrm>
          <a:prstGeom prst="line">
            <a:avLst/>
          </a:prstGeom>
          <a:noFill/>
          <a:ln w="28575">
            <a:solidFill>
              <a:srgbClr val="9900FF"/>
            </a:solidFill>
            <a:round/>
            <a:headEnd/>
            <a:tailEnd type="triangle" w="med" len="med"/>
          </a:ln>
        </p:spPr>
        <p:txBody>
          <a:bodyPr/>
          <a:lstStyle/>
          <a:p>
            <a:endParaRPr lang="en-US"/>
          </a:p>
        </p:txBody>
      </p:sp>
      <p:pic>
        <p:nvPicPr>
          <p:cNvPr id="30733" name="Picture 52" descr="Seagull in flight 2">
            <a:hlinkClick r:id="rId23"/>
          </p:cNvPr>
          <p:cNvPicPr>
            <a:picLocks noChangeAspect="1" noChangeArrowheads="1"/>
          </p:cNvPicPr>
          <p:nvPr/>
        </p:nvPicPr>
        <p:blipFill>
          <a:blip r:embed="rId24" cstate="print"/>
          <a:srcRect/>
          <a:stretch>
            <a:fillRect/>
          </a:stretch>
        </p:blipFill>
        <p:spPr bwMode="auto">
          <a:xfrm>
            <a:off x="6781800" y="4876800"/>
            <a:ext cx="782638" cy="519113"/>
          </a:xfrm>
          <a:prstGeom prst="rect">
            <a:avLst/>
          </a:prstGeom>
          <a:noFill/>
          <a:ln w="9525">
            <a:noFill/>
            <a:miter lim="800000"/>
            <a:headEnd/>
            <a:tailEnd/>
          </a:ln>
        </p:spPr>
      </p:pic>
      <p:sp>
        <p:nvSpPr>
          <p:cNvPr id="30734" name="Rectangle 53"/>
          <p:cNvSpPr>
            <a:spLocks noChangeArrowheads="1"/>
          </p:cNvSpPr>
          <p:nvPr/>
        </p:nvSpPr>
        <p:spPr bwMode="auto">
          <a:xfrm>
            <a:off x="457200" y="1752600"/>
            <a:ext cx="1371600" cy="304800"/>
          </a:xfrm>
          <a:prstGeom prst="rect">
            <a:avLst/>
          </a:prstGeom>
          <a:solidFill>
            <a:srgbClr val="FFCFB7"/>
          </a:solidFill>
          <a:ln w="9525">
            <a:solidFill>
              <a:schemeClr val="tx1"/>
            </a:solidFill>
            <a:miter lim="800000"/>
            <a:headEnd/>
            <a:tailEnd/>
          </a:ln>
        </p:spPr>
        <p:txBody>
          <a:bodyPr wrap="none" anchor="ctr"/>
          <a:lstStyle/>
          <a:p>
            <a:pPr algn="ctr"/>
            <a:endParaRPr lang="en-US">
              <a:solidFill>
                <a:srgbClr val="FFCFB7"/>
              </a:solidFill>
            </a:endParaRPr>
          </a:p>
        </p:txBody>
      </p:sp>
      <p:sp>
        <p:nvSpPr>
          <p:cNvPr id="30735" name="Text Box 54"/>
          <p:cNvSpPr txBox="1">
            <a:spLocks noChangeArrowheads="1"/>
          </p:cNvSpPr>
          <p:nvPr/>
        </p:nvSpPr>
        <p:spPr bwMode="auto">
          <a:xfrm>
            <a:off x="441325" y="1752600"/>
            <a:ext cx="722313" cy="307975"/>
          </a:xfrm>
          <a:prstGeom prst="rect">
            <a:avLst/>
          </a:prstGeom>
          <a:noFill/>
          <a:ln w="9525">
            <a:noFill/>
            <a:miter lim="800000"/>
            <a:headEnd/>
            <a:tailEnd/>
          </a:ln>
        </p:spPr>
        <p:txBody>
          <a:bodyPr wrap="none">
            <a:spAutoFit/>
          </a:bodyPr>
          <a:lstStyle/>
          <a:p>
            <a:r>
              <a:rPr lang="en-US" sz="1400" dirty="0">
                <a:solidFill>
                  <a:schemeClr val="bg1"/>
                </a:solidFill>
                <a:latin typeface="Arial" charset="0"/>
                <a:cs typeface="Arial" charset="0"/>
              </a:rPr>
              <a:t>Flower</a:t>
            </a:r>
          </a:p>
        </p:txBody>
      </p:sp>
      <p:pic>
        <p:nvPicPr>
          <p:cNvPr id="30736" name="Picture 59" descr="MCj03522200000[1]"/>
          <p:cNvPicPr>
            <a:picLocks noChangeAspect="1" noChangeArrowheads="1"/>
          </p:cNvPicPr>
          <p:nvPr/>
        </p:nvPicPr>
        <p:blipFill>
          <a:blip r:embed="rId25" cstate="print"/>
          <a:srcRect/>
          <a:stretch>
            <a:fillRect/>
          </a:stretch>
        </p:blipFill>
        <p:spPr bwMode="auto">
          <a:xfrm>
            <a:off x="1828800" y="1752600"/>
            <a:ext cx="238125" cy="304800"/>
          </a:xfrm>
          <a:prstGeom prst="rect">
            <a:avLst/>
          </a:prstGeom>
          <a:noFill/>
          <a:ln w="9525">
            <a:noFill/>
            <a:miter lim="800000"/>
            <a:headEnd/>
            <a:tailEnd/>
          </a:ln>
        </p:spPr>
      </p:pic>
      <p:sp>
        <p:nvSpPr>
          <p:cNvPr id="30737" name="Text Box 60"/>
          <p:cNvSpPr txBox="1">
            <a:spLocks noChangeArrowheads="1"/>
          </p:cNvSpPr>
          <p:nvPr/>
        </p:nvSpPr>
        <p:spPr bwMode="auto">
          <a:xfrm>
            <a:off x="365125" y="1458913"/>
            <a:ext cx="1031875" cy="304800"/>
          </a:xfrm>
          <a:prstGeom prst="rect">
            <a:avLst/>
          </a:prstGeom>
          <a:noFill/>
          <a:ln w="9525">
            <a:noFill/>
            <a:miter lim="800000"/>
            <a:headEnd/>
            <a:tailEnd/>
          </a:ln>
        </p:spPr>
        <p:txBody>
          <a:bodyPr wrap="none">
            <a:spAutoFit/>
          </a:bodyPr>
          <a:lstStyle/>
          <a:p>
            <a:r>
              <a:rPr lang="en-US" sz="1400" b="1">
                <a:latin typeface="Arial" charset="0"/>
              </a:rPr>
              <a:t>Keywords</a:t>
            </a:r>
          </a:p>
        </p:txBody>
      </p:sp>
      <p:sp>
        <p:nvSpPr>
          <p:cNvPr id="30738" name="Line 61"/>
          <p:cNvSpPr>
            <a:spLocks noChangeShapeType="1"/>
          </p:cNvSpPr>
          <p:nvPr/>
        </p:nvSpPr>
        <p:spPr bwMode="auto">
          <a:xfrm>
            <a:off x="1066800" y="2133600"/>
            <a:ext cx="0" cy="1905000"/>
          </a:xfrm>
          <a:prstGeom prst="line">
            <a:avLst/>
          </a:prstGeom>
          <a:noFill/>
          <a:ln w="38100">
            <a:solidFill>
              <a:srgbClr val="CC0000"/>
            </a:solidFill>
            <a:round/>
            <a:headEnd/>
            <a:tailEnd/>
          </a:ln>
        </p:spPr>
        <p:txBody>
          <a:bodyPr/>
          <a:lstStyle/>
          <a:p>
            <a:endParaRPr lang="en-US"/>
          </a:p>
        </p:txBody>
      </p:sp>
      <p:sp>
        <p:nvSpPr>
          <p:cNvPr id="30739" name="Line 62"/>
          <p:cNvSpPr>
            <a:spLocks noChangeShapeType="1"/>
          </p:cNvSpPr>
          <p:nvPr/>
        </p:nvSpPr>
        <p:spPr bwMode="auto">
          <a:xfrm>
            <a:off x="1066800" y="4038600"/>
            <a:ext cx="838200" cy="0"/>
          </a:xfrm>
          <a:prstGeom prst="line">
            <a:avLst/>
          </a:prstGeom>
          <a:noFill/>
          <a:ln w="38100">
            <a:solidFill>
              <a:srgbClr val="CC0000"/>
            </a:solidFill>
            <a:round/>
            <a:headEnd/>
            <a:tailEnd/>
          </a:ln>
        </p:spPr>
        <p:txBody>
          <a:bodyPr/>
          <a:lstStyle/>
          <a:p>
            <a:endParaRPr lang="en-US"/>
          </a:p>
        </p:txBody>
      </p:sp>
      <p:sp>
        <p:nvSpPr>
          <p:cNvPr id="30740" name="Line 63"/>
          <p:cNvSpPr>
            <a:spLocks noChangeShapeType="1"/>
          </p:cNvSpPr>
          <p:nvPr/>
        </p:nvSpPr>
        <p:spPr bwMode="auto">
          <a:xfrm flipV="1">
            <a:off x="1905000" y="3352800"/>
            <a:ext cx="685800" cy="685800"/>
          </a:xfrm>
          <a:prstGeom prst="line">
            <a:avLst/>
          </a:prstGeom>
          <a:noFill/>
          <a:ln w="38100">
            <a:solidFill>
              <a:srgbClr val="CC0000"/>
            </a:solidFill>
            <a:round/>
            <a:headEnd/>
            <a:tailEnd type="triangle" w="med" len="med"/>
          </a:ln>
        </p:spPr>
        <p:txBody>
          <a:bodyPr/>
          <a:lstStyle/>
          <a:p>
            <a:endParaRPr lang="en-US"/>
          </a:p>
        </p:txBody>
      </p:sp>
      <p:sp>
        <p:nvSpPr>
          <p:cNvPr id="30741" name="Text Box 64"/>
          <p:cNvSpPr txBox="1">
            <a:spLocks noChangeArrowheads="1"/>
          </p:cNvSpPr>
          <p:nvPr/>
        </p:nvSpPr>
        <p:spPr bwMode="auto">
          <a:xfrm>
            <a:off x="6781800" y="5729288"/>
            <a:ext cx="1924050" cy="366712"/>
          </a:xfrm>
          <a:prstGeom prst="rect">
            <a:avLst/>
          </a:prstGeom>
          <a:noFill/>
          <a:ln w="9525">
            <a:noFill/>
            <a:miter lim="800000"/>
            <a:headEnd/>
            <a:tailEnd/>
          </a:ln>
        </p:spPr>
        <p:txBody>
          <a:bodyPr wrap="none">
            <a:spAutoFit/>
          </a:bodyPr>
          <a:lstStyle/>
          <a:p>
            <a:pPr algn="ctr"/>
            <a:r>
              <a:rPr lang="en-US" sz="1800" b="1" dirty="0">
                <a:solidFill>
                  <a:srgbClr val="F78609"/>
                </a:solidFill>
                <a:latin typeface="Arial" charset="0"/>
              </a:rPr>
              <a:t>Image Database</a:t>
            </a:r>
          </a:p>
        </p:txBody>
      </p:sp>
      <p:pic>
        <p:nvPicPr>
          <p:cNvPr id="30742" name="Picture 66" descr="American Home">
            <a:hlinkClick r:id="rId26"/>
          </p:cNvPr>
          <p:cNvPicPr>
            <a:picLocks noChangeAspect="1" noChangeArrowheads="1"/>
          </p:cNvPicPr>
          <p:nvPr/>
        </p:nvPicPr>
        <p:blipFill>
          <a:blip r:embed="rId27" cstate="print"/>
          <a:srcRect/>
          <a:stretch>
            <a:fillRect/>
          </a:stretch>
        </p:blipFill>
        <p:spPr bwMode="auto">
          <a:xfrm>
            <a:off x="7696200" y="3124200"/>
            <a:ext cx="771525" cy="512763"/>
          </a:xfrm>
          <a:prstGeom prst="rect">
            <a:avLst/>
          </a:prstGeom>
          <a:noFill/>
          <a:ln w="9525">
            <a:noFill/>
            <a:miter lim="800000"/>
            <a:headEnd/>
            <a:tailEnd/>
          </a:ln>
        </p:spPr>
      </p:pic>
      <p:pic>
        <p:nvPicPr>
          <p:cNvPr id="30743" name="Picture 48" descr="Modern suburban family houses">
            <a:hlinkClick r:id="rId28"/>
          </p:cNvPr>
          <p:cNvPicPr>
            <a:picLocks noChangeAspect="1" noChangeArrowheads="1"/>
          </p:cNvPicPr>
          <p:nvPr/>
        </p:nvPicPr>
        <p:blipFill>
          <a:blip r:embed="rId29" cstate="print"/>
          <a:srcRect/>
          <a:stretch>
            <a:fillRect/>
          </a:stretch>
        </p:blipFill>
        <p:spPr bwMode="auto">
          <a:xfrm>
            <a:off x="6934200" y="2895600"/>
            <a:ext cx="838200" cy="579438"/>
          </a:xfrm>
          <a:prstGeom prst="rect">
            <a:avLst/>
          </a:prstGeom>
          <a:noFill/>
          <a:ln w="9525">
            <a:noFill/>
            <a:miter lim="800000"/>
            <a:headEnd/>
            <a:tailEnd/>
          </a:ln>
        </p:spPr>
      </p:pic>
      <p:pic>
        <p:nvPicPr>
          <p:cNvPr id="30744" name="Picture 68" descr="Into the Clouds (Airliner)">
            <a:hlinkClick r:id="rId30"/>
          </p:cNvPr>
          <p:cNvPicPr>
            <a:picLocks noChangeAspect="1" noChangeArrowheads="1"/>
          </p:cNvPicPr>
          <p:nvPr/>
        </p:nvPicPr>
        <p:blipFill>
          <a:blip r:embed="rId31" cstate="print"/>
          <a:srcRect/>
          <a:stretch>
            <a:fillRect/>
          </a:stretch>
        </p:blipFill>
        <p:spPr bwMode="auto">
          <a:xfrm>
            <a:off x="7848600" y="4343400"/>
            <a:ext cx="622300" cy="412750"/>
          </a:xfrm>
          <a:prstGeom prst="rect">
            <a:avLst/>
          </a:prstGeom>
          <a:noFill/>
          <a:ln w="9525">
            <a:noFill/>
            <a:miter lim="800000"/>
            <a:headEnd/>
            <a:tailEnd/>
          </a:ln>
        </p:spPr>
      </p:pic>
      <p:sp>
        <p:nvSpPr>
          <p:cNvPr id="30745" name="Text Box 69"/>
          <p:cNvSpPr txBox="1">
            <a:spLocks noChangeArrowheads="1"/>
          </p:cNvSpPr>
          <p:nvPr/>
        </p:nvSpPr>
        <p:spPr bwMode="auto">
          <a:xfrm rot="-5400000">
            <a:off x="1727200" y="4154488"/>
            <a:ext cx="1055688" cy="519112"/>
          </a:xfrm>
          <a:prstGeom prst="rect">
            <a:avLst/>
          </a:prstGeom>
          <a:noFill/>
          <a:ln w="9525">
            <a:noFill/>
            <a:miter lim="800000"/>
            <a:headEnd/>
            <a:tailEnd/>
          </a:ln>
        </p:spPr>
        <p:txBody>
          <a:bodyPr wrap="none">
            <a:spAutoFit/>
          </a:bodyPr>
          <a:lstStyle/>
          <a:p>
            <a:r>
              <a:rPr lang="en-US" sz="2800" dirty="0">
                <a:solidFill>
                  <a:schemeClr val="bg1"/>
                </a:solidFill>
                <a:latin typeface="Arial" charset="0"/>
              </a:rPr>
              <a:t>Index</a:t>
            </a:r>
          </a:p>
        </p:txBody>
      </p:sp>
      <p:pic>
        <p:nvPicPr>
          <p:cNvPr id="30746" name="Picture 44" descr="VNHUE048">
            <a:hlinkClick r:id="rId32"/>
          </p:cNvPr>
          <p:cNvPicPr>
            <a:picLocks noChangeAspect="1" noChangeArrowheads="1"/>
          </p:cNvPicPr>
          <p:nvPr/>
        </p:nvPicPr>
        <p:blipFill>
          <a:blip r:embed="rId33" cstate="print"/>
          <a:srcRect/>
          <a:stretch>
            <a:fillRect/>
          </a:stretch>
        </p:blipFill>
        <p:spPr bwMode="auto">
          <a:xfrm>
            <a:off x="7010400" y="4495800"/>
            <a:ext cx="714375" cy="466725"/>
          </a:xfrm>
          <a:prstGeom prst="rect">
            <a:avLst/>
          </a:prstGeom>
          <a:noFill/>
          <a:ln w="9525">
            <a:noFill/>
            <a:miter lim="800000"/>
            <a:headEnd/>
            <a:tailEnd/>
          </a:ln>
        </p:spPr>
      </p:pic>
      <p:pic>
        <p:nvPicPr>
          <p:cNvPr id="30747" name="Picture 72" descr="Paris Eiffel Tower">
            <a:hlinkClick r:id="rId34"/>
          </p:cNvPr>
          <p:cNvPicPr>
            <a:picLocks noChangeAspect="1" noChangeArrowheads="1"/>
          </p:cNvPicPr>
          <p:nvPr/>
        </p:nvPicPr>
        <p:blipFill>
          <a:blip r:embed="rId35" cstate="print"/>
          <a:srcRect/>
          <a:stretch>
            <a:fillRect/>
          </a:stretch>
        </p:blipFill>
        <p:spPr bwMode="auto">
          <a:xfrm>
            <a:off x="7848600" y="4953000"/>
            <a:ext cx="409575" cy="617538"/>
          </a:xfrm>
          <a:prstGeom prst="rect">
            <a:avLst/>
          </a:prstGeom>
          <a:noFill/>
          <a:ln w="9525">
            <a:noFill/>
            <a:miter lim="800000"/>
            <a:headEnd/>
            <a:tailEnd/>
          </a:ln>
        </p:spPr>
      </p:pic>
      <p:sp>
        <p:nvSpPr>
          <p:cNvPr id="47" name="Rectangle 46"/>
          <p:cNvSpPr/>
          <p:nvPr/>
        </p:nvSpPr>
        <p:spPr>
          <a:xfrm>
            <a:off x="6096000" y="1295400"/>
            <a:ext cx="2133600" cy="914400"/>
          </a:xfrm>
          <a:prstGeom prst="rect">
            <a:avLst/>
          </a:prstGeom>
          <a:solidFill>
            <a:srgbClr val="75E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Use representative images to query the database</a:t>
            </a:r>
          </a:p>
        </p:txBody>
      </p:sp>
      <p:sp>
        <p:nvSpPr>
          <p:cNvPr id="3" name="Date Placeholder 2">
            <a:extLst>
              <a:ext uri="{FF2B5EF4-FFF2-40B4-BE49-F238E27FC236}">
                <a16:creationId xmlns:a16="http://schemas.microsoft.com/office/drawing/2014/main" id="{41F4F479-B522-469D-B42F-47A8FF19576E}"/>
              </a:ext>
            </a:extLst>
          </p:cNvPr>
          <p:cNvSpPr>
            <a:spLocks noGrp="1"/>
          </p:cNvSpPr>
          <p:nvPr>
            <p:ph type="dt" sz="half" idx="10"/>
          </p:nvPr>
        </p:nvSpPr>
        <p:spPr/>
        <p:txBody>
          <a:bodyPr/>
          <a:lstStyle/>
          <a:p>
            <a:fld id="{E9EE315D-7972-433E-B853-42C336A5B79E}" type="datetime1">
              <a:rPr lang="en-US" smtClean="0"/>
              <a:t>3/28/2023</a:t>
            </a:fld>
            <a:endParaRPr lang="en-US" dirty="0"/>
          </a:p>
        </p:txBody>
      </p:sp>
      <p:sp>
        <p:nvSpPr>
          <p:cNvPr id="4" name="Slide Number Placeholder 3">
            <a:extLst>
              <a:ext uri="{FF2B5EF4-FFF2-40B4-BE49-F238E27FC236}">
                <a16:creationId xmlns:a16="http://schemas.microsoft.com/office/drawing/2014/main" id="{B687D6FC-B707-423D-9BDB-263215FBEB63}"/>
              </a:ext>
            </a:extLst>
          </p:cNvPr>
          <p:cNvSpPr>
            <a:spLocks noGrp="1"/>
          </p:cNvSpPr>
          <p:nvPr>
            <p:ph type="sldNum" sz="quarter" idx="12"/>
          </p:nvPr>
        </p:nvSpPr>
        <p:spPr/>
        <p:txBody>
          <a:bodyPr/>
          <a:lstStyle/>
          <a:p>
            <a:fld id="{8444A278-390B-480E-A91C-73A8347B7D93}" type="slidenum">
              <a:rPr lang="en-US" smtClean="0"/>
              <a:p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609600"/>
            <a:ext cx="7772400" cy="685800"/>
          </a:xfrm>
        </p:spPr>
        <p:txBody>
          <a:bodyPr>
            <a:normAutofit fontScale="90000"/>
          </a:bodyPr>
          <a:lstStyle/>
          <a:p>
            <a:pPr eaLnBrk="1" hangingPunct="1"/>
            <a:r>
              <a:rPr lang="en-US" dirty="0">
                <a:solidFill>
                  <a:srgbClr val="CFAFE7"/>
                </a:solidFill>
                <a:latin typeface="Comic Sans MS" pitchFamily="66" charset="0"/>
              </a:rPr>
              <a:t>Concluding Remarks</a:t>
            </a:r>
          </a:p>
        </p:txBody>
      </p:sp>
      <p:sp>
        <p:nvSpPr>
          <p:cNvPr id="31747" name="Rectangle 3"/>
          <p:cNvSpPr>
            <a:spLocks noGrp="1" noChangeArrowheads="1"/>
          </p:cNvSpPr>
          <p:nvPr>
            <p:ph type="body" idx="1"/>
          </p:nvPr>
        </p:nvSpPr>
        <p:spPr>
          <a:xfrm>
            <a:off x="457200" y="1524000"/>
            <a:ext cx="8305800" cy="5334000"/>
          </a:xfrm>
        </p:spPr>
        <p:txBody>
          <a:bodyPr>
            <a:normAutofit/>
          </a:bodyPr>
          <a:lstStyle/>
          <a:p>
            <a:pPr eaLnBrk="1" hangingPunct="1">
              <a:lnSpc>
                <a:spcPts val="2900"/>
              </a:lnSpc>
              <a:spcAft>
                <a:spcPct val="30000"/>
              </a:spcAft>
            </a:pPr>
            <a:r>
              <a:rPr lang="en-US" sz="2400" dirty="0">
                <a:latin typeface="Comic Sans MS" pitchFamily="66" charset="0"/>
              </a:rPr>
              <a:t>Reducing noise interference is essential to achieving more reliable image retrieval</a:t>
            </a:r>
          </a:p>
          <a:p>
            <a:pPr eaLnBrk="1" hangingPunct="1">
              <a:lnSpc>
                <a:spcPts val="2900"/>
              </a:lnSpc>
              <a:spcAft>
                <a:spcPct val="30000"/>
              </a:spcAft>
            </a:pPr>
            <a:r>
              <a:rPr lang="en-US" sz="2400" dirty="0" err="1">
                <a:latin typeface="Comic Sans MS" pitchFamily="66" charset="0"/>
              </a:rPr>
              <a:t>SamMatch</a:t>
            </a:r>
            <a:r>
              <a:rPr lang="en-US" sz="2400" dirty="0">
                <a:latin typeface="Comic Sans MS" pitchFamily="66" charset="0"/>
              </a:rPr>
              <a:t> supports NFQs effectively and efficiently</a:t>
            </a:r>
          </a:p>
          <a:p>
            <a:pPr lvl="1" eaLnBrk="1" hangingPunct="1">
              <a:lnSpc>
                <a:spcPts val="2900"/>
              </a:lnSpc>
              <a:spcAft>
                <a:spcPct val="30000"/>
              </a:spcAft>
            </a:pPr>
            <a:r>
              <a:rPr lang="en-US" sz="2000" dirty="0">
                <a:solidFill>
                  <a:srgbClr val="14F4B9"/>
                </a:solidFill>
                <a:latin typeface="Comic Sans MS" pitchFamily="66" charset="0"/>
              </a:rPr>
              <a:t>Two times faster than LCH, and one time faster than </a:t>
            </a:r>
            <a:r>
              <a:rPr lang="en-US" sz="2000" dirty="0" err="1">
                <a:solidFill>
                  <a:srgbClr val="14F4B9"/>
                </a:solidFill>
                <a:latin typeface="Comic Sans MS" pitchFamily="66" charset="0"/>
              </a:rPr>
              <a:t>Correlogram</a:t>
            </a:r>
            <a:r>
              <a:rPr lang="en-US" sz="2000" dirty="0">
                <a:solidFill>
                  <a:srgbClr val="14F4B9"/>
                </a:solidFill>
                <a:latin typeface="Comic Sans MS" pitchFamily="66" charset="0"/>
              </a:rPr>
              <a:t> under exhaustive search (i.e., not using index)</a:t>
            </a:r>
          </a:p>
          <a:p>
            <a:pPr eaLnBrk="1" hangingPunct="1">
              <a:lnSpc>
                <a:spcPts val="2900"/>
              </a:lnSpc>
            </a:pPr>
            <a:r>
              <a:rPr lang="en-US" sz="2400" dirty="0">
                <a:latin typeface="Comic Sans MS" pitchFamily="66" charset="0"/>
              </a:rPr>
              <a:t>Other benefits of </a:t>
            </a:r>
            <a:r>
              <a:rPr lang="en-US" sz="2400" dirty="0" err="1">
                <a:latin typeface="Comic Sans MS" pitchFamily="66" charset="0"/>
              </a:rPr>
              <a:t>SamMatch</a:t>
            </a:r>
            <a:r>
              <a:rPr lang="en-US" sz="2400" dirty="0">
                <a:latin typeface="Comic Sans MS" pitchFamily="66" charset="0"/>
              </a:rPr>
              <a:t> include:</a:t>
            </a:r>
          </a:p>
          <a:p>
            <a:pPr lvl="1" eaLnBrk="1" hangingPunct="1">
              <a:lnSpc>
                <a:spcPts val="2900"/>
              </a:lnSpc>
            </a:pPr>
            <a:r>
              <a:rPr lang="en-US" sz="2000" dirty="0">
                <a:solidFill>
                  <a:srgbClr val="14F4B9"/>
                </a:solidFill>
                <a:latin typeface="Comic Sans MS" pitchFamily="66" charset="0"/>
              </a:rPr>
              <a:t>Matching objects at different scales</a:t>
            </a:r>
          </a:p>
          <a:p>
            <a:pPr lvl="1" eaLnBrk="1" hangingPunct="1">
              <a:lnSpc>
                <a:spcPts val="2900"/>
              </a:lnSpc>
            </a:pPr>
            <a:r>
              <a:rPr lang="en-US" sz="2000" dirty="0">
                <a:solidFill>
                  <a:srgbClr val="14F4B9"/>
                </a:solidFill>
                <a:latin typeface="Comic Sans MS" pitchFamily="66" charset="0"/>
              </a:rPr>
              <a:t>Handling translation in the matching areas</a:t>
            </a:r>
          </a:p>
          <a:p>
            <a:pPr lvl="1" eaLnBrk="1" hangingPunct="1">
              <a:lnSpc>
                <a:spcPts val="2900"/>
              </a:lnSpc>
              <a:spcAft>
                <a:spcPct val="30000"/>
              </a:spcAft>
            </a:pPr>
            <a:r>
              <a:rPr lang="en-US" sz="2000" dirty="0">
                <a:solidFill>
                  <a:srgbClr val="14F4B9"/>
                </a:solidFill>
                <a:latin typeface="Comic Sans MS" pitchFamily="66" charset="0"/>
              </a:rPr>
              <a:t>Supporting spatial and scaling constraints</a:t>
            </a:r>
          </a:p>
          <a:p>
            <a:pPr eaLnBrk="1" hangingPunct="1">
              <a:lnSpc>
                <a:spcPts val="2900"/>
              </a:lnSpc>
            </a:pPr>
            <a:r>
              <a:rPr lang="en-US" sz="2400" dirty="0" err="1">
                <a:latin typeface="Comic Sans MS" pitchFamily="66" charset="0"/>
              </a:rPr>
              <a:t>SamMatch</a:t>
            </a:r>
            <a:r>
              <a:rPr lang="en-US" sz="2400" dirty="0">
                <a:latin typeface="Comic Sans MS" pitchFamily="66" charset="0"/>
              </a:rPr>
              <a:t> uses less than 1/16 the storage space required by LCH and </a:t>
            </a:r>
            <a:r>
              <a:rPr lang="en-US" sz="2400" dirty="0" err="1">
                <a:latin typeface="Comic Sans MS" pitchFamily="66" charset="0"/>
              </a:rPr>
              <a:t>Correlogram</a:t>
            </a:r>
            <a:endParaRPr lang="en-US" sz="2400" dirty="0">
              <a:latin typeface="Comic Sans MS" pitchFamily="66" charset="0"/>
            </a:endParaRPr>
          </a:p>
        </p:txBody>
      </p:sp>
      <p:sp>
        <p:nvSpPr>
          <p:cNvPr id="2" name="Date Placeholder 1">
            <a:extLst>
              <a:ext uri="{FF2B5EF4-FFF2-40B4-BE49-F238E27FC236}">
                <a16:creationId xmlns:a16="http://schemas.microsoft.com/office/drawing/2014/main" id="{C4F5D37B-876E-4677-9898-5B5ABFA65513}"/>
              </a:ext>
            </a:extLst>
          </p:cNvPr>
          <p:cNvSpPr>
            <a:spLocks noGrp="1"/>
          </p:cNvSpPr>
          <p:nvPr>
            <p:ph type="dt" sz="half" idx="10"/>
          </p:nvPr>
        </p:nvSpPr>
        <p:spPr/>
        <p:txBody>
          <a:bodyPr/>
          <a:lstStyle/>
          <a:p>
            <a:fld id="{7052AC6E-CCDB-4A1B-AE48-7EBEE56B1D03}" type="datetime1">
              <a:rPr lang="en-US" smtClean="0"/>
              <a:t>3/28/2023</a:t>
            </a:fld>
            <a:endParaRPr lang="en-US" dirty="0"/>
          </a:p>
        </p:txBody>
      </p:sp>
      <p:sp>
        <p:nvSpPr>
          <p:cNvPr id="3" name="Slide Number Placeholder 2">
            <a:extLst>
              <a:ext uri="{FF2B5EF4-FFF2-40B4-BE49-F238E27FC236}">
                <a16:creationId xmlns:a16="http://schemas.microsoft.com/office/drawing/2014/main" id="{0FA7BA37-DD26-493E-84B5-6C96BEB9F161}"/>
              </a:ext>
            </a:extLst>
          </p:cNvPr>
          <p:cNvSpPr>
            <a:spLocks noGrp="1"/>
          </p:cNvSpPr>
          <p:nvPr>
            <p:ph type="sldNum" sz="quarter" idx="12"/>
          </p:nvPr>
        </p:nvSpPr>
        <p:spPr/>
        <p:txBody>
          <a:bodyPr/>
          <a:lstStyle/>
          <a:p>
            <a:fld id="{8444A278-390B-480E-A91C-73A8347B7D93}" type="slidenum">
              <a:rPr lang="en-US" smtClean="0"/>
              <a:pPr/>
              <a:t>38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fade">
                                      <p:cBhvr>
                                        <p:cTn id="7" dur="1000"/>
                                        <p:tgtEl>
                                          <p:spTgt spid="31747">
                                            <p:txEl>
                                              <p:pRg st="0" end="0"/>
                                            </p:txEl>
                                          </p:spTgt>
                                        </p:tgtEl>
                                      </p:cBhvr>
                                    </p:animEffect>
                                    <p:anim calcmode="lin" valueType="num">
                                      <p:cBhvr>
                                        <p:cTn id="8" dur="10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17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747">
                                            <p:txEl>
                                              <p:pRg st="1" end="1"/>
                                            </p:txEl>
                                          </p:spTgt>
                                        </p:tgtEl>
                                        <p:attrNameLst>
                                          <p:attrName>style.visibility</p:attrName>
                                        </p:attrNameLst>
                                      </p:cBhvr>
                                      <p:to>
                                        <p:strVal val="visible"/>
                                      </p:to>
                                    </p:set>
                                    <p:animEffect transition="in" filter="fade">
                                      <p:cBhvr>
                                        <p:cTn id="14" dur="1000"/>
                                        <p:tgtEl>
                                          <p:spTgt spid="31747">
                                            <p:txEl>
                                              <p:pRg st="1" end="1"/>
                                            </p:txEl>
                                          </p:spTgt>
                                        </p:tgtEl>
                                      </p:cBhvr>
                                    </p:animEffect>
                                    <p:anim calcmode="lin" valueType="num">
                                      <p:cBhvr>
                                        <p:cTn id="15" dur="10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174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Effect transition="in" filter="fade">
                                      <p:cBhvr>
                                        <p:cTn id="19" dur="1000"/>
                                        <p:tgtEl>
                                          <p:spTgt spid="31747">
                                            <p:txEl>
                                              <p:pRg st="2" end="2"/>
                                            </p:txEl>
                                          </p:spTgt>
                                        </p:tgtEl>
                                      </p:cBhvr>
                                    </p:animEffect>
                                    <p:anim calcmode="lin" valueType="num">
                                      <p:cBhvr>
                                        <p:cTn id="20" dur="10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17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1747">
                                            <p:txEl>
                                              <p:pRg st="3" end="3"/>
                                            </p:txEl>
                                          </p:spTgt>
                                        </p:tgtEl>
                                        <p:attrNameLst>
                                          <p:attrName>style.visibility</p:attrName>
                                        </p:attrNameLst>
                                      </p:cBhvr>
                                      <p:to>
                                        <p:strVal val="visible"/>
                                      </p:to>
                                    </p:set>
                                    <p:animEffect transition="in" filter="fade">
                                      <p:cBhvr>
                                        <p:cTn id="26" dur="1000"/>
                                        <p:tgtEl>
                                          <p:spTgt spid="31747">
                                            <p:txEl>
                                              <p:pRg st="3" end="3"/>
                                            </p:txEl>
                                          </p:spTgt>
                                        </p:tgtEl>
                                      </p:cBhvr>
                                    </p:animEffect>
                                    <p:anim calcmode="lin" valueType="num">
                                      <p:cBhvr>
                                        <p:cTn id="27" dur="10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1747">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747">
                                            <p:txEl>
                                              <p:pRg st="4" end="4"/>
                                            </p:txEl>
                                          </p:spTgt>
                                        </p:tgtEl>
                                        <p:attrNameLst>
                                          <p:attrName>style.visibility</p:attrName>
                                        </p:attrNameLst>
                                      </p:cBhvr>
                                      <p:to>
                                        <p:strVal val="visible"/>
                                      </p:to>
                                    </p:set>
                                    <p:animEffect transition="in" filter="fade">
                                      <p:cBhvr>
                                        <p:cTn id="31" dur="1000"/>
                                        <p:tgtEl>
                                          <p:spTgt spid="31747">
                                            <p:txEl>
                                              <p:pRg st="4" end="4"/>
                                            </p:txEl>
                                          </p:spTgt>
                                        </p:tgtEl>
                                      </p:cBhvr>
                                    </p:animEffect>
                                    <p:anim calcmode="lin" valueType="num">
                                      <p:cBhvr>
                                        <p:cTn id="32" dur="1000" fill="hold"/>
                                        <p:tgtEl>
                                          <p:spTgt spid="3174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1747">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1747">
                                            <p:txEl>
                                              <p:pRg st="5" end="5"/>
                                            </p:txEl>
                                          </p:spTgt>
                                        </p:tgtEl>
                                        <p:attrNameLst>
                                          <p:attrName>style.visibility</p:attrName>
                                        </p:attrNameLst>
                                      </p:cBhvr>
                                      <p:to>
                                        <p:strVal val="visible"/>
                                      </p:to>
                                    </p:set>
                                    <p:animEffect transition="in" filter="fade">
                                      <p:cBhvr>
                                        <p:cTn id="36" dur="1000"/>
                                        <p:tgtEl>
                                          <p:spTgt spid="31747">
                                            <p:txEl>
                                              <p:pRg st="5" end="5"/>
                                            </p:txEl>
                                          </p:spTgt>
                                        </p:tgtEl>
                                      </p:cBhvr>
                                    </p:animEffect>
                                    <p:anim calcmode="lin" valueType="num">
                                      <p:cBhvr>
                                        <p:cTn id="37" dur="1000" fill="hold"/>
                                        <p:tgtEl>
                                          <p:spTgt spid="31747">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1747">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1747">
                                            <p:txEl>
                                              <p:pRg st="6" end="6"/>
                                            </p:txEl>
                                          </p:spTgt>
                                        </p:tgtEl>
                                        <p:attrNameLst>
                                          <p:attrName>style.visibility</p:attrName>
                                        </p:attrNameLst>
                                      </p:cBhvr>
                                      <p:to>
                                        <p:strVal val="visible"/>
                                      </p:to>
                                    </p:set>
                                    <p:animEffect transition="in" filter="fade">
                                      <p:cBhvr>
                                        <p:cTn id="41" dur="1000"/>
                                        <p:tgtEl>
                                          <p:spTgt spid="31747">
                                            <p:txEl>
                                              <p:pRg st="6" end="6"/>
                                            </p:txEl>
                                          </p:spTgt>
                                        </p:tgtEl>
                                      </p:cBhvr>
                                    </p:animEffect>
                                    <p:anim calcmode="lin" valueType="num">
                                      <p:cBhvr>
                                        <p:cTn id="42" dur="1000" fill="hold"/>
                                        <p:tgtEl>
                                          <p:spTgt spid="31747">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174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1747">
                                            <p:txEl>
                                              <p:pRg st="7" end="7"/>
                                            </p:txEl>
                                          </p:spTgt>
                                        </p:tgtEl>
                                        <p:attrNameLst>
                                          <p:attrName>style.visibility</p:attrName>
                                        </p:attrNameLst>
                                      </p:cBhvr>
                                      <p:to>
                                        <p:strVal val="visible"/>
                                      </p:to>
                                    </p:set>
                                    <p:animEffect transition="in" filter="fade">
                                      <p:cBhvr>
                                        <p:cTn id="48" dur="1000"/>
                                        <p:tgtEl>
                                          <p:spTgt spid="31747">
                                            <p:txEl>
                                              <p:pRg st="7" end="7"/>
                                            </p:txEl>
                                          </p:spTgt>
                                        </p:tgtEl>
                                      </p:cBhvr>
                                    </p:animEffect>
                                    <p:anim calcmode="lin" valueType="num">
                                      <p:cBhvr>
                                        <p:cTn id="49" dur="1000" fill="hold"/>
                                        <p:tgtEl>
                                          <p:spTgt spid="31747">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174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CFAFE7"/>
                </a:solidFill>
              </a:rPr>
              <a:t>Similarity Matching </a:t>
            </a:r>
          </a:p>
        </p:txBody>
      </p:sp>
      <p:pic>
        <p:nvPicPr>
          <p:cNvPr id="206853" name="Picture 5"/>
          <p:cNvPicPr>
            <a:picLocks noChangeAspect="1" noChangeArrowheads="1"/>
          </p:cNvPicPr>
          <p:nvPr/>
        </p:nvPicPr>
        <p:blipFill>
          <a:blip r:embed="rId3" cstate="print"/>
          <a:srcRect/>
          <a:stretch>
            <a:fillRect/>
          </a:stretch>
        </p:blipFill>
        <p:spPr bwMode="auto">
          <a:xfrm>
            <a:off x="5867400" y="3200400"/>
            <a:ext cx="2794000" cy="2095500"/>
          </a:xfrm>
          <a:prstGeom prst="rect">
            <a:avLst/>
          </a:prstGeom>
          <a:noFill/>
          <a:ln w="9525">
            <a:noFill/>
            <a:miter lim="800000"/>
            <a:headEnd/>
            <a:tailEnd/>
          </a:ln>
        </p:spPr>
      </p:pic>
      <p:sp>
        <p:nvSpPr>
          <p:cNvPr id="15" name="Content Placeholder 14"/>
          <p:cNvSpPr>
            <a:spLocks noGrp="1"/>
          </p:cNvSpPr>
          <p:nvPr>
            <p:ph idx="1"/>
          </p:nvPr>
        </p:nvSpPr>
        <p:spPr>
          <a:xfrm>
            <a:off x="533400" y="1676400"/>
            <a:ext cx="4800600" cy="3352800"/>
          </a:xfrm>
        </p:spPr>
        <p:txBody>
          <a:bodyPr/>
          <a:lstStyle/>
          <a:p>
            <a:r>
              <a:rPr lang="en-US" sz="3600" dirty="0"/>
              <a:t>Visually similar</a:t>
            </a:r>
          </a:p>
          <a:p>
            <a:pPr lvl="1">
              <a:spcAft>
                <a:spcPts val="1200"/>
              </a:spcAft>
            </a:pPr>
            <a:r>
              <a:rPr lang="en-US" sz="3200" dirty="0"/>
              <a:t>Relatively easy</a:t>
            </a:r>
          </a:p>
          <a:p>
            <a:r>
              <a:rPr lang="en-US" sz="3600" dirty="0"/>
              <a:t>Semantically similar</a:t>
            </a:r>
          </a:p>
          <a:p>
            <a:pPr lvl="1"/>
            <a:r>
              <a:rPr lang="en-US" sz="3200" dirty="0"/>
              <a:t>Great challenge !! </a:t>
            </a:r>
          </a:p>
        </p:txBody>
      </p:sp>
      <p:pic>
        <p:nvPicPr>
          <p:cNvPr id="206855" name="Picture 7"/>
          <p:cNvPicPr>
            <a:picLocks noChangeAspect="1" noChangeArrowheads="1"/>
          </p:cNvPicPr>
          <p:nvPr/>
        </p:nvPicPr>
        <p:blipFill>
          <a:blip r:embed="rId4" cstate="print"/>
          <a:srcRect/>
          <a:stretch>
            <a:fillRect/>
          </a:stretch>
        </p:blipFill>
        <p:spPr bwMode="auto">
          <a:xfrm>
            <a:off x="3200400" y="4572000"/>
            <a:ext cx="2057400" cy="2057400"/>
          </a:xfrm>
          <a:prstGeom prst="rect">
            <a:avLst/>
          </a:prstGeom>
          <a:noFill/>
          <a:ln w="9525">
            <a:noFill/>
            <a:miter lim="800000"/>
            <a:headEnd/>
            <a:tailEnd/>
          </a:ln>
        </p:spPr>
      </p:pic>
      <p:sp>
        <p:nvSpPr>
          <p:cNvPr id="18" name="Rounded Rectangular Callout 17"/>
          <p:cNvSpPr/>
          <p:nvPr/>
        </p:nvSpPr>
        <p:spPr>
          <a:xfrm>
            <a:off x="6858000" y="1828800"/>
            <a:ext cx="1752600" cy="688848"/>
          </a:xfrm>
          <a:prstGeom prst="wedgeRoundRectCallout">
            <a:avLst>
              <a:gd name="adj1" fmla="val -24759"/>
              <a:gd name="adj2" fmla="val 2082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Oranges</a:t>
            </a:r>
          </a:p>
        </p:txBody>
      </p:sp>
      <p:sp>
        <p:nvSpPr>
          <p:cNvPr id="19" name="Rounded Rectangular Callout 18"/>
          <p:cNvSpPr/>
          <p:nvPr/>
        </p:nvSpPr>
        <p:spPr>
          <a:xfrm>
            <a:off x="533400" y="5029200"/>
            <a:ext cx="2057400" cy="688848"/>
          </a:xfrm>
          <a:prstGeom prst="wedgeRoundRectCallout">
            <a:avLst>
              <a:gd name="adj1" fmla="val 96204"/>
              <a:gd name="adj2" fmla="val 340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Tangerines</a:t>
            </a:r>
          </a:p>
        </p:txBody>
      </p:sp>
      <p:sp>
        <p:nvSpPr>
          <p:cNvPr id="2" name="Date Placeholder 1">
            <a:extLst>
              <a:ext uri="{FF2B5EF4-FFF2-40B4-BE49-F238E27FC236}">
                <a16:creationId xmlns:a16="http://schemas.microsoft.com/office/drawing/2014/main" id="{2917F96B-F8B2-409E-9274-5F6B41E714A1}"/>
              </a:ext>
            </a:extLst>
          </p:cNvPr>
          <p:cNvSpPr>
            <a:spLocks noGrp="1"/>
          </p:cNvSpPr>
          <p:nvPr>
            <p:ph type="dt" sz="half" idx="10"/>
          </p:nvPr>
        </p:nvSpPr>
        <p:spPr/>
        <p:txBody>
          <a:bodyPr/>
          <a:lstStyle/>
          <a:p>
            <a:fld id="{D39B322B-A67F-4564-824A-4605AA8A47BE}" type="datetime1">
              <a:rPr lang="en-US" smtClean="0"/>
              <a:t>3/28/2023</a:t>
            </a:fld>
            <a:endParaRPr lang="en-US" dirty="0"/>
          </a:p>
        </p:txBody>
      </p:sp>
      <p:sp>
        <p:nvSpPr>
          <p:cNvPr id="3" name="Slide Number Placeholder 2">
            <a:extLst>
              <a:ext uri="{FF2B5EF4-FFF2-40B4-BE49-F238E27FC236}">
                <a16:creationId xmlns:a16="http://schemas.microsoft.com/office/drawing/2014/main" id="{2B1BFD74-7FBD-49CC-B4CC-B010BB349C14}"/>
              </a:ext>
            </a:extLst>
          </p:cNvPr>
          <p:cNvSpPr>
            <a:spLocks noGrp="1"/>
          </p:cNvSpPr>
          <p:nvPr>
            <p:ph type="sldNum" sz="quarter" idx="12"/>
          </p:nvPr>
        </p:nvSpPr>
        <p:spPr/>
        <p:txBody>
          <a:bodyPr/>
          <a:lstStyle/>
          <a:p>
            <a:fld id="{8444A278-390B-480E-A91C-73A8347B7D93}" type="slidenum">
              <a:rPr lang="en-US" smtClean="0"/>
              <a:p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7467600" cy="1143000"/>
          </a:xfrm>
        </p:spPr>
        <p:txBody>
          <a:bodyPr/>
          <a:lstStyle/>
          <a:p>
            <a:r>
              <a:rPr lang="en-US" b="1" dirty="0">
                <a:solidFill>
                  <a:srgbClr val="CFAFE7"/>
                </a:solidFill>
              </a:rPr>
              <a:t>Matching Visual Features</a:t>
            </a:r>
          </a:p>
        </p:txBody>
      </p:sp>
      <p:sp>
        <p:nvSpPr>
          <p:cNvPr id="11" name="Content Placeholder 10"/>
          <p:cNvSpPr>
            <a:spLocks noGrp="1"/>
          </p:cNvSpPr>
          <p:nvPr>
            <p:ph idx="1"/>
          </p:nvPr>
        </p:nvSpPr>
        <p:spPr>
          <a:xfrm>
            <a:off x="381000" y="1219200"/>
            <a:ext cx="4495800" cy="3657600"/>
          </a:xfrm>
        </p:spPr>
        <p:txBody>
          <a:bodyPr>
            <a:normAutofit fontScale="92500" lnSpcReduction="10000"/>
          </a:bodyPr>
          <a:lstStyle/>
          <a:p>
            <a:r>
              <a:rPr lang="en-US" sz="2800" dirty="0">
                <a:solidFill>
                  <a:srgbClr val="B4CED6"/>
                </a:solidFill>
              </a:rPr>
              <a:t>Image features:  Shape, Color, Texture, Size, etc.</a:t>
            </a:r>
          </a:p>
          <a:p>
            <a:r>
              <a:rPr lang="en-US" sz="2800" dirty="0">
                <a:solidFill>
                  <a:srgbClr val="B4CED6"/>
                </a:solidFill>
              </a:rPr>
              <a:t>Images are represented by their feature vector, i.e., a point in the feature space</a:t>
            </a:r>
          </a:p>
          <a:p>
            <a:r>
              <a:rPr lang="en-US" sz="2800" dirty="0">
                <a:solidFill>
                  <a:srgbClr val="B4CED6"/>
                </a:solidFill>
              </a:rPr>
              <a:t>Two images are similar if they are near each other in the feature space</a:t>
            </a:r>
          </a:p>
        </p:txBody>
      </p:sp>
      <p:pic>
        <p:nvPicPr>
          <p:cNvPr id="208898" name="Picture 2"/>
          <p:cNvPicPr>
            <a:picLocks noChangeAspect="1" noChangeArrowheads="1"/>
          </p:cNvPicPr>
          <p:nvPr/>
        </p:nvPicPr>
        <p:blipFill>
          <a:blip r:embed="rId3" cstate="print"/>
          <a:srcRect/>
          <a:stretch>
            <a:fillRect/>
          </a:stretch>
        </p:blipFill>
        <p:spPr bwMode="auto">
          <a:xfrm>
            <a:off x="6705600" y="1447800"/>
            <a:ext cx="2133600" cy="1146810"/>
          </a:xfrm>
          <a:prstGeom prst="rect">
            <a:avLst/>
          </a:prstGeom>
          <a:noFill/>
          <a:ln w="9525">
            <a:noFill/>
            <a:miter lim="800000"/>
            <a:headEnd/>
            <a:tailEnd/>
          </a:ln>
        </p:spPr>
      </p:pic>
      <p:pic>
        <p:nvPicPr>
          <p:cNvPr id="208899" name="Picture 3"/>
          <p:cNvPicPr>
            <a:picLocks noChangeAspect="1" noChangeArrowheads="1"/>
          </p:cNvPicPr>
          <p:nvPr/>
        </p:nvPicPr>
        <p:blipFill>
          <a:blip r:embed="rId4" cstate="print"/>
          <a:srcRect/>
          <a:stretch>
            <a:fillRect/>
          </a:stretch>
        </p:blipFill>
        <p:spPr bwMode="auto">
          <a:xfrm>
            <a:off x="4953000" y="2895600"/>
            <a:ext cx="2094593" cy="1319594"/>
          </a:xfrm>
          <a:prstGeom prst="rect">
            <a:avLst/>
          </a:prstGeom>
          <a:noFill/>
          <a:ln w="9525">
            <a:noFill/>
            <a:miter lim="800000"/>
            <a:headEnd/>
            <a:tailEnd/>
          </a:ln>
        </p:spPr>
      </p:pic>
      <p:pic>
        <p:nvPicPr>
          <p:cNvPr id="208900" name="Picture 4"/>
          <p:cNvPicPr>
            <a:picLocks noChangeAspect="1" noChangeArrowheads="1"/>
          </p:cNvPicPr>
          <p:nvPr/>
        </p:nvPicPr>
        <p:blipFill>
          <a:blip r:embed="rId5" cstate="print"/>
          <a:srcRect/>
          <a:stretch>
            <a:fillRect/>
          </a:stretch>
        </p:blipFill>
        <p:spPr bwMode="auto">
          <a:xfrm>
            <a:off x="3124200" y="4953000"/>
            <a:ext cx="1524000" cy="1593850"/>
          </a:xfrm>
          <a:prstGeom prst="rect">
            <a:avLst/>
          </a:prstGeom>
          <a:noFill/>
          <a:ln w="9525">
            <a:noFill/>
            <a:miter lim="800000"/>
            <a:headEnd/>
            <a:tailEnd/>
          </a:ln>
        </p:spPr>
      </p:pic>
      <p:cxnSp>
        <p:nvCxnSpPr>
          <p:cNvPr id="8" name="Straight Arrow Connector 7"/>
          <p:cNvCxnSpPr/>
          <p:nvPr/>
        </p:nvCxnSpPr>
        <p:spPr>
          <a:xfrm>
            <a:off x="5867400" y="6553201"/>
            <a:ext cx="2667000" cy="1588"/>
          </a:xfrm>
          <a:prstGeom prst="straightConnector1">
            <a:avLst/>
          </a:prstGeom>
          <a:ln w="25400">
            <a:solidFill>
              <a:schemeClr val="tx1"/>
            </a:solidFill>
            <a:headEnd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flipV="1">
            <a:off x="4876800" y="5562601"/>
            <a:ext cx="1905000" cy="76200"/>
          </a:xfrm>
          <a:prstGeom prst="straightConnector1">
            <a:avLst/>
          </a:prstGeom>
          <a:ln w="25400">
            <a:solidFill>
              <a:schemeClr val="tx1"/>
            </a:solidFill>
            <a:headEnd w="med" len="med"/>
            <a:tailEnd type="triangle" w="lg" len="med"/>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162800" y="5029200"/>
            <a:ext cx="152400" cy="152400"/>
          </a:xfrm>
          <a:prstGeom prst="ellipse">
            <a:avLst/>
          </a:prstGeom>
          <a:solidFill>
            <a:srgbClr val="F78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467600" y="5181600"/>
            <a:ext cx="152400" cy="152400"/>
          </a:xfrm>
          <a:prstGeom prst="ellipse">
            <a:avLst/>
          </a:prstGeom>
          <a:solidFill>
            <a:srgbClr val="F78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477000" y="6019800"/>
            <a:ext cx="152400" cy="152400"/>
          </a:xfrm>
          <a:prstGeom prst="ellipse">
            <a:avLst/>
          </a:prstGeom>
          <a:solidFill>
            <a:srgbClr val="F78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rot="5400000">
            <a:off x="6546398" y="3637188"/>
            <a:ext cx="2577194" cy="484417"/>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6200000" flipH="1">
            <a:off x="6391275" y="4276725"/>
            <a:ext cx="830036" cy="658586"/>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648200" y="5943600"/>
            <a:ext cx="1752600" cy="152400"/>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rot="1071634">
            <a:off x="6902438" y="4868226"/>
            <a:ext cx="881945" cy="505261"/>
          </a:xfrm>
          <a:prstGeom prst="ellipse">
            <a:avLst/>
          </a:prstGeom>
          <a:solidFill>
            <a:schemeClr val="accent1">
              <a:alpha val="23000"/>
            </a:schemeClr>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162800" y="5421868"/>
            <a:ext cx="889987" cy="369332"/>
          </a:xfrm>
          <a:prstGeom prst="rect">
            <a:avLst/>
          </a:prstGeom>
          <a:noFill/>
        </p:spPr>
        <p:txBody>
          <a:bodyPr wrap="none" rtlCol="0">
            <a:spAutoFit/>
          </a:bodyPr>
          <a:lstStyle/>
          <a:p>
            <a:r>
              <a:rPr lang="en-US" dirty="0"/>
              <a:t>Similar</a:t>
            </a:r>
          </a:p>
        </p:txBody>
      </p:sp>
      <p:sp>
        <p:nvSpPr>
          <p:cNvPr id="33" name="TextBox 32"/>
          <p:cNvSpPr txBox="1"/>
          <p:nvPr/>
        </p:nvSpPr>
        <p:spPr>
          <a:xfrm>
            <a:off x="6705600" y="6096000"/>
            <a:ext cx="1402948" cy="369332"/>
          </a:xfrm>
          <a:prstGeom prst="rect">
            <a:avLst/>
          </a:prstGeom>
          <a:noFill/>
        </p:spPr>
        <p:txBody>
          <a:bodyPr wrap="none" rtlCol="0">
            <a:spAutoFit/>
          </a:bodyPr>
          <a:lstStyle/>
          <a:p>
            <a:r>
              <a:rPr lang="en-US" dirty="0"/>
              <a:t>Less similar</a:t>
            </a:r>
          </a:p>
        </p:txBody>
      </p:sp>
      <p:sp>
        <p:nvSpPr>
          <p:cNvPr id="2" name="Date Placeholder 1">
            <a:extLst>
              <a:ext uri="{FF2B5EF4-FFF2-40B4-BE49-F238E27FC236}">
                <a16:creationId xmlns:a16="http://schemas.microsoft.com/office/drawing/2014/main" id="{64FF37A8-98BA-4EC7-9318-36EDED225667}"/>
              </a:ext>
            </a:extLst>
          </p:cNvPr>
          <p:cNvSpPr>
            <a:spLocks noGrp="1"/>
          </p:cNvSpPr>
          <p:nvPr>
            <p:ph type="dt" sz="half" idx="10"/>
          </p:nvPr>
        </p:nvSpPr>
        <p:spPr/>
        <p:txBody>
          <a:bodyPr/>
          <a:lstStyle/>
          <a:p>
            <a:fld id="{C7879210-9A96-4491-8E06-D601A7C1ED5B}" type="datetime1">
              <a:rPr lang="en-US" smtClean="0"/>
              <a:t>3/28/2023</a:t>
            </a:fld>
            <a:endParaRPr lang="en-US" dirty="0"/>
          </a:p>
        </p:txBody>
      </p:sp>
      <p:sp>
        <p:nvSpPr>
          <p:cNvPr id="3" name="Slide Number Placeholder 2">
            <a:extLst>
              <a:ext uri="{FF2B5EF4-FFF2-40B4-BE49-F238E27FC236}">
                <a16:creationId xmlns:a16="http://schemas.microsoft.com/office/drawing/2014/main" id="{0FBF0D43-9F2A-4D8B-A52A-CB540143664D}"/>
              </a:ext>
            </a:extLst>
          </p:cNvPr>
          <p:cNvSpPr>
            <a:spLocks noGrp="1"/>
          </p:cNvSpPr>
          <p:nvPr>
            <p:ph type="sldNum" sz="quarter" idx="12"/>
          </p:nvPr>
        </p:nvSpPr>
        <p:spPr/>
        <p:txBody>
          <a:bodyPr/>
          <a:lstStyle/>
          <a:p>
            <a:fld id="{8444A278-390B-480E-A91C-73A8347B7D93}" type="slidenum">
              <a:rPr lang="en-US" smtClean="0"/>
              <a:pPr/>
              <a:t>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1000"/>
                                        <p:tgtEl>
                                          <p:spTgt spid="11">
                                            <p:txEl>
                                              <p:pRg st="1" end="1"/>
                                            </p:txEl>
                                          </p:spTgt>
                                        </p:tgtEl>
                                      </p:cBhvr>
                                    </p:animEffect>
                                    <p:anim calcmode="lin" valueType="num">
                                      <p:cBhvr>
                                        <p:cTn id="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childTnLst>
                          </p:cTn>
                        </p:par>
                        <p:par>
                          <p:cTn id="21" fill="hold">
                            <p:stCondLst>
                              <p:cond delay="2000"/>
                            </p:stCondLst>
                            <p:childTnLst>
                              <p:par>
                                <p:cTn id="22" presetID="9"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par>
                          <p:cTn id="25" fill="hold">
                            <p:stCondLst>
                              <p:cond delay="2500"/>
                            </p:stCondLst>
                            <p:childTnLst>
                              <p:par>
                                <p:cTn id="26" presetID="22" presetClass="entr" presetSubtype="1"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up)">
                                      <p:cBhvr>
                                        <p:cTn id="28" dur="500"/>
                                        <p:tgtEl>
                                          <p:spTgt spid="24"/>
                                        </p:tgtEl>
                                      </p:cBhvr>
                                    </p:animEffect>
                                  </p:childTnLst>
                                </p:cTn>
                              </p:par>
                            </p:childTnLst>
                          </p:cTn>
                        </p:par>
                        <p:par>
                          <p:cTn id="29" fill="hold">
                            <p:stCondLst>
                              <p:cond delay="3000"/>
                            </p:stCondLst>
                            <p:childTnLst>
                              <p:par>
                                <p:cTn id="30" presetID="9"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par>
                          <p:cTn id="37" fill="hold">
                            <p:stCondLst>
                              <p:cond delay="4000"/>
                            </p:stCondLst>
                            <p:childTnLst>
                              <p:par>
                                <p:cTn id="38" presetID="9"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animEffect transition="in" filter="fade">
                                      <p:cBhvr>
                                        <p:cTn id="45" dur="1000"/>
                                        <p:tgtEl>
                                          <p:spTgt spid="11">
                                            <p:txEl>
                                              <p:pRg st="2" end="2"/>
                                            </p:txEl>
                                          </p:spTgt>
                                        </p:tgtEl>
                                      </p:cBhvr>
                                    </p:animEffect>
                                    <p:anim calcmode="lin" valueType="num">
                                      <p:cBhvr>
                                        <p:cTn id="46"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1" presetClass="entr" presetSubtype="4"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heel(4)">
                                      <p:cBhvr>
                                        <p:cTn id="51" dur="500"/>
                                        <p:tgtEl>
                                          <p:spTgt spid="28"/>
                                        </p:tgtEl>
                                      </p:cBhvr>
                                    </p:animEffect>
                                  </p:childTnLst>
                                </p:cTn>
                              </p:par>
                            </p:childTnLst>
                          </p:cTn>
                        </p:par>
                        <p:par>
                          <p:cTn id="52" fill="hold">
                            <p:stCondLst>
                              <p:cond delay="1500"/>
                            </p:stCondLst>
                            <p:childTnLst>
                              <p:par>
                                <p:cTn id="53" presetID="9" presetClass="entr" presetSubtype="0"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dissolve">
                                      <p:cBhvr>
                                        <p:cTn id="55" dur="500"/>
                                        <p:tgtEl>
                                          <p:spTgt spid="31"/>
                                        </p:tgtEl>
                                      </p:cBhvr>
                                    </p:animEffect>
                                  </p:childTnLst>
                                </p:cTn>
                              </p:par>
                            </p:childTnLst>
                          </p:cTn>
                        </p:par>
                        <p:par>
                          <p:cTn id="56" fill="hold">
                            <p:stCondLst>
                              <p:cond delay="2000"/>
                            </p:stCondLst>
                            <p:childTnLst>
                              <p:par>
                                <p:cTn id="57" presetID="9" presetClass="entr" presetSubtype="0" fill="hold" grpId="0"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dissolve">
                                      <p:cBhvr>
                                        <p:cTn id="5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8" grpId="0" animBg="1"/>
      <p:bldP spid="31" grpId="0"/>
      <p:bldP spid="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CFAFE7"/>
                </a:solidFill>
              </a:rPr>
              <a:t>General Image Matching</a:t>
            </a:r>
          </a:p>
        </p:txBody>
      </p:sp>
      <p:sp>
        <p:nvSpPr>
          <p:cNvPr id="8" name="Content Placeholder 10"/>
          <p:cNvSpPr txBox="1">
            <a:spLocks/>
          </p:cNvSpPr>
          <p:nvPr/>
        </p:nvSpPr>
        <p:spPr>
          <a:xfrm>
            <a:off x="685800" y="1600200"/>
            <a:ext cx="7924800" cy="5181600"/>
          </a:xfrm>
          <a:prstGeom prst="rect">
            <a:avLst/>
          </a:prstGeom>
        </p:spPr>
        <p:txBody>
          <a:bodyPr vert="horz">
            <a:normAutofit fontScale="85000" lnSpcReduction="20000"/>
          </a:bodyPr>
          <a:lstStyle/>
          <a:p>
            <a:pPr marL="420624" marR="0" lvl="0" indent="-384048" algn="l" defTabSz="914400" rtl="0" eaLnBrk="1" fontAlgn="auto" latinLnBrk="0" hangingPunct="1">
              <a:lnSpc>
                <a:spcPct val="100000"/>
              </a:lnSpc>
              <a:spcBef>
                <a:spcPct val="20000"/>
              </a:spcBef>
              <a:spcAft>
                <a:spcPts val="1200"/>
              </a:spcAft>
              <a:buClr>
                <a:schemeClr val="accent1"/>
              </a:buClr>
              <a:buSzPct val="80000"/>
              <a:buFont typeface="Wingdings 2"/>
              <a:buChar char=""/>
              <a:tabLst/>
              <a:defRPr/>
            </a:pPr>
            <a:r>
              <a:rPr lang="en-US" sz="3600" dirty="0">
                <a:solidFill>
                  <a:srgbClr val="B4CED6"/>
                </a:solidFill>
              </a:rPr>
              <a:t>Semantic gap</a:t>
            </a:r>
          </a:p>
          <a:p>
            <a:pPr marL="877824" lvl="1" indent="-384048">
              <a:spcBef>
                <a:spcPct val="20000"/>
              </a:spcBef>
              <a:spcAft>
                <a:spcPts val="1200"/>
              </a:spcAft>
              <a:buClr>
                <a:schemeClr val="accent1"/>
              </a:buClr>
              <a:buSzPct val="80000"/>
              <a:buFont typeface="Wingdings 2"/>
              <a:buChar char=""/>
              <a:defRPr/>
            </a:pPr>
            <a:r>
              <a:rPr lang="en-US" sz="3600" dirty="0"/>
              <a:t>Visual features cannot always capture the semantics of images</a:t>
            </a:r>
          </a:p>
          <a:p>
            <a:pPr marL="877824" lvl="1" indent="-384048">
              <a:spcBef>
                <a:spcPct val="20000"/>
              </a:spcBef>
              <a:spcAft>
                <a:spcPts val="1200"/>
              </a:spcAft>
              <a:buClr>
                <a:schemeClr val="accent1"/>
              </a:buClr>
              <a:buSzPct val="80000"/>
              <a:buFont typeface="Wingdings 2"/>
              <a:buChar char=""/>
              <a:defRPr/>
            </a:pPr>
            <a:r>
              <a:rPr lang="en-US" sz="3600" dirty="0"/>
              <a:t>Comparing visual features may not find semantically similar images</a:t>
            </a:r>
          </a:p>
          <a:p>
            <a:pPr marL="420624" marR="0" lvl="0" indent="-384048" algn="l" defTabSz="914400" rtl="0" eaLnBrk="1" fontAlgn="auto" latinLnBrk="0" hangingPunct="1">
              <a:lnSpc>
                <a:spcPct val="100000"/>
              </a:lnSpc>
              <a:spcBef>
                <a:spcPct val="20000"/>
              </a:spcBef>
              <a:spcAft>
                <a:spcPts val="1200"/>
              </a:spcAft>
              <a:buClr>
                <a:schemeClr val="accent1"/>
              </a:buClr>
              <a:buSzPct val="80000"/>
              <a:buFont typeface="Wingdings 2"/>
              <a:buChar char=""/>
              <a:tabLst/>
              <a:defRPr/>
            </a:pPr>
            <a:r>
              <a:rPr lang="en-US" sz="3600" noProof="0" dirty="0">
                <a:solidFill>
                  <a:srgbClr val="B4CED6"/>
                </a:solidFill>
              </a:rPr>
              <a:t>Some research directions</a:t>
            </a:r>
          </a:p>
          <a:p>
            <a:pPr marL="877824" lvl="1" indent="-384048">
              <a:spcBef>
                <a:spcPct val="20000"/>
              </a:spcBef>
              <a:spcAft>
                <a:spcPts val="1200"/>
              </a:spcAft>
              <a:buClr>
                <a:schemeClr val="accent1"/>
              </a:buClr>
              <a:buSzPct val="80000"/>
              <a:buFont typeface="Wingdings 2"/>
              <a:buChar char=""/>
              <a:defRPr/>
            </a:pPr>
            <a:r>
              <a:rPr lang="en-US" sz="3600" dirty="0"/>
              <a:t>Better image modeling techniques</a:t>
            </a:r>
            <a:endParaRPr kumimoji="0" lang="en-US" sz="3600" b="0" i="0" u="none" strike="noStrike" kern="1200" cap="none" spc="0" normalizeH="0" baseline="0" dirty="0">
              <a:ln>
                <a:noFill/>
              </a:ln>
              <a:effectLst/>
              <a:uLnTx/>
              <a:uFillTx/>
              <a:latin typeface="+mn-lt"/>
              <a:ea typeface="+mn-ea"/>
              <a:cs typeface="+mn-cs"/>
            </a:endParaRPr>
          </a:p>
          <a:p>
            <a:pPr marL="877824" lvl="1" indent="-384048">
              <a:spcBef>
                <a:spcPct val="20000"/>
              </a:spcBef>
              <a:spcAft>
                <a:spcPts val="1200"/>
              </a:spcAft>
              <a:buClr>
                <a:schemeClr val="accent1"/>
              </a:buClr>
              <a:buSzPct val="80000"/>
              <a:buFont typeface="Wingdings 2"/>
              <a:buChar char=""/>
              <a:defRPr/>
            </a:pPr>
            <a:r>
              <a:rPr kumimoji="0" lang="en-US" sz="3600" b="0" i="0" u="none" strike="noStrike" kern="1200" cap="none" spc="0" normalizeH="0" baseline="0" dirty="0">
                <a:ln>
                  <a:noFill/>
                </a:ln>
                <a:effectLst/>
                <a:uLnTx/>
                <a:uFillTx/>
                <a:latin typeface="+mn-lt"/>
                <a:ea typeface="+mn-ea"/>
                <a:cs typeface="+mn-cs"/>
              </a:rPr>
              <a:t>Better</a:t>
            </a:r>
            <a:r>
              <a:rPr kumimoji="0" lang="en-US" sz="3600" b="0" i="0" u="none" strike="noStrike" kern="1200" cap="none" spc="0" normalizeH="0" dirty="0">
                <a:ln>
                  <a:noFill/>
                </a:ln>
                <a:effectLst/>
                <a:uLnTx/>
                <a:uFillTx/>
                <a:latin typeface="+mn-lt"/>
                <a:ea typeface="+mn-ea"/>
                <a:cs typeface="+mn-cs"/>
              </a:rPr>
              <a:t> feature extraction techniques</a:t>
            </a:r>
          </a:p>
          <a:p>
            <a:pPr marL="877824" lvl="1" indent="-384048">
              <a:spcBef>
                <a:spcPct val="20000"/>
              </a:spcBef>
              <a:spcAft>
                <a:spcPts val="1200"/>
              </a:spcAft>
              <a:buClr>
                <a:schemeClr val="accent1"/>
              </a:buClr>
              <a:buSzPct val="80000"/>
              <a:buFont typeface="Wingdings 2"/>
              <a:buChar char=""/>
              <a:defRPr/>
            </a:pPr>
            <a:r>
              <a:rPr lang="en-US" sz="3600" dirty="0"/>
              <a:t>Better search models</a:t>
            </a:r>
            <a:endParaRPr lang="en-US" sz="3600" noProof="0" dirty="0"/>
          </a:p>
          <a:p>
            <a:pPr marL="877824" lvl="1" indent="-384048">
              <a:spcBef>
                <a:spcPct val="20000"/>
              </a:spcBef>
              <a:spcAft>
                <a:spcPts val="1200"/>
              </a:spcAft>
              <a:buClr>
                <a:schemeClr val="accent1"/>
              </a:buClr>
              <a:buSzPct val="80000"/>
              <a:buFont typeface="Wingdings 2"/>
              <a:buChar char=""/>
              <a:defRPr/>
            </a:pPr>
            <a:endParaRPr kumimoji="0" lang="en-US" sz="3600" b="0" i="0" u="none" strike="noStrike" kern="1200" cap="none" spc="0" normalizeH="0" baseline="0" noProof="0" dirty="0">
              <a:ln>
                <a:noFill/>
              </a:ln>
              <a:solidFill>
                <a:srgbClr val="B4CED6"/>
              </a:solidFill>
              <a:effectLst/>
              <a:uLnTx/>
              <a:uFillTx/>
              <a:latin typeface="+mn-lt"/>
              <a:ea typeface="+mn-ea"/>
              <a:cs typeface="+mn-cs"/>
            </a:endParaRPr>
          </a:p>
        </p:txBody>
      </p:sp>
      <p:sp>
        <p:nvSpPr>
          <p:cNvPr id="2" name="Date Placeholder 1">
            <a:extLst>
              <a:ext uri="{FF2B5EF4-FFF2-40B4-BE49-F238E27FC236}">
                <a16:creationId xmlns:a16="http://schemas.microsoft.com/office/drawing/2014/main" id="{A9D24C94-3293-4845-A508-AAD66B2FA245}"/>
              </a:ext>
            </a:extLst>
          </p:cNvPr>
          <p:cNvSpPr>
            <a:spLocks noGrp="1"/>
          </p:cNvSpPr>
          <p:nvPr>
            <p:ph type="dt" sz="half" idx="10"/>
          </p:nvPr>
        </p:nvSpPr>
        <p:spPr/>
        <p:txBody>
          <a:bodyPr/>
          <a:lstStyle/>
          <a:p>
            <a:fld id="{D44C7D8C-837E-4581-ACEB-5E811FFEBCC0}" type="datetime1">
              <a:rPr lang="en-US" smtClean="0"/>
              <a:t>3/28/2023</a:t>
            </a:fld>
            <a:endParaRPr lang="en-US" dirty="0"/>
          </a:p>
        </p:txBody>
      </p:sp>
      <p:sp>
        <p:nvSpPr>
          <p:cNvPr id="3" name="Slide Number Placeholder 2">
            <a:extLst>
              <a:ext uri="{FF2B5EF4-FFF2-40B4-BE49-F238E27FC236}">
                <a16:creationId xmlns:a16="http://schemas.microsoft.com/office/drawing/2014/main" id="{392BC590-9629-4F6A-8D18-244925FEC72B}"/>
              </a:ext>
            </a:extLst>
          </p:cNvPr>
          <p:cNvSpPr>
            <a:spLocks noGrp="1"/>
          </p:cNvSpPr>
          <p:nvPr>
            <p:ph type="sldNum" sz="quarter" idx="12"/>
          </p:nvPr>
        </p:nvSpPr>
        <p:spPr/>
        <p:txBody>
          <a:bodyPr/>
          <a:lstStyle/>
          <a:p>
            <a:fld id="{8444A278-390B-480E-A91C-73A8347B7D93}" type="slidenum">
              <a:rPr lang="en-US" smtClean="0"/>
              <a:pPr/>
              <a:t>40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1000"/>
                                        <p:tgtEl>
                                          <p:spTgt spid="8">
                                            <p:txEl>
                                              <p:pRg st="3" end="3"/>
                                            </p:txEl>
                                          </p:spTgt>
                                        </p:tgtEl>
                                      </p:cBhvr>
                                    </p:animEffect>
                                    <p:anim calcmode="lin" valueType="num">
                                      <p:cBhvr>
                                        <p:cTn id="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1000"/>
                                        <p:tgtEl>
                                          <p:spTgt spid="8">
                                            <p:txEl>
                                              <p:pRg st="4" end="4"/>
                                            </p:txEl>
                                          </p:spTgt>
                                        </p:tgtEl>
                                      </p:cBhvr>
                                    </p:animEffect>
                                    <p:anim calcmode="lin" valueType="num">
                                      <p:cBhvr>
                                        <p:cTn id="1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fade">
                                      <p:cBhvr>
                                        <p:cTn id="17" dur="1000"/>
                                        <p:tgtEl>
                                          <p:spTgt spid="8">
                                            <p:txEl>
                                              <p:pRg st="5" end="5"/>
                                            </p:txEl>
                                          </p:spTgt>
                                        </p:tgtEl>
                                      </p:cBhvr>
                                    </p:animEffect>
                                    <p:anim calcmode="lin" valueType="num">
                                      <p:cBhvr>
                                        <p:cTn id="18"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1000"/>
                                        <p:tgtEl>
                                          <p:spTgt spid="8">
                                            <p:txEl>
                                              <p:pRg st="6" end="6"/>
                                            </p:txEl>
                                          </p:spTgt>
                                        </p:tgtEl>
                                      </p:cBhvr>
                                    </p:animEffect>
                                    <p:anim calcmode="lin" valueType="num">
                                      <p:cBhvr>
                                        <p:cTn id="23"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305800" cy="1143000"/>
          </a:xfrm>
        </p:spPr>
        <p:txBody>
          <a:bodyPr>
            <a:normAutofit/>
          </a:bodyPr>
          <a:lstStyle/>
          <a:p>
            <a:r>
              <a:rPr lang="en-US" b="1" dirty="0">
                <a:solidFill>
                  <a:srgbClr val="CFAFE7"/>
                </a:solidFill>
              </a:rPr>
              <a:t>Better Image Modeling</a:t>
            </a:r>
          </a:p>
        </p:txBody>
      </p:sp>
      <p:sp>
        <p:nvSpPr>
          <p:cNvPr id="8" name="Content Placeholder 10"/>
          <p:cNvSpPr txBox="1">
            <a:spLocks/>
          </p:cNvSpPr>
          <p:nvPr/>
        </p:nvSpPr>
        <p:spPr>
          <a:xfrm>
            <a:off x="533400" y="1447800"/>
            <a:ext cx="5029200" cy="5334000"/>
          </a:xfrm>
          <a:prstGeom prst="rect">
            <a:avLst/>
          </a:prstGeom>
        </p:spPr>
        <p:txBody>
          <a:bodyPr vert="horz">
            <a:normAutofit fontScale="70000" lnSpcReduction="20000"/>
          </a:bodyPr>
          <a:lstStyle/>
          <a:p>
            <a:pPr marL="420624" marR="0" lvl="0" indent="-384048" algn="l" defTabSz="914400" rtl="0" eaLnBrk="1" fontAlgn="auto" latinLnBrk="0" hangingPunct="1">
              <a:lnSpc>
                <a:spcPct val="110000"/>
              </a:lnSpc>
              <a:spcBef>
                <a:spcPct val="20000"/>
              </a:spcBef>
              <a:spcAft>
                <a:spcPts val="1200"/>
              </a:spcAft>
              <a:buClr>
                <a:schemeClr val="accent1"/>
              </a:buClr>
              <a:buSzPct val="80000"/>
              <a:buFont typeface="Wingdings 2"/>
              <a:buChar char=""/>
              <a:tabLst/>
              <a:defRPr/>
            </a:pPr>
            <a:r>
              <a:rPr lang="en-US" sz="4000" dirty="0">
                <a:solidFill>
                  <a:srgbClr val="F78609"/>
                </a:solidFill>
              </a:rPr>
              <a:t>Standard techniques </a:t>
            </a:r>
            <a:r>
              <a:rPr lang="en-US" sz="4000" dirty="0">
                <a:solidFill>
                  <a:srgbClr val="B4CED6"/>
                </a:solidFill>
              </a:rPr>
              <a:t>represent each image as a feature vector, i.e., </a:t>
            </a:r>
            <a:r>
              <a:rPr lang="en-US" sz="4000" dirty="0">
                <a:solidFill>
                  <a:srgbClr val="2FC9FF"/>
                </a:solidFill>
              </a:rPr>
              <a:t>a point </a:t>
            </a:r>
            <a:r>
              <a:rPr lang="en-US" sz="4000" dirty="0">
                <a:solidFill>
                  <a:srgbClr val="B4CED6"/>
                </a:solidFill>
              </a:rPr>
              <a:t>in the feature space</a:t>
            </a:r>
          </a:p>
          <a:p>
            <a:pPr marL="420624" marR="0" lvl="0" indent="-384048" algn="l" defTabSz="914400" rtl="0" eaLnBrk="1" fontAlgn="auto" latinLnBrk="0" hangingPunct="1">
              <a:lnSpc>
                <a:spcPct val="110000"/>
              </a:lnSpc>
              <a:spcBef>
                <a:spcPct val="20000"/>
              </a:spcBef>
              <a:spcAft>
                <a:spcPts val="1200"/>
              </a:spcAft>
              <a:buClr>
                <a:schemeClr val="accent1"/>
              </a:buClr>
              <a:buSzPct val="80000"/>
              <a:buFont typeface="Wingdings 2"/>
              <a:buChar char=""/>
              <a:tabLst/>
              <a:defRPr/>
            </a:pPr>
            <a:r>
              <a:rPr lang="en-US" sz="4000" dirty="0">
                <a:solidFill>
                  <a:srgbClr val="F78609"/>
                </a:solidFill>
              </a:rPr>
              <a:t>Point-Set approach </a:t>
            </a:r>
            <a:r>
              <a:rPr lang="en-US" sz="4000" dirty="0">
                <a:solidFill>
                  <a:srgbClr val="B4CED6"/>
                </a:solidFill>
              </a:rPr>
              <a:t>represents each image as a set of feature vectors, i.e., </a:t>
            </a:r>
            <a:r>
              <a:rPr lang="en-US" sz="4000" dirty="0">
                <a:solidFill>
                  <a:srgbClr val="2FC9FF"/>
                </a:solidFill>
              </a:rPr>
              <a:t>a set of points</a:t>
            </a:r>
            <a:r>
              <a:rPr lang="en-US" sz="4000" dirty="0">
                <a:solidFill>
                  <a:srgbClr val="B4CED6"/>
                </a:solidFill>
              </a:rPr>
              <a:t> in the feature space</a:t>
            </a:r>
            <a:endParaRPr lang="en-US" sz="4000" noProof="0" dirty="0">
              <a:solidFill>
                <a:srgbClr val="B4CED6"/>
              </a:solidFill>
            </a:endParaRPr>
          </a:p>
          <a:p>
            <a:pPr marL="877824" lvl="1" indent="-384048">
              <a:spcBef>
                <a:spcPct val="20000"/>
              </a:spcBef>
              <a:spcAft>
                <a:spcPts val="1200"/>
              </a:spcAft>
              <a:buClr>
                <a:schemeClr val="accent1"/>
              </a:buClr>
              <a:buSzPct val="80000"/>
              <a:buFont typeface="Wingdings" pitchFamily="2" charset="2"/>
              <a:buChar char="Ø"/>
              <a:defRPr/>
            </a:pPr>
            <a:r>
              <a:rPr lang="en-US" sz="3100" dirty="0"/>
              <a:t>Capture local image structure</a:t>
            </a:r>
            <a:endParaRPr kumimoji="0" lang="en-US" sz="3100" b="0" i="0" u="none" strike="noStrike" kern="1200" cap="none" spc="0" normalizeH="0" baseline="0" dirty="0">
              <a:ln>
                <a:noFill/>
              </a:ln>
              <a:effectLst/>
              <a:uLnTx/>
              <a:uFillTx/>
              <a:latin typeface="+mn-lt"/>
              <a:ea typeface="+mn-ea"/>
              <a:cs typeface="+mn-cs"/>
            </a:endParaRPr>
          </a:p>
          <a:p>
            <a:pPr marL="877824" lvl="1" indent="-384048">
              <a:spcBef>
                <a:spcPct val="20000"/>
              </a:spcBef>
              <a:spcAft>
                <a:spcPts val="1200"/>
              </a:spcAft>
              <a:buClr>
                <a:schemeClr val="accent1"/>
              </a:buClr>
              <a:buSzPct val="80000"/>
              <a:buFont typeface="Wingdings" pitchFamily="2" charset="2"/>
              <a:buChar char="Ø"/>
              <a:defRPr/>
            </a:pPr>
            <a:r>
              <a:rPr lang="en-US" sz="3100" dirty="0"/>
              <a:t>Reduce the effect of semantic gap</a:t>
            </a:r>
            <a:endParaRPr kumimoji="0" lang="en-US" sz="3100" b="0" i="0" u="none" strike="noStrike" kern="1200" cap="none" spc="0" normalizeH="0" dirty="0">
              <a:ln>
                <a:noFill/>
              </a:ln>
              <a:effectLst/>
              <a:uLnTx/>
              <a:uFillTx/>
              <a:latin typeface="+mn-lt"/>
              <a:ea typeface="+mn-ea"/>
              <a:cs typeface="+mn-cs"/>
            </a:endParaRPr>
          </a:p>
          <a:p>
            <a:pPr marL="877824" lvl="1" indent="-384048">
              <a:spcBef>
                <a:spcPct val="20000"/>
              </a:spcBef>
              <a:spcAft>
                <a:spcPts val="1200"/>
              </a:spcAft>
              <a:buClr>
                <a:schemeClr val="accent1"/>
              </a:buClr>
              <a:buSzPct val="80000"/>
              <a:buFont typeface="Wingdings 2"/>
              <a:buChar char=""/>
              <a:defRPr/>
            </a:pPr>
            <a:endParaRPr kumimoji="0" lang="en-US" sz="3600" b="0" i="0" u="none" strike="noStrike" kern="1200" cap="none" spc="0" normalizeH="0" baseline="0" noProof="0" dirty="0">
              <a:ln>
                <a:noFill/>
              </a:ln>
              <a:solidFill>
                <a:srgbClr val="B4CED6"/>
              </a:solidFill>
              <a:effectLst/>
              <a:uLnTx/>
              <a:uFillTx/>
              <a:latin typeface="+mn-lt"/>
              <a:ea typeface="+mn-ea"/>
              <a:cs typeface="+mn-cs"/>
            </a:endParaRPr>
          </a:p>
        </p:txBody>
      </p:sp>
      <p:grpSp>
        <p:nvGrpSpPr>
          <p:cNvPr id="5" name="Group 30"/>
          <p:cNvGrpSpPr>
            <a:grpSpLocks/>
          </p:cNvGrpSpPr>
          <p:nvPr/>
        </p:nvGrpSpPr>
        <p:grpSpPr bwMode="auto">
          <a:xfrm>
            <a:off x="6324600" y="762000"/>
            <a:ext cx="2501900" cy="1661535"/>
            <a:chOff x="432" y="1872"/>
            <a:chExt cx="1192" cy="794"/>
          </a:xfrm>
        </p:grpSpPr>
        <p:pic>
          <p:nvPicPr>
            <p:cNvPr id="6" name="Picture 11" descr="604"/>
            <p:cNvPicPr>
              <a:picLocks noChangeAspect="1" noChangeArrowheads="1"/>
            </p:cNvPicPr>
            <p:nvPr/>
          </p:nvPicPr>
          <p:blipFill>
            <a:blip r:embed="rId3" cstate="print"/>
            <a:srcRect/>
            <a:stretch>
              <a:fillRect/>
            </a:stretch>
          </p:blipFill>
          <p:spPr bwMode="auto">
            <a:xfrm>
              <a:off x="624" y="1872"/>
              <a:ext cx="616" cy="410"/>
            </a:xfrm>
            <a:prstGeom prst="rect">
              <a:avLst/>
            </a:prstGeom>
            <a:noFill/>
          </p:spPr>
        </p:pic>
        <p:pic>
          <p:nvPicPr>
            <p:cNvPr id="7" name="Picture 12" descr="738"/>
            <p:cNvPicPr>
              <a:picLocks noChangeAspect="1" noChangeArrowheads="1"/>
            </p:cNvPicPr>
            <p:nvPr/>
          </p:nvPicPr>
          <p:blipFill>
            <a:blip r:embed="rId4" cstate="print"/>
            <a:srcRect/>
            <a:stretch>
              <a:fillRect/>
            </a:stretch>
          </p:blipFill>
          <p:spPr bwMode="auto">
            <a:xfrm>
              <a:off x="1008" y="2208"/>
              <a:ext cx="616" cy="410"/>
            </a:xfrm>
            <a:prstGeom prst="rect">
              <a:avLst/>
            </a:prstGeom>
            <a:noFill/>
          </p:spPr>
        </p:pic>
        <p:pic>
          <p:nvPicPr>
            <p:cNvPr id="9" name="Picture 13" descr="1777"/>
            <p:cNvPicPr>
              <a:picLocks noChangeAspect="1" noChangeArrowheads="1"/>
            </p:cNvPicPr>
            <p:nvPr/>
          </p:nvPicPr>
          <p:blipFill>
            <a:blip r:embed="rId5" cstate="print"/>
            <a:srcRect/>
            <a:stretch>
              <a:fillRect/>
            </a:stretch>
          </p:blipFill>
          <p:spPr bwMode="auto">
            <a:xfrm>
              <a:off x="432" y="2256"/>
              <a:ext cx="616" cy="410"/>
            </a:xfrm>
            <a:prstGeom prst="rect">
              <a:avLst/>
            </a:prstGeom>
            <a:noFill/>
          </p:spPr>
        </p:pic>
        <p:sp>
          <p:nvSpPr>
            <p:cNvPr id="10" name="Rectangle 17"/>
            <p:cNvSpPr>
              <a:spLocks noChangeArrowheads="1"/>
            </p:cNvSpPr>
            <p:nvPr/>
          </p:nvSpPr>
          <p:spPr bwMode="auto">
            <a:xfrm>
              <a:off x="1158" y="1945"/>
              <a:ext cx="400" cy="192"/>
            </a:xfrm>
            <a:prstGeom prst="rect">
              <a:avLst/>
            </a:prstGeom>
            <a:noFill/>
            <a:ln w="9525">
              <a:noFill/>
              <a:miter lim="800000"/>
              <a:headEnd/>
              <a:tailEnd/>
            </a:ln>
            <a:effectLst/>
          </p:spPr>
          <p:txBody>
            <a:bodyPr lIns="0" tIns="0" rIns="0" bIns="0"/>
            <a:lstStyle/>
            <a:p>
              <a:pPr marL="342900" indent="-342900" eaLnBrk="1" hangingPunct="1">
                <a:spcAft>
                  <a:spcPct val="0"/>
                </a:spcAft>
              </a:pPr>
              <a:r>
                <a:rPr lang="en-US" altLang="zh-CN" sz="1800" dirty="0"/>
                <a:t>Images</a:t>
              </a:r>
            </a:p>
          </p:txBody>
        </p:sp>
      </p:grpSp>
      <p:grpSp>
        <p:nvGrpSpPr>
          <p:cNvPr id="27" name="Group 26"/>
          <p:cNvGrpSpPr/>
          <p:nvPr/>
        </p:nvGrpSpPr>
        <p:grpSpPr>
          <a:xfrm>
            <a:off x="5562600" y="2667000"/>
            <a:ext cx="3352800" cy="2286000"/>
            <a:chOff x="5562600" y="2590800"/>
            <a:chExt cx="3352800" cy="2286000"/>
          </a:xfrm>
        </p:grpSpPr>
        <p:grpSp>
          <p:nvGrpSpPr>
            <p:cNvPr id="18" name="Group 17"/>
            <p:cNvGrpSpPr/>
            <p:nvPr/>
          </p:nvGrpSpPr>
          <p:grpSpPr>
            <a:xfrm>
              <a:off x="5562600" y="2590800"/>
              <a:ext cx="3352800" cy="2286000"/>
              <a:chOff x="5410200" y="3962400"/>
              <a:chExt cx="3352800" cy="2286000"/>
            </a:xfrm>
          </p:grpSpPr>
          <p:grpSp>
            <p:nvGrpSpPr>
              <p:cNvPr id="16" name="Group 15"/>
              <p:cNvGrpSpPr/>
              <p:nvPr/>
            </p:nvGrpSpPr>
            <p:grpSpPr>
              <a:xfrm>
                <a:off x="5410200" y="3962400"/>
                <a:ext cx="2514600" cy="2286000"/>
                <a:chOff x="6096000" y="3962400"/>
                <a:chExt cx="2514600" cy="2286000"/>
              </a:xfrm>
            </p:grpSpPr>
            <p:grpSp>
              <p:nvGrpSpPr>
                <p:cNvPr id="11" name="Group 31"/>
                <p:cNvGrpSpPr>
                  <a:grpSpLocks/>
                </p:cNvGrpSpPr>
                <p:nvPr/>
              </p:nvGrpSpPr>
              <p:grpSpPr bwMode="auto">
                <a:xfrm>
                  <a:off x="6324600" y="4419600"/>
                  <a:ext cx="2286000" cy="1828800"/>
                  <a:chOff x="816" y="3024"/>
                  <a:chExt cx="1104" cy="768"/>
                </a:xfrm>
              </p:grpSpPr>
              <p:pic>
                <p:nvPicPr>
                  <p:cNvPr id="12" name="Picture 14" descr="604"/>
                  <p:cNvPicPr>
                    <a:picLocks noChangeAspect="1" noChangeArrowheads="1"/>
                  </p:cNvPicPr>
                  <p:nvPr/>
                </p:nvPicPr>
                <p:blipFill>
                  <a:blip r:embed="rId6" cstate="print"/>
                  <a:srcRect/>
                  <a:stretch>
                    <a:fillRect/>
                  </a:stretch>
                </p:blipFill>
                <p:spPr bwMode="auto">
                  <a:xfrm>
                    <a:off x="912" y="3024"/>
                    <a:ext cx="576" cy="384"/>
                  </a:xfrm>
                  <a:prstGeom prst="rect">
                    <a:avLst/>
                  </a:prstGeom>
                  <a:noFill/>
                </p:spPr>
              </p:pic>
              <p:pic>
                <p:nvPicPr>
                  <p:cNvPr id="13" name="Picture 15" descr="738"/>
                  <p:cNvPicPr>
                    <a:picLocks noChangeAspect="1" noChangeArrowheads="1"/>
                  </p:cNvPicPr>
                  <p:nvPr/>
                </p:nvPicPr>
                <p:blipFill>
                  <a:blip r:embed="rId7" cstate="print"/>
                  <a:srcRect/>
                  <a:stretch>
                    <a:fillRect/>
                  </a:stretch>
                </p:blipFill>
                <p:spPr bwMode="auto">
                  <a:xfrm>
                    <a:off x="1344" y="3312"/>
                    <a:ext cx="576" cy="384"/>
                  </a:xfrm>
                  <a:prstGeom prst="rect">
                    <a:avLst/>
                  </a:prstGeom>
                  <a:noFill/>
                </p:spPr>
              </p:pic>
              <p:pic>
                <p:nvPicPr>
                  <p:cNvPr id="14" name="Picture 16" descr="1777"/>
                  <p:cNvPicPr>
                    <a:picLocks noChangeAspect="1" noChangeArrowheads="1"/>
                  </p:cNvPicPr>
                  <p:nvPr/>
                </p:nvPicPr>
                <p:blipFill>
                  <a:blip r:embed="rId8" cstate="print"/>
                  <a:srcRect/>
                  <a:stretch>
                    <a:fillRect/>
                  </a:stretch>
                </p:blipFill>
                <p:spPr bwMode="auto">
                  <a:xfrm>
                    <a:off x="816" y="3408"/>
                    <a:ext cx="576" cy="384"/>
                  </a:xfrm>
                  <a:prstGeom prst="rect">
                    <a:avLst/>
                  </a:prstGeom>
                  <a:noFill/>
                </p:spPr>
              </p:pic>
            </p:grpSp>
            <p:sp>
              <p:nvSpPr>
                <p:cNvPr id="15" name="Rectangle 17"/>
                <p:cNvSpPr>
                  <a:spLocks noChangeArrowheads="1"/>
                </p:cNvSpPr>
                <p:nvPr/>
              </p:nvSpPr>
              <p:spPr bwMode="auto">
                <a:xfrm>
                  <a:off x="6096000" y="3962400"/>
                  <a:ext cx="1914205" cy="401782"/>
                </a:xfrm>
                <a:prstGeom prst="rect">
                  <a:avLst/>
                </a:prstGeom>
                <a:noFill/>
                <a:ln w="9525">
                  <a:noFill/>
                  <a:miter lim="800000"/>
                  <a:headEnd/>
                  <a:tailEnd/>
                </a:ln>
                <a:effectLst/>
              </p:spPr>
              <p:txBody>
                <a:bodyPr lIns="0" tIns="0" rIns="0" bIns="0"/>
                <a:lstStyle/>
                <a:p>
                  <a:pPr marL="342900" indent="-342900" eaLnBrk="1" hangingPunct="1">
                    <a:spcAft>
                      <a:spcPct val="0"/>
                    </a:spcAft>
                  </a:pPr>
                  <a:r>
                    <a:rPr lang="en-US" altLang="zh-CN" dirty="0"/>
                    <a:t>Segmented areas</a:t>
                  </a:r>
                  <a:endParaRPr lang="en-US" altLang="zh-CN" sz="1800" dirty="0"/>
                </a:p>
              </p:txBody>
            </p:sp>
          </p:grpSp>
          <p:sp>
            <p:nvSpPr>
              <p:cNvPr id="17" name="Rounded Rectangular Callout 16"/>
              <p:cNvSpPr/>
              <p:nvPr/>
            </p:nvSpPr>
            <p:spPr>
              <a:xfrm>
                <a:off x="7315200" y="4038600"/>
                <a:ext cx="1447800" cy="838200"/>
              </a:xfrm>
              <a:prstGeom prst="wedgeRoundRectCallout">
                <a:avLst>
                  <a:gd name="adj1" fmla="val -97577"/>
                  <a:gd name="adj2" fmla="val 432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One vector for each region</a:t>
                </a:r>
              </a:p>
            </p:txBody>
          </p:sp>
        </p:grpSp>
        <p:grpSp>
          <p:nvGrpSpPr>
            <p:cNvPr id="19" name="Group 41"/>
            <p:cNvGrpSpPr/>
            <p:nvPr/>
          </p:nvGrpSpPr>
          <p:grpSpPr>
            <a:xfrm>
              <a:off x="7467601" y="3810000"/>
              <a:ext cx="1377314" cy="1009901"/>
              <a:chOff x="2470534" y="4661284"/>
              <a:chExt cx="1377314" cy="1009901"/>
            </a:xfrm>
          </p:grpSpPr>
          <p:pic>
            <p:nvPicPr>
              <p:cNvPr id="20" name="Picture 5"/>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232533" y="4661284"/>
                <a:ext cx="342900" cy="476250"/>
              </a:xfrm>
              <a:prstGeom prst="rect">
                <a:avLst/>
              </a:prstGeom>
              <a:noFill/>
            </p:spPr>
          </p:pic>
          <p:pic>
            <p:nvPicPr>
              <p:cNvPr id="21" name="Picture 8"/>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3495423" y="5194935"/>
                <a:ext cx="352425" cy="476250"/>
              </a:xfrm>
              <a:prstGeom prst="rect">
                <a:avLst/>
              </a:prstGeom>
              <a:noFill/>
            </p:spPr>
          </p:pic>
          <p:cxnSp>
            <p:nvCxnSpPr>
              <p:cNvPr id="22" name="Straight Arrow Connector 21"/>
              <p:cNvCxnSpPr/>
              <p:nvPr/>
            </p:nvCxnSpPr>
            <p:spPr>
              <a:xfrm flipV="1">
                <a:off x="2470534" y="4926082"/>
                <a:ext cx="733424" cy="192402"/>
              </a:xfrm>
              <a:prstGeom prst="straightConnector1">
                <a:avLst/>
              </a:prstGeom>
              <a:ln w="41275">
                <a:solidFill>
                  <a:srgbClr val="F7860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775334" y="5270883"/>
                <a:ext cx="674372" cy="140974"/>
              </a:xfrm>
              <a:prstGeom prst="straightConnector1">
                <a:avLst/>
              </a:prstGeom>
              <a:ln w="41275">
                <a:solidFill>
                  <a:srgbClr val="F78609"/>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8" name="Group 27"/>
          <p:cNvGrpSpPr/>
          <p:nvPr/>
        </p:nvGrpSpPr>
        <p:grpSpPr>
          <a:xfrm>
            <a:off x="6095206" y="5181600"/>
            <a:ext cx="2523014" cy="1448594"/>
            <a:chOff x="5104606" y="3657600"/>
            <a:chExt cx="2523014" cy="1448594"/>
          </a:xfrm>
        </p:grpSpPr>
        <p:grpSp>
          <p:nvGrpSpPr>
            <p:cNvPr id="29" name="Group 30"/>
            <p:cNvGrpSpPr/>
            <p:nvPr/>
          </p:nvGrpSpPr>
          <p:grpSpPr>
            <a:xfrm>
              <a:off x="6172200" y="4035623"/>
              <a:ext cx="1455420" cy="307777"/>
              <a:chOff x="6172200" y="5254823"/>
              <a:chExt cx="1455420" cy="307777"/>
            </a:xfrm>
          </p:grpSpPr>
          <p:sp>
            <p:nvSpPr>
              <p:cNvPr id="37" name="TextBox 36"/>
              <p:cNvSpPr txBox="1"/>
              <p:nvPr/>
            </p:nvSpPr>
            <p:spPr>
              <a:xfrm>
                <a:off x="6172200" y="5254823"/>
                <a:ext cx="981359" cy="307777"/>
              </a:xfrm>
              <a:prstGeom prst="rect">
                <a:avLst/>
              </a:prstGeom>
              <a:noFill/>
            </p:spPr>
            <p:txBody>
              <a:bodyPr wrap="none" rtlCol="0">
                <a:spAutoFit/>
              </a:bodyPr>
              <a:lstStyle/>
              <a:p>
                <a:r>
                  <a:rPr lang="en-US" sz="1400" dirty="0">
                    <a:solidFill>
                      <a:srgbClr val="2FC9FF"/>
                    </a:solidFill>
                  </a:rPr>
                  <a:t>Point set: </a:t>
                </a:r>
              </a:p>
            </p:txBody>
          </p:sp>
          <p:pic>
            <p:nvPicPr>
              <p:cNvPr id="38" name="Picture 11"/>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7018020" y="5283699"/>
                <a:ext cx="609600" cy="260684"/>
              </a:xfrm>
              <a:prstGeom prst="rect">
                <a:avLst/>
              </a:prstGeom>
              <a:noFill/>
            </p:spPr>
          </p:pic>
        </p:grpSp>
        <p:cxnSp>
          <p:nvCxnSpPr>
            <p:cNvPr id="30" name="Straight Arrow Connector 29"/>
            <p:cNvCxnSpPr/>
            <p:nvPr/>
          </p:nvCxnSpPr>
          <p:spPr>
            <a:xfrm rot="5400000" flipH="1" flipV="1">
              <a:off x="4381103" y="4381103"/>
              <a:ext cx="1447800" cy="794"/>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105400" y="5105400"/>
              <a:ext cx="2515394" cy="794"/>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5791200" y="4267200"/>
              <a:ext cx="76200" cy="76200"/>
            </a:xfrm>
            <a:prstGeom prst="ellipse">
              <a:avLst/>
            </a:prstGeom>
            <a:solidFill>
              <a:srgbClr val="F78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324600" y="4724400"/>
              <a:ext cx="76200" cy="76200"/>
            </a:xfrm>
            <a:prstGeom prst="ellipse">
              <a:avLst/>
            </a:prstGeom>
            <a:solidFill>
              <a:srgbClr val="F78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5"/>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486400" y="4114800"/>
              <a:ext cx="342900" cy="476250"/>
            </a:xfrm>
            <a:prstGeom prst="rect">
              <a:avLst/>
            </a:prstGeom>
            <a:noFill/>
          </p:spPr>
        </p:pic>
        <p:pic>
          <p:nvPicPr>
            <p:cNvPr id="35" name="Picture 8"/>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455885" y="4409501"/>
              <a:ext cx="352425" cy="476250"/>
            </a:xfrm>
            <a:prstGeom prst="rect">
              <a:avLst/>
            </a:prstGeom>
            <a:noFill/>
          </p:spPr>
        </p:pic>
        <p:sp>
          <p:nvSpPr>
            <p:cNvPr id="36" name="TextBox 35"/>
            <p:cNvSpPr txBox="1"/>
            <p:nvPr/>
          </p:nvSpPr>
          <p:spPr>
            <a:xfrm>
              <a:off x="5257800" y="3657600"/>
              <a:ext cx="1568250" cy="385875"/>
            </a:xfrm>
            <a:prstGeom prst="rect">
              <a:avLst/>
            </a:prstGeom>
            <a:noFill/>
          </p:spPr>
          <p:txBody>
            <a:bodyPr wrap="none" rtlCol="0">
              <a:spAutoFit/>
            </a:bodyPr>
            <a:lstStyle/>
            <a:p>
              <a:pPr>
                <a:lnSpc>
                  <a:spcPts val="2500"/>
                </a:lnSpc>
              </a:pPr>
              <a:r>
                <a:rPr lang="en-US" dirty="0">
                  <a:latin typeface="+mj-lt"/>
                </a:rPr>
                <a:t>Feature space</a:t>
              </a:r>
            </a:p>
          </p:txBody>
        </p:sp>
      </p:grpSp>
      <p:sp>
        <p:nvSpPr>
          <p:cNvPr id="2" name="Date Placeholder 1">
            <a:extLst>
              <a:ext uri="{FF2B5EF4-FFF2-40B4-BE49-F238E27FC236}">
                <a16:creationId xmlns:a16="http://schemas.microsoft.com/office/drawing/2014/main" id="{1F4FF566-7875-4B60-90FD-C79683411103}"/>
              </a:ext>
            </a:extLst>
          </p:cNvPr>
          <p:cNvSpPr>
            <a:spLocks noGrp="1"/>
          </p:cNvSpPr>
          <p:nvPr>
            <p:ph type="dt" sz="half" idx="10"/>
          </p:nvPr>
        </p:nvSpPr>
        <p:spPr/>
        <p:txBody>
          <a:bodyPr/>
          <a:lstStyle/>
          <a:p>
            <a:fld id="{80F5C26C-D06E-491D-9230-E49AFD05A128}" type="datetime1">
              <a:rPr lang="en-US" smtClean="0"/>
              <a:t>3/28/2023</a:t>
            </a:fld>
            <a:endParaRPr lang="en-US" dirty="0"/>
          </a:p>
        </p:txBody>
      </p:sp>
      <p:sp>
        <p:nvSpPr>
          <p:cNvPr id="3" name="Slide Number Placeholder 2">
            <a:extLst>
              <a:ext uri="{FF2B5EF4-FFF2-40B4-BE49-F238E27FC236}">
                <a16:creationId xmlns:a16="http://schemas.microsoft.com/office/drawing/2014/main" id="{EB05FFDC-0E57-48F8-BCDE-87DCAB5AE18D}"/>
              </a:ext>
            </a:extLst>
          </p:cNvPr>
          <p:cNvSpPr>
            <a:spLocks noGrp="1"/>
          </p:cNvSpPr>
          <p:nvPr>
            <p:ph type="sldNum" sz="quarter" idx="12"/>
          </p:nvPr>
        </p:nvSpPr>
        <p:spPr/>
        <p:txBody>
          <a:bodyPr/>
          <a:lstStyle/>
          <a:p>
            <a:fld id="{8444A278-390B-480E-A91C-73A8347B7D93}" type="slidenum">
              <a:rPr lang="en-US" smtClean="0"/>
              <a:pPr/>
              <a:t>41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9"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childTnLst>
                          </p:cTn>
                        </p:par>
                        <p:par>
                          <p:cTn id="14" fill="hold">
                            <p:stCondLst>
                              <p:cond delay="1500"/>
                            </p:stCondLst>
                            <p:childTnLst>
                              <p:par>
                                <p:cTn id="15" presetID="9" presetClass="entr" presetSubtype="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ssolv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1000"/>
                                        <p:tgtEl>
                                          <p:spTgt spid="8">
                                            <p:txEl>
                                              <p:pRg st="2" end="2"/>
                                            </p:txEl>
                                          </p:spTgt>
                                        </p:tgtEl>
                                      </p:cBhvr>
                                    </p:animEffect>
                                    <p:anim calcmode="lin" valueType="num">
                                      <p:cBhvr>
                                        <p:cTn id="2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1000"/>
                                        <p:tgtEl>
                                          <p:spTgt spid="8">
                                            <p:txEl>
                                              <p:pRg st="3" end="3"/>
                                            </p:txEl>
                                          </p:spTgt>
                                        </p:tgtEl>
                                      </p:cBhvr>
                                    </p:animEffect>
                                    <p:anim calcmode="lin" valueType="num">
                                      <p:cBhvr>
                                        <p:cTn id="2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CFAFE7"/>
                </a:solidFill>
              </a:rPr>
              <a:t>How to do Matching ?</a:t>
            </a:r>
          </a:p>
        </p:txBody>
      </p:sp>
      <p:sp>
        <p:nvSpPr>
          <p:cNvPr id="8" name="Content Placeholder 10"/>
          <p:cNvSpPr txBox="1">
            <a:spLocks/>
          </p:cNvSpPr>
          <p:nvPr/>
        </p:nvSpPr>
        <p:spPr>
          <a:xfrm>
            <a:off x="609600" y="1371600"/>
            <a:ext cx="7924800" cy="5486400"/>
          </a:xfrm>
          <a:prstGeom prst="rect">
            <a:avLst/>
          </a:prstGeom>
        </p:spPr>
        <p:txBody>
          <a:bodyPr vert="horz">
            <a:normAutofit/>
          </a:bodyPr>
          <a:lstStyle/>
          <a:p>
            <a:pPr marL="420624" marR="0" lvl="0" indent="-384048" algn="l" defTabSz="914400" rtl="0" eaLnBrk="1" fontAlgn="auto" latinLnBrk="0" hangingPunct="1">
              <a:lnSpc>
                <a:spcPct val="100000"/>
              </a:lnSpc>
              <a:spcBef>
                <a:spcPct val="20000"/>
              </a:spcBef>
              <a:spcAft>
                <a:spcPts val="1200"/>
              </a:spcAft>
              <a:buClr>
                <a:schemeClr val="accent1"/>
              </a:buClr>
              <a:buSzPct val="80000"/>
              <a:buFont typeface="Wingdings 2"/>
              <a:buChar char=""/>
              <a:tabLst/>
              <a:defRPr/>
            </a:pPr>
            <a:r>
              <a:rPr lang="en-US" sz="3600" dirty="0">
                <a:solidFill>
                  <a:srgbClr val="B4CED6"/>
                </a:solidFill>
              </a:rPr>
              <a:t>Point-set objects</a:t>
            </a:r>
          </a:p>
          <a:p>
            <a:pPr marL="420624" marR="0" lvl="0" indent="-384048" algn="l" defTabSz="914400" rtl="0" eaLnBrk="1" fontAlgn="auto" latinLnBrk="0" hangingPunct="1">
              <a:lnSpc>
                <a:spcPct val="100000"/>
              </a:lnSpc>
              <a:spcBef>
                <a:spcPct val="20000"/>
              </a:spcBef>
              <a:spcAft>
                <a:spcPts val="1200"/>
              </a:spcAft>
              <a:buClr>
                <a:schemeClr val="accent1"/>
              </a:buClr>
              <a:buSzPct val="80000"/>
              <a:tabLst/>
              <a:defRPr/>
            </a:pPr>
            <a:endParaRPr lang="en-US" sz="3600" dirty="0">
              <a:solidFill>
                <a:srgbClr val="B4CED6"/>
              </a:solidFill>
            </a:endParaRPr>
          </a:p>
          <a:p>
            <a:pPr marL="420624" marR="0" lvl="0" indent="-384048" algn="l" defTabSz="914400" rtl="0" eaLnBrk="1" fontAlgn="auto" latinLnBrk="0" hangingPunct="1">
              <a:lnSpc>
                <a:spcPct val="100000"/>
              </a:lnSpc>
              <a:spcBef>
                <a:spcPts val="3000"/>
              </a:spcBef>
              <a:spcAft>
                <a:spcPts val="600"/>
              </a:spcAft>
              <a:buClr>
                <a:schemeClr val="accent1"/>
              </a:buClr>
              <a:buSzPct val="80000"/>
              <a:buFont typeface="Wingdings 2"/>
              <a:buChar char=""/>
              <a:tabLst/>
              <a:defRPr/>
            </a:pPr>
            <a:r>
              <a:rPr lang="en-US" sz="3600" noProof="0" dirty="0">
                <a:solidFill>
                  <a:srgbClr val="B4CED6"/>
                </a:solidFill>
              </a:rPr>
              <a:t>How to measure similarity d(</a:t>
            </a:r>
            <a:r>
              <a:rPr lang="en-US" sz="3600" i="1" noProof="0" dirty="0">
                <a:solidFill>
                  <a:srgbClr val="B4CED6"/>
                </a:solidFill>
              </a:rPr>
              <a:t>X</a:t>
            </a:r>
            <a:r>
              <a:rPr lang="en-US" sz="3600" noProof="0" dirty="0">
                <a:solidFill>
                  <a:srgbClr val="B4CED6"/>
                </a:solidFill>
              </a:rPr>
              <a:t>, </a:t>
            </a:r>
            <a:r>
              <a:rPr lang="en-US" sz="3600" i="1" noProof="0" dirty="0">
                <a:solidFill>
                  <a:srgbClr val="B4CED6"/>
                </a:solidFill>
              </a:rPr>
              <a:t>X’</a:t>
            </a:r>
            <a:r>
              <a:rPr lang="en-US" sz="3600" noProof="0" dirty="0">
                <a:solidFill>
                  <a:srgbClr val="B4CED6"/>
                </a:solidFill>
              </a:rPr>
              <a:t>) ?</a:t>
            </a:r>
          </a:p>
          <a:p>
            <a:pPr marL="420624" indent="-384048">
              <a:spcBef>
                <a:spcPct val="20000"/>
              </a:spcBef>
              <a:spcAft>
                <a:spcPts val="1200"/>
              </a:spcAft>
              <a:buClr>
                <a:schemeClr val="accent1"/>
              </a:buClr>
              <a:buSzPct val="80000"/>
              <a:buFont typeface="Wingdings 2"/>
              <a:buChar char=""/>
              <a:defRPr/>
            </a:pPr>
            <a:r>
              <a:rPr lang="en-US" sz="3600" dirty="0">
                <a:solidFill>
                  <a:srgbClr val="B4CED6"/>
                </a:solidFill>
              </a:rPr>
              <a:t>There are |</a:t>
            </a:r>
            <a:r>
              <a:rPr lang="en-US" sz="3600" i="1" dirty="0">
                <a:solidFill>
                  <a:srgbClr val="B4CED6"/>
                </a:solidFill>
              </a:rPr>
              <a:t>X</a:t>
            </a:r>
            <a:r>
              <a:rPr lang="en-US" sz="3600" dirty="0">
                <a:solidFill>
                  <a:srgbClr val="B4CED6"/>
                </a:solidFill>
              </a:rPr>
              <a:t>|×|</a:t>
            </a:r>
            <a:r>
              <a:rPr lang="en-US" sz="3600" i="1" dirty="0">
                <a:solidFill>
                  <a:srgbClr val="B4CED6"/>
                </a:solidFill>
              </a:rPr>
              <a:t>X’</a:t>
            </a:r>
            <a:r>
              <a:rPr lang="en-US" sz="3600" dirty="0">
                <a:solidFill>
                  <a:srgbClr val="B4CED6"/>
                </a:solidFill>
              </a:rPr>
              <a:t>| matching pairs</a:t>
            </a:r>
          </a:p>
          <a:p>
            <a:pPr marL="420624" indent="-384048">
              <a:spcBef>
                <a:spcPct val="20000"/>
              </a:spcBef>
              <a:spcAft>
                <a:spcPts val="1200"/>
              </a:spcAft>
              <a:buClr>
                <a:schemeClr val="accent1"/>
              </a:buClr>
              <a:buSzPct val="80000"/>
              <a:buFont typeface="Wingdings 2"/>
              <a:buChar char=""/>
              <a:defRPr/>
            </a:pPr>
            <a:endParaRPr kumimoji="0" lang="en-US" sz="3600" b="0" i="0" u="none" strike="noStrike" kern="1200" cap="none" spc="0" normalizeH="0" baseline="0" dirty="0">
              <a:ln>
                <a:noFill/>
              </a:ln>
              <a:solidFill>
                <a:srgbClr val="B4CED6"/>
              </a:solidFill>
              <a:effectLst/>
              <a:uLnTx/>
              <a:uFillTx/>
              <a:latin typeface="+mn-lt"/>
              <a:ea typeface="+mn-ea"/>
              <a:cs typeface="+mn-cs"/>
            </a:endParaRPr>
          </a:p>
          <a:p>
            <a:pPr marL="420624" indent="-384048">
              <a:spcBef>
                <a:spcPct val="20000"/>
              </a:spcBef>
              <a:spcAft>
                <a:spcPts val="1200"/>
              </a:spcAft>
              <a:buClr>
                <a:schemeClr val="accent1"/>
              </a:buClr>
              <a:buSzPct val="80000"/>
              <a:buFont typeface="Wingdings 2"/>
              <a:buChar char=""/>
              <a:defRPr/>
            </a:pPr>
            <a:endParaRPr lang="en-US" sz="3600" dirty="0">
              <a:solidFill>
                <a:srgbClr val="B4CED6"/>
              </a:solidFill>
            </a:endParaRPr>
          </a:p>
          <a:p>
            <a:pPr marL="420624" indent="-384048">
              <a:spcBef>
                <a:spcPct val="20000"/>
              </a:spcBef>
              <a:spcAft>
                <a:spcPts val="1200"/>
              </a:spcAft>
              <a:buClr>
                <a:schemeClr val="accent1"/>
              </a:buClr>
              <a:buSzPct val="80000"/>
              <a:buFont typeface="Wingdings 2"/>
              <a:buChar char=""/>
              <a:defRPr/>
            </a:pPr>
            <a:endParaRPr kumimoji="0" lang="en-US" sz="3600" b="0" i="0" u="none" strike="noStrike" kern="1200" cap="none" spc="0" normalizeH="0" baseline="0" dirty="0">
              <a:ln>
                <a:noFill/>
              </a:ln>
              <a:solidFill>
                <a:srgbClr val="B4CED6"/>
              </a:solidFill>
              <a:effectLst/>
              <a:uLnTx/>
              <a:uFillTx/>
              <a:latin typeface="+mn-lt"/>
              <a:ea typeface="+mn-ea"/>
              <a:cs typeface="+mn-cs"/>
            </a:endParaRPr>
          </a:p>
        </p:txBody>
      </p:sp>
      <p:grpSp>
        <p:nvGrpSpPr>
          <p:cNvPr id="21" name="Group 35"/>
          <p:cNvGrpSpPr>
            <a:grpSpLocks/>
          </p:cNvGrpSpPr>
          <p:nvPr/>
        </p:nvGrpSpPr>
        <p:grpSpPr bwMode="auto">
          <a:xfrm>
            <a:off x="3200400" y="5029200"/>
            <a:ext cx="2133600" cy="1447800"/>
            <a:chOff x="1968" y="3024"/>
            <a:chExt cx="1344" cy="912"/>
          </a:xfrm>
        </p:grpSpPr>
        <p:sp>
          <p:nvSpPr>
            <p:cNvPr id="22" name="Line 21"/>
            <p:cNvSpPr>
              <a:spLocks noChangeShapeType="1"/>
            </p:cNvSpPr>
            <p:nvPr/>
          </p:nvSpPr>
          <p:spPr bwMode="auto">
            <a:xfrm>
              <a:off x="1968" y="3024"/>
              <a:ext cx="1296" cy="0"/>
            </a:xfrm>
            <a:prstGeom prst="line">
              <a:avLst/>
            </a:prstGeom>
            <a:noFill/>
            <a:ln w="15875">
              <a:solidFill>
                <a:srgbClr val="3366FF"/>
              </a:solidFill>
              <a:round/>
              <a:headEnd/>
              <a:tailEnd type="triangle" w="med" len="med"/>
            </a:ln>
            <a:effectLst/>
          </p:spPr>
          <p:txBody>
            <a:bodyPr/>
            <a:lstStyle/>
            <a:p>
              <a:endParaRPr lang="en-US"/>
            </a:p>
          </p:txBody>
        </p:sp>
        <p:sp>
          <p:nvSpPr>
            <p:cNvPr id="23" name="Line 22"/>
            <p:cNvSpPr>
              <a:spLocks noChangeShapeType="1"/>
            </p:cNvSpPr>
            <p:nvPr/>
          </p:nvSpPr>
          <p:spPr bwMode="auto">
            <a:xfrm>
              <a:off x="1968" y="3024"/>
              <a:ext cx="1344" cy="288"/>
            </a:xfrm>
            <a:prstGeom prst="line">
              <a:avLst/>
            </a:prstGeom>
            <a:noFill/>
            <a:ln w="15875">
              <a:solidFill>
                <a:srgbClr val="3366FF"/>
              </a:solidFill>
              <a:round/>
              <a:headEnd/>
              <a:tailEnd type="triangle" w="med" len="med"/>
            </a:ln>
            <a:effectLst/>
          </p:spPr>
          <p:txBody>
            <a:bodyPr/>
            <a:lstStyle/>
            <a:p>
              <a:endParaRPr lang="en-US"/>
            </a:p>
          </p:txBody>
        </p:sp>
        <p:sp>
          <p:nvSpPr>
            <p:cNvPr id="24" name="Line 23"/>
            <p:cNvSpPr>
              <a:spLocks noChangeShapeType="1"/>
            </p:cNvSpPr>
            <p:nvPr/>
          </p:nvSpPr>
          <p:spPr bwMode="auto">
            <a:xfrm>
              <a:off x="1968" y="3024"/>
              <a:ext cx="1344" cy="912"/>
            </a:xfrm>
            <a:prstGeom prst="line">
              <a:avLst/>
            </a:prstGeom>
            <a:noFill/>
            <a:ln w="15875">
              <a:solidFill>
                <a:srgbClr val="3366FF"/>
              </a:solidFill>
              <a:round/>
              <a:headEnd/>
              <a:tailEnd type="triangle" w="med" len="med"/>
            </a:ln>
            <a:effectLst/>
          </p:spPr>
          <p:txBody>
            <a:bodyPr/>
            <a:lstStyle/>
            <a:p>
              <a:endParaRPr lang="en-US"/>
            </a:p>
          </p:txBody>
        </p:sp>
      </p:grpSp>
      <p:graphicFrame>
        <p:nvGraphicFramePr>
          <p:cNvPr id="25" name="Object 2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7413" name="Equation" r:id="rId4" imgW="114120" imgH="215640" progId="Equation.3">
                  <p:embed/>
                </p:oleObj>
              </mc:Choice>
              <mc:Fallback>
                <p:oleObj name="Equation" r:id="rId4" imgW="114120" imgH="2156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7414" name="Equation" r:id="rId6" imgW="114120" imgH="215640" progId="Equation.3">
                  <p:embed/>
                </p:oleObj>
              </mc:Choice>
              <mc:Fallback>
                <p:oleObj name="Equation" r:id="rId6" imgW="114120" imgH="21564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8" name="Straight Arrow Connector 27"/>
          <p:cNvCxnSpPr/>
          <p:nvPr/>
        </p:nvCxnSpPr>
        <p:spPr>
          <a:xfrm flipV="1">
            <a:off x="3200400" y="5105400"/>
            <a:ext cx="2057400" cy="4572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200400" y="5562600"/>
            <a:ext cx="2133600" cy="158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200400" y="5562600"/>
            <a:ext cx="2133600" cy="9906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3352800" y="5181600"/>
            <a:ext cx="1905000" cy="1295400"/>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3352800" y="5638800"/>
            <a:ext cx="1981200" cy="838200"/>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352800" y="6477000"/>
            <a:ext cx="1961720" cy="123180"/>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1" name="Object 30"/>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7415" name="Equation" r:id="rId7" imgW="114120" imgH="215640" progId="Equation.3">
                  <p:embed/>
                </p:oleObj>
              </mc:Choice>
              <mc:Fallback>
                <p:oleObj name="Equation" r:id="rId7" imgW="114120" imgH="21564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29" name="Picture 5"/>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0" y="457200"/>
            <a:ext cx="2789238" cy="503238"/>
          </a:xfrm>
          <a:prstGeom prst="rect">
            <a:avLst/>
          </a:prstGeom>
          <a:noFill/>
        </p:spPr>
      </p:pic>
      <p:sp>
        <p:nvSpPr>
          <p:cNvPr id="1031" name="Rectangle 7"/>
          <p:cNvSpPr>
            <a:spLocks noChangeArrowheads="1"/>
          </p:cNvSpPr>
          <p:nvPr/>
        </p:nvSpPr>
        <p:spPr bwMode="auto">
          <a:xfrm>
            <a:off x="0" y="9604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3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34" name="Rectangle 10"/>
          <p:cNvSpPr>
            <a:spLocks noChangeArrowheads="1"/>
          </p:cNvSpPr>
          <p:nvPr/>
        </p:nvSpPr>
        <p:spPr bwMode="auto">
          <a:xfrm>
            <a:off x="0" y="9604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36"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35" name="Picture 11"/>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0" y="457200"/>
            <a:ext cx="2789238" cy="503238"/>
          </a:xfrm>
          <a:prstGeom prst="rect">
            <a:avLst/>
          </a:prstGeom>
          <a:noFill/>
        </p:spPr>
      </p:pic>
      <p:sp>
        <p:nvSpPr>
          <p:cNvPr id="1037" name="Rectangle 13"/>
          <p:cNvSpPr>
            <a:spLocks noChangeArrowheads="1"/>
          </p:cNvSpPr>
          <p:nvPr/>
        </p:nvSpPr>
        <p:spPr bwMode="auto">
          <a:xfrm>
            <a:off x="0" y="9604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39" name="Rectangle 1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38" name="Picture 14"/>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0" y="457200"/>
            <a:ext cx="2789238" cy="503238"/>
          </a:xfrm>
          <a:prstGeom prst="rect">
            <a:avLst/>
          </a:prstGeom>
          <a:noFill/>
        </p:spPr>
      </p:pic>
      <p:sp>
        <p:nvSpPr>
          <p:cNvPr id="1040" name="Rectangle 16"/>
          <p:cNvSpPr>
            <a:spLocks noChangeArrowheads="1"/>
          </p:cNvSpPr>
          <p:nvPr/>
        </p:nvSpPr>
        <p:spPr bwMode="auto">
          <a:xfrm>
            <a:off x="0" y="9604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42" name="Rectangle 1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41" name="Picture 17"/>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0" y="457200"/>
            <a:ext cx="2789238" cy="503238"/>
          </a:xfrm>
          <a:prstGeom prst="rect">
            <a:avLst/>
          </a:prstGeom>
          <a:noFill/>
        </p:spPr>
      </p:pic>
      <p:sp>
        <p:nvSpPr>
          <p:cNvPr id="1043" name="Rectangle 19"/>
          <p:cNvSpPr>
            <a:spLocks noChangeArrowheads="1"/>
          </p:cNvSpPr>
          <p:nvPr/>
        </p:nvSpPr>
        <p:spPr bwMode="auto">
          <a:xfrm>
            <a:off x="0" y="9604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45" name="Rectangle 2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44" name="Picture 20"/>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905000" y="2133600"/>
            <a:ext cx="2789238" cy="503238"/>
          </a:xfrm>
          <a:prstGeom prst="rect">
            <a:avLst/>
          </a:prstGeom>
          <a:noFill/>
        </p:spPr>
      </p:pic>
      <p:sp>
        <p:nvSpPr>
          <p:cNvPr id="1046" name="Rectangle 22"/>
          <p:cNvSpPr>
            <a:spLocks noChangeArrowheads="1"/>
          </p:cNvSpPr>
          <p:nvPr/>
        </p:nvSpPr>
        <p:spPr bwMode="auto">
          <a:xfrm>
            <a:off x="0" y="9604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48"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50" name="Rectangle 2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49" name="Picture 25"/>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5514975" y="2519363"/>
            <a:ext cx="1393825" cy="441325"/>
          </a:xfrm>
          <a:prstGeom prst="rect">
            <a:avLst/>
          </a:prstGeom>
          <a:noFill/>
        </p:spPr>
      </p:pic>
      <p:sp>
        <p:nvSpPr>
          <p:cNvPr id="1051" name="Rectangle 27"/>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53" name="Rectangle 2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54" name="Rectangle 30"/>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56" name="Rectangle 3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57" name="Rectangle 33"/>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59" name="Rectangle 3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60" name="Rectangle 36"/>
          <p:cNvSpPr>
            <a:spLocks noChangeArrowheads="1"/>
          </p:cNvSpPr>
          <p:nvPr/>
        </p:nvSpPr>
        <p:spPr bwMode="auto">
          <a:xfrm>
            <a:off x="0" y="936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62" name="Rectangle 3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61" name="Picture 37"/>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5348288" y="4852988"/>
            <a:ext cx="312738" cy="457200"/>
          </a:xfrm>
          <a:prstGeom prst="rect">
            <a:avLst/>
          </a:prstGeom>
          <a:noFill/>
        </p:spPr>
      </p:pic>
      <p:sp>
        <p:nvSpPr>
          <p:cNvPr id="1063" name="Rectangle 39"/>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65" name="Rectangle 4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64" name="Picture 40"/>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5410200" y="5372100"/>
            <a:ext cx="320675" cy="457200"/>
          </a:xfrm>
          <a:prstGeom prst="rect">
            <a:avLst/>
          </a:prstGeom>
          <a:noFill/>
        </p:spPr>
      </p:pic>
      <p:sp>
        <p:nvSpPr>
          <p:cNvPr id="1066" name="Rectangle 42"/>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68" name="Rectangle 4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67" name="Picture 43"/>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5391151" y="6211802"/>
            <a:ext cx="552450" cy="524754"/>
          </a:xfrm>
          <a:prstGeom prst="rect">
            <a:avLst/>
          </a:prstGeom>
          <a:noFill/>
        </p:spPr>
      </p:pic>
      <p:sp>
        <p:nvSpPr>
          <p:cNvPr id="1069" name="Rectangle 45"/>
          <p:cNvSpPr>
            <a:spLocks noChangeArrowheads="1"/>
          </p:cNvSpPr>
          <p:nvPr/>
        </p:nvSpPr>
        <p:spPr bwMode="auto">
          <a:xfrm>
            <a:off x="0" y="1028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74" name="Picture 1"/>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1943100" y="2650062"/>
            <a:ext cx="2783681" cy="602726"/>
          </a:xfrm>
          <a:prstGeom prst="rect">
            <a:avLst/>
          </a:prstGeom>
          <a:noFill/>
        </p:spPr>
      </p:pic>
      <p:pic>
        <p:nvPicPr>
          <p:cNvPr id="54" name="Picture 28"/>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2855976" y="4797932"/>
            <a:ext cx="312738" cy="441325"/>
          </a:xfrm>
          <a:prstGeom prst="rect">
            <a:avLst/>
          </a:prstGeom>
          <a:noFill/>
        </p:spPr>
      </p:pic>
      <p:pic>
        <p:nvPicPr>
          <p:cNvPr id="55" name="Picture 31"/>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2840736" y="5337048"/>
            <a:ext cx="320675" cy="441325"/>
          </a:xfrm>
          <a:prstGeom prst="rect">
            <a:avLst/>
          </a:prstGeom>
          <a:noFill/>
        </p:spPr>
      </p:pic>
      <p:pic>
        <p:nvPicPr>
          <p:cNvPr id="56" name="Picture 34"/>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2819400" y="6248400"/>
            <a:ext cx="503238" cy="479425"/>
          </a:xfrm>
          <a:prstGeom prst="rect">
            <a:avLst/>
          </a:prstGeom>
          <a:noFill/>
        </p:spPr>
      </p:pic>
      <p:sp>
        <p:nvSpPr>
          <p:cNvPr id="57" name="TextBox 56"/>
          <p:cNvSpPr txBox="1"/>
          <p:nvPr/>
        </p:nvSpPr>
        <p:spPr>
          <a:xfrm>
            <a:off x="5388864" y="5742432"/>
            <a:ext cx="312906" cy="477054"/>
          </a:xfrm>
          <a:prstGeom prst="rect">
            <a:avLst/>
          </a:prstGeom>
          <a:noFill/>
        </p:spPr>
        <p:txBody>
          <a:bodyPr wrap="none" rtlCol="0">
            <a:spAutoFit/>
          </a:bodyPr>
          <a:lstStyle/>
          <a:p>
            <a:pPr>
              <a:lnSpc>
                <a:spcPts val="1000"/>
              </a:lnSpc>
            </a:pPr>
            <a:r>
              <a:rPr lang="en-US" sz="3600" dirty="0"/>
              <a:t>.</a:t>
            </a:r>
          </a:p>
          <a:p>
            <a:pPr>
              <a:lnSpc>
                <a:spcPts val="1000"/>
              </a:lnSpc>
            </a:pPr>
            <a:r>
              <a:rPr lang="en-US" sz="3600" dirty="0"/>
              <a:t>.</a:t>
            </a:r>
          </a:p>
          <a:p>
            <a:pPr>
              <a:lnSpc>
                <a:spcPts val="1000"/>
              </a:lnSpc>
            </a:pPr>
            <a:r>
              <a:rPr lang="en-US" sz="3600" dirty="0"/>
              <a:t>.</a:t>
            </a:r>
          </a:p>
        </p:txBody>
      </p:sp>
      <p:sp>
        <p:nvSpPr>
          <p:cNvPr id="58" name="TextBox 57"/>
          <p:cNvSpPr txBox="1"/>
          <p:nvPr/>
        </p:nvSpPr>
        <p:spPr>
          <a:xfrm>
            <a:off x="2834640" y="5775960"/>
            <a:ext cx="312906" cy="477054"/>
          </a:xfrm>
          <a:prstGeom prst="rect">
            <a:avLst/>
          </a:prstGeom>
          <a:noFill/>
        </p:spPr>
        <p:txBody>
          <a:bodyPr wrap="none" rtlCol="0">
            <a:spAutoFit/>
          </a:bodyPr>
          <a:lstStyle/>
          <a:p>
            <a:pPr>
              <a:lnSpc>
                <a:spcPts val="1000"/>
              </a:lnSpc>
            </a:pPr>
            <a:r>
              <a:rPr lang="en-US" sz="3600" dirty="0"/>
              <a:t>.</a:t>
            </a:r>
          </a:p>
          <a:p>
            <a:pPr>
              <a:lnSpc>
                <a:spcPts val="1000"/>
              </a:lnSpc>
            </a:pPr>
            <a:r>
              <a:rPr lang="en-US" sz="3600" dirty="0"/>
              <a:t>.</a:t>
            </a:r>
          </a:p>
          <a:p>
            <a:pPr>
              <a:lnSpc>
                <a:spcPts val="1000"/>
              </a:lnSpc>
            </a:pPr>
            <a:r>
              <a:rPr lang="en-US" sz="3600" dirty="0"/>
              <a:t>.</a:t>
            </a:r>
          </a:p>
        </p:txBody>
      </p:sp>
      <p:sp>
        <p:nvSpPr>
          <p:cNvPr id="2" name="Date Placeholder 1">
            <a:extLst>
              <a:ext uri="{FF2B5EF4-FFF2-40B4-BE49-F238E27FC236}">
                <a16:creationId xmlns:a16="http://schemas.microsoft.com/office/drawing/2014/main" id="{187B4FC9-F88D-4B2B-98C0-739B75C29E31}"/>
              </a:ext>
            </a:extLst>
          </p:cNvPr>
          <p:cNvSpPr>
            <a:spLocks noGrp="1"/>
          </p:cNvSpPr>
          <p:nvPr>
            <p:ph type="dt" sz="half" idx="10"/>
          </p:nvPr>
        </p:nvSpPr>
        <p:spPr/>
        <p:txBody>
          <a:bodyPr/>
          <a:lstStyle/>
          <a:p>
            <a:fld id="{18D64A10-7300-4062-A3C2-0AECEEB95628}" type="datetime1">
              <a:rPr lang="en-US" smtClean="0"/>
              <a:t>3/28/2023</a:t>
            </a:fld>
            <a:endParaRPr lang="en-US" dirty="0"/>
          </a:p>
        </p:txBody>
      </p:sp>
      <p:sp>
        <p:nvSpPr>
          <p:cNvPr id="3" name="Slide Number Placeholder 2">
            <a:extLst>
              <a:ext uri="{FF2B5EF4-FFF2-40B4-BE49-F238E27FC236}">
                <a16:creationId xmlns:a16="http://schemas.microsoft.com/office/drawing/2014/main" id="{02448407-42D4-4D81-BEEF-D7BAE0709119}"/>
              </a:ext>
            </a:extLst>
          </p:cNvPr>
          <p:cNvSpPr>
            <a:spLocks noGrp="1"/>
          </p:cNvSpPr>
          <p:nvPr>
            <p:ph type="sldNum" sz="quarter" idx="12"/>
          </p:nvPr>
        </p:nvSpPr>
        <p:spPr/>
        <p:txBody>
          <a:bodyPr/>
          <a:lstStyle/>
          <a:p>
            <a:fld id="{8444A278-390B-480E-A91C-73A8347B7D93}" type="slidenum">
              <a:rPr lang="en-US" smtClean="0"/>
              <a:p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p:cNvSpPr>
            <a:spLocks noGrp="1" noChangeArrowheads="1"/>
          </p:cNvSpPr>
          <p:nvPr>
            <p:ph type="title"/>
          </p:nvPr>
        </p:nvSpPr>
        <p:spPr>
          <a:xfrm>
            <a:off x="452299" y="79375"/>
            <a:ext cx="8458201" cy="819150"/>
          </a:xfrm>
        </p:spPr>
        <p:txBody>
          <a:bodyPr>
            <a:normAutofit/>
          </a:bodyPr>
          <a:lstStyle/>
          <a:p>
            <a:r>
              <a:rPr lang="en-US" altLang="zh-CN" sz="4400" dirty="0">
                <a:solidFill>
                  <a:srgbClr val="CFAFE7"/>
                </a:solidFill>
                <a:ea typeface="宋体" pitchFamily="2" charset="-122"/>
              </a:rPr>
              <a:t>Comparison:  Assignment Problem</a:t>
            </a:r>
          </a:p>
        </p:txBody>
      </p:sp>
      <p:sp>
        <p:nvSpPr>
          <p:cNvPr id="4" name="Content Placeholder 3"/>
          <p:cNvSpPr>
            <a:spLocks noGrp="1"/>
          </p:cNvSpPr>
          <p:nvPr>
            <p:ph idx="1"/>
          </p:nvPr>
        </p:nvSpPr>
        <p:spPr>
          <a:xfrm>
            <a:off x="351698" y="1074090"/>
            <a:ext cx="4800600" cy="4191000"/>
          </a:xfrm>
        </p:spPr>
        <p:txBody>
          <a:bodyPr>
            <a:normAutofit/>
          </a:bodyPr>
          <a:lstStyle/>
          <a:p>
            <a:pPr>
              <a:spcAft>
                <a:spcPts val="1200"/>
              </a:spcAft>
            </a:pPr>
            <a:r>
              <a:rPr lang="en-US" sz="2800" dirty="0"/>
              <a:t>Workers can be assigned any task</a:t>
            </a:r>
          </a:p>
          <a:p>
            <a:pPr>
              <a:spcAft>
                <a:spcPts val="1200"/>
              </a:spcAft>
            </a:pPr>
            <a:r>
              <a:rPr lang="en-US" sz="2800" dirty="0"/>
              <a:t>Cost of a task depends on the worker-task assignment</a:t>
            </a:r>
          </a:p>
          <a:p>
            <a:r>
              <a:rPr lang="en-US" sz="2800" dirty="0"/>
              <a:t>Assign exactly one worker to each task in such a way to minimize the total cost</a:t>
            </a:r>
          </a:p>
        </p:txBody>
      </p:sp>
      <p:grpSp>
        <p:nvGrpSpPr>
          <p:cNvPr id="2" name="Group 63"/>
          <p:cNvGrpSpPr>
            <a:grpSpLocks/>
          </p:cNvGrpSpPr>
          <p:nvPr/>
        </p:nvGrpSpPr>
        <p:grpSpPr bwMode="auto">
          <a:xfrm>
            <a:off x="8059856" y="1369949"/>
            <a:ext cx="587375" cy="3162300"/>
            <a:chOff x="2030" y="1562"/>
            <a:chExt cx="370" cy="1992"/>
          </a:xfrm>
        </p:grpSpPr>
        <p:pic>
          <p:nvPicPr>
            <p:cNvPr id="851976" name="Picture 8"/>
            <p:cNvPicPr>
              <a:picLocks noChangeAspect="1" noChangeArrowheads="1"/>
            </p:cNvPicPr>
            <p:nvPr/>
          </p:nvPicPr>
          <p:blipFill>
            <a:blip r:embed="rId3" cstate="print"/>
            <a:srcRect/>
            <a:stretch>
              <a:fillRect/>
            </a:stretch>
          </p:blipFill>
          <p:spPr bwMode="auto">
            <a:xfrm>
              <a:off x="2030" y="1562"/>
              <a:ext cx="363" cy="354"/>
            </a:xfrm>
            <a:prstGeom prst="rect">
              <a:avLst/>
            </a:prstGeom>
            <a:noFill/>
          </p:spPr>
        </p:pic>
        <p:pic>
          <p:nvPicPr>
            <p:cNvPr id="851977" name="Picture 9"/>
            <p:cNvPicPr>
              <a:picLocks noChangeAspect="1" noChangeArrowheads="1"/>
            </p:cNvPicPr>
            <p:nvPr/>
          </p:nvPicPr>
          <p:blipFill>
            <a:blip r:embed="rId4" cstate="print"/>
            <a:srcRect/>
            <a:stretch>
              <a:fillRect/>
            </a:stretch>
          </p:blipFill>
          <p:spPr bwMode="auto">
            <a:xfrm>
              <a:off x="2037" y="2114"/>
              <a:ext cx="363" cy="354"/>
            </a:xfrm>
            <a:prstGeom prst="rect">
              <a:avLst/>
            </a:prstGeom>
            <a:noFill/>
          </p:spPr>
        </p:pic>
        <p:pic>
          <p:nvPicPr>
            <p:cNvPr id="851978" name="Picture 10"/>
            <p:cNvPicPr>
              <a:picLocks noChangeAspect="1" noChangeArrowheads="1"/>
            </p:cNvPicPr>
            <p:nvPr/>
          </p:nvPicPr>
          <p:blipFill>
            <a:blip r:embed="rId5" cstate="print"/>
            <a:srcRect/>
            <a:stretch>
              <a:fillRect/>
            </a:stretch>
          </p:blipFill>
          <p:spPr bwMode="auto">
            <a:xfrm>
              <a:off x="2030" y="2615"/>
              <a:ext cx="363" cy="363"/>
            </a:xfrm>
            <a:prstGeom prst="rect">
              <a:avLst/>
            </a:prstGeom>
            <a:noFill/>
          </p:spPr>
        </p:pic>
        <p:pic>
          <p:nvPicPr>
            <p:cNvPr id="851979" name="Picture 11"/>
            <p:cNvPicPr>
              <a:picLocks noChangeAspect="1" noChangeArrowheads="1"/>
            </p:cNvPicPr>
            <p:nvPr/>
          </p:nvPicPr>
          <p:blipFill>
            <a:blip r:embed="rId6" cstate="print"/>
            <a:srcRect/>
            <a:stretch>
              <a:fillRect/>
            </a:stretch>
          </p:blipFill>
          <p:spPr bwMode="auto">
            <a:xfrm>
              <a:off x="2037" y="3194"/>
              <a:ext cx="351" cy="360"/>
            </a:xfrm>
            <a:prstGeom prst="rect">
              <a:avLst/>
            </a:prstGeom>
            <a:noFill/>
          </p:spPr>
        </p:pic>
      </p:grpSp>
      <p:grpSp>
        <p:nvGrpSpPr>
          <p:cNvPr id="3" name="Group 62"/>
          <p:cNvGrpSpPr>
            <a:grpSpLocks/>
          </p:cNvGrpSpPr>
          <p:nvPr/>
        </p:nvGrpSpPr>
        <p:grpSpPr bwMode="auto">
          <a:xfrm>
            <a:off x="5724644" y="1217549"/>
            <a:ext cx="712787" cy="3349625"/>
            <a:chOff x="559" y="1466"/>
            <a:chExt cx="449" cy="2110"/>
          </a:xfrm>
        </p:grpSpPr>
        <p:pic>
          <p:nvPicPr>
            <p:cNvPr id="851972" name="Picture 4"/>
            <p:cNvPicPr>
              <a:picLocks noChangeAspect="1" noChangeArrowheads="1"/>
            </p:cNvPicPr>
            <p:nvPr/>
          </p:nvPicPr>
          <p:blipFill>
            <a:blip r:embed="rId7" cstate="print"/>
            <a:srcRect/>
            <a:stretch>
              <a:fillRect/>
            </a:stretch>
          </p:blipFill>
          <p:spPr bwMode="auto">
            <a:xfrm>
              <a:off x="607" y="1466"/>
              <a:ext cx="374" cy="431"/>
            </a:xfrm>
            <a:prstGeom prst="rect">
              <a:avLst/>
            </a:prstGeom>
            <a:noFill/>
            <a:ln w="22225" algn="ctr">
              <a:noFill/>
              <a:miter lim="800000"/>
              <a:headEnd/>
              <a:tailEnd/>
            </a:ln>
            <a:effectLst/>
          </p:spPr>
        </p:pic>
        <p:pic>
          <p:nvPicPr>
            <p:cNvPr id="851981" name="Picture 13"/>
            <p:cNvPicPr>
              <a:picLocks noChangeAspect="1" noChangeArrowheads="1"/>
            </p:cNvPicPr>
            <p:nvPr/>
          </p:nvPicPr>
          <p:blipFill>
            <a:blip r:embed="rId8" cstate="print"/>
            <a:srcRect/>
            <a:stretch>
              <a:fillRect/>
            </a:stretch>
          </p:blipFill>
          <p:spPr bwMode="auto">
            <a:xfrm>
              <a:off x="607" y="1994"/>
              <a:ext cx="340" cy="397"/>
            </a:xfrm>
            <a:prstGeom prst="rect">
              <a:avLst/>
            </a:prstGeom>
            <a:noFill/>
            <a:ln w="22225" algn="ctr">
              <a:noFill/>
              <a:miter lim="800000"/>
              <a:headEnd/>
              <a:tailEnd/>
            </a:ln>
            <a:effectLst/>
          </p:spPr>
        </p:pic>
        <p:pic>
          <p:nvPicPr>
            <p:cNvPr id="851982" name="Picture 14"/>
            <p:cNvPicPr>
              <a:picLocks noChangeAspect="1" noChangeArrowheads="1"/>
            </p:cNvPicPr>
            <p:nvPr/>
          </p:nvPicPr>
          <p:blipFill>
            <a:blip r:embed="rId9" cstate="print"/>
            <a:srcRect/>
            <a:stretch>
              <a:fillRect/>
            </a:stretch>
          </p:blipFill>
          <p:spPr bwMode="auto">
            <a:xfrm>
              <a:off x="559" y="2522"/>
              <a:ext cx="449" cy="449"/>
            </a:xfrm>
            <a:prstGeom prst="rect">
              <a:avLst/>
            </a:prstGeom>
            <a:noFill/>
            <a:ln w="22225" algn="ctr">
              <a:noFill/>
              <a:miter lim="800000"/>
              <a:headEnd/>
              <a:tailEnd/>
            </a:ln>
            <a:effectLst/>
          </p:spPr>
        </p:pic>
        <p:pic>
          <p:nvPicPr>
            <p:cNvPr id="851985" name="Picture 17"/>
            <p:cNvPicPr>
              <a:picLocks noChangeAspect="1" noChangeArrowheads="1"/>
            </p:cNvPicPr>
            <p:nvPr/>
          </p:nvPicPr>
          <p:blipFill>
            <a:blip r:embed="rId10" cstate="print"/>
            <a:srcRect/>
            <a:stretch>
              <a:fillRect/>
            </a:stretch>
          </p:blipFill>
          <p:spPr bwMode="auto">
            <a:xfrm>
              <a:off x="615" y="3098"/>
              <a:ext cx="328" cy="478"/>
            </a:xfrm>
            <a:prstGeom prst="rect">
              <a:avLst/>
            </a:prstGeom>
            <a:noFill/>
          </p:spPr>
        </p:pic>
      </p:grpSp>
      <p:sp>
        <p:nvSpPr>
          <p:cNvPr id="851992" name="Line 24"/>
          <p:cNvSpPr>
            <a:spLocks noChangeShapeType="1"/>
          </p:cNvSpPr>
          <p:nvPr/>
        </p:nvSpPr>
        <p:spPr bwMode="auto">
          <a:xfrm>
            <a:off x="6424425" y="1596961"/>
            <a:ext cx="1600200" cy="152400"/>
          </a:xfrm>
          <a:prstGeom prst="line">
            <a:avLst/>
          </a:prstGeom>
          <a:noFill/>
          <a:ln w="22225">
            <a:solidFill>
              <a:srgbClr val="FF0000"/>
            </a:solidFill>
            <a:round/>
            <a:headEnd/>
            <a:tailEnd type="triangle" w="med" len="med"/>
          </a:ln>
          <a:effectLst/>
        </p:spPr>
        <p:txBody>
          <a:bodyPr/>
          <a:lstStyle/>
          <a:p>
            <a:endParaRPr lang="en-US"/>
          </a:p>
        </p:txBody>
      </p:sp>
      <p:grpSp>
        <p:nvGrpSpPr>
          <p:cNvPr id="7" name="Group 6"/>
          <p:cNvGrpSpPr/>
          <p:nvPr/>
        </p:nvGrpSpPr>
        <p:grpSpPr>
          <a:xfrm>
            <a:off x="6405900" y="2511361"/>
            <a:ext cx="1676400" cy="1828800"/>
            <a:chOff x="6306075" y="4116387"/>
            <a:chExt cx="1676400" cy="1828800"/>
          </a:xfrm>
        </p:grpSpPr>
        <p:sp>
          <p:nvSpPr>
            <p:cNvPr id="851993" name="Line 25"/>
            <p:cNvSpPr>
              <a:spLocks noChangeShapeType="1"/>
            </p:cNvSpPr>
            <p:nvPr/>
          </p:nvSpPr>
          <p:spPr bwMode="auto">
            <a:xfrm>
              <a:off x="6306075" y="4116387"/>
              <a:ext cx="1676400" cy="914400"/>
            </a:xfrm>
            <a:prstGeom prst="line">
              <a:avLst/>
            </a:prstGeom>
            <a:noFill/>
            <a:ln w="22225">
              <a:solidFill>
                <a:srgbClr val="FF0000"/>
              </a:solidFill>
              <a:round/>
              <a:headEnd/>
              <a:tailEnd type="triangle" w="med" len="med"/>
            </a:ln>
            <a:effectLst/>
          </p:spPr>
          <p:txBody>
            <a:bodyPr/>
            <a:lstStyle/>
            <a:p>
              <a:endParaRPr lang="en-US"/>
            </a:p>
          </p:txBody>
        </p:sp>
        <p:sp>
          <p:nvSpPr>
            <p:cNvPr id="851994" name="Line 26"/>
            <p:cNvSpPr>
              <a:spLocks noChangeShapeType="1"/>
            </p:cNvSpPr>
            <p:nvPr/>
          </p:nvSpPr>
          <p:spPr bwMode="auto">
            <a:xfrm>
              <a:off x="6382275" y="4954587"/>
              <a:ext cx="1600200" cy="990600"/>
            </a:xfrm>
            <a:prstGeom prst="line">
              <a:avLst/>
            </a:prstGeom>
            <a:noFill/>
            <a:ln w="22225">
              <a:solidFill>
                <a:srgbClr val="FF0000"/>
              </a:solidFill>
              <a:round/>
              <a:headEnd/>
              <a:tailEnd type="triangle" w="med" len="med"/>
            </a:ln>
            <a:effectLst/>
          </p:spPr>
          <p:txBody>
            <a:bodyPr/>
            <a:lstStyle/>
            <a:p>
              <a:endParaRPr lang="en-US"/>
            </a:p>
          </p:txBody>
        </p:sp>
        <p:sp>
          <p:nvSpPr>
            <p:cNvPr id="851995" name="Line 27"/>
            <p:cNvSpPr>
              <a:spLocks noChangeShapeType="1"/>
            </p:cNvSpPr>
            <p:nvPr/>
          </p:nvSpPr>
          <p:spPr bwMode="auto">
            <a:xfrm flipV="1">
              <a:off x="6306075" y="4192587"/>
              <a:ext cx="1676400" cy="1752600"/>
            </a:xfrm>
            <a:prstGeom prst="line">
              <a:avLst/>
            </a:prstGeom>
            <a:noFill/>
            <a:ln w="22225">
              <a:solidFill>
                <a:srgbClr val="FF0000"/>
              </a:solidFill>
              <a:round/>
              <a:headEnd/>
              <a:tailEnd type="triangle" w="med" len="med"/>
            </a:ln>
            <a:effectLst/>
          </p:spPr>
          <p:txBody>
            <a:bodyPr/>
            <a:lstStyle/>
            <a:p>
              <a:endParaRPr lang="en-US"/>
            </a:p>
          </p:txBody>
        </p:sp>
      </p:grpSp>
      <p:sp>
        <p:nvSpPr>
          <p:cNvPr id="44" name="TextBox 43"/>
          <p:cNvSpPr txBox="1"/>
          <p:nvPr/>
        </p:nvSpPr>
        <p:spPr>
          <a:xfrm rot="258394">
            <a:off x="6280940" y="1373661"/>
            <a:ext cx="1871025" cy="307777"/>
          </a:xfrm>
          <a:prstGeom prst="rect">
            <a:avLst/>
          </a:prstGeom>
          <a:noFill/>
        </p:spPr>
        <p:txBody>
          <a:bodyPr wrap="none" rtlCol="0">
            <a:spAutoFit/>
          </a:bodyPr>
          <a:lstStyle/>
          <a:p>
            <a:r>
              <a:rPr lang="en-US" sz="1400" dirty="0"/>
              <a:t>  Cost(worker</a:t>
            </a:r>
            <a:r>
              <a:rPr lang="en-US" sz="1400" baseline="-25000" dirty="0"/>
              <a:t>1</a:t>
            </a:r>
            <a:r>
              <a:rPr lang="en-US" sz="1400" dirty="0"/>
              <a:t>,task</a:t>
            </a:r>
            <a:r>
              <a:rPr lang="en-US" sz="1400" baseline="-25000" dirty="0"/>
              <a:t>2</a:t>
            </a:r>
            <a:r>
              <a:rPr lang="en-US" sz="1400" dirty="0"/>
              <a:t>)</a:t>
            </a:r>
          </a:p>
        </p:txBody>
      </p:sp>
      <p:sp>
        <p:nvSpPr>
          <p:cNvPr id="9728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sp>
        <p:nvSpPr>
          <p:cNvPr id="97283" name="Rectangle 3"/>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 name="TextBox 5"/>
          <p:cNvSpPr txBox="1"/>
          <p:nvPr/>
        </p:nvSpPr>
        <p:spPr>
          <a:xfrm>
            <a:off x="609600" y="5248274"/>
            <a:ext cx="4419599" cy="1292662"/>
          </a:xfrm>
          <a:prstGeom prst="rect">
            <a:avLst/>
          </a:prstGeom>
          <a:noFill/>
        </p:spPr>
        <p:txBody>
          <a:bodyPr wrap="square" rtlCol="0">
            <a:spAutoFit/>
          </a:bodyPr>
          <a:lstStyle/>
          <a:p>
            <a:r>
              <a:rPr lang="en-US" sz="2600" b="1" dirty="0">
                <a:solidFill>
                  <a:srgbClr val="FFFF00"/>
                </a:solidFill>
              </a:rPr>
              <a:t>Idea</a:t>
            </a:r>
            <a:r>
              <a:rPr lang="en-US" sz="2600" dirty="0">
                <a:solidFill>
                  <a:srgbClr val="FFFF00"/>
                </a:solidFill>
              </a:rPr>
              <a:t>:  Comparing two point sets by  matching the most similar points of the two sets </a:t>
            </a:r>
          </a:p>
        </p:txBody>
      </p:sp>
      <p:sp>
        <p:nvSpPr>
          <p:cNvPr id="8" name="TextBox 7"/>
          <p:cNvSpPr txBox="1"/>
          <p:nvPr/>
        </p:nvSpPr>
        <p:spPr>
          <a:xfrm>
            <a:off x="5586225" y="4658217"/>
            <a:ext cx="1039708" cy="369332"/>
          </a:xfrm>
          <a:prstGeom prst="rect">
            <a:avLst/>
          </a:prstGeom>
          <a:noFill/>
        </p:spPr>
        <p:txBody>
          <a:bodyPr wrap="none" rtlCol="0">
            <a:spAutoFit/>
          </a:bodyPr>
          <a:lstStyle/>
          <a:p>
            <a:r>
              <a:rPr lang="en-US" dirty="0"/>
              <a:t>Workers</a:t>
            </a:r>
          </a:p>
        </p:txBody>
      </p:sp>
      <p:sp>
        <p:nvSpPr>
          <p:cNvPr id="27" name="TextBox 26"/>
          <p:cNvSpPr txBox="1"/>
          <p:nvPr/>
        </p:nvSpPr>
        <p:spPr>
          <a:xfrm>
            <a:off x="7948425" y="4646549"/>
            <a:ext cx="774636" cy="369332"/>
          </a:xfrm>
          <a:prstGeom prst="rect">
            <a:avLst/>
          </a:prstGeom>
          <a:noFill/>
        </p:spPr>
        <p:txBody>
          <a:bodyPr wrap="none" rtlCol="0">
            <a:spAutoFit/>
          </a:bodyPr>
          <a:lstStyle/>
          <a:p>
            <a:r>
              <a:rPr lang="en-US" dirty="0"/>
              <a:t>Tasks</a:t>
            </a:r>
          </a:p>
        </p:txBody>
      </p:sp>
      <p:sp>
        <p:nvSpPr>
          <p:cNvPr id="25" name="TextBox 24"/>
          <p:cNvSpPr txBox="1"/>
          <p:nvPr/>
        </p:nvSpPr>
        <p:spPr>
          <a:xfrm>
            <a:off x="5246191" y="5403511"/>
            <a:ext cx="3664309" cy="1107996"/>
          </a:xfrm>
          <a:prstGeom prst="rect">
            <a:avLst/>
          </a:prstGeom>
          <a:noFill/>
        </p:spPr>
        <p:txBody>
          <a:bodyPr wrap="square" rtlCol="0">
            <a:spAutoFit/>
          </a:bodyPr>
          <a:lstStyle/>
          <a:p>
            <a:r>
              <a:rPr lang="en-US" sz="2200" dirty="0">
                <a:solidFill>
                  <a:srgbClr val="B4CED6"/>
                </a:solidFill>
              </a:rPr>
              <a:t>Find the </a:t>
            </a:r>
            <a:r>
              <a:rPr lang="en-US" sz="2200" dirty="0">
                <a:solidFill>
                  <a:srgbClr val="F78609"/>
                </a:solidFill>
              </a:rPr>
              <a:t>smallest sum of </a:t>
            </a:r>
            <a:r>
              <a:rPr lang="en-US" sz="2200" dirty="0" err="1">
                <a:solidFill>
                  <a:srgbClr val="F78609"/>
                </a:solidFill>
              </a:rPr>
              <a:t>pairwise</a:t>
            </a:r>
            <a:r>
              <a:rPr lang="en-US" sz="2200" dirty="0">
                <a:solidFill>
                  <a:srgbClr val="F78609"/>
                </a:solidFill>
              </a:rPr>
              <a:t>-distances</a:t>
            </a:r>
            <a:r>
              <a:rPr lang="en-US" sz="2200" dirty="0">
                <a:solidFill>
                  <a:srgbClr val="B4CED6"/>
                </a:solidFill>
              </a:rPr>
              <a:t> between the two point sets</a:t>
            </a:r>
          </a:p>
        </p:txBody>
      </p:sp>
      <p:sp>
        <p:nvSpPr>
          <p:cNvPr id="5" name="Date Placeholder 4">
            <a:extLst>
              <a:ext uri="{FF2B5EF4-FFF2-40B4-BE49-F238E27FC236}">
                <a16:creationId xmlns:a16="http://schemas.microsoft.com/office/drawing/2014/main" id="{8199E660-AEA0-4917-99F1-237C1C5875AD}"/>
              </a:ext>
            </a:extLst>
          </p:cNvPr>
          <p:cNvSpPr>
            <a:spLocks noGrp="1"/>
          </p:cNvSpPr>
          <p:nvPr>
            <p:ph type="dt" sz="half" idx="10"/>
          </p:nvPr>
        </p:nvSpPr>
        <p:spPr/>
        <p:txBody>
          <a:bodyPr/>
          <a:lstStyle/>
          <a:p>
            <a:fld id="{96E77F44-DE57-4568-A073-F0FCBB52CB3C}" type="datetime1">
              <a:rPr lang="en-US" smtClean="0"/>
              <a:t>3/28/2023</a:t>
            </a:fld>
            <a:endParaRPr lang="en-US" dirty="0"/>
          </a:p>
        </p:txBody>
      </p:sp>
      <p:sp>
        <p:nvSpPr>
          <p:cNvPr id="9" name="Slide Number Placeholder 8">
            <a:extLst>
              <a:ext uri="{FF2B5EF4-FFF2-40B4-BE49-F238E27FC236}">
                <a16:creationId xmlns:a16="http://schemas.microsoft.com/office/drawing/2014/main" id="{70A0162F-C30A-483C-9BE3-AFC2350D6AED}"/>
              </a:ext>
            </a:extLst>
          </p:cNvPr>
          <p:cNvSpPr>
            <a:spLocks noGrp="1"/>
          </p:cNvSpPr>
          <p:nvPr>
            <p:ph type="sldNum" sz="quarter" idx="12"/>
          </p:nvPr>
        </p:nvSpPr>
        <p:spPr/>
        <p:txBody>
          <a:bodyPr/>
          <a:lstStyle/>
          <a:p>
            <a:fld id="{8444A278-390B-480E-A91C-73A8347B7D93}" type="slidenum">
              <a:rPr lang="en-US" smtClean="0"/>
              <a:pPr/>
              <a:t>43</a:t>
            </a:fld>
            <a:endParaRPr lang="en-US" dirty="0"/>
          </a:p>
        </p:txBody>
      </p:sp>
    </p:spTree>
    <p:extLst>
      <p:ext uri="{BB962C8B-B14F-4D97-AF65-F5344CB8AC3E}">
        <p14:creationId xmlns:p14="http://schemas.microsoft.com/office/powerpoint/2010/main" val="305552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51992"/>
                                        </p:tgtEl>
                                        <p:attrNameLst>
                                          <p:attrName>style.visibility</p:attrName>
                                        </p:attrNameLst>
                                      </p:cBhvr>
                                      <p:to>
                                        <p:strVal val="visible"/>
                                      </p:to>
                                    </p:set>
                                    <p:animEffect transition="in" filter="wipe(left)">
                                      <p:cBhvr>
                                        <p:cTn id="14" dur="500"/>
                                        <p:tgtEl>
                                          <p:spTgt spid="85199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left)">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wipe(down)">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992" grpId="0" animBg="1"/>
      <p:bldP spid="44" grpId="0"/>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p:cNvSpPr>
            <a:spLocks noGrp="1" noChangeArrowheads="1"/>
          </p:cNvSpPr>
          <p:nvPr>
            <p:ph type="title"/>
          </p:nvPr>
        </p:nvSpPr>
        <p:spPr/>
        <p:txBody>
          <a:bodyPr>
            <a:normAutofit/>
          </a:bodyPr>
          <a:lstStyle/>
          <a:p>
            <a:r>
              <a:rPr lang="en-US" altLang="zh-CN" sz="4400" dirty="0">
                <a:solidFill>
                  <a:srgbClr val="CFAFE7"/>
                </a:solidFill>
                <a:ea typeface="宋体" pitchFamily="2" charset="-122"/>
              </a:rPr>
              <a:t>Assignment Problem</a:t>
            </a:r>
          </a:p>
        </p:txBody>
      </p:sp>
      <p:grpSp>
        <p:nvGrpSpPr>
          <p:cNvPr id="2" name="Group 63"/>
          <p:cNvGrpSpPr>
            <a:grpSpLocks/>
          </p:cNvGrpSpPr>
          <p:nvPr/>
        </p:nvGrpSpPr>
        <p:grpSpPr bwMode="auto">
          <a:xfrm>
            <a:off x="3070225" y="1908175"/>
            <a:ext cx="587375" cy="3162300"/>
            <a:chOff x="2030" y="1562"/>
            <a:chExt cx="370" cy="1992"/>
          </a:xfrm>
        </p:grpSpPr>
        <p:pic>
          <p:nvPicPr>
            <p:cNvPr id="851976" name="Picture 8"/>
            <p:cNvPicPr>
              <a:picLocks noChangeAspect="1" noChangeArrowheads="1"/>
            </p:cNvPicPr>
            <p:nvPr/>
          </p:nvPicPr>
          <p:blipFill>
            <a:blip r:embed="rId3" cstate="print"/>
            <a:srcRect/>
            <a:stretch>
              <a:fillRect/>
            </a:stretch>
          </p:blipFill>
          <p:spPr bwMode="auto">
            <a:xfrm>
              <a:off x="2030" y="1562"/>
              <a:ext cx="363" cy="354"/>
            </a:xfrm>
            <a:prstGeom prst="rect">
              <a:avLst/>
            </a:prstGeom>
            <a:noFill/>
          </p:spPr>
        </p:pic>
        <p:pic>
          <p:nvPicPr>
            <p:cNvPr id="851977" name="Picture 9"/>
            <p:cNvPicPr>
              <a:picLocks noChangeAspect="1" noChangeArrowheads="1"/>
            </p:cNvPicPr>
            <p:nvPr/>
          </p:nvPicPr>
          <p:blipFill>
            <a:blip r:embed="rId4" cstate="print"/>
            <a:srcRect/>
            <a:stretch>
              <a:fillRect/>
            </a:stretch>
          </p:blipFill>
          <p:spPr bwMode="auto">
            <a:xfrm>
              <a:off x="2037" y="2114"/>
              <a:ext cx="363" cy="354"/>
            </a:xfrm>
            <a:prstGeom prst="rect">
              <a:avLst/>
            </a:prstGeom>
            <a:noFill/>
          </p:spPr>
        </p:pic>
        <p:pic>
          <p:nvPicPr>
            <p:cNvPr id="851978" name="Picture 10"/>
            <p:cNvPicPr>
              <a:picLocks noChangeAspect="1" noChangeArrowheads="1"/>
            </p:cNvPicPr>
            <p:nvPr/>
          </p:nvPicPr>
          <p:blipFill>
            <a:blip r:embed="rId5" cstate="print"/>
            <a:srcRect/>
            <a:stretch>
              <a:fillRect/>
            </a:stretch>
          </p:blipFill>
          <p:spPr bwMode="auto">
            <a:xfrm>
              <a:off x="2030" y="2615"/>
              <a:ext cx="363" cy="363"/>
            </a:xfrm>
            <a:prstGeom prst="rect">
              <a:avLst/>
            </a:prstGeom>
            <a:noFill/>
          </p:spPr>
        </p:pic>
        <p:pic>
          <p:nvPicPr>
            <p:cNvPr id="851979" name="Picture 11"/>
            <p:cNvPicPr>
              <a:picLocks noChangeAspect="1" noChangeArrowheads="1"/>
            </p:cNvPicPr>
            <p:nvPr/>
          </p:nvPicPr>
          <p:blipFill>
            <a:blip r:embed="rId6" cstate="print"/>
            <a:srcRect/>
            <a:stretch>
              <a:fillRect/>
            </a:stretch>
          </p:blipFill>
          <p:spPr bwMode="auto">
            <a:xfrm>
              <a:off x="2037" y="3194"/>
              <a:ext cx="351" cy="360"/>
            </a:xfrm>
            <a:prstGeom prst="rect">
              <a:avLst/>
            </a:prstGeom>
            <a:noFill/>
          </p:spPr>
        </p:pic>
      </p:grpSp>
      <p:grpSp>
        <p:nvGrpSpPr>
          <p:cNvPr id="3" name="Group 62"/>
          <p:cNvGrpSpPr>
            <a:grpSpLocks/>
          </p:cNvGrpSpPr>
          <p:nvPr/>
        </p:nvGrpSpPr>
        <p:grpSpPr bwMode="auto">
          <a:xfrm>
            <a:off x="735013" y="1755775"/>
            <a:ext cx="712787" cy="3349625"/>
            <a:chOff x="559" y="1466"/>
            <a:chExt cx="449" cy="2110"/>
          </a:xfrm>
        </p:grpSpPr>
        <p:pic>
          <p:nvPicPr>
            <p:cNvPr id="851972" name="Picture 4"/>
            <p:cNvPicPr>
              <a:picLocks noChangeAspect="1" noChangeArrowheads="1"/>
            </p:cNvPicPr>
            <p:nvPr/>
          </p:nvPicPr>
          <p:blipFill>
            <a:blip r:embed="rId7" cstate="print"/>
            <a:srcRect/>
            <a:stretch>
              <a:fillRect/>
            </a:stretch>
          </p:blipFill>
          <p:spPr bwMode="auto">
            <a:xfrm>
              <a:off x="607" y="1466"/>
              <a:ext cx="374" cy="431"/>
            </a:xfrm>
            <a:prstGeom prst="rect">
              <a:avLst/>
            </a:prstGeom>
            <a:noFill/>
            <a:ln w="22225" algn="ctr">
              <a:noFill/>
              <a:miter lim="800000"/>
              <a:headEnd/>
              <a:tailEnd/>
            </a:ln>
            <a:effectLst/>
          </p:spPr>
        </p:pic>
        <p:pic>
          <p:nvPicPr>
            <p:cNvPr id="851981" name="Picture 13"/>
            <p:cNvPicPr>
              <a:picLocks noChangeAspect="1" noChangeArrowheads="1"/>
            </p:cNvPicPr>
            <p:nvPr/>
          </p:nvPicPr>
          <p:blipFill>
            <a:blip r:embed="rId8" cstate="print"/>
            <a:srcRect/>
            <a:stretch>
              <a:fillRect/>
            </a:stretch>
          </p:blipFill>
          <p:spPr bwMode="auto">
            <a:xfrm>
              <a:off x="607" y="1994"/>
              <a:ext cx="340" cy="397"/>
            </a:xfrm>
            <a:prstGeom prst="rect">
              <a:avLst/>
            </a:prstGeom>
            <a:noFill/>
            <a:ln w="22225" algn="ctr">
              <a:noFill/>
              <a:miter lim="800000"/>
              <a:headEnd/>
              <a:tailEnd/>
            </a:ln>
            <a:effectLst/>
          </p:spPr>
        </p:pic>
        <p:pic>
          <p:nvPicPr>
            <p:cNvPr id="851982" name="Picture 14"/>
            <p:cNvPicPr>
              <a:picLocks noChangeAspect="1" noChangeArrowheads="1"/>
            </p:cNvPicPr>
            <p:nvPr/>
          </p:nvPicPr>
          <p:blipFill>
            <a:blip r:embed="rId9" cstate="print"/>
            <a:srcRect/>
            <a:stretch>
              <a:fillRect/>
            </a:stretch>
          </p:blipFill>
          <p:spPr bwMode="auto">
            <a:xfrm>
              <a:off x="559" y="2522"/>
              <a:ext cx="449" cy="449"/>
            </a:xfrm>
            <a:prstGeom prst="rect">
              <a:avLst/>
            </a:prstGeom>
            <a:noFill/>
            <a:ln w="22225" algn="ctr">
              <a:noFill/>
              <a:miter lim="800000"/>
              <a:headEnd/>
              <a:tailEnd/>
            </a:ln>
            <a:effectLst/>
          </p:spPr>
        </p:pic>
        <p:pic>
          <p:nvPicPr>
            <p:cNvPr id="851985" name="Picture 17"/>
            <p:cNvPicPr>
              <a:picLocks noChangeAspect="1" noChangeArrowheads="1"/>
            </p:cNvPicPr>
            <p:nvPr/>
          </p:nvPicPr>
          <p:blipFill>
            <a:blip r:embed="rId10" cstate="print"/>
            <a:srcRect/>
            <a:stretch>
              <a:fillRect/>
            </a:stretch>
          </p:blipFill>
          <p:spPr bwMode="auto">
            <a:xfrm>
              <a:off x="615" y="3098"/>
              <a:ext cx="328" cy="478"/>
            </a:xfrm>
            <a:prstGeom prst="rect">
              <a:avLst/>
            </a:prstGeom>
            <a:noFill/>
          </p:spPr>
        </p:pic>
      </p:grpSp>
      <p:grpSp>
        <p:nvGrpSpPr>
          <p:cNvPr id="39" name="Group 38"/>
          <p:cNvGrpSpPr/>
          <p:nvPr/>
        </p:nvGrpSpPr>
        <p:grpSpPr>
          <a:xfrm>
            <a:off x="1143000" y="1834100"/>
            <a:ext cx="2124075" cy="4414300"/>
            <a:chOff x="1143000" y="1834100"/>
            <a:chExt cx="2124075" cy="4414300"/>
          </a:xfrm>
        </p:grpSpPr>
        <p:pic>
          <p:nvPicPr>
            <p:cNvPr id="851986" name="Picture 18"/>
            <p:cNvPicPr>
              <a:picLocks noChangeAspect="1" noChangeArrowheads="1"/>
            </p:cNvPicPr>
            <p:nvPr/>
          </p:nvPicPr>
          <p:blipFill>
            <a:blip r:embed="rId11" cstate="print"/>
            <a:srcRect/>
            <a:stretch>
              <a:fillRect/>
            </a:stretch>
          </p:blipFill>
          <p:spPr bwMode="auto">
            <a:xfrm>
              <a:off x="1143000" y="5372100"/>
              <a:ext cx="2124075" cy="876300"/>
            </a:xfrm>
            <a:prstGeom prst="rect">
              <a:avLst/>
            </a:prstGeom>
            <a:noFill/>
          </p:spPr>
        </p:pic>
        <p:sp>
          <p:nvSpPr>
            <p:cNvPr id="851992" name="Line 24"/>
            <p:cNvSpPr>
              <a:spLocks noChangeShapeType="1"/>
            </p:cNvSpPr>
            <p:nvPr/>
          </p:nvSpPr>
          <p:spPr bwMode="auto">
            <a:xfrm>
              <a:off x="1447800" y="2057400"/>
              <a:ext cx="1600200" cy="152400"/>
            </a:xfrm>
            <a:prstGeom prst="line">
              <a:avLst/>
            </a:prstGeom>
            <a:noFill/>
            <a:ln w="22225">
              <a:solidFill>
                <a:srgbClr val="FF0000"/>
              </a:solidFill>
              <a:round/>
              <a:headEnd/>
              <a:tailEnd type="triangle" w="med" len="med"/>
            </a:ln>
            <a:effectLst/>
          </p:spPr>
          <p:txBody>
            <a:bodyPr/>
            <a:lstStyle/>
            <a:p>
              <a:endParaRPr lang="en-US"/>
            </a:p>
          </p:txBody>
        </p:sp>
        <p:sp>
          <p:nvSpPr>
            <p:cNvPr id="851993" name="Line 25"/>
            <p:cNvSpPr>
              <a:spLocks noChangeShapeType="1"/>
            </p:cNvSpPr>
            <p:nvPr/>
          </p:nvSpPr>
          <p:spPr bwMode="auto">
            <a:xfrm>
              <a:off x="1371600" y="2971800"/>
              <a:ext cx="1676400" cy="914400"/>
            </a:xfrm>
            <a:prstGeom prst="line">
              <a:avLst/>
            </a:prstGeom>
            <a:noFill/>
            <a:ln w="22225">
              <a:solidFill>
                <a:srgbClr val="FF0000"/>
              </a:solidFill>
              <a:round/>
              <a:headEnd/>
              <a:tailEnd type="triangle" w="med" len="med"/>
            </a:ln>
            <a:effectLst/>
          </p:spPr>
          <p:txBody>
            <a:bodyPr/>
            <a:lstStyle/>
            <a:p>
              <a:endParaRPr lang="en-US"/>
            </a:p>
          </p:txBody>
        </p:sp>
        <p:sp>
          <p:nvSpPr>
            <p:cNvPr id="851994" name="Line 26"/>
            <p:cNvSpPr>
              <a:spLocks noChangeShapeType="1"/>
            </p:cNvSpPr>
            <p:nvPr/>
          </p:nvSpPr>
          <p:spPr bwMode="auto">
            <a:xfrm>
              <a:off x="1447800" y="3810000"/>
              <a:ext cx="1600200" cy="990600"/>
            </a:xfrm>
            <a:prstGeom prst="line">
              <a:avLst/>
            </a:prstGeom>
            <a:noFill/>
            <a:ln w="22225">
              <a:solidFill>
                <a:srgbClr val="FF0000"/>
              </a:solidFill>
              <a:round/>
              <a:headEnd/>
              <a:tailEnd type="triangle" w="med" len="med"/>
            </a:ln>
            <a:effectLst/>
          </p:spPr>
          <p:txBody>
            <a:bodyPr/>
            <a:lstStyle/>
            <a:p>
              <a:endParaRPr lang="en-US"/>
            </a:p>
          </p:txBody>
        </p:sp>
        <p:sp>
          <p:nvSpPr>
            <p:cNvPr id="851995" name="Line 27"/>
            <p:cNvSpPr>
              <a:spLocks noChangeShapeType="1"/>
            </p:cNvSpPr>
            <p:nvPr/>
          </p:nvSpPr>
          <p:spPr bwMode="auto">
            <a:xfrm flipV="1">
              <a:off x="1371600" y="3048000"/>
              <a:ext cx="1676400" cy="1752600"/>
            </a:xfrm>
            <a:prstGeom prst="line">
              <a:avLst/>
            </a:prstGeom>
            <a:noFill/>
            <a:ln w="22225">
              <a:solidFill>
                <a:srgbClr val="FF0000"/>
              </a:solidFill>
              <a:round/>
              <a:headEnd/>
              <a:tailEnd type="triangle" w="med" len="med"/>
            </a:ln>
            <a:effectLst/>
          </p:spPr>
          <p:txBody>
            <a:bodyPr/>
            <a:lstStyle/>
            <a:p>
              <a:endParaRPr lang="en-US"/>
            </a:p>
          </p:txBody>
        </p:sp>
        <p:sp>
          <p:nvSpPr>
            <p:cNvPr id="44" name="TextBox 43"/>
            <p:cNvSpPr txBox="1"/>
            <p:nvPr/>
          </p:nvSpPr>
          <p:spPr>
            <a:xfrm rot="258394">
              <a:off x="1469735" y="1834100"/>
              <a:ext cx="1483098" cy="307777"/>
            </a:xfrm>
            <a:prstGeom prst="rect">
              <a:avLst/>
            </a:prstGeom>
            <a:noFill/>
          </p:spPr>
          <p:txBody>
            <a:bodyPr wrap="none" rtlCol="0">
              <a:spAutoFit/>
            </a:bodyPr>
            <a:lstStyle/>
            <a:p>
              <a:r>
                <a:rPr lang="en-US" sz="1400" dirty="0"/>
                <a:t>W(agent</a:t>
              </a:r>
              <a:r>
                <a:rPr lang="en-US" sz="1400" baseline="-25000" dirty="0"/>
                <a:t>1</a:t>
              </a:r>
              <a:r>
                <a:rPr lang="en-US" sz="1400" dirty="0"/>
                <a:t>, task</a:t>
              </a:r>
              <a:r>
                <a:rPr lang="en-US" sz="1400" baseline="-25000" dirty="0"/>
                <a:t>2</a:t>
              </a:r>
              <a:r>
                <a:rPr lang="en-US" sz="1400" dirty="0"/>
                <a:t>)</a:t>
              </a:r>
            </a:p>
          </p:txBody>
        </p:sp>
      </p:grpSp>
      <p:sp>
        <p:nvSpPr>
          <p:cNvPr id="45" name="TextBox 44"/>
          <p:cNvSpPr txBox="1"/>
          <p:nvPr/>
        </p:nvSpPr>
        <p:spPr>
          <a:xfrm>
            <a:off x="5334000" y="5791200"/>
            <a:ext cx="3657600" cy="830997"/>
          </a:xfrm>
          <a:prstGeom prst="rect">
            <a:avLst/>
          </a:prstGeom>
          <a:noFill/>
        </p:spPr>
        <p:txBody>
          <a:bodyPr wrap="square" rtlCol="0">
            <a:spAutoFit/>
          </a:bodyPr>
          <a:lstStyle/>
          <a:p>
            <a:r>
              <a:rPr lang="en-US" sz="2400" dirty="0">
                <a:solidFill>
                  <a:srgbClr val="2FC9FF"/>
                </a:solidFill>
              </a:rPr>
              <a:t>Two point sets may have different cardinalities</a:t>
            </a:r>
          </a:p>
        </p:txBody>
      </p:sp>
      <p:sp>
        <p:nvSpPr>
          <p:cNvPr id="9728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grpSp>
        <p:nvGrpSpPr>
          <p:cNvPr id="53" name="Group 52"/>
          <p:cNvGrpSpPr/>
          <p:nvPr/>
        </p:nvGrpSpPr>
        <p:grpSpPr>
          <a:xfrm>
            <a:off x="4038600" y="1524000"/>
            <a:ext cx="4686300" cy="4160838"/>
            <a:chOff x="4038600" y="1676400"/>
            <a:chExt cx="4686300" cy="4160838"/>
          </a:xfrm>
        </p:grpSpPr>
        <p:grpSp>
          <p:nvGrpSpPr>
            <p:cNvPr id="48" name="Group 47"/>
            <p:cNvGrpSpPr/>
            <p:nvPr/>
          </p:nvGrpSpPr>
          <p:grpSpPr>
            <a:xfrm>
              <a:off x="4038600" y="1676400"/>
              <a:ext cx="4686300" cy="3943350"/>
              <a:chOff x="4038600" y="1676400"/>
              <a:chExt cx="4686300" cy="3943350"/>
            </a:xfrm>
          </p:grpSpPr>
          <p:grpSp>
            <p:nvGrpSpPr>
              <p:cNvPr id="41" name="Group 40"/>
              <p:cNvGrpSpPr/>
              <p:nvPr/>
            </p:nvGrpSpPr>
            <p:grpSpPr>
              <a:xfrm>
                <a:off x="4038600" y="1676400"/>
                <a:ext cx="4686300" cy="3943350"/>
                <a:chOff x="4038600" y="1676400"/>
                <a:chExt cx="4686300" cy="3943350"/>
              </a:xfrm>
            </p:grpSpPr>
            <p:sp>
              <p:nvSpPr>
                <p:cNvPr id="852010" name="Line 42"/>
                <p:cNvSpPr>
                  <a:spLocks noChangeShapeType="1"/>
                </p:cNvSpPr>
                <p:nvPr/>
              </p:nvSpPr>
              <p:spPr bwMode="auto">
                <a:xfrm>
                  <a:off x="5103814" y="4600575"/>
                  <a:ext cx="2057401" cy="0"/>
                </a:xfrm>
                <a:prstGeom prst="line">
                  <a:avLst/>
                </a:prstGeom>
                <a:noFill/>
                <a:ln w="15875">
                  <a:solidFill>
                    <a:srgbClr val="FFC000"/>
                  </a:solidFill>
                  <a:round/>
                  <a:headEnd/>
                  <a:tailEnd type="triangle" w="med" len="med"/>
                </a:ln>
                <a:effectLst/>
              </p:spPr>
              <p:txBody>
                <a:bodyPr/>
                <a:lstStyle/>
                <a:p>
                  <a:endParaRPr lang="en-US"/>
                </a:p>
              </p:txBody>
            </p:sp>
            <p:sp>
              <p:nvSpPr>
                <p:cNvPr id="852011" name="Line 43"/>
                <p:cNvSpPr>
                  <a:spLocks noChangeShapeType="1"/>
                </p:cNvSpPr>
                <p:nvPr/>
              </p:nvSpPr>
              <p:spPr bwMode="auto">
                <a:xfrm>
                  <a:off x="5103814" y="4600575"/>
                  <a:ext cx="2133601" cy="457200"/>
                </a:xfrm>
                <a:prstGeom prst="line">
                  <a:avLst/>
                </a:prstGeom>
                <a:noFill/>
                <a:ln w="15875">
                  <a:solidFill>
                    <a:srgbClr val="FFC000"/>
                  </a:solidFill>
                  <a:round/>
                  <a:headEnd/>
                  <a:tailEnd type="triangle" w="med" len="med"/>
                </a:ln>
                <a:effectLst/>
              </p:spPr>
              <p:txBody>
                <a:bodyPr/>
                <a:lstStyle/>
                <a:p>
                  <a:endParaRPr lang="en-US"/>
                </a:p>
              </p:txBody>
            </p:sp>
            <p:sp>
              <p:nvSpPr>
                <p:cNvPr id="852013" name="Line 45"/>
                <p:cNvSpPr>
                  <a:spLocks noChangeShapeType="1"/>
                </p:cNvSpPr>
                <p:nvPr/>
              </p:nvSpPr>
              <p:spPr bwMode="auto">
                <a:xfrm>
                  <a:off x="5180014" y="5133975"/>
                  <a:ext cx="2057401" cy="0"/>
                </a:xfrm>
                <a:prstGeom prst="line">
                  <a:avLst/>
                </a:prstGeom>
                <a:noFill/>
                <a:ln w="15875">
                  <a:solidFill>
                    <a:srgbClr val="FF0000"/>
                  </a:solidFill>
                  <a:round/>
                  <a:headEnd/>
                  <a:tailEnd type="triangle" w="med" len="med"/>
                </a:ln>
                <a:effectLst/>
              </p:spPr>
              <p:txBody>
                <a:bodyPr/>
                <a:lstStyle/>
                <a:p>
                  <a:endParaRPr lang="en-US"/>
                </a:p>
              </p:txBody>
            </p:sp>
            <p:sp>
              <p:nvSpPr>
                <p:cNvPr id="852014" name="Line 46"/>
                <p:cNvSpPr>
                  <a:spLocks noChangeShapeType="1"/>
                </p:cNvSpPr>
                <p:nvPr/>
              </p:nvSpPr>
              <p:spPr bwMode="auto">
                <a:xfrm flipV="1">
                  <a:off x="5180014" y="4676775"/>
                  <a:ext cx="1905001" cy="457200"/>
                </a:xfrm>
                <a:prstGeom prst="line">
                  <a:avLst/>
                </a:prstGeom>
                <a:noFill/>
                <a:ln w="15875">
                  <a:solidFill>
                    <a:srgbClr val="FF0000"/>
                  </a:solidFill>
                  <a:round/>
                  <a:headEnd/>
                  <a:tailEnd type="triangle" w="med" len="med"/>
                </a:ln>
                <a:effectLst/>
              </p:spPr>
              <p:txBody>
                <a:bodyPr/>
                <a:lstStyle/>
                <a:p>
                  <a:endParaRPr lang="en-US"/>
                </a:p>
              </p:txBody>
            </p:sp>
            <p:sp>
              <p:nvSpPr>
                <p:cNvPr id="852022" name="Line 54"/>
                <p:cNvSpPr>
                  <a:spLocks noChangeShapeType="1"/>
                </p:cNvSpPr>
                <p:nvPr/>
              </p:nvSpPr>
              <p:spPr bwMode="auto">
                <a:xfrm flipV="1">
                  <a:off x="5202239" y="5162550"/>
                  <a:ext cx="1905001" cy="457200"/>
                </a:xfrm>
                <a:prstGeom prst="line">
                  <a:avLst/>
                </a:prstGeom>
                <a:noFill/>
                <a:ln w="15875">
                  <a:solidFill>
                    <a:srgbClr val="2FC9FF"/>
                  </a:solidFill>
                  <a:round/>
                  <a:headEnd/>
                  <a:tailEnd type="triangle" w="med" len="med"/>
                </a:ln>
                <a:effectLst/>
              </p:spPr>
              <p:txBody>
                <a:bodyPr/>
                <a:lstStyle/>
                <a:p>
                  <a:endParaRPr lang="en-US"/>
                </a:p>
              </p:txBody>
            </p:sp>
            <p:sp>
              <p:nvSpPr>
                <p:cNvPr id="852023" name="Line 55"/>
                <p:cNvSpPr>
                  <a:spLocks noChangeShapeType="1"/>
                </p:cNvSpPr>
                <p:nvPr/>
              </p:nvSpPr>
              <p:spPr bwMode="auto">
                <a:xfrm flipV="1">
                  <a:off x="5191126" y="4705350"/>
                  <a:ext cx="1981201" cy="914400"/>
                </a:xfrm>
                <a:prstGeom prst="line">
                  <a:avLst/>
                </a:prstGeom>
                <a:noFill/>
                <a:ln w="15875">
                  <a:solidFill>
                    <a:srgbClr val="2FC9FF"/>
                  </a:solidFill>
                  <a:round/>
                  <a:headEnd/>
                  <a:tailEnd type="triangle" w="med" len="med"/>
                </a:ln>
                <a:effectLst/>
              </p:spPr>
              <p:txBody>
                <a:bodyPr/>
                <a:lstStyle/>
                <a:p>
                  <a:endParaRPr lang="en-US"/>
                </a:p>
              </p:txBody>
            </p:sp>
            <p:grpSp>
              <p:nvGrpSpPr>
                <p:cNvPr id="40" name="Group 39"/>
                <p:cNvGrpSpPr/>
                <p:nvPr/>
              </p:nvGrpSpPr>
              <p:grpSpPr>
                <a:xfrm>
                  <a:off x="4038600" y="1676400"/>
                  <a:ext cx="4686300" cy="2305110"/>
                  <a:chOff x="4038600" y="1676400"/>
                  <a:chExt cx="4686300" cy="2305110"/>
                </a:xfrm>
              </p:grpSpPr>
              <p:pic>
                <p:nvPicPr>
                  <p:cNvPr id="851996" name="Picture 28"/>
                  <p:cNvPicPr>
                    <a:picLocks noChangeAspect="1" noChangeArrowheads="1"/>
                  </p:cNvPicPr>
                  <p:nvPr/>
                </p:nvPicPr>
                <p:blipFill>
                  <a:blip r:embed="rId12" cstate="print"/>
                  <a:srcRect/>
                  <a:stretch>
                    <a:fillRect/>
                  </a:stretch>
                </p:blipFill>
                <p:spPr bwMode="auto">
                  <a:xfrm>
                    <a:off x="4038600" y="2914650"/>
                    <a:ext cx="4686300" cy="514350"/>
                  </a:xfrm>
                  <a:prstGeom prst="rect">
                    <a:avLst/>
                  </a:prstGeom>
                  <a:noFill/>
                </p:spPr>
              </p:pic>
              <p:sp>
                <p:nvSpPr>
                  <p:cNvPr id="46" name="TextBox 45"/>
                  <p:cNvSpPr txBox="1"/>
                  <p:nvPr/>
                </p:nvSpPr>
                <p:spPr>
                  <a:xfrm>
                    <a:off x="4038600" y="1676400"/>
                    <a:ext cx="4648200" cy="1107996"/>
                  </a:xfrm>
                  <a:prstGeom prst="rect">
                    <a:avLst/>
                  </a:prstGeom>
                  <a:noFill/>
                </p:spPr>
                <p:txBody>
                  <a:bodyPr wrap="square" rtlCol="0">
                    <a:spAutoFit/>
                  </a:bodyPr>
                  <a:lstStyle/>
                  <a:p>
                    <a:r>
                      <a:rPr lang="en-US" sz="2200" dirty="0">
                        <a:solidFill>
                          <a:srgbClr val="B4CED6"/>
                        </a:solidFill>
                      </a:rPr>
                      <a:t>Find the </a:t>
                    </a:r>
                    <a:r>
                      <a:rPr lang="en-US" sz="2200" dirty="0">
                        <a:solidFill>
                          <a:srgbClr val="F78609"/>
                        </a:solidFill>
                      </a:rPr>
                      <a:t>smallest sum of </a:t>
                    </a:r>
                    <a:r>
                      <a:rPr lang="en-US" sz="2200" dirty="0" err="1">
                        <a:solidFill>
                          <a:srgbClr val="F78609"/>
                        </a:solidFill>
                      </a:rPr>
                      <a:t>pairwise</a:t>
                    </a:r>
                    <a:r>
                      <a:rPr lang="en-US" sz="2200" dirty="0">
                        <a:solidFill>
                          <a:srgbClr val="F78609"/>
                        </a:solidFill>
                      </a:rPr>
                      <a:t>-distances</a:t>
                    </a:r>
                    <a:r>
                      <a:rPr lang="en-US" sz="2200" dirty="0">
                        <a:solidFill>
                          <a:srgbClr val="B4CED6"/>
                        </a:solidFill>
                      </a:rPr>
                      <a:t> between the two point sets</a:t>
                    </a:r>
                  </a:p>
                </p:txBody>
              </p:sp>
              <p:sp>
                <p:nvSpPr>
                  <p:cNvPr id="47" name="TextBox 46"/>
                  <p:cNvSpPr txBox="1"/>
                  <p:nvPr/>
                </p:nvSpPr>
                <p:spPr>
                  <a:xfrm>
                    <a:off x="4267200" y="3581400"/>
                    <a:ext cx="2648482" cy="400110"/>
                  </a:xfrm>
                  <a:prstGeom prst="rect">
                    <a:avLst/>
                  </a:prstGeom>
                  <a:noFill/>
                </p:spPr>
                <p:txBody>
                  <a:bodyPr wrap="none" rtlCol="0">
                    <a:spAutoFit/>
                  </a:bodyPr>
                  <a:lstStyle/>
                  <a:p>
                    <a:r>
                      <a:rPr lang="en-US" sz="2000" i="1" dirty="0"/>
                      <a:t>m </a:t>
                    </a:r>
                    <a:r>
                      <a:rPr lang="en-US" sz="2000" dirty="0"/>
                      <a:t>is specified by user</a:t>
                    </a:r>
                  </a:p>
                </p:txBody>
              </p:sp>
            </p:grpSp>
          </p:grpSp>
          <p:sp>
            <p:nvSpPr>
              <p:cNvPr id="42" name="TextBox 41"/>
              <p:cNvSpPr txBox="1"/>
              <p:nvPr/>
            </p:nvSpPr>
            <p:spPr>
              <a:xfrm>
                <a:off x="7122318" y="3552825"/>
                <a:ext cx="1136850" cy="400110"/>
              </a:xfrm>
              <a:prstGeom prst="rect">
                <a:avLst/>
              </a:prstGeom>
              <a:noFill/>
            </p:spPr>
            <p:txBody>
              <a:bodyPr wrap="none" rtlCol="0">
                <a:spAutoFit/>
              </a:bodyPr>
              <a:lstStyle/>
              <a:p>
                <a:r>
                  <a:rPr lang="en-US" sz="2000" dirty="0"/>
                  <a:t>|</a:t>
                </a:r>
                <a:r>
                  <a:rPr lang="en-US" sz="2000" i="1" dirty="0"/>
                  <a:t>X</a:t>
                </a:r>
                <a:r>
                  <a:rPr lang="en-US" sz="2000" dirty="0"/>
                  <a:t>| ≠ |</a:t>
                </a:r>
                <a:r>
                  <a:rPr lang="en-US" sz="2000" i="1" dirty="0"/>
                  <a:t>X’</a:t>
                </a:r>
                <a:r>
                  <a:rPr lang="en-US" sz="2000" dirty="0"/>
                  <a:t>|</a:t>
                </a:r>
              </a:p>
            </p:txBody>
          </p:sp>
        </p:grpSp>
        <p:pic>
          <p:nvPicPr>
            <p:cNvPr id="49" name="Picture 28"/>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4772025" y="4367212"/>
              <a:ext cx="312738" cy="441325"/>
            </a:xfrm>
            <a:prstGeom prst="rect">
              <a:avLst/>
            </a:prstGeom>
            <a:noFill/>
          </p:spPr>
        </p:pic>
        <p:pic>
          <p:nvPicPr>
            <p:cNvPr id="50" name="Picture 31"/>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4779168" y="4891088"/>
              <a:ext cx="320675" cy="441325"/>
            </a:xfrm>
            <a:prstGeom prst="rect">
              <a:avLst/>
            </a:prstGeom>
            <a:noFill/>
          </p:spPr>
        </p:pic>
        <p:pic>
          <p:nvPicPr>
            <p:cNvPr id="51" name="Picture 37"/>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7262813" y="4421982"/>
              <a:ext cx="312738" cy="457200"/>
            </a:xfrm>
            <a:prstGeom prst="rect">
              <a:avLst/>
            </a:prstGeom>
            <a:noFill/>
          </p:spPr>
        </p:pic>
        <p:pic>
          <p:nvPicPr>
            <p:cNvPr id="52" name="Picture 40"/>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7296150" y="4869656"/>
              <a:ext cx="320675" cy="457200"/>
            </a:xfrm>
            <a:prstGeom prst="rect">
              <a:avLst/>
            </a:prstGeom>
            <a:noFill/>
          </p:spPr>
        </p:pic>
        <p:pic>
          <p:nvPicPr>
            <p:cNvPr id="97281" name="Picture 1"/>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4800601" y="5395913"/>
              <a:ext cx="320675" cy="441325"/>
            </a:xfrm>
            <a:prstGeom prst="rect">
              <a:avLst/>
            </a:prstGeom>
            <a:noFill/>
          </p:spPr>
        </p:pic>
      </p:grpSp>
      <p:sp>
        <p:nvSpPr>
          <p:cNvPr id="97283" name="Rectangle 3"/>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4" name="Date Placeholder 3">
            <a:extLst>
              <a:ext uri="{FF2B5EF4-FFF2-40B4-BE49-F238E27FC236}">
                <a16:creationId xmlns:a16="http://schemas.microsoft.com/office/drawing/2014/main" id="{B2F297E8-3C4B-4F2F-BA4C-5EE59D043425}"/>
              </a:ext>
            </a:extLst>
          </p:cNvPr>
          <p:cNvSpPr>
            <a:spLocks noGrp="1"/>
          </p:cNvSpPr>
          <p:nvPr>
            <p:ph type="dt" sz="half" idx="10"/>
          </p:nvPr>
        </p:nvSpPr>
        <p:spPr/>
        <p:txBody>
          <a:bodyPr/>
          <a:lstStyle/>
          <a:p>
            <a:fld id="{803C3CED-A84B-4D38-AB0B-B8AB92875800}" type="datetime1">
              <a:rPr lang="en-US" smtClean="0"/>
              <a:t>3/28/2023</a:t>
            </a:fld>
            <a:endParaRPr lang="en-US" dirty="0"/>
          </a:p>
        </p:txBody>
      </p:sp>
      <p:sp>
        <p:nvSpPr>
          <p:cNvPr id="5" name="Slide Number Placeholder 4">
            <a:extLst>
              <a:ext uri="{FF2B5EF4-FFF2-40B4-BE49-F238E27FC236}">
                <a16:creationId xmlns:a16="http://schemas.microsoft.com/office/drawing/2014/main" id="{34D1FDB0-A64F-45FC-A267-1B93EC979483}"/>
              </a:ext>
            </a:extLst>
          </p:cNvPr>
          <p:cNvSpPr>
            <a:spLocks noGrp="1"/>
          </p:cNvSpPr>
          <p:nvPr>
            <p:ph type="sldNum" sz="quarter" idx="12"/>
          </p:nvPr>
        </p:nvSpPr>
        <p:spPr/>
        <p:txBody>
          <a:bodyPr/>
          <a:lstStyle/>
          <a:p>
            <a:fld id="{8444A278-390B-480E-A91C-73A8347B7D93}" type="slidenum">
              <a:rPr lang="en-US" smtClean="0"/>
              <a:pPr/>
              <a:t>44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1000"/>
                                        <p:tgtEl>
                                          <p:spTgt spid="45"/>
                                        </p:tgtEl>
                                      </p:cBhvr>
                                    </p:animEffect>
                                    <p:anim calcmode="lin" valueType="num">
                                      <p:cBhvr>
                                        <p:cTn id="12" dur="1000" fill="hold"/>
                                        <p:tgtEl>
                                          <p:spTgt spid="45"/>
                                        </p:tgtEl>
                                        <p:attrNameLst>
                                          <p:attrName>ppt_x</p:attrName>
                                        </p:attrNameLst>
                                      </p:cBhvr>
                                      <p:tavLst>
                                        <p:tav tm="0">
                                          <p:val>
                                            <p:strVal val="#ppt_x"/>
                                          </p:val>
                                        </p:tav>
                                        <p:tav tm="100000">
                                          <p:val>
                                            <p:strVal val="#ppt_x"/>
                                          </p:val>
                                        </p:tav>
                                      </p:tavLst>
                                    </p:anim>
                                    <p:anim calcmode="lin" valueType="num">
                                      <p:cBhvr>
                                        <p:cTn id="1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a:xfrm>
            <a:off x="533400" y="34132"/>
            <a:ext cx="8229600" cy="944562"/>
          </a:xfrm>
        </p:spPr>
        <p:txBody>
          <a:bodyPr>
            <a:normAutofit/>
          </a:bodyPr>
          <a:lstStyle/>
          <a:p>
            <a:r>
              <a:rPr lang="en-US" altLang="zh-CN" sz="4400" dirty="0">
                <a:solidFill>
                  <a:srgbClr val="CFAFE7"/>
                </a:solidFill>
                <a:ea typeface="宋体" pitchFamily="2" charset="-122"/>
              </a:rPr>
              <a:t>Square Cost Matrix</a:t>
            </a:r>
          </a:p>
        </p:txBody>
      </p:sp>
      <p:grpSp>
        <p:nvGrpSpPr>
          <p:cNvPr id="78" name="Group 77"/>
          <p:cNvGrpSpPr/>
          <p:nvPr/>
        </p:nvGrpSpPr>
        <p:grpSpPr>
          <a:xfrm>
            <a:off x="1522413" y="2814638"/>
            <a:ext cx="2133600" cy="1019175"/>
            <a:chOff x="1522413" y="3348038"/>
            <a:chExt cx="2133600" cy="1019175"/>
          </a:xfrm>
        </p:grpSpPr>
        <p:sp>
          <p:nvSpPr>
            <p:cNvPr id="978951" name="Line 7"/>
            <p:cNvSpPr>
              <a:spLocks noChangeShapeType="1"/>
            </p:cNvSpPr>
            <p:nvPr/>
          </p:nvSpPr>
          <p:spPr bwMode="auto">
            <a:xfrm>
              <a:off x="1522413" y="3348038"/>
              <a:ext cx="2057400" cy="0"/>
            </a:xfrm>
            <a:prstGeom prst="line">
              <a:avLst/>
            </a:prstGeom>
            <a:noFill/>
            <a:ln w="15875">
              <a:solidFill>
                <a:srgbClr val="3366FF"/>
              </a:solidFill>
              <a:round/>
              <a:headEnd/>
              <a:tailEnd type="triangle" w="med" len="med"/>
            </a:ln>
            <a:effectLst/>
          </p:spPr>
          <p:txBody>
            <a:bodyPr/>
            <a:lstStyle/>
            <a:p>
              <a:endParaRPr lang="en-US"/>
            </a:p>
          </p:txBody>
        </p:sp>
        <p:sp>
          <p:nvSpPr>
            <p:cNvPr id="978952" name="Line 8"/>
            <p:cNvSpPr>
              <a:spLocks noChangeShapeType="1"/>
            </p:cNvSpPr>
            <p:nvPr/>
          </p:nvSpPr>
          <p:spPr bwMode="auto">
            <a:xfrm>
              <a:off x="1522413" y="3348038"/>
              <a:ext cx="2133600" cy="457200"/>
            </a:xfrm>
            <a:prstGeom prst="line">
              <a:avLst/>
            </a:prstGeom>
            <a:noFill/>
            <a:ln w="15875">
              <a:solidFill>
                <a:srgbClr val="3366FF"/>
              </a:solidFill>
              <a:round/>
              <a:headEnd/>
              <a:tailEnd type="triangle" w="med" len="med"/>
            </a:ln>
            <a:effectLst/>
          </p:spPr>
          <p:txBody>
            <a:bodyPr/>
            <a:lstStyle/>
            <a:p>
              <a:endParaRPr lang="en-US"/>
            </a:p>
          </p:txBody>
        </p:sp>
        <p:sp>
          <p:nvSpPr>
            <p:cNvPr id="978953" name="Line 9"/>
            <p:cNvSpPr>
              <a:spLocks noChangeShapeType="1"/>
            </p:cNvSpPr>
            <p:nvPr/>
          </p:nvSpPr>
          <p:spPr bwMode="auto">
            <a:xfrm>
              <a:off x="1598613" y="3881438"/>
              <a:ext cx="2057400" cy="0"/>
            </a:xfrm>
            <a:prstGeom prst="line">
              <a:avLst/>
            </a:prstGeom>
            <a:noFill/>
            <a:ln w="15875">
              <a:solidFill>
                <a:srgbClr val="3366FF"/>
              </a:solidFill>
              <a:round/>
              <a:headEnd/>
              <a:tailEnd type="triangle" w="med" len="med"/>
            </a:ln>
            <a:effectLst/>
          </p:spPr>
          <p:txBody>
            <a:bodyPr/>
            <a:lstStyle/>
            <a:p>
              <a:endParaRPr lang="en-US"/>
            </a:p>
          </p:txBody>
        </p:sp>
        <p:sp>
          <p:nvSpPr>
            <p:cNvPr id="978954" name="Line 10"/>
            <p:cNvSpPr>
              <a:spLocks noChangeShapeType="1"/>
            </p:cNvSpPr>
            <p:nvPr/>
          </p:nvSpPr>
          <p:spPr bwMode="auto">
            <a:xfrm flipV="1">
              <a:off x="1598613" y="3424238"/>
              <a:ext cx="1905000" cy="457200"/>
            </a:xfrm>
            <a:prstGeom prst="line">
              <a:avLst/>
            </a:prstGeom>
            <a:noFill/>
            <a:ln w="15875">
              <a:solidFill>
                <a:srgbClr val="3366FF"/>
              </a:solidFill>
              <a:round/>
              <a:headEnd/>
              <a:tailEnd type="triangle" w="med" len="med"/>
            </a:ln>
            <a:effectLst/>
          </p:spPr>
          <p:txBody>
            <a:bodyPr/>
            <a:lstStyle/>
            <a:p>
              <a:endParaRPr lang="en-US"/>
            </a:p>
          </p:txBody>
        </p:sp>
        <p:sp>
          <p:nvSpPr>
            <p:cNvPr id="978960" name="Line 16"/>
            <p:cNvSpPr>
              <a:spLocks noChangeShapeType="1"/>
            </p:cNvSpPr>
            <p:nvPr/>
          </p:nvSpPr>
          <p:spPr bwMode="auto">
            <a:xfrm flipV="1">
              <a:off x="1620838" y="3910013"/>
              <a:ext cx="1905000" cy="457200"/>
            </a:xfrm>
            <a:prstGeom prst="line">
              <a:avLst/>
            </a:prstGeom>
            <a:noFill/>
            <a:ln w="15875">
              <a:solidFill>
                <a:srgbClr val="3366FF"/>
              </a:solidFill>
              <a:round/>
              <a:headEnd/>
              <a:tailEnd type="triangle" w="med" len="med"/>
            </a:ln>
            <a:effectLst/>
          </p:spPr>
          <p:txBody>
            <a:bodyPr/>
            <a:lstStyle/>
            <a:p>
              <a:endParaRPr lang="en-US"/>
            </a:p>
          </p:txBody>
        </p:sp>
        <p:sp>
          <p:nvSpPr>
            <p:cNvPr id="978961" name="Line 17"/>
            <p:cNvSpPr>
              <a:spLocks noChangeShapeType="1"/>
            </p:cNvSpPr>
            <p:nvPr/>
          </p:nvSpPr>
          <p:spPr bwMode="auto">
            <a:xfrm flipV="1">
              <a:off x="1609725" y="3452813"/>
              <a:ext cx="1981200" cy="914400"/>
            </a:xfrm>
            <a:prstGeom prst="line">
              <a:avLst/>
            </a:prstGeom>
            <a:noFill/>
            <a:ln w="15875">
              <a:solidFill>
                <a:srgbClr val="3366FF"/>
              </a:solidFill>
              <a:round/>
              <a:headEnd/>
              <a:tailEnd type="triangle" w="med" len="med"/>
            </a:ln>
            <a:effectLst/>
          </p:spPr>
          <p:txBody>
            <a:bodyPr/>
            <a:lstStyle/>
            <a:p>
              <a:endParaRPr lang="en-US"/>
            </a:p>
          </p:txBody>
        </p:sp>
      </p:grpSp>
      <p:grpSp>
        <p:nvGrpSpPr>
          <p:cNvPr id="80" name="Group 79"/>
          <p:cNvGrpSpPr/>
          <p:nvPr/>
        </p:nvGrpSpPr>
        <p:grpSpPr>
          <a:xfrm>
            <a:off x="1533525" y="2819400"/>
            <a:ext cx="2133600" cy="990600"/>
            <a:chOff x="1533525" y="3352800"/>
            <a:chExt cx="2133600" cy="990600"/>
          </a:xfrm>
        </p:grpSpPr>
        <p:sp>
          <p:nvSpPr>
            <p:cNvPr id="978959" name="Line 15"/>
            <p:cNvSpPr>
              <a:spLocks noChangeShapeType="1"/>
            </p:cNvSpPr>
            <p:nvPr/>
          </p:nvSpPr>
          <p:spPr bwMode="auto">
            <a:xfrm>
              <a:off x="1609725" y="4343400"/>
              <a:ext cx="2057400" cy="0"/>
            </a:xfrm>
            <a:prstGeom prst="line">
              <a:avLst/>
            </a:prstGeom>
            <a:noFill/>
            <a:ln w="22225">
              <a:solidFill>
                <a:srgbClr val="969696"/>
              </a:solidFill>
              <a:round/>
              <a:headEnd/>
              <a:tailEnd type="triangle" w="med" len="med"/>
            </a:ln>
            <a:effectLst/>
          </p:spPr>
          <p:txBody>
            <a:bodyPr/>
            <a:lstStyle/>
            <a:p>
              <a:endParaRPr lang="en-US"/>
            </a:p>
          </p:txBody>
        </p:sp>
        <p:sp>
          <p:nvSpPr>
            <p:cNvPr id="978962" name="Line 18"/>
            <p:cNvSpPr>
              <a:spLocks noChangeShapeType="1"/>
            </p:cNvSpPr>
            <p:nvPr/>
          </p:nvSpPr>
          <p:spPr bwMode="auto">
            <a:xfrm>
              <a:off x="1600200" y="3886200"/>
              <a:ext cx="1981200" cy="381000"/>
            </a:xfrm>
            <a:prstGeom prst="line">
              <a:avLst/>
            </a:prstGeom>
            <a:noFill/>
            <a:ln w="22225">
              <a:solidFill>
                <a:srgbClr val="969696"/>
              </a:solidFill>
              <a:round/>
              <a:headEnd/>
              <a:tailEnd type="triangle" w="med" len="med"/>
            </a:ln>
            <a:effectLst/>
          </p:spPr>
          <p:txBody>
            <a:bodyPr/>
            <a:lstStyle/>
            <a:p>
              <a:endParaRPr lang="en-US"/>
            </a:p>
          </p:txBody>
        </p:sp>
        <p:sp>
          <p:nvSpPr>
            <p:cNvPr id="978963" name="Line 19"/>
            <p:cNvSpPr>
              <a:spLocks noChangeShapeType="1"/>
            </p:cNvSpPr>
            <p:nvPr/>
          </p:nvSpPr>
          <p:spPr bwMode="auto">
            <a:xfrm>
              <a:off x="1533525" y="3352800"/>
              <a:ext cx="2057400" cy="838200"/>
            </a:xfrm>
            <a:prstGeom prst="line">
              <a:avLst/>
            </a:prstGeom>
            <a:noFill/>
            <a:ln w="22225">
              <a:solidFill>
                <a:srgbClr val="969696"/>
              </a:solidFill>
              <a:round/>
              <a:headEnd/>
              <a:tailEnd type="triangle" w="med" len="med"/>
            </a:ln>
            <a:effectLst/>
          </p:spPr>
          <p:txBody>
            <a:bodyPr/>
            <a:lstStyle/>
            <a:p>
              <a:endParaRPr lang="en-US"/>
            </a:p>
          </p:txBody>
        </p:sp>
      </p:grpSp>
      <p:grpSp>
        <p:nvGrpSpPr>
          <p:cNvPr id="77" name="Group 76"/>
          <p:cNvGrpSpPr/>
          <p:nvPr/>
        </p:nvGrpSpPr>
        <p:grpSpPr>
          <a:xfrm>
            <a:off x="533400" y="914400"/>
            <a:ext cx="8088312" cy="906462"/>
            <a:chOff x="533400" y="1447800"/>
            <a:chExt cx="8088312" cy="906462"/>
          </a:xfrm>
        </p:grpSpPr>
        <p:pic>
          <p:nvPicPr>
            <p:cNvPr id="978967" name="Picture 23"/>
            <p:cNvPicPr>
              <a:picLocks noChangeAspect="1" noChangeArrowheads="1"/>
            </p:cNvPicPr>
            <p:nvPr/>
          </p:nvPicPr>
          <p:blipFill>
            <a:blip r:embed="rId3" cstate="print"/>
            <a:srcRect/>
            <a:stretch>
              <a:fillRect/>
            </a:stretch>
          </p:blipFill>
          <p:spPr bwMode="auto">
            <a:xfrm>
              <a:off x="533400" y="1676400"/>
              <a:ext cx="4686300" cy="514350"/>
            </a:xfrm>
            <a:prstGeom prst="rect">
              <a:avLst/>
            </a:prstGeom>
            <a:noFill/>
          </p:spPr>
        </p:pic>
        <p:pic>
          <p:nvPicPr>
            <p:cNvPr id="979009" name="Picture 65"/>
            <p:cNvPicPr>
              <a:picLocks noChangeAspect="1" noChangeArrowheads="1"/>
            </p:cNvPicPr>
            <p:nvPr/>
          </p:nvPicPr>
          <p:blipFill>
            <a:blip r:embed="rId4" cstate="print"/>
            <a:srcRect/>
            <a:stretch>
              <a:fillRect/>
            </a:stretch>
          </p:blipFill>
          <p:spPr bwMode="auto">
            <a:xfrm>
              <a:off x="5486400" y="1447800"/>
              <a:ext cx="3135312" cy="906462"/>
            </a:xfrm>
            <a:prstGeom prst="rect">
              <a:avLst/>
            </a:prstGeom>
            <a:noFill/>
          </p:spPr>
        </p:pic>
      </p:grpSp>
      <p:pic>
        <p:nvPicPr>
          <p:cNvPr id="979010" name="Picture 66"/>
          <p:cNvPicPr>
            <a:picLocks noChangeAspect="1" noChangeArrowheads="1"/>
          </p:cNvPicPr>
          <p:nvPr/>
        </p:nvPicPr>
        <p:blipFill>
          <a:blip r:embed="rId5" cstate="print"/>
          <a:srcRect/>
          <a:stretch>
            <a:fillRect/>
          </a:stretch>
        </p:blipFill>
        <p:spPr bwMode="auto">
          <a:xfrm>
            <a:off x="4800600" y="4800600"/>
            <a:ext cx="3733800" cy="833438"/>
          </a:xfrm>
          <a:prstGeom prst="rect">
            <a:avLst/>
          </a:prstGeom>
          <a:noFill/>
        </p:spPr>
      </p:pic>
      <p:pic>
        <p:nvPicPr>
          <p:cNvPr id="979011" name="Picture 67"/>
          <p:cNvPicPr>
            <a:picLocks noChangeAspect="1" noChangeArrowheads="1"/>
          </p:cNvPicPr>
          <p:nvPr/>
        </p:nvPicPr>
        <p:blipFill>
          <a:blip r:embed="rId6" cstate="print"/>
          <a:srcRect/>
          <a:stretch>
            <a:fillRect/>
          </a:stretch>
        </p:blipFill>
        <p:spPr bwMode="auto">
          <a:xfrm>
            <a:off x="666750" y="4810125"/>
            <a:ext cx="3838575" cy="822325"/>
          </a:xfrm>
          <a:prstGeom prst="rect">
            <a:avLst/>
          </a:prstGeom>
          <a:noFill/>
        </p:spPr>
      </p:pic>
      <p:sp>
        <p:nvSpPr>
          <p:cNvPr id="979023" name="Rectangle 79"/>
          <p:cNvSpPr>
            <a:spLocks noChangeArrowheads="1"/>
          </p:cNvSpPr>
          <p:nvPr/>
        </p:nvSpPr>
        <p:spPr bwMode="auto">
          <a:xfrm>
            <a:off x="1676400" y="5791200"/>
            <a:ext cx="2133600" cy="304800"/>
          </a:xfrm>
          <a:prstGeom prst="rect">
            <a:avLst/>
          </a:prstGeom>
          <a:noFill/>
          <a:ln w="9525">
            <a:noFill/>
            <a:miter lim="800000"/>
            <a:headEnd/>
            <a:tailEnd/>
          </a:ln>
          <a:effectLst/>
        </p:spPr>
        <p:txBody>
          <a:bodyPr lIns="0" tIns="0" rIns="0" bIns="0"/>
          <a:lstStyle/>
          <a:p>
            <a:pPr marL="342900" indent="-342900" algn="l" eaLnBrk="1" hangingPunct="1">
              <a:spcAft>
                <a:spcPct val="0"/>
              </a:spcAft>
            </a:pPr>
            <a:r>
              <a:rPr lang="en-US" altLang="zh-CN" dirty="0"/>
              <a:t>d</a:t>
            </a:r>
            <a:r>
              <a:rPr lang="en-US" altLang="zh-CN" sz="1800" dirty="0"/>
              <a:t>(</a:t>
            </a:r>
            <a:r>
              <a:rPr lang="en-US" altLang="zh-CN" sz="1800" i="1" dirty="0"/>
              <a:t>X,X’</a:t>
            </a:r>
            <a:r>
              <a:rPr lang="en-US" altLang="zh-CN" sz="1800" dirty="0"/>
              <a:t>) = 1+1+0 = 2</a:t>
            </a:r>
          </a:p>
        </p:txBody>
      </p:sp>
      <p:sp>
        <p:nvSpPr>
          <p:cNvPr id="979024" name="Rectangle 80"/>
          <p:cNvSpPr>
            <a:spLocks noChangeArrowheads="1"/>
          </p:cNvSpPr>
          <p:nvPr/>
        </p:nvSpPr>
        <p:spPr bwMode="auto">
          <a:xfrm>
            <a:off x="5791200" y="5791200"/>
            <a:ext cx="2133600" cy="304800"/>
          </a:xfrm>
          <a:prstGeom prst="rect">
            <a:avLst/>
          </a:prstGeom>
          <a:noFill/>
          <a:ln w="9525">
            <a:noFill/>
            <a:miter lim="800000"/>
            <a:headEnd/>
            <a:tailEnd/>
          </a:ln>
          <a:effectLst/>
        </p:spPr>
        <p:txBody>
          <a:bodyPr lIns="0" tIns="0" rIns="0" bIns="0"/>
          <a:lstStyle/>
          <a:p>
            <a:pPr marL="342900" indent="-342900" algn="l" eaLnBrk="1" hangingPunct="1">
              <a:spcAft>
                <a:spcPct val="0"/>
              </a:spcAft>
            </a:pPr>
            <a:r>
              <a:rPr lang="en-US" altLang="zh-CN" dirty="0"/>
              <a:t>d</a:t>
            </a:r>
            <a:r>
              <a:rPr lang="en-US" altLang="zh-CN" sz="1800" dirty="0"/>
              <a:t>(</a:t>
            </a:r>
            <a:r>
              <a:rPr lang="en-US" altLang="zh-CN" sz="1800" i="1" dirty="0"/>
              <a:t>X,X’</a:t>
            </a:r>
            <a:r>
              <a:rPr lang="en-US" altLang="zh-CN" sz="1800" dirty="0"/>
              <a:t>) = 4+1+1 = 6</a:t>
            </a:r>
          </a:p>
        </p:txBody>
      </p:sp>
      <p:sp>
        <p:nvSpPr>
          <p:cNvPr id="979026" name="Line 82"/>
          <p:cNvSpPr>
            <a:spLocks noChangeShapeType="1"/>
          </p:cNvSpPr>
          <p:nvPr/>
        </p:nvSpPr>
        <p:spPr bwMode="auto">
          <a:xfrm>
            <a:off x="1524000" y="2819400"/>
            <a:ext cx="2057400" cy="0"/>
          </a:xfrm>
          <a:prstGeom prst="line">
            <a:avLst/>
          </a:prstGeom>
          <a:noFill/>
          <a:ln w="22225">
            <a:solidFill>
              <a:srgbClr val="FF0000"/>
            </a:solidFill>
            <a:round/>
            <a:headEnd/>
            <a:tailEnd type="triangle" w="med" len="med"/>
          </a:ln>
          <a:effectLst/>
        </p:spPr>
        <p:txBody>
          <a:bodyPr/>
          <a:lstStyle/>
          <a:p>
            <a:endParaRPr lang="en-US"/>
          </a:p>
        </p:txBody>
      </p:sp>
      <p:sp>
        <p:nvSpPr>
          <p:cNvPr id="979027" name="Line 83"/>
          <p:cNvSpPr>
            <a:spLocks noChangeShapeType="1"/>
          </p:cNvSpPr>
          <p:nvPr/>
        </p:nvSpPr>
        <p:spPr bwMode="auto">
          <a:xfrm>
            <a:off x="1562100" y="3365500"/>
            <a:ext cx="1981200" cy="358775"/>
          </a:xfrm>
          <a:prstGeom prst="line">
            <a:avLst/>
          </a:prstGeom>
          <a:noFill/>
          <a:ln w="22225">
            <a:solidFill>
              <a:srgbClr val="FF0000"/>
            </a:solidFill>
            <a:round/>
            <a:headEnd/>
            <a:tailEnd type="triangle" w="med" len="med"/>
          </a:ln>
          <a:effectLst/>
        </p:spPr>
        <p:txBody>
          <a:bodyPr/>
          <a:lstStyle/>
          <a:p>
            <a:endParaRPr lang="en-US"/>
          </a:p>
        </p:txBody>
      </p:sp>
      <p:sp>
        <p:nvSpPr>
          <p:cNvPr id="979028" name="Line 84"/>
          <p:cNvSpPr>
            <a:spLocks noChangeShapeType="1"/>
          </p:cNvSpPr>
          <p:nvPr/>
        </p:nvSpPr>
        <p:spPr bwMode="auto">
          <a:xfrm flipV="1">
            <a:off x="1612900" y="3381375"/>
            <a:ext cx="1905000" cy="457200"/>
          </a:xfrm>
          <a:prstGeom prst="line">
            <a:avLst/>
          </a:prstGeom>
          <a:noFill/>
          <a:ln w="22225">
            <a:solidFill>
              <a:srgbClr val="FF0000"/>
            </a:solidFill>
            <a:round/>
            <a:headEnd/>
            <a:tailEnd type="triangle" w="med" len="med"/>
          </a:ln>
          <a:effectLst/>
        </p:spPr>
        <p:txBody>
          <a:bodyPr/>
          <a:lstStyle/>
          <a:p>
            <a:endParaRPr lang="en-US"/>
          </a:p>
        </p:txBody>
      </p:sp>
      <p:grpSp>
        <p:nvGrpSpPr>
          <p:cNvPr id="6" name="Group 110"/>
          <p:cNvGrpSpPr>
            <a:grpSpLocks/>
          </p:cNvGrpSpPr>
          <p:nvPr/>
        </p:nvGrpSpPr>
        <p:grpSpPr bwMode="auto">
          <a:xfrm>
            <a:off x="1165225" y="2668588"/>
            <a:ext cx="342900" cy="1328737"/>
            <a:chOff x="734" y="2119"/>
            <a:chExt cx="216" cy="837"/>
          </a:xfrm>
        </p:grpSpPr>
        <p:pic>
          <p:nvPicPr>
            <p:cNvPr id="979034" name="Picture 90"/>
            <p:cNvPicPr>
              <a:picLocks noChangeAspect="1" noChangeArrowheads="1"/>
            </p:cNvPicPr>
            <p:nvPr/>
          </p:nvPicPr>
          <p:blipFill>
            <a:blip r:embed="rId7" cstate="print"/>
            <a:srcRect/>
            <a:stretch>
              <a:fillRect/>
            </a:stretch>
          </p:blipFill>
          <p:spPr bwMode="auto">
            <a:xfrm>
              <a:off x="734" y="2119"/>
              <a:ext cx="216" cy="192"/>
            </a:xfrm>
            <a:prstGeom prst="rect">
              <a:avLst/>
            </a:prstGeom>
            <a:noFill/>
          </p:spPr>
        </p:pic>
        <p:pic>
          <p:nvPicPr>
            <p:cNvPr id="979035" name="Picture 91"/>
            <p:cNvPicPr>
              <a:picLocks noChangeAspect="1" noChangeArrowheads="1"/>
            </p:cNvPicPr>
            <p:nvPr/>
          </p:nvPicPr>
          <p:blipFill>
            <a:blip r:embed="rId8" cstate="print"/>
            <a:srcRect/>
            <a:stretch>
              <a:fillRect/>
            </a:stretch>
          </p:blipFill>
          <p:spPr bwMode="auto">
            <a:xfrm>
              <a:off x="741" y="2462"/>
              <a:ext cx="198" cy="186"/>
            </a:xfrm>
            <a:prstGeom prst="rect">
              <a:avLst/>
            </a:prstGeom>
            <a:noFill/>
          </p:spPr>
        </p:pic>
        <p:pic>
          <p:nvPicPr>
            <p:cNvPr id="979036" name="Picture 92"/>
            <p:cNvPicPr>
              <a:picLocks noChangeAspect="1" noChangeArrowheads="1"/>
            </p:cNvPicPr>
            <p:nvPr/>
          </p:nvPicPr>
          <p:blipFill>
            <a:blip r:embed="rId9" cstate="print"/>
            <a:srcRect/>
            <a:stretch>
              <a:fillRect/>
            </a:stretch>
          </p:blipFill>
          <p:spPr bwMode="auto">
            <a:xfrm>
              <a:off x="734" y="2764"/>
              <a:ext cx="210" cy="192"/>
            </a:xfrm>
            <a:prstGeom prst="rect">
              <a:avLst/>
            </a:prstGeom>
            <a:noFill/>
          </p:spPr>
        </p:pic>
      </p:grpSp>
      <p:grpSp>
        <p:nvGrpSpPr>
          <p:cNvPr id="7" name="Group 111"/>
          <p:cNvGrpSpPr>
            <a:grpSpLocks/>
          </p:cNvGrpSpPr>
          <p:nvPr/>
        </p:nvGrpSpPr>
        <p:grpSpPr bwMode="auto">
          <a:xfrm>
            <a:off x="3733800" y="2700338"/>
            <a:ext cx="342900" cy="806450"/>
            <a:chOff x="2352" y="2139"/>
            <a:chExt cx="216" cy="508"/>
          </a:xfrm>
        </p:grpSpPr>
        <p:pic>
          <p:nvPicPr>
            <p:cNvPr id="979038" name="Picture 94"/>
            <p:cNvPicPr>
              <a:picLocks noChangeAspect="1" noChangeArrowheads="1"/>
            </p:cNvPicPr>
            <p:nvPr/>
          </p:nvPicPr>
          <p:blipFill>
            <a:blip r:embed="rId10" cstate="print"/>
            <a:srcRect/>
            <a:stretch>
              <a:fillRect/>
            </a:stretch>
          </p:blipFill>
          <p:spPr bwMode="auto">
            <a:xfrm>
              <a:off x="2359" y="2139"/>
              <a:ext cx="192" cy="174"/>
            </a:xfrm>
            <a:prstGeom prst="rect">
              <a:avLst/>
            </a:prstGeom>
            <a:noFill/>
          </p:spPr>
        </p:pic>
        <p:pic>
          <p:nvPicPr>
            <p:cNvPr id="979039" name="Picture 95"/>
            <p:cNvPicPr>
              <a:picLocks noChangeAspect="1" noChangeArrowheads="1"/>
            </p:cNvPicPr>
            <p:nvPr/>
          </p:nvPicPr>
          <p:blipFill>
            <a:blip r:embed="rId11" cstate="print"/>
            <a:srcRect/>
            <a:stretch>
              <a:fillRect/>
            </a:stretch>
          </p:blipFill>
          <p:spPr bwMode="auto">
            <a:xfrm>
              <a:off x="2352" y="2461"/>
              <a:ext cx="216" cy="186"/>
            </a:xfrm>
            <a:prstGeom prst="rect">
              <a:avLst/>
            </a:prstGeom>
            <a:noFill/>
          </p:spPr>
        </p:pic>
      </p:grpSp>
      <p:grpSp>
        <p:nvGrpSpPr>
          <p:cNvPr id="82" name="Group 81"/>
          <p:cNvGrpSpPr/>
          <p:nvPr/>
        </p:nvGrpSpPr>
        <p:grpSpPr>
          <a:xfrm>
            <a:off x="5574857" y="3224213"/>
            <a:ext cx="2133600" cy="990600"/>
            <a:chOff x="5343525" y="3376613"/>
            <a:chExt cx="2133600" cy="990600"/>
          </a:xfrm>
        </p:grpSpPr>
        <p:sp>
          <p:nvSpPr>
            <p:cNvPr id="979001" name="Line 57"/>
            <p:cNvSpPr>
              <a:spLocks noChangeShapeType="1"/>
            </p:cNvSpPr>
            <p:nvPr/>
          </p:nvSpPr>
          <p:spPr bwMode="auto">
            <a:xfrm>
              <a:off x="5419725" y="4367213"/>
              <a:ext cx="2057400" cy="0"/>
            </a:xfrm>
            <a:prstGeom prst="line">
              <a:avLst/>
            </a:prstGeom>
            <a:noFill/>
            <a:ln w="22225">
              <a:solidFill>
                <a:srgbClr val="969696"/>
              </a:solidFill>
              <a:round/>
              <a:headEnd/>
              <a:tailEnd type="triangle" w="med" len="med"/>
            </a:ln>
            <a:effectLst/>
          </p:spPr>
          <p:txBody>
            <a:bodyPr/>
            <a:lstStyle/>
            <a:p>
              <a:endParaRPr lang="en-US"/>
            </a:p>
          </p:txBody>
        </p:sp>
        <p:sp>
          <p:nvSpPr>
            <p:cNvPr id="979004" name="Line 60"/>
            <p:cNvSpPr>
              <a:spLocks noChangeShapeType="1"/>
            </p:cNvSpPr>
            <p:nvPr/>
          </p:nvSpPr>
          <p:spPr bwMode="auto">
            <a:xfrm>
              <a:off x="5410200" y="3910013"/>
              <a:ext cx="1981200" cy="381000"/>
            </a:xfrm>
            <a:prstGeom prst="line">
              <a:avLst/>
            </a:prstGeom>
            <a:noFill/>
            <a:ln w="22225">
              <a:solidFill>
                <a:srgbClr val="969696"/>
              </a:solidFill>
              <a:round/>
              <a:headEnd/>
              <a:tailEnd type="triangle" w="med" len="med"/>
            </a:ln>
            <a:effectLst/>
          </p:spPr>
          <p:txBody>
            <a:bodyPr/>
            <a:lstStyle/>
            <a:p>
              <a:endParaRPr lang="en-US"/>
            </a:p>
          </p:txBody>
        </p:sp>
        <p:sp>
          <p:nvSpPr>
            <p:cNvPr id="979005" name="Line 61"/>
            <p:cNvSpPr>
              <a:spLocks noChangeShapeType="1"/>
            </p:cNvSpPr>
            <p:nvPr/>
          </p:nvSpPr>
          <p:spPr bwMode="auto">
            <a:xfrm>
              <a:off x="5343525" y="3376613"/>
              <a:ext cx="2057400" cy="838200"/>
            </a:xfrm>
            <a:prstGeom prst="line">
              <a:avLst/>
            </a:prstGeom>
            <a:noFill/>
            <a:ln w="22225">
              <a:solidFill>
                <a:srgbClr val="969696"/>
              </a:solidFill>
              <a:round/>
              <a:headEnd/>
              <a:tailEnd type="triangle" w="med" len="med"/>
            </a:ln>
            <a:effectLst/>
          </p:spPr>
          <p:txBody>
            <a:bodyPr/>
            <a:lstStyle/>
            <a:p>
              <a:endParaRPr lang="en-US"/>
            </a:p>
          </p:txBody>
        </p:sp>
      </p:grpSp>
      <p:grpSp>
        <p:nvGrpSpPr>
          <p:cNvPr id="9" name="Group 109"/>
          <p:cNvGrpSpPr>
            <a:grpSpLocks/>
          </p:cNvGrpSpPr>
          <p:nvPr/>
        </p:nvGrpSpPr>
        <p:grpSpPr bwMode="auto">
          <a:xfrm>
            <a:off x="5184332" y="3048000"/>
            <a:ext cx="2911475" cy="1328738"/>
            <a:chOff x="3120" y="2118"/>
            <a:chExt cx="1834" cy="837"/>
          </a:xfrm>
        </p:grpSpPr>
        <p:grpSp>
          <p:nvGrpSpPr>
            <p:cNvPr id="10" name="Group 106"/>
            <p:cNvGrpSpPr>
              <a:grpSpLocks/>
            </p:cNvGrpSpPr>
            <p:nvPr/>
          </p:nvGrpSpPr>
          <p:grpSpPr bwMode="auto">
            <a:xfrm>
              <a:off x="3359" y="2208"/>
              <a:ext cx="1344" cy="642"/>
              <a:chOff x="3359" y="2211"/>
              <a:chExt cx="1344" cy="642"/>
            </a:xfrm>
          </p:grpSpPr>
          <p:sp>
            <p:nvSpPr>
              <p:cNvPr id="978993" name="Line 49"/>
              <p:cNvSpPr>
                <a:spLocks noChangeShapeType="1"/>
              </p:cNvSpPr>
              <p:nvPr/>
            </p:nvSpPr>
            <p:spPr bwMode="auto">
              <a:xfrm>
                <a:off x="3359" y="2211"/>
                <a:ext cx="1296" cy="0"/>
              </a:xfrm>
              <a:prstGeom prst="line">
                <a:avLst/>
              </a:prstGeom>
              <a:noFill/>
              <a:ln w="15875">
                <a:solidFill>
                  <a:srgbClr val="3366FF"/>
                </a:solidFill>
                <a:round/>
                <a:headEnd/>
                <a:tailEnd type="triangle" w="med" len="med"/>
              </a:ln>
              <a:effectLst/>
            </p:spPr>
            <p:txBody>
              <a:bodyPr/>
              <a:lstStyle/>
              <a:p>
                <a:endParaRPr lang="en-US"/>
              </a:p>
            </p:txBody>
          </p:sp>
          <p:sp>
            <p:nvSpPr>
              <p:cNvPr id="978994" name="Line 50"/>
              <p:cNvSpPr>
                <a:spLocks noChangeShapeType="1"/>
              </p:cNvSpPr>
              <p:nvPr/>
            </p:nvSpPr>
            <p:spPr bwMode="auto">
              <a:xfrm>
                <a:off x="3359" y="2211"/>
                <a:ext cx="1344" cy="288"/>
              </a:xfrm>
              <a:prstGeom prst="line">
                <a:avLst/>
              </a:prstGeom>
              <a:noFill/>
              <a:ln w="15875">
                <a:solidFill>
                  <a:srgbClr val="3366FF"/>
                </a:solidFill>
                <a:round/>
                <a:headEnd/>
                <a:tailEnd type="triangle" w="med" len="med"/>
              </a:ln>
              <a:effectLst/>
            </p:spPr>
            <p:txBody>
              <a:bodyPr/>
              <a:lstStyle/>
              <a:p>
                <a:endParaRPr lang="en-US"/>
              </a:p>
            </p:txBody>
          </p:sp>
          <p:sp>
            <p:nvSpPr>
              <p:cNvPr id="978995" name="Line 51"/>
              <p:cNvSpPr>
                <a:spLocks noChangeShapeType="1"/>
              </p:cNvSpPr>
              <p:nvPr/>
            </p:nvSpPr>
            <p:spPr bwMode="auto">
              <a:xfrm>
                <a:off x="3407" y="2547"/>
                <a:ext cx="1296" cy="0"/>
              </a:xfrm>
              <a:prstGeom prst="line">
                <a:avLst/>
              </a:prstGeom>
              <a:noFill/>
              <a:ln w="15875">
                <a:solidFill>
                  <a:srgbClr val="3366FF"/>
                </a:solidFill>
                <a:round/>
                <a:headEnd/>
                <a:tailEnd type="triangle" w="med" len="med"/>
              </a:ln>
              <a:effectLst/>
            </p:spPr>
            <p:txBody>
              <a:bodyPr/>
              <a:lstStyle/>
              <a:p>
                <a:endParaRPr lang="en-US"/>
              </a:p>
            </p:txBody>
          </p:sp>
          <p:sp>
            <p:nvSpPr>
              <p:cNvPr id="978996" name="Line 52"/>
              <p:cNvSpPr>
                <a:spLocks noChangeShapeType="1"/>
              </p:cNvSpPr>
              <p:nvPr/>
            </p:nvSpPr>
            <p:spPr bwMode="auto">
              <a:xfrm flipV="1">
                <a:off x="3407" y="2259"/>
                <a:ext cx="1200" cy="288"/>
              </a:xfrm>
              <a:prstGeom prst="line">
                <a:avLst/>
              </a:prstGeom>
              <a:noFill/>
              <a:ln w="15875">
                <a:solidFill>
                  <a:srgbClr val="3366FF"/>
                </a:solidFill>
                <a:round/>
                <a:headEnd/>
                <a:tailEnd type="triangle" w="med" len="med"/>
              </a:ln>
              <a:effectLst/>
            </p:spPr>
            <p:txBody>
              <a:bodyPr/>
              <a:lstStyle/>
              <a:p>
                <a:endParaRPr lang="en-US"/>
              </a:p>
            </p:txBody>
          </p:sp>
          <p:sp>
            <p:nvSpPr>
              <p:cNvPr id="979002" name="Line 58"/>
              <p:cNvSpPr>
                <a:spLocks noChangeShapeType="1"/>
              </p:cNvSpPr>
              <p:nvPr/>
            </p:nvSpPr>
            <p:spPr bwMode="auto">
              <a:xfrm flipV="1">
                <a:off x="3421" y="2565"/>
                <a:ext cx="1200" cy="288"/>
              </a:xfrm>
              <a:prstGeom prst="line">
                <a:avLst/>
              </a:prstGeom>
              <a:noFill/>
              <a:ln w="15875">
                <a:solidFill>
                  <a:srgbClr val="3366FF"/>
                </a:solidFill>
                <a:round/>
                <a:headEnd/>
                <a:tailEnd type="triangle" w="med" len="med"/>
              </a:ln>
              <a:effectLst/>
            </p:spPr>
            <p:txBody>
              <a:bodyPr/>
              <a:lstStyle/>
              <a:p>
                <a:endParaRPr lang="en-US"/>
              </a:p>
            </p:txBody>
          </p:sp>
          <p:sp>
            <p:nvSpPr>
              <p:cNvPr id="979003" name="Line 59"/>
              <p:cNvSpPr>
                <a:spLocks noChangeShapeType="1"/>
              </p:cNvSpPr>
              <p:nvPr/>
            </p:nvSpPr>
            <p:spPr bwMode="auto">
              <a:xfrm flipV="1">
                <a:off x="3414" y="2277"/>
                <a:ext cx="1248" cy="576"/>
              </a:xfrm>
              <a:prstGeom prst="line">
                <a:avLst/>
              </a:prstGeom>
              <a:noFill/>
              <a:ln w="15875">
                <a:solidFill>
                  <a:srgbClr val="3366FF"/>
                </a:solidFill>
                <a:round/>
                <a:headEnd/>
                <a:tailEnd type="triangle" w="med" len="med"/>
              </a:ln>
              <a:effectLst/>
            </p:spPr>
            <p:txBody>
              <a:bodyPr/>
              <a:lstStyle/>
              <a:p>
                <a:endParaRPr lang="en-US"/>
              </a:p>
            </p:txBody>
          </p:sp>
        </p:grpSp>
        <p:grpSp>
          <p:nvGrpSpPr>
            <p:cNvPr id="11" name="Group 104"/>
            <p:cNvGrpSpPr>
              <a:grpSpLocks/>
            </p:cNvGrpSpPr>
            <p:nvPr/>
          </p:nvGrpSpPr>
          <p:grpSpPr bwMode="auto">
            <a:xfrm>
              <a:off x="3120" y="2118"/>
              <a:ext cx="216" cy="837"/>
              <a:chOff x="3120" y="2118"/>
              <a:chExt cx="216" cy="837"/>
            </a:xfrm>
          </p:grpSpPr>
          <p:pic>
            <p:nvPicPr>
              <p:cNvPr id="979043" name="Picture 99"/>
              <p:cNvPicPr>
                <a:picLocks noChangeAspect="1" noChangeArrowheads="1"/>
              </p:cNvPicPr>
              <p:nvPr/>
            </p:nvPicPr>
            <p:blipFill>
              <a:blip r:embed="rId7" cstate="print"/>
              <a:srcRect/>
              <a:stretch>
                <a:fillRect/>
              </a:stretch>
            </p:blipFill>
            <p:spPr bwMode="auto">
              <a:xfrm>
                <a:off x="3120" y="2118"/>
                <a:ext cx="216" cy="192"/>
              </a:xfrm>
              <a:prstGeom prst="rect">
                <a:avLst/>
              </a:prstGeom>
              <a:noFill/>
            </p:spPr>
          </p:pic>
          <p:pic>
            <p:nvPicPr>
              <p:cNvPr id="979044" name="Picture 100"/>
              <p:cNvPicPr>
                <a:picLocks noChangeAspect="1" noChangeArrowheads="1"/>
              </p:cNvPicPr>
              <p:nvPr/>
            </p:nvPicPr>
            <p:blipFill>
              <a:blip r:embed="rId8" cstate="print"/>
              <a:srcRect/>
              <a:stretch>
                <a:fillRect/>
              </a:stretch>
            </p:blipFill>
            <p:spPr bwMode="auto">
              <a:xfrm>
                <a:off x="3127" y="2461"/>
                <a:ext cx="198" cy="186"/>
              </a:xfrm>
              <a:prstGeom prst="rect">
                <a:avLst/>
              </a:prstGeom>
              <a:noFill/>
            </p:spPr>
          </p:pic>
          <p:pic>
            <p:nvPicPr>
              <p:cNvPr id="979045" name="Picture 101"/>
              <p:cNvPicPr>
                <a:picLocks noChangeAspect="1" noChangeArrowheads="1"/>
              </p:cNvPicPr>
              <p:nvPr/>
            </p:nvPicPr>
            <p:blipFill>
              <a:blip r:embed="rId9" cstate="print"/>
              <a:srcRect/>
              <a:stretch>
                <a:fillRect/>
              </a:stretch>
            </p:blipFill>
            <p:spPr bwMode="auto">
              <a:xfrm>
                <a:off x="3120" y="2763"/>
                <a:ext cx="210" cy="192"/>
              </a:xfrm>
              <a:prstGeom prst="rect">
                <a:avLst/>
              </a:prstGeom>
              <a:noFill/>
            </p:spPr>
          </p:pic>
        </p:grpSp>
        <p:grpSp>
          <p:nvGrpSpPr>
            <p:cNvPr id="12" name="Group 105"/>
            <p:cNvGrpSpPr>
              <a:grpSpLocks/>
            </p:cNvGrpSpPr>
            <p:nvPr/>
          </p:nvGrpSpPr>
          <p:grpSpPr bwMode="auto">
            <a:xfrm>
              <a:off x="4738" y="2138"/>
              <a:ext cx="216" cy="508"/>
              <a:chOff x="4738" y="2138"/>
              <a:chExt cx="216" cy="508"/>
            </a:xfrm>
          </p:grpSpPr>
          <p:pic>
            <p:nvPicPr>
              <p:cNvPr id="979046" name="Picture 102"/>
              <p:cNvPicPr>
                <a:picLocks noChangeAspect="1" noChangeArrowheads="1"/>
              </p:cNvPicPr>
              <p:nvPr/>
            </p:nvPicPr>
            <p:blipFill>
              <a:blip r:embed="rId10" cstate="print"/>
              <a:srcRect/>
              <a:stretch>
                <a:fillRect/>
              </a:stretch>
            </p:blipFill>
            <p:spPr bwMode="auto">
              <a:xfrm>
                <a:off x="4745" y="2138"/>
                <a:ext cx="192" cy="174"/>
              </a:xfrm>
              <a:prstGeom prst="rect">
                <a:avLst/>
              </a:prstGeom>
              <a:noFill/>
            </p:spPr>
          </p:pic>
          <p:pic>
            <p:nvPicPr>
              <p:cNvPr id="979047" name="Picture 103"/>
              <p:cNvPicPr>
                <a:picLocks noChangeAspect="1" noChangeArrowheads="1"/>
              </p:cNvPicPr>
              <p:nvPr/>
            </p:nvPicPr>
            <p:blipFill>
              <a:blip r:embed="rId11" cstate="print"/>
              <a:srcRect/>
              <a:stretch>
                <a:fillRect/>
              </a:stretch>
            </p:blipFill>
            <p:spPr bwMode="auto">
              <a:xfrm>
                <a:off x="4738" y="2460"/>
                <a:ext cx="216" cy="186"/>
              </a:xfrm>
              <a:prstGeom prst="rect">
                <a:avLst/>
              </a:prstGeom>
              <a:noFill/>
            </p:spPr>
          </p:pic>
        </p:grpSp>
      </p:grpSp>
      <p:sp>
        <p:nvSpPr>
          <p:cNvPr id="979030" name="Line 86"/>
          <p:cNvSpPr>
            <a:spLocks noChangeShapeType="1"/>
          </p:cNvSpPr>
          <p:nvPr/>
        </p:nvSpPr>
        <p:spPr bwMode="auto">
          <a:xfrm>
            <a:off x="5585969" y="3230562"/>
            <a:ext cx="2057400" cy="838200"/>
          </a:xfrm>
          <a:prstGeom prst="line">
            <a:avLst/>
          </a:prstGeom>
          <a:noFill/>
          <a:ln w="22225">
            <a:solidFill>
              <a:srgbClr val="FF0000"/>
            </a:solidFill>
            <a:round/>
            <a:headEnd/>
            <a:tailEnd type="triangle" w="med" len="med"/>
          </a:ln>
          <a:effectLst/>
        </p:spPr>
        <p:txBody>
          <a:bodyPr/>
          <a:lstStyle/>
          <a:p>
            <a:endParaRPr lang="en-US"/>
          </a:p>
        </p:txBody>
      </p:sp>
      <p:sp>
        <p:nvSpPr>
          <p:cNvPr id="979031" name="Line 87"/>
          <p:cNvSpPr>
            <a:spLocks noChangeShapeType="1"/>
          </p:cNvSpPr>
          <p:nvPr/>
        </p:nvSpPr>
        <p:spPr bwMode="auto">
          <a:xfrm flipV="1">
            <a:off x="5641532" y="3276600"/>
            <a:ext cx="1905000" cy="457200"/>
          </a:xfrm>
          <a:prstGeom prst="line">
            <a:avLst/>
          </a:prstGeom>
          <a:noFill/>
          <a:ln w="22225">
            <a:solidFill>
              <a:srgbClr val="FF0000"/>
            </a:solidFill>
            <a:round/>
            <a:headEnd/>
            <a:tailEnd type="triangle" w="med" len="med"/>
          </a:ln>
          <a:effectLst/>
        </p:spPr>
        <p:txBody>
          <a:bodyPr/>
          <a:lstStyle/>
          <a:p>
            <a:endParaRPr lang="en-US"/>
          </a:p>
        </p:txBody>
      </p:sp>
      <p:sp>
        <p:nvSpPr>
          <p:cNvPr id="979032" name="Line 88"/>
          <p:cNvSpPr>
            <a:spLocks noChangeShapeType="1"/>
          </p:cNvSpPr>
          <p:nvPr/>
        </p:nvSpPr>
        <p:spPr bwMode="auto">
          <a:xfrm flipV="1">
            <a:off x="5657407" y="3757612"/>
            <a:ext cx="1905000" cy="457200"/>
          </a:xfrm>
          <a:prstGeom prst="line">
            <a:avLst/>
          </a:prstGeom>
          <a:noFill/>
          <a:ln w="22225">
            <a:solidFill>
              <a:srgbClr val="FF0000"/>
            </a:solidFill>
            <a:round/>
            <a:headEnd/>
            <a:tailEnd type="triangle" w="med" len="med"/>
          </a:ln>
          <a:effectLst/>
        </p:spPr>
        <p:txBody>
          <a:bodyPr/>
          <a:lstStyle/>
          <a:p>
            <a:endParaRPr lang="en-US"/>
          </a:p>
        </p:txBody>
      </p:sp>
      <p:grpSp>
        <p:nvGrpSpPr>
          <p:cNvPr id="79" name="Group 78"/>
          <p:cNvGrpSpPr/>
          <p:nvPr/>
        </p:nvGrpSpPr>
        <p:grpSpPr>
          <a:xfrm>
            <a:off x="3689350" y="3625850"/>
            <a:ext cx="457200" cy="457200"/>
            <a:chOff x="3689350" y="4159250"/>
            <a:chExt cx="457200" cy="457200"/>
          </a:xfrm>
        </p:grpSpPr>
        <p:pic>
          <p:nvPicPr>
            <p:cNvPr id="978965" name="Picture 21"/>
            <p:cNvPicPr>
              <a:picLocks noChangeAspect="1" noChangeArrowheads="1"/>
            </p:cNvPicPr>
            <p:nvPr/>
          </p:nvPicPr>
          <p:blipFill>
            <a:blip r:embed="rId12" cstate="print"/>
            <a:srcRect/>
            <a:stretch>
              <a:fillRect/>
            </a:stretch>
          </p:blipFill>
          <p:spPr bwMode="auto">
            <a:xfrm>
              <a:off x="3752850" y="4229100"/>
              <a:ext cx="285750" cy="266700"/>
            </a:xfrm>
            <a:prstGeom prst="rect">
              <a:avLst/>
            </a:prstGeom>
            <a:noFill/>
          </p:spPr>
        </p:pic>
        <p:sp>
          <p:nvSpPr>
            <p:cNvPr id="979061" name="Rectangle 117"/>
            <p:cNvSpPr>
              <a:spLocks noChangeArrowheads="1"/>
            </p:cNvSpPr>
            <p:nvPr/>
          </p:nvSpPr>
          <p:spPr bwMode="auto">
            <a:xfrm>
              <a:off x="3689350" y="4159250"/>
              <a:ext cx="457200" cy="457200"/>
            </a:xfrm>
            <a:prstGeom prst="rect">
              <a:avLst/>
            </a:prstGeom>
            <a:noFill/>
            <a:ln w="22225" algn="ctr">
              <a:solidFill>
                <a:srgbClr val="F78609"/>
              </a:solidFill>
              <a:miter lim="800000"/>
              <a:headEnd/>
              <a:tailEnd/>
            </a:ln>
            <a:effectLst/>
          </p:spPr>
          <p:txBody>
            <a:bodyPr wrap="none" anchor="ctr"/>
            <a:lstStyle/>
            <a:p>
              <a:endParaRPr lang="en-US"/>
            </a:p>
          </p:txBody>
        </p:sp>
      </p:grpSp>
      <p:grpSp>
        <p:nvGrpSpPr>
          <p:cNvPr id="81" name="Group 80"/>
          <p:cNvGrpSpPr/>
          <p:nvPr/>
        </p:nvGrpSpPr>
        <p:grpSpPr>
          <a:xfrm>
            <a:off x="7708457" y="4006850"/>
            <a:ext cx="457200" cy="457200"/>
            <a:chOff x="7477125" y="4159250"/>
            <a:chExt cx="457200" cy="457200"/>
          </a:xfrm>
        </p:grpSpPr>
        <p:pic>
          <p:nvPicPr>
            <p:cNvPr id="979007" name="Picture 63"/>
            <p:cNvPicPr>
              <a:picLocks noChangeAspect="1" noChangeArrowheads="1"/>
            </p:cNvPicPr>
            <p:nvPr/>
          </p:nvPicPr>
          <p:blipFill>
            <a:blip r:embed="rId13" cstate="print"/>
            <a:srcRect/>
            <a:stretch>
              <a:fillRect/>
            </a:stretch>
          </p:blipFill>
          <p:spPr bwMode="auto">
            <a:xfrm>
              <a:off x="7577138" y="4248150"/>
              <a:ext cx="200025" cy="314325"/>
            </a:xfrm>
            <a:prstGeom prst="rect">
              <a:avLst/>
            </a:prstGeom>
            <a:noFill/>
          </p:spPr>
        </p:pic>
        <p:sp>
          <p:nvSpPr>
            <p:cNvPr id="979062" name="Rectangle 118"/>
            <p:cNvSpPr>
              <a:spLocks noChangeArrowheads="1"/>
            </p:cNvSpPr>
            <p:nvPr/>
          </p:nvSpPr>
          <p:spPr bwMode="auto">
            <a:xfrm>
              <a:off x="7477125" y="4159250"/>
              <a:ext cx="457200" cy="457200"/>
            </a:xfrm>
            <a:prstGeom prst="rect">
              <a:avLst/>
            </a:prstGeom>
            <a:noFill/>
            <a:ln w="22225" algn="ctr">
              <a:solidFill>
                <a:srgbClr val="F78609"/>
              </a:solidFill>
              <a:miter lim="800000"/>
              <a:headEnd/>
              <a:tailEnd/>
            </a:ln>
            <a:effectLst/>
          </p:spPr>
          <p:txBody>
            <a:bodyPr wrap="none" anchor="ctr"/>
            <a:lstStyle/>
            <a:p>
              <a:endParaRPr lang="en-US"/>
            </a:p>
          </p:txBody>
        </p:sp>
      </p:grpSp>
      <p:sp>
        <p:nvSpPr>
          <p:cNvPr id="69" name="Oval 72"/>
          <p:cNvSpPr>
            <a:spLocks noChangeArrowheads="1"/>
          </p:cNvSpPr>
          <p:nvPr/>
        </p:nvSpPr>
        <p:spPr bwMode="auto">
          <a:xfrm>
            <a:off x="2143125" y="5000625"/>
            <a:ext cx="381000" cy="228600"/>
          </a:xfrm>
          <a:prstGeom prst="ellipse">
            <a:avLst/>
          </a:prstGeom>
          <a:noFill/>
          <a:ln w="22225" algn="ctr">
            <a:solidFill>
              <a:srgbClr val="FF0000"/>
            </a:solidFill>
            <a:round/>
            <a:headEnd/>
            <a:tailEnd/>
          </a:ln>
          <a:effectLst/>
        </p:spPr>
        <p:txBody>
          <a:bodyPr wrap="none" anchor="ctr"/>
          <a:lstStyle/>
          <a:p>
            <a:endParaRPr lang="en-US"/>
          </a:p>
        </p:txBody>
      </p:sp>
      <p:sp>
        <p:nvSpPr>
          <p:cNvPr id="70" name="Oval 72"/>
          <p:cNvSpPr>
            <a:spLocks noChangeArrowheads="1"/>
          </p:cNvSpPr>
          <p:nvPr/>
        </p:nvSpPr>
        <p:spPr bwMode="auto">
          <a:xfrm>
            <a:off x="4124325" y="5210175"/>
            <a:ext cx="381000" cy="228600"/>
          </a:xfrm>
          <a:prstGeom prst="ellipse">
            <a:avLst/>
          </a:prstGeom>
          <a:noFill/>
          <a:ln w="22225" algn="ctr">
            <a:solidFill>
              <a:srgbClr val="FF0000"/>
            </a:solidFill>
            <a:round/>
            <a:headEnd/>
            <a:tailEnd/>
          </a:ln>
          <a:effectLst/>
        </p:spPr>
        <p:txBody>
          <a:bodyPr wrap="none" anchor="ctr"/>
          <a:lstStyle/>
          <a:p>
            <a:endParaRPr lang="en-US"/>
          </a:p>
        </p:txBody>
      </p:sp>
      <p:sp>
        <p:nvSpPr>
          <p:cNvPr id="71" name="Oval 72"/>
          <p:cNvSpPr>
            <a:spLocks noChangeArrowheads="1"/>
          </p:cNvSpPr>
          <p:nvPr/>
        </p:nvSpPr>
        <p:spPr bwMode="auto">
          <a:xfrm>
            <a:off x="3076575" y="5410200"/>
            <a:ext cx="381000" cy="228600"/>
          </a:xfrm>
          <a:prstGeom prst="ellipse">
            <a:avLst/>
          </a:prstGeom>
          <a:noFill/>
          <a:ln w="22225" algn="ctr">
            <a:solidFill>
              <a:srgbClr val="FF0000"/>
            </a:solidFill>
            <a:round/>
            <a:headEnd/>
            <a:tailEnd/>
          </a:ln>
          <a:effectLst/>
        </p:spPr>
        <p:txBody>
          <a:bodyPr wrap="none" anchor="ctr"/>
          <a:lstStyle/>
          <a:p>
            <a:endParaRPr lang="en-US"/>
          </a:p>
        </p:txBody>
      </p:sp>
      <p:sp>
        <p:nvSpPr>
          <p:cNvPr id="72" name="Oval 75"/>
          <p:cNvSpPr>
            <a:spLocks noChangeArrowheads="1"/>
          </p:cNvSpPr>
          <p:nvPr/>
        </p:nvSpPr>
        <p:spPr bwMode="auto">
          <a:xfrm>
            <a:off x="8131176" y="4995863"/>
            <a:ext cx="381000" cy="228600"/>
          </a:xfrm>
          <a:prstGeom prst="ellipse">
            <a:avLst/>
          </a:prstGeom>
          <a:noFill/>
          <a:ln w="22225" algn="ctr">
            <a:solidFill>
              <a:srgbClr val="FF0000"/>
            </a:solidFill>
            <a:round/>
            <a:headEnd/>
            <a:tailEnd/>
          </a:ln>
          <a:effectLst/>
        </p:spPr>
        <p:txBody>
          <a:bodyPr wrap="none" anchor="ctr"/>
          <a:lstStyle/>
          <a:p>
            <a:endParaRPr lang="en-US"/>
          </a:p>
        </p:txBody>
      </p:sp>
      <p:sp>
        <p:nvSpPr>
          <p:cNvPr id="73" name="Oval 75"/>
          <p:cNvSpPr>
            <a:spLocks noChangeArrowheads="1"/>
          </p:cNvSpPr>
          <p:nvPr/>
        </p:nvSpPr>
        <p:spPr bwMode="auto">
          <a:xfrm>
            <a:off x="6292851" y="5186363"/>
            <a:ext cx="381000" cy="228600"/>
          </a:xfrm>
          <a:prstGeom prst="ellipse">
            <a:avLst/>
          </a:prstGeom>
          <a:noFill/>
          <a:ln w="22225" algn="ctr">
            <a:solidFill>
              <a:srgbClr val="FF0000"/>
            </a:solidFill>
            <a:round/>
            <a:headEnd/>
            <a:tailEnd/>
          </a:ln>
          <a:effectLst/>
        </p:spPr>
        <p:txBody>
          <a:bodyPr wrap="none" anchor="ctr"/>
          <a:lstStyle/>
          <a:p>
            <a:endParaRPr lang="en-US"/>
          </a:p>
        </p:txBody>
      </p:sp>
      <p:sp>
        <p:nvSpPr>
          <p:cNvPr id="74" name="Oval 75"/>
          <p:cNvSpPr>
            <a:spLocks noChangeArrowheads="1"/>
          </p:cNvSpPr>
          <p:nvPr/>
        </p:nvSpPr>
        <p:spPr bwMode="auto">
          <a:xfrm>
            <a:off x="7197726" y="5395913"/>
            <a:ext cx="381000" cy="228600"/>
          </a:xfrm>
          <a:prstGeom prst="ellipse">
            <a:avLst/>
          </a:prstGeom>
          <a:noFill/>
          <a:ln w="22225" algn="ctr">
            <a:solidFill>
              <a:srgbClr val="FF0000"/>
            </a:solidFill>
            <a:round/>
            <a:headEnd/>
            <a:tailEnd/>
          </a:ln>
          <a:effectLst/>
        </p:spPr>
        <p:txBody>
          <a:bodyPr wrap="none" anchor="ctr"/>
          <a:lstStyle/>
          <a:p>
            <a:endParaRPr lang="en-US"/>
          </a:p>
        </p:txBody>
      </p:sp>
      <p:sp>
        <p:nvSpPr>
          <p:cNvPr id="75" name="TextBox 74"/>
          <p:cNvSpPr txBox="1"/>
          <p:nvPr/>
        </p:nvSpPr>
        <p:spPr>
          <a:xfrm>
            <a:off x="1219200" y="1905000"/>
            <a:ext cx="2782365" cy="738664"/>
          </a:xfrm>
          <a:prstGeom prst="rect">
            <a:avLst/>
          </a:prstGeom>
          <a:noFill/>
        </p:spPr>
        <p:txBody>
          <a:bodyPr wrap="none" rtlCol="0">
            <a:spAutoFit/>
          </a:bodyPr>
          <a:lstStyle/>
          <a:p>
            <a:pPr algn="ctr"/>
            <a:r>
              <a:rPr lang="en-US" dirty="0">
                <a:solidFill>
                  <a:srgbClr val="2FC9FF"/>
                </a:solidFill>
              </a:rPr>
              <a:t>User wants two matches</a:t>
            </a:r>
          </a:p>
          <a:p>
            <a:pPr algn="ctr"/>
            <a:r>
              <a:rPr lang="en-US" sz="2400" dirty="0">
                <a:solidFill>
                  <a:srgbClr val="F78609"/>
                </a:solidFill>
              </a:rPr>
              <a:t>Using virtual zero’s</a:t>
            </a:r>
          </a:p>
        </p:txBody>
      </p:sp>
      <p:sp>
        <p:nvSpPr>
          <p:cNvPr id="76" name="TextBox 75"/>
          <p:cNvSpPr txBox="1"/>
          <p:nvPr/>
        </p:nvSpPr>
        <p:spPr>
          <a:xfrm>
            <a:off x="5181600" y="2286000"/>
            <a:ext cx="2864887" cy="738664"/>
          </a:xfrm>
          <a:prstGeom prst="rect">
            <a:avLst/>
          </a:prstGeom>
          <a:noFill/>
        </p:spPr>
        <p:txBody>
          <a:bodyPr wrap="none" rtlCol="0">
            <a:spAutoFit/>
          </a:bodyPr>
          <a:lstStyle/>
          <a:p>
            <a:pPr algn="ctr"/>
            <a:r>
              <a:rPr lang="en-US" dirty="0">
                <a:solidFill>
                  <a:srgbClr val="2FC9FF"/>
                </a:solidFill>
              </a:rPr>
              <a:t>User wants three matches</a:t>
            </a:r>
          </a:p>
          <a:p>
            <a:pPr algn="ctr"/>
            <a:r>
              <a:rPr lang="en-US" sz="2400" dirty="0">
                <a:solidFill>
                  <a:srgbClr val="F78609"/>
                </a:solidFill>
              </a:rPr>
              <a:t>Using real zero’s</a:t>
            </a:r>
          </a:p>
        </p:txBody>
      </p:sp>
      <p:sp>
        <p:nvSpPr>
          <p:cNvPr id="952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pic>
        <p:nvPicPr>
          <p:cNvPr id="95233" name="Picture 1"/>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1676400" y="4074319"/>
            <a:ext cx="1874838" cy="533400"/>
          </a:xfrm>
          <a:prstGeom prst="rect">
            <a:avLst/>
          </a:prstGeom>
          <a:noFill/>
        </p:spPr>
      </p:pic>
      <p:sp>
        <p:nvSpPr>
          <p:cNvPr id="95235" name="Rectangle 3"/>
          <p:cNvSpPr>
            <a:spLocks noChangeArrowheads="1"/>
          </p:cNvSpPr>
          <p:nvPr/>
        </p:nvSpPr>
        <p:spPr bwMode="auto">
          <a:xfrm>
            <a:off x="0" y="990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 name="TextBox 1"/>
          <p:cNvSpPr txBox="1"/>
          <p:nvPr/>
        </p:nvSpPr>
        <p:spPr>
          <a:xfrm>
            <a:off x="653625" y="6113932"/>
            <a:ext cx="8110346" cy="646331"/>
          </a:xfrm>
          <a:prstGeom prst="rect">
            <a:avLst/>
          </a:prstGeom>
          <a:noFill/>
        </p:spPr>
        <p:txBody>
          <a:bodyPr wrap="square" rtlCol="0">
            <a:spAutoFit/>
          </a:bodyPr>
          <a:lstStyle/>
          <a:p>
            <a:r>
              <a:rPr lang="en-US" b="1" dirty="0">
                <a:solidFill>
                  <a:srgbClr val="FFFF00"/>
                </a:solidFill>
              </a:rPr>
              <a:t>NOTE</a:t>
            </a:r>
            <a:r>
              <a:rPr lang="en-US" dirty="0">
                <a:solidFill>
                  <a:srgbClr val="FFFF00"/>
                </a:solidFill>
              </a:rPr>
              <a:t>:  Virtual zero </a:t>
            </a:r>
            <a:r>
              <a:rPr lang="en-US" i="1" dirty="0">
                <a:solidFill>
                  <a:srgbClr val="FFFF00"/>
                </a:solidFill>
              </a:rPr>
              <a:t>zeros out</a:t>
            </a:r>
            <a:r>
              <a:rPr lang="en-US" dirty="0">
                <a:solidFill>
                  <a:srgbClr val="FFFF00"/>
                </a:solidFill>
              </a:rPr>
              <a:t> the third matching (i.e., no impact on distance computation); and the real zero </a:t>
            </a:r>
            <a:r>
              <a:rPr lang="en-US" i="1" dirty="0">
                <a:solidFill>
                  <a:srgbClr val="FFFF00"/>
                </a:solidFill>
              </a:rPr>
              <a:t>includes</a:t>
            </a:r>
            <a:r>
              <a:rPr lang="en-US" dirty="0">
                <a:solidFill>
                  <a:srgbClr val="FFFF00"/>
                </a:solidFill>
              </a:rPr>
              <a:t> the third matching in the computation</a:t>
            </a:r>
          </a:p>
        </p:txBody>
      </p:sp>
      <p:sp>
        <p:nvSpPr>
          <p:cNvPr id="3" name="Date Placeholder 2">
            <a:extLst>
              <a:ext uri="{FF2B5EF4-FFF2-40B4-BE49-F238E27FC236}">
                <a16:creationId xmlns:a16="http://schemas.microsoft.com/office/drawing/2014/main" id="{6E11A0C0-7EEF-4B8D-9E94-83C7E5CC383F}"/>
              </a:ext>
            </a:extLst>
          </p:cNvPr>
          <p:cNvSpPr>
            <a:spLocks noGrp="1"/>
          </p:cNvSpPr>
          <p:nvPr>
            <p:ph type="dt" sz="half" idx="10"/>
          </p:nvPr>
        </p:nvSpPr>
        <p:spPr/>
        <p:txBody>
          <a:bodyPr/>
          <a:lstStyle/>
          <a:p>
            <a:fld id="{17FC9ABF-1879-4B2A-AD05-ECD68ACC407E}" type="datetime1">
              <a:rPr lang="en-US" altLang="zh-CN" smtClean="0"/>
              <a:t>3/28/2023</a:t>
            </a:fld>
            <a:endParaRPr lang="en-US" altLang="zh-CN"/>
          </a:p>
        </p:txBody>
      </p:sp>
      <p:sp>
        <p:nvSpPr>
          <p:cNvPr id="4" name="Slide Number Placeholder 3">
            <a:extLst>
              <a:ext uri="{FF2B5EF4-FFF2-40B4-BE49-F238E27FC236}">
                <a16:creationId xmlns:a16="http://schemas.microsoft.com/office/drawing/2014/main" id="{1F243BB4-7B9C-40B7-A01A-0B6A2C7A49F7}"/>
              </a:ext>
            </a:extLst>
          </p:cNvPr>
          <p:cNvSpPr>
            <a:spLocks noGrp="1"/>
          </p:cNvSpPr>
          <p:nvPr>
            <p:ph type="sldNum" sz="quarter" idx="12"/>
          </p:nvPr>
        </p:nvSpPr>
        <p:spPr/>
        <p:txBody>
          <a:bodyPr/>
          <a:lstStyle/>
          <a:p>
            <a:fld id="{EADD5B92-8006-42B5-813F-28A742C79AF4}" type="slidenum">
              <a:rPr lang="zh-CN" altLang="en-US" smtClean="0"/>
              <a:pPr/>
              <a:t>45</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1000" fill="hold"/>
                                        <p:tgtEl>
                                          <p:spTgt spid="7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78"/>
                                        </p:tgtEl>
                                        <p:attrNameLst>
                                          <p:attrName>style.visibility</p:attrName>
                                        </p:attrNameLst>
                                      </p:cBhvr>
                                      <p:to>
                                        <p:strVal val="visible"/>
                                      </p:to>
                                    </p:set>
                                    <p:animEffect transition="in" filter="wipe(left)">
                                      <p:cBhvr>
                                        <p:cTn id="20" dur="500"/>
                                        <p:tgtEl>
                                          <p:spTgt spid="7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79"/>
                                        </p:tgtEl>
                                        <p:attrNameLst>
                                          <p:attrName>style.visibility</p:attrName>
                                        </p:attrNameLst>
                                      </p:cBhvr>
                                      <p:to>
                                        <p:strVal val="visible"/>
                                      </p:to>
                                    </p:set>
                                  </p:childTnLst>
                                </p:cTn>
                              </p:par>
                            </p:childTnLst>
                          </p:cTn>
                        </p:par>
                        <p:par>
                          <p:cTn id="28" fill="hold">
                            <p:stCondLst>
                              <p:cond delay="0"/>
                            </p:stCondLst>
                            <p:childTnLst>
                              <p:par>
                                <p:cTn id="29" presetID="22" presetClass="entr" presetSubtype="8" fill="hold" nodeType="after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wipe(left)">
                                      <p:cBhvr>
                                        <p:cTn id="31" dur="500"/>
                                        <p:tgtEl>
                                          <p:spTgt spid="80"/>
                                        </p:tgtEl>
                                      </p:cBhvr>
                                    </p:animEffect>
                                  </p:childTnLst>
                                </p:cTn>
                              </p:par>
                            </p:childTnLst>
                          </p:cTn>
                        </p:par>
                        <p:par>
                          <p:cTn id="32" fill="hold">
                            <p:stCondLst>
                              <p:cond delay="500"/>
                            </p:stCondLst>
                            <p:childTnLst>
                              <p:par>
                                <p:cTn id="33" presetID="9" presetClass="entr" presetSubtype="0" fill="hold" nodeType="afterEffect">
                                  <p:stCondLst>
                                    <p:cond delay="0"/>
                                  </p:stCondLst>
                                  <p:childTnLst>
                                    <p:set>
                                      <p:cBhvr>
                                        <p:cTn id="34" dur="1" fill="hold">
                                          <p:stCondLst>
                                            <p:cond delay="0"/>
                                          </p:stCondLst>
                                        </p:cTn>
                                        <p:tgtEl>
                                          <p:spTgt spid="95233"/>
                                        </p:tgtEl>
                                        <p:attrNameLst>
                                          <p:attrName>style.visibility</p:attrName>
                                        </p:attrNameLst>
                                      </p:cBhvr>
                                      <p:to>
                                        <p:strVal val="visible"/>
                                      </p:to>
                                    </p:set>
                                    <p:animEffect transition="in" filter="dissolve">
                                      <p:cBhvr>
                                        <p:cTn id="35" dur="500"/>
                                        <p:tgtEl>
                                          <p:spTgt spid="9523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79011"/>
                                        </p:tgtEl>
                                        <p:attrNameLst>
                                          <p:attrName>style.visibility</p:attrName>
                                        </p:attrNameLst>
                                      </p:cBhvr>
                                      <p:to>
                                        <p:strVal val="visible"/>
                                      </p:to>
                                    </p:set>
                                    <p:animEffect transition="in" filter="fade">
                                      <p:cBhvr>
                                        <p:cTn id="40" dur="1000"/>
                                        <p:tgtEl>
                                          <p:spTgt spid="979011"/>
                                        </p:tgtEl>
                                      </p:cBhvr>
                                    </p:animEffect>
                                    <p:anim calcmode="lin" valueType="num">
                                      <p:cBhvr>
                                        <p:cTn id="41" dur="1000" fill="hold"/>
                                        <p:tgtEl>
                                          <p:spTgt spid="979011"/>
                                        </p:tgtEl>
                                        <p:attrNameLst>
                                          <p:attrName>ppt_x</p:attrName>
                                        </p:attrNameLst>
                                      </p:cBhvr>
                                      <p:tavLst>
                                        <p:tav tm="0">
                                          <p:val>
                                            <p:strVal val="#ppt_x"/>
                                          </p:val>
                                        </p:tav>
                                        <p:tav tm="100000">
                                          <p:val>
                                            <p:strVal val="#ppt_x"/>
                                          </p:val>
                                        </p:tav>
                                      </p:tavLst>
                                    </p:anim>
                                    <p:anim calcmode="lin" valueType="num">
                                      <p:cBhvr>
                                        <p:cTn id="42" dur="1000" fill="hold"/>
                                        <p:tgtEl>
                                          <p:spTgt spid="9790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dissolve">
                                      <p:cBhvr>
                                        <p:cTn id="47" dur="500"/>
                                        <p:tgtEl>
                                          <p:spTgt spid="69"/>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979026"/>
                                        </p:tgtEl>
                                        <p:attrNameLst>
                                          <p:attrName>style.visibility</p:attrName>
                                        </p:attrNameLst>
                                      </p:cBhvr>
                                      <p:to>
                                        <p:strVal val="visible"/>
                                      </p:to>
                                    </p:set>
                                    <p:animEffect transition="in" filter="wipe(left)">
                                      <p:cBhvr>
                                        <p:cTn id="51" dur="500"/>
                                        <p:tgtEl>
                                          <p:spTgt spid="979026"/>
                                        </p:tgtEl>
                                      </p:cBhvr>
                                    </p:animEffect>
                                  </p:childTnLst>
                                </p:cTn>
                              </p:par>
                            </p:childTnLst>
                          </p:cTn>
                        </p:par>
                        <p:par>
                          <p:cTn id="52" fill="hold">
                            <p:stCondLst>
                              <p:cond delay="1000"/>
                            </p:stCondLst>
                            <p:childTnLst>
                              <p:par>
                                <p:cTn id="53" presetID="9" presetClass="entr" presetSubtype="0" fill="hold" grpId="0" nodeType="after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dissolve">
                                      <p:cBhvr>
                                        <p:cTn id="55" dur="500"/>
                                        <p:tgtEl>
                                          <p:spTgt spid="71"/>
                                        </p:tgtEl>
                                      </p:cBhvr>
                                    </p:animEffect>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979028"/>
                                        </p:tgtEl>
                                        <p:attrNameLst>
                                          <p:attrName>style.visibility</p:attrName>
                                        </p:attrNameLst>
                                      </p:cBhvr>
                                      <p:to>
                                        <p:strVal val="visible"/>
                                      </p:to>
                                    </p:set>
                                    <p:animEffect transition="in" filter="wipe(left)">
                                      <p:cBhvr>
                                        <p:cTn id="59" dur="500"/>
                                        <p:tgtEl>
                                          <p:spTgt spid="979028"/>
                                        </p:tgtEl>
                                      </p:cBhvr>
                                    </p:animEffect>
                                  </p:childTnLst>
                                </p:cTn>
                              </p:par>
                            </p:childTnLst>
                          </p:cTn>
                        </p:par>
                        <p:par>
                          <p:cTn id="60" fill="hold">
                            <p:stCondLst>
                              <p:cond delay="2000"/>
                            </p:stCondLst>
                            <p:childTnLst>
                              <p:par>
                                <p:cTn id="61" presetID="9" presetClass="entr" presetSubtype="0" fill="hold" grpId="0" nodeType="after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dissolve">
                                      <p:cBhvr>
                                        <p:cTn id="63" dur="500"/>
                                        <p:tgtEl>
                                          <p:spTgt spid="70"/>
                                        </p:tgtEl>
                                      </p:cBhvr>
                                    </p:animEffect>
                                  </p:childTnLst>
                                </p:cTn>
                              </p:par>
                            </p:childTnLst>
                          </p:cTn>
                        </p:par>
                        <p:par>
                          <p:cTn id="64" fill="hold">
                            <p:stCondLst>
                              <p:cond delay="2500"/>
                            </p:stCondLst>
                            <p:childTnLst>
                              <p:par>
                                <p:cTn id="65" presetID="22" presetClass="entr" presetSubtype="8" fill="hold" grpId="0" nodeType="afterEffect">
                                  <p:stCondLst>
                                    <p:cond delay="0"/>
                                  </p:stCondLst>
                                  <p:childTnLst>
                                    <p:set>
                                      <p:cBhvr>
                                        <p:cTn id="66" dur="1" fill="hold">
                                          <p:stCondLst>
                                            <p:cond delay="0"/>
                                          </p:stCondLst>
                                        </p:cTn>
                                        <p:tgtEl>
                                          <p:spTgt spid="979027"/>
                                        </p:tgtEl>
                                        <p:attrNameLst>
                                          <p:attrName>style.visibility</p:attrName>
                                        </p:attrNameLst>
                                      </p:cBhvr>
                                      <p:to>
                                        <p:strVal val="visible"/>
                                      </p:to>
                                    </p:set>
                                    <p:animEffect transition="in" filter="wipe(left)">
                                      <p:cBhvr>
                                        <p:cTn id="67" dur="500"/>
                                        <p:tgtEl>
                                          <p:spTgt spid="979027"/>
                                        </p:tgtEl>
                                      </p:cBhvr>
                                    </p:animEffect>
                                  </p:childTnLst>
                                </p:cTn>
                              </p:par>
                            </p:childTnLst>
                          </p:cTn>
                        </p:par>
                        <p:par>
                          <p:cTn id="68" fill="hold">
                            <p:stCondLst>
                              <p:cond delay="3000"/>
                            </p:stCondLst>
                            <p:childTnLst>
                              <p:par>
                                <p:cTn id="69" presetID="9" presetClass="entr" presetSubtype="0" fill="hold" grpId="0" nodeType="afterEffect">
                                  <p:stCondLst>
                                    <p:cond delay="0"/>
                                  </p:stCondLst>
                                  <p:childTnLst>
                                    <p:set>
                                      <p:cBhvr>
                                        <p:cTn id="70" dur="1" fill="hold">
                                          <p:stCondLst>
                                            <p:cond delay="0"/>
                                          </p:stCondLst>
                                        </p:cTn>
                                        <p:tgtEl>
                                          <p:spTgt spid="979023"/>
                                        </p:tgtEl>
                                        <p:attrNameLst>
                                          <p:attrName>style.visibility</p:attrName>
                                        </p:attrNameLst>
                                      </p:cBhvr>
                                      <p:to>
                                        <p:strVal val="visible"/>
                                      </p:to>
                                    </p:set>
                                    <p:animEffect transition="in" filter="dissolve">
                                      <p:cBhvr>
                                        <p:cTn id="71" dur="500"/>
                                        <p:tgtEl>
                                          <p:spTgt spid="979023"/>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9"/>
                                        </p:tgtEl>
                                        <p:attrNameLst>
                                          <p:attrName>style.visibility</p:attrName>
                                        </p:attrNameLst>
                                      </p:cBhvr>
                                      <p:to>
                                        <p:strVal val="visible"/>
                                      </p:to>
                                    </p:set>
                                  </p:childTnLst>
                                </p:cTn>
                              </p:par>
                            </p:childTnLst>
                          </p:cTn>
                        </p:par>
                        <p:par>
                          <p:cTn id="76" fill="hold">
                            <p:stCondLst>
                              <p:cond delay="0"/>
                            </p:stCondLst>
                            <p:childTnLst>
                              <p:par>
                                <p:cTn id="77" presetID="9" presetClass="entr" presetSubtype="0" fill="hold" grpId="0" nodeType="afterEffect">
                                  <p:stCondLst>
                                    <p:cond delay="0"/>
                                  </p:stCondLst>
                                  <p:childTnLst>
                                    <p:set>
                                      <p:cBhvr>
                                        <p:cTn id="78" dur="1" fill="hold">
                                          <p:stCondLst>
                                            <p:cond delay="0"/>
                                          </p:stCondLst>
                                        </p:cTn>
                                        <p:tgtEl>
                                          <p:spTgt spid="76"/>
                                        </p:tgtEl>
                                        <p:attrNameLst>
                                          <p:attrName>style.visibility</p:attrName>
                                        </p:attrNameLst>
                                      </p:cBhvr>
                                      <p:to>
                                        <p:strVal val="visible"/>
                                      </p:to>
                                    </p:set>
                                    <p:animEffect transition="in" filter="dissolve">
                                      <p:cBhvr>
                                        <p:cTn id="79" dur="500"/>
                                        <p:tgtEl>
                                          <p:spTgt spid="76"/>
                                        </p:tgtEl>
                                      </p:cBhvr>
                                    </p:animEffect>
                                  </p:childTnLst>
                                </p:cTn>
                              </p:par>
                            </p:childTnLst>
                          </p:cTn>
                        </p:par>
                        <p:par>
                          <p:cTn id="80" fill="hold">
                            <p:stCondLst>
                              <p:cond delay="500"/>
                            </p:stCondLst>
                            <p:childTnLst>
                              <p:par>
                                <p:cTn id="81" presetID="1" presetClass="entr" presetSubtype="0" fill="hold" nodeType="afterEffect">
                                  <p:stCondLst>
                                    <p:cond delay="0"/>
                                  </p:stCondLst>
                                  <p:childTnLst>
                                    <p:set>
                                      <p:cBhvr>
                                        <p:cTn id="82" dur="1" fill="hold">
                                          <p:stCondLst>
                                            <p:cond delay="0"/>
                                          </p:stCondLst>
                                        </p:cTn>
                                        <p:tgtEl>
                                          <p:spTgt spid="81"/>
                                        </p:tgtEl>
                                        <p:attrNameLst>
                                          <p:attrName>style.visibility</p:attrName>
                                        </p:attrNameLst>
                                      </p:cBhvr>
                                      <p:to>
                                        <p:strVal val="visible"/>
                                      </p:to>
                                    </p:set>
                                  </p:childTnLst>
                                </p:cTn>
                              </p:par>
                            </p:childTnLst>
                          </p:cTn>
                        </p:par>
                        <p:par>
                          <p:cTn id="83" fill="hold">
                            <p:stCondLst>
                              <p:cond delay="500"/>
                            </p:stCondLst>
                            <p:childTnLst>
                              <p:par>
                                <p:cTn id="84" presetID="22" presetClass="entr" presetSubtype="8" fill="hold" nodeType="afterEffect">
                                  <p:stCondLst>
                                    <p:cond delay="0"/>
                                  </p:stCondLst>
                                  <p:childTnLst>
                                    <p:set>
                                      <p:cBhvr>
                                        <p:cTn id="85" dur="1" fill="hold">
                                          <p:stCondLst>
                                            <p:cond delay="0"/>
                                          </p:stCondLst>
                                        </p:cTn>
                                        <p:tgtEl>
                                          <p:spTgt spid="82"/>
                                        </p:tgtEl>
                                        <p:attrNameLst>
                                          <p:attrName>style.visibility</p:attrName>
                                        </p:attrNameLst>
                                      </p:cBhvr>
                                      <p:to>
                                        <p:strVal val="visible"/>
                                      </p:to>
                                    </p:set>
                                    <p:animEffect transition="in" filter="wipe(left)">
                                      <p:cBhvr>
                                        <p:cTn id="86" dur="500"/>
                                        <p:tgtEl>
                                          <p:spTgt spid="82"/>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979010"/>
                                        </p:tgtEl>
                                        <p:attrNameLst>
                                          <p:attrName>style.visibility</p:attrName>
                                        </p:attrNameLst>
                                      </p:cBhvr>
                                      <p:to>
                                        <p:strVal val="visible"/>
                                      </p:to>
                                    </p:set>
                                    <p:animEffect transition="in" filter="fade">
                                      <p:cBhvr>
                                        <p:cTn id="91" dur="1000"/>
                                        <p:tgtEl>
                                          <p:spTgt spid="979010"/>
                                        </p:tgtEl>
                                      </p:cBhvr>
                                    </p:animEffect>
                                    <p:anim calcmode="lin" valueType="num">
                                      <p:cBhvr>
                                        <p:cTn id="92" dur="1000" fill="hold"/>
                                        <p:tgtEl>
                                          <p:spTgt spid="979010"/>
                                        </p:tgtEl>
                                        <p:attrNameLst>
                                          <p:attrName>ppt_x</p:attrName>
                                        </p:attrNameLst>
                                      </p:cBhvr>
                                      <p:tavLst>
                                        <p:tav tm="0">
                                          <p:val>
                                            <p:strVal val="#ppt_x"/>
                                          </p:val>
                                        </p:tav>
                                        <p:tav tm="100000">
                                          <p:val>
                                            <p:strVal val="#ppt_x"/>
                                          </p:val>
                                        </p:tav>
                                      </p:tavLst>
                                    </p:anim>
                                    <p:anim calcmode="lin" valueType="num">
                                      <p:cBhvr>
                                        <p:cTn id="93" dur="1000" fill="hold"/>
                                        <p:tgtEl>
                                          <p:spTgt spid="979010"/>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grpId="0" nodeType="clickEffect">
                                  <p:stCondLst>
                                    <p:cond delay="0"/>
                                  </p:stCondLst>
                                  <p:childTnLst>
                                    <p:set>
                                      <p:cBhvr>
                                        <p:cTn id="97" dur="1" fill="hold">
                                          <p:stCondLst>
                                            <p:cond delay="0"/>
                                          </p:stCondLst>
                                        </p:cTn>
                                        <p:tgtEl>
                                          <p:spTgt spid="73"/>
                                        </p:tgtEl>
                                        <p:attrNameLst>
                                          <p:attrName>style.visibility</p:attrName>
                                        </p:attrNameLst>
                                      </p:cBhvr>
                                      <p:to>
                                        <p:strVal val="visible"/>
                                      </p:to>
                                    </p:set>
                                    <p:animEffect transition="in" filter="dissolve">
                                      <p:cBhvr>
                                        <p:cTn id="98" dur="500"/>
                                        <p:tgtEl>
                                          <p:spTgt spid="73"/>
                                        </p:tgtEl>
                                      </p:cBhvr>
                                    </p:animEffect>
                                  </p:childTnLst>
                                </p:cTn>
                              </p:par>
                            </p:childTnLst>
                          </p:cTn>
                        </p:par>
                        <p:par>
                          <p:cTn id="99" fill="hold">
                            <p:stCondLst>
                              <p:cond delay="500"/>
                            </p:stCondLst>
                            <p:childTnLst>
                              <p:par>
                                <p:cTn id="100" presetID="22" presetClass="entr" presetSubtype="8" fill="hold" grpId="0" nodeType="afterEffect">
                                  <p:stCondLst>
                                    <p:cond delay="0"/>
                                  </p:stCondLst>
                                  <p:childTnLst>
                                    <p:set>
                                      <p:cBhvr>
                                        <p:cTn id="101" dur="1" fill="hold">
                                          <p:stCondLst>
                                            <p:cond delay="0"/>
                                          </p:stCondLst>
                                        </p:cTn>
                                        <p:tgtEl>
                                          <p:spTgt spid="979031"/>
                                        </p:tgtEl>
                                        <p:attrNameLst>
                                          <p:attrName>style.visibility</p:attrName>
                                        </p:attrNameLst>
                                      </p:cBhvr>
                                      <p:to>
                                        <p:strVal val="visible"/>
                                      </p:to>
                                    </p:set>
                                    <p:animEffect transition="in" filter="wipe(left)">
                                      <p:cBhvr>
                                        <p:cTn id="102" dur="500"/>
                                        <p:tgtEl>
                                          <p:spTgt spid="979031"/>
                                        </p:tgtEl>
                                      </p:cBhvr>
                                    </p:animEffect>
                                  </p:childTnLst>
                                </p:cTn>
                              </p:par>
                            </p:childTnLst>
                          </p:cTn>
                        </p:par>
                        <p:par>
                          <p:cTn id="103" fill="hold">
                            <p:stCondLst>
                              <p:cond delay="1000"/>
                            </p:stCondLst>
                            <p:childTnLst>
                              <p:par>
                                <p:cTn id="104" presetID="9" presetClass="entr" presetSubtype="0" fill="hold" grpId="0" nodeType="afterEffect">
                                  <p:stCondLst>
                                    <p:cond delay="0"/>
                                  </p:stCondLst>
                                  <p:childTnLst>
                                    <p:set>
                                      <p:cBhvr>
                                        <p:cTn id="105" dur="1" fill="hold">
                                          <p:stCondLst>
                                            <p:cond delay="0"/>
                                          </p:stCondLst>
                                        </p:cTn>
                                        <p:tgtEl>
                                          <p:spTgt spid="74"/>
                                        </p:tgtEl>
                                        <p:attrNameLst>
                                          <p:attrName>style.visibility</p:attrName>
                                        </p:attrNameLst>
                                      </p:cBhvr>
                                      <p:to>
                                        <p:strVal val="visible"/>
                                      </p:to>
                                    </p:set>
                                    <p:animEffect transition="in" filter="dissolve">
                                      <p:cBhvr>
                                        <p:cTn id="106" dur="500"/>
                                        <p:tgtEl>
                                          <p:spTgt spid="74"/>
                                        </p:tgtEl>
                                      </p:cBhvr>
                                    </p:animEffect>
                                  </p:childTnLst>
                                </p:cTn>
                              </p:par>
                            </p:childTnLst>
                          </p:cTn>
                        </p:par>
                        <p:par>
                          <p:cTn id="107" fill="hold">
                            <p:stCondLst>
                              <p:cond delay="1500"/>
                            </p:stCondLst>
                            <p:childTnLst>
                              <p:par>
                                <p:cTn id="108" presetID="22" presetClass="entr" presetSubtype="8" fill="hold" grpId="0" nodeType="afterEffect">
                                  <p:stCondLst>
                                    <p:cond delay="0"/>
                                  </p:stCondLst>
                                  <p:childTnLst>
                                    <p:set>
                                      <p:cBhvr>
                                        <p:cTn id="109" dur="1" fill="hold">
                                          <p:stCondLst>
                                            <p:cond delay="0"/>
                                          </p:stCondLst>
                                        </p:cTn>
                                        <p:tgtEl>
                                          <p:spTgt spid="979032"/>
                                        </p:tgtEl>
                                        <p:attrNameLst>
                                          <p:attrName>style.visibility</p:attrName>
                                        </p:attrNameLst>
                                      </p:cBhvr>
                                      <p:to>
                                        <p:strVal val="visible"/>
                                      </p:to>
                                    </p:set>
                                    <p:animEffect transition="in" filter="wipe(left)">
                                      <p:cBhvr>
                                        <p:cTn id="110" dur="500"/>
                                        <p:tgtEl>
                                          <p:spTgt spid="979032"/>
                                        </p:tgtEl>
                                      </p:cBhvr>
                                    </p:animEffect>
                                  </p:childTnLst>
                                </p:cTn>
                              </p:par>
                            </p:childTnLst>
                          </p:cTn>
                        </p:par>
                        <p:par>
                          <p:cTn id="111" fill="hold">
                            <p:stCondLst>
                              <p:cond delay="2000"/>
                            </p:stCondLst>
                            <p:childTnLst>
                              <p:par>
                                <p:cTn id="112" presetID="9" presetClass="entr" presetSubtype="0" fill="hold" grpId="0" nodeType="afterEffect">
                                  <p:stCondLst>
                                    <p:cond delay="0"/>
                                  </p:stCondLst>
                                  <p:childTnLst>
                                    <p:set>
                                      <p:cBhvr>
                                        <p:cTn id="113" dur="1" fill="hold">
                                          <p:stCondLst>
                                            <p:cond delay="0"/>
                                          </p:stCondLst>
                                        </p:cTn>
                                        <p:tgtEl>
                                          <p:spTgt spid="72"/>
                                        </p:tgtEl>
                                        <p:attrNameLst>
                                          <p:attrName>style.visibility</p:attrName>
                                        </p:attrNameLst>
                                      </p:cBhvr>
                                      <p:to>
                                        <p:strVal val="visible"/>
                                      </p:to>
                                    </p:set>
                                    <p:animEffect transition="in" filter="dissolve">
                                      <p:cBhvr>
                                        <p:cTn id="114" dur="500"/>
                                        <p:tgtEl>
                                          <p:spTgt spid="72"/>
                                        </p:tgtEl>
                                      </p:cBhvr>
                                    </p:animEffect>
                                  </p:childTnLst>
                                </p:cTn>
                              </p:par>
                            </p:childTnLst>
                          </p:cTn>
                        </p:par>
                        <p:par>
                          <p:cTn id="115" fill="hold">
                            <p:stCondLst>
                              <p:cond delay="2500"/>
                            </p:stCondLst>
                            <p:childTnLst>
                              <p:par>
                                <p:cTn id="116" presetID="22" presetClass="entr" presetSubtype="8" fill="hold" grpId="0" nodeType="afterEffect">
                                  <p:stCondLst>
                                    <p:cond delay="0"/>
                                  </p:stCondLst>
                                  <p:childTnLst>
                                    <p:set>
                                      <p:cBhvr>
                                        <p:cTn id="117" dur="1" fill="hold">
                                          <p:stCondLst>
                                            <p:cond delay="0"/>
                                          </p:stCondLst>
                                        </p:cTn>
                                        <p:tgtEl>
                                          <p:spTgt spid="979030"/>
                                        </p:tgtEl>
                                        <p:attrNameLst>
                                          <p:attrName>style.visibility</p:attrName>
                                        </p:attrNameLst>
                                      </p:cBhvr>
                                      <p:to>
                                        <p:strVal val="visible"/>
                                      </p:to>
                                    </p:set>
                                    <p:animEffect transition="in" filter="wipe(left)">
                                      <p:cBhvr>
                                        <p:cTn id="118" dur="500"/>
                                        <p:tgtEl>
                                          <p:spTgt spid="979030"/>
                                        </p:tgtEl>
                                      </p:cBhvr>
                                    </p:animEffect>
                                  </p:childTnLst>
                                </p:cTn>
                              </p:par>
                            </p:childTnLst>
                          </p:cTn>
                        </p:par>
                        <p:par>
                          <p:cTn id="119" fill="hold">
                            <p:stCondLst>
                              <p:cond delay="3000"/>
                            </p:stCondLst>
                            <p:childTnLst>
                              <p:par>
                                <p:cTn id="120" presetID="9" presetClass="entr" presetSubtype="0" fill="hold" grpId="0" nodeType="afterEffect">
                                  <p:stCondLst>
                                    <p:cond delay="0"/>
                                  </p:stCondLst>
                                  <p:childTnLst>
                                    <p:set>
                                      <p:cBhvr>
                                        <p:cTn id="121" dur="1" fill="hold">
                                          <p:stCondLst>
                                            <p:cond delay="0"/>
                                          </p:stCondLst>
                                        </p:cTn>
                                        <p:tgtEl>
                                          <p:spTgt spid="979024"/>
                                        </p:tgtEl>
                                        <p:attrNameLst>
                                          <p:attrName>style.visibility</p:attrName>
                                        </p:attrNameLst>
                                      </p:cBhvr>
                                      <p:to>
                                        <p:strVal val="visible"/>
                                      </p:to>
                                    </p:set>
                                    <p:animEffect transition="in" filter="dissolve">
                                      <p:cBhvr>
                                        <p:cTn id="122" dur="500"/>
                                        <p:tgtEl>
                                          <p:spTgt spid="979024"/>
                                        </p:tgtEl>
                                      </p:cBhvr>
                                    </p:animEffect>
                                  </p:childTnLst>
                                </p:cTn>
                              </p:par>
                            </p:childTnLst>
                          </p:cTn>
                        </p:par>
                      </p:childTnLst>
                    </p:cTn>
                  </p:par>
                  <p:par>
                    <p:cTn id="123" fill="hold">
                      <p:stCondLst>
                        <p:cond delay="indefinite"/>
                      </p:stCondLst>
                      <p:childTnLst>
                        <p:par>
                          <p:cTn id="124" fill="hold">
                            <p:stCondLst>
                              <p:cond delay="0"/>
                            </p:stCondLst>
                            <p:childTnLst>
                              <p:par>
                                <p:cTn id="125" presetID="9" presetClass="entr" presetSubtype="0" fill="hold" grpId="0" nodeType="clickEffect">
                                  <p:stCondLst>
                                    <p:cond delay="0"/>
                                  </p:stCondLst>
                                  <p:childTnLst>
                                    <p:set>
                                      <p:cBhvr>
                                        <p:cTn id="126" dur="1" fill="hold">
                                          <p:stCondLst>
                                            <p:cond delay="0"/>
                                          </p:stCondLst>
                                        </p:cTn>
                                        <p:tgtEl>
                                          <p:spTgt spid="2"/>
                                        </p:tgtEl>
                                        <p:attrNameLst>
                                          <p:attrName>style.visibility</p:attrName>
                                        </p:attrNameLst>
                                      </p:cBhvr>
                                      <p:to>
                                        <p:strVal val="visible"/>
                                      </p:to>
                                    </p:set>
                                    <p:animEffect transition="in" filter="dissolve">
                                      <p:cBhvr>
                                        <p:cTn id="1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023" grpId="0"/>
      <p:bldP spid="979024" grpId="0"/>
      <p:bldP spid="979026" grpId="0" animBg="1"/>
      <p:bldP spid="979027" grpId="0" animBg="1"/>
      <p:bldP spid="979028" grpId="0" animBg="1"/>
      <p:bldP spid="979030" grpId="0" animBg="1"/>
      <p:bldP spid="979031" grpId="0" animBg="1"/>
      <p:bldP spid="979032" grpId="0" animBg="1"/>
      <p:bldP spid="69" grpId="0" animBg="1"/>
      <p:bldP spid="70" grpId="0" animBg="1"/>
      <p:bldP spid="71" grpId="0" animBg="1"/>
      <p:bldP spid="72" grpId="0" animBg="1"/>
      <p:bldP spid="73" grpId="0" animBg="1"/>
      <p:bldP spid="74" grpId="0" animBg="1"/>
      <p:bldP spid="75" grpId="0"/>
      <p:bldP spid="76"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469106" y="107001"/>
            <a:ext cx="7467600" cy="898524"/>
          </a:xfrm>
        </p:spPr>
        <p:txBody>
          <a:bodyPr>
            <a:normAutofit/>
          </a:bodyPr>
          <a:lstStyle/>
          <a:p>
            <a:r>
              <a:rPr lang="en-US" altLang="zh-CN" sz="4400" dirty="0">
                <a:solidFill>
                  <a:srgbClr val="CFAFE7"/>
                </a:solidFill>
                <a:ea typeface="宋体" pitchFamily="2" charset="-122"/>
              </a:rPr>
              <a:t>Two Matching Scenarios</a:t>
            </a:r>
          </a:p>
        </p:txBody>
      </p:sp>
      <p:sp>
        <p:nvSpPr>
          <p:cNvPr id="931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sp>
        <p:nvSpPr>
          <p:cNvPr id="93187" name="Rectangle 3"/>
          <p:cNvSpPr>
            <a:spLocks noChangeArrowheads="1"/>
          </p:cNvSpPr>
          <p:nvPr/>
        </p:nvSpPr>
        <p:spPr bwMode="auto">
          <a:xfrm>
            <a:off x="0" y="1127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18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190" name="Rectangle 6"/>
          <p:cNvSpPr>
            <a:spLocks noChangeArrowheads="1"/>
          </p:cNvSpPr>
          <p:nvPr/>
        </p:nvSpPr>
        <p:spPr bwMode="auto">
          <a:xfrm>
            <a:off x="0" y="9604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19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193" name="Rectangle 9"/>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19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196" name="Rectangle 12"/>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198"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199" name="Rectangle 15"/>
          <p:cNvSpPr>
            <a:spLocks noChangeArrowheads="1"/>
          </p:cNvSpPr>
          <p:nvPr/>
        </p:nvSpPr>
        <p:spPr bwMode="auto">
          <a:xfrm>
            <a:off x="0" y="9604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01"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202" name="Rectangle 18"/>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04"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205" name="Rectangle 21"/>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07" name="Rectangle 2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208" name="Rectangle 24"/>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10" name="Rectangle 2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211" name="Rectangle 27"/>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13" name="Rectangle 2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214" name="Rectangle 30"/>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16" name="Rectangle 3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217" name="Rectangle 33"/>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19" name="Rectangle 3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220" name="Rectangle 36"/>
          <p:cNvSpPr>
            <a:spLocks noChangeArrowheads="1"/>
          </p:cNvSpPr>
          <p:nvPr/>
        </p:nvSpPr>
        <p:spPr bwMode="auto">
          <a:xfrm>
            <a:off x="0" y="9604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22" name="Rectangle 3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sp>
        <p:nvSpPr>
          <p:cNvPr id="93223" name="Rectangle 39"/>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63" name="Picture 23"/>
          <p:cNvPicPr>
            <a:picLocks noChangeAspect="1" noChangeArrowheads="1"/>
          </p:cNvPicPr>
          <p:nvPr/>
        </p:nvPicPr>
        <p:blipFill>
          <a:blip r:embed="rId3" cstate="print"/>
          <a:srcRect/>
          <a:stretch>
            <a:fillRect/>
          </a:stretch>
        </p:blipFill>
        <p:spPr bwMode="auto">
          <a:xfrm>
            <a:off x="3760269" y="1946324"/>
            <a:ext cx="4901875" cy="538010"/>
          </a:xfrm>
          <a:prstGeom prst="rect">
            <a:avLst/>
          </a:prstGeom>
          <a:noFill/>
          <a:effectLst>
            <a:glow rad="139700">
              <a:schemeClr val="accent3">
                <a:satMod val="175000"/>
                <a:alpha val="40000"/>
              </a:schemeClr>
            </a:glow>
          </a:effectLst>
        </p:spPr>
      </p:pic>
      <p:sp>
        <p:nvSpPr>
          <p:cNvPr id="2" name="Oval Callout 1"/>
          <p:cNvSpPr/>
          <p:nvPr/>
        </p:nvSpPr>
        <p:spPr>
          <a:xfrm>
            <a:off x="6564638" y="1002914"/>
            <a:ext cx="1524000" cy="865060"/>
          </a:xfrm>
          <a:prstGeom prst="wedgeEllipseCallout">
            <a:avLst>
              <a:gd name="adj1" fmla="val -26920"/>
              <a:gd name="adj2" fmla="val 67728"/>
            </a:avLst>
          </a:prstGeom>
          <a:solidFill>
            <a:srgbClr val="F7860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Matching cardinality</a:t>
            </a:r>
          </a:p>
        </p:txBody>
      </p:sp>
      <p:grpSp>
        <p:nvGrpSpPr>
          <p:cNvPr id="14" name="Group 13"/>
          <p:cNvGrpSpPr/>
          <p:nvPr/>
        </p:nvGrpSpPr>
        <p:grpSpPr>
          <a:xfrm>
            <a:off x="274475" y="2914336"/>
            <a:ext cx="4267540" cy="3623848"/>
            <a:chOff x="274475" y="2914336"/>
            <a:chExt cx="4267540" cy="3623848"/>
          </a:xfrm>
        </p:grpSpPr>
        <p:grpSp>
          <p:nvGrpSpPr>
            <p:cNvPr id="4" name="Group 3"/>
            <p:cNvGrpSpPr/>
            <p:nvPr/>
          </p:nvGrpSpPr>
          <p:grpSpPr>
            <a:xfrm>
              <a:off x="274475" y="3512268"/>
              <a:ext cx="4267540" cy="2184349"/>
              <a:chOff x="220004" y="3860862"/>
              <a:chExt cx="4267540" cy="2184349"/>
            </a:xfrm>
          </p:grpSpPr>
          <mc:AlternateContent xmlns:mc="http://schemas.openxmlformats.org/markup-compatibility/2006" xmlns:a14="http://schemas.microsoft.com/office/drawing/2010/main">
            <mc:Choice Requires="a14">
              <p:sp>
                <p:nvSpPr>
                  <p:cNvPr id="3" name="TextBox 2"/>
                  <p:cNvSpPr txBox="1"/>
                  <p:nvPr/>
                </p:nvSpPr>
                <p:spPr>
                  <a:xfrm>
                    <a:off x="220004" y="4287285"/>
                    <a:ext cx="69320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rgbClr val="FFC000"/>
                                  </a:solidFill>
                                  <a:latin typeface="Cambria Math" panose="02040503050406030204" pitchFamily="18" charset="0"/>
                                </a:rPr>
                              </m:ctrlPr>
                            </m:sSubPr>
                            <m:e>
                              <m:acc>
                                <m:accPr>
                                  <m:chr m:val="⃗"/>
                                  <m:ctrlPr>
                                    <a:rPr lang="en-US" sz="3200" i="1" smtClean="0">
                                      <a:solidFill>
                                        <a:srgbClr val="FFC000"/>
                                      </a:solidFill>
                                      <a:latin typeface="Cambria Math" panose="02040503050406030204" pitchFamily="18" charset="0"/>
                                    </a:rPr>
                                  </m:ctrlPr>
                                </m:accPr>
                                <m:e>
                                  <m:r>
                                    <a:rPr lang="en-US" sz="3200" b="0" i="1" smtClean="0">
                                      <a:solidFill>
                                        <a:srgbClr val="FFC000"/>
                                      </a:solidFill>
                                      <a:latin typeface="Cambria Math" panose="02040503050406030204" pitchFamily="18" charset="0"/>
                                    </a:rPr>
                                    <m:t>𝑥</m:t>
                                  </m:r>
                                </m:e>
                              </m:acc>
                            </m:e>
                            <m:sub>
                              <m:r>
                                <a:rPr lang="en-US" sz="3200" b="0" i="1" smtClean="0">
                                  <a:solidFill>
                                    <a:srgbClr val="FFC000"/>
                                  </a:solidFill>
                                  <a:latin typeface="Cambria Math" panose="02040503050406030204" pitchFamily="18" charset="0"/>
                                </a:rPr>
                                <m:t>1</m:t>
                              </m:r>
                            </m:sub>
                          </m:sSub>
                        </m:oMath>
                      </m:oMathPara>
                    </a14:m>
                    <a:endParaRPr lang="en-US" sz="3200" dirty="0"/>
                  </a:p>
                </p:txBody>
              </p:sp>
            </mc:Choice>
            <mc:Fallback xmlns="">
              <p:sp>
                <p:nvSpPr>
                  <p:cNvPr id="3" name="TextBox 2"/>
                  <p:cNvSpPr txBox="1">
                    <a:spLocks noRot="1" noChangeAspect="1" noMove="1" noResize="1" noEditPoints="1" noAdjustHandles="1" noChangeArrowheads="1" noChangeShapeType="1" noTextEdit="1"/>
                  </p:cNvSpPr>
                  <p:nvPr/>
                </p:nvSpPr>
                <p:spPr>
                  <a:xfrm>
                    <a:off x="220004" y="4287285"/>
                    <a:ext cx="693203" cy="58477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696722" y="4294427"/>
                    <a:ext cx="70269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rgbClr val="FFC000"/>
                                  </a:solidFill>
                                  <a:latin typeface="Cambria Math" panose="02040503050406030204" pitchFamily="18" charset="0"/>
                                </a:rPr>
                              </m:ctrlPr>
                            </m:sSubPr>
                            <m:e>
                              <m:acc>
                                <m:accPr>
                                  <m:chr m:val="⃗"/>
                                  <m:ctrlPr>
                                    <a:rPr lang="en-US" sz="3200" i="1" smtClean="0">
                                      <a:solidFill>
                                        <a:srgbClr val="FFC000"/>
                                      </a:solidFill>
                                      <a:latin typeface="Cambria Math" panose="02040503050406030204" pitchFamily="18" charset="0"/>
                                    </a:rPr>
                                  </m:ctrlPr>
                                </m:accPr>
                                <m:e>
                                  <m:r>
                                    <a:rPr lang="en-US" sz="3200" b="0" i="1" smtClean="0">
                                      <a:solidFill>
                                        <a:srgbClr val="FFC000"/>
                                      </a:solidFill>
                                      <a:latin typeface="Cambria Math" panose="02040503050406030204" pitchFamily="18" charset="0"/>
                                    </a:rPr>
                                    <m:t>𝑥</m:t>
                                  </m:r>
                                </m:e>
                              </m:acc>
                            </m:e>
                            <m:sub>
                              <m:r>
                                <a:rPr lang="en-US" sz="3200" b="0" i="1" smtClean="0">
                                  <a:solidFill>
                                    <a:srgbClr val="FFC000"/>
                                  </a:solidFill>
                                  <a:latin typeface="Cambria Math" panose="02040503050406030204" pitchFamily="18" charset="0"/>
                                </a:rPr>
                                <m:t>2</m:t>
                              </m:r>
                            </m:sub>
                          </m:sSub>
                        </m:oMath>
                      </m:oMathPara>
                    </a14:m>
                    <a:endParaRPr lang="en-US" sz="3200" dirty="0"/>
                  </a:p>
                </p:txBody>
              </p:sp>
            </mc:Choice>
            <mc:Fallback xmlns="">
              <p:sp>
                <p:nvSpPr>
                  <p:cNvPr id="67" name="TextBox 66"/>
                  <p:cNvSpPr txBox="1">
                    <a:spLocks noRot="1" noChangeAspect="1" noMove="1" noResize="1" noEditPoints="1" noAdjustHandles="1" noChangeArrowheads="1" noChangeShapeType="1" noTextEdit="1"/>
                  </p:cNvSpPr>
                  <p:nvPr/>
                </p:nvSpPr>
                <p:spPr>
                  <a:xfrm>
                    <a:off x="696722" y="4294427"/>
                    <a:ext cx="702692" cy="58477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1199645" y="4289389"/>
                    <a:ext cx="70269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rgbClr val="FFC000"/>
                                  </a:solidFill>
                                  <a:latin typeface="Cambria Math" panose="02040503050406030204" pitchFamily="18" charset="0"/>
                                </a:rPr>
                              </m:ctrlPr>
                            </m:sSubPr>
                            <m:e>
                              <m:acc>
                                <m:accPr>
                                  <m:chr m:val="⃗"/>
                                  <m:ctrlPr>
                                    <a:rPr lang="en-US" sz="3200" i="1" smtClean="0">
                                      <a:solidFill>
                                        <a:srgbClr val="FFC000"/>
                                      </a:solidFill>
                                      <a:latin typeface="Cambria Math" panose="02040503050406030204" pitchFamily="18" charset="0"/>
                                    </a:rPr>
                                  </m:ctrlPr>
                                </m:accPr>
                                <m:e>
                                  <m:r>
                                    <a:rPr lang="en-US" sz="3200" b="0" i="1" smtClean="0">
                                      <a:solidFill>
                                        <a:srgbClr val="FFC000"/>
                                      </a:solidFill>
                                      <a:latin typeface="Cambria Math" panose="02040503050406030204" pitchFamily="18" charset="0"/>
                                    </a:rPr>
                                    <m:t>𝑥</m:t>
                                  </m:r>
                                </m:e>
                              </m:acc>
                            </m:e>
                            <m:sub>
                              <m:r>
                                <a:rPr lang="en-US" sz="3200" b="0" i="1" smtClean="0">
                                  <a:solidFill>
                                    <a:srgbClr val="FFC000"/>
                                  </a:solidFill>
                                  <a:latin typeface="Cambria Math" panose="02040503050406030204" pitchFamily="18" charset="0"/>
                                </a:rPr>
                                <m:t>3</m:t>
                              </m:r>
                            </m:sub>
                          </m:sSub>
                        </m:oMath>
                      </m:oMathPara>
                    </a14:m>
                    <a:endParaRPr lang="en-US" sz="3200" dirty="0"/>
                  </a:p>
                </p:txBody>
              </p:sp>
            </mc:Choice>
            <mc:Fallback xmlns="">
              <p:sp>
                <p:nvSpPr>
                  <p:cNvPr id="68" name="TextBox 67"/>
                  <p:cNvSpPr txBox="1">
                    <a:spLocks noRot="1" noChangeAspect="1" noMove="1" noResize="1" noEditPoints="1" noAdjustHandles="1" noChangeArrowheads="1" noChangeShapeType="1" noTextEdit="1"/>
                  </p:cNvSpPr>
                  <p:nvPr/>
                </p:nvSpPr>
                <p:spPr>
                  <a:xfrm>
                    <a:off x="1199645" y="4289389"/>
                    <a:ext cx="702693" cy="584775"/>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1676363" y="4306335"/>
                    <a:ext cx="70269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rgbClr val="FFC000"/>
                                  </a:solidFill>
                                  <a:latin typeface="Cambria Math" panose="02040503050406030204" pitchFamily="18" charset="0"/>
                                </a:rPr>
                              </m:ctrlPr>
                            </m:sSubPr>
                            <m:e>
                              <m:acc>
                                <m:accPr>
                                  <m:chr m:val="⃗"/>
                                  <m:ctrlPr>
                                    <a:rPr lang="en-US" sz="3200" i="1" smtClean="0">
                                      <a:solidFill>
                                        <a:srgbClr val="FFC000"/>
                                      </a:solidFill>
                                      <a:latin typeface="Cambria Math" panose="02040503050406030204" pitchFamily="18" charset="0"/>
                                    </a:rPr>
                                  </m:ctrlPr>
                                </m:accPr>
                                <m:e>
                                  <m:r>
                                    <a:rPr lang="en-US" sz="3200" b="0" i="1" smtClean="0">
                                      <a:solidFill>
                                        <a:srgbClr val="FFC000"/>
                                      </a:solidFill>
                                      <a:latin typeface="Cambria Math" panose="02040503050406030204" pitchFamily="18" charset="0"/>
                                    </a:rPr>
                                    <m:t>𝑥</m:t>
                                  </m:r>
                                </m:e>
                              </m:acc>
                            </m:e>
                            <m:sub>
                              <m:r>
                                <a:rPr lang="en-US" sz="3200" b="0" i="1" smtClean="0">
                                  <a:solidFill>
                                    <a:srgbClr val="FFC000"/>
                                  </a:solidFill>
                                  <a:latin typeface="Cambria Math" panose="02040503050406030204" pitchFamily="18" charset="0"/>
                                </a:rPr>
                                <m:t>4</m:t>
                              </m:r>
                            </m:sub>
                          </m:sSub>
                        </m:oMath>
                      </m:oMathPara>
                    </a14:m>
                    <a:endParaRPr lang="en-US" sz="3200" dirty="0"/>
                  </a:p>
                </p:txBody>
              </p:sp>
            </mc:Choice>
            <mc:Fallback xmlns="">
              <p:sp>
                <p:nvSpPr>
                  <p:cNvPr id="69" name="TextBox 68"/>
                  <p:cNvSpPr txBox="1">
                    <a:spLocks noRot="1" noChangeAspect="1" noMove="1" noResize="1" noEditPoints="1" noAdjustHandles="1" noChangeArrowheads="1" noChangeShapeType="1" noTextEdit="1"/>
                  </p:cNvSpPr>
                  <p:nvPr/>
                </p:nvSpPr>
                <p:spPr>
                  <a:xfrm>
                    <a:off x="1676363" y="4306335"/>
                    <a:ext cx="702692" cy="584775"/>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2153081" y="4294427"/>
                    <a:ext cx="70269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acc>
                                <m:accPr>
                                  <m:chr m:val="⃗"/>
                                  <m:ctrlPr>
                                    <a:rPr lang="en-US" sz="3200" i="1" smtClean="0">
                                      <a:latin typeface="Cambria Math" panose="02040503050406030204" pitchFamily="18" charset="0"/>
                                    </a:rPr>
                                  </m:ctrlPr>
                                </m:accPr>
                                <m:e>
                                  <m:r>
                                    <a:rPr lang="en-US" sz="3200" b="0" i="1" smtClean="0">
                                      <a:latin typeface="Cambria Math" panose="02040503050406030204" pitchFamily="18" charset="0"/>
                                    </a:rPr>
                                    <m:t>𝑥</m:t>
                                  </m:r>
                                </m:e>
                              </m:acc>
                            </m:e>
                            <m:sub>
                              <m:r>
                                <a:rPr lang="en-US" sz="3200" b="0" i="1" smtClean="0">
                                  <a:latin typeface="Cambria Math" panose="02040503050406030204" pitchFamily="18" charset="0"/>
                                </a:rPr>
                                <m:t>5</m:t>
                              </m:r>
                            </m:sub>
                          </m:sSub>
                        </m:oMath>
                      </m:oMathPara>
                    </a14:m>
                    <a:endParaRPr lang="en-US" sz="3200" dirty="0"/>
                  </a:p>
                </p:txBody>
              </p:sp>
            </mc:Choice>
            <mc:Fallback xmlns="">
              <p:sp>
                <p:nvSpPr>
                  <p:cNvPr id="70" name="TextBox 69"/>
                  <p:cNvSpPr txBox="1">
                    <a:spLocks noRot="1" noChangeAspect="1" noMove="1" noResize="1" noEditPoints="1" noAdjustHandles="1" noChangeArrowheads="1" noChangeShapeType="1" noTextEdit="1"/>
                  </p:cNvSpPr>
                  <p:nvPr/>
                </p:nvSpPr>
                <p:spPr>
                  <a:xfrm>
                    <a:off x="2153081" y="4294427"/>
                    <a:ext cx="702692" cy="584775"/>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2656004" y="4306334"/>
                    <a:ext cx="70269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acc>
                                <m:accPr>
                                  <m:chr m:val="⃗"/>
                                  <m:ctrlPr>
                                    <a:rPr lang="en-US" sz="3200" i="1" smtClean="0">
                                      <a:latin typeface="Cambria Math" panose="02040503050406030204" pitchFamily="18" charset="0"/>
                                    </a:rPr>
                                  </m:ctrlPr>
                                </m:accPr>
                                <m:e>
                                  <m:r>
                                    <a:rPr lang="en-US" sz="3200" b="0" i="1" smtClean="0">
                                      <a:latin typeface="Cambria Math" panose="02040503050406030204" pitchFamily="18" charset="0"/>
                                    </a:rPr>
                                    <m:t>𝑥</m:t>
                                  </m:r>
                                </m:e>
                              </m:acc>
                            </m:e>
                            <m:sub>
                              <m:r>
                                <a:rPr lang="en-US" sz="3200" b="0" i="1" smtClean="0">
                                  <a:latin typeface="Cambria Math" panose="02040503050406030204" pitchFamily="18" charset="0"/>
                                </a:rPr>
                                <m:t>6</m:t>
                              </m:r>
                            </m:sub>
                          </m:sSub>
                        </m:oMath>
                      </m:oMathPara>
                    </a14:m>
                    <a:endParaRPr lang="en-US" sz="3200" dirty="0"/>
                  </a:p>
                </p:txBody>
              </p:sp>
            </mc:Choice>
            <mc:Fallback xmlns="">
              <p:sp>
                <p:nvSpPr>
                  <p:cNvPr id="72" name="TextBox 71"/>
                  <p:cNvSpPr txBox="1">
                    <a:spLocks noRot="1" noChangeAspect="1" noMove="1" noResize="1" noEditPoints="1" noAdjustHandles="1" noChangeArrowheads="1" noChangeShapeType="1" noTextEdit="1"/>
                  </p:cNvSpPr>
                  <p:nvPr/>
                </p:nvSpPr>
                <p:spPr>
                  <a:xfrm>
                    <a:off x="2656004" y="4306334"/>
                    <a:ext cx="702693" cy="584775"/>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3525718" y="4312204"/>
                    <a:ext cx="932499" cy="6165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acc>
                                <m:accPr>
                                  <m:chr m:val="⃗"/>
                                  <m:ctrlPr>
                                    <a:rPr lang="en-US" sz="3200" i="1" smtClean="0">
                                      <a:latin typeface="Cambria Math" panose="02040503050406030204" pitchFamily="18" charset="0"/>
                                    </a:rPr>
                                  </m:ctrlPr>
                                </m:accPr>
                                <m:e>
                                  <m:r>
                                    <a:rPr lang="en-US" sz="3200" b="0" i="1" smtClean="0">
                                      <a:latin typeface="Cambria Math" panose="02040503050406030204" pitchFamily="18" charset="0"/>
                                    </a:rPr>
                                    <m:t>𝑥</m:t>
                                  </m:r>
                                </m:e>
                              </m:acc>
                            </m:e>
                            <m:sub>
                              <m:d>
                                <m:dPr>
                                  <m:begChr m:val="|"/>
                                  <m:endChr m:val="|"/>
                                  <m:ctrlPr>
                                    <a:rPr lang="en-US" sz="3200" i="1" smtClean="0">
                                      <a:latin typeface="Cambria Math" panose="02040503050406030204" pitchFamily="18" charset="0"/>
                                    </a:rPr>
                                  </m:ctrlPr>
                                </m:dPr>
                                <m:e>
                                  <m:r>
                                    <a:rPr lang="en-US" sz="3200" b="0" i="1" smtClean="0">
                                      <a:latin typeface="Cambria Math" panose="02040503050406030204" pitchFamily="18" charset="0"/>
                                    </a:rPr>
                                    <m:t>𝑋</m:t>
                                  </m:r>
                                </m:e>
                              </m:d>
                            </m:sub>
                          </m:sSub>
                        </m:oMath>
                      </m:oMathPara>
                    </a14:m>
                    <a:endParaRPr lang="en-US" sz="3200" dirty="0"/>
                  </a:p>
                </p:txBody>
              </p:sp>
            </mc:Choice>
            <mc:Fallback xmlns="">
              <p:sp>
                <p:nvSpPr>
                  <p:cNvPr id="73" name="TextBox 72"/>
                  <p:cNvSpPr txBox="1">
                    <a:spLocks noRot="1" noChangeAspect="1" noMove="1" noResize="1" noEditPoints="1" noAdjustHandles="1" noChangeArrowheads="1" noChangeShapeType="1" noTextEdit="1"/>
                  </p:cNvSpPr>
                  <p:nvPr/>
                </p:nvSpPr>
                <p:spPr>
                  <a:xfrm>
                    <a:off x="3525718" y="4312204"/>
                    <a:ext cx="932499" cy="616579"/>
                  </a:xfrm>
                  <a:prstGeom prst="rect">
                    <a:avLst/>
                  </a:prstGeom>
                  <a:blipFill rotWithShape="0">
                    <a:blip r:embed="rId11"/>
                    <a:stretch>
                      <a:fillRect/>
                    </a:stretch>
                  </a:blipFill>
                </p:spPr>
                <p:txBody>
                  <a:bodyPr/>
                  <a:lstStyle/>
                  <a:p>
                    <a:r>
                      <a:rPr lang="en-US">
                        <a:noFill/>
                      </a:rPr>
                      <a:t> </a:t>
                    </a:r>
                  </a:p>
                </p:txBody>
              </p:sp>
            </mc:Fallback>
          </mc:AlternateContent>
          <p:sp>
            <p:nvSpPr>
              <p:cNvPr id="74" name="TextBox 73"/>
              <p:cNvSpPr txBox="1"/>
              <p:nvPr/>
            </p:nvSpPr>
            <p:spPr>
              <a:xfrm>
                <a:off x="3106517" y="4510208"/>
                <a:ext cx="599281" cy="220573"/>
              </a:xfrm>
              <a:prstGeom prst="rect">
                <a:avLst/>
              </a:prstGeom>
              <a:noFill/>
            </p:spPr>
            <p:txBody>
              <a:bodyPr wrap="square" rtlCol="0">
                <a:spAutoFit/>
              </a:bodyPr>
              <a:lstStyle/>
              <a:p>
                <a:pPr>
                  <a:lnSpc>
                    <a:spcPts val="1000"/>
                  </a:lnSpc>
                </a:pPr>
                <a:r>
                  <a:rPr lang="en-US" sz="3200" dirty="0"/>
                  <a:t>…</a:t>
                </a:r>
              </a:p>
            </p:txBody>
          </p:sp>
          <p:sp>
            <p:nvSpPr>
              <p:cNvPr id="93" name="TextBox 92"/>
              <p:cNvSpPr txBox="1"/>
              <p:nvPr/>
            </p:nvSpPr>
            <p:spPr>
              <a:xfrm>
                <a:off x="2300486" y="5824638"/>
                <a:ext cx="599281" cy="220573"/>
              </a:xfrm>
              <a:prstGeom prst="rect">
                <a:avLst/>
              </a:prstGeom>
              <a:noFill/>
            </p:spPr>
            <p:txBody>
              <a:bodyPr wrap="square" rtlCol="0">
                <a:spAutoFit/>
              </a:bodyPr>
              <a:lstStyle/>
              <a:p>
                <a:pPr>
                  <a:lnSpc>
                    <a:spcPts val="1000"/>
                  </a:lnSpc>
                </a:pPr>
                <a:r>
                  <a:rPr lang="en-US" sz="3200" dirty="0"/>
                  <a:t>…</a:t>
                </a:r>
              </a:p>
            </p:txBody>
          </p:sp>
          <p:sp>
            <p:nvSpPr>
              <p:cNvPr id="96" name="AutoShape 35"/>
              <p:cNvSpPr>
                <a:spLocks noChangeArrowheads="1"/>
              </p:cNvSpPr>
              <p:nvPr/>
            </p:nvSpPr>
            <p:spPr bwMode="auto">
              <a:xfrm>
                <a:off x="465812" y="4961806"/>
                <a:ext cx="1657605" cy="678656"/>
              </a:xfrm>
              <a:prstGeom prst="flowChartCollate">
                <a:avLst/>
              </a:prstGeom>
              <a:solidFill>
                <a:srgbClr val="33CCCC"/>
              </a:solidFill>
              <a:ln w="22225">
                <a:solidFill>
                  <a:srgbClr val="33CCCC"/>
                </a:solidFill>
                <a:miter lim="800000"/>
                <a:headEnd/>
                <a:tailEnd/>
              </a:ln>
              <a:effectLst/>
            </p:spPr>
            <p:txBody>
              <a:bodyPr wrap="none" anchor="ctr"/>
              <a:lstStyle/>
              <a:p>
                <a:endParaRPr lang="en-US"/>
              </a:p>
            </p:txBody>
          </p:sp>
          <p:sp>
            <p:nvSpPr>
              <p:cNvPr id="97" name="Rectangle 5"/>
              <p:cNvSpPr>
                <a:spLocks noChangeArrowheads="1"/>
              </p:cNvSpPr>
              <p:nvPr/>
            </p:nvSpPr>
            <p:spPr bwMode="auto">
              <a:xfrm>
                <a:off x="399154" y="3860862"/>
                <a:ext cx="4088390" cy="418650"/>
              </a:xfrm>
              <a:prstGeom prst="rect">
                <a:avLst/>
              </a:prstGeom>
              <a:noFill/>
              <a:ln w="9525">
                <a:noFill/>
                <a:miter lim="800000"/>
                <a:headEnd/>
                <a:tailEnd/>
              </a:ln>
              <a:effectLst/>
            </p:spPr>
            <p:txBody>
              <a:bodyPr lIns="0" tIns="0" rIns="0" bIns="0"/>
              <a:lstStyle/>
              <a:p>
                <a:pPr marL="342900" indent="-342900" algn="l" eaLnBrk="1" hangingPunct="1">
                  <a:spcAft>
                    <a:spcPct val="0"/>
                  </a:spcAft>
                </a:pPr>
                <a:r>
                  <a:rPr lang="en-US" altLang="zh-CN" sz="2200" i="1" dirty="0">
                    <a:solidFill>
                      <a:srgbClr val="18F8D3"/>
                    </a:solidFill>
                  </a:rPr>
                  <a:t>X’ has enough matching vectors</a:t>
                </a:r>
                <a:endParaRPr lang="en-US" altLang="zh-CN" sz="2200" dirty="0">
                  <a:solidFill>
                    <a:srgbClr val="18F8D3"/>
                  </a:solidFill>
                </a:endParaRPr>
              </a:p>
            </p:txBody>
          </p:sp>
        </p:grpSp>
        <mc:AlternateContent xmlns:mc="http://schemas.openxmlformats.org/markup-compatibility/2006" xmlns:a14="http://schemas.microsoft.com/office/drawing/2010/main">
          <mc:Choice Requires="a14">
            <p:sp>
              <p:nvSpPr>
                <p:cNvPr id="7" name="Rectangle 6"/>
                <p:cNvSpPr/>
                <p:nvPr/>
              </p:nvSpPr>
              <p:spPr>
                <a:xfrm>
                  <a:off x="1590460" y="6168852"/>
                  <a:ext cx="1064137" cy="369332"/>
                </a:xfrm>
                <a:prstGeom prst="rect">
                  <a:avLst/>
                </a:prstGeom>
              </p:spPr>
              <p:txBody>
                <a:bodyPr wrap="none">
                  <a:spAutoFit/>
                </a:bodyPr>
                <a:lstStyle/>
                <a:p>
                  <a:pPr marL="342900" indent="-342900">
                    <a:spcAft>
                      <a:spcPct val="0"/>
                    </a:spcAft>
                  </a:pPr>
                  <a:r>
                    <a:rPr lang="en-US" altLang="zh-CN" dirty="0"/>
                    <a:t>|</a:t>
                  </a:r>
                  <a:r>
                    <a:rPr lang="en-US" altLang="zh-CN" i="1" dirty="0"/>
                    <a:t>X’</a:t>
                  </a:r>
                  <a:r>
                    <a:rPr lang="en-US" altLang="zh-CN" dirty="0"/>
                    <a:t>| </a:t>
                  </a:r>
                  <a:r>
                    <a:rPr lang="en-US" altLang="zh-CN" dirty="0">
                      <a:sym typeface="Symbol" panose="05050102010706020507" pitchFamily="18" charset="2"/>
                    </a:rPr>
                    <a:t> </a:t>
                  </a:r>
                  <a14:m>
                    <m:oMath xmlns:m="http://schemas.openxmlformats.org/officeDocument/2006/math">
                      <m:d>
                        <m:dPr>
                          <m:begChr m:val="|"/>
                          <m:endChr m:val="|"/>
                          <m:ctrlPr>
                            <a:rPr lang="en-US" altLang="zh-CN" i="1" smtClean="0">
                              <a:latin typeface="Cambria Math" panose="02040503050406030204" pitchFamily="18" charset="0"/>
                              <a:sym typeface="Symbol" panose="05050102010706020507" pitchFamily="18" charset="2"/>
                            </a:rPr>
                          </m:ctrlPr>
                        </m:dPr>
                        <m:e>
                          <m:r>
                            <a:rPr lang="en-US" altLang="zh-CN" b="0" i="1" smtClean="0">
                              <a:latin typeface="Cambria Math" panose="02040503050406030204" pitchFamily="18" charset="0"/>
                              <a:sym typeface="Symbol" panose="05050102010706020507" pitchFamily="18" charset="2"/>
                            </a:rPr>
                            <m:t>𝑋</m:t>
                          </m:r>
                        </m:e>
                      </m:d>
                    </m:oMath>
                  </a14:m>
                  <a:endParaRPr lang="en-US" altLang="zh-CN" dirty="0"/>
                </a:p>
              </p:txBody>
            </p:sp>
          </mc:Choice>
          <mc:Fallback xmlns="">
            <p:sp>
              <p:nvSpPr>
                <p:cNvPr id="7" name="Rectangle 6"/>
                <p:cNvSpPr>
                  <a:spLocks noRot="1" noChangeAspect="1" noMove="1" noResize="1" noEditPoints="1" noAdjustHandles="1" noChangeArrowheads="1" noChangeShapeType="1" noTextEdit="1"/>
                </p:cNvSpPr>
                <p:nvPr/>
              </p:nvSpPr>
              <p:spPr>
                <a:xfrm>
                  <a:off x="1590460" y="6168852"/>
                  <a:ext cx="1064137" cy="369332"/>
                </a:xfrm>
                <a:prstGeom prst="rect">
                  <a:avLst/>
                </a:prstGeom>
                <a:blipFill rotWithShape="0">
                  <a:blip r:embed="rId12"/>
                  <a:stretch>
                    <a:fillRect l="-5172" t="-9836" b="-26230"/>
                  </a:stretch>
                </a:blipFill>
              </p:spPr>
              <p:txBody>
                <a:bodyPr/>
                <a:lstStyle/>
                <a:p>
                  <a:r>
                    <a:rPr lang="en-US">
                      <a:noFill/>
                    </a:rPr>
                    <a:t> </a:t>
                  </a:r>
                </a:p>
              </p:txBody>
            </p:sp>
          </mc:Fallback>
        </mc:AlternateContent>
        <p:sp>
          <p:nvSpPr>
            <p:cNvPr id="121" name="AutoShape 31"/>
            <p:cNvSpPr>
              <a:spLocks/>
            </p:cNvSpPr>
            <p:nvPr/>
          </p:nvSpPr>
          <p:spPr bwMode="auto">
            <a:xfrm rot="5400000">
              <a:off x="1994884" y="4309953"/>
              <a:ext cx="304800" cy="3412997"/>
            </a:xfrm>
            <a:prstGeom prst="rightBrace">
              <a:avLst>
                <a:gd name="adj1" fmla="val 47569"/>
                <a:gd name="adj2" fmla="val 50000"/>
              </a:avLst>
            </a:prstGeom>
            <a:noFill/>
            <a:ln w="22225">
              <a:solidFill>
                <a:srgbClr val="FF0000"/>
              </a:solidFill>
              <a:round/>
              <a:headEnd/>
              <a:tailEnd/>
            </a:ln>
            <a:effectLst/>
          </p:spPr>
          <p:txBody>
            <a:bodyPr wrap="none" anchor="ctr"/>
            <a:lstStyle/>
            <a:p>
              <a:endParaRPr lang="en-US"/>
            </a:p>
          </p:txBody>
        </p:sp>
        <mc:AlternateContent xmlns:mc="http://schemas.openxmlformats.org/markup-compatibility/2006" xmlns:a14="http://schemas.microsoft.com/office/drawing/2010/main">
          <mc:Choice Requires="a14">
            <p:sp>
              <p:nvSpPr>
                <p:cNvPr id="11" name="TextBox 10"/>
                <p:cNvSpPr txBox="1"/>
                <p:nvPr/>
              </p:nvSpPr>
              <p:spPr>
                <a:xfrm>
                  <a:off x="489407" y="5342031"/>
                  <a:ext cx="508537" cy="539956"/>
                </a:xfrm>
                <a:prstGeom prst="rect">
                  <a:avLst/>
                </a:prstGeom>
                <a:noFill/>
              </p:spPr>
              <p:txBody>
                <a:bodyPr wrap="none" lIns="0" tIns="0" rIns="0" bIns="0" rtlCol="0">
                  <a:spAutoFit/>
                </a:bodyPr>
                <a:lstStyle/>
                <a:p>
                  <a14:m>
                    <m:oMath xmlns:m="http://schemas.openxmlformats.org/officeDocument/2006/math">
                      <m:acc>
                        <m:accPr>
                          <m:chr m:val="⃗"/>
                          <m:ctrlPr>
                            <a:rPr lang="en-US" sz="3200" i="1" smtClean="0">
                              <a:solidFill>
                                <a:srgbClr val="FFC000"/>
                              </a:solidFill>
                              <a:latin typeface="Cambria Math" panose="02040503050406030204" pitchFamily="18" charset="0"/>
                            </a:rPr>
                          </m:ctrlPr>
                        </m:accPr>
                        <m:e>
                          <m:sSubSup>
                            <m:sSubSupPr>
                              <m:ctrlPr>
                                <a:rPr lang="en-US" sz="3200" i="1" smtClean="0">
                                  <a:solidFill>
                                    <a:srgbClr val="FFC000"/>
                                  </a:solidFill>
                                  <a:latin typeface="Cambria Math" panose="02040503050406030204" pitchFamily="18" charset="0"/>
                                </a:rPr>
                              </m:ctrlPr>
                            </m:sSubSupPr>
                            <m:e>
                              <m:r>
                                <a:rPr lang="en-US" sz="3200" b="0" i="1" smtClean="0">
                                  <a:solidFill>
                                    <a:srgbClr val="FFC000"/>
                                  </a:solidFill>
                                  <a:latin typeface="Cambria Math" panose="02040503050406030204" pitchFamily="18" charset="0"/>
                                </a:rPr>
                                <m:t>𝑥</m:t>
                              </m:r>
                            </m:e>
                            <m:sub>
                              <m:r>
                                <a:rPr lang="en-US" sz="3200" b="0" i="1" smtClean="0">
                                  <a:solidFill>
                                    <a:srgbClr val="FFC000"/>
                                  </a:solidFill>
                                  <a:latin typeface="Cambria Math" panose="02040503050406030204" pitchFamily="18" charset="0"/>
                                </a:rPr>
                                <m:t>1</m:t>
                              </m:r>
                            </m:sub>
                            <m:sup>
                              <m:r>
                                <a:rPr lang="en-US" sz="3200" b="0" i="1" smtClean="0">
                                  <a:solidFill>
                                    <a:srgbClr val="FFC000"/>
                                  </a:solidFill>
                                  <a:latin typeface="Cambria Math" panose="02040503050406030204" pitchFamily="18" charset="0"/>
                                </a:rPr>
                                <m:t>,</m:t>
                              </m:r>
                            </m:sup>
                          </m:sSubSup>
                        </m:e>
                      </m:acc>
                    </m:oMath>
                  </a14:m>
                  <a:r>
                    <a:rPr lang="en-US" sz="3200" dirty="0">
                      <a:solidFill>
                        <a:srgbClr val="FFC000"/>
                      </a:solidFill>
                    </a:rPr>
                    <a:t> </a:t>
                  </a:r>
                </a:p>
              </p:txBody>
            </p:sp>
          </mc:Choice>
          <mc:Fallback xmlns="">
            <p:sp>
              <p:nvSpPr>
                <p:cNvPr id="11" name="TextBox 10"/>
                <p:cNvSpPr txBox="1">
                  <a:spLocks noRot="1" noChangeAspect="1" noMove="1" noResize="1" noEditPoints="1" noAdjustHandles="1" noChangeArrowheads="1" noChangeShapeType="1" noTextEdit="1"/>
                </p:cNvSpPr>
                <p:nvPr/>
              </p:nvSpPr>
              <p:spPr>
                <a:xfrm>
                  <a:off x="489407" y="5342031"/>
                  <a:ext cx="508537" cy="539956"/>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975184" y="5342671"/>
                  <a:ext cx="518027" cy="540469"/>
                </a:xfrm>
                <a:prstGeom prst="rect">
                  <a:avLst/>
                </a:prstGeom>
                <a:noFill/>
              </p:spPr>
              <p:txBody>
                <a:bodyPr wrap="none" lIns="0" tIns="0" rIns="0" bIns="0" rtlCol="0">
                  <a:spAutoFit/>
                </a:bodyPr>
                <a:lstStyle/>
                <a:p>
                  <a14:m>
                    <m:oMath xmlns:m="http://schemas.openxmlformats.org/officeDocument/2006/math">
                      <m:acc>
                        <m:accPr>
                          <m:chr m:val="⃗"/>
                          <m:ctrlPr>
                            <a:rPr lang="en-US" sz="3200" i="1" smtClean="0">
                              <a:solidFill>
                                <a:srgbClr val="FFC000"/>
                              </a:solidFill>
                              <a:latin typeface="Cambria Math" panose="02040503050406030204" pitchFamily="18" charset="0"/>
                            </a:rPr>
                          </m:ctrlPr>
                        </m:accPr>
                        <m:e>
                          <m:sSubSup>
                            <m:sSubSupPr>
                              <m:ctrlPr>
                                <a:rPr lang="en-US" sz="3200" i="1" smtClean="0">
                                  <a:solidFill>
                                    <a:srgbClr val="FFC000"/>
                                  </a:solidFill>
                                  <a:latin typeface="Cambria Math" panose="02040503050406030204" pitchFamily="18" charset="0"/>
                                </a:rPr>
                              </m:ctrlPr>
                            </m:sSubSupPr>
                            <m:e>
                              <m:r>
                                <a:rPr lang="en-US" sz="3200" b="0" i="1" smtClean="0">
                                  <a:solidFill>
                                    <a:srgbClr val="FFC000"/>
                                  </a:solidFill>
                                  <a:latin typeface="Cambria Math" panose="02040503050406030204" pitchFamily="18" charset="0"/>
                                </a:rPr>
                                <m:t>𝑥</m:t>
                              </m:r>
                            </m:e>
                            <m:sub>
                              <m:r>
                                <a:rPr lang="en-US" sz="3200" b="0" i="1" smtClean="0">
                                  <a:solidFill>
                                    <a:srgbClr val="FFC000"/>
                                  </a:solidFill>
                                  <a:latin typeface="Cambria Math" panose="02040503050406030204" pitchFamily="18" charset="0"/>
                                </a:rPr>
                                <m:t>2</m:t>
                              </m:r>
                            </m:sub>
                            <m:sup>
                              <m:r>
                                <a:rPr lang="en-US" sz="3200" b="0" i="1" smtClean="0">
                                  <a:solidFill>
                                    <a:srgbClr val="FFC000"/>
                                  </a:solidFill>
                                  <a:latin typeface="Cambria Math" panose="02040503050406030204" pitchFamily="18" charset="0"/>
                                </a:rPr>
                                <m:t>,</m:t>
                              </m:r>
                            </m:sup>
                          </m:sSubSup>
                        </m:e>
                      </m:acc>
                    </m:oMath>
                  </a14:m>
                  <a:r>
                    <a:rPr lang="en-US" sz="3200" dirty="0">
                      <a:solidFill>
                        <a:srgbClr val="FFC000"/>
                      </a:solidFill>
                    </a:rPr>
                    <a:t> </a:t>
                  </a:r>
                </a:p>
              </p:txBody>
            </p:sp>
          </mc:Choice>
          <mc:Fallback xmlns="">
            <p:sp>
              <p:nvSpPr>
                <p:cNvPr id="79" name="TextBox 78"/>
                <p:cNvSpPr txBox="1">
                  <a:spLocks noRot="1" noChangeAspect="1" noMove="1" noResize="1" noEditPoints="1" noAdjustHandles="1" noChangeArrowheads="1" noChangeShapeType="1" noTextEdit="1"/>
                </p:cNvSpPr>
                <p:nvPr/>
              </p:nvSpPr>
              <p:spPr>
                <a:xfrm>
                  <a:off x="975184" y="5342671"/>
                  <a:ext cx="518027" cy="540469"/>
                </a:xfrm>
                <a:prstGeom prst="rect">
                  <a:avLst/>
                </a:prstGeom>
                <a:blipFill rotWithShape="0">
                  <a:blip r:embed="rId14"/>
                  <a:stretch>
                    <a:fillRect l="-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1456325" y="5339018"/>
                  <a:ext cx="518027" cy="542969"/>
                </a:xfrm>
                <a:prstGeom prst="rect">
                  <a:avLst/>
                </a:prstGeom>
                <a:noFill/>
              </p:spPr>
              <p:txBody>
                <a:bodyPr wrap="none" lIns="0" tIns="0" rIns="0" bIns="0" rtlCol="0">
                  <a:spAutoFit/>
                </a:bodyPr>
                <a:lstStyle/>
                <a:p>
                  <a14:m>
                    <m:oMath xmlns:m="http://schemas.openxmlformats.org/officeDocument/2006/math">
                      <m:acc>
                        <m:accPr>
                          <m:chr m:val="⃗"/>
                          <m:ctrlPr>
                            <a:rPr lang="en-US" sz="3200" i="1" smtClean="0">
                              <a:solidFill>
                                <a:srgbClr val="FFC000"/>
                              </a:solidFill>
                              <a:latin typeface="Cambria Math" panose="02040503050406030204" pitchFamily="18" charset="0"/>
                            </a:rPr>
                          </m:ctrlPr>
                        </m:accPr>
                        <m:e>
                          <m:sSubSup>
                            <m:sSubSupPr>
                              <m:ctrlPr>
                                <a:rPr lang="en-US" sz="3200" i="1" smtClean="0">
                                  <a:solidFill>
                                    <a:srgbClr val="FFC000"/>
                                  </a:solidFill>
                                  <a:latin typeface="Cambria Math" panose="02040503050406030204" pitchFamily="18" charset="0"/>
                                </a:rPr>
                              </m:ctrlPr>
                            </m:sSubSupPr>
                            <m:e>
                              <m:r>
                                <a:rPr lang="en-US" sz="3200" b="0" i="1" smtClean="0">
                                  <a:solidFill>
                                    <a:srgbClr val="FFC000"/>
                                  </a:solidFill>
                                  <a:latin typeface="Cambria Math" panose="02040503050406030204" pitchFamily="18" charset="0"/>
                                </a:rPr>
                                <m:t>𝑥</m:t>
                              </m:r>
                            </m:e>
                            <m:sub>
                              <m:r>
                                <a:rPr lang="en-US" sz="3200" b="0" i="1" smtClean="0">
                                  <a:solidFill>
                                    <a:srgbClr val="FFC000"/>
                                  </a:solidFill>
                                  <a:latin typeface="Cambria Math" panose="02040503050406030204" pitchFamily="18" charset="0"/>
                                </a:rPr>
                                <m:t>3</m:t>
                              </m:r>
                            </m:sub>
                            <m:sup>
                              <m:r>
                                <a:rPr lang="en-US" sz="3200" b="0" i="1" smtClean="0">
                                  <a:solidFill>
                                    <a:srgbClr val="FFC000"/>
                                  </a:solidFill>
                                  <a:latin typeface="Cambria Math" panose="02040503050406030204" pitchFamily="18" charset="0"/>
                                </a:rPr>
                                <m:t>,</m:t>
                              </m:r>
                            </m:sup>
                          </m:sSubSup>
                        </m:e>
                      </m:acc>
                    </m:oMath>
                  </a14:m>
                  <a:r>
                    <a:rPr lang="en-US" sz="3200" dirty="0">
                      <a:solidFill>
                        <a:srgbClr val="FFC000"/>
                      </a:solidFill>
                    </a:rPr>
                    <a:t> </a:t>
                  </a:r>
                </a:p>
              </p:txBody>
            </p:sp>
          </mc:Choice>
          <mc:Fallback xmlns="">
            <p:sp>
              <p:nvSpPr>
                <p:cNvPr id="80" name="TextBox 79"/>
                <p:cNvSpPr txBox="1">
                  <a:spLocks noRot="1" noChangeAspect="1" noMove="1" noResize="1" noEditPoints="1" noAdjustHandles="1" noChangeArrowheads="1" noChangeShapeType="1" noTextEdit="1"/>
                </p:cNvSpPr>
                <p:nvPr/>
              </p:nvSpPr>
              <p:spPr>
                <a:xfrm>
                  <a:off x="1456325" y="5339018"/>
                  <a:ext cx="518027" cy="542969"/>
                </a:xfrm>
                <a:prstGeom prst="rect">
                  <a:avLst/>
                </a:prstGeom>
                <a:blipFill rotWithShape="0">
                  <a:blip r:embed="rId15"/>
                  <a:stretch>
                    <a:fillRect l="-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p:cNvSpPr txBox="1"/>
                <p:nvPr/>
              </p:nvSpPr>
              <p:spPr>
                <a:xfrm>
                  <a:off x="1960354" y="5333923"/>
                  <a:ext cx="518027" cy="539443"/>
                </a:xfrm>
                <a:prstGeom prst="rect">
                  <a:avLst/>
                </a:prstGeom>
                <a:noFill/>
              </p:spPr>
              <p:txBody>
                <a:bodyPr wrap="none" lIns="0" tIns="0" rIns="0" bIns="0" rtlCol="0">
                  <a:spAutoFit/>
                </a:bodyPr>
                <a:lstStyle/>
                <a:p>
                  <a14:m>
                    <m:oMath xmlns:m="http://schemas.openxmlformats.org/officeDocument/2006/math">
                      <m:acc>
                        <m:accPr>
                          <m:chr m:val="⃗"/>
                          <m:ctrlPr>
                            <a:rPr lang="en-US" sz="3200" i="1" smtClean="0">
                              <a:solidFill>
                                <a:srgbClr val="FFC000"/>
                              </a:solidFill>
                              <a:latin typeface="Cambria Math" panose="02040503050406030204" pitchFamily="18" charset="0"/>
                            </a:rPr>
                          </m:ctrlPr>
                        </m:accPr>
                        <m:e>
                          <m:sSubSup>
                            <m:sSubSupPr>
                              <m:ctrlPr>
                                <a:rPr lang="en-US" sz="3200" i="1" smtClean="0">
                                  <a:solidFill>
                                    <a:srgbClr val="FFC000"/>
                                  </a:solidFill>
                                  <a:latin typeface="Cambria Math" panose="02040503050406030204" pitchFamily="18" charset="0"/>
                                </a:rPr>
                              </m:ctrlPr>
                            </m:sSubSupPr>
                            <m:e>
                              <m:r>
                                <a:rPr lang="en-US" sz="3200" b="0" i="1" smtClean="0">
                                  <a:solidFill>
                                    <a:srgbClr val="FFC000"/>
                                  </a:solidFill>
                                  <a:latin typeface="Cambria Math" panose="02040503050406030204" pitchFamily="18" charset="0"/>
                                </a:rPr>
                                <m:t>𝑥</m:t>
                              </m:r>
                            </m:e>
                            <m:sub>
                              <m:r>
                                <a:rPr lang="en-US" sz="3200" b="0" i="1" smtClean="0">
                                  <a:solidFill>
                                    <a:srgbClr val="FFC000"/>
                                  </a:solidFill>
                                  <a:latin typeface="Cambria Math" panose="02040503050406030204" pitchFamily="18" charset="0"/>
                                </a:rPr>
                                <m:t>4</m:t>
                              </m:r>
                            </m:sub>
                            <m:sup>
                              <m:r>
                                <a:rPr lang="en-US" sz="3200" b="0" i="1" smtClean="0">
                                  <a:solidFill>
                                    <a:srgbClr val="FFC000"/>
                                  </a:solidFill>
                                  <a:latin typeface="Cambria Math" panose="02040503050406030204" pitchFamily="18" charset="0"/>
                                </a:rPr>
                                <m:t>,</m:t>
                              </m:r>
                            </m:sup>
                          </m:sSubSup>
                        </m:e>
                      </m:acc>
                    </m:oMath>
                  </a14:m>
                  <a:r>
                    <a:rPr lang="en-US" sz="3200" dirty="0">
                      <a:solidFill>
                        <a:srgbClr val="FFC000"/>
                      </a:solidFill>
                    </a:rPr>
                    <a:t> </a:t>
                  </a:r>
                </a:p>
              </p:txBody>
            </p:sp>
          </mc:Choice>
          <mc:Fallback xmlns="">
            <p:sp>
              <p:nvSpPr>
                <p:cNvPr id="82" name="TextBox 81"/>
                <p:cNvSpPr txBox="1">
                  <a:spLocks noRot="1" noChangeAspect="1" noMove="1" noResize="1" noEditPoints="1" noAdjustHandles="1" noChangeArrowheads="1" noChangeShapeType="1" noTextEdit="1"/>
                </p:cNvSpPr>
                <p:nvPr/>
              </p:nvSpPr>
              <p:spPr>
                <a:xfrm>
                  <a:off x="1960354" y="5333923"/>
                  <a:ext cx="518027" cy="539443"/>
                </a:xfrm>
                <a:prstGeom prst="rect">
                  <a:avLst/>
                </a:prstGeom>
                <a:blipFill rotWithShape="0">
                  <a:blip r:embed="rId16"/>
                  <a:stretch>
                    <a:fillRect l="-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p:cNvSpPr txBox="1"/>
                <p:nvPr/>
              </p:nvSpPr>
              <p:spPr>
                <a:xfrm>
                  <a:off x="3029265" y="5284953"/>
                  <a:ext cx="873252" cy="616772"/>
                </a:xfrm>
                <a:prstGeom prst="rect">
                  <a:avLst/>
                </a:prstGeom>
                <a:noFill/>
              </p:spPr>
              <p:txBody>
                <a:bodyPr wrap="none" lIns="0" tIns="0" rIns="0" bIns="0" rtlCol="0">
                  <a:spAutoFit/>
                </a:bodyPr>
                <a:lstStyle/>
                <a:p>
                  <a14:m>
                    <m:oMath xmlns:m="http://schemas.openxmlformats.org/officeDocument/2006/math">
                      <m:acc>
                        <m:accPr>
                          <m:chr m:val="⃗"/>
                          <m:ctrlPr>
                            <a:rPr lang="en-US" sz="3200" i="1" smtClean="0">
                              <a:solidFill>
                                <a:schemeClr val="tx1"/>
                              </a:solidFill>
                              <a:latin typeface="Cambria Math" panose="02040503050406030204" pitchFamily="18" charset="0"/>
                            </a:rPr>
                          </m:ctrlPr>
                        </m:accPr>
                        <m:e>
                          <m:sSubSup>
                            <m:sSubSupPr>
                              <m:ctrlPr>
                                <a:rPr lang="en-US" sz="3200" i="1" smtClean="0">
                                  <a:solidFill>
                                    <a:schemeClr val="tx1"/>
                                  </a:solidFill>
                                  <a:latin typeface="Cambria Math" panose="02040503050406030204" pitchFamily="18" charset="0"/>
                                </a:rPr>
                              </m:ctrlPr>
                            </m:sSubSupPr>
                            <m:e>
                              <m:r>
                                <a:rPr lang="en-US" sz="3200" b="0" i="1" smtClean="0">
                                  <a:solidFill>
                                    <a:schemeClr val="tx1"/>
                                  </a:solidFill>
                                  <a:latin typeface="Cambria Math" panose="02040503050406030204" pitchFamily="18" charset="0"/>
                                </a:rPr>
                                <m:t>𝑥</m:t>
                              </m:r>
                            </m:e>
                            <m:sub>
                              <m:d>
                                <m:dPr>
                                  <m:begChr m:val="|"/>
                                  <m:endChr m:val="|"/>
                                  <m:ctrlPr>
                                    <a:rPr lang="en-US" sz="3200" i="1" smtClean="0">
                                      <a:solidFill>
                                        <a:schemeClr val="tx1"/>
                                      </a:solidFill>
                                      <a:latin typeface="Cambria Math" panose="02040503050406030204" pitchFamily="18" charset="0"/>
                                    </a:rPr>
                                  </m:ctrlPr>
                                </m:dPr>
                                <m:e>
                                  <m:sSup>
                                    <m:sSupPr>
                                      <m:ctrlPr>
                                        <a:rPr lang="en-US" sz="3200" i="1" smtClean="0">
                                          <a:solidFill>
                                            <a:schemeClr val="tx1"/>
                                          </a:solidFill>
                                          <a:latin typeface="Cambria Math" panose="02040503050406030204" pitchFamily="18" charset="0"/>
                                        </a:rPr>
                                      </m:ctrlPr>
                                    </m:sSupPr>
                                    <m:e>
                                      <m:r>
                                        <a:rPr lang="en-US" sz="3200" b="0" i="1" smtClean="0">
                                          <a:solidFill>
                                            <a:schemeClr val="tx1"/>
                                          </a:solidFill>
                                          <a:latin typeface="Cambria Math" panose="02040503050406030204" pitchFamily="18" charset="0"/>
                                        </a:rPr>
                                        <m:t>𝑋</m:t>
                                      </m:r>
                                    </m:e>
                                    <m:sup>
                                      <m:r>
                                        <a:rPr lang="en-US" sz="3200" b="0" i="1" smtClean="0">
                                          <a:solidFill>
                                            <a:schemeClr val="tx1"/>
                                          </a:solidFill>
                                          <a:latin typeface="Cambria Math" panose="02040503050406030204" pitchFamily="18" charset="0"/>
                                        </a:rPr>
                                        <m:t>′</m:t>
                                      </m:r>
                                    </m:sup>
                                  </m:sSup>
                                </m:e>
                              </m:d>
                            </m:sub>
                            <m:sup>
                              <m:r>
                                <a:rPr lang="en-US" sz="3200" b="0" i="1" smtClean="0">
                                  <a:solidFill>
                                    <a:schemeClr val="tx1"/>
                                  </a:solidFill>
                                  <a:latin typeface="Cambria Math" panose="02040503050406030204" pitchFamily="18" charset="0"/>
                                </a:rPr>
                                <m:t>,</m:t>
                              </m:r>
                            </m:sup>
                          </m:sSubSup>
                        </m:e>
                      </m:acc>
                    </m:oMath>
                  </a14:m>
                  <a:r>
                    <a:rPr lang="en-US" sz="3200" dirty="0">
                      <a:solidFill>
                        <a:schemeClr val="tx1"/>
                      </a:solidFill>
                    </a:rPr>
                    <a:t> </a:t>
                  </a:r>
                </a:p>
              </p:txBody>
            </p:sp>
          </mc:Choice>
          <mc:Fallback xmlns="">
            <p:sp>
              <p:nvSpPr>
                <p:cNvPr id="87" name="TextBox 86"/>
                <p:cNvSpPr txBox="1">
                  <a:spLocks noRot="1" noChangeAspect="1" noMove="1" noResize="1" noEditPoints="1" noAdjustHandles="1" noChangeArrowheads="1" noChangeShapeType="1" noTextEdit="1"/>
                </p:cNvSpPr>
                <p:nvPr/>
              </p:nvSpPr>
              <p:spPr>
                <a:xfrm>
                  <a:off x="3029265" y="5284953"/>
                  <a:ext cx="873252" cy="616772"/>
                </a:xfrm>
                <a:prstGeom prst="rect">
                  <a:avLst/>
                </a:prstGeom>
                <a:blipFill rotWithShape="0">
                  <a:blip r:embed="rId17"/>
                  <a:stretch>
                    <a:fillRect l="-699"/>
                  </a:stretch>
                </a:blipFill>
              </p:spPr>
              <p:txBody>
                <a:bodyPr/>
                <a:lstStyle/>
                <a:p>
                  <a:r>
                    <a:rPr lang="en-US">
                      <a:noFill/>
                    </a:rPr>
                    <a:t> </a:t>
                  </a:r>
                </a:p>
              </p:txBody>
            </p:sp>
          </mc:Fallback>
        </mc:AlternateContent>
        <p:sp>
          <p:nvSpPr>
            <p:cNvPr id="12" name="TextBox 11"/>
            <p:cNvSpPr txBox="1"/>
            <p:nvPr/>
          </p:nvSpPr>
          <p:spPr>
            <a:xfrm>
              <a:off x="558421" y="4748082"/>
              <a:ext cx="1704313" cy="369332"/>
            </a:xfrm>
            <a:prstGeom prst="rect">
              <a:avLst/>
            </a:prstGeom>
            <a:noFill/>
          </p:spPr>
          <p:txBody>
            <a:bodyPr wrap="none" rtlCol="0">
              <a:spAutoFit/>
            </a:bodyPr>
            <a:lstStyle/>
            <a:p>
              <a:r>
                <a:rPr lang="en-US" dirty="0"/>
                <a:t>m = 4 matches</a:t>
              </a:r>
            </a:p>
          </p:txBody>
        </p:sp>
        <p:sp>
          <p:nvSpPr>
            <p:cNvPr id="13" name="Oval 12"/>
            <p:cNvSpPr/>
            <p:nvPr/>
          </p:nvSpPr>
          <p:spPr>
            <a:xfrm>
              <a:off x="393105" y="2914336"/>
              <a:ext cx="455941" cy="457200"/>
            </a:xfrm>
            <a:prstGeom prst="ellipse">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a:t>
              </a:r>
            </a:p>
          </p:txBody>
        </p:sp>
      </p:grpSp>
      <p:grpSp>
        <p:nvGrpSpPr>
          <p:cNvPr id="15" name="Group 14"/>
          <p:cNvGrpSpPr/>
          <p:nvPr/>
        </p:nvGrpSpPr>
        <p:grpSpPr>
          <a:xfrm>
            <a:off x="4726142" y="2842696"/>
            <a:ext cx="4238213" cy="3720706"/>
            <a:chOff x="4726142" y="2842696"/>
            <a:chExt cx="4238213" cy="3720706"/>
          </a:xfrm>
        </p:grpSpPr>
        <mc:AlternateContent xmlns:mc="http://schemas.openxmlformats.org/markup-compatibility/2006" xmlns:a14="http://schemas.microsoft.com/office/drawing/2010/main">
          <mc:Choice Requires="a14">
            <p:sp>
              <p:nvSpPr>
                <p:cNvPr id="98" name="TextBox 97"/>
                <p:cNvSpPr txBox="1"/>
                <p:nvPr/>
              </p:nvSpPr>
              <p:spPr>
                <a:xfrm>
                  <a:off x="4726142" y="4071337"/>
                  <a:ext cx="69320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rgbClr val="FFC000"/>
                                </a:solidFill>
                                <a:latin typeface="Cambria Math" panose="02040503050406030204" pitchFamily="18" charset="0"/>
                              </a:rPr>
                            </m:ctrlPr>
                          </m:sSubPr>
                          <m:e>
                            <m:acc>
                              <m:accPr>
                                <m:chr m:val="⃗"/>
                                <m:ctrlPr>
                                  <a:rPr lang="en-US" sz="3200" i="1" smtClean="0">
                                    <a:solidFill>
                                      <a:srgbClr val="FFC000"/>
                                    </a:solidFill>
                                    <a:latin typeface="Cambria Math" panose="02040503050406030204" pitchFamily="18" charset="0"/>
                                  </a:rPr>
                                </m:ctrlPr>
                              </m:accPr>
                              <m:e>
                                <m:r>
                                  <a:rPr lang="en-US" sz="3200" b="0" i="1" smtClean="0">
                                    <a:solidFill>
                                      <a:srgbClr val="FFC000"/>
                                    </a:solidFill>
                                    <a:latin typeface="Cambria Math" panose="02040503050406030204" pitchFamily="18" charset="0"/>
                                  </a:rPr>
                                  <m:t>𝑥</m:t>
                                </m:r>
                              </m:e>
                            </m:acc>
                          </m:e>
                          <m:sub>
                            <m:r>
                              <a:rPr lang="en-US" sz="3200" b="0" i="1" smtClean="0">
                                <a:solidFill>
                                  <a:srgbClr val="FFC000"/>
                                </a:solidFill>
                                <a:latin typeface="Cambria Math" panose="02040503050406030204" pitchFamily="18" charset="0"/>
                              </a:rPr>
                              <m:t>1</m:t>
                            </m:r>
                          </m:sub>
                        </m:sSub>
                      </m:oMath>
                    </m:oMathPara>
                  </a14:m>
                  <a:endParaRPr lang="en-US" sz="3200" dirty="0"/>
                </a:p>
              </p:txBody>
            </p:sp>
          </mc:Choice>
          <mc:Fallback xmlns="">
            <p:sp>
              <p:nvSpPr>
                <p:cNvPr id="98" name="TextBox 97"/>
                <p:cNvSpPr txBox="1">
                  <a:spLocks noRot="1" noChangeAspect="1" noMove="1" noResize="1" noEditPoints="1" noAdjustHandles="1" noChangeArrowheads="1" noChangeShapeType="1" noTextEdit="1"/>
                </p:cNvSpPr>
                <p:nvPr/>
              </p:nvSpPr>
              <p:spPr>
                <a:xfrm>
                  <a:off x="4726142" y="4071337"/>
                  <a:ext cx="693203" cy="584775"/>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p:cNvSpPr txBox="1"/>
                <p:nvPr/>
              </p:nvSpPr>
              <p:spPr>
                <a:xfrm>
                  <a:off x="5202860" y="4078479"/>
                  <a:ext cx="70269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rgbClr val="FFC000"/>
                                </a:solidFill>
                                <a:latin typeface="Cambria Math" panose="02040503050406030204" pitchFamily="18" charset="0"/>
                              </a:rPr>
                            </m:ctrlPr>
                          </m:sSubPr>
                          <m:e>
                            <m:acc>
                              <m:accPr>
                                <m:chr m:val="⃗"/>
                                <m:ctrlPr>
                                  <a:rPr lang="en-US" sz="3200" i="1" smtClean="0">
                                    <a:solidFill>
                                      <a:srgbClr val="FFC000"/>
                                    </a:solidFill>
                                    <a:latin typeface="Cambria Math" panose="02040503050406030204" pitchFamily="18" charset="0"/>
                                  </a:rPr>
                                </m:ctrlPr>
                              </m:accPr>
                              <m:e>
                                <m:r>
                                  <a:rPr lang="en-US" sz="3200" b="0" i="1" smtClean="0">
                                    <a:solidFill>
                                      <a:srgbClr val="FFC000"/>
                                    </a:solidFill>
                                    <a:latin typeface="Cambria Math" panose="02040503050406030204" pitchFamily="18" charset="0"/>
                                  </a:rPr>
                                  <m:t>𝑥</m:t>
                                </m:r>
                              </m:e>
                            </m:acc>
                          </m:e>
                          <m:sub>
                            <m:r>
                              <a:rPr lang="en-US" sz="3200" b="0" i="1" smtClean="0">
                                <a:solidFill>
                                  <a:srgbClr val="FFC000"/>
                                </a:solidFill>
                                <a:latin typeface="Cambria Math" panose="02040503050406030204" pitchFamily="18" charset="0"/>
                              </a:rPr>
                              <m:t>2</m:t>
                            </m:r>
                          </m:sub>
                        </m:sSub>
                      </m:oMath>
                    </m:oMathPara>
                  </a14:m>
                  <a:endParaRPr lang="en-US" sz="3200" dirty="0"/>
                </a:p>
              </p:txBody>
            </p:sp>
          </mc:Choice>
          <mc:Fallback xmlns="">
            <p:sp>
              <p:nvSpPr>
                <p:cNvPr id="100" name="TextBox 99"/>
                <p:cNvSpPr txBox="1">
                  <a:spLocks noRot="1" noChangeAspect="1" noMove="1" noResize="1" noEditPoints="1" noAdjustHandles="1" noChangeArrowheads="1" noChangeShapeType="1" noTextEdit="1"/>
                </p:cNvSpPr>
                <p:nvPr/>
              </p:nvSpPr>
              <p:spPr>
                <a:xfrm>
                  <a:off x="5202860" y="4078479"/>
                  <a:ext cx="702692" cy="584775"/>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p:cNvSpPr txBox="1"/>
                <p:nvPr/>
              </p:nvSpPr>
              <p:spPr>
                <a:xfrm>
                  <a:off x="5705783" y="4073441"/>
                  <a:ext cx="70269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rgbClr val="FFC000"/>
                                </a:solidFill>
                                <a:latin typeface="Cambria Math" panose="02040503050406030204" pitchFamily="18" charset="0"/>
                              </a:rPr>
                            </m:ctrlPr>
                          </m:sSubPr>
                          <m:e>
                            <m:acc>
                              <m:accPr>
                                <m:chr m:val="⃗"/>
                                <m:ctrlPr>
                                  <a:rPr lang="en-US" sz="3200" i="1" smtClean="0">
                                    <a:solidFill>
                                      <a:srgbClr val="FFC000"/>
                                    </a:solidFill>
                                    <a:latin typeface="Cambria Math" panose="02040503050406030204" pitchFamily="18" charset="0"/>
                                  </a:rPr>
                                </m:ctrlPr>
                              </m:accPr>
                              <m:e>
                                <m:r>
                                  <a:rPr lang="en-US" sz="3200" b="0" i="1" smtClean="0">
                                    <a:solidFill>
                                      <a:srgbClr val="FFC000"/>
                                    </a:solidFill>
                                    <a:latin typeface="Cambria Math" panose="02040503050406030204" pitchFamily="18" charset="0"/>
                                  </a:rPr>
                                  <m:t>𝑥</m:t>
                                </m:r>
                              </m:e>
                            </m:acc>
                          </m:e>
                          <m:sub>
                            <m:r>
                              <a:rPr lang="en-US" sz="3200" b="0" i="1" smtClean="0">
                                <a:solidFill>
                                  <a:srgbClr val="FFC000"/>
                                </a:solidFill>
                                <a:latin typeface="Cambria Math" panose="02040503050406030204" pitchFamily="18" charset="0"/>
                              </a:rPr>
                              <m:t>3</m:t>
                            </m:r>
                          </m:sub>
                        </m:sSub>
                      </m:oMath>
                    </m:oMathPara>
                  </a14:m>
                  <a:endParaRPr lang="en-US" sz="3200" dirty="0"/>
                </a:p>
              </p:txBody>
            </p:sp>
          </mc:Choice>
          <mc:Fallback xmlns="">
            <p:sp>
              <p:nvSpPr>
                <p:cNvPr id="101" name="TextBox 100"/>
                <p:cNvSpPr txBox="1">
                  <a:spLocks noRot="1" noChangeAspect="1" noMove="1" noResize="1" noEditPoints="1" noAdjustHandles="1" noChangeArrowheads="1" noChangeShapeType="1" noTextEdit="1"/>
                </p:cNvSpPr>
                <p:nvPr/>
              </p:nvSpPr>
              <p:spPr>
                <a:xfrm>
                  <a:off x="5705783" y="4073441"/>
                  <a:ext cx="702693" cy="584775"/>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p:cNvSpPr txBox="1"/>
                <p:nvPr/>
              </p:nvSpPr>
              <p:spPr>
                <a:xfrm>
                  <a:off x="6182501" y="4090387"/>
                  <a:ext cx="70269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rgbClr val="FFC000"/>
                                </a:solidFill>
                                <a:latin typeface="Cambria Math" panose="02040503050406030204" pitchFamily="18" charset="0"/>
                              </a:rPr>
                            </m:ctrlPr>
                          </m:sSubPr>
                          <m:e>
                            <m:acc>
                              <m:accPr>
                                <m:chr m:val="⃗"/>
                                <m:ctrlPr>
                                  <a:rPr lang="en-US" sz="3200" i="1" smtClean="0">
                                    <a:solidFill>
                                      <a:srgbClr val="FFC000"/>
                                    </a:solidFill>
                                    <a:latin typeface="Cambria Math" panose="02040503050406030204" pitchFamily="18" charset="0"/>
                                  </a:rPr>
                                </m:ctrlPr>
                              </m:accPr>
                              <m:e>
                                <m:r>
                                  <a:rPr lang="en-US" sz="3200" b="0" i="1" smtClean="0">
                                    <a:solidFill>
                                      <a:srgbClr val="FFC000"/>
                                    </a:solidFill>
                                    <a:latin typeface="Cambria Math" panose="02040503050406030204" pitchFamily="18" charset="0"/>
                                  </a:rPr>
                                  <m:t>𝑥</m:t>
                                </m:r>
                              </m:e>
                            </m:acc>
                          </m:e>
                          <m:sub>
                            <m:r>
                              <a:rPr lang="en-US" sz="3200" b="0" i="1" smtClean="0">
                                <a:solidFill>
                                  <a:srgbClr val="FFC000"/>
                                </a:solidFill>
                                <a:latin typeface="Cambria Math" panose="02040503050406030204" pitchFamily="18" charset="0"/>
                              </a:rPr>
                              <m:t>4</m:t>
                            </m:r>
                          </m:sub>
                        </m:sSub>
                      </m:oMath>
                    </m:oMathPara>
                  </a14:m>
                  <a:endParaRPr lang="en-US" sz="3200" dirty="0"/>
                </a:p>
              </p:txBody>
            </p:sp>
          </mc:Choice>
          <mc:Fallback xmlns="">
            <p:sp>
              <p:nvSpPr>
                <p:cNvPr id="102" name="TextBox 101"/>
                <p:cNvSpPr txBox="1">
                  <a:spLocks noRot="1" noChangeAspect="1" noMove="1" noResize="1" noEditPoints="1" noAdjustHandles="1" noChangeArrowheads="1" noChangeShapeType="1" noTextEdit="1"/>
                </p:cNvSpPr>
                <p:nvPr/>
              </p:nvSpPr>
              <p:spPr>
                <a:xfrm>
                  <a:off x="6182501" y="4090387"/>
                  <a:ext cx="702692" cy="584775"/>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Box 102"/>
                <p:cNvSpPr txBox="1"/>
                <p:nvPr/>
              </p:nvSpPr>
              <p:spPr>
                <a:xfrm>
                  <a:off x="6659219" y="4078479"/>
                  <a:ext cx="70269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rgbClr val="FFC000"/>
                                </a:solidFill>
                                <a:latin typeface="Cambria Math" panose="02040503050406030204" pitchFamily="18" charset="0"/>
                              </a:rPr>
                            </m:ctrlPr>
                          </m:sSubPr>
                          <m:e>
                            <m:acc>
                              <m:accPr>
                                <m:chr m:val="⃗"/>
                                <m:ctrlPr>
                                  <a:rPr lang="en-US" sz="3200" i="1" smtClean="0">
                                    <a:solidFill>
                                      <a:srgbClr val="FFC000"/>
                                    </a:solidFill>
                                    <a:latin typeface="Cambria Math" panose="02040503050406030204" pitchFamily="18" charset="0"/>
                                  </a:rPr>
                                </m:ctrlPr>
                              </m:accPr>
                              <m:e>
                                <m:r>
                                  <a:rPr lang="en-US" sz="3200" b="0" i="1" smtClean="0">
                                    <a:solidFill>
                                      <a:srgbClr val="FFC000"/>
                                    </a:solidFill>
                                    <a:latin typeface="Cambria Math" panose="02040503050406030204" pitchFamily="18" charset="0"/>
                                  </a:rPr>
                                  <m:t>𝑥</m:t>
                                </m:r>
                              </m:e>
                            </m:acc>
                          </m:e>
                          <m:sub>
                            <m:r>
                              <a:rPr lang="en-US" sz="3200" b="0" i="1" smtClean="0">
                                <a:solidFill>
                                  <a:srgbClr val="FFC000"/>
                                </a:solidFill>
                                <a:latin typeface="Cambria Math" panose="02040503050406030204" pitchFamily="18" charset="0"/>
                              </a:rPr>
                              <m:t>5</m:t>
                            </m:r>
                          </m:sub>
                        </m:sSub>
                      </m:oMath>
                    </m:oMathPara>
                  </a14:m>
                  <a:endParaRPr lang="en-US" sz="3200" dirty="0"/>
                </a:p>
              </p:txBody>
            </p:sp>
          </mc:Choice>
          <mc:Fallback xmlns="">
            <p:sp>
              <p:nvSpPr>
                <p:cNvPr id="103" name="TextBox 102"/>
                <p:cNvSpPr txBox="1">
                  <a:spLocks noRot="1" noChangeAspect="1" noMove="1" noResize="1" noEditPoints="1" noAdjustHandles="1" noChangeArrowheads="1" noChangeShapeType="1" noTextEdit="1"/>
                </p:cNvSpPr>
                <p:nvPr/>
              </p:nvSpPr>
              <p:spPr>
                <a:xfrm>
                  <a:off x="6659219" y="4078479"/>
                  <a:ext cx="702692" cy="584775"/>
                </a:xfrm>
                <a:prstGeom prst="rect">
                  <a:avLst/>
                </a:prstGeom>
                <a:blipFill rotWithShape="0">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Box 103"/>
                <p:cNvSpPr txBox="1"/>
                <p:nvPr/>
              </p:nvSpPr>
              <p:spPr>
                <a:xfrm>
                  <a:off x="7162142" y="4090386"/>
                  <a:ext cx="70269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rgbClr val="FFC000"/>
                                </a:solidFill>
                                <a:latin typeface="Cambria Math" panose="02040503050406030204" pitchFamily="18" charset="0"/>
                              </a:rPr>
                            </m:ctrlPr>
                          </m:sSubPr>
                          <m:e>
                            <m:acc>
                              <m:accPr>
                                <m:chr m:val="⃗"/>
                                <m:ctrlPr>
                                  <a:rPr lang="en-US" sz="3200" i="1" smtClean="0">
                                    <a:solidFill>
                                      <a:srgbClr val="FFC000"/>
                                    </a:solidFill>
                                    <a:latin typeface="Cambria Math" panose="02040503050406030204" pitchFamily="18" charset="0"/>
                                  </a:rPr>
                                </m:ctrlPr>
                              </m:accPr>
                              <m:e>
                                <m:r>
                                  <a:rPr lang="en-US" sz="3200" b="0" i="1" smtClean="0">
                                    <a:solidFill>
                                      <a:srgbClr val="FFC000"/>
                                    </a:solidFill>
                                    <a:latin typeface="Cambria Math" panose="02040503050406030204" pitchFamily="18" charset="0"/>
                                  </a:rPr>
                                  <m:t>𝑥</m:t>
                                </m:r>
                              </m:e>
                            </m:acc>
                          </m:e>
                          <m:sub>
                            <m:r>
                              <a:rPr lang="en-US" sz="3200" b="0" i="1" smtClean="0">
                                <a:solidFill>
                                  <a:srgbClr val="FFC000"/>
                                </a:solidFill>
                                <a:latin typeface="Cambria Math" panose="02040503050406030204" pitchFamily="18" charset="0"/>
                              </a:rPr>
                              <m:t>6</m:t>
                            </m:r>
                          </m:sub>
                        </m:sSub>
                      </m:oMath>
                    </m:oMathPara>
                  </a14:m>
                  <a:endParaRPr lang="en-US" sz="3200" dirty="0"/>
                </a:p>
              </p:txBody>
            </p:sp>
          </mc:Choice>
          <mc:Fallback xmlns="">
            <p:sp>
              <p:nvSpPr>
                <p:cNvPr id="104" name="TextBox 103"/>
                <p:cNvSpPr txBox="1">
                  <a:spLocks noRot="1" noChangeAspect="1" noMove="1" noResize="1" noEditPoints="1" noAdjustHandles="1" noChangeArrowheads="1" noChangeShapeType="1" noTextEdit="1"/>
                </p:cNvSpPr>
                <p:nvPr/>
              </p:nvSpPr>
              <p:spPr>
                <a:xfrm>
                  <a:off x="7162142" y="4090386"/>
                  <a:ext cx="702693" cy="584775"/>
                </a:xfrm>
                <a:prstGeom prst="rect">
                  <a:avLst/>
                </a:prstGeom>
                <a:blipFill rotWithShape="0">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p:cNvSpPr txBox="1"/>
                <p:nvPr/>
              </p:nvSpPr>
              <p:spPr>
                <a:xfrm>
                  <a:off x="8031856" y="4096256"/>
                  <a:ext cx="932499" cy="6165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acc>
                              <m:accPr>
                                <m:chr m:val="⃗"/>
                                <m:ctrlPr>
                                  <a:rPr lang="en-US" sz="3200" i="1" smtClean="0">
                                    <a:latin typeface="Cambria Math" panose="02040503050406030204" pitchFamily="18" charset="0"/>
                                  </a:rPr>
                                </m:ctrlPr>
                              </m:accPr>
                              <m:e>
                                <m:r>
                                  <a:rPr lang="en-US" sz="3200" b="0" i="1" smtClean="0">
                                    <a:latin typeface="Cambria Math" panose="02040503050406030204" pitchFamily="18" charset="0"/>
                                  </a:rPr>
                                  <m:t>𝑥</m:t>
                                </m:r>
                              </m:e>
                            </m:acc>
                          </m:e>
                          <m:sub>
                            <m:d>
                              <m:dPr>
                                <m:begChr m:val="|"/>
                                <m:endChr m:val="|"/>
                                <m:ctrlPr>
                                  <a:rPr lang="en-US" sz="3200" i="1" smtClean="0">
                                    <a:latin typeface="Cambria Math" panose="02040503050406030204" pitchFamily="18" charset="0"/>
                                  </a:rPr>
                                </m:ctrlPr>
                              </m:dPr>
                              <m:e>
                                <m:r>
                                  <a:rPr lang="en-US" sz="3200" b="0" i="1" smtClean="0">
                                    <a:latin typeface="Cambria Math" panose="02040503050406030204" pitchFamily="18" charset="0"/>
                                  </a:rPr>
                                  <m:t>𝑋</m:t>
                                </m:r>
                              </m:e>
                            </m:d>
                          </m:sub>
                        </m:sSub>
                      </m:oMath>
                    </m:oMathPara>
                  </a14:m>
                  <a:endParaRPr lang="en-US" sz="3200" dirty="0"/>
                </a:p>
              </p:txBody>
            </p:sp>
          </mc:Choice>
          <mc:Fallback xmlns="">
            <p:sp>
              <p:nvSpPr>
                <p:cNvPr id="105" name="TextBox 104"/>
                <p:cNvSpPr txBox="1">
                  <a:spLocks noRot="1" noChangeAspect="1" noMove="1" noResize="1" noEditPoints="1" noAdjustHandles="1" noChangeArrowheads="1" noChangeShapeType="1" noTextEdit="1"/>
                </p:cNvSpPr>
                <p:nvPr/>
              </p:nvSpPr>
              <p:spPr>
                <a:xfrm>
                  <a:off x="8031856" y="4096256"/>
                  <a:ext cx="932499" cy="616579"/>
                </a:xfrm>
                <a:prstGeom prst="rect">
                  <a:avLst/>
                </a:prstGeom>
                <a:blipFill rotWithShape="0">
                  <a:blip r:embed="rId24"/>
                  <a:stretch>
                    <a:fillRect/>
                  </a:stretch>
                </a:blipFill>
              </p:spPr>
              <p:txBody>
                <a:bodyPr/>
                <a:lstStyle/>
                <a:p>
                  <a:r>
                    <a:rPr lang="en-US">
                      <a:noFill/>
                    </a:rPr>
                    <a:t> </a:t>
                  </a:r>
                </a:p>
              </p:txBody>
            </p:sp>
          </mc:Fallback>
        </mc:AlternateContent>
        <p:sp>
          <p:nvSpPr>
            <p:cNvPr id="106" name="TextBox 105"/>
            <p:cNvSpPr txBox="1"/>
            <p:nvPr/>
          </p:nvSpPr>
          <p:spPr>
            <a:xfrm>
              <a:off x="7612655" y="4294260"/>
              <a:ext cx="599281" cy="220573"/>
            </a:xfrm>
            <a:prstGeom prst="rect">
              <a:avLst/>
            </a:prstGeom>
            <a:noFill/>
          </p:spPr>
          <p:txBody>
            <a:bodyPr wrap="square" rtlCol="0">
              <a:spAutoFit/>
            </a:bodyPr>
            <a:lstStyle/>
            <a:p>
              <a:pPr>
                <a:lnSpc>
                  <a:spcPts val="1000"/>
                </a:lnSpc>
              </a:pPr>
              <a:r>
                <a:rPr lang="en-US" sz="3200" dirty="0"/>
                <a:t>…</a:t>
              </a:r>
            </a:p>
          </p:txBody>
        </p:sp>
        <p:sp>
          <p:nvSpPr>
            <p:cNvPr id="117" name="AutoShape 35"/>
            <p:cNvSpPr>
              <a:spLocks noChangeArrowheads="1"/>
            </p:cNvSpPr>
            <p:nvPr/>
          </p:nvSpPr>
          <p:spPr bwMode="auto">
            <a:xfrm>
              <a:off x="4971950" y="4745858"/>
              <a:ext cx="2592114" cy="678656"/>
            </a:xfrm>
            <a:prstGeom prst="flowChartCollate">
              <a:avLst/>
            </a:prstGeom>
            <a:solidFill>
              <a:srgbClr val="33CCCC"/>
            </a:solidFill>
            <a:ln w="22225">
              <a:solidFill>
                <a:srgbClr val="33CCCC"/>
              </a:solidFill>
              <a:miter lim="800000"/>
              <a:headEnd/>
              <a:tailEnd/>
            </a:ln>
            <a:effectLst/>
          </p:spPr>
          <p:txBody>
            <a:bodyPr wrap="none" anchor="ctr"/>
            <a:lstStyle/>
            <a:p>
              <a:endParaRPr lang="en-US"/>
            </a:p>
          </p:txBody>
        </p:sp>
        <p:sp>
          <p:nvSpPr>
            <p:cNvPr id="119" name="Rectangle 5"/>
            <p:cNvSpPr>
              <a:spLocks noChangeArrowheads="1"/>
            </p:cNvSpPr>
            <p:nvPr/>
          </p:nvSpPr>
          <p:spPr bwMode="auto">
            <a:xfrm>
              <a:off x="5181600" y="3352800"/>
              <a:ext cx="3256466" cy="737586"/>
            </a:xfrm>
            <a:prstGeom prst="rect">
              <a:avLst/>
            </a:prstGeom>
            <a:noFill/>
            <a:ln w="9525">
              <a:noFill/>
              <a:miter lim="800000"/>
              <a:headEnd/>
              <a:tailEnd/>
            </a:ln>
            <a:effectLst/>
          </p:spPr>
          <p:txBody>
            <a:bodyPr lIns="0" tIns="0" rIns="0" bIns="0"/>
            <a:lstStyle/>
            <a:p>
              <a:pPr marL="342900" indent="-342900" algn="l" eaLnBrk="1" hangingPunct="1">
                <a:spcAft>
                  <a:spcPct val="0"/>
                </a:spcAft>
              </a:pPr>
              <a:r>
                <a:rPr lang="en-US" altLang="zh-CN" sz="2200" i="1" dirty="0">
                  <a:solidFill>
                    <a:srgbClr val="18F8D3"/>
                  </a:solidFill>
                </a:rPr>
                <a:t>X’ does not have enough matching vectors</a:t>
              </a:r>
              <a:endParaRPr lang="en-US" altLang="zh-CN" sz="2200" dirty="0">
                <a:solidFill>
                  <a:srgbClr val="18F8D3"/>
                </a:solidFill>
              </a:endParaRPr>
            </a:p>
          </p:txBody>
        </p:sp>
        <p:sp>
          <p:nvSpPr>
            <p:cNvPr id="6" name="Rectangle 5"/>
            <p:cNvSpPr/>
            <p:nvPr/>
          </p:nvSpPr>
          <p:spPr>
            <a:xfrm>
              <a:off x="5395356" y="6194070"/>
              <a:ext cx="899605" cy="369332"/>
            </a:xfrm>
            <a:prstGeom prst="rect">
              <a:avLst/>
            </a:prstGeom>
          </p:spPr>
          <p:txBody>
            <a:bodyPr wrap="none">
              <a:spAutoFit/>
            </a:bodyPr>
            <a:lstStyle/>
            <a:p>
              <a:pPr marL="342900" indent="-342900">
                <a:spcAft>
                  <a:spcPct val="0"/>
                </a:spcAft>
              </a:pPr>
              <a:r>
                <a:rPr lang="en-US" altLang="zh-CN" dirty="0"/>
                <a:t>|</a:t>
              </a:r>
              <a:r>
                <a:rPr lang="en-US" altLang="zh-CN" i="1" dirty="0"/>
                <a:t>X’</a:t>
              </a:r>
              <a:r>
                <a:rPr lang="en-US" altLang="zh-CN" dirty="0"/>
                <a:t>| </a:t>
              </a:r>
              <a:r>
                <a:rPr lang="en-US" altLang="zh-CN" dirty="0">
                  <a:sym typeface="Symbol" panose="05050102010706020507" pitchFamily="18" charset="2"/>
                </a:rPr>
                <a:t>= 4</a:t>
              </a:r>
              <a:endParaRPr lang="en-US" altLang="zh-CN" dirty="0"/>
            </a:p>
          </p:txBody>
        </p:sp>
        <p:sp>
          <p:nvSpPr>
            <p:cNvPr id="120" name="AutoShape 31"/>
            <p:cNvSpPr>
              <a:spLocks/>
            </p:cNvSpPr>
            <p:nvPr/>
          </p:nvSpPr>
          <p:spPr bwMode="auto">
            <a:xfrm rot="5400000">
              <a:off x="5720812" y="5087330"/>
              <a:ext cx="304800" cy="2023960"/>
            </a:xfrm>
            <a:prstGeom prst="rightBrace">
              <a:avLst>
                <a:gd name="adj1" fmla="val 47569"/>
                <a:gd name="adj2" fmla="val 50000"/>
              </a:avLst>
            </a:prstGeom>
            <a:noFill/>
            <a:ln w="22225">
              <a:solidFill>
                <a:srgbClr val="FF0000"/>
              </a:solidFill>
              <a:round/>
              <a:headEnd/>
              <a:tailEnd/>
            </a:ln>
            <a:effectLst/>
          </p:spPr>
          <p:txBody>
            <a:bodyPr wrap="none" anchor="ctr"/>
            <a:lstStyle/>
            <a:p>
              <a:endParaRPr lang="en-US"/>
            </a:p>
          </p:txBody>
        </p:sp>
        <mc:AlternateContent xmlns:mc="http://schemas.openxmlformats.org/markup-compatibility/2006" xmlns:a14="http://schemas.microsoft.com/office/drawing/2010/main">
          <mc:Choice Requires="a14">
            <p:sp>
              <p:nvSpPr>
                <p:cNvPr id="83" name="TextBox 82"/>
                <p:cNvSpPr txBox="1"/>
                <p:nvPr/>
              </p:nvSpPr>
              <p:spPr>
                <a:xfrm>
                  <a:off x="4929258" y="5476778"/>
                  <a:ext cx="508537" cy="539956"/>
                </a:xfrm>
                <a:prstGeom prst="rect">
                  <a:avLst/>
                </a:prstGeom>
                <a:noFill/>
              </p:spPr>
              <p:txBody>
                <a:bodyPr wrap="none" lIns="0" tIns="0" rIns="0" bIns="0" rtlCol="0">
                  <a:spAutoFit/>
                </a:bodyPr>
                <a:lstStyle/>
                <a:p>
                  <a14:m>
                    <m:oMath xmlns:m="http://schemas.openxmlformats.org/officeDocument/2006/math">
                      <m:acc>
                        <m:accPr>
                          <m:chr m:val="⃗"/>
                          <m:ctrlPr>
                            <a:rPr lang="en-US" sz="3200" i="1" smtClean="0">
                              <a:solidFill>
                                <a:srgbClr val="FFC000"/>
                              </a:solidFill>
                              <a:latin typeface="Cambria Math" panose="02040503050406030204" pitchFamily="18" charset="0"/>
                            </a:rPr>
                          </m:ctrlPr>
                        </m:accPr>
                        <m:e>
                          <m:sSubSup>
                            <m:sSubSupPr>
                              <m:ctrlPr>
                                <a:rPr lang="en-US" sz="3200" i="1" smtClean="0">
                                  <a:solidFill>
                                    <a:srgbClr val="FFC000"/>
                                  </a:solidFill>
                                  <a:latin typeface="Cambria Math" panose="02040503050406030204" pitchFamily="18" charset="0"/>
                                </a:rPr>
                              </m:ctrlPr>
                            </m:sSubSupPr>
                            <m:e>
                              <m:r>
                                <a:rPr lang="en-US" sz="3200" b="0" i="1" smtClean="0">
                                  <a:solidFill>
                                    <a:srgbClr val="FFC000"/>
                                  </a:solidFill>
                                  <a:latin typeface="Cambria Math" panose="02040503050406030204" pitchFamily="18" charset="0"/>
                                </a:rPr>
                                <m:t>𝑥</m:t>
                              </m:r>
                            </m:e>
                            <m:sub>
                              <m:r>
                                <a:rPr lang="en-US" sz="3200" b="0" i="1" smtClean="0">
                                  <a:solidFill>
                                    <a:srgbClr val="FFC000"/>
                                  </a:solidFill>
                                  <a:latin typeface="Cambria Math" panose="02040503050406030204" pitchFamily="18" charset="0"/>
                                </a:rPr>
                                <m:t>1</m:t>
                              </m:r>
                            </m:sub>
                            <m:sup>
                              <m:r>
                                <a:rPr lang="en-US" sz="3200" b="0" i="1" smtClean="0">
                                  <a:solidFill>
                                    <a:srgbClr val="FFC000"/>
                                  </a:solidFill>
                                  <a:latin typeface="Cambria Math" panose="02040503050406030204" pitchFamily="18" charset="0"/>
                                </a:rPr>
                                <m:t>,</m:t>
                              </m:r>
                            </m:sup>
                          </m:sSubSup>
                        </m:e>
                      </m:acc>
                    </m:oMath>
                  </a14:m>
                  <a:r>
                    <a:rPr lang="en-US" sz="3200" dirty="0">
                      <a:solidFill>
                        <a:srgbClr val="FFC000"/>
                      </a:solidFill>
                    </a:rPr>
                    <a:t> </a:t>
                  </a:r>
                </a:p>
              </p:txBody>
            </p:sp>
          </mc:Choice>
          <mc:Fallback xmlns="">
            <p:sp>
              <p:nvSpPr>
                <p:cNvPr id="83" name="TextBox 82"/>
                <p:cNvSpPr txBox="1">
                  <a:spLocks noRot="1" noChangeAspect="1" noMove="1" noResize="1" noEditPoints="1" noAdjustHandles="1" noChangeArrowheads="1" noChangeShapeType="1" noTextEdit="1"/>
                </p:cNvSpPr>
                <p:nvPr/>
              </p:nvSpPr>
              <p:spPr>
                <a:xfrm>
                  <a:off x="4929258" y="5476778"/>
                  <a:ext cx="508537" cy="539956"/>
                </a:xfrm>
                <a:prstGeom prst="rect">
                  <a:avLst/>
                </a:prstGeom>
                <a:blipFill rotWithShape="0">
                  <a:blip r:embed="rId25"/>
                  <a:stretch>
                    <a:fillRect l="-12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p:cNvSpPr txBox="1"/>
                <p:nvPr/>
              </p:nvSpPr>
              <p:spPr>
                <a:xfrm>
                  <a:off x="5415035" y="5477418"/>
                  <a:ext cx="518027" cy="540469"/>
                </a:xfrm>
                <a:prstGeom prst="rect">
                  <a:avLst/>
                </a:prstGeom>
                <a:noFill/>
              </p:spPr>
              <p:txBody>
                <a:bodyPr wrap="none" lIns="0" tIns="0" rIns="0" bIns="0" rtlCol="0">
                  <a:spAutoFit/>
                </a:bodyPr>
                <a:lstStyle/>
                <a:p>
                  <a14:m>
                    <m:oMath xmlns:m="http://schemas.openxmlformats.org/officeDocument/2006/math">
                      <m:acc>
                        <m:accPr>
                          <m:chr m:val="⃗"/>
                          <m:ctrlPr>
                            <a:rPr lang="en-US" sz="3200" i="1" smtClean="0">
                              <a:solidFill>
                                <a:srgbClr val="FFC000"/>
                              </a:solidFill>
                              <a:latin typeface="Cambria Math" panose="02040503050406030204" pitchFamily="18" charset="0"/>
                            </a:rPr>
                          </m:ctrlPr>
                        </m:accPr>
                        <m:e>
                          <m:sSubSup>
                            <m:sSubSupPr>
                              <m:ctrlPr>
                                <a:rPr lang="en-US" sz="3200" i="1" smtClean="0">
                                  <a:solidFill>
                                    <a:srgbClr val="FFC000"/>
                                  </a:solidFill>
                                  <a:latin typeface="Cambria Math" panose="02040503050406030204" pitchFamily="18" charset="0"/>
                                </a:rPr>
                              </m:ctrlPr>
                            </m:sSubSupPr>
                            <m:e>
                              <m:r>
                                <a:rPr lang="en-US" sz="3200" b="0" i="1" smtClean="0">
                                  <a:solidFill>
                                    <a:srgbClr val="FFC000"/>
                                  </a:solidFill>
                                  <a:latin typeface="Cambria Math" panose="02040503050406030204" pitchFamily="18" charset="0"/>
                                </a:rPr>
                                <m:t>𝑥</m:t>
                              </m:r>
                            </m:e>
                            <m:sub>
                              <m:r>
                                <a:rPr lang="en-US" sz="3200" b="0" i="1" smtClean="0">
                                  <a:solidFill>
                                    <a:srgbClr val="FFC000"/>
                                  </a:solidFill>
                                  <a:latin typeface="Cambria Math" panose="02040503050406030204" pitchFamily="18" charset="0"/>
                                </a:rPr>
                                <m:t>2</m:t>
                              </m:r>
                            </m:sub>
                            <m:sup>
                              <m:r>
                                <a:rPr lang="en-US" sz="3200" b="0" i="1" smtClean="0">
                                  <a:solidFill>
                                    <a:srgbClr val="FFC000"/>
                                  </a:solidFill>
                                  <a:latin typeface="Cambria Math" panose="02040503050406030204" pitchFamily="18" charset="0"/>
                                </a:rPr>
                                <m:t>,</m:t>
                              </m:r>
                            </m:sup>
                          </m:sSubSup>
                        </m:e>
                      </m:acc>
                    </m:oMath>
                  </a14:m>
                  <a:r>
                    <a:rPr lang="en-US" sz="3200" dirty="0">
                      <a:solidFill>
                        <a:srgbClr val="FFC000"/>
                      </a:solidFill>
                    </a:rPr>
                    <a:t> </a:t>
                  </a:r>
                </a:p>
              </p:txBody>
            </p:sp>
          </mc:Choice>
          <mc:Fallback xmlns="">
            <p:sp>
              <p:nvSpPr>
                <p:cNvPr id="84" name="TextBox 83"/>
                <p:cNvSpPr txBox="1">
                  <a:spLocks noRot="1" noChangeAspect="1" noMove="1" noResize="1" noEditPoints="1" noAdjustHandles="1" noChangeArrowheads="1" noChangeShapeType="1" noTextEdit="1"/>
                </p:cNvSpPr>
                <p:nvPr/>
              </p:nvSpPr>
              <p:spPr>
                <a:xfrm>
                  <a:off x="5415035" y="5477418"/>
                  <a:ext cx="518027" cy="540469"/>
                </a:xfrm>
                <a:prstGeom prst="rect">
                  <a:avLst/>
                </a:prstGeom>
                <a:blipFill rotWithShape="0">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p:cNvSpPr txBox="1"/>
                <p:nvPr/>
              </p:nvSpPr>
              <p:spPr>
                <a:xfrm>
                  <a:off x="5896176" y="5473765"/>
                  <a:ext cx="518027" cy="542969"/>
                </a:xfrm>
                <a:prstGeom prst="rect">
                  <a:avLst/>
                </a:prstGeom>
                <a:noFill/>
              </p:spPr>
              <p:txBody>
                <a:bodyPr wrap="none" lIns="0" tIns="0" rIns="0" bIns="0" rtlCol="0">
                  <a:spAutoFit/>
                </a:bodyPr>
                <a:lstStyle/>
                <a:p>
                  <a14:m>
                    <m:oMath xmlns:m="http://schemas.openxmlformats.org/officeDocument/2006/math">
                      <m:acc>
                        <m:accPr>
                          <m:chr m:val="⃗"/>
                          <m:ctrlPr>
                            <a:rPr lang="en-US" sz="3200" i="1" smtClean="0">
                              <a:solidFill>
                                <a:srgbClr val="FFC000"/>
                              </a:solidFill>
                              <a:latin typeface="Cambria Math" panose="02040503050406030204" pitchFamily="18" charset="0"/>
                            </a:rPr>
                          </m:ctrlPr>
                        </m:accPr>
                        <m:e>
                          <m:sSubSup>
                            <m:sSubSupPr>
                              <m:ctrlPr>
                                <a:rPr lang="en-US" sz="3200" i="1" smtClean="0">
                                  <a:solidFill>
                                    <a:srgbClr val="FFC000"/>
                                  </a:solidFill>
                                  <a:latin typeface="Cambria Math" panose="02040503050406030204" pitchFamily="18" charset="0"/>
                                </a:rPr>
                              </m:ctrlPr>
                            </m:sSubSupPr>
                            <m:e>
                              <m:r>
                                <a:rPr lang="en-US" sz="3200" b="0" i="1" smtClean="0">
                                  <a:solidFill>
                                    <a:srgbClr val="FFC000"/>
                                  </a:solidFill>
                                  <a:latin typeface="Cambria Math" panose="02040503050406030204" pitchFamily="18" charset="0"/>
                                </a:rPr>
                                <m:t>𝑥</m:t>
                              </m:r>
                            </m:e>
                            <m:sub>
                              <m:r>
                                <a:rPr lang="en-US" sz="3200" b="0" i="1" smtClean="0">
                                  <a:solidFill>
                                    <a:srgbClr val="FFC000"/>
                                  </a:solidFill>
                                  <a:latin typeface="Cambria Math" panose="02040503050406030204" pitchFamily="18" charset="0"/>
                                </a:rPr>
                                <m:t>3</m:t>
                              </m:r>
                            </m:sub>
                            <m:sup>
                              <m:r>
                                <a:rPr lang="en-US" sz="3200" b="0" i="1" smtClean="0">
                                  <a:solidFill>
                                    <a:srgbClr val="FFC000"/>
                                  </a:solidFill>
                                  <a:latin typeface="Cambria Math" panose="02040503050406030204" pitchFamily="18" charset="0"/>
                                </a:rPr>
                                <m:t>,</m:t>
                              </m:r>
                            </m:sup>
                          </m:sSubSup>
                        </m:e>
                      </m:acc>
                    </m:oMath>
                  </a14:m>
                  <a:r>
                    <a:rPr lang="en-US" sz="3200" dirty="0">
                      <a:solidFill>
                        <a:srgbClr val="FFC000"/>
                      </a:solidFill>
                    </a:rPr>
                    <a:t> </a:t>
                  </a:r>
                </a:p>
              </p:txBody>
            </p:sp>
          </mc:Choice>
          <mc:Fallback xmlns="">
            <p:sp>
              <p:nvSpPr>
                <p:cNvPr id="85" name="TextBox 84"/>
                <p:cNvSpPr txBox="1">
                  <a:spLocks noRot="1" noChangeAspect="1" noMove="1" noResize="1" noEditPoints="1" noAdjustHandles="1" noChangeArrowheads="1" noChangeShapeType="1" noTextEdit="1"/>
                </p:cNvSpPr>
                <p:nvPr/>
              </p:nvSpPr>
              <p:spPr>
                <a:xfrm>
                  <a:off x="5896176" y="5473765"/>
                  <a:ext cx="518027" cy="542969"/>
                </a:xfrm>
                <a:prstGeom prst="rect">
                  <a:avLst/>
                </a:prstGeom>
                <a:blipFill rotWithShape="0">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6400205" y="5468670"/>
                  <a:ext cx="518027" cy="539443"/>
                </a:xfrm>
                <a:prstGeom prst="rect">
                  <a:avLst/>
                </a:prstGeom>
                <a:noFill/>
              </p:spPr>
              <p:txBody>
                <a:bodyPr wrap="none" lIns="0" tIns="0" rIns="0" bIns="0" rtlCol="0">
                  <a:spAutoFit/>
                </a:bodyPr>
                <a:lstStyle/>
                <a:p>
                  <a14:m>
                    <m:oMath xmlns:m="http://schemas.openxmlformats.org/officeDocument/2006/math">
                      <m:acc>
                        <m:accPr>
                          <m:chr m:val="⃗"/>
                          <m:ctrlPr>
                            <a:rPr lang="en-US" sz="3200" i="1" smtClean="0">
                              <a:solidFill>
                                <a:srgbClr val="FFC000"/>
                              </a:solidFill>
                              <a:latin typeface="Cambria Math" panose="02040503050406030204" pitchFamily="18" charset="0"/>
                            </a:rPr>
                          </m:ctrlPr>
                        </m:accPr>
                        <m:e>
                          <m:sSubSup>
                            <m:sSubSupPr>
                              <m:ctrlPr>
                                <a:rPr lang="en-US" sz="3200" i="1" smtClean="0">
                                  <a:solidFill>
                                    <a:srgbClr val="FFC000"/>
                                  </a:solidFill>
                                  <a:latin typeface="Cambria Math" panose="02040503050406030204" pitchFamily="18" charset="0"/>
                                </a:rPr>
                              </m:ctrlPr>
                            </m:sSubSupPr>
                            <m:e>
                              <m:r>
                                <a:rPr lang="en-US" sz="3200" b="0" i="1" smtClean="0">
                                  <a:solidFill>
                                    <a:srgbClr val="FFC000"/>
                                  </a:solidFill>
                                  <a:latin typeface="Cambria Math" panose="02040503050406030204" pitchFamily="18" charset="0"/>
                                </a:rPr>
                                <m:t>𝑥</m:t>
                              </m:r>
                            </m:e>
                            <m:sub>
                              <m:r>
                                <a:rPr lang="en-US" sz="3200" b="0" i="1" smtClean="0">
                                  <a:solidFill>
                                    <a:srgbClr val="FFC000"/>
                                  </a:solidFill>
                                  <a:latin typeface="Cambria Math" panose="02040503050406030204" pitchFamily="18" charset="0"/>
                                </a:rPr>
                                <m:t>4</m:t>
                              </m:r>
                            </m:sub>
                            <m:sup>
                              <m:r>
                                <a:rPr lang="en-US" sz="3200" b="0" i="1" smtClean="0">
                                  <a:solidFill>
                                    <a:srgbClr val="FFC000"/>
                                  </a:solidFill>
                                  <a:latin typeface="Cambria Math" panose="02040503050406030204" pitchFamily="18" charset="0"/>
                                </a:rPr>
                                <m:t>,</m:t>
                              </m:r>
                            </m:sup>
                          </m:sSubSup>
                        </m:e>
                      </m:acc>
                    </m:oMath>
                  </a14:m>
                  <a:r>
                    <a:rPr lang="en-US" sz="3200" dirty="0">
                      <a:solidFill>
                        <a:srgbClr val="FFC000"/>
                      </a:solidFill>
                    </a:rPr>
                    <a:t> </a:t>
                  </a:r>
                </a:p>
              </p:txBody>
            </p:sp>
          </mc:Choice>
          <mc:Fallback xmlns="">
            <p:sp>
              <p:nvSpPr>
                <p:cNvPr id="86" name="TextBox 85"/>
                <p:cNvSpPr txBox="1">
                  <a:spLocks noRot="1" noChangeAspect="1" noMove="1" noResize="1" noEditPoints="1" noAdjustHandles="1" noChangeArrowheads="1" noChangeShapeType="1" noTextEdit="1"/>
                </p:cNvSpPr>
                <p:nvPr/>
              </p:nvSpPr>
              <p:spPr>
                <a:xfrm>
                  <a:off x="6400205" y="5468670"/>
                  <a:ext cx="518027" cy="539443"/>
                </a:xfrm>
                <a:prstGeom prst="rect">
                  <a:avLst/>
                </a:prstGeom>
                <a:blipFill rotWithShape="0">
                  <a:blip r:embed="rId28"/>
                  <a:stretch>
                    <a:fillRect l="-1176"/>
                  </a:stretch>
                </a:blipFill>
              </p:spPr>
              <p:txBody>
                <a:bodyPr/>
                <a:lstStyle/>
                <a:p>
                  <a:r>
                    <a:rPr lang="en-US">
                      <a:noFill/>
                    </a:rPr>
                    <a:t> </a:t>
                  </a:r>
                </a:p>
              </p:txBody>
            </p:sp>
          </mc:Fallback>
        </mc:AlternateContent>
        <p:sp>
          <p:nvSpPr>
            <p:cNvPr id="88" name="TextBox 87"/>
            <p:cNvSpPr txBox="1"/>
            <p:nvPr/>
          </p:nvSpPr>
          <p:spPr>
            <a:xfrm>
              <a:off x="5465240" y="4887835"/>
              <a:ext cx="1704313" cy="369332"/>
            </a:xfrm>
            <a:prstGeom prst="rect">
              <a:avLst/>
            </a:prstGeom>
            <a:noFill/>
          </p:spPr>
          <p:txBody>
            <a:bodyPr wrap="none" rtlCol="0">
              <a:spAutoFit/>
            </a:bodyPr>
            <a:lstStyle/>
            <a:p>
              <a:r>
                <a:rPr lang="en-US" dirty="0"/>
                <a:t>m = 6 matches</a:t>
              </a:r>
            </a:p>
          </p:txBody>
        </p:sp>
        <p:sp>
          <p:nvSpPr>
            <p:cNvPr id="89" name="Oval 88"/>
            <p:cNvSpPr/>
            <p:nvPr/>
          </p:nvSpPr>
          <p:spPr>
            <a:xfrm>
              <a:off x="4861232" y="2842696"/>
              <a:ext cx="455941" cy="457200"/>
            </a:xfrm>
            <a:prstGeom prst="ellipse">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a:t>
              </a:r>
            </a:p>
          </p:txBody>
        </p:sp>
      </p:grpSp>
      <p:sp>
        <p:nvSpPr>
          <p:cNvPr id="5" name="Date Placeholder 4">
            <a:extLst>
              <a:ext uri="{FF2B5EF4-FFF2-40B4-BE49-F238E27FC236}">
                <a16:creationId xmlns:a16="http://schemas.microsoft.com/office/drawing/2014/main" id="{89623B80-0C38-4AD1-93E7-C3C32FCA7876}"/>
              </a:ext>
            </a:extLst>
          </p:cNvPr>
          <p:cNvSpPr>
            <a:spLocks noGrp="1"/>
          </p:cNvSpPr>
          <p:nvPr>
            <p:ph type="dt" sz="half" idx="10"/>
          </p:nvPr>
        </p:nvSpPr>
        <p:spPr/>
        <p:txBody>
          <a:bodyPr/>
          <a:lstStyle/>
          <a:p>
            <a:fld id="{8CD36ACD-F43D-489C-B51B-9796D23DC2F3}" type="datetime1">
              <a:rPr lang="en-US" smtClean="0"/>
              <a:t>3/28/2023</a:t>
            </a:fld>
            <a:endParaRPr lang="en-US" dirty="0"/>
          </a:p>
        </p:txBody>
      </p:sp>
      <p:sp>
        <p:nvSpPr>
          <p:cNvPr id="8" name="Slide Number Placeholder 7">
            <a:extLst>
              <a:ext uri="{FF2B5EF4-FFF2-40B4-BE49-F238E27FC236}">
                <a16:creationId xmlns:a16="http://schemas.microsoft.com/office/drawing/2014/main" id="{84B9F33C-1359-4301-9E78-232CE72776D7}"/>
              </a:ext>
            </a:extLst>
          </p:cNvPr>
          <p:cNvSpPr>
            <a:spLocks noGrp="1"/>
          </p:cNvSpPr>
          <p:nvPr>
            <p:ph type="sldNum" sz="quarter" idx="12"/>
          </p:nvPr>
        </p:nvSpPr>
        <p:spPr/>
        <p:txBody>
          <a:bodyPr/>
          <a:lstStyle/>
          <a:p>
            <a:fld id="{8444A278-390B-480E-A91C-73A8347B7D93}" type="slidenum">
              <a:rPr lang="en-US" smtClean="0"/>
              <a:pPr/>
              <a:t>46</a:t>
            </a:fld>
            <a:endParaRPr lang="en-US" dirty="0"/>
          </a:p>
        </p:txBody>
      </p:sp>
    </p:spTree>
    <p:extLst>
      <p:ext uri="{BB962C8B-B14F-4D97-AF65-F5344CB8AC3E}">
        <p14:creationId xmlns:p14="http://schemas.microsoft.com/office/powerpoint/2010/main" val="193493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457200" y="274638"/>
            <a:ext cx="8077200" cy="898524"/>
          </a:xfrm>
        </p:spPr>
        <p:txBody>
          <a:bodyPr>
            <a:noAutofit/>
          </a:bodyPr>
          <a:lstStyle/>
          <a:p>
            <a:pPr marL="2346325" indent="-2346325">
              <a:lnSpc>
                <a:spcPts val="3800"/>
              </a:lnSpc>
            </a:pPr>
            <a:r>
              <a:rPr lang="en-US" altLang="zh-CN" sz="3400" dirty="0">
                <a:solidFill>
                  <a:srgbClr val="CFAFE7"/>
                </a:solidFill>
                <a:ea typeface="宋体" pitchFamily="2" charset="-122"/>
              </a:rPr>
              <a:t>Scenario 1:   </a:t>
            </a:r>
            <a:r>
              <a:rPr lang="en-US" altLang="zh-CN" sz="3400" i="1" dirty="0">
                <a:solidFill>
                  <a:srgbClr val="CFAFE7"/>
                </a:solidFill>
                <a:ea typeface="宋体" pitchFamily="2" charset="-122"/>
              </a:rPr>
              <a:t>X’</a:t>
            </a:r>
            <a:r>
              <a:rPr lang="en-US" altLang="zh-CN" sz="3400" dirty="0">
                <a:solidFill>
                  <a:srgbClr val="CFAFE7"/>
                </a:solidFill>
                <a:ea typeface="宋体" pitchFamily="2" charset="-122"/>
              </a:rPr>
              <a:t> has enough components for matching</a:t>
            </a:r>
          </a:p>
        </p:txBody>
      </p:sp>
      <p:sp>
        <p:nvSpPr>
          <p:cNvPr id="888867" name="AutoShape 35"/>
          <p:cNvSpPr>
            <a:spLocks noChangeArrowheads="1"/>
          </p:cNvSpPr>
          <p:nvPr/>
        </p:nvSpPr>
        <p:spPr bwMode="auto">
          <a:xfrm>
            <a:off x="827881" y="4648200"/>
            <a:ext cx="3059113" cy="533400"/>
          </a:xfrm>
          <a:prstGeom prst="flowChartCollate">
            <a:avLst/>
          </a:prstGeom>
          <a:solidFill>
            <a:srgbClr val="33CCCC"/>
          </a:solidFill>
          <a:ln w="22225">
            <a:solidFill>
              <a:srgbClr val="33CCCC"/>
            </a:solidFill>
            <a:miter lim="800000"/>
            <a:headEnd/>
            <a:tailEnd/>
          </a:ln>
          <a:effectLst/>
        </p:spPr>
        <p:txBody>
          <a:bodyPr wrap="none" anchor="ctr"/>
          <a:lstStyle/>
          <a:p>
            <a:endParaRPr lang="en-US"/>
          </a:p>
        </p:txBody>
      </p:sp>
      <p:sp>
        <p:nvSpPr>
          <p:cNvPr id="931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sp>
        <p:nvSpPr>
          <p:cNvPr id="93187" name="Rectangle 3"/>
          <p:cNvSpPr>
            <a:spLocks noChangeArrowheads="1"/>
          </p:cNvSpPr>
          <p:nvPr/>
        </p:nvSpPr>
        <p:spPr bwMode="auto">
          <a:xfrm>
            <a:off x="0" y="1127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grpSp>
        <p:nvGrpSpPr>
          <p:cNvPr id="142" name="Group 141"/>
          <p:cNvGrpSpPr/>
          <p:nvPr/>
        </p:nvGrpSpPr>
        <p:grpSpPr>
          <a:xfrm>
            <a:off x="562769" y="3276600"/>
            <a:ext cx="2551112" cy="1327151"/>
            <a:chOff x="344488" y="3352800"/>
            <a:chExt cx="2551112" cy="1327151"/>
          </a:xfrm>
        </p:grpSpPr>
        <p:sp>
          <p:nvSpPr>
            <p:cNvPr id="888865" name="AutoShape 33"/>
            <p:cNvSpPr>
              <a:spLocks/>
            </p:cNvSpPr>
            <p:nvPr/>
          </p:nvSpPr>
          <p:spPr bwMode="auto">
            <a:xfrm rot="16200000">
              <a:off x="1478757" y="2774156"/>
              <a:ext cx="304800" cy="2528887"/>
            </a:xfrm>
            <a:prstGeom prst="rightBrace">
              <a:avLst>
                <a:gd name="adj1" fmla="val 75000"/>
                <a:gd name="adj2" fmla="val 50000"/>
              </a:avLst>
            </a:prstGeom>
            <a:noFill/>
            <a:ln w="22225">
              <a:solidFill>
                <a:srgbClr val="FF0000"/>
              </a:solidFill>
              <a:round/>
              <a:headEnd/>
              <a:tailEnd/>
            </a:ln>
            <a:effectLst/>
          </p:spPr>
          <p:txBody>
            <a:bodyPr wrap="none" anchor="ctr"/>
            <a:lstStyle/>
            <a:p>
              <a:endParaRPr lang="en-US"/>
            </a:p>
          </p:txBody>
        </p:sp>
        <p:pic>
          <p:nvPicPr>
            <p:cNvPr id="82" name="Picture 2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4488" y="4226719"/>
              <a:ext cx="312738" cy="441325"/>
            </a:xfrm>
            <a:prstGeom prst="rect">
              <a:avLst/>
            </a:prstGeom>
            <a:noFill/>
          </p:spPr>
        </p:pic>
        <p:pic>
          <p:nvPicPr>
            <p:cNvPr id="83" name="Picture 3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58825" y="4238626"/>
              <a:ext cx="320675" cy="441325"/>
            </a:xfrm>
            <a:prstGeom prst="rect">
              <a:avLst/>
            </a:prstGeom>
            <a:noFill/>
          </p:spPr>
        </p:pic>
        <p:pic>
          <p:nvPicPr>
            <p:cNvPr id="84" name="Picture 3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362200" y="4191000"/>
              <a:ext cx="503238" cy="479425"/>
            </a:xfrm>
            <a:prstGeom prst="rect">
              <a:avLst/>
            </a:prstGeom>
            <a:noFill/>
          </p:spPr>
        </p:pic>
        <p:sp>
          <p:nvSpPr>
            <p:cNvPr id="85" name="TextBox 84"/>
            <p:cNvSpPr txBox="1"/>
            <p:nvPr/>
          </p:nvSpPr>
          <p:spPr>
            <a:xfrm>
              <a:off x="1181100" y="4343400"/>
              <a:ext cx="1104900" cy="220573"/>
            </a:xfrm>
            <a:prstGeom prst="rect">
              <a:avLst/>
            </a:prstGeom>
            <a:noFill/>
          </p:spPr>
          <p:txBody>
            <a:bodyPr wrap="square" rtlCol="0">
              <a:spAutoFit/>
            </a:bodyPr>
            <a:lstStyle/>
            <a:p>
              <a:pPr>
                <a:lnSpc>
                  <a:spcPts val="1000"/>
                </a:lnSpc>
              </a:pPr>
              <a:r>
                <a:rPr lang="en-US" sz="3200" dirty="0"/>
                <a:t>... …</a:t>
              </a:r>
            </a:p>
          </p:txBody>
        </p:sp>
        <p:sp>
          <p:nvSpPr>
            <p:cNvPr id="89" name="TextBox 88"/>
            <p:cNvSpPr txBox="1"/>
            <p:nvPr/>
          </p:nvSpPr>
          <p:spPr>
            <a:xfrm>
              <a:off x="1447800" y="3352800"/>
              <a:ext cx="550151" cy="461665"/>
            </a:xfrm>
            <a:prstGeom prst="rect">
              <a:avLst/>
            </a:prstGeom>
            <a:noFill/>
          </p:spPr>
          <p:txBody>
            <a:bodyPr wrap="none" rtlCol="0">
              <a:spAutoFit/>
            </a:bodyPr>
            <a:lstStyle/>
            <a:p>
              <a:r>
                <a:rPr lang="en-US" sz="2400" dirty="0">
                  <a:solidFill>
                    <a:srgbClr val="2FC9FF"/>
                  </a:solidFill>
                </a:rPr>
                <a:t>|</a:t>
              </a:r>
              <a:r>
                <a:rPr lang="en-US" sz="2400" i="1" dirty="0">
                  <a:solidFill>
                    <a:srgbClr val="2FC9FF"/>
                  </a:solidFill>
                </a:rPr>
                <a:t>X</a:t>
              </a:r>
              <a:r>
                <a:rPr lang="en-US" sz="2400" dirty="0">
                  <a:solidFill>
                    <a:srgbClr val="2FC9FF"/>
                  </a:solidFill>
                </a:rPr>
                <a:t>|</a:t>
              </a:r>
            </a:p>
          </p:txBody>
        </p:sp>
      </p:grpSp>
      <p:sp>
        <p:nvSpPr>
          <p:cNvPr id="9318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190" name="Rectangle 6"/>
          <p:cNvSpPr>
            <a:spLocks noChangeArrowheads="1"/>
          </p:cNvSpPr>
          <p:nvPr/>
        </p:nvSpPr>
        <p:spPr bwMode="auto">
          <a:xfrm>
            <a:off x="0" y="9604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grpSp>
        <p:nvGrpSpPr>
          <p:cNvPr id="141" name="Group 140"/>
          <p:cNvGrpSpPr/>
          <p:nvPr/>
        </p:nvGrpSpPr>
        <p:grpSpPr>
          <a:xfrm>
            <a:off x="523081" y="5250656"/>
            <a:ext cx="1862138" cy="1230809"/>
            <a:chOff x="304800" y="5326856"/>
            <a:chExt cx="1862138" cy="1230809"/>
          </a:xfrm>
        </p:grpSpPr>
        <p:sp>
          <p:nvSpPr>
            <p:cNvPr id="888858" name="AutoShape 26"/>
            <p:cNvSpPr>
              <a:spLocks/>
            </p:cNvSpPr>
            <p:nvPr/>
          </p:nvSpPr>
          <p:spPr bwMode="auto">
            <a:xfrm rot="5400000">
              <a:off x="1125538" y="5067300"/>
              <a:ext cx="304800" cy="1752600"/>
            </a:xfrm>
            <a:prstGeom prst="rightBrace">
              <a:avLst>
                <a:gd name="adj1" fmla="val 47917"/>
                <a:gd name="adj2" fmla="val 50000"/>
              </a:avLst>
            </a:prstGeom>
            <a:noFill/>
            <a:ln w="22225">
              <a:solidFill>
                <a:srgbClr val="FF0000"/>
              </a:solidFill>
              <a:round/>
              <a:headEnd/>
              <a:tailEnd/>
            </a:ln>
            <a:effectLst/>
          </p:spPr>
          <p:txBody>
            <a:bodyPr wrap="none" anchor="ctr"/>
            <a:lstStyle/>
            <a:p>
              <a:endParaRPr lang="en-US"/>
            </a:p>
          </p:txBody>
        </p:sp>
        <p:pic>
          <p:nvPicPr>
            <p:cNvPr id="86" name="Picture 3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04800" y="5334000"/>
              <a:ext cx="312738" cy="457200"/>
            </a:xfrm>
            <a:prstGeom prst="rect">
              <a:avLst/>
            </a:prstGeom>
            <a:noFill/>
          </p:spPr>
        </p:pic>
        <p:pic>
          <p:nvPicPr>
            <p:cNvPr id="87" name="Picture 40"/>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85800" y="5334000"/>
              <a:ext cx="320675" cy="457200"/>
            </a:xfrm>
            <a:prstGeom prst="rect">
              <a:avLst/>
            </a:prstGeom>
            <a:noFill/>
          </p:spPr>
        </p:pic>
        <p:pic>
          <p:nvPicPr>
            <p:cNvPr id="88" name="Picture 4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565275" y="5326856"/>
              <a:ext cx="601663" cy="571500"/>
            </a:xfrm>
            <a:prstGeom prst="rect">
              <a:avLst/>
            </a:prstGeom>
            <a:noFill/>
          </p:spPr>
        </p:pic>
        <p:sp>
          <p:nvSpPr>
            <p:cNvPr id="91" name="TextBox 90"/>
            <p:cNvSpPr txBox="1"/>
            <p:nvPr/>
          </p:nvSpPr>
          <p:spPr>
            <a:xfrm>
              <a:off x="990600" y="6096000"/>
              <a:ext cx="619080" cy="461665"/>
            </a:xfrm>
            <a:prstGeom prst="rect">
              <a:avLst/>
            </a:prstGeom>
            <a:noFill/>
          </p:spPr>
          <p:txBody>
            <a:bodyPr wrap="none" rtlCol="0">
              <a:spAutoFit/>
            </a:bodyPr>
            <a:lstStyle/>
            <a:p>
              <a:r>
                <a:rPr lang="en-US" sz="2400" dirty="0">
                  <a:solidFill>
                    <a:srgbClr val="2FC9FF"/>
                  </a:solidFill>
                </a:rPr>
                <a:t>|</a:t>
              </a:r>
              <a:r>
                <a:rPr lang="en-US" sz="2400" i="1" dirty="0">
                  <a:solidFill>
                    <a:srgbClr val="2FC9FF"/>
                  </a:solidFill>
                </a:rPr>
                <a:t>X’</a:t>
              </a:r>
              <a:r>
                <a:rPr lang="en-US" sz="2400" dirty="0">
                  <a:solidFill>
                    <a:srgbClr val="2FC9FF"/>
                  </a:solidFill>
                </a:rPr>
                <a:t>|</a:t>
              </a:r>
            </a:p>
          </p:txBody>
        </p:sp>
        <p:sp>
          <p:nvSpPr>
            <p:cNvPr id="95" name="TextBox 94"/>
            <p:cNvSpPr txBox="1"/>
            <p:nvPr/>
          </p:nvSpPr>
          <p:spPr>
            <a:xfrm>
              <a:off x="1042988" y="5479256"/>
              <a:ext cx="533400" cy="220573"/>
            </a:xfrm>
            <a:prstGeom prst="rect">
              <a:avLst/>
            </a:prstGeom>
            <a:noFill/>
          </p:spPr>
          <p:txBody>
            <a:bodyPr wrap="square" rtlCol="0">
              <a:spAutoFit/>
            </a:bodyPr>
            <a:lstStyle/>
            <a:p>
              <a:pPr>
                <a:lnSpc>
                  <a:spcPts val="1000"/>
                </a:lnSpc>
              </a:pPr>
              <a:r>
                <a:rPr lang="en-US" sz="3200" dirty="0"/>
                <a:t>...</a:t>
              </a:r>
            </a:p>
          </p:txBody>
        </p:sp>
      </p:grpSp>
      <p:sp>
        <p:nvSpPr>
          <p:cNvPr id="9319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193" name="Rectangle 9"/>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19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196" name="Rectangle 12"/>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198"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199" name="Rectangle 15"/>
          <p:cNvSpPr>
            <a:spLocks noChangeArrowheads="1"/>
          </p:cNvSpPr>
          <p:nvPr/>
        </p:nvSpPr>
        <p:spPr bwMode="auto">
          <a:xfrm>
            <a:off x="0" y="9604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grpSp>
        <p:nvGrpSpPr>
          <p:cNvPr id="143" name="Group 142"/>
          <p:cNvGrpSpPr/>
          <p:nvPr/>
        </p:nvGrpSpPr>
        <p:grpSpPr>
          <a:xfrm>
            <a:off x="3073400" y="3278982"/>
            <a:ext cx="1239838" cy="1358107"/>
            <a:chOff x="2855119" y="3355182"/>
            <a:chExt cx="1239838" cy="1358107"/>
          </a:xfrm>
        </p:grpSpPr>
        <p:sp>
          <p:nvSpPr>
            <p:cNvPr id="888894" name="AutoShape 62"/>
            <p:cNvSpPr>
              <a:spLocks/>
            </p:cNvSpPr>
            <p:nvPr/>
          </p:nvSpPr>
          <p:spPr bwMode="auto">
            <a:xfrm rot="16200000">
              <a:off x="3314702" y="3467100"/>
              <a:ext cx="304800" cy="1142998"/>
            </a:xfrm>
            <a:prstGeom prst="rightBrace">
              <a:avLst>
                <a:gd name="adj1" fmla="val 22917"/>
                <a:gd name="adj2" fmla="val 50000"/>
              </a:avLst>
            </a:prstGeom>
            <a:noFill/>
            <a:ln w="22225">
              <a:solidFill>
                <a:srgbClr val="FF0000"/>
              </a:solidFill>
              <a:round/>
              <a:headEnd/>
              <a:tailEnd/>
            </a:ln>
            <a:effectLst/>
          </p:spPr>
          <p:txBody>
            <a:bodyPr wrap="none" anchor="ctr"/>
            <a:lstStyle/>
            <a:p>
              <a:endParaRPr lang="en-US"/>
            </a:p>
          </p:txBody>
        </p:sp>
        <p:sp>
          <p:nvSpPr>
            <p:cNvPr id="90" name="TextBox 89"/>
            <p:cNvSpPr txBox="1"/>
            <p:nvPr/>
          </p:nvSpPr>
          <p:spPr>
            <a:xfrm>
              <a:off x="2855119" y="3355182"/>
              <a:ext cx="1216039" cy="461665"/>
            </a:xfrm>
            <a:prstGeom prst="rect">
              <a:avLst/>
            </a:prstGeom>
            <a:noFill/>
          </p:spPr>
          <p:txBody>
            <a:bodyPr wrap="none" rtlCol="0">
              <a:spAutoFit/>
            </a:bodyPr>
            <a:lstStyle/>
            <a:p>
              <a:r>
                <a:rPr lang="en-US" sz="2400" dirty="0">
                  <a:solidFill>
                    <a:srgbClr val="2FC9FF"/>
                  </a:solidFill>
                </a:rPr>
                <a:t>|</a:t>
              </a:r>
              <a:r>
                <a:rPr lang="en-US" sz="2400" i="1" dirty="0">
                  <a:solidFill>
                    <a:srgbClr val="2FC9FF"/>
                  </a:solidFill>
                </a:rPr>
                <a:t>X’ | - m</a:t>
              </a:r>
              <a:endParaRPr lang="en-US" sz="2400" dirty="0">
                <a:solidFill>
                  <a:srgbClr val="2FC9FF"/>
                </a:solidFill>
              </a:endParaRPr>
            </a:p>
          </p:txBody>
        </p:sp>
        <p:sp>
          <p:nvSpPr>
            <p:cNvPr id="94" name="TextBox 93"/>
            <p:cNvSpPr txBox="1"/>
            <p:nvPr/>
          </p:nvSpPr>
          <p:spPr>
            <a:xfrm>
              <a:off x="3276600" y="4343400"/>
              <a:ext cx="533400" cy="281937"/>
            </a:xfrm>
            <a:prstGeom prst="rect">
              <a:avLst/>
            </a:prstGeom>
            <a:noFill/>
          </p:spPr>
          <p:txBody>
            <a:bodyPr wrap="square" rtlCol="0">
              <a:spAutoFit/>
            </a:bodyPr>
            <a:lstStyle/>
            <a:p>
              <a:pPr>
                <a:lnSpc>
                  <a:spcPts val="1000"/>
                </a:lnSpc>
              </a:pPr>
              <a:r>
                <a:rPr lang="en-US" sz="3200" dirty="0">
                  <a:solidFill>
                    <a:srgbClr val="F78609"/>
                  </a:solidFill>
                </a:rPr>
                <a:t>...</a:t>
              </a:r>
            </a:p>
          </p:txBody>
        </p:sp>
        <p:pic>
          <p:nvPicPr>
            <p:cNvPr id="93197" name="Picture 1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957513" y="4195763"/>
              <a:ext cx="334963" cy="503238"/>
            </a:xfrm>
            <a:prstGeom prst="rect">
              <a:avLst/>
            </a:prstGeom>
            <a:noFill/>
          </p:spPr>
        </p:pic>
        <p:pic>
          <p:nvPicPr>
            <p:cNvPr id="109" name="Picture 1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759994" y="4210051"/>
              <a:ext cx="334963" cy="503238"/>
            </a:xfrm>
            <a:prstGeom prst="rect">
              <a:avLst/>
            </a:prstGeom>
            <a:noFill/>
          </p:spPr>
        </p:pic>
      </p:grpSp>
      <p:grpSp>
        <p:nvGrpSpPr>
          <p:cNvPr id="144" name="Group 143"/>
          <p:cNvGrpSpPr/>
          <p:nvPr/>
        </p:nvGrpSpPr>
        <p:grpSpPr>
          <a:xfrm>
            <a:off x="2439193" y="5257800"/>
            <a:ext cx="1847851" cy="1223665"/>
            <a:chOff x="2220912" y="5334000"/>
            <a:chExt cx="1847851" cy="1223665"/>
          </a:xfrm>
        </p:grpSpPr>
        <p:sp>
          <p:nvSpPr>
            <p:cNvPr id="888863" name="AutoShape 31"/>
            <p:cNvSpPr>
              <a:spLocks/>
            </p:cNvSpPr>
            <p:nvPr/>
          </p:nvSpPr>
          <p:spPr bwMode="auto">
            <a:xfrm rot="5400000">
              <a:off x="2977356" y="5034756"/>
              <a:ext cx="304800" cy="1817687"/>
            </a:xfrm>
            <a:prstGeom prst="rightBrace">
              <a:avLst>
                <a:gd name="adj1" fmla="val 47569"/>
                <a:gd name="adj2" fmla="val 50000"/>
              </a:avLst>
            </a:prstGeom>
            <a:noFill/>
            <a:ln w="22225">
              <a:solidFill>
                <a:srgbClr val="FF0000"/>
              </a:solidFill>
              <a:round/>
              <a:headEnd/>
              <a:tailEnd/>
            </a:ln>
            <a:effectLst/>
          </p:spPr>
          <p:txBody>
            <a:bodyPr wrap="none" anchor="ctr"/>
            <a:lstStyle/>
            <a:p>
              <a:endParaRPr lang="en-US"/>
            </a:p>
          </p:txBody>
        </p:sp>
        <p:sp>
          <p:nvSpPr>
            <p:cNvPr id="92" name="TextBox 91"/>
            <p:cNvSpPr txBox="1"/>
            <p:nvPr/>
          </p:nvSpPr>
          <p:spPr>
            <a:xfrm>
              <a:off x="2590800" y="6096000"/>
              <a:ext cx="1079142" cy="461665"/>
            </a:xfrm>
            <a:prstGeom prst="rect">
              <a:avLst/>
            </a:prstGeom>
            <a:noFill/>
          </p:spPr>
          <p:txBody>
            <a:bodyPr wrap="none" rtlCol="0">
              <a:spAutoFit/>
            </a:bodyPr>
            <a:lstStyle/>
            <a:p>
              <a:r>
                <a:rPr lang="en-US" sz="2400" dirty="0">
                  <a:solidFill>
                    <a:srgbClr val="2FC9FF"/>
                  </a:solidFill>
                </a:rPr>
                <a:t>|</a:t>
              </a:r>
              <a:r>
                <a:rPr lang="en-US" sz="2400" i="1" dirty="0">
                  <a:solidFill>
                    <a:srgbClr val="2FC9FF"/>
                  </a:solidFill>
                </a:rPr>
                <a:t>X| - m</a:t>
              </a:r>
              <a:endParaRPr lang="en-US" sz="2400" dirty="0">
                <a:solidFill>
                  <a:srgbClr val="2FC9FF"/>
                </a:solidFill>
              </a:endParaRPr>
            </a:p>
          </p:txBody>
        </p:sp>
        <p:sp>
          <p:nvSpPr>
            <p:cNvPr id="99" name="TextBox 98"/>
            <p:cNvSpPr txBox="1"/>
            <p:nvPr/>
          </p:nvSpPr>
          <p:spPr>
            <a:xfrm>
              <a:off x="2681288" y="5495925"/>
              <a:ext cx="1104900" cy="281937"/>
            </a:xfrm>
            <a:prstGeom prst="rect">
              <a:avLst/>
            </a:prstGeom>
            <a:noFill/>
          </p:spPr>
          <p:txBody>
            <a:bodyPr wrap="square" rtlCol="0">
              <a:spAutoFit/>
            </a:bodyPr>
            <a:lstStyle/>
            <a:p>
              <a:pPr>
                <a:lnSpc>
                  <a:spcPts val="1000"/>
                </a:lnSpc>
              </a:pPr>
              <a:r>
                <a:rPr lang="en-US" sz="3200" dirty="0">
                  <a:solidFill>
                    <a:srgbClr val="F78609"/>
                  </a:solidFill>
                </a:rPr>
                <a:t>... …</a:t>
              </a:r>
            </a:p>
          </p:txBody>
        </p:sp>
        <p:pic>
          <p:nvPicPr>
            <p:cNvPr id="110" name="Picture 1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86000" y="5334000"/>
              <a:ext cx="334963" cy="503238"/>
            </a:xfrm>
            <a:prstGeom prst="rect">
              <a:avLst/>
            </a:prstGeom>
            <a:noFill/>
          </p:spPr>
        </p:pic>
        <p:pic>
          <p:nvPicPr>
            <p:cNvPr id="111" name="Picture 1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733800" y="5334000"/>
              <a:ext cx="334963" cy="503238"/>
            </a:xfrm>
            <a:prstGeom prst="rect">
              <a:avLst/>
            </a:prstGeom>
            <a:noFill/>
          </p:spPr>
        </p:pic>
      </p:grpSp>
      <p:sp>
        <p:nvSpPr>
          <p:cNvPr id="93201"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202" name="Rectangle 18"/>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04"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205" name="Rectangle 21"/>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07" name="Rectangle 2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208" name="Rectangle 24"/>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10" name="Rectangle 2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211" name="Rectangle 27"/>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13" name="Rectangle 2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214" name="Rectangle 30"/>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16" name="Rectangle 3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217" name="Rectangle 33"/>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19" name="Rectangle 3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220" name="Rectangle 36"/>
          <p:cNvSpPr>
            <a:spLocks noChangeArrowheads="1"/>
          </p:cNvSpPr>
          <p:nvPr/>
        </p:nvSpPr>
        <p:spPr bwMode="auto">
          <a:xfrm>
            <a:off x="0" y="9604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22" name="Rectangle 3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sp>
        <p:nvSpPr>
          <p:cNvPr id="93223" name="Rectangle 39"/>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5" name="Rounded Rectangular Callout 64"/>
          <p:cNvSpPr/>
          <p:nvPr/>
        </p:nvSpPr>
        <p:spPr>
          <a:xfrm>
            <a:off x="4788693" y="4434838"/>
            <a:ext cx="2709016" cy="1571570"/>
          </a:xfrm>
          <a:prstGeom prst="wedgeRoundRectCallout">
            <a:avLst>
              <a:gd name="adj1" fmla="val -68180"/>
              <a:gd name="adj2" fmla="val -50558"/>
              <a:gd name="adj3" fmla="val 16667"/>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Used to zero out some of the X’ components so that only </a:t>
            </a:r>
            <a:r>
              <a:rPr lang="en-US" i="1" dirty="0"/>
              <a:t>m</a:t>
            </a:r>
            <a:r>
              <a:rPr lang="en-US" dirty="0"/>
              <a:t> of its components participate in matching</a:t>
            </a:r>
          </a:p>
        </p:txBody>
      </p:sp>
      <p:pic>
        <p:nvPicPr>
          <p:cNvPr id="63" name="Picture 23"/>
          <p:cNvPicPr>
            <a:picLocks noChangeAspect="1" noChangeArrowheads="1"/>
          </p:cNvPicPr>
          <p:nvPr/>
        </p:nvPicPr>
        <p:blipFill>
          <a:blip r:embed="rId10" cstate="print"/>
          <a:srcRect/>
          <a:stretch>
            <a:fillRect/>
          </a:stretch>
        </p:blipFill>
        <p:spPr bwMode="auto">
          <a:xfrm>
            <a:off x="4788693" y="3446500"/>
            <a:ext cx="3962400" cy="434897"/>
          </a:xfrm>
          <a:prstGeom prst="rect">
            <a:avLst/>
          </a:prstGeom>
          <a:noFill/>
          <a:effectLst>
            <a:glow rad="139700">
              <a:schemeClr val="accent3">
                <a:satMod val="175000"/>
                <a:alpha val="40000"/>
              </a:schemeClr>
            </a:glow>
          </a:effectLst>
        </p:spPr>
      </p:pic>
      <p:sp>
        <p:nvSpPr>
          <p:cNvPr id="2" name="Oval Callout 1"/>
          <p:cNvSpPr/>
          <p:nvPr/>
        </p:nvSpPr>
        <p:spPr>
          <a:xfrm>
            <a:off x="6942996" y="2413896"/>
            <a:ext cx="1524000" cy="865060"/>
          </a:xfrm>
          <a:prstGeom prst="wedgeEllipseCallout">
            <a:avLst>
              <a:gd name="adj1" fmla="val -24506"/>
              <a:gd name="adj2" fmla="val 74724"/>
            </a:avLst>
          </a:prstGeom>
          <a:solidFill>
            <a:srgbClr val="F7860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Matching cardinality</a:t>
            </a:r>
          </a:p>
        </p:txBody>
      </p:sp>
      <p:grpSp>
        <p:nvGrpSpPr>
          <p:cNvPr id="66" name="Group 65"/>
          <p:cNvGrpSpPr/>
          <p:nvPr/>
        </p:nvGrpSpPr>
        <p:grpSpPr>
          <a:xfrm>
            <a:off x="538721" y="1437483"/>
            <a:ext cx="4292817" cy="1627398"/>
            <a:chOff x="469106" y="1088077"/>
            <a:chExt cx="4292817" cy="1627398"/>
          </a:xfrm>
        </p:grpSpPr>
        <p:grpSp>
          <p:nvGrpSpPr>
            <p:cNvPr id="67" name="Group 66"/>
            <p:cNvGrpSpPr/>
            <p:nvPr/>
          </p:nvGrpSpPr>
          <p:grpSpPr>
            <a:xfrm>
              <a:off x="469106" y="1088077"/>
              <a:ext cx="4292817" cy="1138767"/>
              <a:chOff x="1301750" y="1552575"/>
              <a:chExt cx="4292817" cy="1138767"/>
            </a:xfrm>
          </p:grpSpPr>
          <p:sp>
            <p:nvSpPr>
              <p:cNvPr id="69" name="Rectangle 3"/>
              <p:cNvSpPr>
                <a:spLocks noChangeArrowheads="1"/>
              </p:cNvSpPr>
              <p:nvPr/>
            </p:nvSpPr>
            <p:spPr bwMode="auto">
              <a:xfrm>
                <a:off x="1371600" y="1552575"/>
                <a:ext cx="3429000" cy="304800"/>
              </a:xfrm>
              <a:prstGeom prst="rect">
                <a:avLst/>
              </a:prstGeom>
              <a:noFill/>
              <a:ln w="9525">
                <a:noFill/>
                <a:miter lim="800000"/>
                <a:headEnd/>
                <a:tailEnd/>
              </a:ln>
              <a:effectLst/>
            </p:spPr>
            <p:txBody>
              <a:bodyPr lIns="0" tIns="0" rIns="0" bIns="0"/>
              <a:lstStyle/>
              <a:p>
                <a:pPr marL="342900" indent="-342900" algn="l" eaLnBrk="1" hangingPunct="1">
                  <a:spcAft>
                    <a:spcPct val="0"/>
                  </a:spcAft>
                </a:pPr>
                <a:r>
                  <a:rPr lang="en-US" altLang="zh-CN" sz="2400" dirty="0"/>
                  <a:t>Image X:</a:t>
                </a:r>
              </a:p>
            </p:txBody>
          </p:sp>
          <p:sp>
            <p:nvSpPr>
              <p:cNvPr id="70" name="Rectangle 7"/>
              <p:cNvSpPr>
                <a:spLocks noChangeArrowheads="1"/>
              </p:cNvSpPr>
              <p:nvPr/>
            </p:nvSpPr>
            <p:spPr bwMode="auto">
              <a:xfrm>
                <a:off x="1301750" y="2150539"/>
                <a:ext cx="1435894" cy="304800"/>
              </a:xfrm>
              <a:prstGeom prst="rect">
                <a:avLst/>
              </a:prstGeom>
              <a:noFill/>
              <a:ln w="9525">
                <a:noFill/>
                <a:miter lim="800000"/>
                <a:headEnd/>
                <a:tailEnd/>
              </a:ln>
              <a:effectLst/>
            </p:spPr>
            <p:txBody>
              <a:bodyPr lIns="0" tIns="0" rIns="0" bIns="0"/>
              <a:lstStyle/>
              <a:p>
                <a:pPr marL="342900" indent="-342900" algn="ctr" eaLnBrk="1" hangingPunct="1">
                  <a:spcAft>
                    <a:spcPct val="0"/>
                  </a:spcAft>
                </a:pPr>
                <a:r>
                  <a:rPr lang="en-US" altLang="zh-CN" sz="2400" dirty="0"/>
                  <a:t>Image X’:</a:t>
                </a:r>
              </a:p>
            </p:txBody>
          </p:sp>
          <p:pic>
            <p:nvPicPr>
              <p:cNvPr id="72" name="Picture 20"/>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2799249" y="1555172"/>
                <a:ext cx="2789238" cy="503238"/>
              </a:xfrm>
              <a:prstGeom prst="rect">
                <a:avLst/>
              </a:prstGeom>
              <a:noFill/>
            </p:spPr>
          </p:pic>
          <p:pic>
            <p:nvPicPr>
              <p:cNvPr id="73" name="Picture 1"/>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2810886" y="2088616"/>
                <a:ext cx="2783681" cy="602726"/>
              </a:xfrm>
              <a:prstGeom prst="rect">
                <a:avLst/>
              </a:prstGeom>
              <a:noFill/>
            </p:spPr>
          </p:pic>
        </p:grpSp>
        <p:sp>
          <p:nvSpPr>
            <p:cNvPr id="68" name="Rectangle 67"/>
            <p:cNvSpPr/>
            <p:nvPr/>
          </p:nvSpPr>
          <p:spPr>
            <a:xfrm>
              <a:off x="476688" y="2253810"/>
              <a:ext cx="1501554" cy="461665"/>
            </a:xfrm>
            <a:prstGeom prst="rect">
              <a:avLst/>
            </a:prstGeom>
          </p:spPr>
          <p:txBody>
            <a:bodyPr wrap="square">
              <a:spAutoFit/>
            </a:bodyPr>
            <a:lstStyle/>
            <a:p>
              <a:pPr marL="342900" indent="-342900">
                <a:spcAft>
                  <a:spcPct val="0"/>
                </a:spcAft>
              </a:pPr>
              <a:r>
                <a:rPr lang="en-US" altLang="zh-CN" sz="2400" dirty="0"/>
                <a:t>|</a:t>
              </a:r>
              <a:r>
                <a:rPr lang="en-US" altLang="zh-CN" sz="2400" i="1" dirty="0"/>
                <a:t>X</a:t>
              </a:r>
              <a:r>
                <a:rPr lang="en-US" altLang="zh-CN" sz="2400" dirty="0"/>
                <a:t>| ≥ |</a:t>
              </a:r>
              <a:r>
                <a:rPr lang="en-US" altLang="zh-CN" sz="2400" i="1" dirty="0"/>
                <a:t>X’</a:t>
              </a:r>
              <a:r>
                <a:rPr lang="en-US" altLang="zh-CN" sz="2400" dirty="0"/>
                <a:t>|</a:t>
              </a:r>
            </a:p>
          </p:txBody>
        </p:sp>
      </p:grpSp>
      <p:sp>
        <p:nvSpPr>
          <p:cNvPr id="3" name="Date Placeholder 2">
            <a:extLst>
              <a:ext uri="{FF2B5EF4-FFF2-40B4-BE49-F238E27FC236}">
                <a16:creationId xmlns:a16="http://schemas.microsoft.com/office/drawing/2014/main" id="{0655D781-23DD-4D4C-890C-CE12214C7117}"/>
              </a:ext>
            </a:extLst>
          </p:cNvPr>
          <p:cNvSpPr>
            <a:spLocks noGrp="1"/>
          </p:cNvSpPr>
          <p:nvPr>
            <p:ph type="dt" sz="half" idx="10"/>
          </p:nvPr>
        </p:nvSpPr>
        <p:spPr/>
        <p:txBody>
          <a:bodyPr/>
          <a:lstStyle/>
          <a:p>
            <a:fld id="{71DB94BD-C0F7-4E50-AA96-D792292FD2B4}" type="datetime1">
              <a:rPr lang="en-US" smtClean="0"/>
              <a:t>3/28/2023</a:t>
            </a:fld>
            <a:endParaRPr lang="en-US" dirty="0"/>
          </a:p>
        </p:txBody>
      </p:sp>
      <p:sp>
        <p:nvSpPr>
          <p:cNvPr id="4" name="Slide Number Placeholder 3">
            <a:extLst>
              <a:ext uri="{FF2B5EF4-FFF2-40B4-BE49-F238E27FC236}">
                <a16:creationId xmlns:a16="http://schemas.microsoft.com/office/drawing/2014/main" id="{1F0328A9-C8BB-4C3C-84FA-5BDCC4EC423D}"/>
              </a:ext>
            </a:extLst>
          </p:cNvPr>
          <p:cNvSpPr>
            <a:spLocks noGrp="1"/>
          </p:cNvSpPr>
          <p:nvPr>
            <p:ph type="sldNum" sz="quarter" idx="12"/>
          </p:nvPr>
        </p:nvSpPr>
        <p:spPr/>
        <p:txBody>
          <a:bodyPr/>
          <a:lstStyle/>
          <a:p>
            <a:fld id="{8444A278-390B-480E-A91C-73A8347B7D93}" type="slidenum">
              <a:rPr lang="en-US" smtClean="0"/>
              <a:pPr/>
              <a:t>47</a:t>
            </a:fld>
            <a:endParaRPr lang="en-US" dirty="0"/>
          </a:p>
        </p:txBody>
      </p:sp>
    </p:spTree>
    <p:extLst>
      <p:ext uri="{BB962C8B-B14F-4D97-AF65-F5344CB8AC3E}">
        <p14:creationId xmlns:p14="http://schemas.microsoft.com/office/powerpoint/2010/main" val="408876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dissolve">
                                      <p:cBhvr>
                                        <p:cTn id="7" dur="500"/>
                                        <p:tgtEl>
                                          <p:spTgt spid="14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wipe(down)">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44"/>
                                        </p:tgtEl>
                                        <p:attrNameLst>
                                          <p:attrName>style.visibility</p:attrName>
                                        </p:attrNameLst>
                                      </p:cBhvr>
                                      <p:to>
                                        <p:strVal val="visible"/>
                                      </p:to>
                                    </p:set>
                                    <p:animEffect transition="in" filter="dissolve">
                                      <p:cBhvr>
                                        <p:cTn id="16" dur="500"/>
                                        <p:tgtEl>
                                          <p:spTgt spid="144"/>
                                        </p:tgtEl>
                                      </p:cBhvr>
                                    </p:animEffect>
                                  </p:childTnLst>
                                </p:cTn>
                              </p:par>
                            </p:childTnLst>
                          </p:cTn>
                        </p:par>
                        <p:par>
                          <p:cTn id="17" fill="hold">
                            <p:stCondLst>
                              <p:cond delay="500"/>
                            </p:stCondLst>
                            <p:childTnLst>
                              <p:par>
                                <p:cTn id="18" presetID="21" presetClass="entr" presetSubtype="4" fill="hold" grpId="0" nodeType="afterEffect">
                                  <p:stCondLst>
                                    <p:cond delay="0"/>
                                  </p:stCondLst>
                                  <p:childTnLst>
                                    <p:set>
                                      <p:cBhvr>
                                        <p:cTn id="19" dur="1" fill="hold">
                                          <p:stCondLst>
                                            <p:cond delay="0"/>
                                          </p:stCondLst>
                                        </p:cTn>
                                        <p:tgtEl>
                                          <p:spTgt spid="888867"/>
                                        </p:tgtEl>
                                        <p:attrNameLst>
                                          <p:attrName>style.visibility</p:attrName>
                                        </p:attrNameLst>
                                      </p:cBhvr>
                                      <p:to>
                                        <p:strVal val="visible"/>
                                      </p:to>
                                    </p:set>
                                    <p:animEffect transition="in" filter="wheel(4)">
                                      <p:cBhvr>
                                        <p:cTn id="20" dur="500"/>
                                        <p:tgtEl>
                                          <p:spTgt spid="888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67" grpId="0" animBg="1"/>
      <p:bldP spid="6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67" name="AutoShape 35"/>
          <p:cNvSpPr>
            <a:spLocks noChangeArrowheads="1"/>
          </p:cNvSpPr>
          <p:nvPr/>
        </p:nvSpPr>
        <p:spPr bwMode="auto">
          <a:xfrm>
            <a:off x="827881" y="4648200"/>
            <a:ext cx="3059113" cy="533400"/>
          </a:xfrm>
          <a:prstGeom prst="flowChartCollate">
            <a:avLst/>
          </a:prstGeom>
          <a:solidFill>
            <a:srgbClr val="33CCCC"/>
          </a:solidFill>
          <a:ln w="22225">
            <a:solidFill>
              <a:srgbClr val="33CCCC"/>
            </a:solidFill>
            <a:miter lim="800000"/>
            <a:headEnd/>
            <a:tailEnd/>
          </a:ln>
          <a:effectLst/>
        </p:spPr>
        <p:txBody>
          <a:bodyPr wrap="none" anchor="ctr"/>
          <a:lstStyle/>
          <a:p>
            <a:endParaRPr lang="en-US"/>
          </a:p>
        </p:txBody>
      </p:sp>
      <p:sp>
        <p:nvSpPr>
          <p:cNvPr id="931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sp>
        <p:nvSpPr>
          <p:cNvPr id="93187" name="Rectangle 3"/>
          <p:cNvSpPr>
            <a:spLocks noChangeArrowheads="1"/>
          </p:cNvSpPr>
          <p:nvPr/>
        </p:nvSpPr>
        <p:spPr bwMode="auto">
          <a:xfrm>
            <a:off x="0" y="1127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grpSp>
        <p:nvGrpSpPr>
          <p:cNvPr id="142" name="Group 141"/>
          <p:cNvGrpSpPr/>
          <p:nvPr/>
        </p:nvGrpSpPr>
        <p:grpSpPr>
          <a:xfrm>
            <a:off x="562769" y="3276600"/>
            <a:ext cx="2551112" cy="1327151"/>
            <a:chOff x="344488" y="3352800"/>
            <a:chExt cx="2551112" cy="1327151"/>
          </a:xfrm>
        </p:grpSpPr>
        <p:sp>
          <p:nvSpPr>
            <p:cNvPr id="888865" name="AutoShape 33"/>
            <p:cNvSpPr>
              <a:spLocks/>
            </p:cNvSpPr>
            <p:nvPr/>
          </p:nvSpPr>
          <p:spPr bwMode="auto">
            <a:xfrm rot="16200000">
              <a:off x="1478757" y="2774156"/>
              <a:ext cx="304800" cy="2528887"/>
            </a:xfrm>
            <a:prstGeom prst="rightBrace">
              <a:avLst>
                <a:gd name="adj1" fmla="val 75000"/>
                <a:gd name="adj2" fmla="val 50000"/>
              </a:avLst>
            </a:prstGeom>
            <a:noFill/>
            <a:ln w="22225">
              <a:solidFill>
                <a:srgbClr val="FF0000"/>
              </a:solidFill>
              <a:round/>
              <a:headEnd/>
              <a:tailEnd/>
            </a:ln>
            <a:effectLst/>
          </p:spPr>
          <p:txBody>
            <a:bodyPr wrap="none" anchor="ctr"/>
            <a:lstStyle/>
            <a:p>
              <a:endParaRPr lang="en-US"/>
            </a:p>
          </p:txBody>
        </p:sp>
        <p:pic>
          <p:nvPicPr>
            <p:cNvPr id="82" name="Picture 2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4488" y="4226719"/>
              <a:ext cx="312738" cy="441325"/>
            </a:xfrm>
            <a:prstGeom prst="rect">
              <a:avLst/>
            </a:prstGeom>
            <a:noFill/>
          </p:spPr>
        </p:pic>
        <p:pic>
          <p:nvPicPr>
            <p:cNvPr id="83" name="Picture 3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58825" y="4238626"/>
              <a:ext cx="320675" cy="441325"/>
            </a:xfrm>
            <a:prstGeom prst="rect">
              <a:avLst/>
            </a:prstGeom>
            <a:noFill/>
          </p:spPr>
        </p:pic>
        <p:pic>
          <p:nvPicPr>
            <p:cNvPr id="84" name="Picture 3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362200" y="4191000"/>
              <a:ext cx="503238" cy="479425"/>
            </a:xfrm>
            <a:prstGeom prst="rect">
              <a:avLst/>
            </a:prstGeom>
            <a:noFill/>
          </p:spPr>
        </p:pic>
        <p:sp>
          <p:nvSpPr>
            <p:cNvPr id="85" name="TextBox 84"/>
            <p:cNvSpPr txBox="1"/>
            <p:nvPr/>
          </p:nvSpPr>
          <p:spPr>
            <a:xfrm>
              <a:off x="1181100" y="4343400"/>
              <a:ext cx="1104900" cy="220573"/>
            </a:xfrm>
            <a:prstGeom prst="rect">
              <a:avLst/>
            </a:prstGeom>
            <a:noFill/>
          </p:spPr>
          <p:txBody>
            <a:bodyPr wrap="square" rtlCol="0">
              <a:spAutoFit/>
            </a:bodyPr>
            <a:lstStyle/>
            <a:p>
              <a:pPr>
                <a:lnSpc>
                  <a:spcPts val="1000"/>
                </a:lnSpc>
              </a:pPr>
              <a:r>
                <a:rPr lang="en-US" sz="3200" dirty="0"/>
                <a:t>... …</a:t>
              </a:r>
            </a:p>
          </p:txBody>
        </p:sp>
        <p:sp>
          <p:nvSpPr>
            <p:cNvPr id="89" name="TextBox 88"/>
            <p:cNvSpPr txBox="1"/>
            <p:nvPr/>
          </p:nvSpPr>
          <p:spPr>
            <a:xfrm>
              <a:off x="1447800" y="3352800"/>
              <a:ext cx="550151" cy="461665"/>
            </a:xfrm>
            <a:prstGeom prst="rect">
              <a:avLst/>
            </a:prstGeom>
            <a:noFill/>
          </p:spPr>
          <p:txBody>
            <a:bodyPr wrap="none" rtlCol="0">
              <a:spAutoFit/>
            </a:bodyPr>
            <a:lstStyle/>
            <a:p>
              <a:r>
                <a:rPr lang="en-US" sz="2400" dirty="0">
                  <a:solidFill>
                    <a:srgbClr val="2FC9FF"/>
                  </a:solidFill>
                </a:rPr>
                <a:t>|</a:t>
              </a:r>
              <a:r>
                <a:rPr lang="en-US" sz="2400" i="1" dirty="0">
                  <a:solidFill>
                    <a:srgbClr val="2FC9FF"/>
                  </a:solidFill>
                </a:rPr>
                <a:t>X</a:t>
              </a:r>
              <a:r>
                <a:rPr lang="en-US" sz="2400" dirty="0">
                  <a:solidFill>
                    <a:srgbClr val="2FC9FF"/>
                  </a:solidFill>
                </a:rPr>
                <a:t>|</a:t>
              </a:r>
            </a:p>
          </p:txBody>
        </p:sp>
      </p:grpSp>
      <p:sp>
        <p:nvSpPr>
          <p:cNvPr id="9318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190" name="Rectangle 6"/>
          <p:cNvSpPr>
            <a:spLocks noChangeArrowheads="1"/>
          </p:cNvSpPr>
          <p:nvPr/>
        </p:nvSpPr>
        <p:spPr bwMode="auto">
          <a:xfrm>
            <a:off x="0" y="9604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grpSp>
        <p:nvGrpSpPr>
          <p:cNvPr id="141" name="Group 140"/>
          <p:cNvGrpSpPr/>
          <p:nvPr/>
        </p:nvGrpSpPr>
        <p:grpSpPr>
          <a:xfrm>
            <a:off x="523081" y="5250656"/>
            <a:ext cx="1862138" cy="1230809"/>
            <a:chOff x="304800" y="5326856"/>
            <a:chExt cx="1862138" cy="1230809"/>
          </a:xfrm>
        </p:grpSpPr>
        <p:sp>
          <p:nvSpPr>
            <p:cNvPr id="888858" name="AutoShape 26"/>
            <p:cNvSpPr>
              <a:spLocks/>
            </p:cNvSpPr>
            <p:nvPr/>
          </p:nvSpPr>
          <p:spPr bwMode="auto">
            <a:xfrm rot="5400000">
              <a:off x="1125538" y="5067300"/>
              <a:ext cx="304800" cy="1752600"/>
            </a:xfrm>
            <a:prstGeom prst="rightBrace">
              <a:avLst>
                <a:gd name="adj1" fmla="val 47917"/>
                <a:gd name="adj2" fmla="val 50000"/>
              </a:avLst>
            </a:prstGeom>
            <a:noFill/>
            <a:ln w="22225">
              <a:solidFill>
                <a:srgbClr val="FF0000"/>
              </a:solidFill>
              <a:round/>
              <a:headEnd/>
              <a:tailEnd/>
            </a:ln>
            <a:effectLst/>
          </p:spPr>
          <p:txBody>
            <a:bodyPr wrap="none" anchor="ctr"/>
            <a:lstStyle/>
            <a:p>
              <a:endParaRPr lang="en-US"/>
            </a:p>
          </p:txBody>
        </p:sp>
        <p:pic>
          <p:nvPicPr>
            <p:cNvPr id="86" name="Picture 3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04800" y="5334000"/>
              <a:ext cx="312738" cy="457200"/>
            </a:xfrm>
            <a:prstGeom prst="rect">
              <a:avLst/>
            </a:prstGeom>
            <a:noFill/>
          </p:spPr>
        </p:pic>
        <p:pic>
          <p:nvPicPr>
            <p:cNvPr id="87" name="Picture 40"/>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85800" y="5334000"/>
              <a:ext cx="320675" cy="457200"/>
            </a:xfrm>
            <a:prstGeom prst="rect">
              <a:avLst/>
            </a:prstGeom>
            <a:noFill/>
          </p:spPr>
        </p:pic>
        <p:pic>
          <p:nvPicPr>
            <p:cNvPr id="88" name="Picture 4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565275" y="5326856"/>
              <a:ext cx="601663" cy="571500"/>
            </a:xfrm>
            <a:prstGeom prst="rect">
              <a:avLst/>
            </a:prstGeom>
            <a:noFill/>
          </p:spPr>
        </p:pic>
        <p:sp>
          <p:nvSpPr>
            <p:cNvPr id="91" name="TextBox 90"/>
            <p:cNvSpPr txBox="1"/>
            <p:nvPr/>
          </p:nvSpPr>
          <p:spPr>
            <a:xfrm>
              <a:off x="990600" y="6096000"/>
              <a:ext cx="619080" cy="461665"/>
            </a:xfrm>
            <a:prstGeom prst="rect">
              <a:avLst/>
            </a:prstGeom>
            <a:noFill/>
          </p:spPr>
          <p:txBody>
            <a:bodyPr wrap="none" rtlCol="0">
              <a:spAutoFit/>
            </a:bodyPr>
            <a:lstStyle/>
            <a:p>
              <a:r>
                <a:rPr lang="en-US" sz="2400" dirty="0">
                  <a:solidFill>
                    <a:srgbClr val="2FC9FF"/>
                  </a:solidFill>
                </a:rPr>
                <a:t>|</a:t>
              </a:r>
              <a:r>
                <a:rPr lang="en-US" sz="2400" i="1" dirty="0">
                  <a:solidFill>
                    <a:srgbClr val="2FC9FF"/>
                  </a:solidFill>
                </a:rPr>
                <a:t>X’</a:t>
              </a:r>
              <a:r>
                <a:rPr lang="en-US" sz="2400" dirty="0">
                  <a:solidFill>
                    <a:srgbClr val="2FC9FF"/>
                  </a:solidFill>
                </a:rPr>
                <a:t>|</a:t>
              </a:r>
            </a:p>
          </p:txBody>
        </p:sp>
        <p:sp>
          <p:nvSpPr>
            <p:cNvPr id="95" name="TextBox 94"/>
            <p:cNvSpPr txBox="1"/>
            <p:nvPr/>
          </p:nvSpPr>
          <p:spPr>
            <a:xfrm>
              <a:off x="1042988" y="5479256"/>
              <a:ext cx="533400" cy="220573"/>
            </a:xfrm>
            <a:prstGeom prst="rect">
              <a:avLst/>
            </a:prstGeom>
            <a:noFill/>
          </p:spPr>
          <p:txBody>
            <a:bodyPr wrap="square" rtlCol="0">
              <a:spAutoFit/>
            </a:bodyPr>
            <a:lstStyle/>
            <a:p>
              <a:pPr>
                <a:lnSpc>
                  <a:spcPts val="1000"/>
                </a:lnSpc>
              </a:pPr>
              <a:r>
                <a:rPr lang="en-US" sz="3200" dirty="0"/>
                <a:t>...</a:t>
              </a:r>
            </a:p>
          </p:txBody>
        </p:sp>
      </p:grpSp>
      <p:sp>
        <p:nvSpPr>
          <p:cNvPr id="9319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193" name="Rectangle 9"/>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19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196" name="Rectangle 12"/>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198"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199" name="Rectangle 15"/>
          <p:cNvSpPr>
            <a:spLocks noChangeArrowheads="1"/>
          </p:cNvSpPr>
          <p:nvPr/>
        </p:nvSpPr>
        <p:spPr bwMode="auto">
          <a:xfrm>
            <a:off x="0" y="9604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grpSp>
        <p:nvGrpSpPr>
          <p:cNvPr id="143" name="Group 142"/>
          <p:cNvGrpSpPr/>
          <p:nvPr/>
        </p:nvGrpSpPr>
        <p:grpSpPr>
          <a:xfrm>
            <a:off x="3073400" y="3278982"/>
            <a:ext cx="1239838" cy="1358107"/>
            <a:chOff x="2855119" y="3355182"/>
            <a:chExt cx="1239838" cy="1358107"/>
          </a:xfrm>
        </p:grpSpPr>
        <p:sp>
          <p:nvSpPr>
            <p:cNvPr id="888894" name="AutoShape 62"/>
            <p:cNvSpPr>
              <a:spLocks/>
            </p:cNvSpPr>
            <p:nvPr/>
          </p:nvSpPr>
          <p:spPr bwMode="auto">
            <a:xfrm rot="16200000">
              <a:off x="3314702" y="3467100"/>
              <a:ext cx="304800" cy="1142998"/>
            </a:xfrm>
            <a:prstGeom prst="rightBrace">
              <a:avLst>
                <a:gd name="adj1" fmla="val 22917"/>
                <a:gd name="adj2" fmla="val 50000"/>
              </a:avLst>
            </a:prstGeom>
            <a:noFill/>
            <a:ln w="22225">
              <a:solidFill>
                <a:srgbClr val="FF0000"/>
              </a:solidFill>
              <a:round/>
              <a:headEnd/>
              <a:tailEnd/>
            </a:ln>
            <a:effectLst/>
          </p:spPr>
          <p:txBody>
            <a:bodyPr wrap="none" anchor="ctr"/>
            <a:lstStyle/>
            <a:p>
              <a:endParaRPr lang="en-US"/>
            </a:p>
          </p:txBody>
        </p:sp>
        <p:sp>
          <p:nvSpPr>
            <p:cNvPr id="90" name="TextBox 89"/>
            <p:cNvSpPr txBox="1"/>
            <p:nvPr/>
          </p:nvSpPr>
          <p:spPr>
            <a:xfrm>
              <a:off x="2855119" y="3355182"/>
              <a:ext cx="1216039" cy="461665"/>
            </a:xfrm>
            <a:prstGeom prst="rect">
              <a:avLst/>
            </a:prstGeom>
            <a:noFill/>
          </p:spPr>
          <p:txBody>
            <a:bodyPr wrap="none" rtlCol="0">
              <a:spAutoFit/>
            </a:bodyPr>
            <a:lstStyle/>
            <a:p>
              <a:r>
                <a:rPr lang="en-US" sz="2400" dirty="0">
                  <a:solidFill>
                    <a:srgbClr val="2FC9FF"/>
                  </a:solidFill>
                </a:rPr>
                <a:t>|</a:t>
              </a:r>
              <a:r>
                <a:rPr lang="en-US" sz="2400" i="1" dirty="0">
                  <a:solidFill>
                    <a:srgbClr val="2FC9FF"/>
                  </a:solidFill>
                </a:rPr>
                <a:t>X’ | - m</a:t>
              </a:r>
              <a:endParaRPr lang="en-US" sz="2400" dirty="0">
                <a:solidFill>
                  <a:srgbClr val="2FC9FF"/>
                </a:solidFill>
              </a:endParaRPr>
            </a:p>
          </p:txBody>
        </p:sp>
        <p:sp>
          <p:nvSpPr>
            <p:cNvPr id="94" name="TextBox 93"/>
            <p:cNvSpPr txBox="1"/>
            <p:nvPr/>
          </p:nvSpPr>
          <p:spPr>
            <a:xfrm>
              <a:off x="3276600" y="4343400"/>
              <a:ext cx="533400" cy="281937"/>
            </a:xfrm>
            <a:prstGeom prst="rect">
              <a:avLst/>
            </a:prstGeom>
            <a:noFill/>
          </p:spPr>
          <p:txBody>
            <a:bodyPr wrap="square" rtlCol="0">
              <a:spAutoFit/>
            </a:bodyPr>
            <a:lstStyle/>
            <a:p>
              <a:pPr>
                <a:lnSpc>
                  <a:spcPts val="1000"/>
                </a:lnSpc>
              </a:pPr>
              <a:r>
                <a:rPr lang="en-US" sz="3200" dirty="0">
                  <a:solidFill>
                    <a:srgbClr val="F78609"/>
                  </a:solidFill>
                </a:rPr>
                <a:t>...</a:t>
              </a:r>
            </a:p>
          </p:txBody>
        </p:sp>
        <p:pic>
          <p:nvPicPr>
            <p:cNvPr id="93197" name="Picture 1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957513" y="4195763"/>
              <a:ext cx="334963" cy="503238"/>
            </a:xfrm>
            <a:prstGeom prst="rect">
              <a:avLst/>
            </a:prstGeom>
            <a:noFill/>
          </p:spPr>
        </p:pic>
        <p:pic>
          <p:nvPicPr>
            <p:cNvPr id="109" name="Picture 1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759994" y="4210051"/>
              <a:ext cx="334963" cy="503238"/>
            </a:xfrm>
            <a:prstGeom prst="rect">
              <a:avLst/>
            </a:prstGeom>
            <a:noFill/>
          </p:spPr>
        </p:pic>
      </p:grpSp>
      <p:grpSp>
        <p:nvGrpSpPr>
          <p:cNvPr id="144" name="Group 143"/>
          <p:cNvGrpSpPr/>
          <p:nvPr/>
        </p:nvGrpSpPr>
        <p:grpSpPr>
          <a:xfrm>
            <a:off x="2439193" y="5257800"/>
            <a:ext cx="1847851" cy="1223665"/>
            <a:chOff x="2220912" y="5334000"/>
            <a:chExt cx="1847851" cy="1223665"/>
          </a:xfrm>
        </p:grpSpPr>
        <p:sp>
          <p:nvSpPr>
            <p:cNvPr id="888863" name="AutoShape 31"/>
            <p:cNvSpPr>
              <a:spLocks/>
            </p:cNvSpPr>
            <p:nvPr/>
          </p:nvSpPr>
          <p:spPr bwMode="auto">
            <a:xfrm rot="5400000">
              <a:off x="2977356" y="5034756"/>
              <a:ext cx="304800" cy="1817687"/>
            </a:xfrm>
            <a:prstGeom prst="rightBrace">
              <a:avLst>
                <a:gd name="adj1" fmla="val 47569"/>
                <a:gd name="adj2" fmla="val 50000"/>
              </a:avLst>
            </a:prstGeom>
            <a:noFill/>
            <a:ln w="22225">
              <a:solidFill>
                <a:srgbClr val="FF0000"/>
              </a:solidFill>
              <a:round/>
              <a:headEnd/>
              <a:tailEnd/>
            </a:ln>
            <a:effectLst/>
          </p:spPr>
          <p:txBody>
            <a:bodyPr wrap="none" anchor="ctr"/>
            <a:lstStyle/>
            <a:p>
              <a:endParaRPr lang="en-US"/>
            </a:p>
          </p:txBody>
        </p:sp>
        <p:sp>
          <p:nvSpPr>
            <p:cNvPr id="92" name="TextBox 91"/>
            <p:cNvSpPr txBox="1"/>
            <p:nvPr/>
          </p:nvSpPr>
          <p:spPr>
            <a:xfrm>
              <a:off x="2590800" y="6096000"/>
              <a:ext cx="1079142" cy="461665"/>
            </a:xfrm>
            <a:prstGeom prst="rect">
              <a:avLst/>
            </a:prstGeom>
            <a:noFill/>
          </p:spPr>
          <p:txBody>
            <a:bodyPr wrap="none" rtlCol="0">
              <a:spAutoFit/>
            </a:bodyPr>
            <a:lstStyle/>
            <a:p>
              <a:r>
                <a:rPr lang="en-US" sz="2400" dirty="0">
                  <a:solidFill>
                    <a:srgbClr val="2FC9FF"/>
                  </a:solidFill>
                </a:rPr>
                <a:t>|</a:t>
              </a:r>
              <a:r>
                <a:rPr lang="en-US" sz="2400" i="1" dirty="0">
                  <a:solidFill>
                    <a:srgbClr val="2FC9FF"/>
                  </a:solidFill>
                </a:rPr>
                <a:t>X| - m</a:t>
              </a:r>
              <a:endParaRPr lang="en-US" sz="2400" dirty="0">
                <a:solidFill>
                  <a:srgbClr val="2FC9FF"/>
                </a:solidFill>
              </a:endParaRPr>
            </a:p>
          </p:txBody>
        </p:sp>
        <p:sp>
          <p:nvSpPr>
            <p:cNvPr id="99" name="TextBox 98"/>
            <p:cNvSpPr txBox="1"/>
            <p:nvPr/>
          </p:nvSpPr>
          <p:spPr>
            <a:xfrm>
              <a:off x="2681288" y="5495925"/>
              <a:ext cx="1104900" cy="281937"/>
            </a:xfrm>
            <a:prstGeom prst="rect">
              <a:avLst/>
            </a:prstGeom>
            <a:noFill/>
          </p:spPr>
          <p:txBody>
            <a:bodyPr wrap="square" rtlCol="0">
              <a:spAutoFit/>
            </a:bodyPr>
            <a:lstStyle/>
            <a:p>
              <a:pPr>
                <a:lnSpc>
                  <a:spcPts val="1000"/>
                </a:lnSpc>
              </a:pPr>
              <a:r>
                <a:rPr lang="en-US" sz="3200" dirty="0">
                  <a:solidFill>
                    <a:srgbClr val="F78609"/>
                  </a:solidFill>
                </a:rPr>
                <a:t>... …</a:t>
              </a:r>
            </a:p>
          </p:txBody>
        </p:sp>
        <p:pic>
          <p:nvPicPr>
            <p:cNvPr id="110" name="Picture 1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86000" y="5334000"/>
              <a:ext cx="334963" cy="503238"/>
            </a:xfrm>
            <a:prstGeom prst="rect">
              <a:avLst/>
            </a:prstGeom>
            <a:noFill/>
          </p:spPr>
        </p:pic>
        <p:pic>
          <p:nvPicPr>
            <p:cNvPr id="111" name="Picture 1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733800" y="5334000"/>
              <a:ext cx="334963" cy="503238"/>
            </a:xfrm>
            <a:prstGeom prst="rect">
              <a:avLst/>
            </a:prstGeom>
            <a:noFill/>
          </p:spPr>
        </p:pic>
      </p:grpSp>
      <p:sp>
        <p:nvSpPr>
          <p:cNvPr id="93201"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202" name="Rectangle 18"/>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04"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205" name="Rectangle 21"/>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07" name="Rectangle 2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208" name="Rectangle 24"/>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10" name="Rectangle 2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211" name="Rectangle 27"/>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13" name="Rectangle 2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214" name="Rectangle 30"/>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16" name="Rectangle 3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217" name="Rectangle 33"/>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19" name="Rectangle 3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3220" name="Rectangle 36"/>
          <p:cNvSpPr>
            <a:spLocks noChangeArrowheads="1"/>
          </p:cNvSpPr>
          <p:nvPr/>
        </p:nvSpPr>
        <p:spPr bwMode="auto">
          <a:xfrm>
            <a:off x="0" y="9604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3222" name="Rectangle 3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sp>
        <p:nvSpPr>
          <p:cNvPr id="93223" name="Rectangle 39"/>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 name="Rounded Rectangular Callout 2"/>
          <p:cNvSpPr/>
          <p:nvPr/>
        </p:nvSpPr>
        <p:spPr>
          <a:xfrm>
            <a:off x="4693443" y="5257800"/>
            <a:ext cx="2917031" cy="1259750"/>
          </a:xfrm>
          <a:prstGeom prst="wedgeRoundRectCallout">
            <a:avLst>
              <a:gd name="adj1" fmla="val -62103"/>
              <a:gd name="adj2" fmla="val -30649"/>
              <a:gd name="adj3" fmla="val 16667"/>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|X’| - (|X’|-m) </a:t>
            </a:r>
            <a:r>
              <a:rPr lang="en-US" dirty="0">
                <a:solidFill>
                  <a:schemeClr val="tx1"/>
                </a:solidFill>
                <a:sym typeface="Symbol" panose="05050102010706020507" pitchFamily="18" charset="2"/>
              </a:rPr>
              <a:t> </a:t>
            </a:r>
            <a:r>
              <a:rPr lang="en-US" dirty="0"/>
              <a:t>Only m components of X participate in matching</a:t>
            </a:r>
          </a:p>
        </p:txBody>
      </p:sp>
      <p:sp>
        <p:nvSpPr>
          <p:cNvPr id="93" name="Rounded Rectangular Callout 92"/>
          <p:cNvSpPr/>
          <p:nvPr/>
        </p:nvSpPr>
        <p:spPr>
          <a:xfrm>
            <a:off x="4803616" y="3268888"/>
            <a:ext cx="2895600" cy="1161754"/>
          </a:xfrm>
          <a:prstGeom prst="wedgeRoundRectCallout">
            <a:avLst>
              <a:gd name="adj1" fmla="val -63230"/>
              <a:gd name="adj2" fmla="val 36879"/>
              <a:gd name="adj3" fmla="val 16667"/>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|X| - (|X| - m ) </a:t>
            </a:r>
            <a:r>
              <a:rPr lang="en-US"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a:t>
            </a:r>
            <a:r>
              <a:rPr lang="en-US"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rPr>
              <a:t>Only m </a:t>
            </a:r>
            <a:r>
              <a:rPr lang="en-US" dirty="0"/>
              <a:t>components of X’ participate in matching</a:t>
            </a:r>
          </a:p>
        </p:txBody>
      </p:sp>
      <p:sp>
        <p:nvSpPr>
          <p:cNvPr id="73" name="Rectangle 2"/>
          <p:cNvSpPr>
            <a:spLocks noGrp="1" noChangeArrowheads="1"/>
          </p:cNvSpPr>
          <p:nvPr>
            <p:ph type="title"/>
          </p:nvPr>
        </p:nvSpPr>
        <p:spPr>
          <a:xfrm>
            <a:off x="457200" y="274638"/>
            <a:ext cx="8077200" cy="898524"/>
          </a:xfrm>
        </p:spPr>
        <p:txBody>
          <a:bodyPr>
            <a:noAutofit/>
          </a:bodyPr>
          <a:lstStyle/>
          <a:p>
            <a:pPr marL="2346325" indent="-2346325">
              <a:lnSpc>
                <a:spcPts val="3800"/>
              </a:lnSpc>
            </a:pPr>
            <a:r>
              <a:rPr lang="en-US" altLang="zh-CN" sz="3400" dirty="0">
                <a:solidFill>
                  <a:srgbClr val="CFAFE7"/>
                </a:solidFill>
                <a:ea typeface="宋体" pitchFamily="2" charset="-122"/>
              </a:rPr>
              <a:t>Scenario 1:   </a:t>
            </a:r>
            <a:r>
              <a:rPr lang="en-US" altLang="zh-CN" sz="3400" i="1" dirty="0">
                <a:solidFill>
                  <a:srgbClr val="CFAFE7"/>
                </a:solidFill>
                <a:ea typeface="宋体" pitchFamily="2" charset="-122"/>
              </a:rPr>
              <a:t>X’</a:t>
            </a:r>
            <a:r>
              <a:rPr lang="en-US" altLang="zh-CN" sz="3400" dirty="0">
                <a:solidFill>
                  <a:srgbClr val="CFAFE7"/>
                </a:solidFill>
                <a:ea typeface="宋体" pitchFamily="2" charset="-122"/>
              </a:rPr>
              <a:t> has enough components for matching</a:t>
            </a:r>
          </a:p>
        </p:txBody>
      </p:sp>
      <p:grpSp>
        <p:nvGrpSpPr>
          <p:cNvPr id="74" name="Group 73"/>
          <p:cNvGrpSpPr/>
          <p:nvPr/>
        </p:nvGrpSpPr>
        <p:grpSpPr>
          <a:xfrm>
            <a:off x="538721" y="1437483"/>
            <a:ext cx="4292817" cy="1627398"/>
            <a:chOff x="469106" y="1088077"/>
            <a:chExt cx="4292817" cy="1627398"/>
          </a:xfrm>
        </p:grpSpPr>
        <p:grpSp>
          <p:nvGrpSpPr>
            <p:cNvPr id="75" name="Group 74"/>
            <p:cNvGrpSpPr/>
            <p:nvPr/>
          </p:nvGrpSpPr>
          <p:grpSpPr>
            <a:xfrm>
              <a:off x="469106" y="1088077"/>
              <a:ext cx="4292817" cy="1138767"/>
              <a:chOff x="1301750" y="1552575"/>
              <a:chExt cx="4292817" cy="1138767"/>
            </a:xfrm>
          </p:grpSpPr>
          <p:sp>
            <p:nvSpPr>
              <p:cNvPr id="77" name="Rectangle 3"/>
              <p:cNvSpPr>
                <a:spLocks noChangeArrowheads="1"/>
              </p:cNvSpPr>
              <p:nvPr/>
            </p:nvSpPr>
            <p:spPr bwMode="auto">
              <a:xfrm>
                <a:off x="1371600" y="1552575"/>
                <a:ext cx="3429000" cy="304800"/>
              </a:xfrm>
              <a:prstGeom prst="rect">
                <a:avLst/>
              </a:prstGeom>
              <a:noFill/>
              <a:ln w="9525">
                <a:noFill/>
                <a:miter lim="800000"/>
                <a:headEnd/>
                <a:tailEnd/>
              </a:ln>
              <a:effectLst/>
            </p:spPr>
            <p:txBody>
              <a:bodyPr lIns="0" tIns="0" rIns="0" bIns="0"/>
              <a:lstStyle/>
              <a:p>
                <a:pPr marL="342900" indent="-342900" algn="l" eaLnBrk="1" hangingPunct="1">
                  <a:spcAft>
                    <a:spcPct val="0"/>
                  </a:spcAft>
                </a:pPr>
                <a:r>
                  <a:rPr lang="en-US" altLang="zh-CN" sz="2400" dirty="0"/>
                  <a:t>Image X:</a:t>
                </a:r>
              </a:p>
            </p:txBody>
          </p:sp>
          <p:sp>
            <p:nvSpPr>
              <p:cNvPr id="78" name="Rectangle 7"/>
              <p:cNvSpPr>
                <a:spLocks noChangeArrowheads="1"/>
              </p:cNvSpPr>
              <p:nvPr/>
            </p:nvSpPr>
            <p:spPr bwMode="auto">
              <a:xfrm>
                <a:off x="1301750" y="2150539"/>
                <a:ext cx="1435894" cy="304800"/>
              </a:xfrm>
              <a:prstGeom prst="rect">
                <a:avLst/>
              </a:prstGeom>
              <a:noFill/>
              <a:ln w="9525">
                <a:noFill/>
                <a:miter lim="800000"/>
                <a:headEnd/>
                <a:tailEnd/>
              </a:ln>
              <a:effectLst/>
            </p:spPr>
            <p:txBody>
              <a:bodyPr lIns="0" tIns="0" rIns="0" bIns="0"/>
              <a:lstStyle/>
              <a:p>
                <a:pPr marL="342900" indent="-342900" algn="ctr" eaLnBrk="1" hangingPunct="1">
                  <a:spcAft>
                    <a:spcPct val="0"/>
                  </a:spcAft>
                </a:pPr>
                <a:r>
                  <a:rPr lang="en-US" altLang="zh-CN" sz="2400" dirty="0"/>
                  <a:t>Image X’:</a:t>
                </a:r>
              </a:p>
            </p:txBody>
          </p:sp>
          <p:pic>
            <p:nvPicPr>
              <p:cNvPr id="79" name="Picture 20"/>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2799249" y="1555172"/>
                <a:ext cx="2789238" cy="503238"/>
              </a:xfrm>
              <a:prstGeom prst="rect">
                <a:avLst/>
              </a:prstGeom>
              <a:noFill/>
            </p:spPr>
          </p:pic>
          <p:pic>
            <p:nvPicPr>
              <p:cNvPr id="80" name="Picture 1"/>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2810886" y="2088616"/>
                <a:ext cx="2783681" cy="602726"/>
              </a:xfrm>
              <a:prstGeom prst="rect">
                <a:avLst/>
              </a:prstGeom>
              <a:noFill/>
            </p:spPr>
          </p:pic>
        </p:grpSp>
        <p:sp>
          <p:nvSpPr>
            <p:cNvPr id="76" name="Rectangle 75"/>
            <p:cNvSpPr/>
            <p:nvPr/>
          </p:nvSpPr>
          <p:spPr>
            <a:xfrm>
              <a:off x="476688" y="2253810"/>
              <a:ext cx="1501554" cy="461665"/>
            </a:xfrm>
            <a:prstGeom prst="rect">
              <a:avLst/>
            </a:prstGeom>
          </p:spPr>
          <p:txBody>
            <a:bodyPr wrap="square">
              <a:spAutoFit/>
            </a:bodyPr>
            <a:lstStyle/>
            <a:p>
              <a:pPr marL="342900" indent="-342900">
                <a:spcAft>
                  <a:spcPct val="0"/>
                </a:spcAft>
              </a:pPr>
              <a:r>
                <a:rPr lang="en-US" altLang="zh-CN" sz="2400" dirty="0"/>
                <a:t>|</a:t>
              </a:r>
              <a:r>
                <a:rPr lang="en-US" altLang="zh-CN" sz="2400" i="1" dirty="0"/>
                <a:t>X</a:t>
              </a:r>
              <a:r>
                <a:rPr lang="en-US" altLang="zh-CN" sz="2400" dirty="0"/>
                <a:t>| ≥ |</a:t>
              </a:r>
              <a:r>
                <a:rPr lang="en-US" altLang="zh-CN" sz="2400" i="1" dirty="0"/>
                <a:t>X’</a:t>
              </a:r>
              <a:r>
                <a:rPr lang="en-US" altLang="zh-CN" sz="2400" dirty="0"/>
                <a:t>|</a:t>
              </a:r>
            </a:p>
          </p:txBody>
        </p:sp>
      </p:grpSp>
      <p:sp>
        <p:nvSpPr>
          <p:cNvPr id="2" name="Date Placeholder 1">
            <a:extLst>
              <a:ext uri="{FF2B5EF4-FFF2-40B4-BE49-F238E27FC236}">
                <a16:creationId xmlns:a16="http://schemas.microsoft.com/office/drawing/2014/main" id="{EA40D528-E797-40B7-A784-CBCA1007E7F2}"/>
              </a:ext>
            </a:extLst>
          </p:cNvPr>
          <p:cNvSpPr>
            <a:spLocks noGrp="1"/>
          </p:cNvSpPr>
          <p:nvPr>
            <p:ph type="dt" sz="half" idx="10"/>
          </p:nvPr>
        </p:nvSpPr>
        <p:spPr/>
        <p:txBody>
          <a:bodyPr/>
          <a:lstStyle/>
          <a:p>
            <a:fld id="{E55F6269-07F2-4932-ACCC-6572542C3608}" type="datetime1">
              <a:rPr lang="en-US" smtClean="0"/>
              <a:t>3/28/2023</a:t>
            </a:fld>
            <a:endParaRPr lang="en-US" dirty="0"/>
          </a:p>
        </p:txBody>
      </p:sp>
      <p:sp>
        <p:nvSpPr>
          <p:cNvPr id="4" name="Slide Number Placeholder 3">
            <a:extLst>
              <a:ext uri="{FF2B5EF4-FFF2-40B4-BE49-F238E27FC236}">
                <a16:creationId xmlns:a16="http://schemas.microsoft.com/office/drawing/2014/main" id="{94B525D5-96F0-4304-A143-7AC4F9EEA3D9}"/>
              </a:ext>
            </a:extLst>
          </p:cNvPr>
          <p:cNvSpPr>
            <a:spLocks noGrp="1"/>
          </p:cNvSpPr>
          <p:nvPr>
            <p:ph type="sldNum" sz="quarter" idx="12"/>
          </p:nvPr>
        </p:nvSpPr>
        <p:spPr/>
        <p:txBody>
          <a:bodyPr/>
          <a:lstStyle/>
          <a:p>
            <a:fld id="{8444A278-390B-480E-A91C-73A8347B7D93}" type="slidenum">
              <a:rPr lang="en-US" smtClean="0"/>
              <a:pPr/>
              <a:t>48</a:t>
            </a:fld>
            <a:endParaRPr lang="en-US" dirty="0"/>
          </a:p>
        </p:txBody>
      </p:sp>
      <p:sp>
        <p:nvSpPr>
          <p:cNvPr id="5" name="TextBox 4">
            <a:extLst>
              <a:ext uri="{FF2B5EF4-FFF2-40B4-BE49-F238E27FC236}">
                <a16:creationId xmlns:a16="http://schemas.microsoft.com/office/drawing/2014/main" id="{FD6FD3CF-48AB-6EE5-7C2E-C6047BA93292}"/>
              </a:ext>
            </a:extLst>
          </p:cNvPr>
          <p:cNvSpPr txBox="1"/>
          <p:nvPr/>
        </p:nvSpPr>
        <p:spPr>
          <a:xfrm>
            <a:off x="5334000" y="1293812"/>
            <a:ext cx="3416097" cy="1569660"/>
          </a:xfrm>
          <a:prstGeom prst="rect">
            <a:avLst/>
          </a:prstGeom>
          <a:noFill/>
        </p:spPr>
        <p:txBody>
          <a:bodyPr wrap="square" rtlCol="0">
            <a:spAutoFit/>
          </a:bodyPr>
          <a:lstStyle/>
          <a:p>
            <a:r>
              <a:rPr lang="en-US" sz="2400" dirty="0">
                <a:solidFill>
                  <a:srgbClr val="FFFF00"/>
                </a:solidFill>
              </a:rPr>
              <a:t>Select </a:t>
            </a:r>
            <a:r>
              <a:rPr lang="en-US" sz="2400" i="1" dirty="0">
                <a:solidFill>
                  <a:srgbClr val="FFFF00"/>
                </a:solidFill>
              </a:rPr>
              <a:t>m</a:t>
            </a:r>
            <a:r>
              <a:rPr lang="en-US" sz="2400" dirty="0">
                <a:solidFill>
                  <a:srgbClr val="FFFF00"/>
                </a:solidFill>
              </a:rPr>
              <a:t> components from each vector such that their difference is minimized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right)">
                                      <p:cBhvr>
                                        <p:cTn id="7" dur="500"/>
                                        <p:tgtEl>
                                          <p:spTgt spid="93"/>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heckerboard(across)">
                                      <p:cBhvr>
                                        <p:cTn id="1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9" name="Rectangle 3"/>
          <p:cNvSpPr>
            <a:spLocks noGrp="1" noChangeArrowheads="1"/>
          </p:cNvSpPr>
          <p:nvPr>
            <p:ph type="title"/>
          </p:nvPr>
        </p:nvSpPr>
        <p:spPr/>
        <p:txBody>
          <a:bodyPr>
            <a:noAutofit/>
          </a:bodyPr>
          <a:lstStyle/>
          <a:p>
            <a:pPr marL="2400300" indent="-2400300">
              <a:lnSpc>
                <a:spcPts val="4000"/>
              </a:lnSpc>
            </a:pPr>
            <a:r>
              <a:rPr lang="en-US" altLang="zh-CN" sz="3600" dirty="0">
                <a:solidFill>
                  <a:srgbClr val="CFAFE7"/>
                </a:solidFill>
                <a:ea typeface="BatangChe" pitchFamily="49" charset="-127"/>
              </a:rPr>
              <a:t>Scenario 2:  </a:t>
            </a:r>
            <a:r>
              <a:rPr lang="en-US" altLang="zh-CN" sz="3600" i="1" dirty="0">
                <a:solidFill>
                  <a:srgbClr val="CFAFE7"/>
                </a:solidFill>
                <a:ea typeface="BatangChe" pitchFamily="49" charset="-127"/>
              </a:rPr>
              <a:t>X’ does not have enough components for matching</a:t>
            </a:r>
            <a:r>
              <a:rPr lang="en-US" altLang="zh-CN" sz="3600" dirty="0">
                <a:solidFill>
                  <a:srgbClr val="CFAFE7"/>
                </a:solidFill>
                <a:ea typeface="BatangChe" pitchFamily="49" charset="-127"/>
              </a:rPr>
              <a:t> </a:t>
            </a:r>
          </a:p>
        </p:txBody>
      </p:sp>
      <p:sp>
        <p:nvSpPr>
          <p:cNvPr id="884863" name="AutoShape 127"/>
          <p:cNvSpPr>
            <a:spLocks/>
          </p:cNvSpPr>
          <p:nvPr/>
        </p:nvSpPr>
        <p:spPr bwMode="auto">
          <a:xfrm rot="5400000">
            <a:off x="1192571" y="4865985"/>
            <a:ext cx="304800" cy="1774825"/>
          </a:xfrm>
          <a:prstGeom prst="rightBrace">
            <a:avLst>
              <a:gd name="adj1" fmla="val 47917"/>
              <a:gd name="adj2" fmla="val 50000"/>
            </a:avLst>
          </a:prstGeom>
          <a:noFill/>
          <a:ln w="22225">
            <a:solidFill>
              <a:srgbClr val="FF0000"/>
            </a:solidFill>
            <a:round/>
            <a:headEnd/>
            <a:tailEnd/>
          </a:ln>
          <a:effectLst/>
        </p:spPr>
        <p:txBody>
          <a:bodyPr wrap="none" anchor="ctr"/>
          <a:lstStyle/>
          <a:p>
            <a:endParaRPr lang="en-US"/>
          </a:p>
        </p:txBody>
      </p:sp>
      <p:sp>
        <p:nvSpPr>
          <p:cNvPr id="884871" name="AutoShape 135"/>
          <p:cNvSpPr>
            <a:spLocks/>
          </p:cNvSpPr>
          <p:nvPr/>
        </p:nvSpPr>
        <p:spPr bwMode="auto">
          <a:xfrm rot="16200000">
            <a:off x="2138721" y="2148979"/>
            <a:ext cx="304800" cy="3622675"/>
          </a:xfrm>
          <a:prstGeom prst="rightBrace">
            <a:avLst>
              <a:gd name="adj1" fmla="val 97917"/>
              <a:gd name="adj2" fmla="val 50000"/>
            </a:avLst>
          </a:prstGeom>
          <a:noFill/>
          <a:ln w="22225">
            <a:solidFill>
              <a:srgbClr val="FF0000"/>
            </a:solidFill>
            <a:round/>
            <a:headEnd/>
            <a:tailEnd/>
          </a:ln>
          <a:effectLst/>
        </p:spPr>
        <p:txBody>
          <a:bodyPr wrap="none" anchor="ctr"/>
          <a:lstStyle/>
          <a:p>
            <a:endParaRPr lang="en-US"/>
          </a:p>
        </p:txBody>
      </p:sp>
      <p:sp>
        <p:nvSpPr>
          <p:cNvPr id="884873" name="AutoShape 137"/>
          <p:cNvSpPr>
            <a:spLocks noChangeArrowheads="1"/>
          </p:cNvSpPr>
          <p:nvPr/>
        </p:nvSpPr>
        <p:spPr bwMode="auto">
          <a:xfrm>
            <a:off x="752833" y="4578647"/>
            <a:ext cx="2971800" cy="533400"/>
          </a:xfrm>
          <a:prstGeom prst="flowChartCollate">
            <a:avLst/>
          </a:prstGeom>
          <a:solidFill>
            <a:srgbClr val="33CCCC"/>
          </a:solidFill>
          <a:ln w="22225">
            <a:solidFill>
              <a:srgbClr val="33CCCC"/>
            </a:solidFill>
            <a:miter lim="800000"/>
            <a:headEnd/>
            <a:tailEnd/>
          </a:ln>
          <a:effectLst/>
        </p:spPr>
        <p:txBody>
          <a:bodyPr wrap="none" anchor="ctr"/>
          <a:lstStyle/>
          <a:p>
            <a:endParaRPr lang="en-US"/>
          </a:p>
        </p:txBody>
      </p:sp>
      <p:pic>
        <p:nvPicPr>
          <p:cNvPr id="84" name="Picture 2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4708" y="4112716"/>
            <a:ext cx="312738" cy="441325"/>
          </a:xfrm>
          <a:prstGeom prst="rect">
            <a:avLst/>
          </a:prstGeom>
          <a:noFill/>
        </p:spPr>
      </p:pic>
      <p:pic>
        <p:nvPicPr>
          <p:cNvPr id="85" name="Picture 3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29045" y="4124623"/>
            <a:ext cx="320675" cy="441325"/>
          </a:xfrm>
          <a:prstGeom prst="rect">
            <a:avLst/>
          </a:prstGeom>
          <a:noFill/>
        </p:spPr>
      </p:pic>
      <p:pic>
        <p:nvPicPr>
          <p:cNvPr id="86" name="Picture 3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569058" y="4153197"/>
            <a:ext cx="503238" cy="479425"/>
          </a:xfrm>
          <a:prstGeom prst="rect">
            <a:avLst/>
          </a:prstGeom>
          <a:noFill/>
        </p:spPr>
      </p:pic>
      <p:sp>
        <p:nvSpPr>
          <p:cNvPr id="87" name="TextBox 86"/>
          <p:cNvSpPr txBox="1"/>
          <p:nvPr/>
        </p:nvSpPr>
        <p:spPr>
          <a:xfrm>
            <a:off x="1351320" y="4229397"/>
            <a:ext cx="1104900" cy="220573"/>
          </a:xfrm>
          <a:prstGeom prst="rect">
            <a:avLst/>
          </a:prstGeom>
          <a:noFill/>
        </p:spPr>
        <p:txBody>
          <a:bodyPr wrap="square" rtlCol="0">
            <a:spAutoFit/>
          </a:bodyPr>
          <a:lstStyle/>
          <a:p>
            <a:pPr>
              <a:lnSpc>
                <a:spcPts val="1000"/>
              </a:lnSpc>
            </a:pPr>
            <a:r>
              <a:rPr lang="en-US" sz="3200" dirty="0"/>
              <a:t>... …</a:t>
            </a:r>
          </a:p>
        </p:txBody>
      </p:sp>
      <p:sp>
        <p:nvSpPr>
          <p:cNvPr id="88" name="TextBox 87"/>
          <p:cNvSpPr txBox="1"/>
          <p:nvPr/>
        </p:nvSpPr>
        <p:spPr>
          <a:xfrm>
            <a:off x="2426058" y="4229397"/>
            <a:ext cx="1104900" cy="220573"/>
          </a:xfrm>
          <a:prstGeom prst="rect">
            <a:avLst/>
          </a:prstGeom>
          <a:noFill/>
        </p:spPr>
        <p:txBody>
          <a:bodyPr wrap="square" rtlCol="0">
            <a:spAutoFit/>
          </a:bodyPr>
          <a:lstStyle/>
          <a:p>
            <a:pPr>
              <a:lnSpc>
                <a:spcPts val="1000"/>
              </a:lnSpc>
            </a:pPr>
            <a:r>
              <a:rPr lang="en-US" sz="3200" dirty="0"/>
              <a:t>... …</a:t>
            </a:r>
          </a:p>
        </p:txBody>
      </p:sp>
      <p:sp>
        <p:nvSpPr>
          <p:cNvPr id="89" name="TextBox 88"/>
          <p:cNvSpPr txBox="1"/>
          <p:nvPr/>
        </p:nvSpPr>
        <p:spPr>
          <a:xfrm>
            <a:off x="2045058" y="3350716"/>
            <a:ext cx="550151" cy="461665"/>
          </a:xfrm>
          <a:prstGeom prst="rect">
            <a:avLst/>
          </a:prstGeom>
          <a:noFill/>
        </p:spPr>
        <p:txBody>
          <a:bodyPr wrap="none" rtlCol="0">
            <a:spAutoFit/>
          </a:bodyPr>
          <a:lstStyle/>
          <a:p>
            <a:r>
              <a:rPr lang="en-US" sz="2400" dirty="0">
                <a:solidFill>
                  <a:srgbClr val="2FC9FF"/>
                </a:solidFill>
              </a:rPr>
              <a:t>|</a:t>
            </a:r>
            <a:r>
              <a:rPr lang="en-US" sz="2400" i="1" dirty="0">
                <a:solidFill>
                  <a:srgbClr val="2FC9FF"/>
                </a:solidFill>
              </a:rPr>
              <a:t>X</a:t>
            </a:r>
            <a:r>
              <a:rPr lang="en-US" sz="2400" dirty="0">
                <a:solidFill>
                  <a:srgbClr val="2FC9FF"/>
                </a:solidFill>
              </a:rPr>
              <a:t>|</a:t>
            </a:r>
          </a:p>
        </p:txBody>
      </p:sp>
      <p:pic>
        <p:nvPicPr>
          <p:cNvPr id="90" name="Picture 3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90102" y="5136654"/>
            <a:ext cx="312738" cy="457200"/>
          </a:xfrm>
          <a:prstGeom prst="rect">
            <a:avLst/>
          </a:prstGeom>
          <a:noFill/>
        </p:spPr>
      </p:pic>
      <p:pic>
        <p:nvPicPr>
          <p:cNvPr id="91" name="Picture 40"/>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35382" y="5143797"/>
            <a:ext cx="320675" cy="457200"/>
          </a:xfrm>
          <a:prstGeom prst="rect">
            <a:avLst/>
          </a:prstGeom>
          <a:noFill/>
        </p:spPr>
      </p:pic>
      <p:pic>
        <p:nvPicPr>
          <p:cNvPr id="92" name="Picture 4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643420" y="5136653"/>
            <a:ext cx="601663" cy="571500"/>
          </a:xfrm>
          <a:prstGeom prst="rect">
            <a:avLst/>
          </a:prstGeom>
          <a:noFill/>
        </p:spPr>
      </p:pic>
      <p:sp>
        <p:nvSpPr>
          <p:cNvPr id="93" name="TextBox 92"/>
          <p:cNvSpPr txBox="1"/>
          <p:nvPr/>
        </p:nvSpPr>
        <p:spPr>
          <a:xfrm>
            <a:off x="1149708" y="5296197"/>
            <a:ext cx="533400" cy="220573"/>
          </a:xfrm>
          <a:prstGeom prst="rect">
            <a:avLst/>
          </a:prstGeom>
          <a:noFill/>
        </p:spPr>
        <p:txBody>
          <a:bodyPr wrap="square" rtlCol="0">
            <a:spAutoFit/>
          </a:bodyPr>
          <a:lstStyle/>
          <a:p>
            <a:pPr>
              <a:lnSpc>
                <a:spcPts val="1000"/>
              </a:lnSpc>
            </a:pPr>
            <a:r>
              <a:rPr lang="en-US" sz="3200" dirty="0"/>
              <a:t>...</a:t>
            </a:r>
          </a:p>
        </p:txBody>
      </p:sp>
      <p:sp>
        <p:nvSpPr>
          <p:cNvPr id="94" name="TextBox 93"/>
          <p:cNvSpPr txBox="1"/>
          <p:nvPr/>
        </p:nvSpPr>
        <p:spPr>
          <a:xfrm>
            <a:off x="1073508" y="5822453"/>
            <a:ext cx="619080" cy="461665"/>
          </a:xfrm>
          <a:prstGeom prst="rect">
            <a:avLst/>
          </a:prstGeom>
          <a:noFill/>
        </p:spPr>
        <p:txBody>
          <a:bodyPr wrap="none" rtlCol="0">
            <a:spAutoFit/>
          </a:bodyPr>
          <a:lstStyle/>
          <a:p>
            <a:r>
              <a:rPr lang="en-US" sz="2400" dirty="0">
                <a:solidFill>
                  <a:srgbClr val="2FC9FF"/>
                </a:solidFill>
              </a:rPr>
              <a:t>|</a:t>
            </a:r>
            <a:r>
              <a:rPr lang="en-US" sz="2400" i="1" dirty="0">
                <a:solidFill>
                  <a:srgbClr val="2FC9FF"/>
                </a:solidFill>
              </a:rPr>
              <a:t>X’</a:t>
            </a:r>
            <a:r>
              <a:rPr lang="en-US" sz="2400" dirty="0">
                <a:solidFill>
                  <a:srgbClr val="2FC9FF"/>
                </a:solidFill>
              </a:rPr>
              <a:t>|</a:t>
            </a:r>
          </a:p>
        </p:txBody>
      </p:sp>
      <p:sp>
        <p:nvSpPr>
          <p:cNvPr id="9113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sp>
        <p:nvSpPr>
          <p:cNvPr id="91139" name="Rectangle 3"/>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114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1142" name="Rectangle 6"/>
          <p:cNvSpPr>
            <a:spLocks noChangeArrowheads="1"/>
          </p:cNvSpPr>
          <p:nvPr/>
        </p:nvSpPr>
        <p:spPr bwMode="auto">
          <a:xfrm>
            <a:off x="0" y="9604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grpSp>
        <p:nvGrpSpPr>
          <p:cNvPr id="126" name="Group 125"/>
          <p:cNvGrpSpPr/>
          <p:nvPr/>
        </p:nvGrpSpPr>
        <p:grpSpPr>
          <a:xfrm>
            <a:off x="2121258" y="5174754"/>
            <a:ext cx="1148071" cy="1149846"/>
            <a:chOff x="2197100" y="5253038"/>
            <a:chExt cx="1148071" cy="1149846"/>
          </a:xfrm>
        </p:grpSpPr>
        <p:sp>
          <p:nvSpPr>
            <p:cNvPr id="884862" name="AutoShape 126"/>
            <p:cNvSpPr>
              <a:spLocks/>
            </p:cNvSpPr>
            <p:nvPr/>
          </p:nvSpPr>
          <p:spPr bwMode="auto">
            <a:xfrm rot="5400000">
              <a:off x="2644776" y="5396706"/>
              <a:ext cx="304800" cy="869950"/>
            </a:xfrm>
            <a:prstGeom prst="rightBrace">
              <a:avLst>
                <a:gd name="adj1" fmla="val 20833"/>
                <a:gd name="adj2" fmla="val 50000"/>
              </a:avLst>
            </a:prstGeom>
            <a:noFill/>
            <a:ln w="22225">
              <a:solidFill>
                <a:srgbClr val="FF0000"/>
              </a:solidFill>
              <a:round/>
              <a:headEnd/>
              <a:tailEnd/>
            </a:ln>
            <a:effectLst/>
          </p:spPr>
          <p:txBody>
            <a:bodyPr wrap="none" anchor="ctr"/>
            <a:lstStyle/>
            <a:p>
              <a:endParaRPr lang="en-US"/>
            </a:p>
          </p:txBody>
        </p:sp>
        <p:pic>
          <p:nvPicPr>
            <p:cNvPr id="91140" name="Picture 4"/>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389981" y="5257800"/>
              <a:ext cx="182563" cy="503238"/>
            </a:xfrm>
            <a:prstGeom prst="rect">
              <a:avLst/>
            </a:prstGeom>
            <a:noFill/>
          </p:spPr>
        </p:pic>
        <p:pic>
          <p:nvPicPr>
            <p:cNvPr id="95" name="Picture 4"/>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021012" y="5253038"/>
              <a:ext cx="182563" cy="503238"/>
            </a:xfrm>
            <a:prstGeom prst="rect">
              <a:avLst/>
            </a:prstGeom>
            <a:noFill/>
          </p:spPr>
        </p:pic>
        <p:sp>
          <p:nvSpPr>
            <p:cNvPr id="96" name="TextBox 95"/>
            <p:cNvSpPr txBox="1"/>
            <p:nvPr/>
          </p:nvSpPr>
          <p:spPr>
            <a:xfrm>
              <a:off x="2520950" y="5400675"/>
              <a:ext cx="533400" cy="281937"/>
            </a:xfrm>
            <a:prstGeom prst="rect">
              <a:avLst/>
            </a:prstGeom>
            <a:noFill/>
          </p:spPr>
          <p:txBody>
            <a:bodyPr wrap="square" rtlCol="0">
              <a:spAutoFit/>
            </a:bodyPr>
            <a:lstStyle/>
            <a:p>
              <a:pPr>
                <a:lnSpc>
                  <a:spcPts val="1000"/>
                </a:lnSpc>
              </a:pPr>
              <a:r>
                <a:rPr lang="en-US" sz="3200" dirty="0">
                  <a:solidFill>
                    <a:srgbClr val="00B050"/>
                  </a:solidFill>
                </a:rPr>
                <a:t>...</a:t>
              </a:r>
            </a:p>
          </p:txBody>
        </p:sp>
        <p:sp>
          <p:nvSpPr>
            <p:cNvPr id="100" name="TextBox 99"/>
            <p:cNvSpPr txBox="1"/>
            <p:nvPr/>
          </p:nvSpPr>
          <p:spPr>
            <a:xfrm>
              <a:off x="2197100" y="5941219"/>
              <a:ext cx="1148071" cy="461665"/>
            </a:xfrm>
            <a:prstGeom prst="rect">
              <a:avLst/>
            </a:prstGeom>
            <a:noFill/>
          </p:spPr>
          <p:txBody>
            <a:bodyPr wrap="none" rtlCol="0">
              <a:spAutoFit/>
            </a:bodyPr>
            <a:lstStyle/>
            <a:p>
              <a:r>
                <a:rPr lang="en-US" sz="2400" i="1" dirty="0">
                  <a:solidFill>
                    <a:srgbClr val="2FC9FF"/>
                  </a:solidFill>
                </a:rPr>
                <a:t>m</a:t>
              </a:r>
              <a:r>
                <a:rPr lang="en-US" sz="2400" dirty="0">
                  <a:solidFill>
                    <a:srgbClr val="2FC9FF"/>
                  </a:solidFill>
                </a:rPr>
                <a:t> - |</a:t>
              </a:r>
              <a:r>
                <a:rPr lang="en-US" sz="2400" i="1" dirty="0">
                  <a:solidFill>
                    <a:srgbClr val="2FC9FF"/>
                  </a:solidFill>
                </a:rPr>
                <a:t>X’</a:t>
              </a:r>
              <a:r>
                <a:rPr lang="en-US" sz="2400" dirty="0">
                  <a:solidFill>
                    <a:srgbClr val="2FC9FF"/>
                  </a:solidFill>
                </a:rPr>
                <a:t>|</a:t>
              </a:r>
            </a:p>
          </p:txBody>
        </p:sp>
      </p:grpSp>
      <p:grpSp>
        <p:nvGrpSpPr>
          <p:cNvPr id="127" name="Group 126"/>
          <p:cNvGrpSpPr/>
          <p:nvPr/>
        </p:nvGrpSpPr>
        <p:grpSpPr>
          <a:xfrm>
            <a:off x="3207108" y="5186660"/>
            <a:ext cx="1136292" cy="1137940"/>
            <a:chOff x="3282950" y="5264944"/>
            <a:chExt cx="1136292" cy="1137940"/>
          </a:xfrm>
        </p:grpSpPr>
        <p:sp>
          <p:nvSpPr>
            <p:cNvPr id="884869" name="AutoShape 133"/>
            <p:cNvSpPr>
              <a:spLocks/>
            </p:cNvSpPr>
            <p:nvPr/>
          </p:nvSpPr>
          <p:spPr bwMode="auto">
            <a:xfrm rot="5400000">
              <a:off x="3590925" y="5403056"/>
              <a:ext cx="304800" cy="920750"/>
            </a:xfrm>
            <a:prstGeom prst="rightBrace">
              <a:avLst>
                <a:gd name="adj1" fmla="val 20833"/>
                <a:gd name="adj2" fmla="val 50000"/>
              </a:avLst>
            </a:prstGeom>
            <a:noFill/>
            <a:ln w="22225">
              <a:solidFill>
                <a:srgbClr val="FF0000"/>
              </a:solidFill>
              <a:round/>
              <a:headEnd/>
              <a:tailEnd/>
            </a:ln>
            <a:effectLst/>
          </p:spPr>
          <p:txBody>
            <a:bodyPr wrap="none" anchor="ctr"/>
            <a:lstStyle/>
            <a:p>
              <a:endParaRPr lang="en-US"/>
            </a:p>
          </p:txBody>
        </p:sp>
        <p:pic>
          <p:nvPicPr>
            <p:cNvPr id="97" name="Picture 13"/>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3306763" y="5264944"/>
              <a:ext cx="334963" cy="503238"/>
            </a:xfrm>
            <a:prstGeom prst="rect">
              <a:avLst/>
            </a:prstGeom>
            <a:noFill/>
          </p:spPr>
        </p:pic>
        <p:pic>
          <p:nvPicPr>
            <p:cNvPr id="98" name="Picture 13"/>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3968751" y="5291138"/>
              <a:ext cx="334963" cy="503238"/>
            </a:xfrm>
            <a:prstGeom prst="rect">
              <a:avLst/>
            </a:prstGeom>
            <a:noFill/>
          </p:spPr>
        </p:pic>
        <p:sp>
          <p:nvSpPr>
            <p:cNvPr id="99" name="TextBox 98"/>
            <p:cNvSpPr txBox="1"/>
            <p:nvPr/>
          </p:nvSpPr>
          <p:spPr>
            <a:xfrm>
              <a:off x="3518694" y="5414962"/>
              <a:ext cx="533400" cy="281937"/>
            </a:xfrm>
            <a:prstGeom prst="rect">
              <a:avLst/>
            </a:prstGeom>
            <a:noFill/>
          </p:spPr>
          <p:txBody>
            <a:bodyPr wrap="square" rtlCol="0">
              <a:spAutoFit/>
            </a:bodyPr>
            <a:lstStyle/>
            <a:p>
              <a:pPr>
                <a:lnSpc>
                  <a:spcPts val="1000"/>
                </a:lnSpc>
              </a:pPr>
              <a:r>
                <a:rPr lang="en-US" sz="3200" dirty="0">
                  <a:solidFill>
                    <a:srgbClr val="F78609"/>
                  </a:solidFill>
                </a:rPr>
                <a:t>...</a:t>
              </a:r>
            </a:p>
          </p:txBody>
        </p:sp>
        <p:sp>
          <p:nvSpPr>
            <p:cNvPr id="101" name="TextBox 100"/>
            <p:cNvSpPr txBox="1"/>
            <p:nvPr/>
          </p:nvSpPr>
          <p:spPr>
            <a:xfrm>
              <a:off x="3340100" y="5941219"/>
              <a:ext cx="1079142" cy="461665"/>
            </a:xfrm>
            <a:prstGeom prst="rect">
              <a:avLst/>
            </a:prstGeom>
            <a:noFill/>
          </p:spPr>
          <p:txBody>
            <a:bodyPr wrap="none" rtlCol="0">
              <a:spAutoFit/>
            </a:bodyPr>
            <a:lstStyle/>
            <a:p>
              <a:r>
                <a:rPr lang="en-US" sz="2400" dirty="0">
                  <a:solidFill>
                    <a:srgbClr val="2FC9FF"/>
                  </a:solidFill>
                </a:rPr>
                <a:t>|</a:t>
              </a:r>
              <a:r>
                <a:rPr lang="en-US" sz="2400" i="1" dirty="0">
                  <a:solidFill>
                    <a:srgbClr val="2FC9FF"/>
                  </a:solidFill>
                </a:rPr>
                <a:t>X</a:t>
              </a:r>
              <a:r>
                <a:rPr lang="en-US" sz="2400" dirty="0">
                  <a:solidFill>
                    <a:srgbClr val="2FC9FF"/>
                  </a:solidFill>
                </a:rPr>
                <a:t>| - m</a:t>
              </a:r>
            </a:p>
          </p:txBody>
        </p:sp>
      </p:grpSp>
      <p:sp>
        <p:nvSpPr>
          <p:cNvPr id="9114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sp>
        <p:nvSpPr>
          <p:cNvPr id="91145" name="Rectangle 9"/>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1147"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1148" name="Rectangle 12"/>
          <p:cNvSpPr>
            <a:spLocks noChangeArrowheads="1"/>
          </p:cNvSpPr>
          <p:nvPr/>
        </p:nvSpPr>
        <p:spPr bwMode="auto">
          <a:xfrm>
            <a:off x="0" y="9604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1150"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1151" name="Rectangle 15"/>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1153"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1154" name="Rectangle 18"/>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 name="TextBox 1"/>
          <p:cNvSpPr txBox="1"/>
          <p:nvPr/>
        </p:nvSpPr>
        <p:spPr>
          <a:xfrm>
            <a:off x="4670314" y="2361367"/>
            <a:ext cx="4200525" cy="4147289"/>
          </a:xfrm>
          <a:prstGeom prst="rect">
            <a:avLst/>
          </a:prstGeom>
          <a:noFill/>
        </p:spPr>
        <p:txBody>
          <a:bodyPr wrap="square" rtlCol="0">
            <a:spAutoFit/>
          </a:bodyPr>
          <a:lstStyle/>
          <a:p>
            <a:pPr algn="ctr">
              <a:spcAft>
                <a:spcPts val="1800"/>
              </a:spcAft>
            </a:pPr>
            <a:r>
              <a:rPr lang="en-US" sz="2800" b="1" u="sng" dirty="0">
                <a:solidFill>
                  <a:srgbClr val="FFFF00"/>
                </a:solidFill>
              </a:rPr>
              <a:t>NOTE</a:t>
            </a:r>
            <a:r>
              <a:rPr lang="en-US" sz="2800" b="1" dirty="0">
                <a:solidFill>
                  <a:srgbClr val="FFFF00"/>
                </a:solidFill>
              </a:rPr>
              <a:t>  </a:t>
            </a:r>
          </a:p>
          <a:p>
            <a:pPr marL="228600" indent="-228600">
              <a:spcAft>
                <a:spcPts val="300"/>
              </a:spcAft>
              <a:buFont typeface="Arial" panose="020B0604020202020204" pitchFamily="34" charset="0"/>
              <a:buChar char="•"/>
            </a:pPr>
            <a:r>
              <a:rPr lang="en-US" sz="2200" dirty="0">
                <a:solidFill>
                  <a:srgbClr val="FFFF00"/>
                </a:solidFill>
              </a:rPr>
              <a:t>|X’| + (m - |X’|) = m</a:t>
            </a:r>
          </a:p>
          <a:p>
            <a:pPr>
              <a:spcAft>
                <a:spcPts val="300"/>
              </a:spcAft>
            </a:pPr>
            <a:r>
              <a:rPr lang="en-US" sz="2200" dirty="0">
                <a:solidFill>
                  <a:srgbClr val="FFFF00"/>
                </a:solidFill>
              </a:rPr>
              <a:t>      → Add (m - |X’|) zero</a:t>
            </a:r>
          </a:p>
          <a:p>
            <a:pPr>
              <a:spcAft>
                <a:spcPts val="300"/>
              </a:spcAft>
            </a:pPr>
            <a:r>
              <a:rPr lang="en-US" sz="2200" dirty="0">
                <a:solidFill>
                  <a:srgbClr val="FFFF00"/>
                </a:solidFill>
              </a:rPr>
              <a:t>           components to X’ for</a:t>
            </a:r>
          </a:p>
          <a:p>
            <a:pPr>
              <a:spcAft>
                <a:spcPts val="1200"/>
              </a:spcAft>
            </a:pPr>
            <a:r>
              <a:rPr lang="en-US" sz="2200" dirty="0">
                <a:solidFill>
                  <a:srgbClr val="FFFF00"/>
                </a:solidFill>
              </a:rPr>
              <a:t>           matching</a:t>
            </a:r>
          </a:p>
          <a:p>
            <a:pPr marL="228600" indent="-228600">
              <a:spcAft>
                <a:spcPts val="300"/>
              </a:spcAft>
              <a:buFont typeface="Arial" panose="020B0604020202020204" pitchFamily="34" charset="0"/>
              <a:buChar char="•"/>
            </a:pPr>
            <a:r>
              <a:rPr lang="en-US" sz="2200" dirty="0">
                <a:solidFill>
                  <a:srgbClr val="FFFF00"/>
                </a:solidFill>
              </a:rPr>
              <a:t>|X| - (|X| - m) = m  </a:t>
            </a:r>
          </a:p>
          <a:p>
            <a:pPr>
              <a:spcAft>
                <a:spcPts val="300"/>
              </a:spcAft>
            </a:pPr>
            <a:r>
              <a:rPr lang="en-US" sz="2200" dirty="0">
                <a:solidFill>
                  <a:srgbClr val="FFFF00"/>
                </a:solidFill>
              </a:rPr>
              <a:t>      → Zero out (|X| - m) X</a:t>
            </a:r>
          </a:p>
          <a:p>
            <a:pPr marL="857250" indent="-857250">
              <a:spcAft>
                <a:spcPts val="600"/>
              </a:spcAft>
            </a:pPr>
            <a:r>
              <a:rPr lang="en-US" sz="2200" dirty="0">
                <a:solidFill>
                  <a:srgbClr val="FFFF00"/>
                </a:solidFill>
              </a:rPr>
              <a:t>           components to select only m components for matching </a:t>
            </a:r>
          </a:p>
        </p:txBody>
      </p:sp>
      <p:grpSp>
        <p:nvGrpSpPr>
          <p:cNvPr id="48" name="Group 47"/>
          <p:cNvGrpSpPr/>
          <p:nvPr/>
        </p:nvGrpSpPr>
        <p:grpSpPr>
          <a:xfrm>
            <a:off x="514708" y="1611003"/>
            <a:ext cx="4292817" cy="1627398"/>
            <a:chOff x="469106" y="1088077"/>
            <a:chExt cx="4292817" cy="1627398"/>
          </a:xfrm>
        </p:grpSpPr>
        <p:grpSp>
          <p:nvGrpSpPr>
            <p:cNvPr id="49" name="Group 48"/>
            <p:cNvGrpSpPr/>
            <p:nvPr/>
          </p:nvGrpSpPr>
          <p:grpSpPr>
            <a:xfrm>
              <a:off x="469106" y="1088077"/>
              <a:ext cx="4292817" cy="1138767"/>
              <a:chOff x="1301750" y="1552575"/>
              <a:chExt cx="4292817" cy="1138767"/>
            </a:xfrm>
          </p:grpSpPr>
          <p:sp>
            <p:nvSpPr>
              <p:cNvPr id="51" name="Rectangle 3"/>
              <p:cNvSpPr>
                <a:spLocks noChangeArrowheads="1"/>
              </p:cNvSpPr>
              <p:nvPr/>
            </p:nvSpPr>
            <p:spPr bwMode="auto">
              <a:xfrm>
                <a:off x="1371600" y="1552575"/>
                <a:ext cx="3429000" cy="304800"/>
              </a:xfrm>
              <a:prstGeom prst="rect">
                <a:avLst/>
              </a:prstGeom>
              <a:noFill/>
              <a:ln w="9525">
                <a:noFill/>
                <a:miter lim="800000"/>
                <a:headEnd/>
                <a:tailEnd/>
              </a:ln>
              <a:effectLst/>
            </p:spPr>
            <p:txBody>
              <a:bodyPr lIns="0" tIns="0" rIns="0" bIns="0"/>
              <a:lstStyle/>
              <a:p>
                <a:pPr marL="342900" indent="-342900" algn="l" eaLnBrk="1" hangingPunct="1">
                  <a:spcAft>
                    <a:spcPct val="0"/>
                  </a:spcAft>
                </a:pPr>
                <a:r>
                  <a:rPr lang="en-US" altLang="zh-CN" sz="2400" dirty="0"/>
                  <a:t>Image X:</a:t>
                </a:r>
              </a:p>
            </p:txBody>
          </p:sp>
          <p:sp>
            <p:nvSpPr>
              <p:cNvPr id="52" name="Rectangle 7"/>
              <p:cNvSpPr>
                <a:spLocks noChangeArrowheads="1"/>
              </p:cNvSpPr>
              <p:nvPr/>
            </p:nvSpPr>
            <p:spPr bwMode="auto">
              <a:xfrm>
                <a:off x="1301750" y="2150539"/>
                <a:ext cx="1435894" cy="304800"/>
              </a:xfrm>
              <a:prstGeom prst="rect">
                <a:avLst/>
              </a:prstGeom>
              <a:noFill/>
              <a:ln w="9525">
                <a:noFill/>
                <a:miter lim="800000"/>
                <a:headEnd/>
                <a:tailEnd/>
              </a:ln>
              <a:effectLst/>
            </p:spPr>
            <p:txBody>
              <a:bodyPr lIns="0" tIns="0" rIns="0" bIns="0"/>
              <a:lstStyle/>
              <a:p>
                <a:pPr marL="342900" indent="-342900" algn="ctr" eaLnBrk="1" hangingPunct="1">
                  <a:spcAft>
                    <a:spcPct val="0"/>
                  </a:spcAft>
                </a:pPr>
                <a:r>
                  <a:rPr lang="en-US" altLang="zh-CN" sz="2400" dirty="0"/>
                  <a:t>Image X’:</a:t>
                </a:r>
              </a:p>
            </p:txBody>
          </p:sp>
          <p:pic>
            <p:nvPicPr>
              <p:cNvPr id="53" name="Picture 20"/>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2799249" y="1555172"/>
                <a:ext cx="2789238" cy="503238"/>
              </a:xfrm>
              <a:prstGeom prst="rect">
                <a:avLst/>
              </a:prstGeom>
              <a:noFill/>
            </p:spPr>
          </p:pic>
          <p:pic>
            <p:nvPicPr>
              <p:cNvPr id="54" name="Picture 1"/>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2810886" y="2088616"/>
                <a:ext cx="2783681" cy="602726"/>
              </a:xfrm>
              <a:prstGeom prst="rect">
                <a:avLst/>
              </a:prstGeom>
              <a:noFill/>
            </p:spPr>
          </p:pic>
        </p:grpSp>
        <p:sp>
          <p:nvSpPr>
            <p:cNvPr id="50" name="Rectangle 49"/>
            <p:cNvSpPr/>
            <p:nvPr/>
          </p:nvSpPr>
          <p:spPr>
            <a:xfrm>
              <a:off x="476688" y="2253810"/>
              <a:ext cx="1501554" cy="461665"/>
            </a:xfrm>
            <a:prstGeom prst="rect">
              <a:avLst/>
            </a:prstGeom>
          </p:spPr>
          <p:txBody>
            <a:bodyPr wrap="square">
              <a:spAutoFit/>
            </a:bodyPr>
            <a:lstStyle/>
            <a:p>
              <a:pPr marL="342900" indent="-342900">
                <a:spcAft>
                  <a:spcPct val="0"/>
                </a:spcAft>
              </a:pPr>
              <a:r>
                <a:rPr lang="en-US" altLang="zh-CN" sz="2400" dirty="0"/>
                <a:t>|</a:t>
              </a:r>
              <a:r>
                <a:rPr lang="en-US" altLang="zh-CN" sz="2400" i="1" dirty="0"/>
                <a:t>X</a:t>
              </a:r>
              <a:r>
                <a:rPr lang="en-US" altLang="zh-CN" sz="2400" dirty="0"/>
                <a:t>| ≥ |</a:t>
              </a:r>
              <a:r>
                <a:rPr lang="en-US" altLang="zh-CN" sz="2400" i="1" dirty="0"/>
                <a:t>X’</a:t>
              </a:r>
              <a:r>
                <a:rPr lang="en-US" altLang="zh-CN" sz="2400" dirty="0"/>
                <a:t>|</a:t>
              </a:r>
            </a:p>
          </p:txBody>
        </p:sp>
      </p:grpSp>
      <p:sp>
        <p:nvSpPr>
          <p:cNvPr id="3" name="Date Placeholder 2">
            <a:extLst>
              <a:ext uri="{FF2B5EF4-FFF2-40B4-BE49-F238E27FC236}">
                <a16:creationId xmlns:a16="http://schemas.microsoft.com/office/drawing/2014/main" id="{4DF35754-FEB4-476D-9D86-729B8BAFB78B}"/>
              </a:ext>
            </a:extLst>
          </p:cNvPr>
          <p:cNvSpPr>
            <a:spLocks noGrp="1"/>
          </p:cNvSpPr>
          <p:nvPr>
            <p:ph type="dt" sz="half" idx="10"/>
          </p:nvPr>
        </p:nvSpPr>
        <p:spPr/>
        <p:txBody>
          <a:bodyPr/>
          <a:lstStyle/>
          <a:p>
            <a:fld id="{D1ECE5C7-1078-44BF-92B8-CFA1D5086BED}" type="datetime1">
              <a:rPr lang="en-US" smtClean="0"/>
              <a:t>3/28/2023</a:t>
            </a:fld>
            <a:endParaRPr lang="en-US" dirty="0"/>
          </a:p>
        </p:txBody>
      </p:sp>
      <p:sp>
        <p:nvSpPr>
          <p:cNvPr id="4" name="Slide Number Placeholder 3">
            <a:extLst>
              <a:ext uri="{FF2B5EF4-FFF2-40B4-BE49-F238E27FC236}">
                <a16:creationId xmlns:a16="http://schemas.microsoft.com/office/drawing/2014/main" id="{9871F413-8569-4322-B88F-BFE759D4B194}"/>
              </a:ext>
            </a:extLst>
          </p:cNvPr>
          <p:cNvSpPr>
            <a:spLocks noGrp="1"/>
          </p:cNvSpPr>
          <p:nvPr>
            <p:ph type="sldNum" sz="quarter" idx="12"/>
          </p:nvPr>
        </p:nvSpPr>
        <p:spPr/>
        <p:txBody>
          <a:bodyPr/>
          <a:lstStyle/>
          <a:p>
            <a:fld id="{8444A278-390B-480E-A91C-73A8347B7D93}" type="slidenum">
              <a:rPr lang="en-US" smtClean="0"/>
              <a:pPr/>
              <a:t>49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dissolve">
                                      <p:cBhvr>
                                        <p:cTn id="7" dur="500"/>
                                        <p:tgtEl>
                                          <p:spTgt spid="126"/>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down)">
                                      <p:cBhvr>
                                        <p:cTn id="16" dur="500"/>
                                        <p:tgtEl>
                                          <p:spTgt spid="2">
                                            <p:txEl>
                                              <p:pRg st="2" end="2"/>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down)">
                                      <p:cBhvr>
                                        <p:cTn id="19" dur="500"/>
                                        <p:tgtEl>
                                          <p:spTgt spid="2">
                                            <p:txEl>
                                              <p:pRg st="3" end="3"/>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down)">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7"/>
                                        </p:tgtEl>
                                        <p:attrNameLst>
                                          <p:attrName>style.visibility</p:attrName>
                                        </p:attrNameLst>
                                      </p:cBhvr>
                                      <p:to>
                                        <p:strVal val="visible"/>
                                      </p:to>
                                    </p:set>
                                    <p:animEffect transition="in" filter="wipe(left)">
                                      <p:cBhvr>
                                        <p:cTn id="27" dur="500"/>
                                        <p:tgtEl>
                                          <p:spTgt spid="127"/>
                                        </p:tgtEl>
                                      </p:cBhvr>
                                    </p:animEffect>
                                  </p:childTnLst>
                                </p:cTn>
                              </p:par>
                              <p:par>
                                <p:cTn id="28" presetID="22" presetClass="entr" presetSubtype="4"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down)">
                                      <p:cBhvr>
                                        <p:cTn id="30" dur="500"/>
                                        <p:tgtEl>
                                          <p:spTgt spid="2">
                                            <p:txEl>
                                              <p:pRg st="5" end="5"/>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wipe(down)">
                                      <p:cBhvr>
                                        <p:cTn id="33" dur="500"/>
                                        <p:tgtEl>
                                          <p:spTgt spid="2">
                                            <p:txEl>
                                              <p:pRg st="6" end="6"/>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wipe(down)">
                                      <p:cBhvr>
                                        <p:cTn id="36" dur="500"/>
                                        <p:tgtEl>
                                          <p:spTgt spid="2">
                                            <p:txEl>
                                              <p:pRg st="7" end="7"/>
                                            </p:txEl>
                                          </p:spTgt>
                                        </p:tgtEl>
                                      </p:cBhvr>
                                    </p:animEffect>
                                  </p:childTnLst>
                                </p:cTn>
                              </p:par>
                            </p:childTnLst>
                          </p:cTn>
                        </p:par>
                        <p:par>
                          <p:cTn id="37" fill="hold">
                            <p:stCondLst>
                              <p:cond delay="500"/>
                            </p:stCondLst>
                            <p:childTnLst>
                              <p:par>
                                <p:cTn id="38" presetID="21" presetClass="entr" presetSubtype="4" fill="hold" grpId="0" nodeType="afterEffect">
                                  <p:stCondLst>
                                    <p:cond delay="0"/>
                                  </p:stCondLst>
                                  <p:childTnLst>
                                    <p:set>
                                      <p:cBhvr>
                                        <p:cTn id="39" dur="1" fill="hold">
                                          <p:stCondLst>
                                            <p:cond delay="0"/>
                                          </p:stCondLst>
                                        </p:cTn>
                                        <p:tgtEl>
                                          <p:spTgt spid="884873"/>
                                        </p:tgtEl>
                                        <p:attrNameLst>
                                          <p:attrName>style.visibility</p:attrName>
                                        </p:attrNameLst>
                                      </p:cBhvr>
                                      <p:to>
                                        <p:strVal val="visible"/>
                                      </p:to>
                                    </p:set>
                                    <p:animEffect transition="in" filter="wheel(4)">
                                      <p:cBhvr>
                                        <p:cTn id="40" dur="500"/>
                                        <p:tgtEl>
                                          <p:spTgt spid="884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87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Rectangle 7"/>
          <p:cNvSpPr>
            <a:spLocks noGrp="1" noChangeArrowheads="1"/>
          </p:cNvSpPr>
          <p:nvPr>
            <p:ph type="title"/>
          </p:nvPr>
        </p:nvSpPr>
        <p:spPr>
          <a:xfrm>
            <a:off x="685800" y="304800"/>
            <a:ext cx="7772400" cy="685800"/>
          </a:xfrm>
        </p:spPr>
        <p:txBody>
          <a:bodyPr>
            <a:normAutofit fontScale="90000"/>
          </a:bodyPr>
          <a:lstStyle/>
          <a:p>
            <a:pPr eaLnBrk="1" hangingPunct="1"/>
            <a:r>
              <a:rPr lang="en-US" dirty="0">
                <a:solidFill>
                  <a:srgbClr val="CFAFE7"/>
                </a:solidFill>
                <a:latin typeface="Comic Sans MS" pitchFamily="66" charset="0"/>
              </a:rPr>
              <a:t>Image Retrieval - QBE</a:t>
            </a:r>
          </a:p>
        </p:txBody>
      </p:sp>
      <p:grpSp>
        <p:nvGrpSpPr>
          <p:cNvPr id="4" name="Group 3"/>
          <p:cNvGrpSpPr/>
          <p:nvPr/>
        </p:nvGrpSpPr>
        <p:grpSpPr>
          <a:xfrm>
            <a:off x="3657600" y="2514600"/>
            <a:ext cx="1524000" cy="2590800"/>
            <a:chOff x="3657600" y="2514600"/>
            <a:chExt cx="1524000" cy="2590800"/>
          </a:xfrm>
        </p:grpSpPr>
        <p:pic>
          <p:nvPicPr>
            <p:cNvPr id="9226" name="Picture 10" descr="PFX_STILL"/>
            <p:cNvPicPr>
              <a:picLocks noChangeAspect="1" noChangeArrowheads="1"/>
            </p:cNvPicPr>
            <p:nvPr/>
          </p:nvPicPr>
          <p:blipFill>
            <a:blip r:embed="rId3" cstate="print"/>
            <a:srcRect/>
            <a:stretch>
              <a:fillRect/>
            </a:stretch>
          </p:blipFill>
          <p:spPr bwMode="auto">
            <a:xfrm>
              <a:off x="4267200" y="2514600"/>
              <a:ext cx="228600" cy="457200"/>
            </a:xfrm>
            <a:prstGeom prst="rect">
              <a:avLst/>
            </a:prstGeom>
            <a:noFill/>
            <a:ln w="9525">
              <a:noFill/>
              <a:miter lim="800000"/>
              <a:headEnd/>
              <a:tailEnd/>
            </a:ln>
          </p:spPr>
        </p:pic>
        <p:sp>
          <p:nvSpPr>
            <p:cNvPr id="9239" name="AutoShape 23"/>
            <p:cNvSpPr>
              <a:spLocks noChangeArrowheads="1"/>
            </p:cNvSpPr>
            <p:nvPr/>
          </p:nvSpPr>
          <p:spPr bwMode="auto">
            <a:xfrm>
              <a:off x="3810000" y="4572000"/>
              <a:ext cx="1219200" cy="533400"/>
            </a:xfrm>
            <a:prstGeom prst="flowChartTerminator">
              <a:avLst/>
            </a:prstGeom>
            <a:solidFill>
              <a:srgbClr val="FFB469"/>
            </a:solidFill>
            <a:ln w="9525">
              <a:solidFill>
                <a:schemeClr val="tx1"/>
              </a:solidFill>
              <a:miter lim="800000"/>
              <a:headEnd/>
              <a:tailEnd/>
            </a:ln>
          </p:spPr>
          <p:txBody>
            <a:bodyPr wrap="none" anchor="ctr"/>
            <a:lstStyle/>
            <a:p>
              <a:endParaRPr lang="en-US"/>
            </a:p>
          </p:txBody>
        </p:sp>
        <p:sp>
          <p:nvSpPr>
            <p:cNvPr id="9240" name="Line 24"/>
            <p:cNvSpPr>
              <a:spLocks noChangeShapeType="1"/>
            </p:cNvSpPr>
            <p:nvPr/>
          </p:nvSpPr>
          <p:spPr bwMode="auto">
            <a:xfrm>
              <a:off x="4114800" y="5029200"/>
              <a:ext cx="609600" cy="0"/>
            </a:xfrm>
            <a:prstGeom prst="line">
              <a:avLst/>
            </a:prstGeom>
            <a:noFill/>
            <a:ln w="9525">
              <a:solidFill>
                <a:schemeClr val="bg1"/>
              </a:solidFill>
              <a:round/>
              <a:headEnd/>
              <a:tailEnd/>
            </a:ln>
          </p:spPr>
          <p:txBody>
            <a:bodyPr/>
            <a:lstStyle/>
            <a:p>
              <a:endParaRPr lang="en-US"/>
            </a:p>
          </p:txBody>
        </p:sp>
        <p:sp>
          <p:nvSpPr>
            <p:cNvPr id="9241" name="Line 25"/>
            <p:cNvSpPr>
              <a:spLocks noChangeShapeType="1"/>
            </p:cNvSpPr>
            <p:nvPr/>
          </p:nvSpPr>
          <p:spPr bwMode="auto">
            <a:xfrm flipV="1">
              <a:off x="4114800" y="4648200"/>
              <a:ext cx="0" cy="381000"/>
            </a:xfrm>
            <a:prstGeom prst="line">
              <a:avLst/>
            </a:prstGeom>
            <a:noFill/>
            <a:ln w="9525">
              <a:solidFill>
                <a:schemeClr val="bg1"/>
              </a:solidFill>
              <a:round/>
              <a:headEnd/>
              <a:tailEnd type="triangle" w="med" len="med"/>
            </a:ln>
          </p:spPr>
          <p:txBody>
            <a:bodyPr/>
            <a:lstStyle/>
            <a:p>
              <a:endParaRPr lang="en-US"/>
            </a:p>
          </p:txBody>
        </p:sp>
        <p:sp>
          <p:nvSpPr>
            <p:cNvPr id="9242" name="Rectangle 26"/>
            <p:cNvSpPr>
              <a:spLocks noChangeArrowheads="1"/>
            </p:cNvSpPr>
            <p:nvPr/>
          </p:nvSpPr>
          <p:spPr bwMode="auto">
            <a:xfrm>
              <a:off x="4191000" y="4876800"/>
              <a:ext cx="762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43" name="Rectangle 27"/>
            <p:cNvSpPr>
              <a:spLocks noChangeArrowheads="1"/>
            </p:cNvSpPr>
            <p:nvPr/>
          </p:nvSpPr>
          <p:spPr bwMode="auto">
            <a:xfrm>
              <a:off x="4267200" y="4724400"/>
              <a:ext cx="76200" cy="3048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9244" name="Rectangle 28"/>
            <p:cNvSpPr>
              <a:spLocks noChangeArrowheads="1"/>
            </p:cNvSpPr>
            <p:nvPr/>
          </p:nvSpPr>
          <p:spPr bwMode="auto">
            <a:xfrm>
              <a:off x="4343400" y="4648200"/>
              <a:ext cx="76200" cy="381000"/>
            </a:xfrm>
            <a:prstGeom prst="rect">
              <a:avLst/>
            </a:prstGeom>
            <a:solidFill>
              <a:srgbClr val="6600FF"/>
            </a:solidFill>
            <a:ln w="9525">
              <a:solidFill>
                <a:schemeClr val="tx1"/>
              </a:solidFill>
              <a:miter lim="800000"/>
              <a:headEnd/>
              <a:tailEnd/>
            </a:ln>
          </p:spPr>
          <p:txBody>
            <a:bodyPr wrap="none" anchor="ctr"/>
            <a:lstStyle/>
            <a:p>
              <a:endParaRPr lang="en-US"/>
            </a:p>
          </p:txBody>
        </p:sp>
        <p:sp>
          <p:nvSpPr>
            <p:cNvPr id="9245" name="Rectangle 29"/>
            <p:cNvSpPr>
              <a:spLocks noChangeArrowheads="1"/>
            </p:cNvSpPr>
            <p:nvPr/>
          </p:nvSpPr>
          <p:spPr bwMode="auto">
            <a:xfrm>
              <a:off x="4419600" y="4800600"/>
              <a:ext cx="76200" cy="228600"/>
            </a:xfrm>
            <a:prstGeom prst="rect">
              <a:avLst/>
            </a:prstGeom>
            <a:solidFill>
              <a:srgbClr val="CC0000"/>
            </a:solidFill>
            <a:ln w="9525">
              <a:solidFill>
                <a:schemeClr val="tx1"/>
              </a:solidFill>
              <a:miter lim="800000"/>
              <a:headEnd/>
              <a:tailEnd/>
            </a:ln>
          </p:spPr>
          <p:txBody>
            <a:bodyPr wrap="none" anchor="ctr"/>
            <a:lstStyle/>
            <a:p>
              <a:endParaRPr lang="en-US"/>
            </a:p>
          </p:txBody>
        </p:sp>
        <p:sp>
          <p:nvSpPr>
            <p:cNvPr id="9246" name="Rectangle 30"/>
            <p:cNvSpPr>
              <a:spLocks noChangeArrowheads="1"/>
            </p:cNvSpPr>
            <p:nvPr/>
          </p:nvSpPr>
          <p:spPr bwMode="auto">
            <a:xfrm>
              <a:off x="4495800" y="4800600"/>
              <a:ext cx="76200" cy="2286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9247" name="AutoShape 31">
              <a:hlinkClick r:id="" action="ppaction://noaction" highlightClick="1"/>
            </p:cNvPr>
            <p:cNvSpPr>
              <a:spLocks noChangeArrowheads="1"/>
            </p:cNvSpPr>
            <p:nvPr/>
          </p:nvSpPr>
          <p:spPr bwMode="auto">
            <a:xfrm>
              <a:off x="3657600" y="3048000"/>
              <a:ext cx="1524000" cy="914400"/>
            </a:xfrm>
            <a:prstGeom prst="actionButtonBlank">
              <a:avLst/>
            </a:prstGeom>
            <a:solidFill>
              <a:srgbClr val="00CCFF"/>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eaLnBrk="0" hangingPunct="0"/>
              <a:r>
                <a:rPr lang="en-US" sz="2400" dirty="0">
                  <a:solidFill>
                    <a:srgbClr val="7030A0"/>
                  </a:solidFill>
                </a:rPr>
                <a:t>Feature</a:t>
              </a:r>
            </a:p>
            <a:p>
              <a:pPr algn="ctr" eaLnBrk="0" hangingPunct="0"/>
              <a:r>
                <a:rPr lang="en-US" sz="2400" dirty="0">
                  <a:solidFill>
                    <a:srgbClr val="7030A0"/>
                  </a:solidFill>
                </a:rPr>
                <a:t>Extraction</a:t>
              </a:r>
            </a:p>
          </p:txBody>
        </p:sp>
        <p:pic>
          <p:nvPicPr>
            <p:cNvPr id="9248" name="Picture 32" descr="PFX_STILL"/>
            <p:cNvPicPr>
              <a:picLocks noChangeAspect="1" noChangeArrowheads="1"/>
            </p:cNvPicPr>
            <p:nvPr/>
          </p:nvPicPr>
          <p:blipFill>
            <a:blip r:embed="rId3" cstate="print"/>
            <a:srcRect/>
            <a:stretch>
              <a:fillRect/>
            </a:stretch>
          </p:blipFill>
          <p:spPr bwMode="auto">
            <a:xfrm>
              <a:off x="4267200" y="4038600"/>
              <a:ext cx="228600" cy="457200"/>
            </a:xfrm>
            <a:prstGeom prst="rect">
              <a:avLst/>
            </a:prstGeom>
            <a:noFill/>
            <a:ln w="9525">
              <a:noFill/>
              <a:miter lim="800000"/>
              <a:headEnd/>
              <a:tailEnd/>
            </a:ln>
          </p:spPr>
        </p:pic>
      </p:grpSp>
      <p:sp>
        <p:nvSpPr>
          <p:cNvPr id="9249" name="AutoShape 33"/>
          <p:cNvSpPr>
            <a:spLocks noChangeArrowheads="1"/>
          </p:cNvSpPr>
          <p:nvPr/>
        </p:nvSpPr>
        <p:spPr bwMode="auto">
          <a:xfrm>
            <a:off x="3907155" y="5680710"/>
            <a:ext cx="914400" cy="609600"/>
          </a:xfrm>
          <a:prstGeom prst="flowChartDecision">
            <a:avLst/>
          </a:prstGeom>
          <a:solidFill>
            <a:srgbClr val="00CCFF"/>
          </a:solidFill>
          <a:ln w="9525">
            <a:solidFill>
              <a:schemeClr val="tx1"/>
            </a:solidFill>
            <a:miter lim="800000"/>
            <a:headEnd/>
            <a:tailEnd/>
          </a:ln>
        </p:spPr>
        <p:txBody>
          <a:bodyPr wrap="none" anchor="ctr"/>
          <a:lstStyle/>
          <a:p>
            <a:pPr algn="ctr" eaLnBrk="0" hangingPunct="0"/>
            <a:r>
              <a:rPr lang="en-US" sz="1400" dirty="0"/>
              <a:t>Compare</a:t>
            </a:r>
          </a:p>
        </p:txBody>
      </p:sp>
      <p:pic>
        <p:nvPicPr>
          <p:cNvPr id="9250" name="Picture 34" descr="PFX_STILL"/>
          <p:cNvPicPr>
            <a:picLocks noChangeAspect="1" noChangeArrowheads="1"/>
          </p:cNvPicPr>
          <p:nvPr/>
        </p:nvPicPr>
        <p:blipFill>
          <a:blip r:embed="rId3" cstate="print"/>
          <a:srcRect/>
          <a:stretch>
            <a:fillRect/>
          </a:stretch>
        </p:blipFill>
        <p:spPr bwMode="auto">
          <a:xfrm>
            <a:off x="4267200" y="5181600"/>
            <a:ext cx="228600" cy="457200"/>
          </a:xfrm>
          <a:prstGeom prst="rect">
            <a:avLst/>
          </a:prstGeom>
          <a:noFill/>
          <a:ln w="9525">
            <a:noFill/>
            <a:miter lim="800000"/>
            <a:headEnd/>
            <a:tailEnd/>
          </a:ln>
        </p:spPr>
      </p:pic>
      <p:sp>
        <p:nvSpPr>
          <p:cNvPr id="9251" name="AutoShape 35"/>
          <p:cNvSpPr>
            <a:spLocks noChangeArrowheads="1"/>
          </p:cNvSpPr>
          <p:nvPr/>
        </p:nvSpPr>
        <p:spPr bwMode="auto">
          <a:xfrm>
            <a:off x="2833688" y="5867400"/>
            <a:ext cx="1052512" cy="228600"/>
          </a:xfrm>
          <a:prstGeom prst="rightArrow">
            <a:avLst>
              <a:gd name="adj1" fmla="val 50000"/>
              <a:gd name="adj2" fmla="val 115104"/>
            </a:avLst>
          </a:prstGeom>
          <a:solidFill>
            <a:srgbClr val="14F4B9"/>
          </a:solidFill>
          <a:ln w="9525">
            <a:noFill/>
            <a:miter lim="800000"/>
            <a:headEnd/>
            <a:tailEnd/>
          </a:ln>
        </p:spPr>
        <p:txBody>
          <a:bodyPr wrap="none" anchor="ctr"/>
          <a:lstStyle/>
          <a:p>
            <a:endParaRPr lang="en-US"/>
          </a:p>
        </p:txBody>
      </p:sp>
      <p:pic>
        <p:nvPicPr>
          <p:cNvPr id="9260" name="Picture 44" descr="PFX_STILL"/>
          <p:cNvPicPr>
            <a:picLocks noChangeAspect="1" noChangeArrowheads="1"/>
          </p:cNvPicPr>
          <p:nvPr/>
        </p:nvPicPr>
        <p:blipFill>
          <a:blip r:embed="rId4" cstate="print"/>
          <a:srcRect/>
          <a:stretch>
            <a:fillRect/>
          </a:stretch>
        </p:blipFill>
        <p:spPr bwMode="auto">
          <a:xfrm>
            <a:off x="4724400" y="4114800"/>
            <a:ext cx="1905000" cy="2034540"/>
          </a:xfrm>
          <a:prstGeom prst="rect">
            <a:avLst/>
          </a:prstGeom>
          <a:noFill/>
          <a:ln w="9525">
            <a:noFill/>
            <a:miter lim="800000"/>
            <a:headEnd/>
            <a:tailEnd/>
          </a:ln>
        </p:spPr>
      </p:pic>
      <p:grpSp>
        <p:nvGrpSpPr>
          <p:cNvPr id="2" name="Group 1"/>
          <p:cNvGrpSpPr/>
          <p:nvPr/>
        </p:nvGrpSpPr>
        <p:grpSpPr>
          <a:xfrm>
            <a:off x="946150" y="1374775"/>
            <a:ext cx="1936750" cy="5097463"/>
            <a:chOff x="946150" y="1374775"/>
            <a:chExt cx="1936750" cy="5097463"/>
          </a:xfrm>
        </p:grpSpPr>
        <p:pic>
          <p:nvPicPr>
            <p:cNvPr id="126978" name="Picture 2" descr="http://41.media.tumblr.com/55fe882c1d53b99f72c2f81a14754a01/tumblr_n4ut20ie5o1tt5f6eo1_12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1305" y="1710531"/>
              <a:ext cx="1136990" cy="7556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9218" name="AutoShape 2"/>
            <p:cNvSpPr>
              <a:spLocks noChangeArrowheads="1"/>
            </p:cNvSpPr>
            <p:nvPr/>
          </p:nvSpPr>
          <p:spPr bwMode="auto">
            <a:xfrm>
              <a:off x="1219200" y="5257800"/>
              <a:ext cx="1600200" cy="1214438"/>
            </a:xfrm>
            <a:prstGeom prst="can">
              <a:avLst>
                <a:gd name="adj" fmla="val 25000"/>
              </a:avLst>
            </a:prstGeom>
            <a:solidFill>
              <a:srgbClr val="FFB469"/>
            </a:solidFill>
            <a:ln w="9525">
              <a:solidFill>
                <a:schemeClr val="tx1"/>
              </a:solidFill>
              <a:round/>
              <a:headEnd/>
              <a:tailEnd/>
            </a:ln>
          </p:spPr>
          <p:txBody>
            <a:bodyPr wrap="none" anchor="ctr"/>
            <a:lstStyle/>
            <a:p>
              <a:pPr algn="ctr" eaLnBrk="0" hangingPunct="0"/>
              <a:endParaRPr lang="en-US" sz="2400"/>
            </a:p>
          </p:txBody>
        </p:sp>
        <p:pic>
          <p:nvPicPr>
            <p:cNvPr id="9221" name="Picture 5" descr="DSCN0051"/>
            <p:cNvPicPr>
              <a:picLocks noChangeAspect="1" noChangeArrowheads="1"/>
            </p:cNvPicPr>
            <p:nvPr/>
          </p:nvPicPr>
          <p:blipFill>
            <a:blip r:embed="rId6" cstate="print"/>
            <a:srcRect/>
            <a:stretch>
              <a:fillRect/>
            </a:stretch>
          </p:blipFill>
          <p:spPr bwMode="auto">
            <a:xfrm>
              <a:off x="1524000" y="1828800"/>
              <a:ext cx="1066800" cy="763588"/>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222" name="Picture 6" descr="DSCN0010"/>
            <p:cNvPicPr>
              <a:picLocks noChangeAspect="1" noChangeArrowheads="1"/>
            </p:cNvPicPr>
            <p:nvPr/>
          </p:nvPicPr>
          <p:blipFill>
            <a:blip r:embed="rId7" cstate="print"/>
            <a:srcRect/>
            <a:stretch>
              <a:fillRect/>
            </a:stretch>
          </p:blipFill>
          <p:spPr bwMode="auto">
            <a:xfrm>
              <a:off x="1371600" y="1981200"/>
              <a:ext cx="1066800" cy="76200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225" name="Picture 9" descr="DSCN0038"/>
            <p:cNvPicPr>
              <a:picLocks noChangeAspect="1" noChangeArrowheads="1"/>
            </p:cNvPicPr>
            <p:nvPr/>
          </p:nvPicPr>
          <p:blipFill>
            <a:blip r:embed="rId8" cstate="print"/>
            <a:srcRect/>
            <a:stretch>
              <a:fillRect/>
            </a:stretch>
          </p:blipFill>
          <p:spPr bwMode="auto">
            <a:xfrm>
              <a:off x="1219200" y="2057400"/>
              <a:ext cx="1066800" cy="817563"/>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227" name="Picture 11" descr="PFX_STILL"/>
            <p:cNvPicPr>
              <a:picLocks noChangeAspect="1" noChangeArrowheads="1"/>
            </p:cNvPicPr>
            <p:nvPr/>
          </p:nvPicPr>
          <p:blipFill>
            <a:blip r:embed="rId3" cstate="print"/>
            <a:srcRect/>
            <a:stretch>
              <a:fillRect/>
            </a:stretch>
          </p:blipFill>
          <p:spPr bwMode="auto">
            <a:xfrm>
              <a:off x="1905000" y="2971800"/>
              <a:ext cx="228600" cy="457200"/>
            </a:xfrm>
            <a:prstGeom prst="rect">
              <a:avLst/>
            </a:prstGeom>
            <a:noFill/>
            <a:ln w="9525">
              <a:noFill/>
              <a:miter lim="800000"/>
              <a:headEnd/>
              <a:tailEnd/>
            </a:ln>
          </p:spPr>
        </p:pic>
        <p:sp>
          <p:nvSpPr>
            <p:cNvPr id="9228" name="AutoShape 12">
              <a:hlinkClick r:id="" action="ppaction://noaction" highlightClick="1"/>
            </p:cNvPr>
            <p:cNvSpPr>
              <a:spLocks noChangeArrowheads="1"/>
            </p:cNvSpPr>
            <p:nvPr/>
          </p:nvSpPr>
          <p:spPr bwMode="auto">
            <a:xfrm>
              <a:off x="1295400" y="3505200"/>
              <a:ext cx="1524000" cy="1143000"/>
            </a:xfrm>
            <a:prstGeom prst="actionButtonBlank">
              <a:avLst/>
            </a:prstGeom>
            <a:solidFill>
              <a:srgbClr val="00CCFF"/>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eaLnBrk="0" hangingPunct="0"/>
              <a:r>
                <a:rPr lang="en-US" sz="2400" dirty="0">
                  <a:solidFill>
                    <a:srgbClr val="7030A0"/>
                  </a:solidFill>
                </a:rPr>
                <a:t>Feature</a:t>
              </a:r>
            </a:p>
            <a:p>
              <a:pPr algn="ctr" eaLnBrk="0" hangingPunct="0"/>
              <a:r>
                <a:rPr lang="en-US" sz="2400" dirty="0">
                  <a:solidFill>
                    <a:srgbClr val="7030A0"/>
                  </a:solidFill>
                </a:rPr>
                <a:t>Extraction</a:t>
              </a:r>
            </a:p>
          </p:txBody>
        </p:sp>
        <p:pic>
          <p:nvPicPr>
            <p:cNvPr id="9230" name="Picture 14" descr="PFX_STILL"/>
            <p:cNvPicPr>
              <a:picLocks noChangeAspect="1" noChangeArrowheads="1"/>
            </p:cNvPicPr>
            <p:nvPr/>
          </p:nvPicPr>
          <p:blipFill>
            <a:blip r:embed="rId9" cstate="print"/>
            <a:srcRect/>
            <a:stretch>
              <a:fillRect/>
            </a:stretch>
          </p:blipFill>
          <p:spPr bwMode="auto">
            <a:xfrm>
              <a:off x="1905000" y="4724400"/>
              <a:ext cx="228600" cy="685800"/>
            </a:xfrm>
            <a:prstGeom prst="rect">
              <a:avLst/>
            </a:prstGeom>
            <a:noFill/>
            <a:ln w="9525">
              <a:noFill/>
              <a:miter lim="800000"/>
              <a:headEnd/>
              <a:tailEnd/>
            </a:ln>
          </p:spPr>
        </p:pic>
        <p:sp>
          <p:nvSpPr>
            <p:cNvPr id="9231" name="Line 15"/>
            <p:cNvSpPr>
              <a:spLocks noChangeShapeType="1"/>
            </p:cNvSpPr>
            <p:nvPr/>
          </p:nvSpPr>
          <p:spPr bwMode="auto">
            <a:xfrm>
              <a:off x="1752600" y="6019800"/>
              <a:ext cx="609600" cy="1588"/>
            </a:xfrm>
            <a:prstGeom prst="line">
              <a:avLst/>
            </a:prstGeom>
            <a:noFill/>
            <a:ln w="9525">
              <a:solidFill>
                <a:schemeClr val="bg1"/>
              </a:solidFill>
              <a:round/>
              <a:headEnd/>
              <a:tailEnd/>
            </a:ln>
          </p:spPr>
          <p:txBody>
            <a:bodyPr/>
            <a:lstStyle/>
            <a:p>
              <a:endParaRPr lang="en-US"/>
            </a:p>
          </p:txBody>
        </p:sp>
        <p:sp>
          <p:nvSpPr>
            <p:cNvPr id="9232" name="Line 16"/>
            <p:cNvSpPr>
              <a:spLocks noChangeShapeType="1"/>
            </p:cNvSpPr>
            <p:nvPr/>
          </p:nvSpPr>
          <p:spPr bwMode="auto">
            <a:xfrm flipV="1">
              <a:off x="1752600" y="5638800"/>
              <a:ext cx="1588" cy="381000"/>
            </a:xfrm>
            <a:prstGeom prst="line">
              <a:avLst/>
            </a:prstGeom>
            <a:noFill/>
            <a:ln w="9525">
              <a:solidFill>
                <a:schemeClr val="bg1"/>
              </a:solidFill>
              <a:round/>
              <a:headEnd/>
              <a:tailEnd type="triangle" w="med" len="med"/>
            </a:ln>
          </p:spPr>
          <p:txBody>
            <a:bodyPr/>
            <a:lstStyle/>
            <a:p>
              <a:endParaRPr lang="en-US"/>
            </a:p>
          </p:txBody>
        </p:sp>
        <p:sp>
          <p:nvSpPr>
            <p:cNvPr id="9233" name="Rectangle 17"/>
            <p:cNvSpPr>
              <a:spLocks noChangeArrowheads="1"/>
            </p:cNvSpPr>
            <p:nvPr/>
          </p:nvSpPr>
          <p:spPr bwMode="auto">
            <a:xfrm>
              <a:off x="1828800" y="5791200"/>
              <a:ext cx="76200" cy="228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4" name="Rectangle 18"/>
            <p:cNvSpPr>
              <a:spLocks noChangeArrowheads="1"/>
            </p:cNvSpPr>
            <p:nvPr/>
          </p:nvSpPr>
          <p:spPr bwMode="auto">
            <a:xfrm>
              <a:off x="1905000" y="5638800"/>
              <a:ext cx="76200" cy="3810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9235" name="Rectangle 19"/>
            <p:cNvSpPr>
              <a:spLocks noChangeArrowheads="1"/>
            </p:cNvSpPr>
            <p:nvPr/>
          </p:nvSpPr>
          <p:spPr bwMode="auto">
            <a:xfrm>
              <a:off x="1981200" y="5715000"/>
              <a:ext cx="76200" cy="304800"/>
            </a:xfrm>
            <a:prstGeom prst="rect">
              <a:avLst/>
            </a:prstGeom>
            <a:solidFill>
              <a:srgbClr val="6600FF"/>
            </a:solidFill>
            <a:ln w="9525">
              <a:solidFill>
                <a:schemeClr val="tx1"/>
              </a:solidFill>
              <a:miter lim="800000"/>
              <a:headEnd/>
              <a:tailEnd/>
            </a:ln>
          </p:spPr>
          <p:txBody>
            <a:bodyPr wrap="none" anchor="ctr"/>
            <a:lstStyle/>
            <a:p>
              <a:endParaRPr lang="en-US"/>
            </a:p>
          </p:txBody>
        </p:sp>
        <p:sp>
          <p:nvSpPr>
            <p:cNvPr id="9236" name="Rectangle 20"/>
            <p:cNvSpPr>
              <a:spLocks noChangeArrowheads="1"/>
            </p:cNvSpPr>
            <p:nvPr/>
          </p:nvSpPr>
          <p:spPr bwMode="auto">
            <a:xfrm>
              <a:off x="2057400" y="5867400"/>
              <a:ext cx="76200" cy="152400"/>
            </a:xfrm>
            <a:prstGeom prst="rect">
              <a:avLst/>
            </a:prstGeom>
            <a:solidFill>
              <a:srgbClr val="CC0000"/>
            </a:solidFill>
            <a:ln w="9525">
              <a:solidFill>
                <a:schemeClr val="tx1"/>
              </a:solidFill>
              <a:miter lim="800000"/>
              <a:headEnd/>
              <a:tailEnd/>
            </a:ln>
          </p:spPr>
          <p:txBody>
            <a:bodyPr wrap="none" anchor="ctr"/>
            <a:lstStyle/>
            <a:p>
              <a:endParaRPr lang="en-US"/>
            </a:p>
          </p:txBody>
        </p:sp>
        <p:sp>
          <p:nvSpPr>
            <p:cNvPr id="9237" name="Rectangle 21"/>
            <p:cNvSpPr>
              <a:spLocks noChangeArrowheads="1"/>
            </p:cNvSpPr>
            <p:nvPr/>
          </p:nvSpPr>
          <p:spPr bwMode="auto">
            <a:xfrm>
              <a:off x="2133600" y="5791200"/>
              <a:ext cx="76200" cy="2286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9238" name="Text Box 22"/>
            <p:cNvSpPr txBox="1">
              <a:spLocks noChangeArrowheads="1"/>
            </p:cNvSpPr>
            <p:nvPr/>
          </p:nvSpPr>
          <p:spPr bwMode="auto">
            <a:xfrm>
              <a:off x="1219200" y="6019800"/>
              <a:ext cx="1633652" cy="338554"/>
            </a:xfrm>
            <a:prstGeom prst="rect">
              <a:avLst/>
            </a:prstGeom>
            <a:noFill/>
            <a:ln w="9525">
              <a:noFill/>
              <a:miter lim="800000"/>
              <a:headEnd/>
              <a:tailEnd/>
            </a:ln>
          </p:spPr>
          <p:txBody>
            <a:bodyPr wrap="none">
              <a:spAutoFit/>
            </a:bodyPr>
            <a:lstStyle/>
            <a:p>
              <a:pPr eaLnBrk="0" hangingPunct="0"/>
              <a:r>
                <a:rPr lang="en-US" sz="1600" dirty="0">
                  <a:solidFill>
                    <a:srgbClr val="C00000"/>
                  </a:solidFill>
                </a:rPr>
                <a:t>Feature Vectors</a:t>
              </a:r>
            </a:p>
          </p:txBody>
        </p:sp>
        <p:sp>
          <p:nvSpPr>
            <p:cNvPr id="9261" name="Text Box 45"/>
            <p:cNvSpPr txBox="1">
              <a:spLocks noChangeArrowheads="1"/>
            </p:cNvSpPr>
            <p:nvPr/>
          </p:nvSpPr>
          <p:spPr bwMode="auto">
            <a:xfrm>
              <a:off x="1270000" y="1374775"/>
              <a:ext cx="1612900" cy="304800"/>
            </a:xfrm>
            <a:prstGeom prst="rect">
              <a:avLst/>
            </a:prstGeom>
            <a:noFill/>
            <a:ln w="9525">
              <a:noFill/>
              <a:miter lim="800000"/>
              <a:headEnd/>
              <a:tailEnd/>
            </a:ln>
          </p:spPr>
          <p:txBody>
            <a:bodyPr wrap="none">
              <a:spAutoFit/>
            </a:bodyPr>
            <a:lstStyle/>
            <a:p>
              <a:pPr eaLnBrk="0" hangingPunct="0"/>
              <a:r>
                <a:rPr lang="en-US" sz="1400" dirty="0">
                  <a:solidFill>
                    <a:srgbClr val="FFC000"/>
                  </a:solidFill>
                  <a:latin typeface="Comic Sans MS" pitchFamily="66" charset="0"/>
                </a:rPr>
                <a:t>Database Images</a:t>
              </a:r>
            </a:p>
          </p:txBody>
        </p:sp>
        <p:sp>
          <p:nvSpPr>
            <p:cNvPr id="9263" name="Text Box 47"/>
            <p:cNvSpPr txBox="1">
              <a:spLocks noChangeArrowheads="1"/>
            </p:cNvSpPr>
            <p:nvPr/>
          </p:nvSpPr>
          <p:spPr bwMode="auto">
            <a:xfrm rot="-5373409">
              <a:off x="471488" y="5651500"/>
              <a:ext cx="1223962" cy="274638"/>
            </a:xfrm>
            <a:prstGeom prst="rect">
              <a:avLst/>
            </a:prstGeom>
            <a:noFill/>
            <a:ln w="9525">
              <a:noFill/>
              <a:miter lim="800000"/>
              <a:headEnd/>
              <a:tailEnd/>
            </a:ln>
          </p:spPr>
          <p:txBody>
            <a:bodyPr wrap="none">
              <a:spAutoFit/>
            </a:bodyPr>
            <a:lstStyle/>
            <a:p>
              <a:pPr eaLnBrk="0" hangingPunct="0"/>
              <a:r>
                <a:rPr lang="en-US" sz="1200" b="1" dirty="0" err="1">
                  <a:solidFill>
                    <a:srgbClr val="FFC000"/>
                  </a:solidFill>
                  <a:latin typeface="Comic Sans MS" pitchFamily="66" charset="0"/>
                </a:rPr>
                <a:t>Metadatabase</a:t>
              </a:r>
              <a:endParaRPr lang="en-US" sz="1200" b="1" dirty="0">
                <a:solidFill>
                  <a:srgbClr val="FFC000"/>
                </a:solidFill>
                <a:latin typeface="Comic Sans MS" pitchFamily="66" charset="0"/>
              </a:endParaRPr>
            </a:p>
          </p:txBody>
        </p:sp>
      </p:grpSp>
      <p:grpSp>
        <p:nvGrpSpPr>
          <p:cNvPr id="3" name="Group 2"/>
          <p:cNvGrpSpPr/>
          <p:nvPr/>
        </p:nvGrpSpPr>
        <p:grpSpPr>
          <a:xfrm>
            <a:off x="3754438" y="1374775"/>
            <a:ext cx="1274762" cy="1063625"/>
            <a:chOff x="3754438" y="1374775"/>
            <a:chExt cx="1274762" cy="1063625"/>
          </a:xfrm>
        </p:grpSpPr>
        <p:pic>
          <p:nvPicPr>
            <p:cNvPr id="9224" name="Picture 8" descr="DSCN0010"/>
            <p:cNvPicPr>
              <a:picLocks noChangeAspect="1" noChangeArrowheads="1"/>
            </p:cNvPicPr>
            <p:nvPr/>
          </p:nvPicPr>
          <p:blipFill>
            <a:blip r:embed="rId10" cstate="print"/>
            <a:srcRect/>
            <a:stretch>
              <a:fillRect/>
            </a:stretch>
          </p:blipFill>
          <p:spPr bwMode="auto">
            <a:xfrm>
              <a:off x="3886200" y="1676400"/>
              <a:ext cx="1066800" cy="76200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264" name="Text Box 48"/>
            <p:cNvSpPr txBox="1">
              <a:spLocks noChangeArrowheads="1"/>
            </p:cNvSpPr>
            <p:nvPr/>
          </p:nvSpPr>
          <p:spPr bwMode="auto">
            <a:xfrm>
              <a:off x="3754438" y="1374775"/>
              <a:ext cx="1274762" cy="304800"/>
            </a:xfrm>
            <a:prstGeom prst="rect">
              <a:avLst/>
            </a:prstGeom>
            <a:noFill/>
            <a:ln w="9525">
              <a:noFill/>
              <a:miter lim="800000"/>
              <a:headEnd/>
              <a:tailEnd/>
            </a:ln>
          </p:spPr>
          <p:txBody>
            <a:bodyPr wrap="none">
              <a:spAutoFit/>
            </a:bodyPr>
            <a:lstStyle/>
            <a:p>
              <a:pPr eaLnBrk="0" hangingPunct="0"/>
              <a:r>
                <a:rPr lang="en-US" sz="1400" dirty="0">
                  <a:solidFill>
                    <a:srgbClr val="FFC000"/>
                  </a:solidFill>
                  <a:latin typeface="Comic Sans MS" pitchFamily="66" charset="0"/>
                </a:rPr>
                <a:t>Query Image</a:t>
              </a:r>
            </a:p>
          </p:txBody>
        </p:sp>
      </p:grpSp>
      <p:grpSp>
        <p:nvGrpSpPr>
          <p:cNvPr id="5" name="Group 4"/>
          <p:cNvGrpSpPr/>
          <p:nvPr/>
        </p:nvGrpSpPr>
        <p:grpSpPr>
          <a:xfrm>
            <a:off x="5945188" y="1828800"/>
            <a:ext cx="2284412" cy="4498975"/>
            <a:chOff x="5945188" y="1828800"/>
            <a:chExt cx="2284412" cy="4498975"/>
          </a:xfrm>
        </p:grpSpPr>
        <p:sp>
          <p:nvSpPr>
            <p:cNvPr id="9229" name="AutoShape 13"/>
            <p:cNvSpPr>
              <a:spLocks noChangeArrowheads="1"/>
            </p:cNvSpPr>
            <p:nvPr/>
          </p:nvSpPr>
          <p:spPr bwMode="auto">
            <a:xfrm>
              <a:off x="6248400" y="1828800"/>
              <a:ext cx="1981200" cy="1600200"/>
            </a:xfrm>
            <a:prstGeom prst="can">
              <a:avLst>
                <a:gd name="adj" fmla="val 25000"/>
              </a:avLst>
            </a:prstGeom>
            <a:solidFill>
              <a:srgbClr val="FFC489"/>
            </a:solidFill>
            <a:ln w="9525">
              <a:solidFill>
                <a:schemeClr val="tx1"/>
              </a:solidFill>
              <a:round/>
              <a:headEnd/>
              <a:tailEnd/>
            </a:ln>
          </p:spPr>
          <p:txBody>
            <a:bodyPr wrap="none" anchor="ctr"/>
            <a:lstStyle/>
            <a:p>
              <a:pPr algn="ctr" eaLnBrk="0" hangingPunct="0"/>
              <a:endParaRPr lang="en-US" sz="2400"/>
            </a:p>
          </p:txBody>
        </p:sp>
        <p:pic>
          <p:nvPicPr>
            <p:cNvPr id="51" name="Picture 2" descr="http://41.media.tumblr.com/55fe882c1d53b99f72c2f81a14754a01/tumblr_n4ut20ie5o1tt5f6eo1_128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2410889"/>
              <a:ext cx="785936" cy="522338"/>
            </a:xfrm>
            <a:prstGeom prst="rect">
              <a:avLst/>
            </a:prstGeom>
            <a:noFill/>
            <a:ln>
              <a:noFill/>
            </a:ln>
            <a:effectLst>
              <a:outerShdw blurRad="107950" dist="12700" dir="5400000" algn="ctr">
                <a:srgbClr val="000000"/>
              </a:outerShdw>
            </a:effectLst>
            <a:extLst>
              <a:ext uri="{909E8E84-426E-40DD-AFC4-6F175D3DCCD1}">
                <a14:hiddenFill xmlns:a14="http://schemas.microsoft.com/office/drawing/2010/main">
                  <a:solidFill>
                    <a:srgbClr val="FFFFFF"/>
                  </a:solidFill>
                </a14:hiddenFill>
              </a:ext>
            </a:extLst>
          </p:spPr>
        </p:pic>
        <p:pic>
          <p:nvPicPr>
            <p:cNvPr id="9219" name="Picture 3" descr="DSCN0038"/>
            <p:cNvPicPr>
              <a:picLocks noChangeAspect="1" noChangeArrowheads="1"/>
            </p:cNvPicPr>
            <p:nvPr/>
          </p:nvPicPr>
          <p:blipFill>
            <a:blip r:embed="rId8" cstate="print"/>
            <a:srcRect/>
            <a:stretch>
              <a:fillRect/>
            </a:stretch>
          </p:blipFill>
          <p:spPr bwMode="auto">
            <a:xfrm>
              <a:off x="6858000" y="5105400"/>
              <a:ext cx="1066800" cy="817563"/>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253" name="Picture 37" descr="DSCN0051"/>
            <p:cNvPicPr>
              <a:picLocks noChangeAspect="1" noChangeArrowheads="1"/>
            </p:cNvPicPr>
            <p:nvPr/>
          </p:nvPicPr>
          <p:blipFill>
            <a:blip r:embed="rId12" cstate="print"/>
            <a:srcRect/>
            <a:stretch>
              <a:fillRect/>
            </a:stretch>
          </p:blipFill>
          <p:spPr bwMode="auto">
            <a:xfrm>
              <a:off x="6934200" y="2514600"/>
              <a:ext cx="787400" cy="563563"/>
            </a:xfrm>
            <a:prstGeom prst="rect">
              <a:avLst/>
            </a:prstGeom>
            <a:noFill/>
            <a:ln w="9525">
              <a:noFill/>
              <a:miter lim="800000"/>
              <a:headEnd/>
              <a:tailEnd/>
            </a:ln>
          </p:spPr>
        </p:pic>
        <p:pic>
          <p:nvPicPr>
            <p:cNvPr id="9254" name="Picture 38" descr="DSCN0010"/>
            <p:cNvPicPr>
              <a:picLocks noChangeAspect="1" noChangeArrowheads="1"/>
            </p:cNvPicPr>
            <p:nvPr/>
          </p:nvPicPr>
          <p:blipFill>
            <a:blip r:embed="rId13" cstate="print"/>
            <a:srcRect/>
            <a:stretch>
              <a:fillRect/>
            </a:stretch>
          </p:blipFill>
          <p:spPr bwMode="auto">
            <a:xfrm>
              <a:off x="6781800" y="2667000"/>
              <a:ext cx="787400" cy="561975"/>
            </a:xfrm>
            <a:prstGeom prst="rect">
              <a:avLst/>
            </a:prstGeom>
            <a:noFill/>
            <a:ln w="9525">
              <a:noFill/>
              <a:miter lim="800000"/>
              <a:headEnd/>
              <a:tailEnd/>
            </a:ln>
          </p:spPr>
        </p:pic>
        <p:pic>
          <p:nvPicPr>
            <p:cNvPr id="9255" name="Picture 39" descr="DSCN0038"/>
            <p:cNvPicPr>
              <a:picLocks noChangeAspect="1" noChangeArrowheads="1"/>
            </p:cNvPicPr>
            <p:nvPr/>
          </p:nvPicPr>
          <p:blipFill>
            <a:blip r:embed="rId14" cstate="print"/>
            <a:srcRect/>
            <a:stretch>
              <a:fillRect/>
            </a:stretch>
          </p:blipFill>
          <p:spPr bwMode="auto">
            <a:xfrm>
              <a:off x="6629400" y="2743200"/>
              <a:ext cx="787400" cy="603250"/>
            </a:xfrm>
            <a:prstGeom prst="rect">
              <a:avLst/>
            </a:prstGeom>
            <a:noFill/>
            <a:ln w="9525">
              <a:noFill/>
              <a:miter lim="800000"/>
              <a:headEnd/>
              <a:tailEnd/>
            </a:ln>
          </p:spPr>
        </p:pic>
        <p:sp>
          <p:nvSpPr>
            <p:cNvPr id="9256" name="AutoShape 40">
              <a:hlinkClick r:id="" action="ppaction://noaction" highlightClick="1"/>
            </p:cNvPr>
            <p:cNvSpPr>
              <a:spLocks noChangeArrowheads="1"/>
            </p:cNvSpPr>
            <p:nvPr/>
          </p:nvSpPr>
          <p:spPr bwMode="auto">
            <a:xfrm>
              <a:off x="6553200" y="4038600"/>
              <a:ext cx="1524000" cy="457200"/>
            </a:xfrm>
            <a:prstGeom prst="actionButtonBlank">
              <a:avLst/>
            </a:prstGeom>
            <a:solidFill>
              <a:srgbClr val="00CCFF"/>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eaLnBrk="0" hangingPunct="0"/>
              <a:r>
                <a:rPr lang="en-US" sz="2400" dirty="0">
                  <a:solidFill>
                    <a:srgbClr val="7030A0"/>
                  </a:solidFill>
                </a:rPr>
                <a:t>Select</a:t>
              </a:r>
            </a:p>
          </p:txBody>
        </p:sp>
        <p:pic>
          <p:nvPicPr>
            <p:cNvPr id="9257" name="Picture 41" descr="PFX_STILL"/>
            <p:cNvPicPr>
              <a:picLocks noChangeAspect="1" noChangeArrowheads="1"/>
            </p:cNvPicPr>
            <p:nvPr/>
          </p:nvPicPr>
          <p:blipFill>
            <a:blip r:embed="rId3" cstate="print"/>
            <a:srcRect/>
            <a:stretch>
              <a:fillRect/>
            </a:stretch>
          </p:blipFill>
          <p:spPr bwMode="auto">
            <a:xfrm>
              <a:off x="7162800" y="3505200"/>
              <a:ext cx="228600" cy="457200"/>
            </a:xfrm>
            <a:prstGeom prst="rect">
              <a:avLst/>
            </a:prstGeom>
            <a:noFill/>
            <a:ln w="9525">
              <a:noFill/>
              <a:miter lim="800000"/>
              <a:headEnd/>
              <a:tailEnd/>
            </a:ln>
          </p:spPr>
        </p:pic>
        <p:pic>
          <p:nvPicPr>
            <p:cNvPr id="9258" name="Picture 42" descr="PFX_STILL"/>
            <p:cNvPicPr>
              <a:picLocks noChangeAspect="1" noChangeArrowheads="1"/>
            </p:cNvPicPr>
            <p:nvPr/>
          </p:nvPicPr>
          <p:blipFill>
            <a:blip r:embed="rId3" cstate="print"/>
            <a:srcRect/>
            <a:stretch>
              <a:fillRect/>
            </a:stretch>
          </p:blipFill>
          <p:spPr bwMode="auto">
            <a:xfrm>
              <a:off x="7162800" y="4572000"/>
              <a:ext cx="228600" cy="457200"/>
            </a:xfrm>
            <a:prstGeom prst="rect">
              <a:avLst/>
            </a:prstGeom>
            <a:noFill/>
            <a:ln w="9525">
              <a:noFill/>
              <a:miter lim="800000"/>
              <a:headEnd/>
              <a:tailEnd/>
            </a:ln>
          </p:spPr>
        </p:pic>
        <p:pic>
          <p:nvPicPr>
            <p:cNvPr id="9259" name="Picture 43" descr="DSCN0010"/>
            <p:cNvPicPr>
              <a:picLocks noChangeAspect="1" noChangeArrowheads="1"/>
            </p:cNvPicPr>
            <p:nvPr/>
          </p:nvPicPr>
          <p:blipFill>
            <a:blip r:embed="rId10" cstate="print"/>
            <a:srcRect/>
            <a:stretch>
              <a:fillRect/>
            </a:stretch>
          </p:blipFill>
          <p:spPr bwMode="auto">
            <a:xfrm>
              <a:off x="6731000" y="5215827"/>
              <a:ext cx="1066800" cy="76200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262" name="Text Box 46"/>
            <p:cNvSpPr txBox="1">
              <a:spLocks noChangeArrowheads="1"/>
            </p:cNvSpPr>
            <p:nvPr/>
          </p:nvSpPr>
          <p:spPr bwMode="auto">
            <a:xfrm rot="-5373409">
              <a:off x="5388769" y="2520157"/>
              <a:ext cx="1387475" cy="274637"/>
            </a:xfrm>
            <a:prstGeom prst="rect">
              <a:avLst/>
            </a:prstGeom>
            <a:noFill/>
            <a:ln w="9525">
              <a:noFill/>
              <a:miter lim="800000"/>
              <a:headEnd/>
              <a:tailEnd/>
            </a:ln>
          </p:spPr>
          <p:txBody>
            <a:bodyPr wrap="none">
              <a:spAutoFit/>
            </a:bodyPr>
            <a:lstStyle/>
            <a:p>
              <a:pPr eaLnBrk="0" hangingPunct="0"/>
              <a:r>
                <a:rPr lang="en-US" sz="1200" b="1" dirty="0">
                  <a:solidFill>
                    <a:srgbClr val="FFC000"/>
                  </a:solidFill>
                  <a:latin typeface="Comic Sans MS" pitchFamily="66" charset="0"/>
                </a:rPr>
                <a:t>Image Database</a:t>
              </a:r>
            </a:p>
          </p:txBody>
        </p:sp>
        <p:sp>
          <p:nvSpPr>
            <p:cNvPr id="9265" name="Text Box 49"/>
            <p:cNvSpPr txBox="1">
              <a:spLocks noChangeArrowheads="1"/>
            </p:cNvSpPr>
            <p:nvPr/>
          </p:nvSpPr>
          <p:spPr bwMode="auto">
            <a:xfrm>
              <a:off x="6731000" y="6022975"/>
              <a:ext cx="1279525" cy="304800"/>
            </a:xfrm>
            <a:prstGeom prst="rect">
              <a:avLst/>
            </a:prstGeom>
            <a:noFill/>
            <a:ln w="9525">
              <a:noFill/>
              <a:miter lim="800000"/>
              <a:headEnd/>
              <a:tailEnd/>
            </a:ln>
          </p:spPr>
          <p:txBody>
            <a:bodyPr wrap="none">
              <a:spAutoFit/>
            </a:bodyPr>
            <a:lstStyle/>
            <a:p>
              <a:pPr eaLnBrk="0" hangingPunct="0"/>
              <a:r>
                <a:rPr lang="en-US" sz="1400" dirty="0">
                  <a:solidFill>
                    <a:srgbClr val="FFC000"/>
                  </a:solidFill>
                  <a:latin typeface="Comic Sans MS" pitchFamily="66" charset="0"/>
                </a:rPr>
                <a:t>Query Result</a:t>
              </a:r>
            </a:p>
          </p:txBody>
        </p:sp>
      </p:grpSp>
      <p:sp>
        <p:nvSpPr>
          <p:cNvPr id="6" name="Date Placeholder 5">
            <a:extLst>
              <a:ext uri="{FF2B5EF4-FFF2-40B4-BE49-F238E27FC236}">
                <a16:creationId xmlns:a16="http://schemas.microsoft.com/office/drawing/2014/main" id="{D057F22E-5923-4A02-9001-4C764C05E59A}"/>
              </a:ext>
            </a:extLst>
          </p:cNvPr>
          <p:cNvSpPr>
            <a:spLocks noGrp="1"/>
          </p:cNvSpPr>
          <p:nvPr>
            <p:ph type="dt" sz="half" idx="10"/>
          </p:nvPr>
        </p:nvSpPr>
        <p:spPr/>
        <p:txBody>
          <a:bodyPr/>
          <a:lstStyle/>
          <a:p>
            <a:fld id="{857AA30D-153D-42E6-853D-FA24E82C449D}" type="datetime1">
              <a:rPr lang="en-US" smtClean="0"/>
              <a:t>3/28/2023</a:t>
            </a:fld>
            <a:endParaRPr lang="en-US" dirty="0"/>
          </a:p>
        </p:txBody>
      </p:sp>
      <p:sp>
        <p:nvSpPr>
          <p:cNvPr id="7" name="Slide Number Placeholder 6">
            <a:extLst>
              <a:ext uri="{FF2B5EF4-FFF2-40B4-BE49-F238E27FC236}">
                <a16:creationId xmlns:a16="http://schemas.microsoft.com/office/drawing/2014/main" id="{0072523C-309E-4B2B-ACCB-EB150356C9A9}"/>
              </a:ext>
            </a:extLst>
          </p:cNvPr>
          <p:cNvSpPr>
            <a:spLocks noGrp="1"/>
          </p:cNvSpPr>
          <p:nvPr>
            <p:ph type="sldNum" sz="quarter" idx="11"/>
          </p:nvPr>
        </p:nvSpPr>
        <p:spPr/>
        <p:txBody>
          <a:bodyPr/>
          <a:lstStyle/>
          <a:p>
            <a:fld id="{8444A278-390B-480E-A91C-73A8347B7D93}" type="slidenum">
              <a:rPr lang="en-US" smtClean="0"/>
              <a:pPr/>
              <a:t>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49"/>
                                        </p:tgtEl>
                                        <p:attrNameLst>
                                          <p:attrName>style.visibility</p:attrName>
                                        </p:attrNameLst>
                                      </p:cBhvr>
                                      <p:to>
                                        <p:strVal val="visible"/>
                                      </p:to>
                                    </p:set>
                                    <p:animEffect transition="in" filter="dissolve">
                                      <p:cBhvr>
                                        <p:cTn id="22" dur="500"/>
                                        <p:tgtEl>
                                          <p:spTgt spid="9249"/>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251"/>
                                        </p:tgtEl>
                                        <p:attrNameLst>
                                          <p:attrName>style.visibility</p:attrName>
                                        </p:attrNameLst>
                                      </p:cBhvr>
                                      <p:to>
                                        <p:strVal val="visible"/>
                                      </p:to>
                                    </p:set>
                                    <p:animEffect transition="in" filter="wipe(left)">
                                      <p:cBhvr>
                                        <p:cTn id="26" dur="500"/>
                                        <p:tgtEl>
                                          <p:spTgt spid="9251"/>
                                        </p:tgtEl>
                                      </p:cBhvr>
                                    </p:animEffect>
                                  </p:childTnLst>
                                </p:cTn>
                              </p:par>
                              <p:par>
                                <p:cTn id="27" presetID="22" presetClass="entr" presetSubtype="1" fill="hold" nodeType="withEffect">
                                  <p:stCondLst>
                                    <p:cond delay="0"/>
                                  </p:stCondLst>
                                  <p:childTnLst>
                                    <p:set>
                                      <p:cBhvr>
                                        <p:cTn id="28" dur="1" fill="hold">
                                          <p:stCondLst>
                                            <p:cond delay="0"/>
                                          </p:stCondLst>
                                        </p:cTn>
                                        <p:tgtEl>
                                          <p:spTgt spid="9250"/>
                                        </p:tgtEl>
                                        <p:attrNameLst>
                                          <p:attrName>style.visibility</p:attrName>
                                        </p:attrNameLst>
                                      </p:cBhvr>
                                      <p:to>
                                        <p:strVal val="visible"/>
                                      </p:to>
                                    </p:set>
                                    <p:animEffect transition="in" filter="wipe(up)">
                                      <p:cBhvr>
                                        <p:cTn id="29" dur="1000"/>
                                        <p:tgtEl>
                                          <p:spTgt spid="9250"/>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3" fill="hold" nodeType="clickEffect">
                                  <p:stCondLst>
                                    <p:cond delay="0"/>
                                  </p:stCondLst>
                                  <p:childTnLst>
                                    <p:set>
                                      <p:cBhvr>
                                        <p:cTn id="33" dur="1" fill="hold">
                                          <p:stCondLst>
                                            <p:cond delay="0"/>
                                          </p:stCondLst>
                                        </p:cTn>
                                        <p:tgtEl>
                                          <p:spTgt spid="9260"/>
                                        </p:tgtEl>
                                        <p:attrNameLst>
                                          <p:attrName>style.visibility</p:attrName>
                                        </p:attrNameLst>
                                      </p:cBhvr>
                                      <p:to>
                                        <p:strVal val="visible"/>
                                      </p:to>
                                    </p:set>
                                    <p:animEffect transition="in" filter="strips(upRight)">
                                      <p:cBhvr>
                                        <p:cTn id="34" dur="500"/>
                                        <p:tgtEl>
                                          <p:spTgt spid="9260"/>
                                        </p:tgtEl>
                                      </p:cBhvr>
                                    </p:animEffect>
                                  </p:childTnLst>
                                </p:cTn>
                              </p:par>
                              <p:par>
                                <p:cTn id="35" presetID="22" presetClass="entr" presetSubtype="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up)">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9" grpId="0" animBg="1"/>
      <p:bldP spid="925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9" name="Rectangle 3"/>
          <p:cNvSpPr>
            <a:spLocks noGrp="1" noChangeArrowheads="1"/>
          </p:cNvSpPr>
          <p:nvPr>
            <p:ph type="title"/>
          </p:nvPr>
        </p:nvSpPr>
        <p:spPr/>
        <p:txBody>
          <a:bodyPr>
            <a:normAutofit/>
          </a:bodyPr>
          <a:lstStyle/>
          <a:p>
            <a:r>
              <a:rPr lang="en-US" altLang="zh-CN" sz="4400" dirty="0">
                <a:solidFill>
                  <a:srgbClr val="CFAFE7"/>
                </a:solidFill>
                <a:ea typeface="BatangChe" pitchFamily="49" charset="-127"/>
              </a:rPr>
              <a:t>Scenario 2:  Example</a:t>
            </a:r>
          </a:p>
        </p:txBody>
      </p:sp>
      <p:sp>
        <p:nvSpPr>
          <p:cNvPr id="884863" name="AutoShape 127"/>
          <p:cNvSpPr>
            <a:spLocks/>
          </p:cNvSpPr>
          <p:nvPr/>
        </p:nvSpPr>
        <p:spPr bwMode="auto">
          <a:xfrm rot="5400000">
            <a:off x="1192571" y="4865985"/>
            <a:ext cx="304800" cy="1774825"/>
          </a:xfrm>
          <a:prstGeom prst="rightBrace">
            <a:avLst>
              <a:gd name="adj1" fmla="val 47917"/>
              <a:gd name="adj2" fmla="val 50000"/>
            </a:avLst>
          </a:prstGeom>
          <a:noFill/>
          <a:ln w="22225">
            <a:solidFill>
              <a:srgbClr val="FF0000"/>
            </a:solidFill>
            <a:round/>
            <a:headEnd/>
            <a:tailEnd/>
          </a:ln>
          <a:effectLst/>
        </p:spPr>
        <p:txBody>
          <a:bodyPr wrap="none" anchor="ctr"/>
          <a:lstStyle/>
          <a:p>
            <a:endParaRPr lang="en-US"/>
          </a:p>
        </p:txBody>
      </p:sp>
      <p:sp>
        <p:nvSpPr>
          <p:cNvPr id="884871" name="AutoShape 135"/>
          <p:cNvSpPr>
            <a:spLocks/>
          </p:cNvSpPr>
          <p:nvPr/>
        </p:nvSpPr>
        <p:spPr bwMode="auto">
          <a:xfrm rot="16200000">
            <a:off x="2138721" y="2148979"/>
            <a:ext cx="304800" cy="3622675"/>
          </a:xfrm>
          <a:prstGeom prst="rightBrace">
            <a:avLst>
              <a:gd name="adj1" fmla="val 97917"/>
              <a:gd name="adj2" fmla="val 50000"/>
            </a:avLst>
          </a:prstGeom>
          <a:noFill/>
          <a:ln w="22225">
            <a:solidFill>
              <a:srgbClr val="FF0000"/>
            </a:solidFill>
            <a:round/>
            <a:headEnd/>
            <a:tailEnd/>
          </a:ln>
          <a:effectLst/>
        </p:spPr>
        <p:txBody>
          <a:bodyPr wrap="none" anchor="ctr"/>
          <a:lstStyle/>
          <a:p>
            <a:endParaRPr lang="en-US"/>
          </a:p>
        </p:txBody>
      </p:sp>
      <p:sp>
        <p:nvSpPr>
          <p:cNvPr id="884873" name="AutoShape 137"/>
          <p:cNvSpPr>
            <a:spLocks noChangeArrowheads="1"/>
          </p:cNvSpPr>
          <p:nvPr/>
        </p:nvSpPr>
        <p:spPr bwMode="auto">
          <a:xfrm>
            <a:off x="752833" y="4578647"/>
            <a:ext cx="2971800" cy="533400"/>
          </a:xfrm>
          <a:prstGeom prst="flowChartCollate">
            <a:avLst/>
          </a:prstGeom>
          <a:solidFill>
            <a:srgbClr val="33CCCC"/>
          </a:solidFill>
          <a:ln w="22225">
            <a:solidFill>
              <a:srgbClr val="33CCCC"/>
            </a:solidFill>
            <a:miter lim="800000"/>
            <a:headEnd/>
            <a:tailEnd/>
          </a:ln>
          <a:effectLst/>
        </p:spPr>
        <p:txBody>
          <a:bodyPr wrap="none" anchor="ctr"/>
          <a:lstStyle/>
          <a:p>
            <a:endParaRPr lang="en-US"/>
          </a:p>
        </p:txBody>
      </p:sp>
      <p:pic>
        <p:nvPicPr>
          <p:cNvPr id="84" name="Picture 2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4708" y="4112716"/>
            <a:ext cx="312738" cy="441325"/>
          </a:xfrm>
          <a:prstGeom prst="rect">
            <a:avLst/>
          </a:prstGeom>
          <a:noFill/>
        </p:spPr>
      </p:pic>
      <p:pic>
        <p:nvPicPr>
          <p:cNvPr id="85" name="Picture 3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29045" y="4124623"/>
            <a:ext cx="320675" cy="441325"/>
          </a:xfrm>
          <a:prstGeom prst="rect">
            <a:avLst/>
          </a:prstGeom>
          <a:noFill/>
        </p:spPr>
      </p:pic>
      <p:pic>
        <p:nvPicPr>
          <p:cNvPr id="86" name="Picture 3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569058" y="4153197"/>
            <a:ext cx="503238" cy="479425"/>
          </a:xfrm>
          <a:prstGeom prst="rect">
            <a:avLst/>
          </a:prstGeom>
          <a:noFill/>
        </p:spPr>
      </p:pic>
      <p:sp>
        <p:nvSpPr>
          <p:cNvPr id="87" name="TextBox 86"/>
          <p:cNvSpPr txBox="1"/>
          <p:nvPr/>
        </p:nvSpPr>
        <p:spPr>
          <a:xfrm>
            <a:off x="1351320" y="4229397"/>
            <a:ext cx="1104900" cy="220573"/>
          </a:xfrm>
          <a:prstGeom prst="rect">
            <a:avLst/>
          </a:prstGeom>
          <a:noFill/>
        </p:spPr>
        <p:txBody>
          <a:bodyPr wrap="square" rtlCol="0">
            <a:spAutoFit/>
          </a:bodyPr>
          <a:lstStyle/>
          <a:p>
            <a:pPr>
              <a:lnSpc>
                <a:spcPts val="1000"/>
              </a:lnSpc>
            </a:pPr>
            <a:r>
              <a:rPr lang="en-US" sz="3200" dirty="0"/>
              <a:t>... …</a:t>
            </a:r>
          </a:p>
        </p:txBody>
      </p:sp>
      <p:sp>
        <p:nvSpPr>
          <p:cNvPr id="88" name="TextBox 87"/>
          <p:cNvSpPr txBox="1"/>
          <p:nvPr/>
        </p:nvSpPr>
        <p:spPr>
          <a:xfrm>
            <a:off x="2426058" y="4229397"/>
            <a:ext cx="1104900" cy="220573"/>
          </a:xfrm>
          <a:prstGeom prst="rect">
            <a:avLst/>
          </a:prstGeom>
          <a:noFill/>
        </p:spPr>
        <p:txBody>
          <a:bodyPr wrap="square" rtlCol="0">
            <a:spAutoFit/>
          </a:bodyPr>
          <a:lstStyle/>
          <a:p>
            <a:pPr>
              <a:lnSpc>
                <a:spcPts val="1000"/>
              </a:lnSpc>
            </a:pPr>
            <a:r>
              <a:rPr lang="en-US" sz="3200" dirty="0"/>
              <a:t>... …</a:t>
            </a:r>
          </a:p>
        </p:txBody>
      </p:sp>
      <p:sp>
        <p:nvSpPr>
          <p:cNvPr id="89" name="TextBox 88"/>
          <p:cNvSpPr txBox="1"/>
          <p:nvPr/>
        </p:nvSpPr>
        <p:spPr>
          <a:xfrm>
            <a:off x="2045058" y="3350716"/>
            <a:ext cx="550151" cy="461665"/>
          </a:xfrm>
          <a:prstGeom prst="rect">
            <a:avLst/>
          </a:prstGeom>
          <a:noFill/>
        </p:spPr>
        <p:txBody>
          <a:bodyPr wrap="none" rtlCol="0">
            <a:spAutoFit/>
          </a:bodyPr>
          <a:lstStyle/>
          <a:p>
            <a:r>
              <a:rPr lang="en-US" sz="2400" dirty="0">
                <a:solidFill>
                  <a:srgbClr val="2FC9FF"/>
                </a:solidFill>
              </a:rPr>
              <a:t>|</a:t>
            </a:r>
            <a:r>
              <a:rPr lang="en-US" sz="2400" i="1" dirty="0">
                <a:solidFill>
                  <a:srgbClr val="2FC9FF"/>
                </a:solidFill>
              </a:rPr>
              <a:t>X</a:t>
            </a:r>
            <a:r>
              <a:rPr lang="en-US" sz="2400" dirty="0">
                <a:solidFill>
                  <a:srgbClr val="2FC9FF"/>
                </a:solidFill>
              </a:rPr>
              <a:t>|</a:t>
            </a:r>
          </a:p>
        </p:txBody>
      </p:sp>
      <p:pic>
        <p:nvPicPr>
          <p:cNvPr id="90" name="Picture 3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90102" y="5136654"/>
            <a:ext cx="312738" cy="457200"/>
          </a:xfrm>
          <a:prstGeom prst="rect">
            <a:avLst/>
          </a:prstGeom>
          <a:noFill/>
        </p:spPr>
      </p:pic>
      <p:pic>
        <p:nvPicPr>
          <p:cNvPr id="91" name="Picture 40"/>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35382" y="5143797"/>
            <a:ext cx="320675" cy="457200"/>
          </a:xfrm>
          <a:prstGeom prst="rect">
            <a:avLst/>
          </a:prstGeom>
          <a:noFill/>
        </p:spPr>
      </p:pic>
      <p:pic>
        <p:nvPicPr>
          <p:cNvPr id="92" name="Picture 4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643420" y="5136653"/>
            <a:ext cx="601663" cy="571500"/>
          </a:xfrm>
          <a:prstGeom prst="rect">
            <a:avLst/>
          </a:prstGeom>
          <a:noFill/>
        </p:spPr>
      </p:pic>
      <p:sp>
        <p:nvSpPr>
          <p:cNvPr id="93" name="TextBox 92"/>
          <p:cNvSpPr txBox="1"/>
          <p:nvPr/>
        </p:nvSpPr>
        <p:spPr>
          <a:xfrm>
            <a:off x="1149708" y="5296197"/>
            <a:ext cx="533400" cy="220573"/>
          </a:xfrm>
          <a:prstGeom prst="rect">
            <a:avLst/>
          </a:prstGeom>
          <a:noFill/>
        </p:spPr>
        <p:txBody>
          <a:bodyPr wrap="square" rtlCol="0">
            <a:spAutoFit/>
          </a:bodyPr>
          <a:lstStyle/>
          <a:p>
            <a:pPr>
              <a:lnSpc>
                <a:spcPts val="1000"/>
              </a:lnSpc>
            </a:pPr>
            <a:r>
              <a:rPr lang="en-US" sz="3200" dirty="0"/>
              <a:t>...</a:t>
            </a:r>
          </a:p>
        </p:txBody>
      </p:sp>
      <p:sp>
        <p:nvSpPr>
          <p:cNvPr id="94" name="TextBox 93"/>
          <p:cNvSpPr txBox="1"/>
          <p:nvPr/>
        </p:nvSpPr>
        <p:spPr>
          <a:xfrm>
            <a:off x="1073508" y="5822453"/>
            <a:ext cx="619080" cy="461665"/>
          </a:xfrm>
          <a:prstGeom prst="rect">
            <a:avLst/>
          </a:prstGeom>
          <a:noFill/>
        </p:spPr>
        <p:txBody>
          <a:bodyPr wrap="none" rtlCol="0">
            <a:spAutoFit/>
          </a:bodyPr>
          <a:lstStyle/>
          <a:p>
            <a:r>
              <a:rPr lang="en-US" sz="2400" dirty="0">
                <a:solidFill>
                  <a:srgbClr val="2FC9FF"/>
                </a:solidFill>
              </a:rPr>
              <a:t>|</a:t>
            </a:r>
            <a:r>
              <a:rPr lang="en-US" sz="2400" i="1" dirty="0">
                <a:solidFill>
                  <a:srgbClr val="2FC9FF"/>
                </a:solidFill>
              </a:rPr>
              <a:t>X’</a:t>
            </a:r>
            <a:r>
              <a:rPr lang="en-US" sz="2400" dirty="0">
                <a:solidFill>
                  <a:srgbClr val="2FC9FF"/>
                </a:solidFill>
              </a:rPr>
              <a:t>|</a:t>
            </a:r>
          </a:p>
        </p:txBody>
      </p:sp>
      <p:sp>
        <p:nvSpPr>
          <p:cNvPr id="9113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sp>
        <p:nvSpPr>
          <p:cNvPr id="91139" name="Rectangle 3"/>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114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1142" name="Rectangle 6"/>
          <p:cNvSpPr>
            <a:spLocks noChangeArrowheads="1"/>
          </p:cNvSpPr>
          <p:nvPr/>
        </p:nvSpPr>
        <p:spPr bwMode="auto">
          <a:xfrm>
            <a:off x="0" y="9604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grpSp>
        <p:nvGrpSpPr>
          <p:cNvPr id="126" name="Group 125"/>
          <p:cNvGrpSpPr/>
          <p:nvPr/>
        </p:nvGrpSpPr>
        <p:grpSpPr>
          <a:xfrm>
            <a:off x="2121258" y="5174754"/>
            <a:ext cx="1148071" cy="1149846"/>
            <a:chOff x="2197100" y="5253038"/>
            <a:chExt cx="1148071" cy="1149846"/>
          </a:xfrm>
        </p:grpSpPr>
        <p:sp>
          <p:nvSpPr>
            <p:cNvPr id="884862" name="AutoShape 126"/>
            <p:cNvSpPr>
              <a:spLocks/>
            </p:cNvSpPr>
            <p:nvPr/>
          </p:nvSpPr>
          <p:spPr bwMode="auto">
            <a:xfrm rot="5400000">
              <a:off x="2644776" y="5396706"/>
              <a:ext cx="304800" cy="869950"/>
            </a:xfrm>
            <a:prstGeom prst="rightBrace">
              <a:avLst>
                <a:gd name="adj1" fmla="val 20833"/>
                <a:gd name="adj2" fmla="val 50000"/>
              </a:avLst>
            </a:prstGeom>
            <a:noFill/>
            <a:ln w="22225">
              <a:solidFill>
                <a:srgbClr val="FF0000"/>
              </a:solidFill>
              <a:round/>
              <a:headEnd/>
              <a:tailEnd/>
            </a:ln>
            <a:effectLst/>
          </p:spPr>
          <p:txBody>
            <a:bodyPr wrap="none" anchor="ctr"/>
            <a:lstStyle/>
            <a:p>
              <a:endParaRPr lang="en-US"/>
            </a:p>
          </p:txBody>
        </p:sp>
        <p:pic>
          <p:nvPicPr>
            <p:cNvPr id="91140" name="Picture 4"/>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389981" y="5257800"/>
              <a:ext cx="182563" cy="503238"/>
            </a:xfrm>
            <a:prstGeom prst="rect">
              <a:avLst/>
            </a:prstGeom>
            <a:noFill/>
          </p:spPr>
        </p:pic>
        <p:pic>
          <p:nvPicPr>
            <p:cNvPr id="95" name="Picture 4"/>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021012" y="5253038"/>
              <a:ext cx="182563" cy="503238"/>
            </a:xfrm>
            <a:prstGeom prst="rect">
              <a:avLst/>
            </a:prstGeom>
            <a:noFill/>
          </p:spPr>
        </p:pic>
        <p:sp>
          <p:nvSpPr>
            <p:cNvPr id="96" name="TextBox 95"/>
            <p:cNvSpPr txBox="1"/>
            <p:nvPr/>
          </p:nvSpPr>
          <p:spPr>
            <a:xfrm>
              <a:off x="2520950" y="5400675"/>
              <a:ext cx="533400" cy="281937"/>
            </a:xfrm>
            <a:prstGeom prst="rect">
              <a:avLst/>
            </a:prstGeom>
            <a:noFill/>
          </p:spPr>
          <p:txBody>
            <a:bodyPr wrap="square" rtlCol="0">
              <a:spAutoFit/>
            </a:bodyPr>
            <a:lstStyle/>
            <a:p>
              <a:pPr>
                <a:lnSpc>
                  <a:spcPts val="1000"/>
                </a:lnSpc>
              </a:pPr>
              <a:r>
                <a:rPr lang="en-US" sz="3200" dirty="0">
                  <a:solidFill>
                    <a:srgbClr val="00B050"/>
                  </a:solidFill>
                </a:rPr>
                <a:t>...</a:t>
              </a:r>
            </a:p>
          </p:txBody>
        </p:sp>
        <p:sp>
          <p:nvSpPr>
            <p:cNvPr id="100" name="TextBox 99"/>
            <p:cNvSpPr txBox="1"/>
            <p:nvPr/>
          </p:nvSpPr>
          <p:spPr>
            <a:xfrm>
              <a:off x="2197100" y="5941219"/>
              <a:ext cx="1148071" cy="461665"/>
            </a:xfrm>
            <a:prstGeom prst="rect">
              <a:avLst/>
            </a:prstGeom>
            <a:noFill/>
          </p:spPr>
          <p:txBody>
            <a:bodyPr wrap="none" rtlCol="0">
              <a:spAutoFit/>
            </a:bodyPr>
            <a:lstStyle/>
            <a:p>
              <a:r>
                <a:rPr lang="en-US" sz="2400" i="1" dirty="0">
                  <a:solidFill>
                    <a:srgbClr val="2FC9FF"/>
                  </a:solidFill>
                </a:rPr>
                <a:t>m</a:t>
              </a:r>
              <a:r>
                <a:rPr lang="en-US" sz="2400" dirty="0">
                  <a:solidFill>
                    <a:srgbClr val="2FC9FF"/>
                  </a:solidFill>
                </a:rPr>
                <a:t> - |</a:t>
              </a:r>
              <a:r>
                <a:rPr lang="en-US" sz="2400" i="1" dirty="0">
                  <a:solidFill>
                    <a:srgbClr val="2FC9FF"/>
                  </a:solidFill>
                </a:rPr>
                <a:t>X’</a:t>
              </a:r>
              <a:r>
                <a:rPr lang="en-US" sz="2400" dirty="0">
                  <a:solidFill>
                    <a:srgbClr val="2FC9FF"/>
                  </a:solidFill>
                </a:rPr>
                <a:t>|</a:t>
              </a:r>
            </a:p>
          </p:txBody>
        </p:sp>
      </p:grpSp>
      <p:grpSp>
        <p:nvGrpSpPr>
          <p:cNvPr id="127" name="Group 126"/>
          <p:cNvGrpSpPr/>
          <p:nvPr/>
        </p:nvGrpSpPr>
        <p:grpSpPr>
          <a:xfrm>
            <a:off x="3207108" y="5186660"/>
            <a:ext cx="1136292" cy="1137940"/>
            <a:chOff x="3282950" y="5264944"/>
            <a:chExt cx="1136292" cy="1137940"/>
          </a:xfrm>
        </p:grpSpPr>
        <p:sp>
          <p:nvSpPr>
            <p:cNvPr id="884869" name="AutoShape 133"/>
            <p:cNvSpPr>
              <a:spLocks/>
            </p:cNvSpPr>
            <p:nvPr/>
          </p:nvSpPr>
          <p:spPr bwMode="auto">
            <a:xfrm rot="5400000">
              <a:off x="3590925" y="5403056"/>
              <a:ext cx="304800" cy="920750"/>
            </a:xfrm>
            <a:prstGeom prst="rightBrace">
              <a:avLst>
                <a:gd name="adj1" fmla="val 20833"/>
                <a:gd name="adj2" fmla="val 50000"/>
              </a:avLst>
            </a:prstGeom>
            <a:noFill/>
            <a:ln w="22225">
              <a:solidFill>
                <a:srgbClr val="FF0000"/>
              </a:solidFill>
              <a:round/>
              <a:headEnd/>
              <a:tailEnd/>
            </a:ln>
            <a:effectLst/>
          </p:spPr>
          <p:txBody>
            <a:bodyPr wrap="none" anchor="ctr"/>
            <a:lstStyle/>
            <a:p>
              <a:endParaRPr lang="en-US"/>
            </a:p>
          </p:txBody>
        </p:sp>
        <p:pic>
          <p:nvPicPr>
            <p:cNvPr id="97" name="Picture 13"/>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3306763" y="5264944"/>
              <a:ext cx="334963" cy="503238"/>
            </a:xfrm>
            <a:prstGeom prst="rect">
              <a:avLst/>
            </a:prstGeom>
            <a:noFill/>
          </p:spPr>
        </p:pic>
        <p:pic>
          <p:nvPicPr>
            <p:cNvPr id="98" name="Picture 13"/>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3968751" y="5291138"/>
              <a:ext cx="334963" cy="503238"/>
            </a:xfrm>
            <a:prstGeom prst="rect">
              <a:avLst/>
            </a:prstGeom>
            <a:noFill/>
          </p:spPr>
        </p:pic>
        <p:sp>
          <p:nvSpPr>
            <p:cNvPr id="99" name="TextBox 98"/>
            <p:cNvSpPr txBox="1"/>
            <p:nvPr/>
          </p:nvSpPr>
          <p:spPr>
            <a:xfrm>
              <a:off x="3518694" y="5414962"/>
              <a:ext cx="533400" cy="281937"/>
            </a:xfrm>
            <a:prstGeom prst="rect">
              <a:avLst/>
            </a:prstGeom>
            <a:noFill/>
          </p:spPr>
          <p:txBody>
            <a:bodyPr wrap="square" rtlCol="0">
              <a:spAutoFit/>
            </a:bodyPr>
            <a:lstStyle/>
            <a:p>
              <a:pPr>
                <a:lnSpc>
                  <a:spcPts val="1000"/>
                </a:lnSpc>
              </a:pPr>
              <a:r>
                <a:rPr lang="en-US" sz="3200" dirty="0">
                  <a:solidFill>
                    <a:srgbClr val="F78609"/>
                  </a:solidFill>
                </a:rPr>
                <a:t>...</a:t>
              </a:r>
            </a:p>
          </p:txBody>
        </p:sp>
        <p:sp>
          <p:nvSpPr>
            <p:cNvPr id="101" name="TextBox 100"/>
            <p:cNvSpPr txBox="1"/>
            <p:nvPr/>
          </p:nvSpPr>
          <p:spPr>
            <a:xfrm>
              <a:off x="3340100" y="5941219"/>
              <a:ext cx="1079142" cy="461665"/>
            </a:xfrm>
            <a:prstGeom prst="rect">
              <a:avLst/>
            </a:prstGeom>
            <a:noFill/>
          </p:spPr>
          <p:txBody>
            <a:bodyPr wrap="none" rtlCol="0">
              <a:spAutoFit/>
            </a:bodyPr>
            <a:lstStyle/>
            <a:p>
              <a:r>
                <a:rPr lang="en-US" sz="2400" dirty="0">
                  <a:solidFill>
                    <a:srgbClr val="2FC9FF"/>
                  </a:solidFill>
                </a:rPr>
                <a:t>|</a:t>
              </a:r>
              <a:r>
                <a:rPr lang="en-US" sz="2400" i="1" dirty="0">
                  <a:solidFill>
                    <a:srgbClr val="2FC9FF"/>
                  </a:solidFill>
                </a:rPr>
                <a:t>X</a:t>
              </a:r>
              <a:r>
                <a:rPr lang="en-US" sz="2400" dirty="0">
                  <a:solidFill>
                    <a:srgbClr val="2FC9FF"/>
                  </a:solidFill>
                </a:rPr>
                <a:t>| - m</a:t>
              </a:r>
            </a:p>
          </p:txBody>
        </p:sp>
      </p:grpSp>
      <p:sp>
        <p:nvSpPr>
          <p:cNvPr id="9114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sp>
        <p:nvSpPr>
          <p:cNvPr id="91145" name="Rectangle 9"/>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1147"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1148" name="Rectangle 12"/>
          <p:cNvSpPr>
            <a:spLocks noChangeArrowheads="1"/>
          </p:cNvSpPr>
          <p:nvPr/>
        </p:nvSpPr>
        <p:spPr bwMode="auto">
          <a:xfrm>
            <a:off x="0" y="9604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1150"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1151" name="Rectangle 15"/>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1153"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1154" name="Rectangle 18"/>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grpSp>
        <p:nvGrpSpPr>
          <p:cNvPr id="128" name="Group 127"/>
          <p:cNvGrpSpPr/>
          <p:nvPr/>
        </p:nvGrpSpPr>
        <p:grpSpPr>
          <a:xfrm>
            <a:off x="4855835" y="2362200"/>
            <a:ext cx="3418155" cy="3064669"/>
            <a:chOff x="4800600" y="3352800"/>
            <a:chExt cx="3418155" cy="3064669"/>
          </a:xfrm>
        </p:grpSpPr>
        <p:sp>
          <p:nvSpPr>
            <p:cNvPr id="78" name="TextBox 77"/>
            <p:cNvSpPr txBox="1"/>
            <p:nvPr/>
          </p:nvSpPr>
          <p:spPr>
            <a:xfrm>
              <a:off x="5943600" y="3352800"/>
              <a:ext cx="1383712" cy="461665"/>
            </a:xfrm>
            <a:prstGeom prst="rect">
              <a:avLst/>
            </a:prstGeom>
            <a:noFill/>
          </p:spPr>
          <p:txBody>
            <a:bodyPr wrap="none" rtlCol="0">
              <a:spAutoFit/>
            </a:bodyPr>
            <a:lstStyle/>
            <a:p>
              <a:r>
                <a:rPr lang="en-US" sz="2400" dirty="0">
                  <a:solidFill>
                    <a:srgbClr val="F78609"/>
                  </a:solidFill>
                </a:rPr>
                <a:t>Example</a:t>
              </a:r>
            </a:p>
          </p:txBody>
        </p:sp>
        <p:pic>
          <p:nvPicPr>
            <p:cNvPr id="102" name="Picture 7"/>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4800600" y="3962400"/>
              <a:ext cx="3025775" cy="441325"/>
            </a:xfrm>
            <a:prstGeom prst="rect">
              <a:avLst/>
            </a:prstGeom>
            <a:noFill/>
          </p:spPr>
        </p:pic>
        <p:pic>
          <p:nvPicPr>
            <p:cNvPr id="91143" name="Picture 7"/>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4826794" y="4450556"/>
              <a:ext cx="2049463" cy="441325"/>
            </a:xfrm>
            <a:prstGeom prst="rect">
              <a:avLst/>
            </a:prstGeom>
            <a:noFill/>
          </p:spPr>
        </p:pic>
        <p:sp>
          <p:nvSpPr>
            <p:cNvPr id="103" name="TextBox 102"/>
            <p:cNvSpPr txBox="1"/>
            <p:nvPr/>
          </p:nvSpPr>
          <p:spPr>
            <a:xfrm>
              <a:off x="7239000" y="4419600"/>
              <a:ext cx="979755" cy="461665"/>
            </a:xfrm>
            <a:prstGeom prst="rect">
              <a:avLst/>
            </a:prstGeom>
            <a:noFill/>
          </p:spPr>
          <p:txBody>
            <a:bodyPr wrap="none" rtlCol="0">
              <a:spAutoFit/>
            </a:bodyPr>
            <a:lstStyle/>
            <a:p>
              <a:r>
                <a:rPr lang="en-US" sz="2400" b="1" i="1" dirty="0">
                  <a:solidFill>
                    <a:srgbClr val="FFFF00"/>
                  </a:solidFill>
                </a:rPr>
                <a:t>m</a:t>
              </a:r>
              <a:r>
                <a:rPr lang="en-US" sz="2400" b="1" dirty="0">
                  <a:solidFill>
                    <a:srgbClr val="FFFF00"/>
                  </a:solidFill>
                </a:rPr>
                <a:t> = 3</a:t>
              </a:r>
            </a:p>
          </p:txBody>
        </p:sp>
        <p:pic>
          <p:nvPicPr>
            <p:cNvPr id="104" name="Picture 16"/>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4800600" y="5121275"/>
              <a:ext cx="419100" cy="441325"/>
            </a:xfrm>
            <a:prstGeom prst="rect">
              <a:avLst/>
            </a:prstGeom>
            <a:noFill/>
          </p:spPr>
        </p:pic>
        <p:pic>
          <p:nvPicPr>
            <p:cNvPr id="105" name="Picture 19"/>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5334000" y="5121275"/>
              <a:ext cx="419100" cy="441325"/>
            </a:xfrm>
            <a:prstGeom prst="rect">
              <a:avLst/>
            </a:prstGeom>
            <a:noFill/>
          </p:spPr>
        </p:pic>
        <p:pic>
          <p:nvPicPr>
            <p:cNvPr id="106" name="Picture 22"/>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5867400" y="5121275"/>
              <a:ext cx="419100" cy="441325"/>
            </a:xfrm>
            <a:prstGeom prst="rect">
              <a:avLst/>
            </a:prstGeom>
            <a:noFill/>
          </p:spPr>
        </p:pic>
        <p:pic>
          <p:nvPicPr>
            <p:cNvPr id="107" name="Picture 25"/>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6400800" y="5121275"/>
              <a:ext cx="419100" cy="441325"/>
            </a:xfrm>
            <a:prstGeom prst="rect">
              <a:avLst/>
            </a:prstGeom>
            <a:noFill/>
          </p:spPr>
        </p:pic>
        <p:pic>
          <p:nvPicPr>
            <p:cNvPr id="108" name="Picture 16"/>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4800600" y="5959475"/>
              <a:ext cx="419100" cy="441325"/>
            </a:xfrm>
            <a:prstGeom prst="rect">
              <a:avLst/>
            </a:prstGeom>
            <a:noFill/>
          </p:spPr>
        </p:pic>
        <p:pic>
          <p:nvPicPr>
            <p:cNvPr id="109" name="Picture 34"/>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6386513" y="5914231"/>
              <a:ext cx="571500" cy="503238"/>
            </a:xfrm>
            <a:prstGeom prst="rect">
              <a:avLst/>
            </a:prstGeom>
            <a:noFill/>
          </p:spPr>
        </p:pic>
        <p:pic>
          <p:nvPicPr>
            <p:cNvPr id="91146" name="Picture 10"/>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a:off x="5855494" y="5903119"/>
              <a:ext cx="419100" cy="503238"/>
            </a:xfrm>
            <a:prstGeom prst="rect">
              <a:avLst/>
            </a:prstGeom>
            <a:noFill/>
          </p:spPr>
        </p:pic>
        <p:pic>
          <p:nvPicPr>
            <p:cNvPr id="91152" name="Picture 16"/>
            <p:cNvPicPr>
              <a:picLocks noChangeAspect="1" noChangeArrowheads="1"/>
            </p:cNvPicPr>
            <p:nvPr/>
          </p:nvPicPr>
          <p:blipFill>
            <a:blip r:embed="rId19" cstate="print">
              <a:clrChange>
                <a:clrFrom>
                  <a:srgbClr val="FFFFFF"/>
                </a:clrFrom>
                <a:clrTo>
                  <a:srgbClr val="FFFFFF">
                    <a:alpha val="0"/>
                  </a:srgbClr>
                </a:clrTo>
              </a:clrChange>
            </a:blip>
            <a:srcRect/>
            <a:stretch>
              <a:fillRect/>
            </a:stretch>
          </p:blipFill>
          <p:spPr bwMode="auto">
            <a:xfrm>
              <a:off x="5334000" y="5943600"/>
              <a:ext cx="419100" cy="441325"/>
            </a:xfrm>
            <a:prstGeom prst="rect">
              <a:avLst/>
            </a:prstGeom>
            <a:noFill/>
          </p:spPr>
        </p:pic>
        <p:cxnSp>
          <p:nvCxnSpPr>
            <p:cNvPr id="118" name="Straight Connector 117"/>
            <p:cNvCxnSpPr>
              <a:stCxn id="108" idx="0"/>
              <a:endCxn id="105" idx="2"/>
            </p:cNvCxnSpPr>
            <p:nvPr/>
          </p:nvCxnSpPr>
          <p:spPr>
            <a:xfrm rot="5400000" flipH="1" flipV="1">
              <a:off x="5078413" y="5494338"/>
              <a:ext cx="396875" cy="533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stCxn id="91146" idx="0"/>
              <a:endCxn id="104" idx="2"/>
            </p:cNvCxnSpPr>
            <p:nvPr/>
          </p:nvCxnSpPr>
          <p:spPr>
            <a:xfrm rot="16200000" flipV="1">
              <a:off x="5367338" y="5205413"/>
              <a:ext cx="340519" cy="10548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91152" idx="0"/>
              <a:endCxn id="106" idx="2"/>
            </p:cNvCxnSpPr>
            <p:nvPr/>
          </p:nvCxnSpPr>
          <p:spPr>
            <a:xfrm rot="5400000" flipH="1" flipV="1">
              <a:off x="5619750" y="5486400"/>
              <a:ext cx="381000" cy="533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109" idx="0"/>
              <a:endCxn id="107" idx="2"/>
            </p:cNvCxnSpPr>
            <p:nvPr/>
          </p:nvCxnSpPr>
          <p:spPr>
            <a:xfrm rot="16200000" flipV="1">
              <a:off x="6465492" y="5707459"/>
              <a:ext cx="351631" cy="61913"/>
            </a:xfrm>
            <a:prstGeom prst="line">
              <a:avLst/>
            </a:prstGeom>
            <a:ln w="25400">
              <a:solidFill>
                <a:srgbClr val="B4CED6"/>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514708" y="1611003"/>
            <a:ext cx="4292817" cy="1627398"/>
            <a:chOff x="469106" y="1088077"/>
            <a:chExt cx="4292817" cy="1627398"/>
          </a:xfrm>
        </p:grpSpPr>
        <p:grpSp>
          <p:nvGrpSpPr>
            <p:cNvPr id="68" name="Group 67"/>
            <p:cNvGrpSpPr/>
            <p:nvPr/>
          </p:nvGrpSpPr>
          <p:grpSpPr>
            <a:xfrm>
              <a:off x="469106" y="1088077"/>
              <a:ext cx="4292817" cy="1138767"/>
              <a:chOff x="1301750" y="1552575"/>
              <a:chExt cx="4292817" cy="1138767"/>
            </a:xfrm>
          </p:grpSpPr>
          <p:sp>
            <p:nvSpPr>
              <p:cNvPr id="75" name="Rectangle 3"/>
              <p:cNvSpPr>
                <a:spLocks noChangeArrowheads="1"/>
              </p:cNvSpPr>
              <p:nvPr/>
            </p:nvSpPr>
            <p:spPr bwMode="auto">
              <a:xfrm>
                <a:off x="1371600" y="1552575"/>
                <a:ext cx="3429000" cy="304800"/>
              </a:xfrm>
              <a:prstGeom prst="rect">
                <a:avLst/>
              </a:prstGeom>
              <a:noFill/>
              <a:ln w="9525">
                <a:noFill/>
                <a:miter lim="800000"/>
                <a:headEnd/>
                <a:tailEnd/>
              </a:ln>
              <a:effectLst/>
            </p:spPr>
            <p:txBody>
              <a:bodyPr lIns="0" tIns="0" rIns="0" bIns="0"/>
              <a:lstStyle/>
              <a:p>
                <a:pPr marL="342900" indent="-342900" algn="l" eaLnBrk="1" hangingPunct="1">
                  <a:spcAft>
                    <a:spcPct val="0"/>
                  </a:spcAft>
                </a:pPr>
                <a:r>
                  <a:rPr lang="en-US" altLang="zh-CN" sz="2400" dirty="0"/>
                  <a:t>Image X:</a:t>
                </a:r>
              </a:p>
            </p:txBody>
          </p:sp>
          <p:sp>
            <p:nvSpPr>
              <p:cNvPr id="76" name="Rectangle 7"/>
              <p:cNvSpPr>
                <a:spLocks noChangeArrowheads="1"/>
              </p:cNvSpPr>
              <p:nvPr/>
            </p:nvSpPr>
            <p:spPr bwMode="auto">
              <a:xfrm>
                <a:off x="1301750" y="2150539"/>
                <a:ext cx="1435894" cy="304800"/>
              </a:xfrm>
              <a:prstGeom prst="rect">
                <a:avLst/>
              </a:prstGeom>
              <a:noFill/>
              <a:ln w="9525">
                <a:noFill/>
                <a:miter lim="800000"/>
                <a:headEnd/>
                <a:tailEnd/>
              </a:ln>
              <a:effectLst/>
            </p:spPr>
            <p:txBody>
              <a:bodyPr lIns="0" tIns="0" rIns="0" bIns="0"/>
              <a:lstStyle/>
              <a:p>
                <a:pPr marL="342900" indent="-342900" algn="ctr" eaLnBrk="1" hangingPunct="1">
                  <a:spcAft>
                    <a:spcPct val="0"/>
                  </a:spcAft>
                </a:pPr>
                <a:r>
                  <a:rPr lang="en-US" altLang="zh-CN" sz="2400" dirty="0"/>
                  <a:t>Image X’:</a:t>
                </a:r>
              </a:p>
            </p:txBody>
          </p:sp>
          <p:pic>
            <p:nvPicPr>
              <p:cNvPr id="77" name="Picture 20"/>
              <p:cNvPicPr>
                <a:picLocks noChangeAspect="1" noChangeArrowheads="1"/>
              </p:cNvPicPr>
              <p:nvPr/>
            </p:nvPicPr>
            <p:blipFill>
              <a:blip r:embed="rId20" cstate="print">
                <a:clrChange>
                  <a:clrFrom>
                    <a:srgbClr val="FFFFFF"/>
                  </a:clrFrom>
                  <a:clrTo>
                    <a:srgbClr val="FFFFFF">
                      <a:alpha val="0"/>
                    </a:srgbClr>
                  </a:clrTo>
                </a:clrChange>
              </a:blip>
              <a:srcRect/>
              <a:stretch>
                <a:fillRect/>
              </a:stretch>
            </p:blipFill>
            <p:spPr bwMode="auto">
              <a:xfrm>
                <a:off x="2799249" y="1555172"/>
                <a:ext cx="2789238" cy="503238"/>
              </a:xfrm>
              <a:prstGeom prst="rect">
                <a:avLst/>
              </a:prstGeom>
              <a:noFill/>
            </p:spPr>
          </p:pic>
          <p:pic>
            <p:nvPicPr>
              <p:cNvPr id="79" name="Picture 1"/>
              <p:cNvPicPr>
                <a:picLocks noChangeAspect="1" noChangeArrowheads="1"/>
              </p:cNvPicPr>
              <p:nvPr/>
            </p:nvPicPr>
            <p:blipFill>
              <a:blip r:embed="rId21" cstate="print">
                <a:clrChange>
                  <a:clrFrom>
                    <a:srgbClr val="FFFFFF"/>
                  </a:clrFrom>
                  <a:clrTo>
                    <a:srgbClr val="FFFFFF">
                      <a:alpha val="0"/>
                    </a:srgbClr>
                  </a:clrTo>
                </a:clrChange>
              </a:blip>
              <a:srcRect/>
              <a:stretch>
                <a:fillRect/>
              </a:stretch>
            </p:blipFill>
            <p:spPr bwMode="auto">
              <a:xfrm>
                <a:off x="2810886" y="2088616"/>
                <a:ext cx="2783681" cy="602726"/>
              </a:xfrm>
              <a:prstGeom prst="rect">
                <a:avLst/>
              </a:prstGeom>
              <a:noFill/>
            </p:spPr>
          </p:pic>
        </p:grpSp>
        <p:sp>
          <p:nvSpPr>
            <p:cNvPr id="74" name="Rectangle 73"/>
            <p:cNvSpPr/>
            <p:nvPr/>
          </p:nvSpPr>
          <p:spPr>
            <a:xfrm>
              <a:off x="476688" y="2253810"/>
              <a:ext cx="1501554" cy="461665"/>
            </a:xfrm>
            <a:prstGeom prst="rect">
              <a:avLst/>
            </a:prstGeom>
          </p:spPr>
          <p:txBody>
            <a:bodyPr wrap="square">
              <a:spAutoFit/>
            </a:bodyPr>
            <a:lstStyle/>
            <a:p>
              <a:pPr marL="342900" indent="-342900">
                <a:spcAft>
                  <a:spcPct val="0"/>
                </a:spcAft>
              </a:pPr>
              <a:r>
                <a:rPr lang="en-US" altLang="zh-CN" sz="2400" dirty="0"/>
                <a:t>|</a:t>
              </a:r>
              <a:r>
                <a:rPr lang="en-US" altLang="zh-CN" sz="2400" i="1" dirty="0"/>
                <a:t>X</a:t>
              </a:r>
              <a:r>
                <a:rPr lang="en-US" altLang="zh-CN" sz="2400" dirty="0"/>
                <a:t>| ≥ |</a:t>
              </a:r>
              <a:r>
                <a:rPr lang="en-US" altLang="zh-CN" sz="2400" i="1" dirty="0"/>
                <a:t>X’</a:t>
              </a:r>
              <a:r>
                <a:rPr lang="en-US" altLang="zh-CN" sz="2400" dirty="0"/>
                <a:t>|</a:t>
              </a:r>
            </a:p>
          </p:txBody>
        </p:sp>
      </p:grpSp>
      <mc:AlternateContent xmlns:mc="http://schemas.openxmlformats.org/markup-compatibility/2006" xmlns:a14="http://schemas.microsoft.com/office/drawing/2010/main">
        <mc:Choice Requires="a14">
          <p:sp>
            <p:nvSpPr>
              <p:cNvPr id="2" name="TextBox 1"/>
              <p:cNvSpPr txBox="1"/>
              <p:nvPr/>
            </p:nvSpPr>
            <p:spPr>
              <a:xfrm>
                <a:off x="7198986" y="4454190"/>
                <a:ext cx="1694951" cy="369332"/>
              </a:xfrm>
              <a:prstGeom prst="rect">
                <a:avLst/>
              </a:prstGeom>
              <a:noFill/>
            </p:spPr>
            <p:txBody>
              <a:bodyPr wrap="none" lIns="0" tIns="0" rIns="0" bIns="0" rtlCol="0">
                <a:spAutoFit/>
              </a:bodyPr>
              <a:lstStyle/>
              <a:p>
                <a14:m>
                  <m:oMath xmlns:m="http://schemas.openxmlformats.org/officeDocument/2006/math">
                    <m:sSubSup>
                      <m:sSubSupPr>
                        <m:ctrlPr>
                          <a:rPr lang="en-US" sz="2400" i="1" smtClean="0">
                            <a:solidFill>
                              <a:srgbClr val="FFFF00"/>
                            </a:solidFill>
                            <a:latin typeface="Cambria Math" panose="02040503050406030204" pitchFamily="18" charset="0"/>
                          </a:rPr>
                        </m:ctrlPr>
                      </m:sSubSupPr>
                      <m:e>
                        <m:r>
                          <a:rPr lang="en-US" sz="2400" b="0" i="1" smtClean="0">
                            <a:solidFill>
                              <a:srgbClr val="FFFF00"/>
                            </a:solidFill>
                            <a:latin typeface="Cambria Math" panose="02040503050406030204" pitchFamily="18" charset="0"/>
                          </a:rPr>
                          <m:t>𝑑</m:t>
                        </m:r>
                      </m:e>
                      <m:sub>
                        <m:r>
                          <a:rPr lang="en-US" sz="2400" b="0" i="1" smtClean="0">
                            <a:solidFill>
                              <a:srgbClr val="FFFF00"/>
                            </a:solidFill>
                            <a:latin typeface="Cambria Math" panose="02040503050406030204" pitchFamily="18" charset="0"/>
                          </a:rPr>
                          <m:t>𝑚</m:t>
                        </m:r>
                      </m:sub>
                      <m:sup>
                        <m:r>
                          <a:rPr lang="en-US" sz="2400" b="0" i="1" smtClean="0">
                            <a:solidFill>
                              <a:srgbClr val="FFFF00"/>
                            </a:solidFill>
                            <a:latin typeface="Cambria Math" panose="02040503050406030204" pitchFamily="18" charset="0"/>
                          </a:rPr>
                          <m:t>3</m:t>
                        </m:r>
                      </m:sup>
                    </m:sSubSup>
                  </m:oMath>
                </a14:m>
                <a:r>
                  <a:rPr lang="en-US" sz="2400" dirty="0">
                    <a:solidFill>
                      <a:srgbClr val="FFFF00"/>
                    </a:solidFill>
                  </a:rPr>
                  <a:t>(X,X’) = 6</a:t>
                </a:r>
              </a:p>
            </p:txBody>
          </p:sp>
        </mc:Choice>
        <mc:Fallback xmlns="">
          <p:sp>
            <p:nvSpPr>
              <p:cNvPr id="2" name="TextBox 1"/>
              <p:cNvSpPr txBox="1">
                <a:spLocks noRot="1" noChangeAspect="1" noMove="1" noResize="1" noEditPoints="1" noAdjustHandles="1" noChangeArrowheads="1" noChangeShapeType="1" noTextEdit="1"/>
              </p:cNvSpPr>
              <p:nvPr/>
            </p:nvSpPr>
            <p:spPr>
              <a:xfrm>
                <a:off x="7198986" y="4454190"/>
                <a:ext cx="1694951" cy="369332"/>
              </a:xfrm>
              <a:prstGeom prst="rect">
                <a:avLst/>
              </a:prstGeom>
              <a:blipFill>
                <a:blip r:embed="rId22"/>
                <a:stretch>
                  <a:fillRect l="-6475" t="-25000" r="-10072" b="-51667"/>
                </a:stretch>
              </a:blipFill>
            </p:spPr>
            <p:txBody>
              <a:bodyPr/>
              <a:lstStyle/>
              <a:p>
                <a:r>
                  <a:rPr lang="en-US">
                    <a:noFill/>
                  </a:rPr>
                  <a:t> </a:t>
                </a:r>
              </a:p>
            </p:txBody>
          </p:sp>
        </mc:Fallback>
      </mc:AlternateContent>
      <p:sp>
        <p:nvSpPr>
          <p:cNvPr id="3" name="Oval Callout 2"/>
          <p:cNvSpPr/>
          <p:nvPr/>
        </p:nvSpPr>
        <p:spPr>
          <a:xfrm>
            <a:off x="4882029" y="5557352"/>
            <a:ext cx="1425140" cy="1058347"/>
          </a:xfrm>
          <a:prstGeom prst="wedgeEllipseCallout">
            <a:avLst>
              <a:gd name="adj1" fmla="val 30467"/>
              <a:gd name="adj2" fmla="val -63932"/>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en-US" sz="2000" dirty="0"/>
              <a:t>m - |X’|</a:t>
            </a:r>
          </a:p>
          <a:p>
            <a:pPr algn="ctr"/>
            <a:r>
              <a:rPr lang="en-US" sz="2000" dirty="0"/>
              <a:t>= 3 – 2 </a:t>
            </a:r>
          </a:p>
          <a:p>
            <a:pPr algn="ctr"/>
            <a:r>
              <a:rPr lang="en-US" sz="2000" dirty="0"/>
              <a:t>= 1 </a:t>
            </a:r>
          </a:p>
        </p:txBody>
      </p:sp>
      <p:sp>
        <p:nvSpPr>
          <p:cNvPr id="80" name="Oval Callout 79"/>
          <p:cNvSpPr/>
          <p:nvPr/>
        </p:nvSpPr>
        <p:spPr>
          <a:xfrm>
            <a:off x="6874176" y="5422403"/>
            <a:ext cx="1488280" cy="1140322"/>
          </a:xfrm>
          <a:prstGeom prst="wedgeEllipseCallout">
            <a:avLst>
              <a:gd name="adj1" fmla="val -58956"/>
              <a:gd name="adj2" fmla="val -60055"/>
            </a:avLst>
          </a:prstGeom>
          <a:solidFill>
            <a:srgbClr val="B7745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en-US" sz="2000" dirty="0"/>
              <a:t>|X| - m</a:t>
            </a:r>
          </a:p>
          <a:p>
            <a:pPr algn="ctr"/>
            <a:r>
              <a:rPr lang="en-US" sz="2000" dirty="0"/>
              <a:t>= 4 – 3 </a:t>
            </a:r>
          </a:p>
          <a:p>
            <a:pPr algn="ctr"/>
            <a:r>
              <a:rPr lang="en-US" sz="2000" dirty="0"/>
              <a:t>= 1 </a:t>
            </a:r>
          </a:p>
        </p:txBody>
      </p:sp>
      <p:sp>
        <p:nvSpPr>
          <p:cNvPr id="4" name="Date Placeholder 3">
            <a:extLst>
              <a:ext uri="{FF2B5EF4-FFF2-40B4-BE49-F238E27FC236}">
                <a16:creationId xmlns:a16="http://schemas.microsoft.com/office/drawing/2014/main" id="{4DDB142A-13C3-4187-A688-E374390B2FC8}"/>
              </a:ext>
            </a:extLst>
          </p:cNvPr>
          <p:cNvSpPr>
            <a:spLocks noGrp="1"/>
          </p:cNvSpPr>
          <p:nvPr>
            <p:ph type="dt" sz="half" idx="10"/>
          </p:nvPr>
        </p:nvSpPr>
        <p:spPr/>
        <p:txBody>
          <a:bodyPr/>
          <a:lstStyle/>
          <a:p>
            <a:fld id="{D4592D73-4A2A-4E28-B4A0-F7E96A3729A0}" type="datetime1">
              <a:rPr lang="en-US" smtClean="0"/>
              <a:t>3/28/2023</a:t>
            </a:fld>
            <a:endParaRPr lang="en-US" dirty="0"/>
          </a:p>
        </p:txBody>
      </p:sp>
      <p:sp>
        <p:nvSpPr>
          <p:cNvPr id="5" name="Slide Number Placeholder 4">
            <a:extLst>
              <a:ext uri="{FF2B5EF4-FFF2-40B4-BE49-F238E27FC236}">
                <a16:creationId xmlns:a16="http://schemas.microsoft.com/office/drawing/2014/main" id="{E280446E-AA3A-44EF-AD7F-8B908A8A280D}"/>
              </a:ext>
            </a:extLst>
          </p:cNvPr>
          <p:cNvSpPr>
            <a:spLocks noGrp="1"/>
          </p:cNvSpPr>
          <p:nvPr>
            <p:ph type="sldNum" sz="quarter" idx="12"/>
          </p:nvPr>
        </p:nvSpPr>
        <p:spPr/>
        <p:txBody>
          <a:bodyPr/>
          <a:lstStyle/>
          <a:p>
            <a:fld id="{8444A278-390B-480E-A91C-73A8347B7D93}" type="slidenum">
              <a:rPr lang="en-US" smtClean="0"/>
              <a:pPr/>
              <a:t>50</a:t>
            </a:fld>
            <a:endParaRPr lang="en-US" dirty="0"/>
          </a:p>
        </p:txBody>
      </p:sp>
    </p:spTree>
    <p:extLst>
      <p:ext uri="{BB962C8B-B14F-4D97-AF65-F5344CB8AC3E}">
        <p14:creationId xmlns:p14="http://schemas.microsoft.com/office/powerpoint/2010/main" val="35848122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990600"/>
          </a:xfrm>
        </p:spPr>
        <p:txBody>
          <a:bodyPr>
            <a:noAutofit/>
          </a:bodyPr>
          <a:lstStyle/>
          <a:p>
            <a:r>
              <a:rPr lang="en-US" sz="4000" i="1" dirty="0">
                <a:solidFill>
                  <a:srgbClr val="CFAFE7"/>
                </a:solidFill>
              </a:rPr>
              <a:t>m: </a:t>
            </a:r>
            <a:r>
              <a:rPr lang="en-US" sz="4000" dirty="0">
                <a:solidFill>
                  <a:srgbClr val="CFAFE7"/>
                </a:solidFill>
              </a:rPr>
              <a:t>User-Specified Matching Cardinality</a:t>
            </a:r>
            <a:r>
              <a:rPr lang="en-US" sz="4000" i="1" dirty="0">
                <a:solidFill>
                  <a:srgbClr val="CFAFE7"/>
                </a:solidFill>
              </a:rPr>
              <a:t> </a:t>
            </a:r>
          </a:p>
        </p:txBody>
      </p:sp>
      <p:sp>
        <p:nvSpPr>
          <p:cNvPr id="7" name="Flowchart: Connector 6"/>
          <p:cNvSpPr/>
          <p:nvPr/>
        </p:nvSpPr>
        <p:spPr>
          <a:xfrm>
            <a:off x="2743200" y="3276600"/>
            <a:ext cx="304800" cy="304800"/>
          </a:xfrm>
          <a:prstGeom prst="flowChartConnector">
            <a:avLst/>
          </a:prstGeom>
          <a:solidFill>
            <a:srgbClr val="F7860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p:cNvSpPr/>
          <p:nvPr/>
        </p:nvSpPr>
        <p:spPr>
          <a:xfrm>
            <a:off x="3352800" y="5410200"/>
            <a:ext cx="304800" cy="304800"/>
          </a:xfrm>
          <a:prstGeom prst="flowChartConnector">
            <a:avLst/>
          </a:prstGeom>
          <a:solidFill>
            <a:srgbClr val="F7860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3657600" y="3429000"/>
            <a:ext cx="304800" cy="304800"/>
          </a:xfrm>
          <a:prstGeom prst="flowChartConnector">
            <a:avLst/>
          </a:prstGeom>
          <a:solidFill>
            <a:srgbClr val="F7860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4267200" y="4191000"/>
            <a:ext cx="304800" cy="304800"/>
          </a:xfrm>
          <a:prstGeom prst="flowChartConnector">
            <a:avLst/>
          </a:prstGeom>
          <a:solidFill>
            <a:srgbClr val="F7860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7" descr="746"/>
          <p:cNvPicPr>
            <a:picLocks noChangeAspect="1" noChangeArrowheads="1"/>
          </p:cNvPicPr>
          <p:nvPr/>
        </p:nvPicPr>
        <p:blipFill>
          <a:blip r:embed="rId3" cstate="print"/>
          <a:srcRect/>
          <a:stretch>
            <a:fillRect/>
          </a:stretch>
        </p:blipFill>
        <p:spPr bwMode="auto">
          <a:xfrm>
            <a:off x="7010400" y="2209800"/>
            <a:ext cx="1485900" cy="9906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2" name="Picture 12" descr="741"/>
          <p:cNvPicPr>
            <a:picLocks noChangeAspect="1" noChangeArrowheads="1"/>
          </p:cNvPicPr>
          <p:nvPr/>
        </p:nvPicPr>
        <p:blipFill>
          <a:blip r:embed="rId4" cstate="print"/>
          <a:srcRect/>
          <a:stretch>
            <a:fillRect/>
          </a:stretch>
        </p:blipFill>
        <p:spPr bwMode="auto">
          <a:xfrm>
            <a:off x="609600" y="3962400"/>
            <a:ext cx="1485900" cy="9906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57" name="Group 56"/>
          <p:cNvGrpSpPr/>
          <p:nvPr/>
        </p:nvGrpSpPr>
        <p:grpSpPr>
          <a:xfrm>
            <a:off x="4724400" y="2286000"/>
            <a:ext cx="1752600" cy="2133600"/>
            <a:chOff x="4724400" y="2286000"/>
            <a:chExt cx="1752600" cy="2133600"/>
          </a:xfrm>
        </p:grpSpPr>
        <p:cxnSp>
          <p:nvCxnSpPr>
            <p:cNvPr id="14" name="Straight Connector 13"/>
            <p:cNvCxnSpPr/>
            <p:nvPr/>
          </p:nvCxnSpPr>
          <p:spPr>
            <a:xfrm rot="5400000">
              <a:off x="4457700" y="2552700"/>
              <a:ext cx="1219200" cy="6858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4876800" y="2819400"/>
              <a:ext cx="2133600" cy="10668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181600" y="4267200"/>
              <a:ext cx="1295400" cy="1524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4572000" y="3657600"/>
              <a:ext cx="762000" cy="4572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4572000" y="2133600"/>
            <a:ext cx="2057400" cy="2438400"/>
            <a:chOff x="4572000" y="2133600"/>
            <a:chExt cx="2057400" cy="2438400"/>
          </a:xfrm>
        </p:grpSpPr>
        <p:sp>
          <p:nvSpPr>
            <p:cNvPr id="3" name="Flowchart: Connector 2"/>
            <p:cNvSpPr/>
            <p:nvPr/>
          </p:nvSpPr>
          <p:spPr>
            <a:xfrm>
              <a:off x="5257800" y="2133600"/>
              <a:ext cx="304800" cy="304800"/>
            </a:xfrm>
            <a:prstGeom prst="flowChartConnector">
              <a:avLst/>
            </a:prstGeom>
            <a:solidFill>
              <a:srgbClr val="2FC9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p:cNvSpPr/>
            <p:nvPr/>
          </p:nvSpPr>
          <p:spPr>
            <a:xfrm>
              <a:off x="6324600" y="4267200"/>
              <a:ext cx="304800" cy="304800"/>
            </a:xfrm>
            <a:prstGeom prst="flowChartConnector">
              <a:avLst/>
            </a:prstGeom>
            <a:solidFill>
              <a:srgbClr val="2FC9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p:cNvSpPr/>
            <p:nvPr/>
          </p:nvSpPr>
          <p:spPr>
            <a:xfrm>
              <a:off x="5029200" y="4114800"/>
              <a:ext cx="304800" cy="304800"/>
            </a:xfrm>
            <a:prstGeom prst="flowChartConnector">
              <a:avLst/>
            </a:prstGeom>
            <a:solidFill>
              <a:srgbClr val="2FC9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p:cNvSpPr/>
            <p:nvPr/>
          </p:nvSpPr>
          <p:spPr>
            <a:xfrm>
              <a:off x="4572000" y="3352800"/>
              <a:ext cx="304800" cy="304800"/>
            </a:xfrm>
            <a:prstGeom prst="flowChartConnector">
              <a:avLst/>
            </a:prstGeom>
            <a:solidFill>
              <a:srgbClr val="2FC9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Flowchart: Connector 29"/>
          <p:cNvSpPr/>
          <p:nvPr/>
        </p:nvSpPr>
        <p:spPr>
          <a:xfrm>
            <a:off x="3276600" y="4267200"/>
            <a:ext cx="304800" cy="304800"/>
          </a:xfrm>
          <a:prstGeom prst="flowChartConnector">
            <a:avLst/>
          </a:prstGeom>
          <a:solidFill>
            <a:srgbClr val="F7860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2895600" y="3429000"/>
            <a:ext cx="1524000" cy="2133600"/>
            <a:chOff x="2895600" y="3429000"/>
            <a:chExt cx="1524000" cy="2133600"/>
          </a:xfrm>
        </p:grpSpPr>
        <p:cxnSp>
          <p:nvCxnSpPr>
            <p:cNvPr id="22" name="Straight Connector 21"/>
            <p:cNvCxnSpPr/>
            <p:nvPr/>
          </p:nvCxnSpPr>
          <p:spPr>
            <a:xfrm rot="16200000" flipH="1">
              <a:off x="3733800" y="3657600"/>
              <a:ext cx="762000" cy="609600"/>
            </a:xfrm>
            <a:prstGeom prst="line">
              <a:avLst/>
            </a:prstGeom>
            <a:ln w="25400">
              <a:solidFill>
                <a:srgbClr val="F78609"/>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a:off x="2895600" y="3429000"/>
              <a:ext cx="914400" cy="152400"/>
            </a:xfrm>
            <a:prstGeom prst="line">
              <a:avLst/>
            </a:prstGeom>
            <a:ln w="25400">
              <a:solidFill>
                <a:srgbClr val="F78609"/>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2667000" y="3657600"/>
              <a:ext cx="990600" cy="533400"/>
            </a:xfrm>
            <a:prstGeom prst="line">
              <a:avLst/>
            </a:prstGeom>
            <a:ln w="25400">
              <a:solidFill>
                <a:srgbClr val="F78609"/>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3352800" y="4495800"/>
              <a:ext cx="1219200" cy="914400"/>
            </a:xfrm>
            <a:prstGeom prst="line">
              <a:avLst/>
            </a:prstGeom>
            <a:ln w="25400">
              <a:solidFill>
                <a:srgbClr val="F78609"/>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2895600" y="4953000"/>
              <a:ext cx="1143000" cy="76200"/>
            </a:xfrm>
            <a:prstGeom prst="line">
              <a:avLst/>
            </a:prstGeom>
            <a:ln w="25400">
              <a:solidFill>
                <a:srgbClr val="F78609"/>
              </a:solidFill>
              <a:prstDash val="dash"/>
            </a:ln>
          </p:spPr>
          <p:style>
            <a:lnRef idx="1">
              <a:schemeClr val="accent1"/>
            </a:lnRef>
            <a:fillRef idx="0">
              <a:schemeClr val="accent1"/>
            </a:fillRef>
            <a:effectRef idx="0">
              <a:schemeClr val="accent1"/>
            </a:effectRef>
            <a:fontRef idx="minor">
              <a:schemeClr val="tx1"/>
            </a:fontRef>
          </p:style>
        </p:cxnSp>
      </p:grpSp>
      <p:cxnSp>
        <p:nvCxnSpPr>
          <p:cNvPr id="36" name="Straight Arrow Connector 35"/>
          <p:cNvCxnSpPr>
            <a:stCxn id="10" idx="6"/>
          </p:cNvCxnSpPr>
          <p:nvPr/>
        </p:nvCxnSpPr>
        <p:spPr>
          <a:xfrm flipV="1">
            <a:off x="4572000" y="4293394"/>
            <a:ext cx="450056" cy="50006"/>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3971925" y="3521870"/>
            <a:ext cx="600075" cy="50005"/>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3009900" y="2321719"/>
            <a:ext cx="2250281" cy="1021557"/>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7010400" y="2209800"/>
            <a:ext cx="1485900" cy="985838"/>
          </a:xfrm>
          <a:prstGeom prst="rect">
            <a:avLst/>
          </a:prstGeom>
          <a:noFill/>
          <a:ln w="38100">
            <a:solidFill>
              <a:srgbClr val="2FC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09600" y="3962400"/>
            <a:ext cx="1485900" cy="985838"/>
          </a:xfrm>
          <a:prstGeom prst="rect">
            <a:avLst/>
          </a:prstGeom>
          <a:noFill/>
          <a:ln w="38100">
            <a:solidFill>
              <a:srgbClr val="F786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wn Arrow 45"/>
          <p:cNvSpPr/>
          <p:nvPr/>
        </p:nvSpPr>
        <p:spPr>
          <a:xfrm rot="3733482">
            <a:off x="5977934" y="2163329"/>
            <a:ext cx="484632" cy="1733987"/>
          </a:xfrm>
          <a:prstGeom prst="downArrow">
            <a:avLst/>
          </a:prstGeom>
          <a:solidFill>
            <a:srgbClr val="B4C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Down Arrow 46"/>
          <p:cNvSpPr/>
          <p:nvPr/>
        </p:nvSpPr>
        <p:spPr>
          <a:xfrm rot="14634243">
            <a:off x="2640270" y="3274622"/>
            <a:ext cx="484632" cy="1600333"/>
          </a:xfrm>
          <a:prstGeom prst="downArrow">
            <a:avLst/>
          </a:prstGeom>
          <a:solidFill>
            <a:srgbClr val="B4C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1600200" y="1828800"/>
            <a:ext cx="1483098" cy="707886"/>
          </a:xfrm>
          <a:prstGeom prst="rect">
            <a:avLst/>
          </a:prstGeom>
          <a:noFill/>
        </p:spPr>
        <p:txBody>
          <a:bodyPr wrap="none" rtlCol="0">
            <a:spAutoFit/>
          </a:bodyPr>
          <a:lstStyle/>
          <a:p>
            <a:r>
              <a:rPr lang="en-US" sz="4000" i="1" dirty="0"/>
              <a:t>m</a:t>
            </a:r>
            <a:r>
              <a:rPr lang="en-US" sz="4000" dirty="0"/>
              <a:t> = 1</a:t>
            </a:r>
          </a:p>
        </p:txBody>
      </p:sp>
      <p:sp>
        <p:nvSpPr>
          <p:cNvPr id="50" name="Flowchart: Terminator 49"/>
          <p:cNvSpPr/>
          <p:nvPr/>
        </p:nvSpPr>
        <p:spPr>
          <a:xfrm rot="5134063">
            <a:off x="2642988" y="4772025"/>
            <a:ext cx="1676400" cy="457200"/>
          </a:xfrm>
          <a:prstGeom prst="flowChartTerminator">
            <a:avLst/>
          </a:prstGeom>
          <a:noFill/>
          <a:ln>
            <a:solidFill>
              <a:srgbClr val="A6D8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228600" y="5600468"/>
            <a:ext cx="3200400" cy="1015663"/>
          </a:xfrm>
          <a:prstGeom prst="rect">
            <a:avLst/>
          </a:prstGeom>
          <a:noFill/>
        </p:spPr>
        <p:txBody>
          <a:bodyPr wrap="square" rtlCol="0">
            <a:spAutoFit/>
          </a:bodyPr>
          <a:lstStyle/>
          <a:p>
            <a:r>
              <a:rPr lang="en-US" sz="2000" u="sng" dirty="0">
                <a:solidFill>
                  <a:srgbClr val="A6D86E"/>
                </a:solidFill>
              </a:rPr>
              <a:t>Example</a:t>
            </a:r>
            <a:r>
              <a:rPr lang="en-US" sz="2000" dirty="0">
                <a:solidFill>
                  <a:srgbClr val="A6D86E"/>
                </a:solidFill>
              </a:rPr>
              <a:t>:  User does not want to match small insignificant image regions</a:t>
            </a:r>
          </a:p>
        </p:txBody>
      </p:sp>
      <p:cxnSp>
        <p:nvCxnSpPr>
          <p:cNvPr id="53" name="Straight Arrow Connector 52"/>
          <p:cNvCxnSpPr>
            <a:endCxn id="50" idx="2"/>
          </p:cNvCxnSpPr>
          <p:nvPr/>
        </p:nvCxnSpPr>
        <p:spPr>
          <a:xfrm flipV="1">
            <a:off x="2209802" y="5018291"/>
            <a:ext cx="1043470" cy="620509"/>
          </a:xfrm>
          <a:prstGeom prst="straightConnector1">
            <a:avLst/>
          </a:prstGeom>
          <a:ln w="22225">
            <a:solidFill>
              <a:srgbClr val="A6D86E"/>
            </a:solidFill>
            <a:tailEnd type="triangle" w="lg" len="med"/>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1600200" y="1828800"/>
            <a:ext cx="1483098" cy="707886"/>
          </a:xfrm>
          <a:prstGeom prst="rect">
            <a:avLst/>
          </a:prstGeom>
          <a:noFill/>
        </p:spPr>
        <p:txBody>
          <a:bodyPr wrap="none" rtlCol="0">
            <a:spAutoFit/>
          </a:bodyPr>
          <a:lstStyle/>
          <a:p>
            <a:r>
              <a:rPr lang="en-US" sz="4000" i="1" dirty="0"/>
              <a:t>m</a:t>
            </a:r>
            <a:r>
              <a:rPr lang="en-US" sz="4000" dirty="0"/>
              <a:t> = 2</a:t>
            </a:r>
          </a:p>
        </p:txBody>
      </p:sp>
      <p:sp>
        <p:nvSpPr>
          <p:cNvPr id="60" name="TextBox 59"/>
          <p:cNvSpPr txBox="1"/>
          <p:nvPr/>
        </p:nvSpPr>
        <p:spPr>
          <a:xfrm>
            <a:off x="1600200" y="1828800"/>
            <a:ext cx="1483098" cy="707886"/>
          </a:xfrm>
          <a:prstGeom prst="rect">
            <a:avLst/>
          </a:prstGeom>
          <a:noFill/>
        </p:spPr>
        <p:txBody>
          <a:bodyPr wrap="none" rtlCol="0">
            <a:spAutoFit/>
          </a:bodyPr>
          <a:lstStyle/>
          <a:p>
            <a:r>
              <a:rPr lang="en-US" sz="4000" i="1" dirty="0"/>
              <a:t>m</a:t>
            </a:r>
            <a:r>
              <a:rPr lang="en-US" sz="4000" dirty="0"/>
              <a:t> = 3</a:t>
            </a:r>
          </a:p>
        </p:txBody>
      </p:sp>
      <p:sp>
        <p:nvSpPr>
          <p:cNvPr id="40" name="Rounded Rectangular Callout 39"/>
          <p:cNvSpPr/>
          <p:nvPr/>
        </p:nvSpPr>
        <p:spPr>
          <a:xfrm>
            <a:off x="4876800" y="5334000"/>
            <a:ext cx="3124200" cy="990600"/>
          </a:xfrm>
          <a:prstGeom prst="wedgeRoundRectCallout">
            <a:avLst>
              <a:gd name="adj1" fmla="val -21809"/>
              <a:gd name="adj2" fmla="val -145500"/>
              <a:gd name="adj3"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 point set can be viewed as a polygon</a:t>
            </a:r>
          </a:p>
        </p:txBody>
      </p:sp>
      <p:pic>
        <p:nvPicPr>
          <p:cNvPr id="42" name="Picture 23"/>
          <p:cNvPicPr>
            <a:picLocks noChangeAspect="1" noChangeArrowheads="1"/>
          </p:cNvPicPr>
          <p:nvPr/>
        </p:nvPicPr>
        <p:blipFill>
          <a:blip r:embed="rId5" cstate="print"/>
          <a:srcRect/>
          <a:stretch>
            <a:fillRect/>
          </a:stretch>
        </p:blipFill>
        <p:spPr bwMode="auto">
          <a:xfrm>
            <a:off x="3886200" y="1390650"/>
            <a:ext cx="4686300" cy="514350"/>
          </a:xfrm>
          <a:prstGeom prst="rect">
            <a:avLst/>
          </a:prstGeom>
          <a:noFill/>
        </p:spPr>
      </p:pic>
      <p:sp>
        <p:nvSpPr>
          <p:cNvPr id="13" name="TextBox 12"/>
          <p:cNvSpPr txBox="1"/>
          <p:nvPr/>
        </p:nvSpPr>
        <p:spPr>
          <a:xfrm>
            <a:off x="501690" y="4921891"/>
            <a:ext cx="1505540" cy="369332"/>
          </a:xfrm>
          <a:prstGeom prst="rect">
            <a:avLst/>
          </a:prstGeom>
          <a:noFill/>
        </p:spPr>
        <p:txBody>
          <a:bodyPr wrap="none" rtlCol="0">
            <a:spAutoFit/>
          </a:bodyPr>
          <a:lstStyle/>
          <a:p>
            <a:r>
              <a:rPr lang="en-US" dirty="0">
                <a:solidFill>
                  <a:srgbClr val="FFC000"/>
                </a:solidFill>
              </a:rPr>
              <a:t>Query image</a:t>
            </a:r>
          </a:p>
        </p:txBody>
      </p:sp>
      <p:sp>
        <p:nvSpPr>
          <p:cNvPr id="43" name="TextBox 42"/>
          <p:cNvSpPr txBox="1"/>
          <p:nvPr/>
        </p:nvSpPr>
        <p:spPr>
          <a:xfrm>
            <a:off x="6901283" y="3213074"/>
            <a:ext cx="1864613" cy="369332"/>
          </a:xfrm>
          <a:prstGeom prst="rect">
            <a:avLst/>
          </a:prstGeom>
          <a:noFill/>
        </p:spPr>
        <p:txBody>
          <a:bodyPr wrap="none" rtlCol="0">
            <a:spAutoFit/>
          </a:bodyPr>
          <a:lstStyle/>
          <a:p>
            <a:r>
              <a:rPr lang="en-US" dirty="0">
                <a:solidFill>
                  <a:srgbClr val="3FCDFF"/>
                </a:solidFill>
              </a:rPr>
              <a:t>Database image</a:t>
            </a:r>
          </a:p>
        </p:txBody>
      </p:sp>
      <p:sp>
        <p:nvSpPr>
          <p:cNvPr id="15" name="Date Placeholder 14">
            <a:extLst>
              <a:ext uri="{FF2B5EF4-FFF2-40B4-BE49-F238E27FC236}">
                <a16:creationId xmlns:a16="http://schemas.microsoft.com/office/drawing/2014/main" id="{132024DD-E404-4523-955A-B367307AAFE8}"/>
              </a:ext>
            </a:extLst>
          </p:cNvPr>
          <p:cNvSpPr>
            <a:spLocks noGrp="1"/>
          </p:cNvSpPr>
          <p:nvPr>
            <p:ph type="dt" sz="half" idx="10"/>
          </p:nvPr>
        </p:nvSpPr>
        <p:spPr/>
        <p:txBody>
          <a:bodyPr/>
          <a:lstStyle/>
          <a:p>
            <a:fld id="{45495F6D-A874-4E90-9DE4-DF378FBDACC1}" type="datetime1">
              <a:rPr lang="en-US" smtClean="0"/>
              <a:t>3/28/2023</a:t>
            </a:fld>
            <a:endParaRPr lang="en-US" dirty="0"/>
          </a:p>
        </p:txBody>
      </p:sp>
      <p:sp>
        <p:nvSpPr>
          <p:cNvPr id="17" name="Slide Number Placeholder 16">
            <a:extLst>
              <a:ext uri="{FF2B5EF4-FFF2-40B4-BE49-F238E27FC236}">
                <a16:creationId xmlns:a16="http://schemas.microsoft.com/office/drawing/2014/main" id="{42A5BECA-4F84-4E6B-9635-35368CCFA138}"/>
              </a:ext>
            </a:extLst>
          </p:cNvPr>
          <p:cNvSpPr>
            <a:spLocks noGrp="1"/>
          </p:cNvSpPr>
          <p:nvPr>
            <p:ph type="sldNum" sz="quarter" idx="11"/>
          </p:nvPr>
        </p:nvSpPr>
        <p:spPr/>
        <p:txBody>
          <a:bodyPr/>
          <a:lstStyle/>
          <a:p>
            <a:fld id="{8444A278-390B-480E-A91C-73A8347B7D93}" type="slidenum">
              <a:rPr lang="en-US" smtClean="0"/>
              <a:pPr/>
              <a:t>51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right)">
                                      <p:cBhvr>
                                        <p:cTn id="7" dur="500"/>
                                        <p:tgtEl>
                                          <p:spTgt spid="4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dissolve">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nodeType="click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wedge">
                                      <p:cBhvr>
                                        <p:cTn id="16" dur="500"/>
                                        <p:tgtEl>
                                          <p:spTgt spid="57"/>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down)">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left)">
                                      <p:cBhvr>
                                        <p:cTn id="25" dur="500"/>
                                        <p:tgtEl>
                                          <p:spTgt spid="47"/>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tgtEl>
                                          <p:spTgt spid="7"/>
                                        </p:tgtEl>
                                      </p:cBhvr>
                                    </p:animEffect>
                                  </p:childTnLst>
                                </p:cTn>
                              </p:par>
                              <p:par>
                                <p:cTn id="30" presetID="9"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par>
                                <p:cTn id="33" presetID="9"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par>
                                <p:cTn id="36" presetID="9"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dissolve">
                                      <p:cBhvr>
                                        <p:cTn id="38" dur="500"/>
                                        <p:tgtEl>
                                          <p:spTgt spid="8"/>
                                        </p:tgtEl>
                                      </p:cBhvr>
                                    </p:animEffect>
                                  </p:childTnLst>
                                </p:cTn>
                              </p:par>
                              <p:par>
                                <p:cTn id="39" presetID="9"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dissolve">
                                      <p:cBhvr>
                                        <p:cTn id="41" dur="500"/>
                                        <p:tgtEl>
                                          <p:spTgt spid="30"/>
                                        </p:tgtEl>
                                      </p:cBhvr>
                                    </p:animEffect>
                                  </p:childTnLst>
                                </p:cTn>
                              </p:par>
                            </p:childTnLst>
                          </p:cTn>
                        </p:par>
                        <p:par>
                          <p:cTn id="42" fill="hold">
                            <p:stCondLst>
                              <p:cond delay="1000"/>
                            </p:stCondLst>
                            <p:childTnLst>
                              <p:par>
                                <p:cTn id="43" presetID="20" presetClass="entr" presetSubtype="0" fill="hold" nodeType="after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wedge">
                                      <p:cBhvr>
                                        <p:cTn id="45" dur="500"/>
                                        <p:tgtEl>
                                          <p:spTgt spid="58"/>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1" nodeType="click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1000"/>
                                        <p:tgtEl>
                                          <p:spTgt spid="49"/>
                                        </p:tgtEl>
                                      </p:cBhvr>
                                    </p:animEffect>
                                    <p:anim calcmode="lin" valueType="num">
                                      <p:cBhvr>
                                        <p:cTn id="51" dur="1000" fill="hold"/>
                                        <p:tgtEl>
                                          <p:spTgt spid="49"/>
                                        </p:tgtEl>
                                        <p:attrNameLst>
                                          <p:attrName>ppt_x</p:attrName>
                                        </p:attrNameLst>
                                      </p:cBhvr>
                                      <p:tavLst>
                                        <p:tav tm="0">
                                          <p:val>
                                            <p:strVal val="#ppt_x"/>
                                          </p:val>
                                        </p:tav>
                                        <p:tav tm="100000">
                                          <p:val>
                                            <p:strVal val="#ppt_x"/>
                                          </p:val>
                                        </p:tav>
                                      </p:tavLst>
                                    </p:anim>
                                    <p:anim calcmode="lin" valueType="num">
                                      <p:cBhvr>
                                        <p:cTn id="52" dur="1000" fill="hold"/>
                                        <p:tgtEl>
                                          <p:spTgt spid="49"/>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17" presetClass="entr" presetSubtype="10" fill="hold" nodeType="after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49"/>
                                        </p:tgtEl>
                                      </p:cBhvr>
                                    </p:animEffect>
                                    <p:set>
                                      <p:cBhvr>
                                        <p:cTn id="62" dur="1" fill="hold">
                                          <p:stCondLst>
                                            <p:cond delay="499"/>
                                          </p:stCondLst>
                                        </p:cTn>
                                        <p:tgtEl>
                                          <p:spTgt spid="49"/>
                                        </p:tgtEl>
                                        <p:attrNameLst>
                                          <p:attrName>style.visibility</p:attrName>
                                        </p:attrNameLst>
                                      </p:cBhvr>
                                      <p:to>
                                        <p:strVal val="hidden"/>
                                      </p:to>
                                    </p:set>
                                  </p:childTnLst>
                                </p:cTn>
                              </p:par>
                            </p:childTnLst>
                          </p:cTn>
                        </p:par>
                        <p:par>
                          <p:cTn id="63" fill="hold">
                            <p:stCondLst>
                              <p:cond delay="500"/>
                            </p:stCondLst>
                            <p:childTnLst>
                              <p:par>
                                <p:cTn id="64" presetID="42" presetClass="entr" presetSubtype="0" fill="hold" grpId="0" nodeType="after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1000"/>
                                        <p:tgtEl>
                                          <p:spTgt spid="59"/>
                                        </p:tgtEl>
                                      </p:cBhvr>
                                    </p:animEffect>
                                    <p:anim calcmode="lin" valueType="num">
                                      <p:cBhvr>
                                        <p:cTn id="67" dur="1000" fill="hold"/>
                                        <p:tgtEl>
                                          <p:spTgt spid="59"/>
                                        </p:tgtEl>
                                        <p:attrNameLst>
                                          <p:attrName>ppt_x</p:attrName>
                                        </p:attrNameLst>
                                      </p:cBhvr>
                                      <p:tavLst>
                                        <p:tav tm="0">
                                          <p:val>
                                            <p:strVal val="#ppt_x"/>
                                          </p:val>
                                        </p:tav>
                                        <p:tav tm="100000">
                                          <p:val>
                                            <p:strVal val="#ppt_x"/>
                                          </p:val>
                                        </p:tav>
                                      </p:tavLst>
                                    </p:anim>
                                    <p:anim calcmode="lin" valueType="num">
                                      <p:cBhvr>
                                        <p:cTn id="68" dur="1000" fill="hold"/>
                                        <p:tgtEl>
                                          <p:spTgt spid="59"/>
                                        </p:tgtEl>
                                        <p:attrNameLst>
                                          <p:attrName>ppt_y</p:attrName>
                                        </p:attrNameLst>
                                      </p:cBhvr>
                                      <p:tavLst>
                                        <p:tav tm="0">
                                          <p:val>
                                            <p:strVal val="#ppt_y+.1"/>
                                          </p:val>
                                        </p:tav>
                                        <p:tav tm="100000">
                                          <p:val>
                                            <p:strVal val="#ppt_y"/>
                                          </p:val>
                                        </p:tav>
                                      </p:tavLst>
                                    </p:anim>
                                  </p:childTnLst>
                                </p:cTn>
                              </p:par>
                            </p:childTnLst>
                          </p:cTn>
                        </p:par>
                        <p:par>
                          <p:cTn id="69" fill="hold">
                            <p:stCondLst>
                              <p:cond delay="1500"/>
                            </p:stCondLst>
                            <p:childTnLst>
                              <p:par>
                                <p:cTn id="70" presetID="17" presetClass="entr" presetSubtype="10" fill="hold" nodeType="afterEffect">
                                  <p:stCondLst>
                                    <p:cond delay="0"/>
                                  </p:stCondLst>
                                  <p:childTnLst>
                                    <p:set>
                                      <p:cBhvr>
                                        <p:cTn id="71" dur="1" fill="hold">
                                          <p:stCondLst>
                                            <p:cond delay="0"/>
                                          </p:stCondLst>
                                        </p:cTn>
                                        <p:tgtEl>
                                          <p:spTgt spid="39"/>
                                        </p:tgtEl>
                                        <p:attrNameLst>
                                          <p:attrName>style.visibility</p:attrName>
                                        </p:attrNameLst>
                                      </p:cBhvr>
                                      <p:to>
                                        <p:strVal val="visible"/>
                                      </p:to>
                                    </p:set>
                                    <p:anim calcmode="lin" valueType="num">
                                      <p:cBhvr>
                                        <p:cTn id="72" dur="500" fill="hold"/>
                                        <p:tgtEl>
                                          <p:spTgt spid="39"/>
                                        </p:tgtEl>
                                        <p:attrNameLst>
                                          <p:attrName>ppt_w</p:attrName>
                                        </p:attrNameLst>
                                      </p:cBhvr>
                                      <p:tavLst>
                                        <p:tav tm="0">
                                          <p:val>
                                            <p:fltVal val="0"/>
                                          </p:val>
                                        </p:tav>
                                        <p:tav tm="100000">
                                          <p:val>
                                            <p:strVal val="#ppt_w"/>
                                          </p:val>
                                        </p:tav>
                                      </p:tavLst>
                                    </p:anim>
                                    <p:anim calcmode="lin" valueType="num">
                                      <p:cBhvr>
                                        <p:cTn id="73" dur="5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9" presetClass="exit" presetSubtype="0" fill="hold" grpId="1" nodeType="clickEffect">
                                  <p:stCondLst>
                                    <p:cond delay="0"/>
                                  </p:stCondLst>
                                  <p:childTnLst>
                                    <p:animEffect transition="out" filter="dissolve">
                                      <p:cBhvr>
                                        <p:cTn id="77" dur="500"/>
                                        <p:tgtEl>
                                          <p:spTgt spid="59"/>
                                        </p:tgtEl>
                                      </p:cBhvr>
                                    </p:animEffect>
                                    <p:set>
                                      <p:cBhvr>
                                        <p:cTn id="78" dur="1" fill="hold">
                                          <p:stCondLst>
                                            <p:cond delay="499"/>
                                          </p:stCondLst>
                                        </p:cTn>
                                        <p:tgtEl>
                                          <p:spTgt spid="59"/>
                                        </p:tgtEl>
                                        <p:attrNameLst>
                                          <p:attrName>style.visibility</p:attrName>
                                        </p:attrNameLst>
                                      </p:cBhvr>
                                      <p:to>
                                        <p:strVal val="hidden"/>
                                      </p:to>
                                    </p:set>
                                  </p:childTnLst>
                                </p:cTn>
                              </p:par>
                            </p:childTnLst>
                          </p:cTn>
                        </p:par>
                        <p:par>
                          <p:cTn id="79" fill="hold">
                            <p:stCondLst>
                              <p:cond delay="500"/>
                            </p:stCondLst>
                            <p:childTnLst>
                              <p:par>
                                <p:cTn id="80" presetID="42" presetClass="entr" presetSubtype="0" fill="hold" grpId="1" nodeType="after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1000"/>
                                        <p:tgtEl>
                                          <p:spTgt spid="60"/>
                                        </p:tgtEl>
                                      </p:cBhvr>
                                    </p:animEffect>
                                    <p:anim calcmode="lin" valueType="num">
                                      <p:cBhvr>
                                        <p:cTn id="83" dur="1000" fill="hold"/>
                                        <p:tgtEl>
                                          <p:spTgt spid="60"/>
                                        </p:tgtEl>
                                        <p:attrNameLst>
                                          <p:attrName>ppt_x</p:attrName>
                                        </p:attrNameLst>
                                      </p:cBhvr>
                                      <p:tavLst>
                                        <p:tav tm="0">
                                          <p:val>
                                            <p:strVal val="#ppt_x"/>
                                          </p:val>
                                        </p:tav>
                                        <p:tav tm="100000">
                                          <p:val>
                                            <p:strVal val="#ppt_x"/>
                                          </p:val>
                                        </p:tav>
                                      </p:tavLst>
                                    </p:anim>
                                    <p:anim calcmode="lin" valueType="num">
                                      <p:cBhvr>
                                        <p:cTn id="84" dur="1000" fill="hold"/>
                                        <p:tgtEl>
                                          <p:spTgt spid="60"/>
                                        </p:tgtEl>
                                        <p:attrNameLst>
                                          <p:attrName>ppt_y</p:attrName>
                                        </p:attrNameLst>
                                      </p:cBhvr>
                                      <p:tavLst>
                                        <p:tav tm="0">
                                          <p:val>
                                            <p:strVal val="#ppt_y+.1"/>
                                          </p:val>
                                        </p:tav>
                                        <p:tav tm="100000">
                                          <p:val>
                                            <p:strVal val="#ppt_y"/>
                                          </p:val>
                                        </p:tav>
                                      </p:tavLst>
                                    </p:anim>
                                  </p:childTnLst>
                                </p:cTn>
                              </p:par>
                            </p:childTnLst>
                          </p:cTn>
                        </p:par>
                        <p:par>
                          <p:cTn id="85" fill="hold">
                            <p:stCondLst>
                              <p:cond delay="1500"/>
                            </p:stCondLst>
                            <p:childTnLst>
                              <p:par>
                                <p:cTn id="86" presetID="17" presetClass="entr" presetSubtype="10" fill="hold" nodeType="afterEffect">
                                  <p:stCondLst>
                                    <p:cond delay="0"/>
                                  </p:stCondLst>
                                  <p:childTnLst>
                                    <p:set>
                                      <p:cBhvr>
                                        <p:cTn id="87" dur="1" fill="hold">
                                          <p:stCondLst>
                                            <p:cond delay="0"/>
                                          </p:stCondLst>
                                        </p:cTn>
                                        <p:tgtEl>
                                          <p:spTgt spid="41"/>
                                        </p:tgtEl>
                                        <p:attrNameLst>
                                          <p:attrName>style.visibility</p:attrName>
                                        </p:attrNameLst>
                                      </p:cBhvr>
                                      <p:to>
                                        <p:strVal val="visible"/>
                                      </p:to>
                                    </p:set>
                                    <p:anim calcmode="lin" valueType="num">
                                      <p:cBhvr>
                                        <p:cTn id="88" dur="500" fill="hold"/>
                                        <p:tgtEl>
                                          <p:spTgt spid="41"/>
                                        </p:tgtEl>
                                        <p:attrNameLst>
                                          <p:attrName>ppt_w</p:attrName>
                                        </p:attrNameLst>
                                      </p:cBhvr>
                                      <p:tavLst>
                                        <p:tav tm="0">
                                          <p:val>
                                            <p:fltVal val="0"/>
                                          </p:val>
                                        </p:tav>
                                        <p:tav tm="100000">
                                          <p:val>
                                            <p:strVal val="#ppt_w"/>
                                          </p:val>
                                        </p:tav>
                                      </p:tavLst>
                                    </p:anim>
                                    <p:anim calcmode="lin" valueType="num">
                                      <p:cBhvr>
                                        <p:cTn id="89" dur="500" fill="hold"/>
                                        <p:tgtEl>
                                          <p:spTgt spid="41"/>
                                        </p:tgtEl>
                                        <p:attrNameLst>
                                          <p:attrName>ppt_h</p:attrName>
                                        </p:attrNameLst>
                                      </p:cBhvr>
                                      <p:tavLst>
                                        <p:tav tm="0">
                                          <p:val>
                                            <p:strVal val="#ppt_h"/>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21" presetClass="entr" presetSubtype="4" fill="hold" grpId="0" nodeType="click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heel(4)">
                                      <p:cBhvr>
                                        <p:cTn id="94" dur="500"/>
                                        <p:tgtEl>
                                          <p:spTgt spid="50"/>
                                        </p:tgtEl>
                                      </p:cBhvr>
                                    </p:animEffect>
                                  </p:childTnLst>
                                </p:cTn>
                              </p:par>
                            </p:childTnLst>
                          </p:cTn>
                        </p:par>
                        <p:par>
                          <p:cTn id="95" fill="hold">
                            <p:stCondLst>
                              <p:cond delay="500"/>
                            </p:stCondLst>
                            <p:childTnLst>
                              <p:par>
                                <p:cTn id="96" presetID="42" presetClass="entr" presetSubtype="0" fill="hold" nodeType="afterEffect">
                                  <p:stCondLst>
                                    <p:cond delay="0"/>
                                  </p:stCondLst>
                                  <p:childTnLst>
                                    <p:set>
                                      <p:cBhvr>
                                        <p:cTn id="97" dur="1" fill="hold">
                                          <p:stCondLst>
                                            <p:cond delay="0"/>
                                          </p:stCondLst>
                                        </p:cTn>
                                        <p:tgtEl>
                                          <p:spTgt spid="51">
                                            <p:txEl>
                                              <p:pRg st="0" end="0"/>
                                            </p:txEl>
                                          </p:spTgt>
                                        </p:tgtEl>
                                        <p:attrNameLst>
                                          <p:attrName>style.visibility</p:attrName>
                                        </p:attrNameLst>
                                      </p:cBhvr>
                                      <p:to>
                                        <p:strVal val="visible"/>
                                      </p:to>
                                    </p:set>
                                    <p:animEffect transition="in" filter="fade">
                                      <p:cBhvr>
                                        <p:cTn id="98" dur="500"/>
                                        <p:tgtEl>
                                          <p:spTgt spid="51">
                                            <p:txEl>
                                              <p:pRg st="0" end="0"/>
                                            </p:txEl>
                                          </p:spTgt>
                                        </p:tgtEl>
                                      </p:cBhvr>
                                    </p:animEffect>
                                    <p:anim calcmode="lin" valueType="num">
                                      <p:cBhvr>
                                        <p:cTn id="99" dur="5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100" dur="500" fill="hold"/>
                                        <p:tgtEl>
                                          <p:spTgt spid="51">
                                            <p:txEl>
                                              <p:pRg st="0" end="0"/>
                                            </p:txEl>
                                          </p:spTgt>
                                        </p:tgtEl>
                                        <p:attrNameLst>
                                          <p:attrName>ppt_y</p:attrName>
                                        </p:attrNameLst>
                                      </p:cBhvr>
                                      <p:tavLst>
                                        <p:tav tm="0">
                                          <p:val>
                                            <p:strVal val="#ppt_y+.1"/>
                                          </p:val>
                                        </p:tav>
                                        <p:tav tm="100000">
                                          <p:val>
                                            <p:strVal val="#ppt_y"/>
                                          </p:val>
                                        </p:tav>
                                      </p:tavLst>
                                    </p:anim>
                                  </p:childTnLst>
                                </p:cTn>
                              </p:par>
                            </p:childTnLst>
                          </p:cTn>
                        </p:par>
                        <p:par>
                          <p:cTn id="101" fill="hold">
                            <p:stCondLst>
                              <p:cond delay="1000"/>
                            </p:stCondLst>
                            <p:childTnLst>
                              <p:par>
                                <p:cTn id="102" presetID="22" presetClass="entr" presetSubtype="4" fill="hold" nodeType="afterEffect">
                                  <p:stCondLst>
                                    <p:cond delay="0"/>
                                  </p:stCondLst>
                                  <p:childTnLst>
                                    <p:set>
                                      <p:cBhvr>
                                        <p:cTn id="103" dur="1" fill="hold">
                                          <p:stCondLst>
                                            <p:cond delay="0"/>
                                          </p:stCondLst>
                                        </p:cTn>
                                        <p:tgtEl>
                                          <p:spTgt spid="53"/>
                                        </p:tgtEl>
                                        <p:attrNameLst>
                                          <p:attrName>style.visibility</p:attrName>
                                        </p:attrNameLst>
                                      </p:cBhvr>
                                      <p:to>
                                        <p:strVal val="visible"/>
                                      </p:to>
                                    </p:set>
                                    <p:animEffect transition="in" filter="wipe(down)">
                                      <p:cBhvr>
                                        <p:cTn id="10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6" grpId="0" animBg="1"/>
      <p:bldP spid="47" grpId="0" animBg="1"/>
      <p:bldP spid="49" grpId="0"/>
      <p:bldP spid="49" grpId="1"/>
      <p:bldP spid="50" grpId="0" animBg="1"/>
      <p:bldP spid="59" grpId="0"/>
      <p:bldP spid="59" grpId="1"/>
      <p:bldP spid="60" grpId="1"/>
      <p:bldP spid="4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p:cNvSpPr>
            <a:spLocks noGrp="1" noChangeArrowheads="1"/>
          </p:cNvSpPr>
          <p:nvPr>
            <p:ph type="title"/>
          </p:nvPr>
        </p:nvSpPr>
        <p:spPr/>
        <p:txBody>
          <a:bodyPr>
            <a:normAutofit/>
          </a:bodyPr>
          <a:lstStyle/>
          <a:p>
            <a:r>
              <a:rPr lang="en-US" altLang="zh-CN" sz="4400" dirty="0">
                <a:solidFill>
                  <a:srgbClr val="CFAFE7"/>
                </a:solidFill>
                <a:ea typeface="宋体" pitchFamily="2" charset="-122"/>
              </a:rPr>
              <a:t>Some Example Results</a:t>
            </a:r>
          </a:p>
        </p:txBody>
      </p:sp>
      <p:grpSp>
        <p:nvGrpSpPr>
          <p:cNvPr id="2" name="Group 37"/>
          <p:cNvGrpSpPr>
            <a:grpSpLocks/>
          </p:cNvGrpSpPr>
          <p:nvPr/>
        </p:nvGrpSpPr>
        <p:grpSpPr bwMode="auto">
          <a:xfrm>
            <a:off x="457200" y="1893888"/>
            <a:ext cx="1371600" cy="1295400"/>
            <a:chOff x="288" y="1193"/>
            <a:chExt cx="864" cy="816"/>
          </a:xfrm>
        </p:grpSpPr>
        <p:pic>
          <p:nvPicPr>
            <p:cNvPr id="870405" name="Picture 5" descr="738"/>
            <p:cNvPicPr>
              <a:picLocks noChangeAspect="1" noChangeArrowheads="1"/>
            </p:cNvPicPr>
            <p:nvPr/>
          </p:nvPicPr>
          <p:blipFill>
            <a:blip r:embed="rId3" cstate="print"/>
            <a:srcRect/>
            <a:stretch>
              <a:fillRect/>
            </a:stretch>
          </p:blipFill>
          <p:spPr bwMode="auto">
            <a:xfrm>
              <a:off x="336" y="1433"/>
              <a:ext cx="768" cy="512"/>
            </a:xfrm>
            <a:prstGeom prst="rect">
              <a:avLst/>
            </a:prstGeom>
            <a:noFill/>
          </p:spPr>
        </p:pic>
        <p:sp>
          <p:nvSpPr>
            <p:cNvPr id="870417" name="Rectangle 17"/>
            <p:cNvSpPr>
              <a:spLocks noChangeArrowheads="1"/>
            </p:cNvSpPr>
            <p:nvPr/>
          </p:nvSpPr>
          <p:spPr bwMode="auto">
            <a:xfrm>
              <a:off x="336" y="1241"/>
              <a:ext cx="384" cy="192"/>
            </a:xfrm>
            <a:prstGeom prst="rect">
              <a:avLst/>
            </a:prstGeom>
            <a:noFill/>
            <a:ln w="9525">
              <a:noFill/>
              <a:miter lim="800000"/>
              <a:headEnd/>
              <a:tailEnd/>
            </a:ln>
            <a:effectLst/>
          </p:spPr>
          <p:txBody>
            <a:bodyPr lIns="0" tIns="0" rIns="0" bIns="0"/>
            <a:lstStyle/>
            <a:p>
              <a:pPr marL="342900" indent="-342900" algn="l" eaLnBrk="1" hangingPunct="1">
                <a:spcAft>
                  <a:spcPct val="0"/>
                </a:spcAft>
              </a:pPr>
              <a:r>
                <a:rPr lang="en-US" altLang="zh-CN" sz="1800" i="1" dirty="0"/>
                <a:t>m</a:t>
              </a:r>
              <a:r>
                <a:rPr lang="en-US" altLang="zh-CN" sz="1800" dirty="0"/>
                <a:t> = 2</a:t>
              </a:r>
            </a:p>
          </p:txBody>
        </p:sp>
        <p:sp>
          <p:nvSpPr>
            <p:cNvPr id="870418" name="Rectangle 18"/>
            <p:cNvSpPr>
              <a:spLocks noChangeArrowheads="1"/>
            </p:cNvSpPr>
            <p:nvPr/>
          </p:nvSpPr>
          <p:spPr bwMode="auto">
            <a:xfrm>
              <a:off x="288" y="1193"/>
              <a:ext cx="864" cy="816"/>
            </a:xfrm>
            <a:prstGeom prst="rect">
              <a:avLst/>
            </a:prstGeom>
            <a:noFill/>
            <a:ln w="22225" algn="ctr">
              <a:solidFill>
                <a:srgbClr val="FF0000"/>
              </a:solidFill>
              <a:miter lim="800000"/>
              <a:headEnd/>
              <a:tailEnd/>
            </a:ln>
            <a:effectLst/>
          </p:spPr>
          <p:txBody>
            <a:bodyPr wrap="none" anchor="ctr"/>
            <a:lstStyle/>
            <a:p>
              <a:endParaRPr lang="en-US"/>
            </a:p>
          </p:txBody>
        </p:sp>
      </p:grpSp>
      <p:grpSp>
        <p:nvGrpSpPr>
          <p:cNvPr id="3" name="Group 38"/>
          <p:cNvGrpSpPr>
            <a:grpSpLocks/>
          </p:cNvGrpSpPr>
          <p:nvPr/>
        </p:nvGrpSpPr>
        <p:grpSpPr bwMode="auto">
          <a:xfrm>
            <a:off x="1970088" y="1447800"/>
            <a:ext cx="6716712" cy="2286000"/>
            <a:chOff x="1241" y="912"/>
            <a:chExt cx="4231" cy="1440"/>
          </a:xfrm>
        </p:grpSpPr>
        <p:pic>
          <p:nvPicPr>
            <p:cNvPr id="870406" name="Picture 6" descr="726"/>
            <p:cNvPicPr>
              <a:picLocks noChangeAspect="1" noChangeArrowheads="1"/>
            </p:cNvPicPr>
            <p:nvPr/>
          </p:nvPicPr>
          <p:blipFill>
            <a:blip r:embed="rId4" cstate="print"/>
            <a:srcRect/>
            <a:stretch>
              <a:fillRect/>
            </a:stretch>
          </p:blipFill>
          <p:spPr bwMode="auto">
            <a:xfrm>
              <a:off x="1296" y="1049"/>
              <a:ext cx="768" cy="512"/>
            </a:xfrm>
            <a:prstGeom prst="rect">
              <a:avLst/>
            </a:prstGeom>
            <a:noFill/>
          </p:spPr>
        </p:pic>
        <p:pic>
          <p:nvPicPr>
            <p:cNvPr id="870407" name="Picture 7" descr="746"/>
            <p:cNvPicPr>
              <a:picLocks noChangeAspect="1" noChangeArrowheads="1"/>
            </p:cNvPicPr>
            <p:nvPr/>
          </p:nvPicPr>
          <p:blipFill>
            <a:blip r:embed="rId5" cstate="print"/>
            <a:srcRect/>
            <a:stretch>
              <a:fillRect/>
            </a:stretch>
          </p:blipFill>
          <p:spPr bwMode="auto">
            <a:xfrm>
              <a:off x="2112" y="1049"/>
              <a:ext cx="768" cy="512"/>
            </a:xfrm>
            <a:prstGeom prst="rect">
              <a:avLst/>
            </a:prstGeom>
            <a:noFill/>
          </p:spPr>
        </p:pic>
        <p:pic>
          <p:nvPicPr>
            <p:cNvPr id="870408" name="Picture 8" descr="58"/>
            <p:cNvPicPr>
              <a:picLocks noChangeAspect="1" noChangeArrowheads="1"/>
            </p:cNvPicPr>
            <p:nvPr/>
          </p:nvPicPr>
          <p:blipFill>
            <a:blip r:embed="rId6" cstate="print"/>
            <a:srcRect/>
            <a:stretch>
              <a:fillRect/>
            </a:stretch>
          </p:blipFill>
          <p:spPr bwMode="auto">
            <a:xfrm>
              <a:off x="2976" y="953"/>
              <a:ext cx="512" cy="768"/>
            </a:xfrm>
            <a:prstGeom prst="rect">
              <a:avLst/>
            </a:prstGeom>
            <a:noFill/>
          </p:spPr>
        </p:pic>
        <p:pic>
          <p:nvPicPr>
            <p:cNvPr id="870409" name="Picture 9" descr="1029"/>
            <p:cNvPicPr>
              <a:picLocks noChangeAspect="1" noChangeArrowheads="1"/>
            </p:cNvPicPr>
            <p:nvPr/>
          </p:nvPicPr>
          <p:blipFill>
            <a:blip r:embed="rId7" cstate="print"/>
            <a:srcRect/>
            <a:stretch>
              <a:fillRect/>
            </a:stretch>
          </p:blipFill>
          <p:spPr bwMode="auto">
            <a:xfrm>
              <a:off x="3600" y="953"/>
              <a:ext cx="512" cy="768"/>
            </a:xfrm>
            <a:prstGeom prst="rect">
              <a:avLst/>
            </a:prstGeom>
            <a:noFill/>
          </p:spPr>
        </p:pic>
        <p:pic>
          <p:nvPicPr>
            <p:cNvPr id="870410" name="Picture 10" descr="727"/>
            <p:cNvPicPr>
              <a:picLocks noChangeAspect="1" noChangeArrowheads="1"/>
            </p:cNvPicPr>
            <p:nvPr/>
          </p:nvPicPr>
          <p:blipFill>
            <a:blip r:embed="rId8" cstate="print"/>
            <a:srcRect/>
            <a:stretch>
              <a:fillRect/>
            </a:stretch>
          </p:blipFill>
          <p:spPr bwMode="auto">
            <a:xfrm>
              <a:off x="4176" y="1049"/>
              <a:ext cx="768" cy="512"/>
            </a:xfrm>
            <a:prstGeom prst="rect">
              <a:avLst/>
            </a:prstGeom>
            <a:noFill/>
          </p:spPr>
        </p:pic>
        <p:pic>
          <p:nvPicPr>
            <p:cNvPr id="870412" name="Picture 12" descr="741"/>
            <p:cNvPicPr>
              <a:picLocks noChangeAspect="1" noChangeArrowheads="1"/>
            </p:cNvPicPr>
            <p:nvPr/>
          </p:nvPicPr>
          <p:blipFill>
            <a:blip r:embed="rId9" cstate="print"/>
            <a:srcRect/>
            <a:stretch>
              <a:fillRect/>
            </a:stretch>
          </p:blipFill>
          <p:spPr bwMode="auto">
            <a:xfrm>
              <a:off x="1296" y="1785"/>
              <a:ext cx="768" cy="512"/>
            </a:xfrm>
            <a:prstGeom prst="rect">
              <a:avLst/>
            </a:prstGeom>
            <a:noFill/>
          </p:spPr>
        </p:pic>
        <p:pic>
          <p:nvPicPr>
            <p:cNvPr id="870413" name="Picture 13" descr="14"/>
            <p:cNvPicPr>
              <a:picLocks noChangeAspect="1" noChangeArrowheads="1"/>
            </p:cNvPicPr>
            <p:nvPr/>
          </p:nvPicPr>
          <p:blipFill>
            <a:blip r:embed="rId10" cstate="print"/>
            <a:srcRect/>
            <a:stretch>
              <a:fillRect/>
            </a:stretch>
          </p:blipFill>
          <p:spPr bwMode="auto">
            <a:xfrm>
              <a:off x="2160" y="1785"/>
              <a:ext cx="768" cy="512"/>
            </a:xfrm>
            <a:prstGeom prst="rect">
              <a:avLst/>
            </a:prstGeom>
            <a:noFill/>
          </p:spPr>
        </p:pic>
        <p:pic>
          <p:nvPicPr>
            <p:cNvPr id="870414" name="Picture 14" descr="744"/>
            <p:cNvPicPr>
              <a:picLocks noChangeAspect="1" noChangeArrowheads="1"/>
            </p:cNvPicPr>
            <p:nvPr/>
          </p:nvPicPr>
          <p:blipFill>
            <a:blip r:embed="rId11" cstate="print"/>
            <a:srcRect/>
            <a:stretch>
              <a:fillRect/>
            </a:stretch>
          </p:blipFill>
          <p:spPr bwMode="auto">
            <a:xfrm>
              <a:off x="2976" y="1785"/>
              <a:ext cx="768" cy="512"/>
            </a:xfrm>
            <a:prstGeom prst="rect">
              <a:avLst/>
            </a:prstGeom>
            <a:noFill/>
          </p:spPr>
        </p:pic>
        <p:pic>
          <p:nvPicPr>
            <p:cNvPr id="870415" name="Picture 15" descr="748"/>
            <p:cNvPicPr>
              <a:picLocks noChangeAspect="1" noChangeArrowheads="1"/>
            </p:cNvPicPr>
            <p:nvPr/>
          </p:nvPicPr>
          <p:blipFill>
            <a:blip r:embed="rId12" cstate="print"/>
            <a:srcRect/>
            <a:stretch>
              <a:fillRect/>
            </a:stretch>
          </p:blipFill>
          <p:spPr bwMode="auto">
            <a:xfrm>
              <a:off x="3792" y="1785"/>
              <a:ext cx="768" cy="512"/>
            </a:xfrm>
            <a:prstGeom prst="rect">
              <a:avLst/>
            </a:prstGeom>
            <a:noFill/>
          </p:spPr>
        </p:pic>
        <p:pic>
          <p:nvPicPr>
            <p:cNvPr id="870416" name="Picture 16" descr="774"/>
            <p:cNvPicPr>
              <a:picLocks noChangeAspect="1" noChangeArrowheads="1"/>
            </p:cNvPicPr>
            <p:nvPr/>
          </p:nvPicPr>
          <p:blipFill>
            <a:blip r:embed="rId13" cstate="print"/>
            <a:srcRect/>
            <a:stretch>
              <a:fillRect/>
            </a:stretch>
          </p:blipFill>
          <p:spPr bwMode="auto">
            <a:xfrm>
              <a:off x="4656" y="1785"/>
              <a:ext cx="768" cy="512"/>
            </a:xfrm>
            <a:prstGeom prst="rect">
              <a:avLst/>
            </a:prstGeom>
            <a:noFill/>
          </p:spPr>
        </p:pic>
        <p:sp>
          <p:nvSpPr>
            <p:cNvPr id="870419" name="Rectangle 19"/>
            <p:cNvSpPr>
              <a:spLocks noChangeArrowheads="1"/>
            </p:cNvSpPr>
            <p:nvPr/>
          </p:nvSpPr>
          <p:spPr bwMode="auto">
            <a:xfrm>
              <a:off x="1241" y="912"/>
              <a:ext cx="4231" cy="1440"/>
            </a:xfrm>
            <a:prstGeom prst="rect">
              <a:avLst/>
            </a:prstGeom>
            <a:noFill/>
            <a:ln w="22225" algn="ctr">
              <a:solidFill>
                <a:srgbClr val="3366FF"/>
              </a:solidFill>
              <a:miter lim="800000"/>
              <a:headEnd/>
              <a:tailEnd/>
            </a:ln>
            <a:effectLst/>
          </p:spPr>
          <p:txBody>
            <a:bodyPr wrap="none" anchor="ctr"/>
            <a:lstStyle/>
            <a:p>
              <a:endParaRPr lang="en-US"/>
            </a:p>
          </p:txBody>
        </p:sp>
      </p:grpSp>
      <p:grpSp>
        <p:nvGrpSpPr>
          <p:cNvPr id="4" name="Group 40"/>
          <p:cNvGrpSpPr>
            <a:grpSpLocks/>
          </p:cNvGrpSpPr>
          <p:nvPr/>
        </p:nvGrpSpPr>
        <p:grpSpPr bwMode="auto">
          <a:xfrm>
            <a:off x="1970088" y="3906838"/>
            <a:ext cx="5813425" cy="2471737"/>
            <a:chOff x="1234" y="2461"/>
            <a:chExt cx="3662" cy="1557"/>
          </a:xfrm>
        </p:grpSpPr>
        <p:pic>
          <p:nvPicPr>
            <p:cNvPr id="870421" name="Picture 21" descr="1846"/>
            <p:cNvPicPr>
              <a:picLocks noChangeAspect="1" noChangeArrowheads="1"/>
            </p:cNvPicPr>
            <p:nvPr/>
          </p:nvPicPr>
          <p:blipFill>
            <a:blip r:embed="rId14" cstate="print"/>
            <a:srcRect/>
            <a:stretch>
              <a:fillRect/>
            </a:stretch>
          </p:blipFill>
          <p:spPr bwMode="auto">
            <a:xfrm>
              <a:off x="1296" y="2496"/>
              <a:ext cx="512" cy="768"/>
            </a:xfrm>
            <a:prstGeom prst="rect">
              <a:avLst/>
            </a:prstGeom>
            <a:noFill/>
          </p:spPr>
        </p:pic>
        <p:pic>
          <p:nvPicPr>
            <p:cNvPr id="870422" name="Picture 22" descr="1815"/>
            <p:cNvPicPr>
              <a:picLocks noChangeAspect="1" noChangeArrowheads="1"/>
            </p:cNvPicPr>
            <p:nvPr/>
          </p:nvPicPr>
          <p:blipFill>
            <a:blip r:embed="rId15" cstate="print"/>
            <a:srcRect/>
            <a:stretch>
              <a:fillRect/>
            </a:stretch>
          </p:blipFill>
          <p:spPr bwMode="auto">
            <a:xfrm>
              <a:off x="1872" y="2592"/>
              <a:ext cx="768" cy="512"/>
            </a:xfrm>
            <a:prstGeom prst="rect">
              <a:avLst/>
            </a:prstGeom>
            <a:noFill/>
          </p:spPr>
        </p:pic>
        <p:pic>
          <p:nvPicPr>
            <p:cNvPr id="870423" name="Picture 23" descr="1897"/>
            <p:cNvPicPr>
              <a:picLocks noChangeAspect="1" noChangeArrowheads="1"/>
            </p:cNvPicPr>
            <p:nvPr/>
          </p:nvPicPr>
          <p:blipFill>
            <a:blip r:embed="rId16" cstate="print"/>
            <a:srcRect/>
            <a:stretch>
              <a:fillRect/>
            </a:stretch>
          </p:blipFill>
          <p:spPr bwMode="auto">
            <a:xfrm>
              <a:off x="2688" y="2592"/>
              <a:ext cx="768" cy="512"/>
            </a:xfrm>
            <a:prstGeom prst="rect">
              <a:avLst/>
            </a:prstGeom>
            <a:noFill/>
          </p:spPr>
        </p:pic>
        <p:pic>
          <p:nvPicPr>
            <p:cNvPr id="870424" name="Picture 24" descr="866"/>
            <p:cNvPicPr>
              <a:picLocks noChangeAspect="1" noChangeArrowheads="1"/>
            </p:cNvPicPr>
            <p:nvPr/>
          </p:nvPicPr>
          <p:blipFill>
            <a:blip r:embed="rId17" cstate="print"/>
            <a:srcRect/>
            <a:stretch>
              <a:fillRect/>
            </a:stretch>
          </p:blipFill>
          <p:spPr bwMode="auto">
            <a:xfrm>
              <a:off x="3504" y="2592"/>
              <a:ext cx="768" cy="512"/>
            </a:xfrm>
            <a:prstGeom prst="rect">
              <a:avLst/>
            </a:prstGeom>
            <a:noFill/>
          </p:spPr>
        </p:pic>
        <p:pic>
          <p:nvPicPr>
            <p:cNvPr id="870425" name="Picture 25" descr="1856"/>
            <p:cNvPicPr>
              <a:picLocks noChangeAspect="1" noChangeArrowheads="1"/>
            </p:cNvPicPr>
            <p:nvPr/>
          </p:nvPicPr>
          <p:blipFill>
            <a:blip r:embed="rId18" cstate="print"/>
            <a:srcRect/>
            <a:stretch>
              <a:fillRect/>
            </a:stretch>
          </p:blipFill>
          <p:spPr bwMode="auto">
            <a:xfrm>
              <a:off x="4320" y="2496"/>
              <a:ext cx="512" cy="768"/>
            </a:xfrm>
            <a:prstGeom prst="rect">
              <a:avLst/>
            </a:prstGeom>
            <a:noFill/>
          </p:spPr>
        </p:pic>
        <p:pic>
          <p:nvPicPr>
            <p:cNvPr id="870426" name="Picture 26" descr="1885"/>
            <p:cNvPicPr>
              <a:picLocks noChangeAspect="1" noChangeArrowheads="1"/>
            </p:cNvPicPr>
            <p:nvPr/>
          </p:nvPicPr>
          <p:blipFill>
            <a:blip r:embed="rId19" cstate="print"/>
            <a:srcRect/>
            <a:stretch>
              <a:fillRect/>
            </a:stretch>
          </p:blipFill>
          <p:spPr bwMode="auto">
            <a:xfrm>
              <a:off x="1296" y="3456"/>
              <a:ext cx="768" cy="512"/>
            </a:xfrm>
            <a:prstGeom prst="rect">
              <a:avLst/>
            </a:prstGeom>
            <a:noFill/>
          </p:spPr>
        </p:pic>
        <p:pic>
          <p:nvPicPr>
            <p:cNvPr id="870427" name="Picture 27" descr="1841"/>
            <p:cNvPicPr>
              <a:picLocks noChangeAspect="1" noChangeArrowheads="1"/>
            </p:cNvPicPr>
            <p:nvPr/>
          </p:nvPicPr>
          <p:blipFill>
            <a:blip r:embed="rId20" cstate="print"/>
            <a:srcRect/>
            <a:stretch>
              <a:fillRect/>
            </a:stretch>
          </p:blipFill>
          <p:spPr bwMode="auto">
            <a:xfrm>
              <a:off x="2112" y="3216"/>
              <a:ext cx="512" cy="768"/>
            </a:xfrm>
            <a:prstGeom prst="rect">
              <a:avLst/>
            </a:prstGeom>
            <a:noFill/>
          </p:spPr>
        </p:pic>
        <p:pic>
          <p:nvPicPr>
            <p:cNvPr id="870428" name="Picture 28" descr="1887"/>
            <p:cNvPicPr>
              <a:picLocks noChangeAspect="1" noChangeArrowheads="1"/>
            </p:cNvPicPr>
            <p:nvPr/>
          </p:nvPicPr>
          <p:blipFill>
            <a:blip r:embed="rId21" cstate="print"/>
            <a:srcRect/>
            <a:stretch>
              <a:fillRect/>
            </a:stretch>
          </p:blipFill>
          <p:spPr bwMode="auto">
            <a:xfrm>
              <a:off x="2688" y="3456"/>
              <a:ext cx="768" cy="512"/>
            </a:xfrm>
            <a:prstGeom prst="rect">
              <a:avLst/>
            </a:prstGeom>
            <a:noFill/>
          </p:spPr>
        </p:pic>
        <p:pic>
          <p:nvPicPr>
            <p:cNvPr id="870429" name="Picture 29" descr="1847"/>
            <p:cNvPicPr>
              <a:picLocks noChangeAspect="1" noChangeArrowheads="1"/>
            </p:cNvPicPr>
            <p:nvPr/>
          </p:nvPicPr>
          <p:blipFill>
            <a:blip r:embed="rId22" cstate="print"/>
            <a:srcRect/>
            <a:stretch>
              <a:fillRect/>
            </a:stretch>
          </p:blipFill>
          <p:spPr bwMode="auto">
            <a:xfrm>
              <a:off x="3504" y="3216"/>
              <a:ext cx="512" cy="768"/>
            </a:xfrm>
            <a:prstGeom prst="rect">
              <a:avLst/>
            </a:prstGeom>
            <a:noFill/>
          </p:spPr>
        </p:pic>
        <p:pic>
          <p:nvPicPr>
            <p:cNvPr id="870430" name="Picture 30" descr="1727"/>
            <p:cNvPicPr>
              <a:picLocks noChangeAspect="1" noChangeArrowheads="1"/>
            </p:cNvPicPr>
            <p:nvPr/>
          </p:nvPicPr>
          <p:blipFill>
            <a:blip r:embed="rId23" cstate="print"/>
            <a:srcRect/>
            <a:stretch>
              <a:fillRect/>
            </a:stretch>
          </p:blipFill>
          <p:spPr bwMode="auto">
            <a:xfrm>
              <a:off x="4080" y="3456"/>
              <a:ext cx="768" cy="512"/>
            </a:xfrm>
            <a:prstGeom prst="rect">
              <a:avLst/>
            </a:prstGeom>
            <a:noFill/>
          </p:spPr>
        </p:pic>
        <p:sp>
          <p:nvSpPr>
            <p:cNvPr id="870432" name="Rectangle 32"/>
            <p:cNvSpPr>
              <a:spLocks noChangeArrowheads="1"/>
            </p:cNvSpPr>
            <p:nvPr/>
          </p:nvSpPr>
          <p:spPr bwMode="auto">
            <a:xfrm>
              <a:off x="1234" y="2461"/>
              <a:ext cx="3662" cy="1557"/>
            </a:xfrm>
            <a:prstGeom prst="rect">
              <a:avLst/>
            </a:prstGeom>
            <a:noFill/>
            <a:ln w="22225" algn="ctr">
              <a:solidFill>
                <a:srgbClr val="3366FF"/>
              </a:solidFill>
              <a:miter lim="800000"/>
              <a:headEnd/>
              <a:tailEnd/>
            </a:ln>
            <a:effectLst/>
          </p:spPr>
          <p:txBody>
            <a:bodyPr wrap="none" anchor="ctr"/>
            <a:lstStyle/>
            <a:p>
              <a:endParaRPr lang="en-US"/>
            </a:p>
          </p:txBody>
        </p:sp>
      </p:grpSp>
      <p:grpSp>
        <p:nvGrpSpPr>
          <p:cNvPr id="5" name="Group 39"/>
          <p:cNvGrpSpPr>
            <a:grpSpLocks/>
          </p:cNvGrpSpPr>
          <p:nvPr/>
        </p:nvGrpSpPr>
        <p:grpSpPr bwMode="auto">
          <a:xfrm>
            <a:off x="685800" y="4191000"/>
            <a:ext cx="990600" cy="1752600"/>
            <a:chOff x="432" y="2640"/>
            <a:chExt cx="624" cy="1104"/>
          </a:xfrm>
        </p:grpSpPr>
        <p:pic>
          <p:nvPicPr>
            <p:cNvPr id="870420" name="Picture 20" descr="1895"/>
            <p:cNvPicPr>
              <a:picLocks noChangeAspect="1" noChangeArrowheads="1"/>
            </p:cNvPicPr>
            <p:nvPr/>
          </p:nvPicPr>
          <p:blipFill>
            <a:blip r:embed="rId24" cstate="print"/>
            <a:srcRect/>
            <a:stretch>
              <a:fillRect/>
            </a:stretch>
          </p:blipFill>
          <p:spPr bwMode="auto">
            <a:xfrm>
              <a:off x="480" y="2928"/>
              <a:ext cx="512" cy="768"/>
            </a:xfrm>
            <a:prstGeom prst="rect">
              <a:avLst/>
            </a:prstGeom>
            <a:noFill/>
          </p:spPr>
        </p:pic>
        <p:sp>
          <p:nvSpPr>
            <p:cNvPr id="870433" name="Rectangle 33"/>
            <p:cNvSpPr>
              <a:spLocks noChangeArrowheads="1"/>
            </p:cNvSpPr>
            <p:nvPr/>
          </p:nvSpPr>
          <p:spPr bwMode="auto">
            <a:xfrm>
              <a:off x="432" y="2640"/>
              <a:ext cx="624" cy="1104"/>
            </a:xfrm>
            <a:prstGeom prst="rect">
              <a:avLst/>
            </a:prstGeom>
            <a:noFill/>
            <a:ln w="22225" algn="ctr">
              <a:solidFill>
                <a:srgbClr val="FF0000"/>
              </a:solidFill>
              <a:miter lim="800000"/>
              <a:headEnd/>
              <a:tailEnd/>
            </a:ln>
            <a:effectLst/>
          </p:spPr>
          <p:txBody>
            <a:bodyPr wrap="none" anchor="ctr"/>
            <a:lstStyle/>
            <a:p>
              <a:endParaRPr lang="en-US"/>
            </a:p>
          </p:txBody>
        </p:sp>
        <p:sp>
          <p:nvSpPr>
            <p:cNvPr id="870434" name="Rectangle 34"/>
            <p:cNvSpPr>
              <a:spLocks noChangeArrowheads="1"/>
            </p:cNvSpPr>
            <p:nvPr/>
          </p:nvSpPr>
          <p:spPr bwMode="auto">
            <a:xfrm>
              <a:off x="528" y="2688"/>
              <a:ext cx="384" cy="192"/>
            </a:xfrm>
            <a:prstGeom prst="rect">
              <a:avLst/>
            </a:prstGeom>
            <a:noFill/>
            <a:ln w="9525">
              <a:noFill/>
              <a:miter lim="800000"/>
              <a:headEnd/>
              <a:tailEnd/>
            </a:ln>
            <a:effectLst/>
          </p:spPr>
          <p:txBody>
            <a:bodyPr lIns="0" tIns="0" rIns="0" bIns="0"/>
            <a:lstStyle/>
            <a:p>
              <a:pPr marL="342900" indent="-342900" algn="l" eaLnBrk="1" hangingPunct="1">
                <a:spcAft>
                  <a:spcPct val="0"/>
                </a:spcAft>
              </a:pPr>
              <a:r>
                <a:rPr lang="en-US" altLang="zh-CN" sz="1800" i="1" dirty="0"/>
                <a:t>m</a:t>
              </a:r>
              <a:r>
                <a:rPr lang="en-US" altLang="zh-CN" sz="1800" dirty="0"/>
                <a:t> = 2</a:t>
              </a:r>
            </a:p>
          </p:txBody>
        </p:sp>
      </p:grpSp>
      <p:sp>
        <p:nvSpPr>
          <p:cNvPr id="6" name="Date Placeholder 5">
            <a:extLst>
              <a:ext uri="{FF2B5EF4-FFF2-40B4-BE49-F238E27FC236}">
                <a16:creationId xmlns:a16="http://schemas.microsoft.com/office/drawing/2014/main" id="{FE96C5C1-EFCD-4E9F-AC89-1261F5897D1C}"/>
              </a:ext>
            </a:extLst>
          </p:cNvPr>
          <p:cNvSpPr>
            <a:spLocks noGrp="1"/>
          </p:cNvSpPr>
          <p:nvPr>
            <p:ph type="dt" sz="half" idx="10"/>
          </p:nvPr>
        </p:nvSpPr>
        <p:spPr/>
        <p:txBody>
          <a:bodyPr/>
          <a:lstStyle/>
          <a:p>
            <a:fld id="{601C7584-622B-4689-93B1-EDA68125280C}" type="datetime1">
              <a:rPr lang="en-US" smtClean="0"/>
              <a:t>3/28/2023</a:t>
            </a:fld>
            <a:endParaRPr lang="en-US" dirty="0"/>
          </a:p>
        </p:txBody>
      </p:sp>
      <p:sp>
        <p:nvSpPr>
          <p:cNvPr id="7" name="Slide Number Placeholder 6">
            <a:extLst>
              <a:ext uri="{FF2B5EF4-FFF2-40B4-BE49-F238E27FC236}">
                <a16:creationId xmlns:a16="http://schemas.microsoft.com/office/drawing/2014/main" id="{C9379E7A-AF44-4B8B-AFF5-AA59DE39243D}"/>
              </a:ext>
            </a:extLst>
          </p:cNvPr>
          <p:cNvSpPr>
            <a:spLocks noGrp="1"/>
          </p:cNvSpPr>
          <p:nvPr>
            <p:ph type="sldNum" sz="quarter" idx="12"/>
          </p:nvPr>
        </p:nvSpPr>
        <p:spPr/>
        <p:txBody>
          <a:bodyPr/>
          <a:lstStyle/>
          <a:p>
            <a:fld id="{8444A278-390B-480E-A91C-73A8347B7D93}" type="slidenum">
              <a:rPr lang="en-US" smtClean="0"/>
              <a:pPr/>
              <a:t>52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1143000"/>
          </a:xfrm>
        </p:spPr>
        <p:txBody>
          <a:bodyPr>
            <a:normAutofit/>
          </a:bodyPr>
          <a:lstStyle/>
          <a:p>
            <a:r>
              <a:rPr lang="en-US" dirty="0">
                <a:solidFill>
                  <a:srgbClr val="CFAFE7"/>
                </a:solidFill>
              </a:rPr>
              <a:t>Experimental Results:  Accuracy</a:t>
            </a:r>
          </a:p>
        </p:txBody>
      </p:sp>
      <p:sp>
        <p:nvSpPr>
          <p:cNvPr id="3" name="Content Placeholder 2"/>
          <p:cNvSpPr>
            <a:spLocks noGrp="1"/>
          </p:cNvSpPr>
          <p:nvPr>
            <p:ph idx="1"/>
          </p:nvPr>
        </p:nvSpPr>
        <p:spPr>
          <a:xfrm>
            <a:off x="609600" y="5380037"/>
            <a:ext cx="7924800" cy="1020763"/>
          </a:xfrm>
        </p:spPr>
        <p:txBody>
          <a:bodyPr/>
          <a:lstStyle/>
          <a:p>
            <a:pPr marL="0" indent="0">
              <a:buNone/>
            </a:pPr>
            <a:r>
              <a:rPr lang="en-US" dirty="0"/>
              <a:t>The data set has 20 classes, and 100 images per class</a:t>
            </a:r>
          </a:p>
        </p:txBody>
      </p:sp>
      <p:pic>
        <p:nvPicPr>
          <p:cNvPr id="39938" name="Picture 2"/>
          <p:cNvPicPr>
            <a:picLocks noChangeAspect="1" noChangeArrowheads="1"/>
          </p:cNvPicPr>
          <p:nvPr/>
        </p:nvPicPr>
        <p:blipFill>
          <a:blip r:embed="rId3" cstate="print"/>
          <a:srcRect/>
          <a:stretch>
            <a:fillRect/>
          </a:stretch>
        </p:blipFill>
        <p:spPr bwMode="auto">
          <a:xfrm>
            <a:off x="2286000" y="1676400"/>
            <a:ext cx="4470400" cy="3352800"/>
          </a:xfrm>
          <a:prstGeom prst="rect">
            <a:avLst/>
          </a:prstGeom>
          <a:noFill/>
          <a:ln w="9525">
            <a:noFill/>
            <a:miter lim="800000"/>
            <a:headEnd/>
            <a:tailEnd/>
          </a:ln>
          <a:effectLst/>
        </p:spPr>
      </p:pic>
      <p:sp>
        <p:nvSpPr>
          <p:cNvPr id="4" name="Date Placeholder 3">
            <a:extLst>
              <a:ext uri="{FF2B5EF4-FFF2-40B4-BE49-F238E27FC236}">
                <a16:creationId xmlns:a16="http://schemas.microsoft.com/office/drawing/2014/main" id="{8B33C0AC-C8AF-47F0-8F0D-A4FEF2E66EF7}"/>
              </a:ext>
            </a:extLst>
          </p:cNvPr>
          <p:cNvSpPr>
            <a:spLocks noGrp="1"/>
          </p:cNvSpPr>
          <p:nvPr>
            <p:ph type="dt" sz="half" idx="10"/>
          </p:nvPr>
        </p:nvSpPr>
        <p:spPr/>
        <p:txBody>
          <a:bodyPr/>
          <a:lstStyle/>
          <a:p>
            <a:fld id="{EE48BD2C-728A-4394-847E-D6FE68CCF435}" type="datetime1">
              <a:rPr lang="en-US" smtClean="0"/>
              <a:t>3/28/2023</a:t>
            </a:fld>
            <a:endParaRPr lang="en-US" dirty="0"/>
          </a:p>
        </p:txBody>
      </p:sp>
      <p:sp>
        <p:nvSpPr>
          <p:cNvPr id="5" name="Slide Number Placeholder 4">
            <a:extLst>
              <a:ext uri="{FF2B5EF4-FFF2-40B4-BE49-F238E27FC236}">
                <a16:creationId xmlns:a16="http://schemas.microsoft.com/office/drawing/2014/main" id="{F3AF315F-915F-4FDD-950A-E9BCA0C1DD6E}"/>
              </a:ext>
            </a:extLst>
          </p:cNvPr>
          <p:cNvSpPr>
            <a:spLocks noGrp="1"/>
          </p:cNvSpPr>
          <p:nvPr>
            <p:ph type="sldNum" sz="quarter" idx="12"/>
          </p:nvPr>
        </p:nvSpPr>
        <p:spPr/>
        <p:txBody>
          <a:bodyPr/>
          <a:lstStyle/>
          <a:p>
            <a:fld id="{8444A278-390B-480E-A91C-73A8347B7D93}" type="slidenum">
              <a:rPr lang="en-US" smtClean="0"/>
              <a:pPr/>
              <a:t>53</a:t>
            </a:fld>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p:txBody>
          <a:bodyPr>
            <a:normAutofit/>
          </a:bodyPr>
          <a:lstStyle/>
          <a:p>
            <a:r>
              <a:rPr lang="en-US" altLang="zh-CN" sz="4400" dirty="0">
                <a:solidFill>
                  <a:srgbClr val="CFAFE7"/>
                </a:solidFill>
                <a:ea typeface="宋体" pitchFamily="2" charset="-122"/>
              </a:rPr>
              <a:t>Image categorization</a:t>
            </a:r>
          </a:p>
        </p:txBody>
      </p:sp>
      <p:sp>
        <p:nvSpPr>
          <p:cNvPr id="913411" name="Rectangle 3"/>
          <p:cNvSpPr>
            <a:spLocks noGrp="1" noChangeArrowheads="1"/>
          </p:cNvSpPr>
          <p:nvPr>
            <p:ph type="body" idx="1"/>
          </p:nvPr>
        </p:nvSpPr>
        <p:spPr>
          <a:xfrm>
            <a:off x="381000" y="1447800"/>
            <a:ext cx="8534400" cy="1676399"/>
          </a:xfrm>
        </p:spPr>
        <p:txBody>
          <a:bodyPr>
            <a:normAutofit/>
          </a:bodyPr>
          <a:lstStyle/>
          <a:p>
            <a:pPr marL="0" indent="0">
              <a:buNone/>
            </a:pPr>
            <a:r>
              <a:rPr lang="en-US" altLang="zh-CN" dirty="0">
                <a:latin typeface="Comic Sans MS" pitchFamily="66" charset="0"/>
                <a:ea typeface="宋体" pitchFamily="2" charset="-122"/>
              </a:rPr>
              <a:t>Image categorization is a systematic process that determines the class label for each image, from a set of pre-defined labels.</a:t>
            </a:r>
          </a:p>
        </p:txBody>
      </p:sp>
      <p:grpSp>
        <p:nvGrpSpPr>
          <p:cNvPr id="2" name="Group 21"/>
          <p:cNvGrpSpPr>
            <a:grpSpLocks/>
          </p:cNvGrpSpPr>
          <p:nvPr/>
        </p:nvGrpSpPr>
        <p:grpSpPr bwMode="auto">
          <a:xfrm>
            <a:off x="533400" y="3276600"/>
            <a:ext cx="3810000" cy="3123605"/>
            <a:chOff x="624" y="2205"/>
            <a:chExt cx="2400" cy="2052"/>
          </a:xfrm>
        </p:grpSpPr>
        <p:pic>
          <p:nvPicPr>
            <p:cNvPr id="913412" name="Picture 4" descr="738"/>
            <p:cNvPicPr>
              <a:picLocks noChangeAspect="1" noChangeArrowheads="1"/>
            </p:cNvPicPr>
            <p:nvPr/>
          </p:nvPicPr>
          <p:blipFill>
            <a:blip r:embed="rId3" cstate="print"/>
            <a:srcRect/>
            <a:stretch>
              <a:fillRect/>
            </a:stretch>
          </p:blipFill>
          <p:spPr bwMode="auto">
            <a:xfrm>
              <a:off x="1058" y="2825"/>
              <a:ext cx="582" cy="388"/>
            </a:xfrm>
            <a:prstGeom prst="rect">
              <a:avLst/>
            </a:prstGeom>
            <a:noFill/>
          </p:spPr>
        </p:pic>
        <p:pic>
          <p:nvPicPr>
            <p:cNvPr id="913414" name="Picture 6" descr="744"/>
            <p:cNvPicPr>
              <a:picLocks noChangeAspect="1" noChangeArrowheads="1"/>
            </p:cNvPicPr>
            <p:nvPr/>
          </p:nvPicPr>
          <p:blipFill>
            <a:blip r:embed="rId4" cstate="print"/>
            <a:srcRect/>
            <a:stretch>
              <a:fillRect/>
            </a:stretch>
          </p:blipFill>
          <p:spPr bwMode="auto">
            <a:xfrm>
              <a:off x="767" y="2387"/>
              <a:ext cx="582" cy="388"/>
            </a:xfrm>
            <a:prstGeom prst="rect">
              <a:avLst/>
            </a:prstGeom>
            <a:noFill/>
          </p:spPr>
        </p:pic>
        <p:pic>
          <p:nvPicPr>
            <p:cNvPr id="913415" name="Picture 7" descr="454"/>
            <p:cNvPicPr>
              <a:picLocks noChangeAspect="1" noChangeArrowheads="1"/>
            </p:cNvPicPr>
            <p:nvPr/>
          </p:nvPicPr>
          <p:blipFill>
            <a:blip r:embed="rId5" cstate="print"/>
            <a:srcRect/>
            <a:stretch>
              <a:fillRect/>
            </a:stretch>
          </p:blipFill>
          <p:spPr bwMode="auto">
            <a:xfrm>
              <a:off x="2147" y="3103"/>
              <a:ext cx="582" cy="388"/>
            </a:xfrm>
            <a:prstGeom prst="rect">
              <a:avLst/>
            </a:prstGeom>
            <a:noFill/>
          </p:spPr>
        </p:pic>
        <p:pic>
          <p:nvPicPr>
            <p:cNvPr id="913416" name="Picture 8" descr="623"/>
            <p:cNvPicPr>
              <a:picLocks noChangeAspect="1" noChangeArrowheads="1"/>
            </p:cNvPicPr>
            <p:nvPr/>
          </p:nvPicPr>
          <p:blipFill>
            <a:blip r:embed="rId6" cstate="print"/>
            <a:srcRect/>
            <a:stretch>
              <a:fillRect/>
            </a:stretch>
          </p:blipFill>
          <p:spPr bwMode="auto">
            <a:xfrm>
              <a:off x="772" y="3435"/>
              <a:ext cx="587" cy="391"/>
            </a:xfrm>
            <a:prstGeom prst="rect">
              <a:avLst/>
            </a:prstGeom>
            <a:noFill/>
          </p:spPr>
        </p:pic>
        <p:pic>
          <p:nvPicPr>
            <p:cNvPr id="913417" name="Picture 9" descr="628"/>
            <p:cNvPicPr>
              <a:picLocks noChangeAspect="1" noChangeArrowheads="1"/>
            </p:cNvPicPr>
            <p:nvPr/>
          </p:nvPicPr>
          <p:blipFill>
            <a:blip r:embed="rId7" cstate="print"/>
            <a:srcRect/>
            <a:stretch>
              <a:fillRect/>
            </a:stretch>
          </p:blipFill>
          <p:spPr bwMode="auto">
            <a:xfrm>
              <a:off x="1290" y="3731"/>
              <a:ext cx="587" cy="391"/>
            </a:xfrm>
            <a:prstGeom prst="rect">
              <a:avLst/>
            </a:prstGeom>
            <a:noFill/>
          </p:spPr>
        </p:pic>
        <p:sp>
          <p:nvSpPr>
            <p:cNvPr id="913421" name="Rectangle 13"/>
            <p:cNvSpPr>
              <a:spLocks noChangeArrowheads="1"/>
            </p:cNvSpPr>
            <p:nvPr/>
          </p:nvSpPr>
          <p:spPr bwMode="auto">
            <a:xfrm>
              <a:off x="1434" y="2594"/>
              <a:ext cx="528" cy="192"/>
            </a:xfrm>
            <a:prstGeom prst="rect">
              <a:avLst/>
            </a:prstGeom>
            <a:noFill/>
            <a:ln w="22225" algn="ctr">
              <a:noFill/>
              <a:miter lim="800000"/>
              <a:headEnd/>
              <a:tailEnd/>
            </a:ln>
            <a:effectLst/>
          </p:spPr>
          <p:txBody>
            <a:bodyPr lIns="0" tIns="0" rIns="0" bIns="0">
              <a:spAutoFit/>
            </a:bodyPr>
            <a:lstStyle/>
            <a:p>
              <a:pPr algn="l"/>
              <a:r>
                <a:rPr lang="en-US" altLang="zh-CN" dirty="0"/>
                <a:t>Horses</a:t>
              </a:r>
            </a:p>
          </p:txBody>
        </p:sp>
        <p:sp>
          <p:nvSpPr>
            <p:cNvPr id="913422" name="Rectangle 14"/>
            <p:cNvSpPr>
              <a:spLocks noChangeArrowheads="1"/>
            </p:cNvSpPr>
            <p:nvPr/>
          </p:nvSpPr>
          <p:spPr bwMode="auto">
            <a:xfrm>
              <a:off x="1430" y="3476"/>
              <a:ext cx="624" cy="192"/>
            </a:xfrm>
            <a:prstGeom prst="rect">
              <a:avLst/>
            </a:prstGeom>
            <a:noFill/>
            <a:ln w="22225" algn="ctr">
              <a:noFill/>
              <a:miter lim="800000"/>
              <a:headEnd/>
              <a:tailEnd/>
            </a:ln>
            <a:effectLst/>
          </p:spPr>
          <p:txBody>
            <a:bodyPr lIns="0" tIns="0" rIns="0" bIns="0">
              <a:spAutoFit/>
            </a:bodyPr>
            <a:lstStyle/>
            <a:p>
              <a:pPr algn="l"/>
              <a:r>
                <a:rPr lang="en-US" altLang="zh-CN" dirty="0"/>
                <a:t>Flowers</a:t>
              </a:r>
            </a:p>
          </p:txBody>
        </p:sp>
        <p:sp>
          <p:nvSpPr>
            <p:cNvPr id="913423" name="Rectangle 15"/>
            <p:cNvSpPr>
              <a:spLocks noChangeArrowheads="1"/>
            </p:cNvSpPr>
            <p:nvPr/>
          </p:nvSpPr>
          <p:spPr bwMode="auto">
            <a:xfrm>
              <a:off x="2275" y="3534"/>
              <a:ext cx="672" cy="192"/>
            </a:xfrm>
            <a:prstGeom prst="rect">
              <a:avLst/>
            </a:prstGeom>
            <a:noFill/>
            <a:ln w="22225" algn="ctr">
              <a:noFill/>
              <a:miter lim="800000"/>
              <a:headEnd/>
              <a:tailEnd/>
            </a:ln>
            <a:effectLst/>
          </p:spPr>
          <p:txBody>
            <a:bodyPr lIns="0" tIns="0" rIns="0" bIns="0">
              <a:spAutoFit/>
            </a:bodyPr>
            <a:lstStyle/>
            <a:p>
              <a:pPr algn="l"/>
              <a:r>
                <a:rPr lang="en-US" altLang="zh-CN" dirty="0"/>
                <a:t>Dinosaur</a:t>
              </a:r>
            </a:p>
          </p:txBody>
        </p:sp>
        <p:sp>
          <p:nvSpPr>
            <p:cNvPr id="913424" name="Rectangle 16"/>
            <p:cNvSpPr>
              <a:spLocks noChangeArrowheads="1"/>
            </p:cNvSpPr>
            <p:nvPr/>
          </p:nvSpPr>
          <p:spPr bwMode="auto">
            <a:xfrm>
              <a:off x="624" y="2205"/>
              <a:ext cx="2400" cy="2052"/>
            </a:xfrm>
            <a:prstGeom prst="rect">
              <a:avLst/>
            </a:prstGeom>
            <a:noFill/>
            <a:ln w="12700" algn="ctr">
              <a:solidFill>
                <a:srgbClr val="2FC9FF"/>
              </a:solidFill>
              <a:prstDash val="dash"/>
              <a:miter lim="800000"/>
              <a:headEnd/>
              <a:tailEnd/>
            </a:ln>
            <a:effectLst/>
          </p:spPr>
          <p:txBody>
            <a:bodyPr wrap="none" anchor="ctr"/>
            <a:lstStyle/>
            <a:p>
              <a:endParaRPr lang="en-US"/>
            </a:p>
          </p:txBody>
        </p:sp>
      </p:grpSp>
      <p:sp>
        <p:nvSpPr>
          <p:cNvPr id="913426" name="Rectangle 18"/>
          <p:cNvSpPr>
            <a:spLocks noChangeArrowheads="1"/>
          </p:cNvSpPr>
          <p:nvPr/>
        </p:nvSpPr>
        <p:spPr bwMode="auto">
          <a:xfrm>
            <a:off x="2420257" y="3462173"/>
            <a:ext cx="1701800" cy="738664"/>
          </a:xfrm>
          <a:prstGeom prst="rect">
            <a:avLst/>
          </a:prstGeom>
          <a:noFill/>
          <a:ln w="22225" algn="ctr">
            <a:noFill/>
            <a:miter lim="800000"/>
            <a:headEnd/>
            <a:tailEnd/>
          </a:ln>
          <a:effectLst/>
        </p:spPr>
        <p:txBody>
          <a:bodyPr wrap="square" lIns="0" tIns="0" rIns="0" bIns="0">
            <a:spAutoFit/>
          </a:bodyPr>
          <a:lstStyle/>
          <a:p>
            <a:pPr algn="r"/>
            <a:r>
              <a:rPr lang="en-US" altLang="zh-CN" sz="2400" dirty="0">
                <a:solidFill>
                  <a:srgbClr val="F78609"/>
                </a:solidFill>
              </a:rPr>
              <a:t>Predefined labels</a:t>
            </a: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0828" y="3468007"/>
            <a:ext cx="4189556" cy="2751142"/>
          </a:xfrm>
          <a:prstGeom prst="rect">
            <a:avLst/>
          </a:prstGeom>
          <a:solidFill>
            <a:srgbClr val="5DD5FF"/>
          </a:solidFill>
        </p:spPr>
      </p:pic>
      <p:pic>
        <p:nvPicPr>
          <p:cNvPr id="24" name="Picture 7" descr="746"/>
          <p:cNvPicPr>
            <a:picLocks noChangeAspect="1" noChangeArrowheads="1"/>
          </p:cNvPicPr>
          <p:nvPr/>
        </p:nvPicPr>
        <p:blipFill>
          <a:blip r:embed="rId9" cstate="print"/>
          <a:srcRect/>
          <a:stretch>
            <a:fillRect/>
          </a:stretch>
        </p:blipFill>
        <p:spPr bwMode="auto">
          <a:xfrm rot="10800000">
            <a:off x="5562600" y="5156146"/>
            <a:ext cx="2456001" cy="1813252"/>
          </a:xfrm>
          <a:prstGeom prst="rect">
            <a:avLst/>
          </a:prstGeom>
          <a:noFill/>
          <a:ln>
            <a:noFill/>
          </a:ln>
          <a:effectLst/>
          <a:scene3d>
            <a:camera prst="isometricOffAxis2Top"/>
            <a:lightRig rig="threePt" dir="t"/>
          </a:scene3d>
        </p:spPr>
      </p:pic>
      <p:sp>
        <p:nvSpPr>
          <p:cNvPr id="7" name="TextBox 6"/>
          <p:cNvSpPr txBox="1"/>
          <p:nvPr/>
        </p:nvSpPr>
        <p:spPr>
          <a:xfrm>
            <a:off x="5172076" y="3759063"/>
            <a:ext cx="1595438" cy="707886"/>
          </a:xfrm>
          <a:prstGeom prst="rect">
            <a:avLst/>
          </a:prstGeom>
          <a:noFill/>
        </p:spPr>
        <p:txBody>
          <a:bodyPr wrap="square" rtlCol="0">
            <a:spAutoFit/>
          </a:bodyPr>
          <a:lstStyle/>
          <a:p>
            <a:pPr>
              <a:lnSpc>
                <a:spcPts val="2400"/>
              </a:lnSpc>
            </a:pPr>
            <a:r>
              <a:rPr lang="en-US" sz="2200" dirty="0">
                <a:solidFill>
                  <a:schemeClr val="bg1"/>
                </a:solidFill>
              </a:rPr>
              <a:t>What is the label ?</a:t>
            </a:r>
          </a:p>
        </p:txBody>
      </p:sp>
      <p:sp>
        <p:nvSpPr>
          <p:cNvPr id="8" name="TextBox 7"/>
          <p:cNvSpPr txBox="1"/>
          <p:nvPr/>
        </p:nvSpPr>
        <p:spPr>
          <a:xfrm>
            <a:off x="5104781" y="4410350"/>
            <a:ext cx="1074333" cy="369332"/>
          </a:xfrm>
          <a:prstGeom prst="rect">
            <a:avLst/>
          </a:prstGeom>
          <a:noFill/>
        </p:spPr>
        <p:txBody>
          <a:bodyPr wrap="none" rtlCol="0">
            <a:spAutoFit/>
          </a:bodyPr>
          <a:lstStyle/>
          <a:p>
            <a:r>
              <a:rPr lang="en-US" dirty="0">
                <a:solidFill>
                  <a:schemeClr val="bg1"/>
                </a:solidFill>
              </a:rPr>
              <a:t>“Horses”</a:t>
            </a:r>
          </a:p>
        </p:txBody>
      </p:sp>
      <p:sp>
        <p:nvSpPr>
          <p:cNvPr id="3" name="Date Placeholder 2">
            <a:extLst>
              <a:ext uri="{FF2B5EF4-FFF2-40B4-BE49-F238E27FC236}">
                <a16:creationId xmlns:a16="http://schemas.microsoft.com/office/drawing/2014/main" id="{4B97FDA9-F8ED-4F28-86E4-8612DED3C98E}"/>
              </a:ext>
            </a:extLst>
          </p:cNvPr>
          <p:cNvSpPr>
            <a:spLocks noGrp="1"/>
          </p:cNvSpPr>
          <p:nvPr>
            <p:ph type="dt" sz="half" idx="10"/>
          </p:nvPr>
        </p:nvSpPr>
        <p:spPr/>
        <p:txBody>
          <a:bodyPr/>
          <a:lstStyle/>
          <a:p>
            <a:fld id="{99F37B99-0902-4970-BB26-FD6C74FD5432}" type="datetime1">
              <a:rPr lang="en-US" smtClean="0"/>
              <a:t>3/28/2023</a:t>
            </a:fld>
            <a:endParaRPr lang="en-US" dirty="0"/>
          </a:p>
        </p:txBody>
      </p:sp>
      <p:sp>
        <p:nvSpPr>
          <p:cNvPr id="4" name="Slide Number Placeholder 3">
            <a:extLst>
              <a:ext uri="{FF2B5EF4-FFF2-40B4-BE49-F238E27FC236}">
                <a16:creationId xmlns:a16="http://schemas.microsoft.com/office/drawing/2014/main" id="{329C7D7E-084D-4AD5-8A9F-C06212876566}"/>
              </a:ext>
            </a:extLst>
          </p:cNvPr>
          <p:cNvSpPr>
            <a:spLocks noGrp="1"/>
          </p:cNvSpPr>
          <p:nvPr>
            <p:ph type="sldNum" sz="quarter" idx="12"/>
          </p:nvPr>
        </p:nvSpPr>
        <p:spPr/>
        <p:txBody>
          <a:bodyPr/>
          <a:lstStyle/>
          <a:p>
            <a:fld id="{8444A278-390B-480E-A91C-73A8347B7D93}" type="slidenum">
              <a:rPr lang="en-US" smtClean="0"/>
              <a:pPr/>
              <a:t>54</a:t>
            </a:fld>
            <a:endParaRPr lang="en-US" dirty="0"/>
          </a:p>
        </p:txBody>
      </p:sp>
    </p:spTree>
    <p:extLst>
      <p:ext uri="{BB962C8B-B14F-4D97-AF65-F5344CB8AC3E}">
        <p14:creationId xmlns:p14="http://schemas.microsoft.com/office/powerpoint/2010/main" val="40365894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p:txBody>
          <a:bodyPr>
            <a:normAutofit/>
          </a:bodyPr>
          <a:lstStyle/>
          <a:p>
            <a:r>
              <a:rPr lang="en-US" altLang="zh-CN" sz="4400" dirty="0">
                <a:solidFill>
                  <a:srgbClr val="CFAFE7"/>
                </a:solidFill>
                <a:ea typeface="宋体" pitchFamily="2" charset="-122"/>
              </a:rPr>
              <a:t>Classifiers</a:t>
            </a:r>
          </a:p>
        </p:txBody>
      </p:sp>
      <p:grpSp>
        <p:nvGrpSpPr>
          <p:cNvPr id="2" name="Group 21"/>
          <p:cNvGrpSpPr>
            <a:grpSpLocks/>
          </p:cNvGrpSpPr>
          <p:nvPr/>
        </p:nvGrpSpPr>
        <p:grpSpPr bwMode="auto">
          <a:xfrm>
            <a:off x="4800600" y="207795"/>
            <a:ext cx="3810000" cy="3123605"/>
            <a:chOff x="624" y="2205"/>
            <a:chExt cx="2400" cy="2052"/>
          </a:xfrm>
        </p:grpSpPr>
        <p:pic>
          <p:nvPicPr>
            <p:cNvPr id="913412" name="Picture 4" descr="738"/>
            <p:cNvPicPr>
              <a:picLocks noChangeAspect="1" noChangeArrowheads="1"/>
            </p:cNvPicPr>
            <p:nvPr/>
          </p:nvPicPr>
          <p:blipFill>
            <a:blip r:embed="rId3" cstate="print"/>
            <a:srcRect/>
            <a:stretch>
              <a:fillRect/>
            </a:stretch>
          </p:blipFill>
          <p:spPr bwMode="auto">
            <a:xfrm>
              <a:off x="768" y="2784"/>
              <a:ext cx="582" cy="388"/>
            </a:xfrm>
            <a:prstGeom prst="rect">
              <a:avLst/>
            </a:prstGeom>
            <a:noFill/>
          </p:spPr>
        </p:pic>
        <p:pic>
          <p:nvPicPr>
            <p:cNvPr id="913414" name="Picture 6" descr="744"/>
            <p:cNvPicPr>
              <a:picLocks noChangeAspect="1" noChangeArrowheads="1"/>
            </p:cNvPicPr>
            <p:nvPr/>
          </p:nvPicPr>
          <p:blipFill>
            <a:blip r:embed="rId4" cstate="print"/>
            <a:srcRect/>
            <a:stretch>
              <a:fillRect/>
            </a:stretch>
          </p:blipFill>
          <p:spPr bwMode="auto">
            <a:xfrm>
              <a:off x="768" y="2352"/>
              <a:ext cx="582" cy="388"/>
            </a:xfrm>
            <a:prstGeom prst="rect">
              <a:avLst/>
            </a:prstGeom>
            <a:noFill/>
          </p:spPr>
        </p:pic>
        <p:pic>
          <p:nvPicPr>
            <p:cNvPr id="913415" name="Picture 7" descr="454"/>
            <p:cNvPicPr>
              <a:picLocks noChangeAspect="1" noChangeArrowheads="1"/>
            </p:cNvPicPr>
            <p:nvPr/>
          </p:nvPicPr>
          <p:blipFill>
            <a:blip r:embed="rId5" cstate="print"/>
            <a:srcRect/>
            <a:stretch>
              <a:fillRect/>
            </a:stretch>
          </p:blipFill>
          <p:spPr bwMode="auto">
            <a:xfrm>
              <a:off x="2157" y="2959"/>
              <a:ext cx="582" cy="388"/>
            </a:xfrm>
            <a:prstGeom prst="rect">
              <a:avLst/>
            </a:prstGeom>
            <a:noFill/>
          </p:spPr>
        </p:pic>
        <p:pic>
          <p:nvPicPr>
            <p:cNvPr id="913416" name="Picture 8" descr="623"/>
            <p:cNvPicPr>
              <a:picLocks noChangeAspect="1" noChangeArrowheads="1"/>
            </p:cNvPicPr>
            <p:nvPr/>
          </p:nvPicPr>
          <p:blipFill>
            <a:blip r:embed="rId6" cstate="print"/>
            <a:srcRect/>
            <a:stretch>
              <a:fillRect/>
            </a:stretch>
          </p:blipFill>
          <p:spPr bwMode="auto">
            <a:xfrm>
              <a:off x="762" y="3361"/>
              <a:ext cx="587" cy="391"/>
            </a:xfrm>
            <a:prstGeom prst="rect">
              <a:avLst/>
            </a:prstGeom>
            <a:noFill/>
          </p:spPr>
        </p:pic>
        <p:pic>
          <p:nvPicPr>
            <p:cNvPr id="913417" name="Picture 9" descr="628"/>
            <p:cNvPicPr>
              <a:picLocks noChangeAspect="1" noChangeArrowheads="1"/>
            </p:cNvPicPr>
            <p:nvPr/>
          </p:nvPicPr>
          <p:blipFill>
            <a:blip r:embed="rId7" cstate="print"/>
            <a:srcRect/>
            <a:stretch>
              <a:fillRect/>
            </a:stretch>
          </p:blipFill>
          <p:spPr bwMode="auto">
            <a:xfrm>
              <a:off x="1194" y="3697"/>
              <a:ext cx="587" cy="391"/>
            </a:xfrm>
            <a:prstGeom prst="rect">
              <a:avLst/>
            </a:prstGeom>
            <a:noFill/>
          </p:spPr>
        </p:pic>
        <p:sp>
          <p:nvSpPr>
            <p:cNvPr id="913421" name="Rectangle 13"/>
            <p:cNvSpPr>
              <a:spLocks noChangeArrowheads="1"/>
            </p:cNvSpPr>
            <p:nvPr/>
          </p:nvSpPr>
          <p:spPr bwMode="auto">
            <a:xfrm>
              <a:off x="1395" y="2688"/>
              <a:ext cx="528" cy="192"/>
            </a:xfrm>
            <a:prstGeom prst="rect">
              <a:avLst/>
            </a:prstGeom>
            <a:noFill/>
            <a:ln w="22225" algn="ctr">
              <a:noFill/>
              <a:miter lim="800000"/>
              <a:headEnd/>
              <a:tailEnd/>
            </a:ln>
            <a:effectLst/>
          </p:spPr>
          <p:txBody>
            <a:bodyPr lIns="0" tIns="0" rIns="0" bIns="0">
              <a:spAutoFit/>
            </a:bodyPr>
            <a:lstStyle/>
            <a:p>
              <a:pPr algn="l"/>
              <a:r>
                <a:rPr lang="en-US" altLang="zh-CN" dirty="0"/>
                <a:t>Horses</a:t>
              </a:r>
            </a:p>
          </p:txBody>
        </p:sp>
        <p:sp>
          <p:nvSpPr>
            <p:cNvPr id="913422" name="Rectangle 14"/>
            <p:cNvSpPr>
              <a:spLocks noChangeArrowheads="1"/>
            </p:cNvSpPr>
            <p:nvPr/>
          </p:nvSpPr>
          <p:spPr bwMode="auto">
            <a:xfrm>
              <a:off x="1386" y="3457"/>
              <a:ext cx="624" cy="192"/>
            </a:xfrm>
            <a:prstGeom prst="rect">
              <a:avLst/>
            </a:prstGeom>
            <a:noFill/>
            <a:ln w="22225" algn="ctr">
              <a:noFill/>
              <a:miter lim="800000"/>
              <a:headEnd/>
              <a:tailEnd/>
            </a:ln>
            <a:effectLst/>
          </p:spPr>
          <p:txBody>
            <a:bodyPr lIns="0" tIns="0" rIns="0" bIns="0">
              <a:spAutoFit/>
            </a:bodyPr>
            <a:lstStyle/>
            <a:p>
              <a:pPr algn="l"/>
              <a:r>
                <a:rPr lang="en-US" altLang="zh-CN"/>
                <a:t>Flowers</a:t>
              </a:r>
            </a:p>
          </p:txBody>
        </p:sp>
        <p:sp>
          <p:nvSpPr>
            <p:cNvPr id="913423" name="Rectangle 15"/>
            <p:cNvSpPr>
              <a:spLocks noChangeArrowheads="1"/>
            </p:cNvSpPr>
            <p:nvPr/>
          </p:nvSpPr>
          <p:spPr bwMode="auto">
            <a:xfrm>
              <a:off x="2205" y="3371"/>
              <a:ext cx="672" cy="192"/>
            </a:xfrm>
            <a:prstGeom prst="rect">
              <a:avLst/>
            </a:prstGeom>
            <a:noFill/>
            <a:ln w="22225" algn="ctr">
              <a:noFill/>
              <a:miter lim="800000"/>
              <a:headEnd/>
              <a:tailEnd/>
            </a:ln>
            <a:effectLst/>
          </p:spPr>
          <p:txBody>
            <a:bodyPr lIns="0" tIns="0" rIns="0" bIns="0">
              <a:spAutoFit/>
            </a:bodyPr>
            <a:lstStyle/>
            <a:p>
              <a:pPr algn="l"/>
              <a:r>
                <a:rPr lang="en-US" altLang="zh-CN" dirty="0"/>
                <a:t>Dinosaur</a:t>
              </a:r>
            </a:p>
          </p:txBody>
        </p:sp>
        <p:sp>
          <p:nvSpPr>
            <p:cNvPr id="913424" name="Rectangle 16"/>
            <p:cNvSpPr>
              <a:spLocks noChangeArrowheads="1"/>
            </p:cNvSpPr>
            <p:nvPr/>
          </p:nvSpPr>
          <p:spPr bwMode="auto">
            <a:xfrm>
              <a:off x="624" y="2205"/>
              <a:ext cx="2400" cy="2052"/>
            </a:xfrm>
            <a:prstGeom prst="rect">
              <a:avLst/>
            </a:prstGeom>
            <a:noFill/>
            <a:ln w="12700" algn="ctr">
              <a:solidFill>
                <a:srgbClr val="18F8D3"/>
              </a:solidFill>
              <a:prstDash val="dash"/>
              <a:miter lim="800000"/>
              <a:headEnd/>
              <a:tailEnd/>
            </a:ln>
            <a:effectLst/>
          </p:spPr>
          <p:txBody>
            <a:bodyPr wrap="none" anchor="ctr"/>
            <a:lstStyle/>
            <a:p>
              <a:endParaRPr lang="en-US"/>
            </a:p>
          </p:txBody>
        </p:sp>
        <p:sp>
          <p:nvSpPr>
            <p:cNvPr id="913425" name="Rectangle 17"/>
            <p:cNvSpPr>
              <a:spLocks noChangeArrowheads="1"/>
            </p:cNvSpPr>
            <p:nvPr/>
          </p:nvSpPr>
          <p:spPr bwMode="auto">
            <a:xfrm>
              <a:off x="1516" y="2322"/>
              <a:ext cx="1434" cy="243"/>
            </a:xfrm>
            <a:prstGeom prst="rect">
              <a:avLst/>
            </a:prstGeom>
            <a:noFill/>
            <a:ln w="22225" algn="ctr">
              <a:noFill/>
              <a:miter lim="800000"/>
              <a:headEnd/>
              <a:tailEnd/>
            </a:ln>
            <a:effectLst/>
          </p:spPr>
          <p:txBody>
            <a:bodyPr wrap="square" lIns="0" tIns="0" rIns="0" bIns="0">
              <a:spAutoFit/>
            </a:bodyPr>
            <a:lstStyle/>
            <a:p>
              <a:pPr algn="l"/>
              <a:r>
                <a:rPr lang="en-US" altLang="zh-CN" sz="2400" dirty="0">
                  <a:solidFill>
                    <a:srgbClr val="18F8D3"/>
                  </a:solidFill>
                </a:rPr>
                <a:t>Training dataset</a:t>
              </a:r>
            </a:p>
          </p:txBody>
        </p:sp>
      </p:grpSp>
      <p:sp>
        <p:nvSpPr>
          <p:cNvPr id="913426" name="Rectangle 18"/>
          <p:cNvSpPr>
            <a:spLocks noChangeArrowheads="1"/>
          </p:cNvSpPr>
          <p:nvPr/>
        </p:nvSpPr>
        <p:spPr bwMode="auto">
          <a:xfrm>
            <a:off x="6553200" y="2950995"/>
            <a:ext cx="2057400" cy="307777"/>
          </a:xfrm>
          <a:prstGeom prst="rect">
            <a:avLst/>
          </a:prstGeom>
          <a:noFill/>
          <a:ln w="22225" algn="ctr">
            <a:noFill/>
            <a:miter lim="800000"/>
            <a:headEnd/>
            <a:tailEnd/>
          </a:ln>
          <a:effectLst/>
        </p:spPr>
        <p:txBody>
          <a:bodyPr wrap="square" lIns="0" tIns="0" rIns="0" bIns="0">
            <a:spAutoFit/>
          </a:bodyPr>
          <a:lstStyle/>
          <a:p>
            <a:pPr algn="l"/>
            <a:r>
              <a:rPr lang="en-US" altLang="zh-CN" sz="2000" dirty="0">
                <a:solidFill>
                  <a:srgbClr val="F78609"/>
                </a:solidFill>
              </a:rPr>
              <a:t>Predefined labels</a:t>
            </a:r>
          </a:p>
        </p:txBody>
      </p:sp>
      <p:cxnSp>
        <p:nvCxnSpPr>
          <p:cNvPr id="6" name="Straight Arrow Connector 5"/>
          <p:cNvCxnSpPr/>
          <p:nvPr/>
        </p:nvCxnSpPr>
        <p:spPr>
          <a:xfrm>
            <a:off x="5105400" y="6503574"/>
            <a:ext cx="342423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105400" y="4141374"/>
            <a:ext cx="0" cy="2362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7" descr="454"/>
          <p:cNvPicPr>
            <a:picLocks noChangeAspect="1" noChangeArrowheads="1"/>
          </p:cNvPicPr>
          <p:nvPr/>
        </p:nvPicPr>
        <p:blipFill>
          <a:blip r:embed="rId5" cstate="print"/>
          <a:srcRect/>
          <a:stretch>
            <a:fillRect/>
          </a:stretch>
        </p:blipFill>
        <p:spPr bwMode="auto">
          <a:xfrm>
            <a:off x="7117557" y="4375861"/>
            <a:ext cx="538162" cy="344022"/>
          </a:xfrm>
          <a:prstGeom prst="rect">
            <a:avLst/>
          </a:prstGeom>
          <a:noFill/>
        </p:spPr>
      </p:pic>
      <p:pic>
        <p:nvPicPr>
          <p:cNvPr id="11" name="Picture 10"/>
          <p:cNvPicPr>
            <a:picLocks noChangeAspect="1"/>
          </p:cNvPicPr>
          <p:nvPr/>
        </p:nvPicPr>
        <p:blipFill>
          <a:blip r:embed="rId8"/>
          <a:stretch>
            <a:fillRect/>
          </a:stretch>
        </p:blipFill>
        <p:spPr>
          <a:xfrm>
            <a:off x="5815523" y="5908131"/>
            <a:ext cx="542585" cy="347538"/>
          </a:xfrm>
          <a:prstGeom prst="rect">
            <a:avLst/>
          </a:prstGeom>
        </p:spPr>
      </p:pic>
      <p:pic>
        <p:nvPicPr>
          <p:cNvPr id="27" name="Picture 4" descr="738"/>
          <p:cNvPicPr>
            <a:picLocks noChangeAspect="1" noChangeArrowheads="1"/>
          </p:cNvPicPr>
          <p:nvPr/>
        </p:nvPicPr>
        <p:blipFill>
          <a:blip r:embed="rId3" cstate="print"/>
          <a:srcRect/>
          <a:stretch>
            <a:fillRect/>
          </a:stretch>
        </p:blipFill>
        <p:spPr bwMode="auto">
          <a:xfrm>
            <a:off x="5268906" y="4280316"/>
            <a:ext cx="574683" cy="367369"/>
          </a:xfrm>
          <a:prstGeom prst="rect">
            <a:avLst/>
          </a:prstGeom>
          <a:noFill/>
        </p:spPr>
      </p:pic>
      <p:cxnSp>
        <p:nvCxnSpPr>
          <p:cNvPr id="13" name="Straight Connector 12"/>
          <p:cNvCxnSpPr>
            <a:cxnSpLocks/>
          </p:cNvCxnSpPr>
          <p:nvPr/>
        </p:nvCxnSpPr>
        <p:spPr>
          <a:xfrm>
            <a:off x="6631782" y="5301000"/>
            <a:ext cx="1793081" cy="90783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p:cNvCxnSpPr>
          <p:nvPr/>
        </p:nvCxnSpPr>
        <p:spPr>
          <a:xfrm flipV="1">
            <a:off x="5251374" y="5317383"/>
            <a:ext cx="1393260" cy="587639"/>
          </a:xfrm>
          <a:prstGeom prst="line">
            <a:avLst/>
          </a:prstGeom>
          <a:ln w="38100">
            <a:solidFill>
              <a:srgbClr val="18F8D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a:xfrm flipH="1">
            <a:off x="6644634" y="4263592"/>
            <a:ext cx="289566" cy="1037408"/>
          </a:xfrm>
          <a:prstGeom prst="line">
            <a:avLst/>
          </a:prstGeom>
          <a:ln w="38100">
            <a:solidFill>
              <a:srgbClr val="CFAFE7"/>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34300" y="4994467"/>
            <a:ext cx="448979" cy="448979"/>
          </a:xfrm>
          <a:prstGeom prst="rect">
            <a:avLst/>
          </a:prstGeom>
        </p:spPr>
      </p:pic>
      <p:pic>
        <p:nvPicPr>
          <p:cNvPr id="913408" name="Picture 913407"/>
          <p:cNvPicPr>
            <a:picLocks noChangeAspect="1"/>
          </p:cNvPicPr>
          <p:nvPr/>
        </p:nvPicPr>
        <p:blipFill>
          <a:blip r:embed="rId10"/>
          <a:stretch>
            <a:fillRect/>
          </a:stretch>
        </p:blipFill>
        <p:spPr>
          <a:xfrm>
            <a:off x="7811181" y="4433998"/>
            <a:ext cx="564813" cy="374390"/>
          </a:xfrm>
          <a:prstGeom prst="rect">
            <a:avLst/>
          </a:prstGeom>
        </p:spPr>
      </p:pic>
      <p:pic>
        <p:nvPicPr>
          <p:cNvPr id="913409" name="Picture 913408"/>
          <p:cNvPicPr>
            <a:picLocks noChangeAspect="1"/>
          </p:cNvPicPr>
          <p:nvPr/>
        </p:nvPicPr>
        <p:blipFill>
          <a:blip r:embed="rId11"/>
          <a:stretch>
            <a:fillRect/>
          </a:stretch>
        </p:blipFill>
        <p:spPr>
          <a:xfrm>
            <a:off x="5233780" y="4857956"/>
            <a:ext cx="624095" cy="419100"/>
          </a:xfrm>
          <a:prstGeom prst="rect">
            <a:avLst/>
          </a:prstGeom>
        </p:spPr>
      </p:pic>
      <p:pic>
        <p:nvPicPr>
          <p:cNvPr id="913413" name="Picture 913412"/>
          <p:cNvPicPr>
            <a:picLocks noChangeAspect="1"/>
          </p:cNvPicPr>
          <p:nvPr/>
        </p:nvPicPr>
        <p:blipFill>
          <a:blip r:embed="rId12"/>
          <a:stretch>
            <a:fillRect/>
          </a:stretch>
        </p:blipFill>
        <p:spPr>
          <a:xfrm>
            <a:off x="6086815" y="4601086"/>
            <a:ext cx="483362" cy="400224"/>
          </a:xfrm>
          <a:prstGeom prst="rect">
            <a:avLst/>
          </a:prstGeom>
        </p:spPr>
      </p:pic>
      <p:pic>
        <p:nvPicPr>
          <p:cNvPr id="913419" name="Picture 913418"/>
          <p:cNvPicPr>
            <a:picLocks noChangeAspect="1"/>
          </p:cNvPicPr>
          <p:nvPr/>
        </p:nvPicPr>
        <p:blipFill>
          <a:blip r:embed="rId13"/>
          <a:stretch>
            <a:fillRect/>
          </a:stretch>
        </p:blipFill>
        <p:spPr>
          <a:xfrm>
            <a:off x="7138648" y="5854050"/>
            <a:ext cx="457200" cy="457200"/>
          </a:xfrm>
          <a:prstGeom prst="rect">
            <a:avLst/>
          </a:prstGeom>
        </p:spPr>
      </p:pic>
      <p:pic>
        <p:nvPicPr>
          <p:cNvPr id="913420" name="Picture 913419"/>
          <p:cNvPicPr>
            <a:picLocks noChangeAspect="1"/>
          </p:cNvPicPr>
          <p:nvPr/>
        </p:nvPicPr>
        <p:blipFill>
          <a:blip r:embed="rId14"/>
          <a:stretch>
            <a:fillRect/>
          </a:stretch>
        </p:blipFill>
        <p:spPr>
          <a:xfrm>
            <a:off x="6526429" y="5622863"/>
            <a:ext cx="485491" cy="462373"/>
          </a:xfrm>
          <a:prstGeom prst="rect">
            <a:avLst/>
          </a:prstGeom>
        </p:spPr>
      </p:pic>
      <p:sp>
        <p:nvSpPr>
          <p:cNvPr id="51" name="Rectangle 15"/>
          <p:cNvSpPr>
            <a:spLocks noChangeArrowheads="1"/>
          </p:cNvSpPr>
          <p:nvPr/>
        </p:nvSpPr>
        <p:spPr bwMode="auto">
          <a:xfrm>
            <a:off x="6931558" y="4951362"/>
            <a:ext cx="795337" cy="384721"/>
          </a:xfrm>
          <a:prstGeom prst="rect">
            <a:avLst/>
          </a:prstGeom>
          <a:noFill/>
          <a:ln w="22225" algn="ctr">
            <a:noFill/>
            <a:miter lim="800000"/>
            <a:headEnd/>
            <a:tailEnd/>
          </a:ln>
          <a:effectLst/>
        </p:spPr>
        <p:txBody>
          <a:bodyPr wrap="square" lIns="0" tIns="0" rIns="0" bIns="0">
            <a:spAutoFit/>
          </a:bodyPr>
          <a:lstStyle/>
          <a:p>
            <a:pPr algn="l">
              <a:lnSpc>
                <a:spcPts val="1500"/>
              </a:lnSpc>
            </a:pPr>
            <a:r>
              <a:rPr lang="en-US" altLang="zh-CN" sz="1400" dirty="0">
                <a:solidFill>
                  <a:srgbClr val="FFFF00"/>
                </a:solidFill>
              </a:rPr>
              <a:t>Dinosaur classifier</a:t>
            </a:r>
          </a:p>
        </p:txBody>
      </p:sp>
      <p:sp>
        <p:nvSpPr>
          <p:cNvPr id="913427" name="Down Arrow 913426"/>
          <p:cNvSpPr/>
          <p:nvPr/>
        </p:nvSpPr>
        <p:spPr>
          <a:xfrm>
            <a:off x="6637338" y="3430496"/>
            <a:ext cx="484632" cy="604984"/>
          </a:xfrm>
          <a:prstGeom prst="downArrow">
            <a:avLst/>
          </a:prstGeom>
          <a:solidFill>
            <a:srgbClr val="18F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17"/>
          <p:cNvSpPr>
            <a:spLocks noChangeArrowheads="1"/>
          </p:cNvSpPr>
          <p:nvPr/>
        </p:nvSpPr>
        <p:spPr bwMode="auto">
          <a:xfrm>
            <a:off x="7237757" y="3499627"/>
            <a:ext cx="1138238" cy="369901"/>
          </a:xfrm>
          <a:prstGeom prst="rect">
            <a:avLst/>
          </a:prstGeom>
          <a:noFill/>
          <a:ln w="22225" algn="ctr">
            <a:noFill/>
            <a:miter lim="800000"/>
            <a:headEnd/>
            <a:tailEnd/>
          </a:ln>
          <a:effectLst/>
        </p:spPr>
        <p:txBody>
          <a:bodyPr wrap="square" lIns="0" tIns="0" rIns="0" bIns="0">
            <a:spAutoFit/>
          </a:bodyPr>
          <a:lstStyle/>
          <a:p>
            <a:pPr algn="l"/>
            <a:r>
              <a:rPr lang="en-US" altLang="zh-CN" sz="2400" dirty="0">
                <a:solidFill>
                  <a:srgbClr val="18F8D3"/>
                </a:solidFill>
              </a:rPr>
              <a:t>Training</a:t>
            </a:r>
          </a:p>
        </p:txBody>
      </p:sp>
      <p:sp>
        <p:nvSpPr>
          <p:cNvPr id="61" name="Rectangle 15"/>
          <p:cNvSpPr>
            <a:spLocks noChangeArrowheads="1"/>
          </p:cNvSpPr>
          <p:nvPr/>
        </p:nvSpPr>
        <p:spPr bwMode="auto">
          <a:xfrm>
            <a:off x="5643563" y="6565681"/>
            <a:ext cx="2514600" cy="192360"/>
          </a:xfrm>
          <a:prstGeom prst="rect">
            <a:avLst/>
          </a:prstGeom>
          <a:noFill/>
          <a:ln w="22225" algn="ctr">
            <a:noFill/>
            <a:miter lim="800000"/>
            <a:headEnd/>
            <a:tailEnd/>
          </a:ln>
          <a:effectLst/>
        </p:spPr>
        <p:txBody>
          <a:bodyPr wrap="square" lIns="0" tIns="0" rIns="0" bIns="0">
            <a:spAutoFit/>
          </a:bodyPr>
          <a:lstStyle/>
          <a:p>
            <a:pPr algn="l">
              <a:lnSpc>
                <a:spcPts val="1500"/>
              </a:lnSpc>
            </a:pPr>
            <a:r>
              <a:rPr lang="en-US" altLang="zh-CN" sz="1400" dirty="0"/>
              <a:t>Multidimensional feature space</a:t>
            </a:r>
          </a:p>
        </p:txBody>
      </p:sp>
      <p:sp>
        <p:nvSpPr>
          <p:cNvPr id="3" name="Date Placeholder 2">
            <a:extLst>
              <a:ext uri="{FF2B5EF4-FFF2-40B4-BE49-F238E27FC236}">
                <a16:creationId xmlns:a16="http://schemas.microsoft.com/office/drawing/2014/main" id="{58969285-26B2-429C-8ECF-27C5D6C1E261}"/>
              </a:ext>
            </a:extLst>
          </p:cNvPr>
          <p:cNvSpPr>
            <a:spLocks noGrp="1"/>
          </p:cNvSpPr>
          <p:nvPr>
            <p:ph type="dt" sz="half" idx="10"/>
          </p:nvPr>
        </p:nvSpPr>
        <p:spPr/>
        <p:txBody>
          <a:bodyPr/>
          <a:lstStyle/>
          <a:p>
            <a:fld id="{88549025-38E9-4822-B5DB-46F9C0B0B84D}" type="datetime1">
              <a:rPr lang="en-US" smtClean="0"/>
              <a:t>3/28/2023</a:t>
            </a:fld>
            <a:endParaRPr lang="en-US" dirty="0"/>
          </a:p>
        </p:txBody>
      </p:sp>
      <p:sp>
        <p:nvSpPr>
          <p:cNvPr id="4" name="Slide Number Placeholder 3">
            <a:extLst>
              <a:ext uri="{FF2B5EF4-FFF2-40B4-BE49-F238E27FC236}">
                <a16:creationId xmlns:a16="http://schemas.microsoft.com/office/drawing/2014/main" id="{915675F8-264D-4056-97BC-83AA5FE27B2A}"/>
              </a:ext>
            </a:extLst>
          </p:cNvPr>
          <p:cNvSpPr>
            <a:spLocks noGrp="1"/>
          </p:cNvSpPr>
          <p:nvPr>
            <p:ph type="sldNum" sz="quarter" idx="12"/>
          </p:nvPr>
        </p:nvSpPr>
        <p:spPr/>
        <p:txBody>
          <a:bodyPr/>
          <a:lstStyle/>
          <a:p>
            <a:fld id="{8444A278-390B-480E-A91C-73A8347B7D93}" type="slidenum">
              <a:rPr lang="en-US" smtClean="0"/>
              <a:pPr/>
              <a:t>55</a:t>
            </a:fld>
            <a:endParaRPr lang="en-US" dirty="0"/>
          </a:p>
        </p:txBody>
      </p:sp>
      <p:grpSp>
        <p:nvGrpSpPr>
          <p:cNvPr id="20" name="Group 19">
            <a:extLst>
              <a:ext uri="{FF2B5EF4-FFF2-40B4-BE49-F238E27FC236}">
                <a16:creationId xmlns:a16="http://schemas.microsoft.com/office/drawing/2014/main" id="{DCEF4BED-7F46-70F4-2058-041559DBCA52}"/>
              </a:ext>
            </a:extLst>
          </p:cNvPr>
          <p:cNvGrpSpPr/>
          <p:nvPr/>
        </p:nvGrpSpPr>
        <p:grpSpPr>
          <a:xfrm>
            <a:off x="1118732" y="1612244"/>
            <a:ext cx="2538868" cy="4866448"/>
            <a:chOff x="1118732" y="1612244"/>
            <a:chExt cx="2538868" cy="4866448"/>
          </a:xfrm>
        </p:grpSpPr>
        <p:pic>
          <p:nvPicPr>
            <p:cNvPr id="913430" name="Picture 913429"/>
            <p:cNvPicPr>
              <a:picLocks noChangeAspect="1"/>
            </p:cNvPicPr>
            <p:nvPr/>
          </p:nvPicPr>
          <p:blipFill>
            <a:blip r:embed="rId15"/>
            <a:stretch>
              <a:fillRect/>
            </a:stretch>
          </p:blipFill>
          <p:spPr>
            <a:xfrm>
              <a:off x="1731654" y="1612244"/>
              <a:ext cx="1250309" cy="1250309"/>
            </a:xfrm>
            <a:prstGeom prst="rect">
              <a:avLst/>
            </a:prstGeom>
          </p:spPr>
        </p:pic>
        <p:sp>
          <p:nvSpPr>
            <p:cNvPr id="913431" name="TextBox 913430"/>
            <p:cNvSpPr txBox="1"/>
            <p:nvPr/>
          </p:nvSpPr>
          <p:spPr>
            <a:xfrm>
              <a:off x="1718721" y="6017027"/>
              <a:ext cx="1314784" cy="461665"/>
            </a:xfrm>
            <a:prstGeom prst="rect">
              <a:avLst/>
            </a:prstGeom>
            <a:noFill/>
          </p:spPr>
          <p:txBody>
            <a:bodyPr wrap="none" rtlCol="0">
              <a:spAutoFit/>
            </a:bodyPr>
            <a:lstStyle/>
            <a:p>
              <a:r>
                <a:rPr lang="en-US" sz="2400" dirty="0"/>
                <a:t>“Flower”</a:t>
              </a:r>
            </a:p>
          </p:txBody>
        </p:sp>
        <p:grpSp>
          <p:nvGrpSpPr>
            <p:cNvPr id="18" name="Group 17">
              <a:extLst>
                <a:ext uri="{FF2B5EF4-FFF2-40B4-BE49-F238E27FC236}">
                  <a16:creationId xmlns:a16="http://schemas.microsoft.com/office/drawing/2014/main" id="{508C1652-894A-CB94-9C69-E04EEB77C055}"/>
                </a:ext>
              </a:extLst>
            </p:cNvPr>
            <p:cNvGrpSpPr/>
            <p:nvPr/>
          </p:nvGrpSpPr>
          <p:grpSpPr>
            <a:xfrm>
              <a:off x="1118732" y="3519598"/>
              <a:ext cx="2538868" cy="1781402"/>
              <a:chOff x="1118732" y="3519598"/>
              <a:chExt cx="2538868" cy="1781402"/>
            </a:xfrm>
          </p:grpSpPr>
          <p:sp>
            <p:nvSpPr>
              <p:cNvPr id="16" name="Rectangle 15">
                <a:extLst>
                  <a:ext uri="{FF2B5EF4-FFF2-40B4-BE49-F238E27FC236}">
                    <a16:creationId xmlns:a16="http://schemas.microsoft.com/office/drawing/2014/main" id="{AAFCB0BC-3ECD-CFCF-0864-EED1B19846AE}"/>
                  </a:ext>
                </a:extLst>
              </p:cNvPr>
              <p:cNvSpPr/>
              <p:nvPr/>
            </p:nvSpPr>
            <p:spPr>
              <a:xfrm>
                <a:off x="1118732" y="3519598"/>
                <a:ext cx="2538868" cy="1781402"/>
              </a:xfrm>
              <a:prstGeom prst="rect">
                <a:avLst/>
              </a:prstGeom>
              <a:solidFill>
                <a:srgbClr val="0070C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F08DD5C-8D5D-9559-7205-46FF7AC73771}"/>
                  </a:ext>
                </a:extLst>
              </p:cNvPr>
              <p:cNvPicPr>
                <a:picLocks noChangeAspect="1"/>
              </p:cNvPicPr>
              <p:nvPr/>
            </p:nvPicPr>
            <p:blipFill>
              <a:blip r:embed="rId16"/>
              <a:stretch>
                <a:fillRect/>
              </a:stretch>
            </p:blipFill>
            <p:spPr>
              <a:xfrm>
                <a:off x="1143000" y="3526641"/>
                <a:ext cx="2455263" cy="1728706"/>
              </a:xfrm>
              <a:prstGeom prst="rect">
                <a:avLst/>
              </a:prstGeom>
            </p:spPr>
          </p:pic>
        </p:grpSp>
        <p:sp>
          <p:nvSpPr>
            <p:cNvPr id="57" name="Down Arrow 56"/>
            <p:cNvSpPr/>
            <p:nvPr/>
          </p:nvSpPr>
          <p:spPr>
            <a:xfrm>
              <a:off x="2133797" y="2854764"/>
              <a:ext cx="484632" cy="704080"/>
            </a:xfrm>
            <a:prstGeom prst="downArrow">
              <a:avLst/>
            </a:prstGeom>
            <a:solidFill>
              <a:srgbClr val="18F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own Arrow 57"/>
            <p:cNvSpPr/>
            <p:nvPr/>
          </p:nvSpPr>
          <p:spPr>
            <a:xfrm>
              <a:off x="2133797" y="5312947"/>
              <a:ext cx="484632" cy="704080"/>
            </a:xfrm>
            <a:prstGeom prst="downArrow">
              <a:avLst/>
            </a:prstGeom>
            <a:solidFill>
              <a:srgbClr val="18F8D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344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zh-CN" sz="4000" dirty="0">
                <a:solidFill>
                  <a:srgbClr val="CFAFE7"/>
                </a:solidFill>
                <a:latin typeface="Comic Sans MS" pitchFamily="66" charset="0"/>
                <a:ea typeface="宋体" pitchFamily="2" charset="-122"/>
              </a:rPr>
              <a:t>Frequent </a:t>
            </a:r>
            <a:r>
              <a:rPr lang="en-US" altLang="zh-CN" sz="4000" dirty="0" err="1">
                <a:solidFill>
                  <a:srgbClr val="CFAFE7"/>
                </a:solidFill>
                <a:latin typeface="Comic Sans MS" pitchFamily="66" charset="0"/>
                <a:ea typeface="宋体" pitchFamily="2" charset="-122"/>
              </a:rPr>
              <a:t>Itemset</a:t>
            </a:r>
            <a:r>
              <a:rPr lang="en-US" altLang="zh-CN" sz="4000" dirty="0">
                <a:solidFill>
                  <a:srgbClr val="CFAFE7"/>
                </a:solidFill>
                <a:latin typeface="Comic Sans MS" pitchFamily="66" charset="0"/>
                <a:ea typeface="宋体" pitchFamily="2" charset="-122"/>
              </a:rPr>
              <a:t> Mining</a:t>
            </a:r>
          </a:p>
        </p:txBody>
      </p:sp>
      <p:sp>
        <p:nvSpPr>
          <p:cNvPr id="64515" name="Rectangle 3"/>
          <p:cNvSpPr>
            <a:spLocks noGrp="1" noChangeArrowheads="1"/>
          </p:cNvSpPr>
          <p:nvPr>
            <p:ph type="body" idx="1"/>
          </p:nvPr>
        </p:nvSpPr>
        <p:spPr>
          <a:xfrm>
            <a:off x="457200" y="1447801"/>
            <a:ext cx="7467600" cy="685800"/>
          </a:xfrm>
        </p:spPr>
        <p:txBody>
          <a:bodyPr/>
          <a:lstStyle/>
          <a:p>
            <a:pPr eaLnBrk="1" hangingPunct="1">
              <a:buNone/>
            </a:pPr>
            <a:r>
              <a:rPr lang="en-US" altLang="zh-CN" dirty="0">
                <a:solidFill>
                  <a:srgbClr val="18F8D3"/>
                </a:solidFill>
                <a:latin typeface="Comic Sans MS" pitchFamily="66" charset="0"/>
                <a:ea typeface="宋体" pitchFamily="2" charset="-122"/>
              </a:rPr>
              <a:t>Mining frequent closed </a:t>
            </a:r>
            <a:r>
              <a:rPr lang="en-US" altLang="zh-CN" dirty="0" err="1">
                <a:solidFill>
                  <a:srgbClr val="18F8D3"/>
                </a:solidFill>
                <a:latin typeface="Comic Sans MS" pitchFamily="66" charset="0"/>
                <a:ea typeface="宋体" pitchFamily="2" charset="-122"/>
              </a:rPr>
              <a:t>itemsets</a:t>
            </a:r>
            <a:r>
              <a:rPr lang="en-US" altLang="zh-CN" dirty="0">
                <a:solidFill>
                  <a:srgbClr val="18F8D3"/>
                </a:solidFill>
                <a:latin typeface="Comic Sans MS" pitchFamily="66" charset="0"/>
                <a:ea typeface="宋体" pitchFamily="2" charset="-122"/>
              </a:rPr>
              <a:t>.</a:t>
            </a:r>
          </a:p>
        </p:txBody>
      </p:sp>
      <p:grpSp>
        <p:nvGrpSpPr>
          <p:cNvPr id="2" name="Group 61"/>
          <p:cNvGrpSpPr>
            <a:grpSpLocks/>
          </p:cNvGrpSpPr>
          <p:nvPr/>
        </p:nvGrpSpPr>
        <p:grpSpPr bwMode="auto">
          <a:xfrm>
            <a:off x="782638" y="2590800"/>
            <a:ext cx="1184275" cy="3111500"/>
            <a:chOff x="493" y="1632"/>
            <a:chExt cx="746" cy="1960"/>
          </a:xfrm>
        </p:grpSpPr>
        <p:pic>
          <p:nvPicPr>
            <p:cNvPr id="64549" name="Picture 16"/>
            <p:cNvPicPr>
              <a:picLocks noChangeAspect="1" noChangeArrowheads="1"/>
            </p:cNvPicPr>
            <p:nvPr/>
          </p:nvPicPr>
          <p:blipFill>
            <a:blip r:embed="rId3" cstate="print"/>
            <a:srcRect/>
            <a:stretch>
              <a:fillRect/>
            </a:stretch>
          </p:blipFill>
          <p:spPr bwMode="auto">
            <a:xfrm>
              <a:off x="501" y="1872"/>
              <a:ext cx="516" cy="186"/>
            </a:xfrm>
            <a:prstGeom prst="rect">
              <a:avLst/>
            </a:prstGeom>
            <a:noFill/>
            <a:ln w="9525">
              <a:noFill/>
              <a:miter lim="800000"/>
              <a:headEnd/>
              <a:tailEnd/>
            </a:ln>
          </p:spPr>
        </p:pic>
        <p:pic>
          <p:nvPicPr>
            <p:cNvPr id="64550" name="Picture 17"/>
            <p:cNvPicPr>
              <a:picLocks noChangeAspect="1" noChangeArrowheads="1"/>
            </p:cNvPicPr>
            <p:nvPr/>
          </p:nvPicPr>
          <p:blipFill>
            <a:blip r:embed="rId4" cstate="print"/>
            <a:srcRect/>
            <a:stretch>
              <a:fillRect/>
            </a:stretch>
          </p:blipFill>
          <p:spPr bwMode="auto">
            <a:xfrm>
              <a:off x="494" y="2665"/>
              <a:ext cx="744" cy="168"/>
            </a:xfrm>
            <a:prstGeom prst="rect">
              <a:avLst/>
            </a:prstGeom>
            <a:noFill/>
            <a:ln w="9525">
              <a:noFill/>
              <a:miter lim="800000"/>
              <a:headEnd/>
              <a:tailEnd/>
            </a:ln>
          </p:spPr>
        </p:pic>
        <p:pic>
          <p:nvPicPr>
            <p:cNvPr id="64551" name="Picture 18"/>
            <p:cNvPicPr>
              <a:picLocks noChangeAspect="1" noChangeArrowheads="1"/>
            </p:cNvPicPr>
            <p:nvPr/>
          </p:nvPicPr>
          <p:blipFill>
            <a:blip r:embed="rId5" cstate="print"/>
            <a:srcRect/>
            <a:stretch>
              <a:fillRect/>
            </a:stretch>
          </p:blipFill>
          <p:spPr bwMode="auto">
            <a:xfrm>
              <a:off x="493" y="2406"/>
              <a:ext cx="744" cy="180"/>
            </a:xfrm>
            <a:prstGeom prst="rect">
              <a:avLst/>
            </a:prstGeom>
            <a:noFill/>
            <a:ln w="9525">
              <a:noFill/>
              <a:miter lim="800000"/>
              <a:headEnd/>
              <a:tailEnd/>
            </a:ln>
          </p:spPr>
        </p:pic>
        <p:pic>
          <p:nvPicPr>
            <p:cNvPr id="64552" name="Picture 19"/>
            <p:cNvPicPr>
              <a:picLocks noChangeAspect="1" noChangeArrowheads="1"/>
            </p:cNvPicPr>
            <p:nvPr/>
          </p:nvPicPr>
          <p:blipFill>
            <a:blip r:embed="rId6" cstate="print"/>
            <a:srcRect/>
            <a:stretch>
              <a:fillRect/>
            </a:stretch>
          </p:blipFill>
          <p:spPr bwMode="auto">
            <a:xfrm>
              <a:off x="507" y="2126"/>
              <a:ext cx="522" cy="204"/>
            </a:xfrm>
            <a:prstGeom prst="rect">
              <a:avLst/>
            </a:prstGeom>
            <a:noFill/>
            <a:ln w="9525">
              <a:noFill/>
              <a:miter lim="800000"/>
              <a:headEnd/>
              <a:tailEnd/>
            </a:ln>
          </p:spPr>
        </p:pic>
        <p:pic>
          <p:nvPicPr>
            <p:cNvPr id="64553" name="Picture 20"/>
            <p:cNvPicPr>
              <a:picLocks noChangeAspect="1" noChangeArrowheads="1"/>
            </p:cNvPicPr>
            <p:nvPr/>
          </p:nvPicPr>
          <p:blipFill>
            <a:blip r:embed="rId7" cstate="print"/>
            <a:srcRect/>
            <a:stretch>
              <a:fillRect/>
            </a:stretch>
          </p:blipFill>
          <p:spPr bwMode="auto">
            <a:xfrm>
              <a:off x="501" y="2928"/>
              <a:ext cx="738" cy="186"/>
            </a:xfrm>
            <a:prstGeom prst="rect">
              <a:avLst/>
            </a:prstGeom>
            <a:noFill/>
            <a:ln w="9525">
              <a:noFill/>
              <a:miter lim="800000"/>
              <a:headEnd/>
              <a:tailEnd/>
            </a:ln>
          </p:spPr>
        </p:pic>
        <p:pic>
          <p:nvPicPr>
            <p:cNvPr id="64554" name="Picture 21"/>
            <p:cNvPicPr>
              <a:picLocks noChangeAspect="1" noChangeArrowheads="1"/>
            </p:cNvPicPr>
            <p:nvPr/>
          </p:nvPicPr>
          <p:blipFill>
            <a:blip r:embed="rId8" cstate="print"/>
            <a:srcRect/>
            <a:stretch>
              <a:fillRect/>
            </a:stretch>
          </p:blipFill>
          <p:spPr bwMode="auto">
            <a:xfrm>
              <a:off x="500" y="3192"/>
              <a:ext cx="732" cy="210"/>
            </a:xfrm>
            <a:prstGeom prst="rect">
              <a:avLst/>
            </a:prstGeom>
            <a:noFill/>
            <a:ln w="9525">
              <a:noFill/>
              <a:miter lim="800000"/>
              <a:headEnd/>
              <a:tailEnd/>
            </a:ln>
          </p:spPr>
        </p:pic>
        <p:pic>
          <p:nvPicPr>
            <p:cNvPr id="64555" name="Picture 22"/>
            <p:cNvPicPr>
              <a:picLocks noChangeAspect="1" noChangeArrowheads="1"/>
            </p:cNvPicPr>
            <p:nvPr/>
          </p:nvPicPr>
          <p:blipFill>
            <a:blip r:embed="rId3" cstate="print"/>
            <a:srcRect/>
            <a:stretch>
              <a:fillRect/>
            </a:stretch>
          </p:blipFill>
          <p:spPr bwMode="auto">
            <a:xfrm>
              <a:off x="499" y="1632"/>
              <a:ext cx="516" cy="186"/>
            </a:xfrm>
            <a:prstGeom prst="rect">
              <a:avLst/>
            </a:prstGeom>
            <a:noFill/>
            <a:ln w="9525">
              <a:noFill/>
              <a:miter lim="800000"/>
              <a:headEnd/>
              <a:tailEnd/>
            </a:ln>
          </p:spPr>
        </p:pic>
        <p:sp>
          <p:nvSpPr>
            <p:cNvPr id="64556" name="Rectangle 25"/>
            <p:cNvSpPr>
              <a:spLocks noChangeArrowheads="1"/>
            </p:cNvSpPr>
            <p:nvPr/>
          </p:nvSpPr>
          <p:spPr bwMode="auto">
            <a:xfrm>
              <a:off x="576" y="3438"/>
              <a:ext cx="528" cy="154"/>
            </a:xfrm>
            <a:prstGeom prst="rect">
              <a:avLst/>
            </a:prstGeom>
            <a:noFill/>
            <a:ln w="22225" algn="ctr">
              <a:noFill/>
              <a:miter lim="800000"/>
              <a:headEnd/>
              <a:tailEnd/>
            </a:ln>
          </p:spPr>
          <p:txBody>
            <a:bodyPr lIns="0" tIns="0" rIns="0" bIns="0">
              <a:spAutoFit/>
            </a:bodyPr>
            <a:lstStyle/>
            <a:p>
              <a:pPr algn="l"/>
              <a:r>
                <a:rPr lang="en-US" altLang="zh-CN" sz="1600" b="1" dirty="0" err="1">
                  <a:solidFill>
                    <a:srgbClr val="18F8D3"/>
                  </a:solidFill>
                </a:rPr>
                <a:t>Itemsets</a:t>
              </a:r>
              <a:endParaRPr lang="en-US" altLang="zh-CN" sz="1600" b="1" dirty="0">
                <a:solidFill>
                  <a:srgbClr val="18F8D3"/>
                </a:solidFill>
              </a:endParaRPr>
            </a:p>
          </p:txBody>
        </p:sp>
      </p:grpSp>
      <p:pic>
        <p:nvPicPr>
          <p:cNvPr id="984095" name="Picture 31"/>
          <p:cNvPicPr>
            <a:picLocks noChangeAspect="1" noChangeArrowheads="1"/>
          </p:cNvPicPr>
          <p:nvPr/>
        </p:nvPicPr>
        <p:blipFill>
          <a:blip r:embed="rId9" cstate="print"/>
          <a:srcRect/>
          <a:stretch>
            <a:fillRect/>
          </a:stretch>
        </p:blipFill>
        <p:spPr bwMode="auto">
          <a:xfrm>
            <a:off x="2667000" y="2667000"/>
            <a:ext cx="5319713" cy="530225"/>
          </a:xfrm>
          <a:prstGeom prst="rect">
            <a:avLst/>
          </a:prstGeom>
          <a:noFill/>
          <a:ln w="9525">
            <a:noFill/>
            <a:miter lim="800000"/>
            <a:headEnd/>
            <a:tailEnd/>
          </a:ln>
        </p:spPr>
      </p:pic>
      <p:sp>
        <p:nvSpPr>
          <p:cNvPr id="984096" name="Rectangle 32"/>
          <p:cNvSpPr>
            <a:spLocks noChangeArrowheads="1"/>
          </p:cNvSpPr>
          <p:nvPr/>
        </p:nvSpPr>
        <p:spPr bwMode="auto">
          <a:xfrm>
            <a:off x="1905000" y="5841091"/>
            <a:ext cx="6019800" cy="246221"/>
          </a:xfrm>
          <a:prstGeom prst="rect">
            <a:avLst/>
          </a:prstGeom>
          <a:noFill/>
          <a:ln w="22225" algn="ctr">
            <a:noFill/>
            <a:miter lim="800000"/>
            <a:headEnd/>
            <a:tailEnd/>
          </a:ln>
        </p:spPr>
        <p:txBody>
          <a:bodyPr lIns="0" tIns="0" rIns="0" bIns="0">
            <a:spAutoFit/>
          </a:bodyPr>
          <a:lstStyle/>
          <a:p>
            <a:pPr marL="171450" indent="-171450" algn="l">
              <a:buFont typeface="Arial" panose="020B0604020202020204" pitchFamily="34" charset="0"/>
              <a:buChar char="•"/>
            </a:pPr>
            <a:r>
              <a:rPr lang="en-US" altLang="zh-CN" sz="1600" b="1" i="1" dirty="0">
                <a:solidFill>
                  <a:srgbClr val="FFFF00"/>
                </a:solidFill>
              </a:rPr>
              <a:t>Frequent </a:t>
            </a:r>
            <a:r>
              <a:rPr lang="en-US" altLang="zh-CN" sz="1600" b="1" i="1" dirty="0" err="1">
                <a:solidFill>
                  <a:srgbClr val="FFFF00"/>
                </a:solidFill>
              </a:rPr>
              <a:t>itemset</a:t>
            </a:r>
            <a:r>
              <a:rPr lang="en-US" altLang="zh-CN" sz="1600" dirty="0">
                <a:solidFill>
                  <a:srgbClr val="FFFF00"/>
                </a:solidFill>
              </a:rPr>
              <a:t>: the support is larger than a threshold. </a:t>
            </a:r>
          </a:p>
        </p:txBody>
      </p:sp>
      <p:sp>
        <p:nvSpPr>
          <p:cNvPr id="984097" name="Rectangle 33"/>
          <p:cNvSpPr>
            <a:spLocks noChangeArrowheads="1"/>
          </p:cNvSpPr>
          <p:nvPr/>
        </p:nvSpPr>
        <p:spPr bwMode="auto">
          <a:xfrm>
            <a:off x="1905000" y="6218598"/>
            <a:ext cx="6553200" cy="492443"/>
          </a:xfrm>
          <a:prstGeom prst="rect">
            <a:avLst/>
          </a:prstGeom>
          <a:noFill/>
          <a:ln w="22225" algn="ctr">
            <a:noFill/>
            <a:miter lim="800000"/>
            <a:headEnd/>
            <a:tailEnd/>
          </a:ln>
        </p:spPr>
        <p:txBody>
          <a:bodyPr wrap="square" lIns="0" tIns="0" rIns="0" bIns="0">
            <a:spAutoFit/>
          </a:bodyPr>
          <a:lstStyle/>
          <a:p>
            <a:pPr marL="171450" indent="-171450" algn="l">
              <a:buFont typeface="Arial" panose="020B0604020202020204" pitchFamily="34" charset="0"/>
              <a:buChar char="•"/>
            </a:pPr>
            <a:r>
              <a:rPr lang="en-US" altLang="zh-CN" sz="1600" dirty="0">
                <a:solidFill>
                  <a:srgbClr val="FFFF00"/>
                </a:solidFill>
              </a:rPr>
              <a:t>A set of </a:t>
            </a:r>
            <a:r>
              <a:rPr lang="en-US" altLang="zh-CN" sz="1600" dirty="0" err="1">
                <a:solidFill>
                  <a:srgbClr val="FFFF00"/>
                </a:solidFill>
              </a:rPr>
              <a:t>itemsets</a:t>
            </a:r>
            <a:r>
              <a:rPr lang="en-US" altLang="zh-CN" sz="1600" dirty="0">
                <a:solidFill>
                  <a:srgbClr val="FFFF00"/>
                </a:solidFill>
              </a:rPr>
              <a:t> is </a:t>
            </a:r>
            <a:r>
              <a:rPr lang="en-US" altLang="zh-CN" sz="1600" b="1" i="1" dirty="0">
                <a:solidFill>
                  <a:srgbClr val="FFFF00"/>
                </a:solidFill>
              </a:rPr>
              <a:t>closed</a:t>
            </a:r>
            <a:r>
              <a:rPr lang="en-US" altLang="zh-CN" sz="1600" dirty="0">
                <a:solidFill>
                  <a:srgbClr val="FFFF00"/>
                </a:solidFill>
              </a:rPr>
              <a:t> if all of the supersets of each </a:t>
            </a:r>
            <a:r>
              <a:rPr lang="en-US" altLang="zh-CN" sz="1600" dirty="0" err="1">
                <a:solidFill>
                  <a:srgbClr val="FFFF00"/>
                </a:solidFill>
              </a:rPr>
              <a:t>itemset</a:t>
            </a:r>
            <a:r>
              <a:rPr lang="en-US" altLang="zh-CN" sz="1600" dirty="0">
                <a:solidFill>
                  <a:srgbClr val="FFFF00"/>
                </a:solidFill>
              </a:rPr>
              <a:t> have a smaller support.  </a:t>
            </a:r>
            <a:r>
              <a:rPr lang="en-US" altLang="zh-CN" sz="1600" dirty="0">
                <a:solidFill>
                  <a:schemeClr val="accent2">
                    <a:lumMod val="40000"/>
                    <a:lumOff val="60000"/>
                  </a:schemeClr>
                </a:solidFill>
              </a:rPr>
              <a:t>(we can use this to characterize an image category)</a:t>
            </a:r>
          </a:p>
        </p:txBody>
      </p:sp>
      <p:pic>
        <p:nvPicPr>
          <p:cNvPr id="984099" name="Picture 35"/>
          <p:cNvPicPr>
            <a:picLocks noChangeAspect="1" noChangeArrowheads="1"/>
          </p:cNvPicPr>
          <p:nvPr/>
        </p:nvPicPr>
        <p:blipFill>
          <a:blip r:embed="rId10" cstate="print"/>
          <a:srcRect/>
          <a:stretch>
            <a:fillRect/>
          </a:stretch>
        </p:blipFill>
        <p:spPr bwMode="auto">
          <a:xfrm>
            <a:off x="2590800" y="3657600"/>
            <a:ext cx="2536825" cy="247650"/>
          </a:xfrm>
          <a:prstGeom prst="rect">
            <a:avLst/>
          </a:prstGeom>
          <a:noFill/>
          <a:ln w="9525">
            <a:noFill/>
            <a:miter lim="800000"/>
            <a:headEnd/>
            <a:tailEnd/>
          </a:ln>
        </p:spPr>
      </p:pic>
      <p:pic>
        <p:nvPicPr>
          <p:cNvPr id="984100" name="Picture 36"/>
          <p:cNvPicPr>
            <a:picLocks noChangeAspect="1" noChangeArrowheads="1"/>
          </p:cNvPicPr>
          <p:nvPr/>
        </p:nvPicPr>
        <p:blipFill>
          <a:blip r:embed="rId11" cstate="print"/>
          <a:srcRect/>
          <a:stretch>
            <a:fillRect/>
          </a:stretch>
        </p:blipFill>
        <p:spPr bwMode="auto">
          <a:xfrm>
            <a:off x="2582333" y="4708172"/>
            <a:ext cx="2716213" cy="257175"/>
          </a:xfrm>
          <a:prstGeom prst="rect">
            <a:avLst/>
          </a:prstGeom>
          <a:noFill/>
          <a:ln w="9525">
            <a:noFill/>
            <a:miter lim="800000"/>
            <a:headEnd/>
            <a:tailEnd/>
          </a:ln>
        </p:spPr>
      </p:pic>
      <p:pic>
        <p:nvPicPr>
          <p:cNvPr id="984101" name="Picture 37"/>
          <p:cNvPicPr>
            <a:picLocks noChangeAspect="1" noChangeArrowheads="1"/>
          </p:cNvPicPr>
          <p:nvPr/>
        </p:nvPicPr>
        <p:blipFill>
          <a:blip r:embed="rId12" cstate="print"/>
          <a:srcRect/>
          <a:stretch>
            <a:fillRect/>
          </a:stretch>
        </p:blipFill>
        <p:spPr bwMode="auto">
          <a:xfrm>
            <a:off x="2590800" y="4191000"/>
            <a:ext cx="2433637" cy="247650"/>
          </a:xfrm>
          <a:prstGeom prst="rect">
            <a:avLst/>
          </a:prstGeom>
          <a:noFill/>
          <a:ln w="9525">
            <a:noFill/>
            <a:miter lim="800000"/>
            <a:headEnd/>
            <a:tailEnd/>
          </a:ln>
        </p:spPr>
      </p:pic>
      <p:grpSp>
        <p:nvGrpSpPr>
          <p:cNvPr id="4" name="Group 48"/>
          <p:cNvGrpSpPr>
            <a:grpSpLocks/>
          </p:cNvGrpSpPr>
          <p:nvPr/>
        </p:nvGrpSpPr>
        <p:grpSpPr bwMode="auto">
          <a:xfrm>
            <a:off x="914400" y="2895600"/>
            <a:ext cx="228600" cy="2492375"/>
            <a:chOff x="576" y="1824"/>
            <a:chExt cx="144" cy="1570"/>
          </a:xfrm>
        </p:grpSpPr>
        <p:sp>
          <p:nvSpPr>
            <p:cNvPr id="64540" name="Line 41"/>
            <p:cNvSpPr>
              <a:spLocks noChangeShapeType="1"/>
            </p:cNvSpPr>
            <p:nvPr/>
          </p:nvSpPr>
          <p:spPr bwMode="auto">
            <a:xfrm>
              <a:off x="576" y="1824"/>
              <a:ext cx="144" cy="0"/>
            </a:xfrm>
            <a:prstGeom prst="line">
              <a:avLst/>
            </a:prstGeom>
            <a:noFill/>
            <a:ln w="22225">
              <a:solidFill>
                <a:srgbClr val="FF0000"/>
              </a:solidFill>
              <a:round/>
              <a:headEnd/>
              <a:tailEnd/>
            </a:ln>
          </p:spPr>
          <p:txBody>
            <a:bodyPr/>
            <a:lstStyle/>
            <a:p>
              <a:endParaRPr lang="en-US"/>
            </a:p>
          </p:txBody>
        </p:sp>
        <p:sp>
          <p:nvSpPr>
            <p:cNvPr id="64541" name="Line 42"/>
            <p:cNvSpPr>
              <a:spLocks noChangeShapeType="1"/>
            </p:cNvSpPr>
            <p:nvPr/>
          </p:nvSpPr>
          <p:spPr bwMode="auto">
            <a:xfrm>
              <a:off x="576" y="2064"/>
              <a:ext cx="144" cy="0"/>
            </a:xfrm>
            <a:prstGeom prst="line">
              <a:avLst/>
            </a:prstGeom>
            <a:noFill/>
            <a:ln w="22225">
              <a:solidFill>
                <a:srgbClr val="FF0000"/>
              </a:solidFill>
              <a:round/>
              <a:headEnd/>
              <a:tailEnd/>
            </a:ln>
          </p:spPr>
          <p:txBody>
            <a:bodyPr/>
            <a:lstStyle/>
            <a:p>
              <a:endParaRPr lang="en-US"/>
            </a:p>
          </p:txBody>
        </p:sp>
        <p:sp>
          <p:nvSpPr>
            <p:cNvPr id="64542" name="Line 43"/>
            <p:cNvSpPr>
              <a:spLocks noChangeShapeType="1"/>
            </p:cNvSpPr>
            <p:nvPr/>
          </p:nvSpPr>
          <p:spPr bwMode="auto">
            <a:xfrm>
              <a:off x="576" y="2325"/>
              <a:ext cx="144" cy="0"/>
            </a:xfrm>
            <a:prstGeom prst="line">
              <a:avLst/>
            </a:prstGeom>
            <a:noFill/>
            <a:ln w="22225">
              <a:solidFill>
                <a:srgbClr val="FF0000"/>
              </a:solidFill>
              <a:round/>
              <a:headEnd/>
              <a:tailEnd/>
            </a:ln>
          </p:spPr>
          <p:txBody>
            <a:bodyPr/>
            <a:lstStyle/>
            <a:p>
              <a:endParaRPr lang="en-US"/>
            </a:p>
          </p:txBody>
        </p:sp>
        <p:sp>
          <p:nvSpPr>
            <p:cNvPr id="64543" name="Line 44"/>
            <p:cNvSpPr>
              <a:spLocks noChangeShapeType="1"/>
            </p:cNvSpPr>
            <p:nvPr/>
          </p:nvSpPr>
          <p:spPr bwMode="auto">
            <a:xfrm>
              <a:off x="576" y="2592"/>
              <a:ext cx="144" cy="0"/>
            </a:xfrm>
            <a:prstGeom prst="line">
              <a:avLst/>
            </a:prstGeom>
            <a:noFill/>
            <a:ln w="22225">
              <a:solidFill>
                <a:srgbClr val="FF0000"/>
              </a:solidFill>
              <a:round/>
              <a:headEnd/>
              <a:tailEnd/>
            </a:ln>
          </p:spPr>
          <p:txBody>
            <a:bodyPr/>
            <a:lstStyle/>
            <a:p>
              <a:endParaRPr lang="en-US"/>
            </a:p>
          </p:txBody>
        </p:sp>
        <p:sp>
          <p:nvSpPr>
            <p:cNvPr id="64544" name="Line 45"/>
            <p:cNvSpPr>
              <a:spLocks noChangeShapeType="1"/>
            </p:cNvSpPr>
            <p:nvPr/>
          </p:nvSpPr>
          <p:spPr bwMode="auto">
            <a:xfrm>
              <a:off x="576" y="2846"/>
              <a:ext cx="144" cy="0"/>
            </a:xfrm>
            <a:prstGeom prst="line">
              <a:avLst/>
            </a:prstGeom>
            <a:noFill/>
            <a:ln w="22225">
              <a:solidFill>
                <a:srgbClr val="FF0000"/>
              </a:solidFill>
              <a:round/>
              <a:headEnd/>
              <a:tailEnd/>
            </a:ln>
          </p:spPr>
          <p:txBody>
            <a:bodyPr/>
            <a:lstStyle/>
            <a:p>
              <a:endParaRPr lang="en-US"/>
            </a:p>
          </p:txBody>
        </p:sp>
        <p:sp>
          <p:nvSpPr>
            <p:cNvPr id="64545" name="Line 46"/>
            <p:cNvSpPr>
              <a:spLocks noChangeShapeType="1"/>
            </p:cNvSpPr>
            <p:nvPr/>
          </p:nvSpPr>
          <p:spPr bwMode="auto">
            <a:xfrm>
              <a:off x="576" y="3120"/>
              <a:ext cx="144" cy="0"/>
            </a:xfrm>
            <a:prstGeom prst="line">
              <a:avLst/>
            </a:prstGeom>
            <a:noFill/>
            <a:ln w="22225">
              <a:solidFill>
                <a:srgbClr val="FF0000"/>
              </a:solidFill>
              <a:round/>
              <a:headEnd/>
              <a:tailEnd/>
            </a:ln>
          </p:spPr>
          <p:txBody>
            <a:bodyPr/>
            <a:lstStyle/>
            <a:p>
              <a:endParaRPr lang="en-US"/>
            </a:p>
          </p:txBody>
        </p:sp>
        <p:sp>
          <p:nvSpPr>
            <p:cNvPr id="64546" name="Line 47"/>
            <p:cNvSpPr>
              <a:spLocks noChangeShapeType="1"/>
            </p:cNvSpPr>
            <p:nvPr/>
          </p:nvSpPr>
          <p:spPr bwMode="auto">
            <a:xfrm>
              <a:off x="576" y="3394"/>
              <a:ext cx="144" cy="0"/>
            </a:xfrm>
            <a:prstGeom prst="line">
              <a:avLst/>
            </a:prstGeom>
            <a:noFill/>
            <a:ln w="22225">
              <a:solidFill>
                <a:srgbClr val="FF0000"/>
              </a:solidFill>
              <a:round/>
              <a:headEnd/>
              <a:tailEnd/>
            </a:ln>
          </p:spPr>
          <p:txBody>
            <a:bodyPr/>
            <a:lstStyle/>
            <a:p>
              <a:endParaRPr lang="en-US"/>
            </a:p>
          </p:txBody>
        </p:sp>
      </p:grpSp>
      <p:grpSp>
        <p:nvGrpSpPr>
          <p:cNvPr id="5" name="Group 60"/>
          <p:cNvGrpSpPr>
            <a:grpSpLocks/>
          </p:cNvGrpSpPr>
          <p:nvPr/>
        </p:nvGrpSpPr>
        <p:grpSpPr bwMode="auto">
          <a:xfrm>
            <a:off x="914400" y="2894013"/>
            <a:ext cx="620713" cy="1624012"/>
            <a:chOff x="576" y="1823"/>
            <a:chExt cx="391" cy="1023"/>
          </a:xfrm>
        </p:grpSpPr>
        <p:sp>
          <p:nvSpPr>
            <p:cNvPr id="64536" name="Line 50"/>
            <p:cNvSpPr>
              <a:spLocks noChangeShapeType="1"/>
            </p:cNvSpPr>
            <p:nvPr/>
          </p:nvSpPr>
          <p:spPr bwMode="auto">
            <a:xfrm>
              <a:off x="576" y="1823"/>
              <a:ext cx="384" cy="0"/>
            </a:xfrm>
            <a:prstGeom prst="line">
              <a:avLst/>
            </a:prstGeom>
            <a:noFill/>
            <a:ln w="22225">
              <a:solidFill>
                <a:srgbClr val="FF0000"/>
              </a:solidFill>
              <a:round/>
              <a:headEnd/>
              <a:tailEnd/>
            </a:ln>
          </p:spPr>
          <p:txBody>
            <a:bodyPr/>
            <a:lstStyle/>
            <a:p>
              <a:endParaRPr lang="en-US"/>
            </a:p>
          </p:txBody>
        </p:sp>
        <p:sp>
          <p:nvSpPr>
            <p:cNvPr id="64537" name="Line 57"/>
            <p:cNvSpPr>
              <a:spLocks noChangeShapeType="1"/>
            </p:cNvSpPr>
            <p:nvPr/>
          </p:nvSpPr>
          <p:spPr bwMode="auto">
            <a:xfrm>
              <a:off x="576" y="2064"/>
              <a:ext cx="384" cy="0"/>
            </a:xfrm>
            <a:prstGeom prst="line">
              <a:avLst/>
            </a:prstGeom>
            <a:noFill/>
            <a:ln w="22225">
              <a:solidFill>
                <a:srgbClr val="FF0000"/>
              </a:solidFill>
              <a:round/>
              <a:headEnd/>
              <a:tailEnd/>
            </a:ln>
          </p:spPr>
          <p:txBody>
            <a:bodyPr/>
            <a:lstStyle/>
            <a:p>
              <a:endParaRPr lang="en-US"/>
            </a:p>
          </p:txBody>
        </p:sp>
        <p:sp>
          <p:nvSpPr>
            <p:cNvPr id="64538" name="Line 58"/>
            <p:cNvSpPr>
              <a:spLocks noChangeShapeType="1"/>
            </p:cNvSpPr>
            <p:nvPr/>
          </p:nvSpPr>
          <p:spPr bwMode="auto">
            <a:xfrm>
              <a:off x="576" y="2592"/>
              <a:ext cx="384" cy="0"/>
            </a:xfrm>
            <a:prstGeom prst="line">
              <a:avLst/>
            </a:prstGeom>
            <a:noFill/>
            <a:ln w="22225">
              <a:solidFill>
                <a:srgbClr val="FF0000"/>
              </a:solidFill>
              <a:round/>
              <a:headEnd/>
              <a:tailEnd/>
            </a:ln>
          </p:spPr>
          <p:txBody>
            <a:bodyPr/>
            <a:lstStyle/>
            <a:p>
              <a:endParaRPr lang="en-US"/>
            </a:p>
          </p:txBody>
        </p:sp>
        <p:sp>
          <p:nvSpPr>
            <p:cNvPr id="64539" name="Line 59"/>
            <p:cNvSpPr>
              <a:spLocks noChangeShapeType="1"/>
            </p:cNvSpPr>
            <p:nvPr/>
          </p:nvSpPr>
          <p:spPr bwMode="auto">
            <a:xfrm>
              <a:off x="583" y="2846"/>
              <a:ext cx="384" cy="0"/>
            </a:xfrm>
            <a:prstGeom prst="line">
              <a:avLst/>
            </a:prstGeom>
            <a:noFill/>
            <a:ln w="22225">
              <a:solidFill>
                <a:srgbClr val="FF0000"/>
              </a:solidFill>
              <a:round/>
              <a:headEnd/>
              <a:tailEnd/>
            </a:ln>
          </p:spPr>
          <p:txBody>
            <a:bodyPr/>
            <a:lstStyle/>
            <a:p>
              <a:endParaRPr lang="en-US"/>
            </a:p>
          </p:txBody>
        </p:sp>
      </p:grpSp>
      <p:grpSp>
        <p:nvGrpSpPr>
          <p:cNvPr id="6" name="Group 65"/>
          <p:cNvGrpSpPr>
            <a:grpSpLocks/>
          </p:cNvGrpSpPr>
          <p:nvPr/>
        </p:nvGrpSpPr>
        <p:grpSpPr bwMode="auto">
          <a:xfrm>
            <a:off x="2573338" y="4033837"/>
            <a:ext cx="5961062" cy="1425575"/>
            <a:chOff x="1621" y="2462"/>
            <a:chExt cx="3755" cy="898"/>
          </a:xfrm>
        </p:grpSpPr>
        <p:pic>
          <p:nvPicPr>
            <p:cNvPr id="64533" name="Picture 38"/>
            <p:cNvPicPr>
              <a:picLocks noChangeAspect="1" noChangeArrowheads="1"/>
            </p:cNvPicPr>
            <p:nvPr/>
          </p:nvPicPr>
          <p:blipFill>
            <a:blip r:embed="rId13" cstate="print"/>
            <a:srcRect/>
            <a:stretch>
              <a:fillRect/>
            </a:stretch>
          </p:blipFill>
          <p:spPr bwMode="auto">
            <a:xfrm>
              <a:off x="1621" y="3204"/>
              <a:ext cx="1711" cy="156"/>
            </a:xfrm>
            <a:prstGeom prst="rect">
              <a:avLst/>
            </a:prstGeom>
            <a:noFill/>
            <a:ln w="9525">
              <a:noFill/>
              <a:miter lim="800000"/>
              <a:headEnd/>
              <a:tailEnd/>
            </a:ln>
          </p:spPr>
        </p:pic>
        <p:pic>
          <p:nvPicPr>
            <p:cNvPr id="64534" name="Picture 39"/>
            <p:cNvPicPr>
              <a:picLocks noChangeAspect="1" noChangeArrowheads="1"/>
            </p:cNvPicPr>
            <p:nvPr/>
          </p:nvPicPr>
          <p:blipFill>
            <a:blip r:embed="rId14" cstate="print"/>
            <a:srcRect/>
            <a:stretch>
              <a:fillRect/>
            </a:stretch>
          </p:blipFill>
          <p:spPr bwMode="auto">
            <a:xfrm>
              <a:off x="3465" y="2462"/>
              <a:ext cx="1911" cy="383"/>
            </a:xfrm>
            <a:prstGeom prst="rect">
              <a:avLst/>
            </a:prstGeom>
            <a:noFill/>
            <a:ln w="9525">
              <a:noFill/>
              <a:miter lim="800000"/>
              <a:headEnd/>
              <a:tailEnd/>
            </a:ln>
          </p:spPr>
        </p:pic>
        <p:pic>
          <p:nvPicPr>
            <p:cNvPr id="64535" name="Picture 63"/>
            <p:cNvPicPr>
              <a:picLocks noChangeAspect="1" noChangeArrowheads="1"/>
            </p:cNvPicPr>
            <p:nvPr/>
          </p:nvPicPr>
          <p:blipFill>
            <a:blip r:embed="rId15" cstate="print"/>
            <a:srcRect/>
            <a:stretch>
              <a:fillRect/>
            </a:stretch>
          </p:blipFill>
          <p:spPr bwMode="auto">
            <a:xfrm>
              <a:off x="4368" y="2955"/>
              <a:ext cx="78" cy="192"/>
            </a:xfrm>
            <a:prstGeom prst="rect">
              <a:avLst/>
            </a:prstGeom>
            <a:noFill/>
            <a:ln w="9525">
              <a:noFill/>
              <a:miter lim="800000"/>
              <a:headEnd/>
              <a:tailEnd/>
            </a:ln>
          </p:spPr>
        </p:pic>
      </p:grpSp>
      <p:sp>
        <p:nvSpPr>
          <p:cNvPr id="984130" name="Rectangle 66"/>
          <p:cNvSpPr>
            <a:spLocks noChangeArrowheads="1"/>
          </p:cNvSpPr>
          <p:nvPr/>
        </p:nvSpPr>
        <p:spPr bwMode="auto">
          <a:xfrm>
            <a:off x="7239000" y="5677134"/>
            <a:ext cx="1752600" cy="430887"/>
          </a:xfrm>
          <a:prstGeom prst="rect">
            <a:avLst/>
          </a:prstGeom>
          <a:noFill/>
          <a:ln w="22225" algn="ctr">
            <a:noFill/>
            <a:miter lim="800000"/>
            <a:headEnd/>
            <a:tailEnd/>
          </a:ln>
        </p:spPr>
        <p:txBody>
          <a:bodyPr wrap="square" lIns="0" tIns="0" rIns="0" bIns="0">
            <a:spAutoFit/>
          </a:bodyPr>
          <a:lstStyle/>
          <a:p>
            <a:pPr algn="l"/>
            <a:r>
              <a:rPr lang="en-US" altLang="zh-CN" sz="2800" dirty="0">
                <a:solidFill>
                  <a:srgbClr val="FF3300"/>
                </a:solidFill>
              </a:rPr>
              <a:t>e.g., 40%</a:t>
            </a:r>
          </a:p>
        </p:txBody>
      </p:sp>
      <p:sp>
        <p:nvSpPr>
          <p:cNvPr id="984131" name="Rectangle 67"/>
          <p:cNvSpPr>
            <a:spLocks noChangeArrowheads="1"/>
          </p:cNvSpPr>
          <p:nvPr/>
        </p:nvSpPr>
        <p:spPr bwMode="auto">
          <a:xfrm>
            <a:off x="3505200" y="3581400"/>
            <a:ext cx="762000" cy="1931987"/>
          </a:xfrm>
          <a:prstGeom prst="rect">
            <a:avLst/>
          </a:prstGeom>
          <a:noFill/>
          <a:ln w="22225" algn="ctr">
            <a:solidFill>
              <a:srgbClr val="FF0000"/>
            </a:solidFill>
            <a:miter lim="800000"/>
            <a:headEnd/>
            <a:tailEnd/>
          </a:ln>
        </p:spPr>
        <p:txBody>
          <a:bodyPr wrap="none" anchor="ctr"/>
          <a:lstStyle/>
          <a:p>
            <a:endParaRPr lang="en-US"/>
          </a:p>
        </p:txBody>
      </p:sp>
      <p:pic>
        <p:nvPicPr>
          <p:cNvPr id="984132" name="Picture 68"/>
          <p:cNvPicPr>
            <a:picLocks noChangeAspect="1" noChangeArrowheads="1"/>
          </p:cNvPicPr>
          <p:nvPr/>
        </p:nvPicPr>
        <p:blipFill>
          <a:blip r:embed="rId16" cstate="print"/>
          <a:srcRect/>
          <a:stretch>
            <a:fillRect/>
          </a:stretch>
        </p:blipFill>
        <p:spPr bwMode="auto">
          <a:xfrm>
            <a:off x="4114800" y="3657600"/>
            <a:ext cx="238125" cy="241300"/>
          </a:xfrm>
          <a:prstGeom prst="rect">
            <a:avLst/>
          </a:prstGeom>
          <a:noFill/>
          <a:ln w="9525">
            <a:noFill/>
            <a:miter lim="800000"/>
            <a:headEnd/>
            <a:tailEnd/>
          </a:ln>
        </p:spPr>
      </p:pic>
      <p:pic>
        <p:nvPicPr>
          <p:cNvPr id="984133" name="Picture 69"/>
          <p:cNvPicPr>
            <a:picLocks noChangeAspect="1" noChangeArrowheads="1"/>
          </p:cNvPicPr>
          <p:nvPr/>
        </p:nvPicPr>
        <p:blipFill>
          <a:blip r:embed="rId16" cstate="print"/>
          <a:srcRect/>
          <a:stretch>
            <a:fillRect/>
          </a:stretch>
        </p:blipFill>
        <p:spPr bwMode="auto">
          <a:xfrm>
            <a:off x="4374092" y="4724400"/>
            <a:ext cx="238125" cy="241300"/>
          </a:xfrm>
          <a:prstGeom prst="rect">
            <a:avLst/>
          </a:prstGeom>
          <a:noFill/>
          <a:ln w="9525">
            <a:noFill/>
            <a:miter lim="800000"/>
            <a:headEnd/>
            <a:tailEnd/>
          </a:ln>
        </p:spPr>
      </p:pic>
      <p:pic>
        <p:nvPicPr>
          <p:cNvPr id="984134" name="Picture 70"/>
          <p:cNvPicPr>
            <a:picLocks noChangeAspect="1" noChangeArrowheads="1"/>
          </p:cNvPicPr>
          <p:nvPr/>
        </p:nvPicPr>
        <p:blipFill>
          <a:blip r:embed="rId16" cstate="print"/>
          <a:srcRect/>
          <a:stretch>
            <a:fillRect/>
          </a:stretch>
        </p:blipFill>
        <p:spPr bwMode="auto">
          <a:xfrm>
            <a:off x="4382030" y="5216878"/>
            <a:ext cx="238125" cy="241300"/>
          </a:xfrm>
          <a:prstGeom prst="rect">
            <a:avLst/>
          </a:prstGeom>
          <a:noFill/>
          <a:ln w="9525">
            <a:noFill/>
            <a:miter lim="800000"/>
            <a:headEnd/>
            <a:tailEnd/>
          </a:ln>
        </p:spPr>
      </p:pic>
      <p:pic>
        <p:nvPicPr>
          <p:cNvPr id="984135" name="Picture 71"/>
          <p:cNvPicPr>
            <a:picLocks noChangeAspect="1" noChangeArrowheads="1"/>
          </p:cNvPicPr>
          <p:nvPr/>
        </p:nvPicPr>
        <p:blipFill>
          <a:blip r:embed="rId17" cstate="print"/>
          <a:srcRect/>
          <a:stretch>
            <a:fillRect/>
          </a:stretch>
        </p:blipFill>
        <p:spPr bwMode="auto">
          <a:xfrm>
            <a:off x="4137555" y="4223278"/>
            <a:ext cx="201612" cy="207963"/>
          </a:xfrm>
          <a:prstGeom prst="rect">
            <a:avLst/>
          </a:prstGeom>
          <a:noFill/>
          <a:ln w="9525">
            <a:noFill/>
            <a:miter lim="800000"/>
            <a:headEnd/>
            <a:tailEnd/>
          </a:ln>
        </p:spPr>
      </p:pic>
      <p:grpSp>
        <p:nvGrpSpPr>
          <p:cNvPr id="49" name="Group 48"/>
          <p:cNvGrpSpPr/>
          <p:nvPr/>
        </p:nvGrpSpPr>
        <p:grpSpPr>
          <a:xfrm>
            <a:off x="1250245" y="2901244"/>
            <a:ext cx="256822" cy="1608667"/>
            <a:chOff x="1250245" y="2901244"/>
            <a:chExt cx="256822" cy="1608667"/>
          </a:xfrm>
        </p:grpSpPr>
        <p:sp>
          <p:nvSpPr>
            <p:cNvPr id="45" name="Line 43"/>
            <p:cNvSpPr>
              <a:spLocks noChangeShapeType="1"/>
            </p:cNvSpPr>
            <p:nvPr/>
          </p:nvSpPr>
          <p:spPr bwMode="auto">
            <a:xfrm>
              <a:off x="1278467" y="2901244"/>
              <a:ext cx="228600" cy="0"/>
            </a:xfrm>
            <a:prstGeom prst="line">
              <a:avLst/>
            </a:prstGeom>
            <a:noFill/>
            <a:ln w="22225">
              <a:solidFill>
                <a:srgbClr val="FF0000"/>
              </a:solidFill>
              <a:round/>
              <a:headEnd/>
              <a:tailEnd/>
            </a:ln>
          </p:spPr>
          <p:txBody>
            <a:bodyPr/>
            <a:lstStyle/>
            <a:p>
              <a:endParaRPr lang="en-US"/>
            </a:p>
          </p:txBody>
        </p:sp>
        <p:sp>
          <p:nvSpPr>
            <p:cNvPr id="46" name="Line 43"/>
            <p:cNvSpPr>
              <a:spLocks noChangeShapeType="1"/>
            </p:cNvSpPr>
            <p:nvPr/>
          </p:nvSpPr>
          <p:spPr bwMode="auto">
            <a:xfrm>
              <a:off x="1270000" y="3279422"/>
              <a:ext cx="228600" cy="0"/>
            </a:xfrm>
            <a:prstGeom prst="line">
              <a:avLst/>
            </a:prstGeom>
            <a:noFill/>
            <a:ln w="22225">
              <a:solidFill>
                <a:srgbClr val="FF0000"/>
              </a:solidFill>
              <a:round/>
              <a:headEnd/>
              <a:tailEnd/>
            </a:ln>
          </p:spPr>
          <p:txBody>
            <a:bodyPr/>
            <a:lstStyle/>
            <a:p>
              <a:endParaRPr lang="en-US"/>
            </a:p>
          </p:txBody>
        </p:sp>
        <p:sp>
          <p:nvSpPr>
            <p:cNvPr id="47" name="Line 43"/>
            <p:cNvSpPr>
              <a:spLocks noChangeShapeType="1"/>
            </p:cNvSpPr>
            <p:nvPr/>
          </p:nvSpPr>
          <p:spPr bwMode="auto">
            <a:xfrm>
              <a:off x="1250245" y="4114800"/>
              <a:ext cx="228600" cy="0"/>
            </a:xfrm>
            <a:prstGeom prst="line">
              <a:avLst/>
            </a:prstGeom>
            <a:noFill/>
            <a:ln w="22225">
              <a:solidFill>
                <a:srgbClr val="FF0000"/>
              </a:solidFill>
              <a:round/>
              <a:headEnd/>
              <a:tailEnd/>
            </a:ln>
          </p:spPr>
          <p:txBody>
            <a:bodyPr/>
            <a:lstStyle/>
            <a:p>
              <a:endParaRPr lang="en-US"/>
            </a:p>
          </p:txBody>
        </p:sp>
        <p:sp>
          <p:nvSpPr>
            <p:cNvPr id="48" name="Line 43"/>
            <p:cNvSpPr>
              <a:spLocks noChangeShapeType="1"/>
            </p:cNvSpPr>
            <p:nvPr/>
          </p:nvSpPr>
          <p:spPr bwMode="auto">
            <a:xfrm>
              <a:off x="1255889" y="4509911"/>
              <a:ext cx="228600" cy="0"/>
            </a:xfrm>
            <a:prstGeom prst="line">
              <a:avLst/>
            </a:prstGeom>
            <a:noFill/>
            <a:ln w="22225">
              <a:solidFill>
                <a:srgbClr val="FF0000"/>
              </a:solidFill>
              <a:round/>
              <a:headEnd/>
              <a:tailEnd/>
            </a:ln>
          </p:spPr>
          <p:txBody>
            <a:bodyPr/>
            <a:lstStyle/>
            <a:p>
              <a:endParaRPr lang="en-US"/>
            </a:p>
          </p:txBody>
        </p:sp>
      </p:grpSp>
      <p:sp>
        <p:nvSpPr>
          <p:cNvPr id="3" name="Rounded Rectangular Callout 2"/>
          <p:cNvSpPr/>
          <p:nvPr/>
        </p:nvSpPr>
        <p:spPr>
          <a:xfrm>
            <a:off x="6934200" y="1095693"/>
            <a:ext cx="1828799" cy="1187132"/>
          </a:xfrm>
          <a:prstGeom prst="wedgeRoundRectCallout">
            <a:avLst>
              <a:gd name="adj1" fmla="val -33814"/>
              <a:gd name="adj2" fmla="val 79182"/>
              <a:gd name="adj3" fmla="val 16667"/>
            </a:avLst>
          </a:prstGeom>
          <a:solidFill>
            <a:srgbClr val="FC67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Percentage of </a:t>
            </a:r>
            <a:r>
              <a:rPr lang="en-US" dirty="0" err="1"/>
              <a:t>itemsets</a:t>
            </a:r>
            <a:r>
              <a:rPr lang="en-US" dirty="0"/>
              <a:t> that contain item </a:t>
            </a:r>
            <a:r>
              <a:rPr lang="en-US" i="1" dirty="0"/>
              <a:t>c</a:t>
            </a:r>
            <a:r>
              <a:rPr lang="en-US" baseline="-25000" dirty="0"/>
              <a:t>1</a:t>
            </a:r>
          </a:p>
        </p:txBody>
      </p:sp>
      <p:sp>
        <p:nvSpPr>
          <p:cNvPr id="7" name="Date Placeholder 6">
            <a:extLst>
              <a:ext uri="{FF2B5EF4-FFF2-40B4-BE49-F238E27FC236}">
                <a16:creationId xmlns:a16="http://schemas.microsoft.com/office/drawing/2014/main" id="{3674DBD8-EBE1-45C4-8E2E-6BF9B8E26390}"/>
              </a:ext>
            </a:extLst>
          </p:cNvPr>
          <p:cNvSpPr>
            <a:spLocks noGrp="1"/>
          </p:cNvSpPr>
          <p:nvPr>
            <p:ph type="dt" sz="half" idx="10"/>
          </p:nvPr>
        </p:nvSpPr>
        <p:spPr/>
        <p:txBody>
          <a:bodyPr/>
          <a:lstStyle/>
          <a:p>
            <a:fld id="{B1BEA520-5B7D-4336-BF00-5A947D3218C3}" type="datetime1">
              <a:rPr lang="en-US" smtClean="0"/>
              <a:t>3/28/2023</a:t>
            </a:fld>
            <a:endParaRPr lang="en-US" dirty="0"/>
          </a:p>
        </p:txBody>
      </p:sp>
      <p:sp>
        <p:nvSpPr>
          <p:cNvPr id="8" name="Slide Number Placeholder 7">
            <a:extLst>
              <a:ext uri="{FF2B5EF4-FFF2-40B4-BE49-F238E27FC236}">
                <a16:creationId xmlns:a16="http://schemas.microsoft.com/office/drawing/2014/main" id="{9DC40D70-21DC-4F05-B528-FBC683B5EEE1}"/>
              </a:ext>
            </a:extLst>
          </p:cNvPr>
          <p:cNvSpPr>
            <a:spLocks noGrp="1"/>
          </p:cNvSpPr>
          <p:nvPr>
            <p:ph type="sldNum" sz="quarter" idx="12"/>
          </p:nvPr>
        </p:nvSpPr>
        <p:spPr/>
        <p:txBody>
          <a:bodyPr/>
          <a:lstStyle/>
          <a:p>
            <a:fld id="{8444A278-390B-480E-A91C-73A8347B7D93}" type="slidenum">
              <a:rPr lang="en-US" smtClean="0"/>
              <a:pPr/>
              <a:t>56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35" presetClass="emph" presetSubtype="0" repeatCount="indefinite" fill="hold" nodeType="afterEffect">
                                  <p:stCondLst>
                                    <p:cond delay="0"/>
                                  </p:stCondLst>
                                  <p:endCondLst>
                                    <p:cond evt="onNext" delay="0">
                                      <p:tgtEl>
                                        <p:sldTgt/>
                                      </p:tgtEl>
                                    </p:cond>
                                  </p:end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 presetClass="entr" presetSubtype="10" fill="hold" nodeType="afterEffect">
                                  <p:stCondLst>
                                    <p:cond delay="0"/>
                                  </p:stCondLst>
                                  <p:childTnLst>
                                    <p:set>
                                      <p:cBhvr>
                                        <p:cTn id="12" dur="1" fill="hold">
                                          <p:stCondLst>
                                            <p:cond delay="0"/>
                                          </p:stCondLst>
                                        </p:cTn>
                                        <p:tgtEl>
                                          <p:spTgt spid="984099"/>
                                        </p:tgtEl>
                                        <p:attrNameLst>
                                          <p:attrName>style.visibility</p:attrName>
                                        </p:attrNameLst>
                                      </p:cBhvr>
                                      <p:to>
                                        <p:strVal val="visible"/>
                                      </p:to>
                                    </p:set>
                                    <p:animEffect transition="in" filter="blinds(horizontal)">
                                      <p:cBhvr>
                                        <p:cTn id="13" dur="500"/>
                                        <p:tgtEl>
                                          <p:spTgt spid="98409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childTnLst>
                                </p:cTn>
                              </p:par>
                            </p:childTnLst>
                          </p:cTn>
                        </p:par>
                        <p:par>
                          <p:cTn id="22" fill="hold">
                            <p:stCondLst>
                              <p:cond delay="500"/>
                            </p:stCondLst>
                            <p:childTnLst>
                              <p:par>
                                <p:cTn id="23" presetID="35" presetClass="emph" presetSubtype="0" repeatCount="indefinite" fill="hold" nodeType="afterEffect">
                                  <p:stCondLst>
                                    <p:cond delay="0"/>
                                  </p:stCondLst>
                                  <p:endCondLst>
                                    <p:cond evt="onNext" delay="0">
                                      <p:tgtEl>
                                        <p:sldTgt/>
                                      </p:tgtEl>
                                    </p:cond>
                                  </p:endCondLst>
                                  <p:childTnLst>
                                    <p:anim calcmode="discrete" valueType="str">
                                      <p:cBhvr>
                                        <p:cTn id="24" dur="1000" fill="hold"/>
                                        <p:tgtEl>
                                          <p:spTgt spid="49"/>
                                        </p:tgtEl>
                                        <p:attrNameLst>
                                          <p:attrName>style.visibility</p:attrName>
                                        </p:attrNameLst>
                                      </p:cBhvr>
                                      <p:tavLst>
                                        <p:tav tm="0">
                                          <p:val>
                                            <p:strVal val="hidden"/>
                                          </p:val>
                                        </p:tav>
                                        <p:tav tm="50000">
                                          <p:val>
                                            <p:strVal val="visible"/>
                                          </p:val>
                                        </p:tav>
                                      </p:tavLst>
                                    </p:anim>
                                  </p:childTnLst>
                                </p:cTn>
                              </p:par>
                            </p:childTnLst>
                          </p:cTn>
                        </p:par>
                        <p:par>
                          <p:cTn id="25" fill="hold">
                            <p:stCondLst>
                              <p:cond delay="1500"/>
                            </p:stCondLst>
                            <p:childTnLst>
                              <p:par>
                                <p:cTn id="26" presetID="3" presetClass="entr" presetSubtype="10" fill="hold" nodeType="afterEffect">
                                  <p:stCondLst>
                                    <p:cond delay="0"/>
                                  </p:stCondLst>
                                  <p:childTnLst>
                                    <p:set>
                                      <p:cBhvr>
                                        <p:cTn id="27" dur="1" fill="hold">
                                          <p:stCondLst>
                                            <p:cond delay="0"/>
                                          </p:stCondLst>
                                        </p:cTn>
                                        <p:tgtEl>
                                          <p:spTgt spid="984101"/>
                                        </p:tgtEl>
                                        <p:attrNameLst>
                                          <p:attrName>style.visibility</p:attrName>
                                        </p:attrNameLst>
                                      </p:cBhvr>
                                      <p:to>
                                        <p:strVal val="visible"/>
                                      </p:to>
                                    </p:set>
                                    <p:animEffect transition="in" filter="blinds(horizontal)">
                                      <p:cBhvr>
                                        <p:cTn id="28" dur="500"/>
                                        <p:tgtEl>
                                          <p:spTgt spid="98410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49"/>
                                        </p:tgtEl>
                                      </p:cBhvr>
                                    </p:animEffect>
                                    <p:set>
                                      <p:cBhvr>
                                        <p:cTn id="33" dur="1" fill="hold">
                                          <p:stCondLst>
                                            <p:cond delay="499"/>
                                          </p:stCondLst>
                                        </p:cTn>
                                        <p:tgtEl>
                                          <p:spTgt spid="49"/>
                                        </p:tgtEl>
                                        <p:attrNameLst>
                                          <p:attrName>style.visibility</p:attrName>
                                        </p:attrNameLst>
                                      </p:cBhvr>
                                      <p:to>
                                        <p:strVal val="hidden"/>
                                      </p:to>
                                    </p:se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par>
                          <p:cTn id="37" fill="hold">
                            <p:stCondLst>
                              <p:cond delay="500"/>
                            </p:stCondLst>
                            <p:childTnLst>
                              <p:par>
                                <p:cTn id="38" presetID="35" presetClass="emph" presetSubtype="0" repeatCount="indefinite" fill="hold" nodeType="afterEffect">
                                  <p:stCondLst>
                                    <p:cond delay="0"/>
                                  </p:stCondLst>
                                  <p:endCondLst>
                                    <p:cond evt="onNext" delay="0">
                                      <p:tgtEl>
                                        <p:sldTgt/>
                                      </p:tgtEl>
                                    </p:cond>
                                  </p:endCondLst>
                                  <p:childTnLst>
                                    <p:anim calcmode="discrete" valueType="str">
                                      <p:cBhvr>
                                        <p:cTn id="39" dur="1000" fill="hold"/>
                                        <p:tgtEl>
                                          <p:spTgt spid="5"/>
                                        </p:tgtEl>
                                        <p:attrNameLst>
                                          <p:attrName>style.visibility</p:attrName>
                                        </p:attrNameLst>
                                      </p:cBhvr>
                                      <p:tavLst>
                                        <p:tav tm="0">
                                          <p:val>
                                            <p:strVal val="hidden"/>
                                          </p:val>
                                        </p:tav>
                                        <p:tav tm="50000">
                                          <p:val>
                                            <p:strVal val="visible"/>
                                          </p:val>
                                        </p:tav>
                                      </p:tavLst>
                                    </p:anim>
                                  </p:childTnLst>
                                </p:cTn>
                              </p:par>
                            </p:childTnLst>
                          </p:cTn>
                        </p:par>
                        <p:par>
                          <p:cTn id="40" fill="hold">
                            <p:stCondLst>
                              <p:cond delay="1500"/>
                            </p:stCondLst>
                            <p:childTnLst>
                              <p:par>
                                <p:cTn id="41" presetID="3" presetClass="entr" presetSubtype="10" fill="hold" nodeType="afterEffect">
                                  <p:stCondLst>
                                    <p:cond delay="0"/>
                                  </p:stCondLst>
                                  <p:childTnLst>
                                    <p:set>
                                      <p:cBhvr>
                                        <p:cTn id="42" dur="1" fill="hold">
                                          <p:stCondLst>
                                            <p:cond delay="0"/>
                                          </p:stCondLst>
                                        </p:cTn>
                                        <p:tgtEl>
                                          <p:spTgt spid="984100"/>
                                        </p:tgtEl>
                                        <p:attrNameLst>
                                          <p:attrName>style.visibility</p:attrName>
                                        </p:attrNameLst>
                                      </p:cBhvr>
                                      <p:to>
                                        <p:strVal val="visible"/>
                                      </p:to>
                                    </p:set>
                                    <p:animEffect transition="in" filter="blinds(horizontal)">
                                      <p:cBhvr>
                                        <p:cTn id="43" dur="500"/>
                                        <p:tgtEl>
                                          <p:spTgt spid="98410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nodeType="clickEffect">
                                  <p:stCondLst>
                                    <p:cond delay="0"/>
                                  </p:stCondLst>
                                  <p:childTnLst>
                                    <p:animEffect transition="out" filter="dissolv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par>
                          <p:cTn id="49" fill="hold">
                            <p:stCondLst>
                              <p:cond delay="500"/>
                            </p:stCondLst>
                            <p:childTnLst>
                              <p:par>
                                <p:cTn id="50" presetID="3" presetClass="entr" presetSubtype="1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linds(horizont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984096"/>
                                        </p:tgtEl>
                                        <p:attrNameLst>
                                          <p:attrName>style.visibility</p:attrName>
                                        </p:attrNameLst>
                                      </p:cBhvr>
                                      <p:to>
                                        <p:strVal val="visible"/>
                                      </p:to>
                                    </p:set>
                                    <p:animEffect transition="in" filter="blinds(horizontal)">
                                      <p:cBhvr>
                                        <p:cTn id="57" dur="500"/>
                                        <p:tgtEl>
                                          <p:spTgt spid="984096"/>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984130"/>
                                        </p:tgtEl>
                                        <p:attrNameLst>
                                          <p:attrName>style.visibility</p:attrName>
                                        </p:attrNameLst>
                                      </p:cBhvr>
                                      <p:to>
                                        <p:strVal val="visible"/>
                                      </p:to>
                                    </p:set>
                                    <p:animEffect transition="in" filter="blinds(horizontal)">
                                      <p:cBhvr>
                                        <p:cTn id="62" dur="500"/>
                                        <p:tgtEl>
                                          <p:spTgt spid="984130"/>
                                        </p:tgtEl>
                                      </p:cBhvr>
                                    </p:animEffect>
                                  </p:childTnLst>
                                </p:cTn>
                              </p:par>
                            </p:childTnLst>
                          </p:cTn>
                        </p:par>
                        <p:par>
                          <p:cTn id="63" fill="hold">
                            <p:stCondLst>
                              <p:cond delay="500"/>
                            </p:stCondLst>
                            <p:childTnLst>
                              <p:par>
                                <p:cTn id="64" presetID="3" presetClass="entr" presetSubtype="10" fill="hold" grpId="0" nodeType="afterEffect">
                                  <p:stCondLst>
                                    <p:cond delay="0"/>
                                  </p:stCondLst>
                                  <p:childTnLst>
                                    <p:set>
                                      <p:cBhvr>
                                        <p:cTn id="65" dur="1" fill="hold">
                                          <p:stCondLst>
                                            <p:cond delay="0"/>
                                          </p:stCondLst>
                                        </p:cTn>
                                        <p:tgtEl>
                                          <p:spTgt spid="984131"/>
                                        </p:tgtEl>
                                        <p:attrNameLst>
                                          <p:attrName>style.visibility</p:attrName>
                                        </p:attrNameLst>
                                      </p:cBhvr>
                                      <p:to>
                                        <p:strVal val="visible"/>
                                      </p:to>
                                    </p:set>
                                    <p:animEffect transition="in" filter="blinds(horizontal)">
                                      <p:cBhvr>
                                        <p:cTn id="66" dur="500"/>
                                        <p:tgtEl>
                                          <p:spTgt spid="984131"/>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xit" presetSubtype="10" fill="hold" grpId="1" nodeType="clickEffect">
                                  <p:stCondLst>
                                    <p:cond delay="0"/>
                                  </p:stCondLst>
                                  <p:childTnLst>
                                    <p:animEffect transition="out" filter="blinds(horizontal)">
                                      <p:cBhvr>
                                        <p:cTn id="70" dur="500"/>
                                        <p:tgtEl>
                                          <p:spTgt spid="984131"/>
                                        </p:tgtEl>
                                      </p:cBhvr>
                                    </p:animEffect>
                                    <p:set>
                                      <p:cBhvr>
                                        <p:cTn id="71" dur="1" fill="hold">
                                          <p:stCondLst>
                                            <p:cond delay="499"/>
                                          </p:stCondLst>
                                        </p:cTn>
                                        <p:tgtEl>
                                          <p:spTgt spid="984131"/>
                                        </p:tgtEl>
                                        <p:attrNameLst>
                                          <p:attrName>style.visibility</p:attrName>
                                        </p:attrNameLst>
                                      </p:cBhvr>
                                      <p:to>
                                        <p:strVal val="hidden"/>
                                      </p:to>
                                    </p:set>
                                  </p:childTnLst>
                                </p:cTn>
                              </p:par>
                            </p:childTnLst>
                          </p:cTn>
                        </p:par>
                        <p:par>
                          <p:cTn id="72" fill="hold">
                            <p:stCondLst>
                              <p:cond delay="500"/>
                            </p:stCondLst>
                            <p:childTnLst>
                              <p:par>
                                <p:cTn id="73" presetID="3" presetClass="entr" presetSubtype="10" fill="hold" grpId="0" nodeType="afterEffect">
                                  <p:stCondLst>
                                    <p:cond delay="0"/>
                                  </p:stCondLst>
                                  <p:childTnLst>
                                    <p:set>
                                      <p:cBhvr>
                                        <p:cTn id="74" dur="1" fill="hold">
                                          <p:stCondLst>
                                            <p:cond delay="0"/>
                                          </p:stCondLst>
                                        </p:cTn>
                                        <p:tgtEl>
                                          <p:spTgt spid="984097"/>
                                        </p:tgtEl>
                                        <p:attrNameLst>
                                          <p:attrName>style.visibility</p:attrName>
                                        </p:attrNameLst>
                                      </p:cBhvr>
                                      <p:to>
                                        <p:strVal val="visible"/>
                                      </p:to>
                                    </p:set>
                                    <p:animEffect transition="in" filter="blinds(horizontal)">
                                      <p:cBhvr>
                                        <p:cTn id="75" dur="500"/>
                                        <p:tgtEl>
                                          <p:spTgt spid="984097"/>
                                        </p:tgtEl>
                                      </p:cBhvr>
                                    </p:animEffect>
                                  </p:childTnLst>
                                </p:cTn>
                              </p:par>
                            </p:childTnLst>
                          </p:cTn>
                        </p:par>
                        <p:par>
                          <p:cTn id="76" fill="hold">
                            <p:stCondLst>
                              <p:cond delay="1000"/>
                            </p:stCondLst>
                            <p:childTnLst>
                              <p:par>
                                <p:cTn id="77" presetID="3" presetClass="entr" presetSubtype="10" fill="hold" nodeType="afterEffect">
                                  <p:stCondLst>
                                    <p:cond delay="0"/>
                                  </p:stCondLst>
                                  <p:childTnLst>
                                    <p:set>
                                      <p:cBhvr>
                                        <p:cTn id="78" dur="1" fill="hold">
                                          <p:stCondLst>
                                            <p:cond delay="0"/>
                                          </p:stCondLst>
                                        </p:cTn>
                                        <p:tgtEl>
                                          <p:spTgt spid="984132"/>
                                        </p:tgtEl>
                                        <p:attrNameLst>
                                          <p:attrName>style.visibility</p:attrName>
                                        </p:attrNameLst>
                                      </p:cBhvr>
                                      <p:to>
                                        <p:strVal val="visible"/>
                                      </p:to>
                                    </p:set>
                                    <p:animEffect transition="in" filter="blinds(horizontal)">
                                      <p:cBhvr>
                                        <p:cTn id="79" dur="500"/>
                                        <p:tgtEl>
                                          <p:spTgt spid="984132"/>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nodeType="clickEffect">
                                  <p:stCondLst>
                                    <p:cond delay="0"/>
                                  </p:stCondLst>
                                  <p:childTnLst>
                                    <p:set>
                                      <p:cBhvr>
                                        <p:cTn id="83" dur="1" fill="hold">
                                          <p:stCondLst>
                                            <p:cond delay="0"/>
                                          </p:stCondLst>
                                        </p:cTn>
                                        <p:tgtEl>
                                          <p:spTgt spid="984135"/>
                                        </p:tgtEl>
                                        <p:attrNameLst>
                                          <p:attrName>style.visibility</p:attrName>
                                        </p:attrNameLst>
                                      </p:cBhvr>
                                      <p:to>
                                        <p:strVal val="visible"/>
                                      </p:to>
                                    </p:set>
                                    <p:animEffect transition="in" filter="blinds(horizontal)">
                                      <p:cBhvr>
                                        <p:cTn id="84" dur="500"/>
                                        <p:tgtEl>
                                          <p:spTgt spid="984135"/>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nodeType="clickEffect">
                                  <p:stCondLst>
                                    <p:cond delay="0"/>
                                  </p:stCondLst>
                                  <p:childTnLst>
                                    <p:set>
                                      <p:cBhvr>
                                        <p:cTn id="88" dur="1" fill="hold">
                                          <p:stCondLst>
                                            <p:cond delay="0"/>
                                          </p:stCondLst>
                                        </p:cTn>
                                        <p:tgtEl>
                                          <p:spTgt spid="984133"/>
                                        </p:tgtEl>
                                        <p:attrNameLst>
                                          <p:attrName>style.visibility</p:attrName>
                                        </p:attrNameLst>
                                      </p:cBhvr>
                                      <p:to>
                                        <p:strVal val="visible"/>
                                      </p:to>
                                    </p:set>
                                    <p:animEffect transition="in" filter="blinds(horizontal)">
                                      <p:cBhvr>
                                        <p:cTn id="89" dur="500"/>
                                        <p:tgtEl>
                                          <p:spTgt spid="984133"/>
                                        </p:tgtEl>
                                      </p:cBhvr>
                                    </p:animEffect>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nodeType="clickEffect">
                                  <p:stCondLst>
                                    <p:cond delay="0"/>
                                  </p:stCondLst>
                                  <p:childTnLst>
                                    <p:set>
                                      <p:cBhvr>
                                        <p:cTn id="93" dur="1" fill="hold">
                                          <p:stCondLst>
                                            <p:cond delay="0"/>
                                          </p:stCondLst>
                                        </p:cTn>
                                        <p:tgtEl>
                                          <p:spTgt spid="984134"/>
                                        </p:tgtEl>
                                        <p:attrNameLst>
                                          <p:attrName>style.visibility</p:attrName>
                                        </p:attrNameLst>
                                      </p:cBhvr>
                                      <p:to>
                                        <p:strVal val="visible"/>
                                      </p:to>
                                    </p:set>
                                    <p:animEffect transition="in" filter="blinds(horizontal)">
                                      <p:cBhvr>
                                        <p:cTn id="94" dur="500"/>
                                        <p:tgtEl>
                                          <p:spTgt spid="984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4096" grpId="0"/>
      <p:bldP spid="984097" grpId="0"/>
      <p:bldP spid="984130" grpId="0"/>
      <p:bldP spid="984131" grpId="0" animBg="1"/>
      <p:bldP spid="984131"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p:txBody>
          <a:bodyPr>
            <a:normAutofit/>
          </a:bodyPr>
          <a:lstStyle/>
          <a:p>
            <a:r>
              <a:rPr lang="en-US" altLang="zh-CN" sz="4400" dirty="0">
                <a:solidFill>
                  <a:srgbClr val="CFAFE7"/>
                </a:solidFill>
                <a:ea typeface="宋体" pitchFamily="2" charset="-122"/>
              </a:rPr>
              <a:t>G-Means</a:t>
            </a:r>
          </a:p>
        </p:txBody>
      </p:sp>
      <p:sp>
        <p:nvSpPr>
          <p:cNvPr id="921603" name="Rectangle 3"/>
          <p:cNvSpPr>
            <a:spLocks noGrp="1" noChangeArrowheads="1"/>
          </p:cNvSpPr>
          <p:nvPr>
            <p:ph type="body" idx="1"/>
          </p:nvPr>
        </p:nvSpPr>
        <p:spPr>
          <a:xfrm>
            <a:off x="228600" y="1524000"/>
            <a:ext cx="5029200" cy="1219200"/>
          </a:xfrm>
        </p:spPr>
        <p:txBody>
          <a:bodyPr/>
          <a:lstStyle/>
          <a:p>
            <a:pPr marL="0" indent="0">
              <a:buNone/>
            </a:pPr>
            <a:r>
              <a:rPr lang="en-US" altLang="zh-CN" dirty="0">
                <a:latin typeface="Comic Sans MS" pitchFamily="66" charset="0"/>
                <a:ea typeface="宋体" pitchFamily="2" charset="-122"/>
              </a:rPr>
              <a:t>G-Means is the wrapper of K-Means. Require no tuning.</a:t>
            </a:r>
          </a:p>
        </p:txBody>
      </p:sp>
      <p:sp>
        <p:nvSpPr>
          <p:cNvPr id="921620" name="Rectangle 20"/>
          <p:cNvSpPr>
            <a:spLocks noChangeArrowheads="1"/>
          </p:cNvSpPr>
          <p:nvPr/>
        </p:nvSpPr>
        <p:spPr bwMode="auto">
          <a:xfrm>
            <a:off x="1295400" y="2955925"/>
            <a:ext cx="2743200" cy="244475"/>
          </a:xfrm>
          <a:prstGeom prst="rect">
            <a:avLst/>
          </a:prstGeom>
          <a:noFill/>
          <a:ln w="22225" algn="ctr">
            <a:noFill/>
            <a:miter lim="800000"/>
            <a:headEnd/>
            <a:tailEnd/>
          </a:ln>
          <a:effectLst/>
        </p:spPr>
        <p:txBody>
          <a:bodyPr lIns="0" tIns="0" rIns="0" bIns="0">
            <a:spAutoFit/>
          </a:bodyPr>
          <a:lstStyle/>
          <a:p>
            <a:pPr algn="l"/>
            <a:r>
              <a:rPr lang="en-US" altLang="zh-CN" sz="1600"/>
              <a:t>Start with initial centroids.</a:t>
            </a:r>
          </a:p>
        </p:txBody>
      </p:sp>
      <p:grpSp>
        <p:nvGrpSpPr>
          <p:cNvPr id="2" name="Group 48"/>
          <p:cNvGrpSpPr>
            <a:grpSpLocks/>
          </p:cNvGrpSpPr>
          <p:nvPr/>
        </p:nvGrpSpPr>
        <p:grpSpPr bwMode="auto">
          <a:xfrm>
            <a:off x="1077913" y="4403725"/>
            <a:ext cx="2281237" cy="854075"/>
            <a:chOff x="823" y="2678"/>
            <a:chExt cx="1437" cy="538"/>
          </a:xfrm>
        </p:grpSpPr>
        <p:sp>
          <p:nvSpPr>
            <p:cNvPr id="921622" name="Rectangle 22"/>
            <p:cNvSpPr>
              <a:spLocks noChangeArrowheads="1"/>
            </p:cNvSpPr>
            <p:nvPr/>
          </p:nvSpPr>
          <p:spPr bwMode="auto">
            <a:xfrm>
              <a:off x="823" y="2678"/>
              <a:ext cx="1385" cy="154"/>
            </a:xfrm>
            <a:prstGeom prst="rect">
              <a:avLst/>
            </a:prstGeom>
            <a:noFill/>
            <a:ln w="22225" algn="ctr">
              <a:noFill/>
              <a:miter lim="800000"/>
              <a:headEnd/>
              <a:tailEnd/>
            </a:ln>
            <a:effectLst/>
          </p:spPr>
          <p:txBody>
            <a:bodyPr lIns="0" tIns="0" rIns="0" bIns="0">
              <a:spAutoFit/>
            </a:bodyPr>
            <a:lstStyle/>
            <a:p>
              <a:pPr algn="l"/>
              <a:r>
                <a:rPr lang="en-US" altLang="zh-CN" sz="1600"/>
                <a:t>S2: Update centroids.</a:t>
              </a:r>
            </a:p>
          </p:txBody>
        </p:sp>
        <p:pic>
          <p:nvPicPr>
            <p:cNvPr id="921623" name="Picture 23"/>
            <p:cNvPicPr>
              <a:picLocks noChangeAspect="1" noChangeArrowheads="1"/>
            </p:cNvPicPr>
            <p:nvPr/>
          </p:nvPicPr>
          <p:blipFill>
            <a:blip r:embed="rId3" cstate="print"/>
            <a:srcRect/>
            <a:stretch>
              <a:fillRect/>
            </a:stretch>
          </p:blipFill>
          <p:spPr bwMode="auto">
            <a:xfrm>
              <a:off x="1303" y="2865"/>
              <a:ext cx="957" cy="351"/>
            </a:xfrm>
            <a:prstGeom prst="rect">
              <a:avLst/>
            </a:prstGeom>
            <a:noFill/>
          </p:spPr>
        </p:pic>
      </p:grpSp>
      <p:grpSp>
        <p:nvGrpSpPr>
          <p:cNvPr id="3" name="Group 49"/>
          <p:cNvGrpSpPr>
            <a:grpSpLocks/>
          </p:cNvGrpSpPr>
          <p:nvPr/>
        </p:nvGrpSpPr>
        <p:grpSpPr bwMode="auto">
          <a:xfrm>
            <a:off x="609600" y="3717925"/>
            <a:ext cx="2689225" cy="1997075"/>
            <a:chOff x="528" y="2246"/>
            <a:chExt cx="1694" cy="1258"/>
          </a:xfrm>
        </p:grpSpPr>
        <p:sp>
          <p:nvSpPr>
            <p:cNvPr id="921626" name="Line 26"/>
            <p:cNvSpPr>
              <a:spLocks noChangeShapeType="1"/>
            </p:cNvSpPr>
            <p:nvPr/>
          </p:nvSpPr>
          <p:spPr bwMode="auto">
            <a:xfrm>
              <a:off x="1824" y="3216"/>
              <a:ext cx="0" cy="106"/>
            </a:xfrm>
            <a:prstGeom prst="line">
              <a:avLst/>
            </a:prstGeom>
            <a:noFill/>
            <a:ln w="16510">
              <a:solidFill>
                <a:srgbClr val="FF6600"/>
              </a:solidFill>
              <a:round/>
              <a:headEnd/>
              <a:tailEnd/>
            </a:ln>
            <a:effectLst/>
          </p:spPr>
          <p:txBody>
            <a:bodyPr/>
            <a:lstStyle/>
            <a:p>
              <a:endParaRPr lang="en-US"/>
            </a:p>
          </p:txBody>
        </p:sp>
        <p:sp>
          <p:nvSpPr>
            <p:cNvPr id="921627" name="Line 27"/>
            <p:cNvSpPr>
              <a:spLocks noChangeShapeType="1"/>
            </p:cNvSpPr>
            <p:nvPr/>
          </p:nvSpPr>
          <p:spPr bwMode="auto">
            <a:xfrm flipH="1">
              <a:off x="528" y="3312"/>
              <a:ext cx="1296" cy="0"/>
            </a:xfrm>
            <a:prstGeom prst="line">
              <a:avLst/>
            </a:prstGeom>
            <a:noFill/>
            <a:ln w="16510">
              <a:solidFill>
                <a:srgbClr val="FF6600"/>
              </a:solidFill>
              <a:round/>
              <a:headEnd/>
              <a:tailEnd/>
            </a:ln>
            <a:effectLst/>
          </p:spPr>
          <p:txBody>
            <a:bodyPr/>
            <a:lstStyle/>
            <a:p>
              <a:endParaRPr lang="en-US"/>
            </a:p>
          </p:txBody>
        </p:sp>
        <p:sp>
          <p:nvSpPr>
            <p:cNvPr id="921628" name="Line 28"/>
            <p:cNvSpPr>
              <a:spLocks noChangeShapeType="1"/>
            </p:cNvSpPr>
            <p:nvPr/>
          </p:nvSpPr>
          <p:spPr bwMode="auto">
            <a:xfrm flipV="1">
              <a:off x="528" y="2246"/>
              <a:ext cx="0" cy="1066"/>
            </a:xfrm>
            <a:prstGeom prst="line">
              <a:avLst/>
            </a:prstGeom>
            <a:noFill/>
            <a:ln w="16510">
              <a:solidFill>
                <a:srgbClr val="FF6600"/>
              </a:solidFill>
              <a:round/>
              <a:headEnd/>
              <a:tailEnd/>
            </a:ln>
            <a:effectLst/>
          </p:spPr>
          <p:txBody>
            <a:bodyPr/>
            <a:lstStyle/>
            <a:p>
              <a:endParaRPr lang="en-US"/>
            </a:p>
          </p:txBody>
        </p:sp>
        <p:sp>
          <p:nvSpPr>
            <p:cNvPr id="921629" name="Line 29"/>
            <p:cNvSpPr>
              <a:spLocks noChangeShapeType="1"/>
            </p:cNvSpPr>
            <p:nvPr/>
          </p:nvSpPr>
          <p:spPr bwMode="auto">
            <a:xfrm>
              <a:off x="528" y="2246"/>
              <a:ext cx="240" cy="0"/>
            </a:xfrm>
            <a:prstGeom prst="line">
              <a:avLst/>
            </a:prstGeom>
            <a:noFill/>
            <a:ln w="16510">
              <a:solidFill>
                <a:srgbClr val="FF6600"/>
              </a:solidFill>
              <a:round/>
              <a:headEnd/>
              <a:tailEnd type="triangle" w="med" len="med"/>
            </a:ln>
            <a:effectLst/>
          </p:spPr>
          <p:txBody>
            <a:bodyPr/>
            <a:lstStyle/>
            <a:p>
              <a:endParaRPr lang="en-US"/>
            </a:p>
          </p:txBody>
        </p:sp>
        <p:sp>
          <p:nvSpPr>
            <p:cNvPr id="921630" name="Rectangle 30"/>
            <p:cNvSpPr>
              <a:spLocks noChangeArrowheads="1"/>
            </p:cNvSpPr>
            <p:nvPr/>
          </p:nvSpPr>
          <p:spPr bwMode="auto">
            <a:xfrm>
              <a:off x="542" y="3350"/>
              <a:ext cx="1680" cy="154"/>
            </a:xfrm>
            <a:prstGeom prst="rect">
              <a:avLst/>
            </a:prstGeom>
            <a:noFill/>
            <a:ln w="22225" algn="ctr">
              <a:noFill/>
              <a:miter lim="800000"/>
              <a:headEnd/>
              <a:tailEnd/>
            </a:ln>
            <a:effectLst/>
          </p:spPr>
          <p:txBody>
            <a:bodyPr lIns="0" tIns="0" rIns="0" bIns="0">
              <a:spAutoFit/>
            </a:bodyPr>
            <a:lstStyle/>
            <a:p>
              <a:pPr algn="l"/>
              <a:r>
                <a:rPr lang="en-US" altLang="zh-CN" sz="1600"/>
                <a:t>Iterate until convergence.</a:t>
              </a:r>
            </a:p>
          </p:txBody>
        </p:sp>
      </p:grpSp>
      <p:grpSp>
        <p:nvGrpSpPr>
          <p:cNvPr id="4" name="Group 47"/>
          <p:cNvGrpSpPr>
            <a:grpSpLocks/>
          </p:cNvGrpSpPr>
          <p:nvPr/>
        </p:nvGrpSpPr>
        <p:grpSpPr bwMode="auto">
          <a:xfrm>
            <a:off x="1077913" y="3200400"/>
            <a:ext cx="3733800" cy="1143000"/>
            <a:chOff x="823" y="1920"/>
            <a:chExt cx="2352" cy="720"/>
          </a:xfrm>
        </p:grpSpPr>
        <p:pic>
          <p:nvPicPr>
            <p:cNvPr id="921635" name="Picture 35"/>
            <p:cNvPicPr>
              <a:picLocks noChangeAspect="1" noChangeArrowheads="1"/>
            </p:cNvPicPr>
            <p:nvPr/>
          </p:nvPicPr>
          <p:blipFill>
            <a:blip r:embed="rId4" cstate="print"/>
            <a:srcRect/>
            <a:stretch>
              <a:fillRect/>
            </a:stretch>
          </p:blipFill>
          <p:spPr bwMode="auto">
            <a:xfrm>
              <a:off x="1084" y="2392"/>
              <a:ext cx="1768" cy="248"/>
            </a:xfrm>
            <a:prstGeom prst="rect">
              <a:avLst/>
            </a:prstGeom>
            <a:noFill/>
          </p:spPr>
        </p:pic>
        <p:grpSp>
          <p:nvGrpSpPr>
            <p:cNvPr id="5" name="Group 46"/>
            <p:cNvGrpSpPr>
              <a:grpSpLocks/>
            </p:cNvGrpSpPr>
            <p:nvPr/>
          </p:nvGrpSpPr>
          <p:grpSpPr bwMode="auto">
            <a:xfrm>
              <a:off x="823" y="1920"/>
              <a:ext cx="2352" cy="398"/>
              <a:chOff x="823" y="1920"/>
              <a:chExt cx="2352" cy="398"/>
            </a:xfrm>
          </p:grpSpPr>
          <p:sp>
            <p:nvSpPr>
              <p:cNvPr id="921621" name="Rectangle 21"/>
              <p:cNvSpPr>
                <a:spLocks noChangeArrowheads="1"/>
              </p:cNvSpPr>
              <p:nvPr/>
            </p:nvSpPr>
            <p:spPr bwMode="auto">
              <a:xfrm>
                <a:off x="823" y="2164"/>
                <a:ext cx="2352" cy="154"/>
              </a:xfrm>
              <a:prstGeom prst="rect">
                <a:avLst/>
              </a:prstGeom>
              <a:noFill/>
              <a:ln w="22225" algn="ctr">
                <a:noFill/>
                <a:miter lim="800000"/>
                <a:headEnd/>
                <a:tailEnd/>
              </a:ln>
              <a:effectLst/>
            </p:spPr>
            <p:txBody>
              <a:bodyPr lIns="0" tIns="0" rIns="0" bIns="0">
                <a:spAutoFit/>
              </a:bodyPr>
              <a:lstStyle/>
              <a:p>
                <a:pPr algn="l"/>
                <a:r>
                  <a:rPr lang="en-US" altLang="zh-CN" sz="1600" dirty="0"/>
                  <a:t>S1: Assign points to closest </a:t>
                </a:r>
                <a:r>
                  <a:rPr lang="en-US" altLang="zh-CN" sz="1600" dirty="0" err="1"/>
                  <a:t>centroids</a:t>
                </a:r>
                <a:r>
                  <a:rPr lang="en-US" altLang="zh-CN" sz="1600" dirty="0"/>
                  <a:t>.</a:t>
                </a:r>
              </a:p>
            </p:txBody>
          </p:sp>
          <p:sp>
            <p:nvSpPr>
              <p:cNvPr id="921643" name="Line 43"/>
              <p:cNvSpPr>
                <a:spLocks noChangeShapeType="1"/>
              </p:cNvSpPr>
              <p:nvPr/>
            </p:nvSpPr>
            <p:spPr bwMode="auto">
              <a:xfrm flipV="1">
                <a:off x="1824" y="1920"/>
                <a:ext cx="0" cy="240"/>
              </a:xfrm>
              <a:prstGeom prst="line">
                <a:avLst/>
              </a:prstGeom>
              <a:noFill/>
              <a:ln w="16510">
                <a:solidFill>
                  <a:srgbClr val="FF6600"/>
                </a:solidFill>
                <a:round/>
                <a:headEnd type="triangle" w="med" len="med"/>
                <a:tailEnd/>
              </a:ln>
              <a:effectLst/>
            </p:spPr>
            <p:txBody>
              <a:bodyPr/>
              <a:lstStyle/>
              <a:p>
                <a:endParaRPr lang="en-US"/>
              </a:p>
            </p:txBody>
          </p:sp>
        </p:grpSp>
      </p:grpSp>
      <p:grpSp>
        <p:nvGrpSpPr>
          <p:cNvPr id="6" name="Group 51"/>
          <p:cNvGrpSpPr>
            <a:grpSpLocks/>
          </p:cNvGrpSpPr>
          <p:nvPr/>
        </p:nvGrpSpPr>
        <p:grpSpPr bwMode="auto">
          <a:xfrm>
            <a:off x="228600" y="3429000"/>
            <a:ext cx="3429000" cy="3048000"/>
            <a:chOff x="288" y="2064"/>
            <a:chExt cx="2160" cy="1920"/>
          </a:xfrm>
        </p:grpSpPr>
        <p:grpSp>
          <p:nvGrpSpPr>
            <p:cNvPr id="7" name="Group 50"/>
            <p:cNvGrpSpPr>
              <a:grpSpLocks/>
            </p:cNvGrpSpPr>
            <p:nvPr/>
          </p:nvGrpSpPr>
          <p:grpSpPr bwMode="auto">
            <a:xfrm>
              <a:off x="288" y="2064"/>
              <a:ext cx="1536" cy="1584"/>
              <a:chOff x="288" y="2064"/>
              <a:chExt cx="1536" cy="1584"/>
            </a:xfrm>
          </p:grpSpPr>
          <p:sp>
            <p:nvSpPr>
              <p:cNvPr id="921638" name="Line 38"/>
              <p:cNvSpPr>
                <a:spLocks noChangeShapeType="1"/>
              </p:cNvSpPr>
              <p:nvPr/>
            </p:nvSpPr>
            <p:spPr bwMode="auto">
              <a:xfrm>
                <a:off x="1824" y="3504"/>
                <a:ext cx="0" cy="144"/>
              </a:xfrm>
              <a:prstGeom prst="line">
                <a:avLst/>
              </a:prstGeom>
              <a:noFill/>
              <a:ln w="16510">
                <a:solidFill>
                  <a:srgbClr val="FF6600"/>
                </a:solidFill>
                <a:round/>
                <a:headEnd/>
                <a:tailEnd/>
              </a:ln>
              <a:effectLst/>
            </p:spPr>
            <p:txBody>
              <a:bodyPr/>
              <a:lstStyle/>
              <a:p>
                <a:endParaRPr lang="en-US"/>
              </a:p>
            </p:txBody>
          </p:sp>
          <p:sp>
            <p:nvSpPr>
              <p:cNvPr id="921639" name="Line 39"/>
              <p:cNvSpPr>
                <a:spLocks noChangeShapeType="1"/>
              </p:cNvSpPr>
              <p:nvPr/>
            </p:nvSpPr>
            <p:spPr bwMode="auto">
              <a:xfrm flipH="1">
                <a:off x="288" y="3648"/>
                <a:ext cx="1536" cy="0"/>
              </a:xfrm>
              <a:prstGeom prst="line">
                <a:avLst/>
              </a:prstGeom>
              <a:noFill/>
              <a:ln w="16510">
                <a:solidFill>
                  <a:srgbClr val="FF6600"/>
                </a:solidFill>
                <a:round/>
                <a:headEnd/>
                <a:tailEnd/>
              </a:ln>
              <a:effectLst/>
            </p:spPr>
            <p:txBody>
              <a:bodyPr/>
              <a:lstStyle/>
              <a:p>
                <a:endParaRPr lang="en-US"/>
              </a:p>
            </p:txBody>
          </p:sp>
          <p:sp>
            <p:nvSpPr>
              <p:cNvPr id="921640" name="Line 40"/>
              <p:cNvSpPr>
                <a:spLocks noChangeShapeType="1"/>
              </p:cNvSpPr>
              <p:nvPr/>
            </p:nvSpPr>
            <p:spPr bwMode="auto">
              <a:xfrm flipV="1">
                <a:off x="288" y="2064"/>
                <a:ext cx="0" cy="1584"/>
              </a:xfrm>
              <a:prstGeom prst="line">
                <a:avLst/>
              </a:prstGeom>
              <a:noFill/>
              <a:ln w="16510">
                <a:solidFill>
                  <a:srgbClr val="FF6600"/>
                </a:solidFill>
                <a:round/>
                <a:headEnd/>
                <a:tailEnd/>
              </a:ln>
              <a:effectLst/>
            </p:spPr>
            <p:txBody>
              <a:bodyPr/>
              <a:lstStyle/>
              <a:p>
                <a:endParaRPr lang="en-US"/>
              </a:p>
            </p:txBody>
          </p:sp>
          <p:sp>
            <p:nvSpPr>
              <p:cNvPr id="921641" name="Line 41"/>
              <p:cNvSpPr>
                <a:spLocks noChangeShapeType="1"/>
              </p:cNvSpPr>
              <p:nvPr/>
            </p:nvSpPr>
            <p:spPr bwMode="auto">
              <a:xfrm>
                <a:off x="288" y="2064"/>
                <a:ext cx="1488" cy="0"/>
              </a:xfrm>
              <a:prstGeom prst="line">
                <a:avLst/>
              </a:prstGeom>
              <a:noFill/>
              <a:ln w="16510">
                <a:solidFill>
                  <a:srgbClr val="FF6600"/>
                </a:solidFill>
                <a:round/>
                <a:headEnd/>
                <a:tailEnd type="triangle" w="med" len="med"/>
              </a:ln>
              <a:effectLst/>
            </p:spPr>
            <p:txBody>
              <a:bodyPr/>
              <a:lstStyle/>
              <a:p>
                <a:endParaRPr lang="en-US"/>
              </a:p>
            </p:txBody>
          </p:sp>
        </p:grpSp>
        <p:sp>
          <p:nvSpPr>
            <p:cNvPr id="921645" name="Rectangle 45"/>
            <p:cNvSpPr>
              <a:spLocks noChangeArrowheads="1"/>
            </p:cNvSpPr>
            <p:nvPr/>
          </p:nvSpPr>
          <p:spPr bwMode="auto">
            <a:xfrm>
              <a:off x="288" y="3676"/>
              <a:ext cx="2160" cy="308"/>
            </a:xfrm>
            <a:prstGeom prst="rect">
              <a:avLst/>
            </a:prstGeom>
            <a:noFill/>
            <a:ln w="22225" algn="ctr">
              <a:noFill/>
              <a:miter lim="800000"/>
              <a:headEnd/>
              <a:tailEnd/>
            </a:ln>
            <a:effectLst/>
          </p:spPr>
          <p:txBody>
            <a:bodyPr lIns="0" tIns="0" rIns="0" bIns="0">
              <a:spAutoFit/>
            </a:bodyPr>
            <a:lstStyle/>
            <a:p>
              <a:pPr algn="l"/>
              <a:r>
                <a:rPr lang="en-US" altLang="zh-CN" sz="1600" dirty="0"/>
                <a:t>If any cluster does not appear Gaussian, split the cluster into two.</a:t>
              </a:r>
            </a:p>
          </p:txBody>
        </p:sp>
      </p:grpSp>
      <p:grpSp>
        <p:nvGrpSpPr>
          <p:cNvPr id="53" name="Group 52"/>
          <p:cNvGrpSpPr/>
          <p:nvPr/>
        </p:nvGrpSpPr>
        <p:grpSpPr>
          <a:xfrm>
            <a:off x="5715000" y="533400"/>
            <a:ext cx="2882900" cy="2146300"/>
            <a:chOff x="5715000" y="533400"/>
            <a:chExt cx="2882900" cy="2146300"/>
          </a:xfrm>
        </p:grpSpPr>
        <p:pic>
          <p:nvPicPr>
            <p:cNvPr id="48" name="Picture 35"/>
            <p:cNvPicPr>
              <a:picLocks noChangeAspect="1" noChangeArrowheads="1"/>
            </p:cNvPicPr>
            <p:nvPr/>
          </p:nvPicPr>
          <p:blipFill>
            <a:blip r:embed="rId4" cstate="print"/>
            <a:srcRect/>
            <a:stretch>
              <a:fillRect/>
            </a:stretch>
          </p:blipFill>
          <p:spPr bwMode="auto">
            <a:xfrm>
              <a:off x="5791200" y="2286000"/>
              <a:ext cx="2806700" cy="393700"/>
            </a:xfrm>
            <a:prstGeom prst="rect">
              <a:avLst/>
            </a:prstGeom>
            <a:noFill/>
          </p:spPr>
        </p:pic>
        <p:sp>
          <p:nvSpPr>
            <p:cNvPr id="52" name="Rounded Rectangular Callout 51"/>
            <p:cNvSpPr/>
            <p:nvPr/>
          </p:nvSpPr>
          <p:spPr>
            <a:xfrm>
              <a:off x="5715000" y="533400"/>
              <a:ext cx="2819400" cy="1371600"/>
            </a:xfrm>
            <a:prstGeom prst="wedgeRoundRectCallout">
              <a:avLst>
                <a:gd name="adj1" fmla="val -13707"/>
                <a:gd name="adj2" fmla="val 81706"/>
                <a:gd name="adj3" fmla="val 16667"/>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a:t>
              </a:r>
              <a:r>
                <a:rPr lang="en-US" sz="1600" dirty="0" err="1"/>
                <a:t>arg</a:t>
              </a:r>
              <a:r>
                <a:rPr lang="en-US" sz="1600" dirty="0"/>
                <a:t> min” stands for the argument of the minimum -   the k value for which the distance function attains its minimum value</a:t>
              </a:r>
            </a:p>
          </p:txBody>
        </p:sp>
      </p:grpSp>
      <p:sp>
        <p:nvSpPr>
          <p:cNvPr id="8" name="Date Placeholder 7">
            <a:extLst>
              <a:ext uri="{FF2B5EF4-FFF2-40B4-BE49-F238E27FC236}">
                <a16:creationId xmlns:a16="http://schemas.microsoft.com/office/drawing/2014/main" id="{78970D1A-A576-4427-9459-638EBF4D50E6}"/>
              </a:ext>
            </a:extLst>
          </p:cNvPr>
          <p:cNvSpPr>
            <a:spLocks noGrp="1"/>
          </p:cNvSpPr>
          <p:nvPr>
            <p:ph type="dt" sz="half" idx="10"/>
          </p:nvPr>
        </p:nvSpPr>
        <p:spPr/>
        <p:txBody>
          <a:bodyPr/>
          <a:lstStyle/>
          <a:p>
            <a:fld id="{F80F86E5-1F10-427E-8988-ACA23A1212C4}" type="datetime1">
              <a:rPr lang="en-US" smtClean="0"/>
              <a:t>3/28/2023</a:t>
            </a:fld>
            <a:endParaRPr lang="en-US" dirty="0"/>
          </a:p>
        </p:txBody>
      </p:sp>
      <p:sp>
        <p:nvSpPr>
          <p:cNvPr id="9" name="Slide Number Placeholder 8">
            <a:extLst>
              <a:ext uri="{FF2B5EF4-FFF2-40B4-BE49-F238E27FC236}">
                <a16:creationId xmlns:a16="http://schemas.microsoft.com/office/drawing/2014/main" id="{E258E763-53B0-49E5-A421-368ACE023285}"/>
              </a:ext>
            </a:extLst>
          </p:cNvPr>
          <p:cNvSpPr>
            <a:spLocks noGrp="1"/>
          </p:cNvSpPr>
          <p:nvPr>
            <p:ph type="sldNum" sz="quarter" idx="12"/>
          </p:nvPr>
        </p:nvSpPr>
        <p:spPr/>
        <p:txBody>
          <a:bodyPr/>
          <a:lstStyle/>
          <a:p>
            <a:fld id="{8444A278-390B-480E-A91C-73A8347B7D93}" type="slidenum">
              <a:rPr lang="en-US" smtClean="0"/>
              <a:pPr/>
              <a:t>57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21620"/>
                                        </p:tgtEl>
                                        <p:attrNameLst>
                                          <p:attrName>style.visibility</p:attrName>
                                        </p:attrNameLst>
                                      </p:cBhvr>
                                      <p:to>
                                        <p:strVal val="visible"/>
                                      </p:to>
                                    </p:set>
                                    <p:animEffect transition="in" filter="blinds(horizontal)">
                                      <p:cBhvr>
                                        <p:cTn id="7" dur="500"/>
                                        <p:tgtEl>
                                          <p:spTgt spid="921620"/>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921603">
                                            <p:txEl>
                                              <p:pRg st="0" end="0"/>
                                            </p:txEl>
                                          </p:spTgt>
                                        </p:tgtEl>
                                        <p:attrNameLst>
                                          <p:attrName>style.visibility</p:attrName>
                                        </p:attrNameLst>
                                      </p:cBhvr>
                                      <p:to>
                                        <p:strVal val="visible"/>
                                      </p:to>
                                    </p:set>
                                    <p:animEffect transition="in" filter="dissolve">
                                      <p:cBhvr>
                                        <p:cTn id="31" dur="1000"/>
                                        <p:tgtEl>
                                          <p:spTgt spid="9216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3" grpId="0" build="p"/>
      <p:bldP spid="92162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52" name="Picture 52"/>
          <p:cNvPicPr>
            <a:picLocks noChangeAspect="1" noChangeArrowheads="1"/>
          </p:cNvPicPr>
          <p:nvPr/>
        </p:nvPicPr>
        <p:blipFill>
          <a:blip r:embed="rId3" cstate="print"/>
          <a:srcRect/>
          <a:stretch>
            <a:fillRect/>
          </a:stretch>
        </p:blipFill>
        <p:spPr bwMode="auto">
          <a:xfrm>
            <a:off x="4506912" y="3124200"/>
            <a:ext cx="4495800" cy="3521075"/>
          </a:xfrm>
          <a:prstGeom prst="rect">
            <a:avLst/>
          </a:prstGeom>
          <a:noFill/>
        </p:spPr>
      </p:pic>
      <p:sp>
        <p:nvSpPr>
          <p:cNvPr id="921602" name="Rectangle 2"/>
          <p:cNvSpPr>
            <a:spLocks noGrp="1" noChangeArrowheads="1"/>
          </p:cNvSpPr>
          <p:nvPr>
            <p:ph type="title"/>
          </p:nvPr>
        </p:nvSpPr>
        <p:spPr/>
        <p:txBody>
          <a:bodyPr>
            <a:normAutofit/>
          </a:bodyPr>
          <a:lstStyle/>
          <a:p>
            <a:r>
              <a:rPr lang="en-US" altLang="zh-CN" sz="4400" dirty="0">
                <a:solidFill>
                  <a:srgbClr val="CFAFE7"/>
                </a:solidFill>
                <a:ea typeface="宋体" pitchFamily="2" charset="-122"/>
              </a:rPr>
              <a:t>G-Means</a:t>
            </a:r>
          </a:p>
        </p:txBody>
      </p:sp>
      <p:sp>
        <p:nvSpPr>
          <p:cNvPr id="921603" name="Rectangle 3"/>
          <p:cNvSpPr>
            <a:spLocks noGrp="1" noChangeArrowheads="1"/>
          </p:cNvSpPr>
          <p:nvPr>
            <p:ph type="body" idx="1"/>
          </p:nvPr>
        </p:nvSpPr>
        <p:spPr>
          <a:xfrm>
            <a:off x="228600" y="1524000"/>
            <a:ext cx="5029200" cy="1219200"/>
          </a:xfrm>
        </p:spPr>
        <p:txBody>
          <a:bodyPr/>
          <a:lstStyle/>
          <a:p>
            <a:pPr marL="0" indent="0">
              <a:buNone/>
            </a:pPr>
            <a:r>
              <a:rPr lang="en-US" altLang="zh-CN" dirty="0">
                <a:latin typeface="Comic Sans MS" pitchFamily="66" charset="0"/>
                <a:ea typeface="宋体" pitchFamily="2" charset="-122"/>
              </a:rPr>
              <a:t>G-Means is the wrapper of K-Means. Require no tuning.</a:t>
            </a:r>
          </a:p>
        </p:txBody>
      </p:sp>
      <p:sp>
        <p:nvSpPr>
          <p:cNvPr id="921620" name="Rectangle 20"/>
          <p:cNvSpPr>
            <a:spLocks noChangeArrowheads="1"/>
          </p:cNvSpPr>
          <p:nvPr/>
        </p:nvSpPr>
        <p:spPr bwMode="auto">
          <a:xfrm>
            <a:off x="1295400" y="2955925"/>
            <a:ext cx="2743200" cy="244475"/>
          </a:xfrm>
          <a:prstGeom prst="rect">
            <a:avLst/>
          </a:prstGeom>
          <a:noFill/>
          <a:ln w="22225" algn="ctr">
            <a:noFill/>
            <a:miter lim="800000"/>
            <a:headEnd/>
            <a:tailEnd/>
          </a:ln>
          <a:effectLst/>
        </p:spPr>
        <p:txBody>
          <a:bodyPr lIns="0" tIns="0" rIns="0" bIns="0">
            <a:spAutoFit/>
          </a:bodyPr>
          <a:lstStyle/>
          <a:p>
            <a:pPr algn="l"/>
            <a:r>
              <a:rPr lang="en-US" altLang="zh-CN" sz="1600" dirty="0"/>
              <a:t>Start with initial centroids.</a:t>
            </a:r>
          </a:p>
        </p:txBody>
      </p:sp>
      <p:grpSp>
        <p:nvGrpSpPr>
          <p:cNvPr id="2" name="Group 48"/>
          <p:cNvGrpSpPr>
            <a:grpSpLocks/>
          </p:cNvGrpSpPr>
          <p:nvPr/>
        </p:nvGrpSpPr>
        <p:grpSpPr bwMode="auto">
          <a:xfrm>
            <a:off x="1077913" y="4403725"/>
            <a:ext cx="2281237" cy="854075"/>
            <a:chOff x="823" y="2678"/>
            <a:chExt cx="1437" cy="538"/>
          </a:xfrm>
        </p:grpSpPr>
        <p:sp>
          <p:nvSpPr>
            <p:cNvPr id="921622" name="Rectangle 22"/>
            <p:cNvSpPr>
              <a:spLocks noChangeArrowheads="1"/>
            </p:cNvSpPr>
            <p:nvPr/>
          </p:nvSpPr>
          <p:spPr bwMode="auto">
            <a:xfrm>
              <a:off x="823" y="2678"/>
              <a:ext cx="1385" cy="154"/>
            </a:xfrm>
            <a:prstGeom prst="rect">
              <a:avLst/>
            </a:prstGeom>
            <a:noFill/>
            <a:ln w="22225" algn="ctr">
              <a:noFill/>
              <a:miter lim="800000"/>
              <a:headEnd/>
              <a:tailEnd/>
            </a:ln>
            <a:effectLst/>
          </p:spPr>
          <p:txBody>
            <a:bodyPr lIns="0" tIns="0" rIns="0" bIns="0">
              <a:spAutoFit/>
            </a:bodyPr>
            <a:lstStyle/>
            <a:p>
              <a:pPr algn="l"/>
              <a:r>
                <a:rPr lang="en-US" altLang="zh-CN" sz="1600"/>
                <a:t>S2: Update centroids.</a:t>
              </a:r>
            </a:p>
          </p:txBody>
        </p:sp>
        <p:pic>
          <p:nvPicPr>
            <p:cNvPr id="921623" name="Picture 23"/>
            <p:cNvPicPr>
              <a:picLocks noChangeAspect="1" noChangeArrowheads="1"/>
            </p:cNvPicPr>
            <p:nvPr/>
          </p:nvPicPr>
          <p:blipFill>
            <a:blip r:embed="rId4" cstate="print"/>
            <a:srcRect/>
            <a:stretch>
              <a:fillRect/>
            </a:stretch>
          </p:blipFill>
          <p:spPr bwMode="auto">
            <a:xfrm>
              <a:off x="1303" y="2865"/>
              <a:ext cx="957" cy="351"/>
            </a:xfrm>
            <a:prstGeom prst="rect">
              <a:avLst/>
            </a:prstGeom>
            <a:noFill/>
          </p:spPr>
        </p:pic>
      </p:grpSp>
      <p:grpSp>
        <p:nvGrpSpPr>
          <p:cNvPr id="3" name="Group 49"/>
          <p:cNvGrpSpPr>
            <a:grpSpLocks/>
          </p:cNvGrpSpPr>
          <p:nvPr/>
        </p:nvGrpSpPr>
        <p:grpSpPr bwMode="auto">
          <a:xfrm>
            <a:off x="609600" y="3717925"/>
            <a:ext cx="2689225" cy="1997075"/>
            <a:chOff x="528" y="2246"/>
            <a:chExt cx="1694" cy="1258"/>
          </a:xfrm>
        </p:grpSpPr>
        <p:sp>
          <p:nvSpPr>
            <p:cNvPr id="921626" name="Line 26"/>
            <p:cNvSpPr>
              <a:spLocks noChangeShapeType="1"/>
            </p:cNvSpPr>
            <p:nvPr/>
          </p:nvSpPr>
          <p:spPr bwMode="auto">
            <a:xfrm>
              <a:off x="1824" y="3216"/>
              <a:ext cx="0" cy="106"/>
            </a:xfrm>
            <a:prstGeom prst="line">
              <a:avLst/>
            </a:prstGeom>
            <a:noFill/>
            <a:ln w="16510">
              <a:solidFill>
                <a:srgbClr val="FF6600"/>
              </a:solidFill>
              <a:round/>
              <a:headEnd/>
              <a:tailEnd/>
            </a:ln>
            <a:effectLst/>
          </p:spPr>
          <p:txBody>
            <a:bodyPr/>
            <a:lstStyle/>
            <a:p>
              <a:endParaRPr lang="en-US"/>
            </a:p>
          </p:txBody>
        </p:sp>
        <p:sp>
          <p:nvSpPr>
            <p:cNvPr id="921627" name="Line 27"/>
            <p:cNvSpPr>
              <a:spLocks noChangeShapeType="1"/>
            </p:cNvSpPr>
            <p:nvPr/>
          </p:nvSpPr>
          <p:spPr bwMode="auto">
            <a:xfrm flipH="1">
              <a:off x="528" y="3312"/>
              <a:ext cx="1296" cy="0"/>
            </a:xfrm>
            <a:prstGeom prst="line">
              <a:avLst/>
            </a:prstGeom>
            <a:noFill/>
            <a:ln w="16510">
              <a:solidFill>
                <a:srgbClr val="FF6600"/>
              </a:solidFill>
              <a:round/>
              <a:headEnd/>
              <a:tailEnd/>
            </a:ln>
            <a:effectLst/>
          </p:spPr>
          <p:txBody>
            <a:bodyPr/>
            <a:lstStyle/>
            <a:p>
              <a:endParaRPr lang="en-US"/>
            </a:p>
          </p:txBody>
        </p:sp>
        <p:sp>
          <p:nvSpPr>
            <p:cNvPr id="921628" name="Line 28"/>
            <p:cNvSpPr>
              <a:spLocks noChangeShapeType="1"/>
            </p:cNvSpPr>
            <p:nvPr/>
          </p:nvSpPr>
          <p:spPr bwMode="auto">
            <a:xfrm flipV="1">
              <a:off x="528" y="2246"/>
              <a:ext cx="0" cy="1066"/>
            </a:xfrm>
            <a:prstGeom prst="line">
              <a:avLst/>
            </a:prstGeom>
            <a:noFill/>
            <a:ln w="16510">
              <a:solidFill>
                <a:srgbClr val="FF6600"/>
              </a:solidFill>
              <a:round/>
              <a:headEnd/>
              <a:tailEnd/>
            </a:ln>
            <a:effectLst/>
          </p:spPr>
          <p:txBody>
            <a:bodyPr/>
            <a:lstStyle/>
            <a:p>
              <a:endParaRPr lang="en-US"/>
            </a:p>
          </p:txBody>
        </p:sp>
        <p:sp>
          <p:nvSpPr>
            <p:cNvPr id="921629" name="Line 29"/>
            <p:cNvSpPr>
              <a:spLocks noChangeShapeType="1"/>
            </p:cNvSpPr>
            <p:nvPr/>
          </p:nvSpPr>
          <p:spPr bwMode="auto">
            <a:xfrm>
              <a:off x="528" y="2246"/>
              <a:ext cx="240" cy="0"/>
            </a:xfrm>
            <a:prstGeom prst="line">
              <a:avLst/>
            </a:prstGeom>
            <a:noFill/>
            <a:ln w="16510">
              <a:solidFill>
                <a:srgbClr val="FF6600"/>
              </a:solidFill>
              <a:round/>
              <a:headEnd/>
              <a:tailEnd type="triangle" w="med" len="med"/>
            </a:ln>
            <a:effectLst/>
          </p:spPr>
          <p:txBody>
            <a:bodyPr/>
            <a:lstStyle/>
            <a:p>
              <a:endParaRPr lang="en-US"/>
            </a:p>
          </p:txBody>
        </p:sp>
        <p:sp>
          <p:nvSpPr>
            <p:cNvPr id="921630" name="Rectangle 30"/>
            <p:cNvSpPr>
              <a:spLocks noChangeArrowheads="1"/>
            </p:cNvSpPr>
            <p:nvPr/>
          </p:nvSpPr>
          <p:spPr bwMode="auto">
            <a:xfrm>
              <a:off x="542" y="3350"/>
              <a:ext cx="1680" cy="154"/>
            </a:xfrm>
            <a:prstGeom prst="rect">
              <a:avLst/>
            </a:prstGeom>
            <a:noFill/>
            <a:ln w="22225" algn="ctr">
              <a:noFill/>
              <a:miter lim="800000"/>
              <a:headEnd/>
              <a:tailEnd/>
            </a:ln>
            <a:effectLst/>
          </p:spPr>
          <p:txBody>
            <a:bodyPr lIns="0" tIns="0" rIns="0" bIns="0">
              <a:spAutoFit/>
            </a:bodyPr>
            <a:lstStyle/>
            <a:p>
              <a:pPr algn="l"/>
              <a:r>
                <a:rPr lang="en-US" altLang="zh-CN" sz="1600"/>
                <a:t>Iterate until convergence.</a:t>
              </a:r>
            </a:p>
          </p:txBody>
        </p:sp>
      </p:grpSp>
      <p:grpSp>
        <p:nvGrpSpPr>
          <p:cNvPr id="4" name="Group 47"/>
          <p:cNvGrpSpPr>
            <a:grpSpLocks/>
          </p:cNvGrpSpPr>
          <p:nvPr/>
        </p:nvGrpSpPr>
        <p:grpSpPr bwMode="auto">
          <a:xfrm>
            <a:off x="1077913" y="3200400"/>
            <a:ext cx="3733800" cy="1143000"/>
            <a:chOff x="823" y="1920"/>
            <a:chExt cx="2352" cy="720"/>
          </a:xfrm>
        </p:grpSpPr>
        <p:pic>
          <p:nvPicPr>
            <p:cNvPr id="921635" name="Picture 35"/>
            <p:cNvPicPr>
              <a:picLocks noChangeAspect="1" noChangeArrowheads="1"/>
            </p:cNvPicPr>
            <p:nvPr/>
          </p:nvPicPr>
          <p:blipFill>
            <a:blip r:embed="rId5" cstate="print"/>
            <a:srcRect/>
            <a:stretch>
              <a:fillRect/>
            </a:stretch>
          </p:blipFill>
          <p:spPr bwMode="auto">
            <a:xfrm>
              <a:off x="1084" y="2392"/>
              <a:ext cx="1768" cy="248"/>
            </a:xfrm>
            <a:prstGeom prst="rect">
              <a:avLst/>
            </a:prstGeom>
            <a:noFill/>
          </p:spPr>
        </p:pic>
        <p:grpSp>
          <p:nvGrpSpPr>
            <p:cNvPr id="5" name="Group 46"/>
            <p:cNvGrpSpPr>
              <a:grpSpLocks/>
            </p:cNvGrpSpPr>
            <p:nvPr/>
          </p:nvGrpSpPr>
          <p:grpSpPr bwMode="auto">
            <a:xfrm>
              <a:off x="823" y="1920"/>
              <a:ext cx="2352" cy="398"/>
              <a:chOff x="823" y="1920"/>
              <a:chExt cx="2352" cy="398"/>
            </a:xfrm>
          </p:grpSpPr>
          <p:sp>
            <p:nvSpPr>
              <p:cNvPr id="921621" name="Rectangle 21"/>
              <p:cNvSpPr>
                <a:spLocks noChangeArrowheads="1"/>
              </p:cNvSpPr>
              <p:nvPr/>
            </p:nvSpPr>
            <p:spPr bwMode="auto">
              <a:xfrm>
                <a:off x="823" y="2164"/>
                <a:ext cx="2352" cy="154"/>
              </a:xfrm>
              <a:prstGeom prst="rect">
                <a:avLst/>
              </a:prstGeom>
              <a:noFill/>
              <a:ln w="22225" algn="ctr">
                <a:noFill/>
                <a:miter lim="800000"/>
                <a:headEnd/>
                <a:tailEnd/>
              </a:ln>
              <a:effectLst/>
            </p:spPr>
            <p:txBody>
              <a:bodyPr lIns="0" tIns="0" rIns="0" bIns="0">
                <a:spAutoFit/>
              </a:bodyPr>
              <a:lstStyle/>
              <a:p>
                <a:pPr algn="l"/>
                <a:r>
                  <a:rPr lang="en-US" altLang="zh-CN" sz="1600" dirty="0"/>
                  <a:t>S1: Assign points to closest </a:t>
                </a:r>
                <a:r>
                  <a:rPr lang="en-US" altLang="zh-CN" sz="1600" dirty="0" err="1"/>
                  <a:t>centroids</a:t>
                </a:r>
                <a:r>
                  <a:rPr lang="en-US" altLang="zh-CN" sz="1600" dirty="0"/>
                  <a:t>.</a:t>
                </a:r>
              </a:p>
            </p:txBody>
          </p:sp>
          <p:sp>
            <p:nvSpPr>
              <p:cNvPr id="921643" name="Line 43"/>
              <p:cNvSpPr>
                <a:spLocks noChangeShapeType="1"/>
              </p:cNvSpPr>
              <p:nvPr/>
            </p:nvSpPr>
            <p:spPr bwMode="auto">
              <a:xfrm flipV="1">
                <a:off x="1824" y="1920"/>
                <a:ext cx="0" cy="240"/>
              </a:xfrm>
              <a:prstGeom prst="line">
                <a:avLst/>
              </a:prstGeom>
              <a:noFill/>
              <a:ln w="16510">
                <a:solidFill>
                  <a:srgbClr val="FF6600"/>
                </a:solidFill>
                <a:round/>
                <a:headEnd type="triangle" w="med" len="med"/>
                <a:tailEnd/>
              </a:ln>
              <a:effectLst/>
            </p:spPr>
            <p:txBody>
              <a:bodyPr/>
              <a:lstStyle/>
              <a:p>
                <a:endParaRPr lang="en-US"/>
              </a:p>
            </p:txBody>
          </p:sp>
        </p:grpSp>
      </p:grpSp>
      <p:grpSp>
        <p:nvGrpSpPr>
          <p:cNvPr id="6" name="Group 51"/>
          <p:cNvGrpSpPr>
            <a:grpSpLocks/>
          </p:cNvGrpSpPr>
          <p:nvPr/>
        </p:nvGrpSpPr>
        <p:grpSpPr bwMode="auto">
          <a:xfrm>
            <a:off x="228600" y="3429000"/>
            <a:ext cx="3429000" cy="3048000"/>
            <a:chOff x="288" y="2064"/>
            <a:chExt cx="2160" cy="1920"/>
          </a:xfrm>
        </p:grpSpPr>
        <p:grpSp>
          <p:nvGrpSpPr>
            <p:cNvPr id="7" name="Group 50"/>
            <p:cNvGrpSpPr>
              <a:grpSpLocks/>
            </p:cNvGrpSpPr>
            <p:nvPr/>
          </p:nvGrpSpPr>
          <p:grpSpPr bwMode="auto">
            <a:xfrm>
              <a:off x="288" y="2064"/>
              <a:ext cx="1536" cy="1584"/>
              <a:chOff x="288" y="2064"/>
              <a:chExt cx="1536" cy="1584"/>
            </a:xfrm>
          </p:grpSpPr>
          <p:sp>
            <p:nvSpPr>
              <p:cNvPr id="921638" name="Line 38"/>
              <p:cNvSpPr>
                <a:spLocks noChangeShapeType="1"/>
              </p:cNvSpPr>
              <p:nvPr/>
            </p:nvSpPr>
            <p:spPr bwMode="auto">
              <a:xfrm>
                <a:off x="1824" y="3504"/>
                <a:ext cx="0" cy="144"/>
              </a:xfrm>
              <a:prstGeom prst="line">
                <a:avLst/>
              </a:prstGeom>
              <a:noFill/>
              <a:ln w="16510">
                <a:solidFill>
                  <a:srgbClr val="FF6600"/>
                </a:solidFill>
                <a:round/>
                <a:headEnd/>
                <a:tailEnd/>
              </a:ln>
              <a:effectLst/>
            </p:spPr>
            <p:txBody>
              <a:bodyPr/>
              <a:lstStyle/>
              <a:p>
                <a:endParaRPr lang="en-US"/>
              </a:p>
            </p:txBody>
          </p:sp>
          <p:sp>
            <p:nvSpPr>
              <p:cNvPr id="921639" name="Line 39"/>
              <p:cNvSpPr>
                <a:spLocks noChangeShapeType="1"/>
              </p:cNvSpPr>
              <p:nvPr/>
            </p:nvSpPr>
            <p:spPr bwMode="auto">
              <a:xfrm flipH="1">
                <a:off x="288" y="3648"/>
                <a:ext cx="1536" cy="0"/>
              </a:xfrm>
              <a:prstGeom prst="line">
                <a:avLst/>
              </a:prstGeom>
              <a:noFill/>
              <a:ln w="16510">
                <a:solidFill>
                  <a:srgbClr val="FF6600"/>
                </a:solidFill>
                <a:round/>
                <a:headEnd/>
                <a:tailEnd/>
              </a:ln>
              <a:effectLst/>
            </p:spPr>
            <p:txBody>
              <a:bodyPr/>
              <a:lstStyle/>
              <a:p>
                <a:endParaRPr lang="en-US"/>
              </a:p>
            </p:txBody>
          </p:sp>
          <p:sp>
            <p:nvSpPr>
              <p:cNvPr id="921640" name="Line 40"/>
              <p:cNvSpPr>
                <a:spLocks noChangeShapeType="1"/>
              </p:cNvSpPr>
              <p:nvPr/>
            </p:nvSpPr>
            <p:spPr bwMode="auto">
              <a:xfrm flipV="1">
                <a:off x="288" y="2064"/>
                <a:ext cx="0" cy="1584"/>
              </a:xfrm>
              <a:prstGeom prst="line">
                <a:avLst/>
              </a:prstGeom>
              <a:noFill/>
              <a:ln w="16510">
                <a:solidFill>
                  <a:srgbClr val="FF6600"/>
                </a:solidFill>
                <a:round/>
                <a:headEnd/>
                <a:tailEnd/>
              </a:ln>
              <a:effectLst/>
            </p:spPr>
            <p:txBody>
              <a:bodyPr/>
              <a:lstStyle/>
              <a:p>
                <a:endParaRPr lang="en-US"/>
              </a:p>
            </p:txBody>
          </p:sp>
          <p:sp>
            <p:nvSpPr>
              <p:cNvPr id="921641" name="Line 41"/>
              <p:cNvSpPr>
                <a:spLocks noChangeShapeType="1"/>
              </p:cNvSpPr>
              <p:nvPr/>
            </p:nvSpPr>
            <p:spPr bwMode="auto">
              <a:xfrm>
                <a:off x="288" y="2064"/>
                <a:ext cx="1488" cy="0"/>
              </a:xfrm>
              <a:prstGeom prst="line">
                <a:avLst/>
              </a:prstGeom>
              <a:noFill/>
              <a:ln w="16510">
                <a:solidFill>
                  <a:srgbClr val="FF6600"/>
                </a:solidFill>
                <a:round/>
                <a:headEnd/>
                <a:tailEnd type="triangle" w="med" len="med"/>
              </a:ln>
              <a:effectLst/>
            </p:spPr>
            <p:txBody>
              <a:bodyPr/>
              <a:lstStyle/>
              <a:p>
                <a:endParaRPr lang="en-US"/>
              </a:p>
            </p:txBody>
          </p:sp>
        </p:grpSp>
        <p:sp>
          <p:nvSpPr>
            <p:cNvPr id="921645" name="Rectangle 45"/>
            <p:cNvSpPr>
              <a:spLocks noChangeArrowheads="1"/>
            </p:cNvSpPr>
            <p:nvPr/>
          </p:nvSpPr>
          <p:spPr bwMode="auto">
            <a:xfrm>
              <a:off x="288" y="3676"/>
              <a:ext cx="2160" cy="308"/>
            </a:xfrm>
            <a:prstGeom prst="rect">
              <a:avLst/>
            </a:prstGeom>
            <a:noFill/>
            <a:ln w="22225" algn="ctr">
              <a:noFill/>
              <a:miter lim="800000"/>
              <a:headEnd/>
              <a:tailEnd/>
            </a:ln>
            <a:effectLst/>
          </p:spPr>
          <p:txBody>
            <a:bodyPr lIns="0" tIns="0" rIns="0" bIns="0">
              <a:spAutoFit/>
            </a:bodyPr>
            <a:lstStyle/>
            <a:p>
              <a:pPr algn="l"/>
              <a:r>
                <a:rPr lang="en-US" altLang="zh-CN" sz="1600"/>
                <a:t>If a cluster does not appear Gaussian, split the cluster into two.</a:t>
              </a:r>
            </a:p>
          </p:txBody>
        </p:sp>
      </p:grpSp>
      <p:sp>
        <p:nvSpPr>
          <p:cNvPr id="921662" name="Oval 62"/>
          <p:cNvSpPr>
            <a:spLocks noChangeArrowheads="1"/>
          </p:cNvSpPr>
          <p:nvPr/>
        </p:nvSpPr>
        <p:spPr bwMode="auto">
          <a:xfrm>
            <a:off x="6564312" y="4065587"/>
            <a:ext cx="1828800" cy="1828800"/>
          </a:xfrm>
          <a:prstGeom prst="ellipse">
            <a:avLst/>
          </a:prstGeom>
          <a:noFill/>
          <a:ln w="22225" algn="ctr">
            <a:solidFill>
              <a:srgbClr val="00FF00"/>
            </a:solidFill>
            <a:round/>
            <a:headEnd/>
            <a:tailEnd/>
          </a:ln>
          <a:effectLst/>
        </p:spPr>
        <p:txBody>
          <a:bodyPr wrap="none" anchor="ctr"/>
          <a:lstStyle/>
          <a:p>
            <a:endParaRPr lang="en-US"/>
          </a:p>
        </p:txBody>
      </p:sp>
      <p:grpSp>
        <p:nvGrpSpPr>
          <p:cNvPr id="8" name="Group 60"/>
          <p:cNvGrpSpPr>
            <a:grpSpLocks/>
          </p:cNvGrpSpPr>
          <p:nvPr/>
        </p:nvGrpSpPr>
        <p:grpSpPr bwMode="auto">
          <a:xfrm>
            <a:off x="7348537" y="4860925"/>
            <a:ext cx="228600" cy="228600"/>
            <a:chOff x="3456" y="3792"/>
            <a:chExt cx="144" cy="144"/>
          </a:xfrm>
        </p:grpSpPr>
        <p:sp>
          <p:nvSpPr>
            <p:cNvPr id="921653" name="Line 53"/>
            <p:cNvSpPr>
              <a:spLocks noChangeShapeType="1"/>
            </p:cNvSpPr>
            <p:nvPr/>
          </p:nvSpPr>
          <p:spPr bwMode="auto">
            <a:xfrm>
              <a:off x="3531" y="3792"/>
              <a:ext cx="0" cy="144"/>
            </a:xfrm>
            <a:prstGeom prst="line">
              <a:avLst/>
            </a:prstGeom>
            <a:noFill/>
            <a:ln w="38100">
              <a:solidFill>
                <a:srgbClr val="00FF00"/>
              </a:solidFill>
              <a:round/>
              <a:headEnd/>
              <a:tailEnd/>
            </a:ln>
            <a:effectLst/>
          </p:spPr>
          <p:txBody>
            <a:bodyPr/>
            <a:lstStyle/>
            <a:p>
              <a:endParaRPr lang="en-US"/>
            </a:p>
          </p:txBody>
        </p:sp>
        <p:sp>
          <p:nvSpPr>
            <p:cNvPr id="921654" name="Line 54"/>
            <p:cNvSpPr>
              <a:spLocks noChangeShapeType="1"/>
            </p:cNvSpPr>
            <p:nvPr/>
          </p:nvSpPr>
          <p:spPr bwMode="auto">
            <a:xfrm>
              <a:off x="3456" y="3861"/>
              <a:ext cx="144" cy="0"/>
            </a:xfrm>
            <a:prstGeom prst="line">
              <a:avLst/>
            </a:prstGeom>
            <a:noFill/>
            <a:ln w="38100">
              <a:solidFill>
                <a:srgbClr val="00FF00"/>
              </a:solidFill>
              <a:round/>
              <a:headEnd/>
              <a:tailEnd/>
            </a:ln>
            <a:effectLst/>
          </p:spPr>
          <p:txBody>
            <a:bodyPr/>
            <a:lstStyle/>
            <a:p>
              <a:endParaRPr lang="en-US"/>
            </a:p>
          </p:txBody>
        </p:sp>
      </p:grpSp>
      <p:grpSp>
        <p:nvGrpSpPr>
          <p:cNvPr id="9" name="Group 65"/>
          <p:cNvGrpSpPr>
            <a:grpSpLocks/>
          </p:cNvGrpSpPr>
          <p:nvPr/>
        </p:nvGrpSpPr>
        <p:grpSpPr bwMode="auto">
          <a:xfrm>
            <a:off x="5519737" y="4849812"/>
            <a:ext cx="228600" cy="228600"/>
            <a:chOff x="3456" y="3792"/>
            <a:chExt cx="144" cy="144"/>
          </a:xfrm>
        </p:grpSpPr>
        <p:sp>
          <p:nvSpPr>
            <p:cNvPr id="921666" name="Line 66"/>
            <p:cNvSpPr>
              <a:spLocks noChangeShapeType="1"/>
            </p:cNvSpPr>
            <p:nvPr/>
          </p:nvSpPr>
          <p:spPr bwMode="auto">
            <a:xfrm>
              <a:off x="3531" y="3792"/>
              <a:ext cx="0" cy="144"/>
            </a:xfrm>
            <a:prstGeom prst="line">
              <a:avLst/>
            </a:prstGeom>
            <a:noFill/>
            <a:ln w="38100">
              <a:solidFill>
                <a:srgbClr val="00FF00"/>
              </a:solidFill>
              <a:round/>
              <a:headEnd/>
              <a:tailEnd/>
            </a:ln>
            <a:effectLst/>
          </p:spPr>
          <p:txBody>
            <a:bodyPr/>
            <a:lstStyle/>
            <a:p>
              <a:endParaRPr lang="en-US"/>
            </a:p>
          </p:txBody>
        </p:sp>
        <p:sp>
          <p:nvSpPr>
            <p:cNvPr id="921667" name="Line 67"/>
            <p:cNvSpPr>
              <a:spLocks noChangeShapeType="1"/>
            </p:cNvSpPr>
            <p:nvPr/>
          </p:nvSpPr>
          <p:spPr bwMode="auto">
            <a:xfrm>
              <a:off x="3456" y="3861"/>
              <a:ext cx="144" cy="0"/>
            </a:xfrm>
            <a:prstGeom prst="line">
              <a:avLst/>
            </a:prstGeom>
            <a:noFill/>
            <a:ln w="38100">
              <a:solidFill>
                <a:srgbClr val="00FF00"/>
              </a:solidFill>
              <a:round/>
              <a:headEnd/>
              <a:tailEnd/>
            </a:ln>
            <a:effectLst/>
          </p:spPr>
          <p:txBody>
            <a:bodyPr/>
            <a:lstStyle/>
            <a:p>
              <a:endParaRPr lang="en-US"/>
            </a:p>
          </p:txBody>
        </p:sp>
      </p:grpSp>
      <p:sp>
        <p:nvSpPr>
          <p:cNvPr id="921668" name="Oval 68"/>
          <p:cNvSpPr>
            <a:spLocks noChangeArrowheads="1"/>
          </p:cNvSpPr>
          <p:nvPr/>
        </p:nvSpPr>
        <p:spPr bwMode="auto">
          <a:xfrm>
            <a:off x="4735512" y="4065587"/>
            <a:ext cx="1828800" cy="1828800"/>
          </a:xfrm>
          <a:prstGeom prst="ellipse">
            <a:avLst/>
          </a:prstGeom>
          <a:noFill/>
          <a:ln w="22225" algn="ctr">
            <a:solidFill>
              <a:srgbClr val="00FF00"/>
            </a:solidFill>
            <a:round/>
            <a:headEnd/>
            <a:tailEnd/>
          </a:ln>
          <a:effectLst/>
        </p:spPr>
        <p:txBody>
          <a:bodyPr wrap="none" anchor="ctr"/>
          <a:lstStyle/>
          <a:p>
            <a:endParaRPr lang="en-US"/>
          </a:p>
        </p:txBody>
      </p:sp>
      <p:sp>
        <p:nvSpPr>
          <p:cNvPr id="921672" name="Rectangle 72"/>
          <p:cNvSpPr>
            <a:spLocks noChangeArrowheads="1"/>
          </p:cNvSpPr>
          <p:nvPr/>
        </p:nvSpPr>
        <p:spPr bwMode="auto">
          <a:xfrm>
            <a:off x="4621212" y="3192148"/>
            <a:ext cx="1905000" cy="246221"/>
          </a:xfrm>
          <a:prstGeom prst="rect">
            <a:avLst/>
          </a:prstGeom>
          <a:noFill/>
          <a:ln w="22225" algn="ctr">
            <a:noFill/>
            <a:miter lim="800000"/>
            <a:headEnd/>
            <a:tailEnd/>
          </a:ln>
          <a:effectLst/>
        </p:spPr>
        <p:txBody>
          <a:bodyPr wrap="square" lIns="0" tIns="0" rIns="0" bIns="0">
            <a:spAutoFit/>
          </a:bodyPr>
          <a:lstStyle/>
          <a:p>
            <a:pPr algn="l"/>
            <a:r>
              <a:rPr lang="en-US" altLang="zh-CN" sz="1600" dirty="0">
                <a:solidFill>
                  <a:schemeClr val="bg1"/>
                </a:solidFill>
              </a:rPr>
              <a:t>Start with 2 clusters</a:t>
            </a:r>
          </a:p>
        </p:txBody>
      </p:sp>
      <p:grpSp>
        <p:nvGrpSpPr>
          <p:cNvPr id="10" name="Group 75"/>
          <p:cNvGrpSpPr>
            <a:grpSpLocks/>
          </p:cNvGrpSpPr>
          <p:nvPr/>
        </p:nvGrpSpPr>
        <p:grpSpPr bwMode="auto">
          <a:xfrm>
            <a:off x="5573712" y="4294187"/>
            <a:ext cx="228600" cy="228600"/>
            <a:chOff x="3456" y="3792"/>
            <a:chExt cx="144" cy="144"/>
          </a:xfrm>
        </p:grpSpPr>
        <p:sp>
          <p:nvSpPr>
            <p:cNvPr id="921676" name="Line 76"/>
            <p:cNvSpPr>
              <a:spLocks noChangeShapeType="1"/>
            </p:cNvSpPr>
            <p:nvPr/>
          </p:nvSpPr>
          <p:spPr bwMode="auto">
            <a:xfrm>
              <a:off x="3531" y="3792"/>
              <a:ext cx="0" cy="144"/>
            </a:xfrm>
            <a:prstGeom prst="line">
              <a:avLst/>
            </a:prstGeom>
            <a:noFill/>
            <a:ln w="38100">
              <a:solidFill>
                <a:srgbClr val="00FF00"/>
              </a:solidFill>
              <a:round/>
              <a:headEnd/>
              <a:tailEnd/>
            </a:ln>
            <a:effectLst/>
          </p:spPr>
          <p:txBody>
            <a:bodyPr/>
            <a:lstStyle/>
            <a:p>
              <a:endParaRPr lang="en-US"/>
            </a:p>
          </p:txBody>
        </p:sp>
        <p:sp>
          <p:nvSpPr>
            <p:cNvPr id="921677" name="Line 77"/>
            <p:cNvSpPr>
              <a:spLocks noChangeShapeType="1"/>
            </p:cNvSpPr>
            <p:nvPr/>
          </p:nvSpPr>
          <p:spPr bwMode="auto">
            <a:xfrm>
              <a:off x="3456" y="3861"/>
              <a:ext cx="144" cy="0"/>
            </a:xfrm>
            <a:prstGeom prst="line">
              <a:avLst/>
            </a:prstGeom>
            <a:noFill/>
            <a:ln w="38100">
              <a:solidFill>
                <a:srgbClr val="00FF00"/>
              </a:solidFill>
              <a:round/>
              <a:headEnd/>
              <a:tailEnd/>
            </a:ln>
            <a:effectLst/>
          </p:spPr>
          <p:txBody>
            <a:bodyPr/>
            <a:lstStyle/>
            <a:p>
              <a:endParaRPr lang="en-US"/>
            </a:p>
          </p:txBody>
        </p:sp>
      </p:grpSp>
      <p:grpSp>
        <p:nvGrpSpPr>
          <p:cNvPr id="11" name="Group 78"/>
          <p:cNvGrpSpPr>
            <a:grpSpLocks/>
          </p:cNvGrpSpPr>
          <p:nvPr/>
        </p:nvGrpSpPr>
        <p:grpSpPr bwMode="auto">
          <a:xfrm>
            <a:off x="5573712" y="5284787"/>
            <a:ext cx="228600" cy="228600"/>
            <a:chOff x="3456" y="3792"/>
            <a:chExt cx="144" cy="144"/>
          </a:xfrm>
        </p:grpSpPr>
        <p:sp>
          <p:nvSpPr>
            <p:cNvPr id="921679" name="Line 79"/>
            <p:cNvSpPr>
              <a:spLocks noChangeShapeType="1"/>
            </p:cNvSpPr>
            <p:nvPr/>
          </p:nvSpPr>
          <p:spPr bwMode="auto">
            <a:xfrm>
              <a:off x="3531" y="3792"/>
              <a:ext cx="0" cy="144"/>
            </a:xfrm>
            <a:prstGeom prst="line">
              <a:avLst/>
            </a:prstGeom>
            <a:noFill/>
            <a:ln w="38100">
              <a:solidFill>
                <a:srgbClr val="00FF00"/>
              </a:solidFill>
              <a:round/>
              <a:headEnd/>
              <a:tailEnd/>
            </a:ln>
            <a:effectLst/>
          </p:spPr>
          <p:txBody>
            <a:bodyPr/>
            <a:lstStyle/>
            <a:p>
              <a:endParaRPr lang="en-US"/>
            </a:p>
          </p:txBody>
        </p:sp>
        <p:sp>
          <p:nvSpPr>
            <p:cNvPr id="921680" name="Line 80"/>
            <p:cNvSpPr>
              <a:spLocks noChangeShapeType="1"/>
            </p:cNvSpPr>
            <p:nvPr/>
          </p:nvSpPr>
          <p:spPr bwMode="auto">
            <a:xfrm>
              <a:off x="3456" y="3861"/>
              <a:ext cx="144" cy="0"/>
            </a:xfrm>
            <a:prstGeom prst="line">
              <a:avLst/>
            </a:prstGeom>
            <a:noFill/>
            <a:ln w="38100">
              <a:solidFill>
                <a:srgbClr val="00FF00"/>
              </a:solidFill>
              <a:round/>
              <a:headEnd/>
              <a:tailEnd/>
            </a:ln>
            <a:effectLst/>
          </p:spPr>
          <p:txBody>
            <a:bodyPr/>
            <a:lstStyle/>
            <a:p>
              <a:endParaRPr lang="en-US"/>
            </a:p>
          </p:txBody>
        </p:sp>
      </p:grpSp>
      <p:grpSp>
        <p:nvGrpSpPr>
          <p:cNvPr id="12" name="Group 83"/>
          <p:cNvGrpSpPr>
            <a:grpSpLocks/>
          </p:cNvGrpSpPr>
          <p:nvPr/>
        </p:nvGrpSpPr>
        <p:grpSpPr bwMode="auto">
          <a:xfrm>
            <a:off x="5094287" y="3805237"/>
            <a:ext cx="1211263" cy="2187575"/>
            <a:chOff x="3250" y="2044"/>
            <a:chExt cx="763" cy="1378"/>
          </a:xfrm>
        </p:grpSpPr>
        <p:sp>
          <p:nvSpPr>
            <p:cNvPr id="921681" name="Oval 81"/>
            <p:cNvSpPr>
              <a:spLocks noChangeArrowheads="1"/>
            </p:cNvSpPr>
            <p:nvPr/>
          </p:nvSpPr>
          <p:spPr bwMode="auto">
            <a:xfrm>
              <a:off x="3250" y="2673"/>
              <a:ext cx="749" cy="749"/>
            </a:xfrm>
            <a:prstGeom prst="ellipse">
              <a:avLst/>
            </a:prstGeom>
            <a:noFill/>
            <a:ln w="22225" algn="ctr">
              <a:solidFill>
                <a:srgbClr val="00FF00"/>
              </a:solidFill>
              <a:round/>
              <a:headEnd/>
              <a:tailEnd/>
            </a:ln>
            <a:effectLst/>
          </p:spPr>
          <p:txBody>
            <a:bodyPr wrap="none" anchor="ctr"/>
            <a:lstStyle/>
            <a:p>
              <a:endParaRPr lang="en-US"/>
            </a:p>
          </p:txBody>
        </p:sp>
        <p:sp>
          <p:nvSpPr>
            <p:cNvPr id="921682" name="Oval 82"/>
            <p:cNvSpPr>
              <a:spLocks noChangeArrowheads="1"/>
            </p:cNvSpPr>
            <p:nvPr/>
          </p:nvSpPr>
          <p:spPr bwMode="auto">
            <a:xfrm>
              <a:off x="3264" y="2044"/>
              <a:ext cx="749" cy="749"/>
            </a:xfrm>
            <a:prstGeom prst="ellipse">
              <a:avLst/>
            </a:prstGeom>
            <a:noFill/>
            <a:ln w="22225" algn="ctr">
              <a:solidFill>
                <a:srgbClr val="00FF00"/>
              </a:solidFill>
              <a:round/>
              <a:headEnd/>
              <a:tailEnd/>
            </a:ln>
            <a:effectLst/>
          </p:spPr>
          <p:txBody>
            <a:bodyPr wrap="none" anchor="ctr"/>
            <a:lstStyle/>
            <a:p>
              <a:endParaRPr lang="en-US"/>
            </a:p>
          </p:txBody>
        </p:sp>
      </p:grpSp>
      <p:sp>
        <p:nvSpPr>
          <p:cNvPr id="921684" name="Rectangle 84"/>
          <p:cNvSpPr>
            <a:spLocks noChangeArrowheads="1"/>
          </p:cNvSpPr>
          <p:nvPr/>
        </p:nvSpPr>
        <p:spPr bwMode="auto">
          <a:xfrm>
            <a:off x="4786759" y="4770437"/>
            <a:ext cx="533400" cy="244475"/>
          </a:xfrm>
          <a:prstGeom prst="rect">
            <a:avLst/>
          </a:prstGeom>
          <a:noFill/>
          <a:ln w="22225" algn="ctr">
            <a:noFill/>
            <a:miter lim="800000"/>
            <a:headEnd/>
            <a:tailEnd/>
          </a:ln>
          <a:effectLst/>
        </p:spPr>
        <p:txBody>
          <a:bodyPr lIns="0" tIns="0" rIns="0" bIns="0">
            <a:spAutoFit/>
          </a:bodyPr>
          <a:lstStyle/>
          <a:p>
            <a:pPr algn="l"/>
            <a:r>
              <a:rPr lang="en-US" altLang="zh-CN" sz="1600" b="1" dirty="0">
                <a:solidFill>
                  <a:schemeClr val="bg1"/>
                </a:solidFill>
              </a:rPr>
              <a:t>Split</a:t>
            </a:r>
          </a:p>
        </p:txBody>
      </p:sp>
      <p:sp>
        <p:nvSpPr>
          <p:cNvPr id="921685" name="Rectangle 85"/>
          <p:cNvSpPr>
            <a:spLocks noChangeArrowheads="1"/>
          </p:cNvSpPr>
          <p:nvPr/>
        </p:nvSpPr>
        <p:spPr bwMode="auto">
          <a:xfrm>
            <a:off x="4735513" y="6209258"/>
            <a:ext cx="4193894" cy="436017"/>
          </a:xfrm>
          <a:prstGeom prst="rect">
            <a:avLst/>
          </a:prstGeom>
          <a:noFill/>
          <a:ln w="22225" algn="ctr">
            <a:noFill/>
            <a:miter lim="800000"/>
            <a:headEnd/>
            <a:tailEnd/>
          </a:ln>
          <a:effectLst/>
        </p:spPr>
        <p:txBody>
          <a:bodyPr wrap="square" lIns="0" tIns="0" rIns="0" bIns="0">
            <a:spAutoFit/>
          </a:bodyPr>
          <a:lstStyle/>
          <a:p>
            <a:pPr algn="l">
              <a:lnSpc>
                <a:spcPts val="1700"/>
              </a:lnSpc>
            </a:pPr>
            <a:r>
              <a:rPr lang="en-US" altLang="zh-CN" sz="1600" dirty="0">
                <a:solidFill>
                  <a:srgbClr val="005A9E"/>
                </a:solidFill>
              </a:rPr>
              <a:t>Statistical testing: whether the clusters follow Gaussian (or normal) distribution?</a:t>
            </a:r>
          </a:p>
        </p:txBody>
      </p:sp>
      <p:grpSp>
        <p:nvGrpSpPr>
          <p:cNvPr id="53" name="Group 52"/>
          <p:cNvGrpSpPr/>
          <p:nvPr/>
        </p:nvGrpSpPr>
        <p:grpSpPr>
          <a:xfrm>
            <a:off x="5715000" y="533400"/>
            <a:ext cx="2882900" cy="2146300"/>
            <a:chOff x="5715000" y="533400"/>
            <a:chExt cx="2882900" cy="2146300"/>
          </a:xfrm>
          <a:solidFill>
            <a:srgbClr val="7030A0"/>
          </a:solidFill>
        </p:grpSpPr>
        <p:pic>
          <p:nvPicPr>
            <p:cNvPr id="48" name="Picture 35"/>
            <p:cNvPicPr>
              <a:picLocks noChangeAspect="1" noChangeArrowheads="1"/>
            </p:cNvPicPr>
            <p:nvPr/>
          </p:nvPicPr>
          <p:blipFill>
            <a:blip r:embed="rId5" cstate="print"/>
            <a:srcRect/>
            <a:stretch>
              <a:fillRect/>
            </a:stretch>
          </p:blipFill>
          <p:spPr bwMode="auto">
            <a:xfrm>
              <a:off x="5791200" y="2286000"/>
              <a:ext cx="2806700" cy="393700"/>
            </a:xfrm>
            <a:prstGeom prst="rect">
              <a:avLst/>
            </a:prstGeom>
            <a:grpFill/>
          </p:spPr>
        </p:pic>
        <p:sp>
          <p:nvSpPr>
            <p:cNvPr id="52" name="Rounded Rectangular Callout 51"/>
            <p:cNvSpPr/>
            <p:nvPr/>
          </p:nvSpPr>
          <p:spPr>
            <a:xfrm>
              <a:off x="5715000" y="533400"/>
              <a:ext cx="2819400" cy="1371600"/>
            </a:xfrm>
            <a:prstGeom prst="wedgeRoundRectCallout">
              <a:avLst>
                <a:gd name="adj1" fmla="val -13707"/>
                <a:gd name="adj2" fmla="val 81706"/>
                <a:gd name="adj3" fmla="val 16667"/>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a:t>
              </a:r>
              <a:r>
                <a:rPr lang="en-US" sz="1600" dirty="0" err="1"/>
                <a:t>arg</a:t>
              </a:r>
              <a:r>
                <a:rPr lang="en-US" sz="1600" dirty="0"/>
                <a:t> min” stands for the argument of the minimum -   the k value for which the distance function attains its minimum value</a:t>
              </a:r>
            </a:p>
          </p:txBody>
        </p:sp>
      </p:grpSp>
      <p:sp>
        <p:nvSpPr>
          <p:cNvPr id="55" name="Rounded Rectangular Callout 54"/>
          <p:cNvSpPr/>
          <p:nvPr/>
        </p:nvSpPr>
        <p:spPr>
          <a:xfrm>
            <a:off x="7609473" y="3206136"/>
            <a:ext cx="1279777" cy="641964"/>
          </a:xfrm>
          <a:prstGeom prst="wedgeRoundRectCallout">
            <a:avLst>
              <a:gd name="adj1" fmla="val -39238"/>
              <a:gd name="adj2" fmla="val 118296"/>
              <a:gd name="adj3" fmla="val 16667"/>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Gaussian distribution</a:t>
            </a:r>
          </a:p>
        </p:txBody>
      </p:sp>
      <p:sp>
        <p:nvSpPr>
          <p:cNvPr id="14" name="Date Placeholder 13">
            <a:extLst>
              <a:ext uri="{FF2B5EF4-FFF2-40B4-BE49-F238E27FC236}">
                <a16:creationId xmlns:a16="http://schemas.microsoft.com/office/drawing/2014/main" id="{549CA6A9-DBED-4C2D-B451-C5BA97B95094}"/>
              </a:ext>
            </a:extLst>
          </p:cNvPr>
          <p:cNvSpPr>
            <a:spLocks noGrp="1"/>
          </p:cNvSpPr>
          <p:nvPr>
            <p:ph type="dt" sz="half" idx="10"/>
          </p:nvPr>
        </p:nvSpPr>
        <p:spPr/>
        <p:txBody>
          <a:bodyPr/>
          <a:lstStyle/>
          <a:p>
            <a:fld id="{C869EBBC-2A35-422D-83DD-6B262978C67F}" type="datetime1">
              <a:rPr lang="en-US" smtClean="0"/>
              <a:t>3/28/2023</a:t>
            </a:fld>
            <a:endParaRPr lang="en-US" dirty="0"/>
          </a:p>
        </p:txBody>
      </p:sp>
      <p:sp>
        <p:nvSpPr>
          <p:cNvPr id="15" name="Slide Number Placeholder 14">
            <a:extLst>
              <a:ext uri="{FF2B5EF4-FFF2-40B4-BE49-F238E27FC236}">
                <a16:creationId xmlns:a16="http://schemas.microsoft.com/office/drawing/2014/main" id="{5609F545-FCF6-4EBE-9BD6-E0CB613790E8}"/>
              </a:ext>
            </a:extLst>
          </p:cNvPr>
          <p:cNvSpPr>
            <a:spLocks noGrp="1"/>
          </p:cNvSpPr>
          <p:nvPr>
            <p:ph type="sldNum" sz="quarter" idx="12"/>
          </p:nvPr>
        </p:nvSpPr>
        <p:spPr/>
        <p:txBody>
          <a:bodyPr/>
          <a:lstStyle/>
          <a:p>
            <a:fld id="{8444A278-390B-480E-A91C-73A8347B7D93}" type="slidenum">
              <a:rPr lang="en-US" smtClean="0"/>
              <a:pPr/>
              <a:t>58</a:t>
            </a:fld>
            <a:endParaRPr lang="en-US" dirty="0"/>
          </a:p>
        </p:txBody>
      </p:sp>
      <p:grpSp>
        <p:nvGrpSpPr>
          <p:cNvPr id="17" name="Group 16">
            <a:extLst>
              <a:ext uri="{FF2B5EF4-FFF2-40B4-BE49-F238E27FC236}">
                <a16:creationId xmlns:a16="http://schemas.microsoft.com/office/drawing/2014/main" id="{815F1223-4BCC-DEC0-DB5C-96003A4EEF96}"/>
              </a:ext>
            </a:extLst>
          </p:cNvPr>
          <p:cNvGrpSpPr/>
          <p:nvPr/>
        </p:nvGrpSpPr>
        <p:grpSpPr>
          <a:xfrm>
            <a:off x="427332" y="2758895"/>
            <a:ext cx="3889081" cy="2943852"/>
            <a:chOff x="255880" y="2950536"/>
            <a:chExt cx="3889081" cy="2943852"/>
          </a:xfrm>
        </p:grpSpPr>
        <p:sp>
          <p:nvSpPr>
            <p:cNvPr id="16" name="Rectangle 15">
              <a:extLst>
                <a:ext uri="{FF2B5EF4-FFF2-40B4-BE49-F238E27FC236}">
                  <a16:creationId xmlns:a16="http://schemas.microsoft.com/office/drawing/2014/main" id="{78F2F351-3333-2DAB-EA1B-79915C854FEB}"/>
                </a:ext>
              </a:extLst>
            </p:cNvPr>
            <p:cNvSpPr/>
            <p:nvPr/>
          </p:nvSpPr>
          <p:spPr>
            <a:xfrm>
              <a:off x="255880" y="3559788"/>
              <a:ext cx="3889081" cy="2334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ular Callout 53"/>
            <p:cNvSpPr/>
            <p:nvPr/>
          </p:nvSpPr>
          <p:spPr>
            <a:xfrm>
              <a:off x="599057" y="2950536"/>
              <a:ext cx="2514600" cy="914400"/>
            </a:xfrm>
            <a:prstGeom prst="wedgeRoundRectCallout">
              <a:avLst>
                <a:gd name="adj1" fmla="val -2281"/>
                <a:gd name="adj2" fmla="val 99632"/>
                <a:gd name="adj3" fmla="val 16667"/>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Gaussian distribution describes data that cluster around the mean</a:t>
              </a:r>
            </a:p>
          </p:txBody>
        </p:sp>
        <p:pic>
          <p:nvPicPr>
            <p:cNvPr id="1026" name="Picture 2">
              <a:extLst>
                <a:ext uri="{FF2B5EF4-FFF2-40B4-BE49-F238E27FC236}">
                  <a16:creationId xmlns:a16="http://schemas.microsoft.com/office/drawing/2014/main" id="{769E051B-DCBE-F92E-F764-756BDC78D9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171" y="4044949"/>
              <a:ext cx="3722687" cy="17715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9249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21652"/>
                                        </p:tgtEl>
                                        <p:attrNameLst>
                                          <p:attrName>style.visibility</p:attrName>
                                        </p:attrNameLst>
                                      </p:cBhvr>
                                      <p:to>
                                        <p:strVal val="visible"/>
                                      </p:to>
                                    </p:set>
                                    <p:animEffect transition="in" filter="blinds(horizontal)">
                                      <p:cBhvr>
                                        <p:cTn id="7" dur="500"/>
                                        <p:tgtEl>
                                          <p:spTgt spid="92165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21672"/>
                                        </p:tgtEl>
                                        <p:attrNameLst>
                                          <p:attrName>style.visibility</p:attrName>
                                        </p:attrNameLst>
                                      </p:cBhvr>
                                      <p:to>
                                        <p:strVal val="visible"/>
                                      </p:to>
                                    </p:set>
                                    <p:animEffect transition="in" filter="blinds(horizontal)">
                                      <p:cBhvr>
                                        <p:cTn id="12" dur="500"/>
                                        <p:tgtEl>
                                          <p:spTgt spid="921672"/>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921668"/>
                                        </p:tgtEl>
                                        <p:attrNameLst>
                                          <p:attrName>style.visibility</p:attrName>
                                        </p:attrNameLst>
                                      </p:cBhvr>
                                      <p:to>
                                        <p:strVal val="visible"/>
                                      </p:to>
                                    </p:set>
                                    <p:animEffect transition="in" filter="blinds(horizontal)">
                                      <p:cBhvr>
                                        <p:cTn id="16" dur="500"/>
                                        <p:tgtEl>
                                          <p:spTgt spid="921668"/>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par>
                                <p:cTn id="21" presetID="3"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921662"/>
                                        </p:tgtEl>
                                        <p:attrNameLst>
                                          <p:attrName>style.visibility</p:attrName>
                                        </p:attrNameLst>
                                      </p:cBhvr>
                                      <p:to>
                                        <p:strVal val="visible"/>
                                      </p:to>
                                    </p:set>
                                    <p:animEffect transition="in" filter="blinds(horizontal)">
                                      <p:cBhvr>
                                        <p:cTn id="26" dur="500"/>
                                        <p:tgtEl>
                                          <p:spTgt spid="92166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921685"/>
                                        </p:tgtEl>
                                        <p:attrNameLst>
                                          <p:attrName>style.visibility</p:attrName>
                                        </p:attrNameLst>
                                      </p:cBhvr>
                                      <p:to>
                                        <p:strVal val="visible"/>
                                      </p:to>
                                    </p:set>
                                    <p:animEffect transition="in" filter="blinds(horizontal)">
                                      <p:cBhvr>
                                        <p:cTn id="31" dur="500"/>
                                        <p:tgtEl>
                                          <p:spTgt spid="921685"/>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nodeType="clickEffect">
                                  <p:stCondLst>
                                    <p:cond delay="0"/>
                                  </p:stCondLst>
                                  <p:childTnLst>
                                    <p:animEffect transition="out" filter="blinds(horizontal)">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up)">
                                      <p:cBhvr>
                                        <p:cTn id="40" dur="500"/>
                                        <p:tgtEl>
                                          <p:spTgt spid="55"/>
                                        </p:tgtEl>
                                      </p:cBhvr>
                                    </p:animEffect>
                                  </p:childTnLst>
                                </p:cTn>
                              </p:par>
                            </p:childTnLst>
                          </p:cTn>
                        </p:par>
                        <p:par>
                          <p:cTn id="41" fill="hold">
                            <p:stCondLst>
                              <p:cond delay="1000"/>
                            </p:stCondLst>
                            <p:childTnLst>
                              <p:par>
                                <p:cTn id="42" presetID="22" presetClass="entr" presetSubtype="1"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up)">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xit" presetSubtype="10" fill="hold" grpId="1" nodeType="clickEffect">
                                  <p:stCondLst>
                                    <p:cond delay="0"/>
                                  </p:stCondLst>
                                  <p:childTnLst>
                                    <p:animEffect transition="out" filter="blinds(horizontal)">
                                      <p:cBhvr>
                                        <p:cTn id="48" dur="500"/>
                                        <p:tgtEl>
                                          <p:spTgt spid="921668"/>
                                        </p:tgtEl>
                                      </p:cBhvr>
                                    </p:animEffect>
                                    <p:set>
                                      <p:cBhvr>
                                        <p:cTn id="49" dur="1" fill="hold">
                                          <p:stCondLst>
                                            <p:cond delay="499"/>
                                          </p:stCondLst>
                                        </p:cTn>
                                        <p:tgtEl>
                                          <p:spTgt spid="921668"/>
                                        </p:tgtEl>
                                        <p:attrNameLst>
                                          <p:attrName>style.visibility</p:attrName>
                                        </p:attrNameLst>
                                      </p:cBhvr>
                                      <p:to>
                                        <p:strVal val="hidden"/>
                                      </p:to>
                                    </p:set>
                                  </p:childTnLst>
                                </p:cTn>
                              </p:par>
                            </p:childTnLst>
                          </p:cTn>
                        </p:par>
                        <p:par>
                          <p:cTn id="50" fill="hold">
                            <p:stCondLst>
                              <p:cond delay="500"/>
                            </p:stCondLst>
                            <p:childTnLst>
                              <p:par>
                                <p:cTn id="51" presetID="3" presetClass="entr" presetSubtype="1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linds(horizontal)">
                                      <p:cBhvr>
                                        <p:cTn id="53" dur="500"/>
                                        <p:tgtEl>
                                          <p:spTgt spid="10"/>
                                        </p:tgtEl>
                                      </p:cBhvr>
                                    </p:animEffect>
                                  </p:childTnLst>
                                </p:cTn>
                              </p:par>
                              <p:par>
                                <p:cTn id="54" presetID="3" presetClass="entr" presetSubtype="1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linds(horizontal)">
                                      <p:cBhvr>
                                        <p:cTn id="56" dur="500"/>
                                        <p:tgtEl>
                                          <p:spTgt spid="11"/>
                                        </p:tgtEl>
                                      </p:cBhvr>
                                    </p:animEffect>
                                  </p:childTnLst>
                                </p:cTn>
                              </p:par>
                            </p:childTnLst>
                          </p:cTn>
                        </p:par>
                        <p:par>
                          <p:cTn id="57" fill="hold">
                            <p:stCondLst>
                              <p:cond delay="1000"/>
                            </p:stCondLst>
                            <p:childTnLst>
                              <p:par>
                                <p:cTn id="58" presetID="3" presetClass="entr" presetSubtype="10"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linds(horizontal)">
                                      <p:cBhvr>
                                        <p:cTn id="60" dur="500"/>
                                        <p:tgtEl>
                                          <p:spTgt spid="12"/>
                                        </p:tgtEl>
                                      </p:cBhvr>
                                    </p:animEffect>
                                  </p:childTnLst>
                                </p:cTn>
                              </p:par>
                            </p:childTnLst>
                          </p:cTn>
                        </p:par>
                        <p:par>
                          <p:cTn id="61" fill="hold">
                            <p:stCondLst>
                              <p:cond delay="1500"/>
                            </p:stCondLst>
                            <p:childTnLst>
                              <p:par>
                                <p:cTn id="62" presetID="3" presetClass="entr" presetSubtype="10" fill="hold" grpId="0" nodeType="afterEffect">
                                  <p:stCondLst>
                                    <p:cond delay="0"/>
                                  </p:stCondLst>
                                  <p:childTnLst>
                                    <p:set>
                                      <p:cBhvr>
                                        <p:cTn id="63" dur="1" fill="hold">
                                          <p:stCondLst>
                                            <p:cond delay="0"/>
                                          </p:stCondLst>
                                        </p:cTn>
                                        <p:tgtEl>
                                          <p:spTgt spid="921684"/>
                                        </p:tgtEl>
                                        <p:attrNameLst>
                                          <p:attrName>style.visibility</p:attrName>
                                        </p:attrNameLst>
                                      </p:cBhvr>
                                      <p:to>
                                        <p:strVal val="visible"/>
                                      </p:to>
                                    </p:set>
                                    <p:animEffect transition="in" filter="blinds(horizontal)">
                                      <p:cBhvr>
                                        <p:cTn id="64" dur="500"/>
                                        <p:tgtEl>
                                          <p:spTgt spid="921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62" grpId="0" animBg="1"/>
      <p:bldP spid="921668" grpId="0" animBg="1"/>
      <p:bldP spid="921668" grpId="1" animBg="1"/>
      <p:bldP spid="921672" grpId="0"/>
      <p:bldP spid="921684" grpId="0"/>
      <p:bldP spid="921685" grpId="0"/>
      <p:bldP spid="5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FAFE7"/>
                </a:solidFill>
              </a:rPr>
              <a:t>Step 1:  Image Segmentation</a:t>
            </a:r>
          </a:p>
        </p:txBody>
      </p:sp>
      <p:grpSp>
        <p:nvGrpSpPr>
          <p:cNvPr id="5" name="Group 131"/>
          <p:cNvGrpSpPr>
            <a:grpSpLocks/>
          </p:cNvGrpSpPr>
          <p:nvPr/>
        </p:nvGrpSpPr>
        <p:grpSpPr bwMode="auto">
          <a:xfrm>
            <a:off x="685800" y="1593850"/>
            <a:ext cx="7772400" cy="4959350"/>
            <a:chOff x="336" y="912"/>
            <a:chExt cx="4896" cy="3124"/>
          </a:xfrm>
        </p:grpSpPr>
        <p:grpSp>
          <p:nvGrpSpPr>
            <p:cNvPr id="6" name="Group 128"/>
            <p:cNvGrpSpPr>
              <a:grpSpLocks/>
            </p:cNvGrpSpPr>
            <p:nvPr/>
          </p:nvGrpSpPr>
          <p:grpSpPr bwMode="auto">
            <a:xfrm>
              <a:off x="1630" y="3457"/>
              <a:ext cx="1346" cy="579"/>
              <a:chOff x="1630" y="3457"/>
              <a:chExt cx="1346" cy="579"/>
            </a:xfrm>
          </p:grpSpPr>
          <p:pic>
            <p:nvPicPr>
              <p:cNvPr id="19" name="Picture 7" descr="1029"/>
              <p:cNvPicPr>
                <a:picLocks noChangeAspect="1" noChangeArrowheads="1"/>
              </p:cNvPicPr>
              <p:nvPr/>
            </p:nvPicPr>
            <p:blipFill>
              <a:blip r:embed="rId3" cstate="print"/>
              <a:srcRect/>
              <a:stretch>
                <a:fillRect/>
              </a:stretch>
            </p:blipFill>
            <p:spPr bwMode="auto">
              <a:xfrm>
                <a:off x="1630" y="3457"/>
                <a:ext cx="386" cy="579"/>
              </a:xfrm>
              <a:prstGeom prst="rect">
                <a:avLst/>
              </a:prstGeom>
              <a:noFill/>
            </p:spPr>
          </p:pic>
          <p:pic>
            <p:nvPicPr>
              <p:cNvPr id="20" name="Picture 34" descr="1015"/>
              <p:cNvPicPr>
                <a:picLocks noChangeAspect="1" noChangeArrowheads="1"/>
              </p:cNvPicPr>
              <p:nvPr/>
            </p:nvPicPr>
            <p:blipFill>
              <a:blip r:embed="rId4" cstate="print"/>
              <a:srcRect/>
              <a:stretch>
                <a:fillRect/>
              </a:stretch>
            </p:blipFill>
            <p:spPr bwMode="auto">
              <a:xfrm>
                <a:off x="2110" y="3457"/>
                <a:ext cx="386" cy="579"/>
              </a:xfrm>
              <a:prstGeom prst="rect">
                <a:avLst/>
              </a:prstGeom>
              <a:noFill/>
            </p:spPr>
          </p:pic>
          <p:pic>
            <p:nvPicPr>
              <p:cNvPr id="21" name="Picture 35" descr="1027"/>
              <p:cNvPicPr>
                <a:picLocks noChangeAspect="1" noChangeArrowheads="1"/>
              </p:cNvPicPr>
              <p:nvPr/>
            </p:nvPicPr>
            <p:blipFill>
              <a:blip r:embed="rId5" cstate="print"/>
              <a:srcRect/>
              <a:stretch>
                <a:fillRect/>
              </a:stretch>
            </p:blipFill>
            <p:spPr bwMode="auto">
              <a:xfrm>
                <a:off x="2590" y="3457"/>
                <a:ext cx="386" cy="579"/>
              </a:xfrm>
              <a:prstGeom prst="rect">
                <a:avLst/>
              </a:prstGeom>
              <a:noFill/>
            </p:spPr>
          </p:pic>
        </p:grpSp>
        <p:grpSp>
          <p:nvGrpSpPr>
            <p:cNvPr id="7" name="Group 127"/>
            <p:cNvGrpSpPr>
              <a:grpSpLocks/>
            </p:cNvGrpSpPr>
            <p:nvPr/>
          </p:nvGrpSpPr>
          <p:grpSpPr bwMode="auto">
            <a:xfrm>
              <a:off x="336" y="1152"/>
              <a:ext cx="582" cy="1252"/>
              <a:chOff x="336" y="1152"/>
              <a:chExt cx="582" cy="1252"/>
            </a:xfrm>
          </p:grpSpPr>
          <p:pic>
            <p:nvPicPr>
              <p:cNvPr id="16" name="Picture 3" descr="738"/>
              <p:cNvPicPr>
                <a:picLocks noChangeAspect="1" noChangeArrowheads="1"/>
              </p:cNvPicPr>
              <p:nvPr/>
            </p:nvPicPr>
            <p:blipFill>
              <a:blip r:embed="rId6" cstate="print"/>
              <a:srcRect/>
              <a:stretch>
                <a:fillRect/>
              </a:stretch>
            </p:blipFill>
            <p:spPr bwMode="auto">
              <a:xfrm>
                <a:off x="336" y="1584"/>
                <a:ext cx="582" cy="388"/>
              </a:xfrm>
              <a:prstGeom prst="rect">
                <a:avLst/>
              </a:prstGeom>
              <a:noFill/>
            </p:spPr>
          </p:pic>
          <p:pic>
            <p:nvPicPr>
              <p:cNvPr id="17" name="Picture 9" descr="741"/>
              <p:cNvPicPr>
                <a:picLocks noChangeAspect="1" noChangeArrowheads="1"/>
              </p:cNvPicPr>
              <p:nvPr/>
            </p:nvPicPr>
            <p:blipFill>
              <a:blip r:embed="rId7" cstate="print"/>
              <a:srcRect/>
              <a:stretch>
                <a:fillRect/>
              </a:stretch>
            </p:blipFill>
            <p:spPr bwMode="auto">
              <a:xfrm>
                <a:off x="336" y="2016"/>
                <a:ext cx="582" cy="388"/>
              </a:xfrm>
              <a:prstGeom prst="rect">
                <a:avLst/>
              </a:prstGeom>
              <a:noFill/>
            </p:spPr>
          </p:pic>
          <p:pic>
            <p:nvPicPr>
              <p:cNvPr id="18" name="Picture 63" descr="744"/>
              <p:cNvPicPr>
                <a:picLocks noChangeAspect="1" noChangeArrowheads="1"/>
              </p:cNvPicPr>
              <p:nvPr/>
            </p:nvPicPr>
            <p:blipFill>
              <a:blip r:embed="rId8" cstate="print"/>
              <a:srcRect/>
              <a:stretch>
                <a:fillRect/>
              </a:stretch>
            </p:blipFill>
            <p:spPr bwMode="auto">
              <a:xfrm>
                <a:off x="336" y="1152"/>
                <a:ext cx="582" cy="388"/>
              </a:xfrm>
              <a:prstGeom prst="rect">
                <a:avLst/>
              </a:prstGeom>
              <a:noFill/>
            </p:spPr>
          </p:pic>
        </p:grpSp>
        <p:grpSp>
          <p:nvGrpSpPr>
            <p:cNvPr id="8" name="Group 130"/>
            <p:cNvGrpSpPr>
              <a:grpSpLocks/>
            </p:cNvGrpSpPr>
            <p:nvPr/>
          </p:nvGrpSpPr>
          <p:grpSpPr bwMode="auto">
            <a:xfrm>
              <a:off x="3092" y="912"/>
              <a:ext cx="1852" cy="388"/>
              <a:chOff x="3092" y="912"/>
              <a:chExt cx="1852" cy="388"/>
            </a:xfrm>
          </p:grpSpPr>
          <p:pic>
            <p:nvPicPr>
              <p:cNvPr id="13" name="Picture 51" descr="473"/>
              <p:cNvPicPr>
                <a:picLocks noChangeAspect="1" noChangeArrowheads="1"/>
              </p:cNvPicPr>
              <p:nvPr/>
            </p:nvPicPr>
            <p:blipFill>
              <a:blip r:embed="rId9" cstate="print"/>
              <a:srcRect/>
              <a:stretch>
                <a:fillRect/>
              </a:stretch>
            </p:blipFill>
            <p:spPr bwMode="auto">
              <a:xfrm>
                <a:off x="3730" y="912"/>
                <a:ext cx="582" cy="387"/>
              </a:xfrm>
              <a:prstGeom prst="rect">
                <a:avLst/>
              </a:prstGeom>
              <a:noFill/>
            </p:spPr>
          </p:pic>
          <p:pic>
            <p:nvPicPr>
              <p:cNvPr id="14" name="Picture 52" descr="429"/>
              <p:cNvPicPr>
                <a:picLocks noChangeAspect="1" noChangeArrowheads="1"/>
              </p:cNvPicPr>
              <p:nvPr/>
            </p:nvPicPr>
            <p:blipFill>
              <a:blip r:embed="rId10" cstate="print"/>
              <a:srcRect/>
              <a:stretch>
                <a:fillRect/>
              </a:stretch>
            </p:blipFill>
            <p:spPr bwMode="auto">
              <a:xfrm>
                <a:off x="4362" y="912"/>
                <a:ext cx="582" cy="387"/>
              </a:xfrm>
              <a:prstGeom prst="rect">
                <a:avLst/>
              </a:prstGeom>
              <a:noFill/>
            </p:spPr>
          </p:pic>
          <p:pic>
            <p:nvPicPr>
              <p:cNvPr id="15" name="Picture 71" descr="454"/>
              <p:cNvPicPr>
                <a:picLocks noChangeAspect="1" noChangeArrowheads="1"/>
              </p:cNvPicPr>
              <p:nvPr/>
            </p:nvPicPr>
            <p:blipFill>
              <a:blip r:embed="rId11" cstate="print"/>
              <a:srcRect/>
              <a:stretch>
                <a:fillRect/>
              </a:stretch>
            </p:blipFill>
            <p:spPr bwMode="auto">
              <a:xfrm>
                <a:off x="3092" y="912"/>
                <a:ext cx="582" cy="388"/>
              </a:xfrm>
              <a:prstGeom prst="rect">
                <a:avLst/>
              </a:prstGeom>
              <a:noFill/>
            </p:spPr>
          </p:pic>
        </p:grpSp>
        <p:grpSp>
          <p:nvGrpSpPr>
            <p:cNvPr id="9" name="Group 129"/>
            <p:cNvGrpSpPr>
              <a:grpSpLocks/>
            </p:cNvGrpSpPr>
            <p:nvPr/>
          </p:nvGrpSpPr>
          <p:grpSpPr bwMode="auto">
            <a:xfrm>
              <a:off x="4656" y="2352"/>
              <a:ext cx="576" cy="1632"/>
              <a:chOff x="4656" y="2352"/>
              <a:chExt cx="576" cy="1632"/>
            </a:xfrm>
          </p:grpSpPr>
          <p:pic>
            <p:nvPicPr>
              <p:cNvPr id="10" name="Picture 72" descr="1895"/>
              <p:cNvPicPr>
                <a:picLocks noChangeAspect="1" noChangeArrowheads="1"/>
              </p:cNvPicPr>
              <p:nvPr/>
            </p:nvPicPr>
            <p:blipFill>
              <a:blip r:embed="rId12" cstate="print"/>
              <a:srcRect/>
              <a:stretch>
                <a:fillRect/>
              </a:stretch>
            </p:blipFill>
            <p:spPr bwMode="auto">
              <a:xfrm>
                <a:off x="4656" y="2352"/>
                <a:ext cx="384" cy="576"/>
              </a:xfrm>
              <a:prstGeom prst="rect">
                <a:avLst/>
              </a:prstGeom>
              <a:noFill/>
            </p:spPr>
          </p:pic>
          <p:pic>
            <p:nvPicPr>
              <p:cNvPr id="11" name="Picture 73" descr="1846"/>
              <p:cNvPicPr>
                <a:picLocks noChangeAspect="1" noChangeArrowheads="1"/>
              </p:cNvPicPr>
              <p:nvPr/>
            </p:nvPicPr>
            <p:blipFill>
              <a:blip r:embed="rId13" cstate="print"/>
              <a:srcRect/>
              <a:stretch>
                <a:fillRect/>
              </a:stretch>
            </p:blipFill>
            <p:spPr bwMode="auto">
              <a:xfrm>
                <a:off x="4656" y="2976"/>
                <a:ext cx="384" cy="576"/>
              </a:xfrm>
              <a:prstGeom prst="rect">
                <a:avLst/>
              </a:prstGeom>
              <a:noFill/>
            </p:spPr>
          </p:pic>
          <p:pic>
            <p:nvPicPr>
              <p:cNvPr id="12" name="Picture 74" descr="1815"/>
              <p:cNvPicPr>
                <a:picLocks noChangeAspect="1" noChangeArrowheads="1"/>
              </p:cNvPicPr>
              <p:nvPr/>
            </p:nvPicPr>
            <p:blipFill>
              <a:blip r:embed="rId14" cstate="print"/>
              <a:srcRect/>
              <a:stretch>
                <a:fillRect/>
              </a:stretch>
            </p:blipFill>
            <p:spPr bwMode="auto">
              <a:xfrm>
                <a:off x="4656" y="3600"/>
                <a:ext cx="576" cy="384"/>
              </a:xfrm>
              <a:prstGeom prst="rect">
                <a:avLst/>
              </a:prstGeom>
              <a:noFill/>
            </p:spPr>
          </p:pic>
        </p:grpSp>
      </p:grpSp>
      <p:grpSp>
        <p:nvGrpSpPr>
          <p:cNvPr id="23" name="Group 132"/>
          <p:cNvGrpSpPr>
            <a:grpSpLocks/>
          </p:cNvGrpSpPr>
          <p:nvPr/>
        </p:nvGrpSpPr>
        <p:grpSpPr bwMode="auto">
          <a:xfrm>
            <a:off x="1676400" y="1974850"/>
            <a:ext cx="914400" cy="1981200"/>
            <a:chOff x="960" y="1152"/>
            <a:chExt cx="576" cy="1248"/>
          </a:xfrm>
        </p:grpSpPr>
        <p:pic>
          <p:nvPicPr>
            <p:cNvPr id="36" name="Picture 59" descr="738"/>
            <p:cNvPicPr>
              <a:picLocks noChangeAspect="1" noChangeArrowheads="1"/>
            </p:cNvPicPr>
            <p:nvPr/>
          </p:nvPicPr>
          <p:blipFill>
            <a:blip r:embed="rId15" cstate="print"/>
            <a:srcRect/>
            <a:stretch>
              <a:fillRect/>
            </a:stretch>
          </p:blipFill>
          <p:spPr bwMode="auto">
            <a:xfrm>
              <a:off x="960" y="1584"/>
              <a:ext cx="576" cy="384"/>
            </a:xfrm>
            <a:prstGeom prst="rect">
              <a:avLst/>
            </a:prstGeom>
            <a:noFill/>
          </p:spPr>
        </p:pic>
        <p:pic>
          <p:nvPicPr>
            <p:cNvPr id="37" name="Picture 60" descr="741"/>
            <p:cNvPicPr>
              <a:picLocks noChangeAspect="1" noChangeArrowheads="1"/>
            </p:cNvPicPr>
            <p:nvPr/>
          </p:nvPicPr>
          <p:blipFill>
            <a:blip r:embed="rId16" cstate="print"/>
            <a:srcRect/>
            <a:stretch>
              <a:fillRect/>
            </a:stretch>
          </p:blipFill>
          <p:spPr bwMode="auto">
            <a:xfrm>
              <a:off x="960" y="2016"/>
              <a:ext cx="576" cy="384"/>
            </a:xfrm>
            <a:prstGeom prst="rect">
              <a:avLst/>
            </a:prstGeom>
            <a:noFill/>
          </p:spPr>
        </p:pic>
        <p:pic>
          <p:nvPicPr>
            <p:cNvPr id="38" name="Picture 62" descr="744"/>
            <p:cNvPicPr>
              <a:picLocks noChangeAspect="1" noChangeArrowheads="1"/>
            </p:cNvPicPr>
            <p:nvPr/>
          </p:nvPicPr>
          <p:blipFill>
            <a:blip r:embed="rId17" cstate="print"/>
            <a:srcRect/>
            <a:stretch>
              <a:fillRect/>
            </a:stretch>
          </p:blipFill>
          <p:spPr bwMode="auto">
            <a:xfrm>
              <a:off x="960" y="1152"/>
              <a:ext cx="576" cy="384"/>
            </a:xfrm>
            <a:prstGeom prst="rect">
              <a:avLst/>
            </a:prstGeom>
            <a:noFill/>
          </p:spPr>
        </p:pic>
      </p:grpSp>
      <p:grpSp>
        <p:nvGrpSpPr>
          <p:cNvPr id="24" name="Group 133"/>
          <p:cNvGrpSpPr>
            <a:grpSpLocks/>
          </p:cNvGrpSpPr>
          <p:nvPr/>
        </p:nvGrpSpPr>
        <p:grpSpPr bwMode="auto">
          <a:xfrm>
            <a:off x="2740025" y="4643438"/>
            <a:ext cx="2133600" cy="914400"/>
            <a:chOff x="1630" y="2833"/>
            <a:chExt cx="1344" cy="576"/>
          </a:xfrm>
        </p:grpSpPr>
        <p:pic>
          <p:nvPicPr>
            <p:cNvPr id="33" name="Picture 64" descr="1029"/>
            <p:cNvPicPr>
              <a:picLocks noChangeAspect="1" noChangeArrowheads="1"/>
            </p:cNvPicPr>
            <p:nvPr/>
          </p:nvPicPr>
          <p:blipFill>
            <a:blip r:embed="rId18" cstate="print"/>
            <a:srcRect/>
            <a:stretch>
              <a:fillRect/>
            </a:stretch>
          </p:blipFill>
          <p:spPr bwMode="auto">
            <a:xfrm>
              <a:off x="1630" y="2833"/>
              <a:ext cx="384" cy="576"/>
            </a:xfrm>
            <a:prstGeom prst="rect">
              <a:avLst/>
            </a:prstGeom>
            <a:noFill/>
          </p:spPr>
        </p:pic>
        <p:pic>
          <p:nvPicPr>
            <p:cNvPr id="34" name="Picture 65" descr="1015"/>
            <p:cNvPicPr>
              <a:picLocks noChangeAspect="1" noChangeArrowheads="1"/>
            </p:cNvPicPr>
            <p:nvPr/>
          </p:nvPicPr>
          <p:blipFill>
            <a:blip r:embed="rId19" cstate="print"/>
            <a:srcRect/>
            <a:stretch>
              <a:fillRect/>
            </a:stretch>
          </p:blipFill>
          <p:spPr bwMode="auto">
            <a:xfrm>
              <a:off x="2110" y="2833"/>
              <a:ext cx="384" cy="576"/>
            </a:xfrm>
            <a:prstGeom prst="rect">
              <a:avLst/>
            </a:prstGeom>
            <a:noFill/>
          </p:spPr>
        </p:pic>
        <p:pic>
          <p:nvPicPr>
            <p:cNvPr id="35" name="Picture 66" descr="1027"/>
            <p:cNvPicPr>
              <a:picLocks noChangeAspect="1" noChangeArrowheads="1"/>
            </p:cNvPicPr>
            <p:nvPr/>
          </p:nvPicPr>
          <p:blipFill>
            <a:blip r:embed="rId20" cstate="print"/>
            <a:srcRect/>
            <a:stretch>
              <a:fillRect/>
            </a:stretch>
          </p:blipFill>
          <p:spPr bwMode="auto">
            <a:xfrm>
              <a:off x="2590" y="2833"/>
              <a:ext cx="384" cy="576"/>
            </a:xfrm>
            <a:prstGeom prst="rect">
              <a:avLst/>
            </a:prstGeom>
            <a:noFill/>
          </p:spPr>
        </p:pic>
      </p:grpSp>
      <p:grpSp>
        <p:nvGrpSpPr>
          <p:cNvPr id="25" name="Group 135"/>
          <p:cNvGrpSpPr>
            <a:grpSpLocks/>
          </p:cNvGrpSpPr>
          <p:nvPr/>
        </p:nvGrpSpPr>
        <p:grpSpPr bwMode="auto">
          <a:xfrm>
            <a:off x="5060950" y="2279650"/>
            <a:ext cx="2917825" cy="609600"/>
            <a:chOff x="3092" y="1344"/>
            <a:chExt cx="1838" cy="384"/>
          </a:xfrm>
        </p:grpSpPr>
        <p:pic>
          <p:nvPicPr>
            <p:cNvPr id="30" name="Picture 67" descr="429"/>
            <p:cNvPicPr>
              <a:picLocks noChangeAspect="1" noChangeArrowheads="1"/>
            </p:cNvPicPr>
            <p:nvPr/>
          </p:nvPicPr>
          <p:blipFill>
            <a:blip r:embed="rId21" cstate="print"/>
            <a:srcRect/>
            <a:stretch>
              <a:fillRect/>
            </a:stretch>
          </p:blipFill>
          <p:spPr bwMode="auto">
            <a:xfrm>
              <a:off x="4354" y="1344"/>
              <a:ext cx="576" cy="384"/>
            </a:xfrm>
            <a:prstGeom prst="rect">
              <a:avLst/>
            </a:prstGeom>
            <a:noFill/>
          </p:spPr>
        </p:pic>
        <p:pic>
          <p:nvPicPr>
            <p:cNvPr id="31" name="Picture 68" descr="473"/>
            <p:cNvPicPr>
              <a:picLocks noChangeAspect="1" noChangeArrowheads="1"/>
            </p:cNvPicPr>
            <p:nvPr/>
          </p:nvPicPr>
          <p:blipFill>
            <a:blip r:embed="rId22" cstate="print"/>
            <a:srcRect/>
            <a:stretch>
              <a:fillRect/>
            </a:stretch>
          </p:blipFill>
          <p:spPr bwMode="auto">
            <a:xfrm>
              <a:off x="3730" y="1344"/>
              <a:ext cx="576" cy="384"/>
            </a:xfrm>
            <a:prstGeom prst="rect">
              <a:avLst/>
            </a:prstGeom>
            <a:noFill/>
          </p:spPr>
        </p:pic>
        <p:pic>
          <p:nvPicPr>
            <p:cNvPr id="32" name="Picture 70" descr="454"/>
            <p:cNvPicPr>
              <a:picLocks noChangeAspect="1" noChangeArrowheads="1"/>
            </p:cNvPicPr>
            <p:nvPr/>
          </p:nvPicPr>
          <p:blipFill>
            <a:blip r:embed="rId23" cstate="print"/>
            <a:srcRect/>
            <a:stretch>
              <a:fillRect/>
            </a:stretch>
          </p:blipFill>
          <p:spPr bwMode="auto">
            <a:xfrm>
              <a:off x="3092" y="1344"/>
              <a:ext cx="576" cy="384"/>
            </a:xfrm>
            <a:prstGeom prst="rect">
              <a:avLst/>
            </a:prstGeom>
            <a:noFill/>
          </p:spPr>
        </p:pic>
      </p:grpSp>
      <p:grpSp>
        <p:nvGrpSpPr>
          <p:cNvPr id="26" name="Group 134"/>
          <p:cNvGrpSpPr>
            <a:grpSpLocks/>
          </p:cNvGrpSpPr>
          <p:nvPr/>
        </p:nvGrpSpPr>
        <p:grpSpPr bwMode="auto">
          <a:xfrm>
            <a:off x="6400800" y="3879850"/>
            <a:ext cx="914400" cy="2590800"/>
            <a:chOff x="3936" y="2352"/>
            <a:chExt cx="576" cy="1632"/>
          </a:xfrm>
        </p:grpSpPr>
        <p:pic>
          <p:nvPicPr>
            <p:cNvPr id="27" name="Picture 75" descr="1895"/>
            <p:cNvPicPr>
              <a:picLocks noChangeAspect="1" noChangeArrowheads="1"/>
            </p:cNvPicPr>
            <p:nvPr/>
          </p:nvPicPr>
          <p:blipFill>
            <a:blip r:embed="rId24" cstate="print"/>
            <a:srcRect/>
            <a:stretch>
              <a:fillRect/>
            </a:stretch>
          </p:blipFill>
          <p:spPr bwMode="auto">
            <a:xfrm>
              <a:off x="4128" y="2352"/>
              <a:ext cx="384" cy="576"/>
            </a:xfrm>
            <a:prstGeom prst="rect">
              <a:avLst/>
            </a:prstGeom>
            <a:noFill/>
          </p:spPr>
        </p:pic>
        <p:pic>
          <p:nvPicPr>
            <p:cNvPr id="28" name="Picture 76" descr="1846"/>
            <p:cNvPicPr>
              <a:picLocks noChangeAspect="1" noChangeArrowheads="1"/>
            </p:cNvPicPr>
            <p:nvPr/>
          </p:nvPicPr>
          <p:blipFill>
            <a:blip r:embed="rId25" cstate="print"/>
            <a:srcRect/>
            <a:stretch>
              <a:fillRect/>
            </a:stretch>
          </p:blipFill>
          <p:spPr bwMode="auto">
            <a:xfrm>
              <a:off x="4128" y="2976"/>
              <a:ext cx="384" cy="576"/>
            </a:xfrm>
            <a:prstGeom prst="rect">
              <a:avLst/>
            </a:prstGeom>
            <a:noFill/>
          </p:spPr>
        </p:pic>
        <p:pic>
          <p:nvPicPr>
            <p:cNvPr id="29" name="Picture 77" descr="1815"/>
            <p:cNvPicPr>
              <a:picLocks noChangeAspect="1" noChangeArrowheads="1"/>
            </p:cNvPicPr>
            <p:nvPr/>
          </p:nvPicPr>
          <p:blipFill>
            <a:blip r:embed="rId26" cstate="print"/>
            <a:srcRect/>
            <a:stretch>
              <a:fillRect/>
            </a:stretch>
          </p:blipFill>
          <p:spPr bwMode="auto">
            <a:xfrm>
              <a:off x="3936" y="3600"/>
              <a:ext cx="576" cy="384"/>
            </a:xfrm>
            <a:prstGeom prst="rect">
              <a:avLst/>
            </a:prstGeom>
            <a:noFill/>
          </p:spPr>
        </p:pic>
      </p:grpSp>
      <p:sp>
        <p:nvSpPr>
          <p:cNvPr id="86" name="TextBox 85"/>
          <p:cNvSpPr txBox="1"/>
          <p:nvPr/>
        </p:nvSpPr>
        <p:spPr>
          <a:xfrm>
            <a:off x="2732912" y="3110805"/>
            <a:ext cx="3743332" cy="1384995"/>
          </a:xfrm>
          <a:prstGeom prst="rect">
            <a:avLst/>
          </a:prstGeom>
          <a:noFill/>
        </p:spPr>
        <p:txBody>
          <a:bodyPr wrap="none" rtlCol="0">
            <a:spAutoFit/>
          </a:bodyPr>
          <a:lstStyle/>
          <a:p>
            <a:pPr algn="ctr"/>
            <a:r>
              <a:rPr lang="en-US" sz="2800" dirty="0">
                <a:solidFill>
                  <a:srgbClr val="F78609"/>
                </a:solidFill>
              </a:rPr>
              <a:t>Apply segmentation to</a:t>
            </a:r>
          </a:p>
          <a:p>
            <a:pPr algn="ctr"/>
            <a:r>
              <a:rPr lang="en-US" sz="2800" dirty="0">
                <a:solidFill>
                  <a:srgbClr val="F78609"/>
                </a:solidFill>
              </a:rPr>
              <a:t>each image</a:t>
            </a:r>
          </a:p>
          <a:p>
            <a:pPr algn="ctr"/>
            <a:r>
              <a:rPr lang="en-US" sz="2800" dirty="0">
                <a:solidFill>
                  <a:srgbClr val="F78609"/>
                </a:solidFill>
              </a:rPr>
              <a:t>to create a point set</a:t>
            </a:r>
          </a:p>
        </p:txBody>
      </p:sp>
      <p:sp>
        <p:nvSpPr>
          <p:cNvPr id="3" name="Date Placeholder 2">
            <a:extLst>
              <a:ext uri="{FF2B5EF4-FFF2-40B4-BE49-F238E27FC236}">
                <a16:creationId xmlns:a16="http://schemas.microsoft.com/office/drawing/2014/main" id="{EEB62BF3-7B3A-44DE-A34D-F64E778B11A0}"/>
              </a:ext>
            </a:extLst>
          </p:cNvPr>
          <p:cNvSpPr>
            <a:spLocks noGrp="1"/>
          </p:cNvSpPr>
          <p:nvPr>
            <p:ph type="dt" sz="half" idx="10"/>
          </p:nvPr>
        </p:nvSpPr>
        <p:spPr/>
        <p:txBody>
          <a:bodyPr/>
          <a:lstStyle/>
          <a:p>
            <a:fld id="{A621F495-AA89-4C9B-948A-A22A0AEEC80F}" type="datetime1">
              <a:rPr lang="en-US" smtClean="0"/>
              <a:t>3/28/2023</a:t>
            </a:fld>
            <a:endParaRPr lang="en-US" dirty="0"/>
          </a:p>
        </p:txBody>
      </p:sp>
      <p:sp>
        <p:nvSpPr>
          <p:cNvPr id="4" name="Slide Number Placeholder 3">
            <a:extLst>
              <a:ext uri="{FF2B5EF4-FFF2-40B4-BE49-F238E27FC236}">
                <a16:creationId xmlns:a16="http://schemas.microsoft.com/office/drawing/2014/main" id="{09C14F69-0294-4622-AD6F-62DCE04FEFCA}"/>
              </a:ext>
            </a:extLst>
          </p:cNvPr>
          <p:cNvSpPr>
            <a:spLocks noGrp="1"/>
          </p:cNvSpPr>
          <p:nvPr>
            <p:ph type="sldNum" sz="quarter" idx="12"/>
          </p:nvPr>
        </p:nvSpPr>
        <p:spPr/>
        <p:txBody>
          <a:bodyPr/>
          <a:lstStyle/>
          <a:p>
            <a:fld id="{8444A278-390B-480E-A91C-73A8347B7D93}" type="slidenum">
              <a:rPr lang="en-US" smtClean="0"/>
              <a:pPr/>
              <a:t>59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Effect transition="in" filter="dissolve">
                                      <p:cBhvr>
                                        <p:cTn id="7" dur="500"/>
                                        <p:tgtEl>
                                          <p:spTgt spid="8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6">
                                            <p:txEl>
                                              <p:pRg st="1" end="1"/>
                                            </p:txEl>
                                          </p:spTgt>
                                        </p:tgtEl>
                                        <p:attrNameLst>
                                          <p:attrName>style.visibility</p:attrName>
                                        </p:attrNameLst>
                                      </p:cBhvr>
                                      <p:to>
                                        <p:strVal val="visible"/>
                                      </p:to>
                                    </p:set>
                                    <p:animEffect transition="in" filter="dissolve">
                                      <p:cBhvr>
                                        <p:cTn id="10" dur="500"/>
                                        <p:tgtEl>
                                          <p:spTgt spid="86">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86">
                                            <p:txEl>
                                              <p:pRg st="2" end="2"/>
                                            </p:txEl>
                                          </p:spTgt>
                                        </p:tgtEl>
                                        <p:attrNameLst>
                                          <p:attrName>style.visibility</p:attrName>
                                        </p:attrNameLst>
                                      </p:cBhvr>
                                      <p:to>
                                        <p:strVal val="visible"/>
                                      </p:to>
                                    </p:set>
                                    <p:animEffect transition="in" filter="dissolve">
                                      <p:cBhvr>
                                        <p:cTn id="13" dur="500"/>
                                        <p:tgtEl>
                                          <p:spTgt spid="86">
                                            <p:txEl>
                                              <p:pRg st="2" end="2"/>
                                            </p:txEl>
                                          </p:spTgt>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Date Placeholder 3"/>
          <p:cNvSpPr>
            <a:spLocks noGrp="1"/>
          </p:cNvSpPr>
          <p:nvPr>
            <p:ph type="dt" sz="quarter" idx="10"/>
          </p:nvPr>
        </p:nvSpPr>
        <p:spPr>
          <a:noFill/>
        </p:spPr>
        <p:txBody>
          <a:bodyPr/>
          <a:lstStyle/>
          <a:p>
            <a:fld id="{D681F84E-5EA2-4275-8F9B-32E3B96D0FE6}" type="datetime1">
              <a:rPr lang="en-US" smtClean="0">
                <a:latin typeface="Times New Roman" charset="0"/>
              </a:rPr>
              <a:t>3/28/2023</a:t>
            </a:fld>
            <a:endParaRPr lang="en-US" dirty="0">
              <a:latin typeface="Times New Roman" charset="0"/>
            </a:endParaRPr>
          </a:p>
        </p:txBody>
      </p:sp>
      <p:sp>
        <p:nvSpPr>
          <p:cNvPr id="1030" name="Slide Number Placeholder 5"/>
          <p:cNvSpPr>
            <a:spLocks noGrp="1"/>
          </p:cNvSpPr>
          <p:nvPr>
            <p:ph type="sldNum" sz="quarter" idx="12"/>
          </p:nvPr>
        </p:nvSpPr>
        <p:spPr>
          <a:noFill/>
        </p:spPr>
        <p:txBody>
          <a:bodyPr/>
          <a:lstStyle/>
          <a:p>
            <a:fld id="{9D674A8D-D374-41AE-84A5-C38F665A17E5}" type="slidenum">
              <a:rPr lang="en-US" smtClean="0">
                <a:latin typeface="Times New Roman" charset="0"/>
              </a:rPr>
              <a:pPr/>
              <a:t>6</a:t>
            </a:fld>
            <a:endParaRPr lang="en-US">
              <a:latin typeface="Times New Roman" charset="0"/>
            </a:endParaRPr>
          </a:p>
        </p:txBody>
      </p:sp>
      <p:sp>
        <p:nvSpPr>
          <p:cNvPr id="1031" name="Rectangle 2"/>
          <p:cNvSpPr>
            <a:spLocks noGrp="1" noChangeArrowheads="1"/>
          </p:cNvSpPr>
          <p:nvPr>
            <p:ph type="title"/>
          </p:nvPr>
        </p:nvSpPr>
        <p:spPr>
          <a:xfrm>
            <a:off x="685800" y="609600"/>
            <a:ext cx="7772400" cy="762000"/>
          </a:xfrm>
          <a:noFill/>
        </p:spPr>
        <p:txBody>
          <a:bodyPr lIns="92075" tIns="46038" rIns="92075" bIns="46038" anchor="b">
            <a:normAutofit fontScale="90000"/>
          </a:bodyPr>
          <a:lstStyle/>
          <a:p>
            <a:pPr eaLnBrk="1" hangingPunct="1"/>
            <a:r>
              <a:rPr lang="en-US" dirty="0">
                <a:solidFill>
                  <a:srgbClr val="CFAFE7"/>
                </a:solidFill>
                <a:latin typeface="Comic Sans MS" pitchFamily="66" charset="0"/>
              </a:rPr>
              <a:t>Noise-Free Queries (NFQ’s)</a:t>
            </a:r>
          </a:p>
        </p:txBody>
      </p:sp>
      <p:sp>
        <p:nvSpPr>
          <p:cNvPr id="1032" name="Rectangle 3"/>
          <p:cNvSpPr>
            <a:spLocks noGrp="1" noChangeArrowheads="1"/>
          </p:cNvSpPr>
          <p:nvPr>
            <p:ph type="body" idx="1"/>
          </p:nvPr>
        </p:nvSpPr>
        <p:spPr>
          <a:xfrm>
            <a:off x="2286000" y="1600200"/>
            <a:ext cx="6858000" cy="4800600"/>
          </a:xfrm>
          <a:noFill/>
        </p:spPr>
        <p:txBody>
          <a:bodyPr lIns="92075" tIns="46038" rIns="92075" bIns="46038"/>
          <a:lstStyle/>
          <a:p>
            <a:pPr eaLnBrk="1" hangingPunct="1">
              <a:spcAft>
                <a:spcPct val="30000"/>
              </a:spcAft>
              <a:buClr>
                <a:schemeClr val="tx1"/>
              </a:buClr>
              <a:buFont typeface="Wingdings" pitchFamily="2" charset="2"/>
              <a:buChar char="§"/>
            </a:pPr>
            <a:r>
              <a:rPr lang="en-US" sz="2400" dirty="0">
                <a:solidFill>
                  <a:srgbClr val="B4CED6"/>
                </a:solidFill>
                <a:latin typeface="Comic Sans MS" pitchFamily="66" charset="0"/>
              </a:rPr>
              <a:t>NFQ is more </a:t>
            </a:r>
            <a:r>
              <a:rPr lang="en-US" sz="2400" dirty="0">
                <a:solidFill>
                  <a:srgbClr val="00AC7F"/>
                </a:solidFill>
                <a:latin typeface="Comic Sans MS" pitchFamily="66" charset="0"/>
              </a:rPr>
              <a:t>precise</a:t>
            </a:r>
            <a:r>
              <a:rPr lang="en-US" sz="2400" dirty="0">
                <a:solidFill>
                  <a:srgbClr val="B4CED6"/>
                </a:solidFill>
                <a:latin typeface="Comic Sans MS" pitchFamily="66" charset="0"/>
              </a:rPr>
              <a:t>.</a:t>
            </a:r>
          </a:p>
          <a:p>
            <a:pPr eaLnBrk="1" hangingPunct="1">
              <a:spcAft>
                <a:spcPct val="30000"/>
              </a:spcAft>
              <a:buClr>
                <a:schemeClr val="tx1"/>
              </a:buClr>
              <a:buFont typeface="Wingdings" pitchFamily="2" charset="2"/>
              <a:buChar char="§"/>
            </a:pPr>
            <a:r>
              <a:rPr lang="en-US" sz="2400" dirty="0">
                <a:solidFill>
                  <a:srgbClr val="B4CED6"/>
                </a:solidFill>
                <a:latin typeface="Comic Sans MS" pitchFamily="66" charset="0"/>
              </a:rPr>
              <a:t>User can specify </a:t>
            </a:r>
            <a:r>
              <a:rPr lang="en-US" sz="2400" dirty="0">
                <a:solidFill>
                  <a:srgbClr val="00AC7F"/>
                </a:solidFill>
                <a:latin typeface="Comic Sans MS" pitchFamily="66" charset="0"/>
              </a:rPr>
              <a:t>semantic constraints</a:t>
            </a:r>
            <a:r>
              <a:rPr lang="en-US" sz="2400" dirty="0">
                <a:solidFill>
                  <a:srgbClr val="B4CED6"/>
                </a:solidFill>
                <a:latin typeface="Comic Sans MS" pitchFamily="66" charset="0"/>
              </a:rPr>
              <a:t>:</a:t>
            </a:r>
            <a:r>
              <a:rPr lang="en-US" sz="2400" dirty="0">
                <a:solidFill>
                  <a:srgbClr val="0000CC"/>
                </a:solidFill>
                <a:latin typeface="Comic Sans MS" pitchFamily="66" charset="0"/>
              </a:rPr>
              <a:t> </a:t>
            </a:r>
          </a:p>
          <a:p>
            <a:pPr lvl="1" eaLnBrk="1" hangingPunct="1">
              <a:buClr>
                <a:schemeClr val="tx1"/>
              </a:buClr>
            </a:pPr>
            <a:r>
              <a:rPr lang="en-US" sz="2400" dirty="0">
                <a:solidFill>
                  <a:srgbClr val="B4CED6"/>
                </a:solidFill>
                <a:latin typeface="Comic Sans MS" pitchFamily="66" charset="0"/>
              </a:rPr>
              <a:t>Spatial constraints (relative distances)</a:t>
            </a:r>
          </a:p>
          <a:p>
            <a:pPr lvl="1" eaLnBrk="1" hangingPunct="1">
              <a:buClr>
                <a:schemeClr val="tx1"/>
              </a:buClr>
            </a:pPr>
            <a:r>
              <a:rPr lang="en-US" sz="2400" dirty="0">
                <a:solidFill>
                  <a:srgbClr val="B4CED6"/>
                </a:solidFill>
                <a:latin typeface="Comic Sans MS" pitchFamily="66" charset="0"/>
              </a:rPr>
              <a:t>Scaling constraints (relative sizes)</a:t>
            </a:r>
            <a:r>
              <a:rPr lang="en-US" sz="2400" dirty="0">
                <a:solidFill>
                  <a:srgbClr val="B4CED6"/>
                </a:solidFill>
              </a:rPr>
              <a:t> </a:t>
            </a:r>
          </a:p>
        </p:txBody>
      </p:sp>
      <p:graphicFrame>
        <p:nvGraphicFramePr>
          <p:cNvPr id="1026" name="Object 4"/>
          <p:cNvGraphicFramePr>
            <a:graphicFrameLocks/>
          </p:cNvGraphicFramePr>
          <p:nvPr/>
        </p:nvGraphicFramePr>
        <p:xfrm>
          <a:off x="623888" y="3294063"/>
          <a:ext cx="1716087" cy="1716087"/>
        </p:xfrm>
        <a:graphic>
          <a:graphicData uri="http://schemas.openxmlformats.org/presentationml/2006/ole">
            <mc:AlternateContent xmlns:mc="http://schemas.openxmlformats.org/markup-compatibility/2006">
              <mc:Choice xmlns:v="urn:schemas-microsoft-com:vml" Requires="v">
                <p:oleObj spid="_x0000_s1028" name="Image" r:id="rId4" imgW="1715760" imgH="1715760" progId="">
                  <p:embed/>
                </p:oleObj>
              </mc:Choice>
              <mc:Fallback>
                <p:oleObj name="Image" r:id="rId4" imgW="1715760" imgH="1715760" progId="">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888" y="3294063"/>
                        <a:ext cx="1716087" cy="171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3" name="Rectangle 5"/>
          <p:cNvSpPr>
            <a:spLocks noChangeArrowheads="1"/>
          </p:cNvSpPr>
          <p:nvPr/>
        </p:nvSpPr>
        <p:spPr bwMode="auto">
          <a:xfrm>
            <a:off x="631825" y="3294064"/>
            <a:ext cx="1598613" cy="1590674"/>
          </a:xfrm>
          <a:prstGeom prst="rect">
            <a:avLst/>
          </a:prstGeom>
          <a:noFill/>
          <a:ln w="28575">
            <a:solidFill>
              <a:schemeClr val="accent2"/>
            </a:solidFill>
            <a:miter lim="800000"/>
            <a:headEnd/>
            <a:tailEnd/>
          </a:ln>
        </p:spPr>
        <p:txBody>
          <a:bodyPr wrap="none" anchor="ctr"/>
          <a:lstStyle/>
          <a:p>
            <a:endParaRPr lang="en-US"/>
          </a:p>
        </p:txBody>
      </p:sp>
      <p:sp>
        <p:nvSpPr>
          <p:cNvPr id="1034" name="Line 6"/>
          <p:cNvSpPr>
            <a:spLocks noChangeShapeType="1"/>
          </p:cNvSpPr>
          <p:nvPr/>
        </p:nvSpPr>
        <p:spPr bwMode="auto">
          <a:xfrm>
            <a:off x="1197768" y="2948601"/>
            <a:ext cx="67470" cy="334349"/>
          </a:xfrm>
          <a:prstGeom prst="line">
            <a:avLst/>
          </a:prstGeom>
          <a:noFill/>
          <a:ln w="28575">
            <a:solidFill>
              <a:schemeClr val="accent2"/>
            </a:solidFill>
            <a:round/>
            <a:headEnd type="none" w="sm" len="sm"/>
            <a:tailEnd type="stealth" w="med" len="med"/>
          </a:ln>
        </p:spPr>
        <p:txBody>
          <a:bodyPr/>
          <a:lstStyle/>
          <a:p>
            <a:endParaRPr lang="en-US"/>
          </a:p>
        </p:txBody>
      </p:sp>
      <p:sp>
        <p:nvSpPr>
          <p:cNvPr id="1035" name="Line 7"/>
          <p:cNvSpPr>
            <a:spLocks noChangeShapeType="1"/>
          </p:cNvSpPr>
          <p:nvPr/>
        </p:nvSpPr>
        <p:spPr bwMode="auto">
          <a:xfrm flipV="1">
            <a:off x="1143000" y="4751388"/>
            <a:ext cx="122238" cy="590550"/>
          </a:xfrm>
          <a:prstGeom prst="line">
            <a:avLst/>
          </a:prstGeom>
          <a:noFill/>
          <a:ln w="28575">
            <a:solidFill>
              <a:schemeClr val="tx1"/>
            </a:solidFill>
            <a:round/>
            <a:headEnd type="none" w="sm" len="sm"/>
            <a:tailEnd type="stealth" w="med" len="med"/>
          </a:ln>
        </p:spPr>
        <p:txBody>
          <a:bodyPr/>
          <a:lstStyle/>
          <a:p>
            <a:endParaRPr lang="en-US"/>
          </a:p>
        </p:txBody>
      </p:sp>
      <p:sp>
        <p:nvSpPr>
          <p:cNvPr id="1038" name="Rectangle 10"/>
          <p:cNvSpPr>
            <a:spLocks noChangeArrowheads="1"/>
          </p:cNvSpPr>
          <p:nvPr/>
        </p:nvSpPr>
        <p:spPr bwMode="auto">
          <a:xfrm>
            <a:off x="203200" y="2595563"/>
            <a:ext cx="2027238" cy="366712"/>
          </a:xfrm>
          <a:prstGeom prst="rect">
            <a:avLst/>
          </a:prstGeom>
          <a:noFill/>
          <a:ln w="9525">
            <a:noFill/>
            <a:miter lim="800000"/>
            <a:headEnd/>
            <a:tailEnd/>
          </a:ln>
        </p:spPr>
        <p:txBody>
          <a:bodyPr wrap="none" lIns="92075" tIns="46038" rIns="92075" bIns="46038">
            <a:spAutoFit/>
          </a:bodyPr>
          <a:lstStyle/>
          <a:p>
            <a:pPr algn="ctr"/>
            <a:r>
              <a:rPr lang="en-US" sz="1800" dirty="0">
                <a:solidFill>
                  <a:schemeClr val="accent2">
                    <a:lumMod val="60000"/>
                    <a:lumOff val="40000"/>
                  </a:schemeClr>
                </a:solidFill>
                <a:latin typeface="Tahoma" pitchFamily="34" charset="0"/>
              </a:rPr>
              <a:t>Rectangular query</a:t>
            </a:r>
          </a:p>
        </p:txBody>
      </p:sp>
      <p:sp>
        <p:nvSpPr>
          <p:cNvPr id="1039" name="Rectangle 11"/>
          <p:cNvSpPr>
            <a:spLocks noChangeArrowheads="1"/>
          </p:cNvSpPr>
          <p:nvPr/>
        </p:nvSpPr>
        <p:spPr bwMode="auto">
          <a:xfrm>
            <a:off x="530225" y="5235575"/>
            <a:ext cx="1214438" cy="641350"/>
          </a:xfrm>
          <a:prstGeom prst="rect">
            <a:avLst/>
          </a:prstGeom>
          <a:noFill/>
          <a:ln w="9525">
            <a:noFill/>
            <a:miter lim="800000"/>
            <a:headEnd/>
            <a:tailEnd/>
          </a:ln>
        </p:spPr>
        <p:txBody>
          <a:bodyPr wrap="none" lIns="92075" tIns="46038" rIns="92075" bIns="46038">
            <a:spAutoFit/>
          </a:bodyPr>
          <a:lstStyle/>
          <a:p>
            <a:pPr algn="ctr"/>
            <a:r>
              <a:rPr lang="en-US" sz="1800" dirty="0">
                <a:latin typeface="Tahoma" pitchFamily="34" charset="0"/>
              </a:rPr>
              <a:t>Noise-free</a:t>
            </a:r>
          </a:p>
          <a:p>
            <a:pPr algn="ctr"/>
            <a:r>
              <a:rPr lang="en-US" sz="1800" dirty="0">
                <a:latin typeface="Tahoma" pitchFamily="34" charset="0"/>
              </a:rPr>
              <a:t>query</a:t>
            </a:r>
          </a:p>
        </p:txBody>
      </p:sp>
      <p:grpSp>
        <p:nvGrpSpPr>
          <p:cNvPr id="2" name="Group 1"/>
          <p:cNvGrpSpPr/>
          <p:nvPr/>
        </p:nvGrpSpPr>
        <p:grpSpPr>
          <a:xfrm>
            <a:off x="2744788" y="4114800"/>
            <a:ext cx="6064250" cy="2046374"/>
            <a:chOff x="2744788" y="4114800"/>
            <a:chExt cx="6064250" cy="2046374"/>
          </a:xfrm>
        </p:grpSpPr>
        <p:graphicFrame>
          <p:nvGraphicFramePr>
            <p:cNvPr id="1027" name="Object 12"/>
            <p:cNvGraphicFramePr>
              <a:graphicFrameLocks/>
            </p:cNvGraphicFramePr>
            <p:nvPr>
              <p:extLst>
                <p:ext uri="{D42A27DB-BD31-4B8C-83A1-F6EECF244321}">
                  <p14:modId xmlns:p14="http://schemas.microsoft.com/office/powerpoint/2010/main" val="1085002471"/>
                </p:ext>
              </p:extLst>
            </p:nvPr>
          </p:nvGraphicFramePr>
          <p:xfrm>
            <a:off x="2744788" y="4114800"/>
            <a:ext cx="6064250" cy="1582738"/>
          </p:xfrm>
          <a:graphic>
            <a:graphicData uri="http://schemas.openxmlformats.org/presentationml/2006/ole">
              <mc:AlternateContent xmlns:mc="http://schemas.openxmlformats.org/markup-compatibility/2006">
                <mc:Choice xmlns:v="urn:schemas-microsoft-com:vml" Requires="v">
                  <p:oleObj spid="_x0000_s1029" name="Image" r:id="rId6" imgW="6064200" imgH="1582560" progId="">
                    <p:embed/>
                  </p:oleObj>
                </mc:Choice>
                <mc:Fallback>
                  <p:oleObj name="Image" r:id="rId6" imgW="6064200" imgH="1582560" progId="">
                    <p:embed/>
                    <p:pic>
                      <p:nvPicPr>
                        <p:cNvPr id="0" name="Object 1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4788" y="4114800"/>
                          <a:ext cx="6064250" cy="158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0" name="Freeform 13"/>
            <p:cNvSpPr>
              <a:spLocks/>
            </p:cNvSpPr>
            <p:nvPr/>
          </p:nvSpPr>
          <p:spPr bwMode="auto">
            <a:xfrm>
              <a:off x="2744788" y="5715000"/>
              <a:ext cx="2943225" cy="119063"/>
            </a:xfrm>
            <a:custGeom>
              <a:avLst/>
              <a:gdLst>
                <a:gd name="T0" fmla="*/ 2147483647 w 1854"/>
                <a:gd name="T1" fmla="*/ 2147483647 h 75"/>
                <a:gd name="T2" fmla="*/ 2147483647 w 1854"/>
                <a:gd name="T3" fmla="*/ 2147483647 h 75"/>
                <a:gd name="T4" fmla="*/ 2147483647 w 1854"/>
                <a:gd name="T5" fmla="*/ 2147483647 h 75"/>
                <a:gd name="T6" fmla="*/ 2147483647 w 1854"/>
                <a:gd name="T7" fmla="*/ 2147483647 h 75"/>
                <a:gd name="T8" fmla="*/ 2147483647 w 1854"/>
                <a:gd name="T9" fmla="*/ 2147483647 h 75"/>
                <a:gd name="T10" fmla="*/ 2147483647 w 1854"/>
                <a:gd name="T11" fmla="*/ 2147483647 h 75"/>
                <a:gd name="T12" fmla="*/ 2147483647 w 1854"/>
                <a:gd name="T13" fmla="*/ 2147483647 h 75"/>
                <a:gd name="T14" fmla="*/ 2147483647 w 1854"/>
                <a:gd name="T15" fmla="*/ 2147483647 h 75"/>
                <a:gd name="T16" fmla="*/ 2147483647 w 1854"/>
                <a:gd name="T17" fmla="*/ 2147483647 h 75"/>
                <a:gd name="T18" fmla="*/ 2147483647 w 1854"/>
                <a:gd name="T19" fmla="*/ 2147483647 h 75"/>
                <a:gd name="T20" fmla="*/ 2147483647 w 1854"/>
                <a:gd name="T21" fmla="*/ 2147483647 h 75"/>
                <a:gd name="T22" fmla="*/ 2147483647 w 1854"/>
                <a:gd name="T23" fmla="*/ 2147483647 h 75"/>
                <a:gd name="T24" fmla="*/ 2147483647 w 1854"/>
                <a:gd name="T25" fmla="*/ 2147483647 h 75"/>
                <a:gd name="T26" fmla="*/ 2147483647 w 1854"/>
                <a:gd name="T27" fmla="*/ 2147483647 h 75"/>
                <a:gd name="T28" fmla="*/ 2147483647 w 1854"/>
                <a:gd name="T29" fmla="*/ 2147483647 h 75"/>
                <a:gd name="T30" fmla="*/ 2147483647 w 1854"/>
                <a:gd name="T31" fmla="*/ 2147483647 h 75"/>
                <a:gd name="T32" fmla="*/ 2147483647 w 1854"/>
                <a:gd name="T33" fmla="*/ 2147483647 h 75"/>
                <a:gd name="T34" fmla="*/ 2147483647 w 1854"/>
                <a:gd name="T35" fmla="*/ 2147483647 h 75"/>
                <a:gd name="T36" fmla="*/ 2147483647 w 1854"/>
                <a:gd name="T37" fmla="*/ 2147483647 h 75"/>
                <a:gd name="T38" fmla="*/ 2147483647 w 1854"/>
                <a:gd name="T39" fmla="*/ 2147483647 h 75"/>
                <a:gd name="T40" fmla="*/ 2147483647 w 1854"/>
                <a:gd name="T41" fmla="*/ 2147483647 h 75"/>
                <a:gd name="T42" fmla="*/ 2147483647 w 1854"/>
                <a:gd name="T43" fmla="*/ 2147483647 h 75"/>
                <a:gd name="T44" fmla="*/ 2147483647 w 1854"/>
                <a:gd name="T45" fmla="*/ 2147483647 h 75"/>
                <a:gd name="T46" fmla="*/ 2147483647 w 1854"/>
                <a:gd name="T47" fmla="*/ 2147483647 h 75"/>
                <a:gd name="T48" fmla="*/ 2147483647 w 1854"/>
                <a:gd name="T49" fmla="*/ 2147483647 h 75"/>
                <a:gd name="T50" fmla="*/ 2147483647 w 1854"/>
                <a:gd name="T51" fmla="*/ 2147483647 h 75"/>
                <a:gd name="T52" fmla="*/ 2147483647 w 1854"/>
                <a:gd name="T53" fmla="*/ 2147483647 h 75"/>
                <a:gd name="T54" fmla="*/ 2147483647 w 1854"/>
                <a:gd name="T55" fmla="*/ 2147483647 h 75"/>
                <a:gd name="T56" fmla="*/ 2147483647 w 1854"/>
                <a:gd name="T57" fmla="*/ 2147483647 h 75"/>
                <a:gd name="T58" fmla="*/ 2147483647 w 1854"/>
                <a:gd name="T59" fmla="*/ 2147483647 h 75"/>
                <a:gd name="T60" fmla="*/ 2147483647 w 1854"/>
                <a:gd name="T61" fmla="*/ 2147483647 h 75"/>
                <a:gd name="T62" fmla="*/ 2147483647 w 1854"/>
                <a:gd name="T63" fmla="*/ 2147483647 h 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54"/>
                <a:gd name="T97" fmla="*/ 0 h 75"/>
                <a:gd name="T98" fmla="*/ 1854 w 1854"/>
                <a:gd name="T99" fmla="*/ 75 h 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54" h="75">
                  <a:moveTo>
                    <a:pt x="0" y="0"/>
                  </a:moveTo>
                  <a:lnTo>
                    <a:pt x="3" y="7"/>
                  </a:lnTo>
                  <a:lnTo>
                    <a:pt x="6" y="10"/>
                  </a:lnTo>
                  <a:lnTo>
                    <a:pt x="12" y="13"/>
                  </a:lnTo>
                  <a:lnTo>
                    <a:pt x="18" y="16"/>
                  </a:lnTo>
                  <a:lnTo>
                    <a:pt x="27" y="18"/>
                  </a:lnTo>
                  <a:lnTo>
                    <a:pt x="36" y="21"/>
                  </a:lnTo>
                  <a:lnTo>
                    <a:pt x="44" y="23"/>
                  </a:lnTo>
                  <a:lnTo>
                    <a:pt x="56" y="26"/>
                  </a:lnTo>
                  <a:lnTo>
                    <a:pt x="68" y="28"/>
                  </a:lnTo>
                  <a:lnTo>
                    <a:pt x="80" y="29"/>
                  </a:lnTo>
                  <a:lnTo>
                    <a:pt x="95" y="31"/>
                  </a:lnTo>
                  <a:lnTo>
                    <a:pt x="107" y="32"/>
                  </a:lnTo>
                  <a:lnTo>
                    <a:pt x="122" y="33"/>
                  </a:lnTo>
                  <a:lnTo>
                    <a:pt x="139" y="34"/>
                  </a:lnTo>
                  <a:lnTo>
                    <a:pt x="154" y="34"/>
                  </a:lnTo>
                  <a:lnTo>
                    <a:pt x="795" y="40"/>
                  </a:lnTo>
                  <a:lnTo>
                    <a:pt x="809" y="40"/>
                  </a:lnTo>
                  <a:lnTo>
                    <a:pt x="824" y="41"/>
                  </a:lnTo>
                  <a:lnTo>
                    <a:pt x="839" y="42"/>
                  </a:lnTo>
                  <a:lnTo>
                    <a:pt x="854" y="43"/>
                  </a:lnTo>
                  <a:lnTo>
                    <a:pt x="866" y="45"/>
                  </a:lnTo>
                  <a:lnTo>
                    <a:pt x="881" y="46"/>
                  </a:lnTo>
                  <a:lnTo>
                    <a:pt x="892" y="48"/>
                  </a:lnTo>
                  <a:lnTo>
                    <a:pt x="904" y="51"/>
                  </a:lnTo>
                  <a:lnTo>
                    <a:pt x="913" y="53"/>
                  </a:lnTo>
                  <a:lnTo>
                    <a:pt x="922" y="56"/>
                  </a:lnTo>
                  <a:lnTo>
                    <a:pt x="931" y="58"/>
                  </a:lnTo>
                  <a:lnTo>
                    <a:pt x="937" y="61"/>
                  </a:lnTo>
                  <a:lnTo>
                    <a:pt x="943" y="64"/>
                  </a:lnTo>
                  <a:lnTo>
                    <a:pt x="946" y="67"/>
                  </a:lnTo>
                  <a:lnTo>
                    <a:pt x="949" y="74"/>
                  </a:lnTo>
                  <a:lnTo>
                    <a:pt x="949" y="71"/>
                  </a:lnTo>
                  <a:lnTo>
                    <a:pt x="952" y="68"/>
                  </a:lnTo>
                  <a:lnTo>
                    <a:pt x="955" y="64"/>
                  </a:lnTo>
                  <a:lnTo>
                    <a:pt x="961" y="61"/>
                  </a:lnTo>
                  <a:lnTo>
                    <a:pt x="967" y="59"/>
                  </a:lnTo>
                  <a:lnTo>
                    <a:pt x="975" y="56"/>
                  </a:lnTo>
                  <a:lnTo>
                    <a:pt x="984" y="54"/>
                  </a:lnTo>
                  <a:lnTo>
                    <a:pt x="993" y="51"/>
                  </a:lnTo>
                  <a:lnTo>
                    <a:pt x="1005" y="49"/>
                  </a:lnTo>
                  <a:lnTo>
                    <a:pt x="1017" y="48"/>
                  </a:lnTo>
                  <a:lnTo>
                    <a:pt x="1029" y="46"/>
                  </a:lnTo>
                  <a:lnTo>
                    <a:pt x="1044" y="45"/>
                  </a:lnTo>
                  <a:lnTo>
                    <a:pt x="1055" y="44"/>
                  </a:lnTo>
                  <a:lnTo>
                    <a:pt x="1070" y="43"/>
                  </a:lnTo>
                  <a:lnTo>
                    <a:pt x="1088" y="43"/>
                  </a:lnTo>
                  <a:lnTo>
                    <a:pt x="1103" y="43"/>
                  </a:lnTo>
                  <a:lnTo>
                    <a:pt x="1699" y="48"/>
                  </a:lnTo>
                  <a:lnTo>
                    <a:pt x="1714" y="48"/>
                  </a:lnTo>
                  <a:lnTo>
                    <a:pt x="1728" y="48"/>
                  </a:lnTo>
                  <a:lnTo>
                    <a:pt x="1743" y="47"/>
                  </a:lnTo>
                  <a:lnTo>
                    <a:pt x="1758" y="46"/>
                  </a:lnTo>
                  <a:lnTo>
                    <a:pt x="1770" y="45"/>
                  </a:lnTo>
                  <a:lnTo>
                    <a:pt x="1785" y="43"/>
                  </a:lnTo>
                  <a:lnTo>
                    <a:pt x="1797" y="41"/>
                  </a:lnTo>
                  <a:lnTo>
                    <a:pt x="1809" y="39"/>
                  </a:lnTo>
                  <a:lnTo>
                    <a:pt x="1817" y="37"/>
                  </a:lnTo>
                  <a:lnTo>
                    <a:pt x="1826" y="34"/>
                  </a:lnTo>
                  <a:lnTo>
                    <a:pt x="1835" y="32"/>
                  </a:lnTo>
                  <a:lnTo>
                    <a:pt x="1841" y="29"/>
                  </a:lnTo>
                  <a:lnTo>
                    <a:pt x="1847" y="26"/>
                  </a:lnTo>
                  <a:lnTo>
                    <a:pt x="1850" y="23"/>
                  </a:lnTo>
                  <a:lnTo>
                    <a:pt x="1853" y="16"/>
                  </a:lnTo>
                </a:path>
              </a:pathLst>
            </a:custGeom>
            <a:noFill/>
            <a:ln w="25400" cap="rnd">
              <a:solidFill>
                <a:srgbClr val="F78609"/>
              </a:solidFill>
              <a:round/>
              <a:headEnd type="none" w="sm" len="sm"/>
              <a:tailEnd type="none" w="sm" len="sm"/>
            </a:ln>
          </p:spPr>
          <p:txBody>
            <a:bodyPr/>
            <a:lstStyle/>
            <a:p>
              <a:endParaRPr lang="en-US"/>
            </a:p>
          </p:txBody>
        </p:sp>
        <p:sp>
          <p:nvSpPr>
            <p:cNvPr id="1041" name="Freeform 14"/>
            <p:cNvSpPr>
              <a:spLocks/>
            </p:cNvSpPr>
            <p:nvPr/>
          </p:nvSpPr>
          <p:spPr bwMode="auto">
            <a:xfrm>
              <a:off x="5743575" y="5715000"/>
              <a:ext cx="2943225" cy="119063"/>
            </a:xfrm>
            <a:custGeom>
              <a:avLst/>
              <a:gdLst>
                <a:gd name="T0" fmla="*/ 2147483647 w 1854"/>
                <a:gd name="T1" fmla="*/ 2147483647 h 75"/>
                <a:gd name="T2" fmla="*/ 2147483647 w 1854"/>
                <a:gd name="T3" fmla="*/ 2147483647 h 75"/>
                <a:gd name="T4" fmla="*/ 2147483647 w 1854"/>
                <a:gd name="T5" fmla="*/ 2147483647 h 75"/>
                <a:gd name="T6" fmla="*/ 2147483647 w 1854"/>
                <a:gd name="T7" fmla="*/ 2147483647 h 75"/>
                <a:gd name="T8" fmla="*/ 2147483647 w 1854"/>
                <a:gd name="T9" fmla="*/ 2147483647 h 75"/>
                <a:gd name="T10" fmla="*/ 2147483647 w 1854"/>
                <a:gd name="T11" fmla="*/ 2147483647 h 75"/>
                <a:gd name="T12" fmla="*/ 2147483647 w 1854"/>
                <a:gd name="T13" fmla="*/ 2147483647 h 75"/>
                <a:gd name="T14" fmla="*/ 2147483647 w 1854"/>
                <a:gd name="T15" fmla="*/ 2147483647 h 75"/>
                <a:gd name="T16" fmla="*/ 2147483647 w 1854"/>
                <a:gd name="T17" fmla="*/ 2147483647 h 75"/>
                <a:gd name="T18" fmla="*/ 2147483647 w 1854"/>
                <a:gd name="T19" fmla="*/ 2147483647 h 75"/>
                <a:gd name="T20" fmla="*/ 2147483647 w 1854"/>
                <a:gd name="T21" fmla="*/ 2147483647 h 75"/>
                <a:gd name="T22" fmla="*/ 2147483647 w 1854"/>
                <a:gd name="T23" fmla="*/ 2147483647 h 75"/>
                <a:gd name="T24" fmla="*/ 2147483647 w 1854"/>
                <a:gd name="T25" fmla="*/ 2147483647 h 75"/>
                <a:gd name="T26" fmla="*/ 2147483647 w 1854"/>
                <a:gd name="T27" fmla="*/ 2147483647 h 75"/>
                <a:gd name="T28" fmla="*/ 2147483647 w 1854"/>
                <a:gd name="T29" fmla="*/ 2147483647 h 75"/>
                <a:gd name="T30" fmla="*/ 2147483647 w 1854"/>
                <a:gd name="T31" fmla="*/ 2147483647 h 75"/>
                <a:gd name="T32" fmla="*/ 2147483647 w 1854"/>
                <a:gd name="T33" fmla="*/ 2147483647 h 75"/>
                <a:gd name="T34" fmla="*/ 2147483647 w 1854"/>
                <a:gd name="T35" fmla="*/ 2147483647 h 75"/>
                <a:gd name="T36" fmla="*/ 2147483647 w 1854"/>
                <a:gd name="T37" fmla="*/ 2147483647 h 75"/>
                <a:gd name="T38" fmla="*/ 2147483647 w 1854"/>
                <a:gd name="T39" fmla="*/ 2147483647 h 75"/>
                <a:gd name="T40" fmla="*/ 2147483647 w 1854"/>
                <a:gd name="T41" fmla="*/ 2147483647 h 75"/>
                <a:gd name="T42" fmla="*/ 2147483647 w 1854"/>
                <a:gd name="T43" fmla="*/ 2147483647 h 75"/>
                <a:gd name="T44" fmla="*/ 2147483647 w 1854"/>
                <a:gd name="T45" fmla="*/ 2147483647 h 75"/>
                <a:gd name="T46" fmla="*/ 2147483647 w 1854"/>
                <a:gd name="T47" fmla="*/ 2147483647 h 75"/>
                <a:gd name="T48" fmla="*/ 2147483647 w 1854"/>
                <a:gd name="T49" fmla="*/ 2147483647 h 75"/>
                <a:gd name="T50" fmla="*/ 2147483647 w 1854"/>
                <a:gd name="T51" fmla="*/ 2147483647 h 75"/>
                <a:gd name="T52" fmla="*/ 2147483647 w 1854"/>
                <a:gd name="T53" fmla="*/ 2147483647 h 75"/>
                <a:gd name="T54" fmla="*/ 2147483647 w 1854"/>
                <a:gd name="T55" fmla="*/ 2147483647 h 75"/>
                <a:gd name="T56" fmla="*/ 2147483647 w 1854"/>
                <a:gd name="T57" fmla="*/ 2147483647 h 75"/>
                <a:gd name="T58" fmla="*/ 2147483647 w 1854"/>
                <a:gd name="T59" fmla="*/ 2147483647 h 75"/>
                <a:gd name="T60" fmla="*/ 2147483647 w 1854"/>
                <a:gd name="T61" fmla="*/ 2147483647 h 75"/>
                <a:gd name="T62" fmla="*/ 2147483647 w 1854"/>
                <a:gd name="T63" fmla="*/ 2147483647 h 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54"/>
                <a:gd name="T97" fmla="*/ 0 h 75"/>
                <a:gd name="T98" fmla="*/ 1854 w 1854"/>
                <a:gd name="T99" fmla="*/ 75 h 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54" h="75">
                  <a:moveTo>
                    <a:pt x="0" y="0"/>
                  </a:moveTo>
                  <a:lnTo>
                    <a:pt x="3" y="7"/>
                  </a:lnTo>
                  <a:lnTo>
                    <a:pt x="6" y="10"/>
                  </a:lnTo>
                  <a:lnTo>
                    <a:pt x="12" y="13"/>
                  </a:lnTo>
                  <a:lnTo>
                    <a:pt x="18" y="16"/>
                  </a:lnTo>
                  <a:lnTo>
                    <a:pt x="27" y="18"/>
                  </a:lnTo>
                  <a:lnTo>
                    <a:pt x="36" y="21"/>
                  </a:lnTo>
                  <a:lnTo>
                    <a:pt x="44" y="23"/>
                  </a:lnTo>
                  <a:lnTo>
                    <a:pt x="56" y="26"/>
                  </a:lnTo>
                  <a:lnTo>
                    <a:pt x="68" y="28"/>
                  </a:lnTo>
                  <a:lnTo>
                    <a:pt x="80" y="29"/>
                  </a:lnTo>
                  <a:lnTo>
                    <a:pt x="95" y="31"/>
                  </a:lnTo>
                  <a:lnTo>
                    <a:pt x="107" y="32"/>
                  </a:lnTo>
                  <a:lnTo>
                    <a:pt x="122" y="33"/>
                  </a:lnTo>
                  <a:lnTo>
                    <a:pt x="139" y="34"/>
                  </a:lnTo>
                  <a:lnTo>
                    <a:pt x="154" y="34"/>
                  </a:lnTo>
                  <a:lnTo>
                    <a:pt x="795" y="40"/>
                  </a:lnTo>
                  <a:lnTo>
                    <a:pt x="809" y="40"/>
                  </a:lnTo>
                  <a:lnTo>
                    <a:pt x="824" y="41"/>
                  </a:lnTo>
                  <a:lnTo>
                    <a:pt x="839" y="42"/>
                  </a:lnTo>
                  <a:lnTo>
                    <a:pt x="854" y="43"/>
                  </a:lnTo>
                  <a:lnTo>
                    <a:pt x="866" y="45"/>
                  </a:lnTo>
                  <a:lnTo>
                    <a:pt x="881" y="46"/>
                  </a:lnTo>
                  <a:lnTo>
                    <a:pt x="892" y="48"/>
                  </a:lnTo>
                  <a:lnTo>
                    <a:pt x="904" y="51"/>
                  </a:lnTo>
                  <a:lnTo>
                    <a:pt x="913" y="53"/>
                  </a:lnTo>
                  <a:lnTo>
                    <a:pt x="922" y="56"/>
                  </a:lnTo>
                  <a:lnTo>
                    <a:pt x="931" y="58"/>
                  </a:lnTo>
                  <a:lnTo>
                    <a:pt x="937" y="61"/>
                  </a:lnTo>
                  <a:lnTo>
                    <a:pt x="943" y="64"/>
                  </a:lnTo>
                  <a:lnTo>
                    <a:pt x="946" y="67"/>
                  </a:lnTo>
                  <a:lnTo>
                    <a:pt x="949" y="74"/>
                  </a:lnTo>
                  <a:lnTo>
                    <a:pt x="949" y="71"/>
                  </a:lnTo>
                  <a:lnTo>
                    <a:pt x="952" y="68"/>
                  </a:lnTo>
                  <a:lnTo>
                    <a:pt x="955" y="64"/>
                  </a:lnTo>
                  <a:lnTo>
                    <a:pt x="961" y="61"/>
                  </a:lnTo>
                  <a:lnTo>
                    <a:pt x="967" y="59"/>
                  </a:lnTo>
                  <a:lnTo>
                    <a:pt x="975" y="56"/>
                  </a:lnTo>
                  <a:lnTo>
                    <a:pt x="984" y="54"/>
                  </a:lnTo>
                  <a:lnTo>
                    <a:pt x="993" y="51"/>
                  </a:lnTo>
                  <a:lnTo>
                    <a:pt x="1005" y="49"/>
                  </a:lnTo>
                  <a:lnTo>
                    <a:pt x="1017" y="48"/>
                  </a:lnTo>
                  <a:lnTo>
                    <a:pt x="1029" y="46"/>
                  </a:lnTo>
                  <a:lnTo>
                    <a:pt x="1044" y="45"/>
                  </a:lnTo>
                  <a:lnTo>
                    <a:pt x="1055" y="44"/>
                  </a:lnTo>
                  <a:lnTo>
                    <a:pt x="1070" y="43"/>
                  </a:lnTo>
                  <a:lnTo>
                    <a:pt x="1088" y="43"/>
                  </a:lnTo>
                  <a:lnTo>
                    <a:pt x="1103" y="43"/>
                  </a:lnTo>
                  <a:lnTo>
                    <a:pt x="1699" y="48"/>
                  </a:lnTo>
                  <a:lnTo>
                    <a:pt x="1714" y="48"/>
                  </a:lnTo>
                  <a:lnTo>
                    <a:pt x="1728" y="48"/>
                  </a:lnTo>
                  <a:lnTo>
                    <a:pt x="1743" y="47"/>
                  </a:lnTo>
                  <a:lnTo>
                    <a:pt x="1758" y="46"/>
                  </a:lnTo>
                  <a:lnTo>
                    <a:pt x="1770" y="45"/>
                  </a:lnTo>
                  <a:lnTo>
                    <a:pt x="1785" y="43"/>
                  </a:lnTo>
                  <a:lnTo>
                    <a:pt x="1797" y="41"/>
                  </a:lnTo>
                  <a:lnTo>
                    <a:pt x="1809" y="39"/>
                  </a:lnTo>
                  <a:lnTo>
                    <a:pt x="1817" y="37"/>
                  </a:lnTo>
                  <a:lnTo>
                    <a:pt x="1826" y="34"/>
                  </a:lnTo>
                  <a:lnTo>
                    <a:pt x="1835" y="32"/>
                  </a:lnTo>
                  <a:lnTo>
                    <a:pt x="1841" y="29"/>
                  </a:lnTo>
                  <a:lnTo>
                    <a:pt x="1847" y="26"/>
                  </a:lnTo>
                  <a:lnTo>
                    <a:pt x="1850" y="23"/>
                  </a:lnTo>
                  <a:lnTo>
                    <a:pt x="1853" y="16"/>
                  </a:lnTo>
                </a:path>
              </a:pathLst>
            </a:custGeom>
            <a:noFill/>
            <a:ln w="25400" cap="rnd">
              <a:solidFill>
                <a:srgbClr val="F78609"/>
              </a:solidFill>
              <a:round/>
              <a:headEnd type="none" w="sm" len="sm"/>
              <a:tailEnd type="none" w="sm" len="sm"/>
            </a:ln>
          </p:spPr>
          <p:txBody>
            <a:bodyPr/>
            <a:lstStyle/>
            <a:p>
              <a:endParaRPr lang="en-US"/>
            </a:p>
          </p:txBody>
        </p:sp>
        <p:sp>
          <p:nvSpPr>
            <p:cNvPr id="1042" name="Rectangle 15"/>
            <p:cNvSpPr>
              <a:spLocks noChangeArrowheads="1"/>
            </p:cNvSpPr>
            <p:nvPr/>
          </p:nvSpPr>
          <p:spPr bwMode="auto">
            <a:xfrm>
              <a:off x="3799305" y="5791200"/>
              <a:ext cx="872290" cy="369974"/>
            </a:xfrm>
            <a:prstGeom prst="rect">
              <a:avLst/>
            </a:prstGeom>
            <a:noFill/>
            <a:ln w="9525">
              <a:noFill/>
              <a:miter lim="800000"/>
              <a:headEnd/>
              <a:tailEnd/>
            </a:ln>
          </p:spPr>
          <p:txBody>
            <a:bodyPr wrap="none" lIns="92075" tIns="46038" rIns="92075" bIns="46038">
              <a:spAutoFit/>
            </a:bodyPr>
            <a:lstStyle/>
            <a:p>
              <a:pPr algn="ctr"/>
              <a:r>
                <a:rPr lang="en-US" sz="1800" dirty="0">
                  <a:solidFill>
                    <a:srgbClr val="ABDB77"/>
                  </a:solidFill>
                  <a:latin typeface="Tahoma" pitchFamily="34" charset="0"/>
                </a:rPr>
                <a:t>Similar</a:t>
              </a:r>
            </a:p>
          </p:txBody>
        </p:sp>
        <p:sp>
          <p:nvSpPr>
            <p:cNvPr id="1043" name="Rectangle 16"/>
            <p:cNvSpPr>
              <a:spLocks noChangeArrowheads="1"/>
            </p:cNvSpPr>
            <p:nvPr/>
          </p:nvSpPr>
          <p:spPr bwMode="auto">
            <a:xfrm>
              <a:off x="6535738" y="5791200"/>
              <a:ext cx="1508125" cy="366713"/>
            </a:xfrm>
            <a:prstGeom prst="rect">
              <a:avLst/>
            </a:prstGeom>
            <a:noFill/>
            <a:ln w="9525">
              <a:noFill/>
              <a:miter lim="800000"/>
              <a:headEnd/>
              <a:tailEnd/>
            </a:ln>
          </p:spPr>
          <p:txBody>
            <a:bodyPr wrap="none" lIns="92075" tIns="46038" rIns="92075" bIns="46038">
              <a:spAutoFit/>
            </a:bodyPr>
            <a:lstStyle/>
            <a:p>
              <a:pPr algn="ctr"/>
              <a:r>
                <a:rPr lang="en-US" sz="1800" dirty="0">
                  <a:solidFill>
                    <a:srgbClr val="ABDB77"/>
                  </a:solidFill>
                  <a:latin typeface="Tahoma" pitchFamily="34" charset="0"/>
                </a:rPr>
                <a:t>Less relevant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2">
                                            <p:txEl>
                                              <p:pRg st="1" end="1"/>
                                            </p:txEl>
                                          </p:spTgt>
                                        </p:tgtEl>
                                        <p:attrNameLst>
                                          <p:attrName>style.visibility</p:attrName>
                                        </p:attrNameLst>
                                      </p:cBhvr>
                                      <p:to>
                                        <p:strVal val="visible"/>
                                      </p:to>
                                    </p:set>
                                    <p:animEffect transition="in" filter="fade">
                                      <p:cBhvr>
                                        <p:cTn id="7" dur="1000"/>
                                        <p:tgtEl>
                                          <p:spTgt spid="1032">
                                            <p:txEl>
                                              <p:pRg st="1" end="1"/>
                                            </p:txEl>
                                          </p:spTgt>
                                        </p:tgtEl>
                                      </p:cBhvr>
                                    </p:animEffect>
                                    <p:anim calcmode="lin" valueType="num">
                                      <p:cBhvr>
                                        <p:cTn id="8" dur="1000" fill="hold"/>
                                        <p:tgtEl>
                                          <p:spTgt spid="103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3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32">
                                            <p:txEl>
                                              <p:pRg st="2" end="2"/>
                                            </p:txEl>
                                          </p:spTgt>
                                        </p:tgtEl>
                                        <p:attrNameLst>
                                          <p:attrName>style.visibility</p:attrName>
                                        </p:attrNameLst>
                                      </p:cBhvr>
                                      <p:to>
                                        <p:strVal val="visible"/>
                                      </p:to>
                                    </p:set>
                                    <p:animEffect transition="in" filter="fade">
                                      <p:cBhvr>
                                        <p:cTn id="12" dur="1000"/>
                                        <p:tgtEl>
                                          <p:spTgt spid="1032">
                                            <p:txEl>
                                              <p:pRg st="2" end="2"/>
                                            </p:txEl>
                                          </p:spTgt>
                                        </p:tgtEl>
                                      </p:cBhvr>
                                    </p:animEffect>
                                    <p:anim calcmode="lin" valueType="num">
                                      <p:cBhvr>
                                        <p:cTn id="13" dur="1000" fill="hold"/>
                                        <p:tgtEl>
                                          <p:spTgt spid="103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03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2">
                                            <p:txEl>
                                              <p:pRg st="3" end="3"/>
                                            </p:txEl>
                                          </p:spTgt>
                                        </p:tgtEl>
                                        <p:attrNameLst>
                                          <p:attrName>style.visibility</p:attrName>
                                        </p:attrNameLst>
                                      </p:cBhvr>
                                      <p:to>
                                        <p:strVal val="visible"/>
                                      </p:to>
                                    </p:set>
                                    <p:animEffect transition="in" filter="fade">
                                      <p:cBhvr>
                                        <p:cTn id="17" dur="1000"/>
                                        <p:tgtEl>
                                          <p:spTgt spid="1032">
                                            <p:txEl>
                                              <p:pRg st="3" end="3"/>
                                            </p:txEl>
                                          </p:spTgt>
                                        </p:tgtEl>
                                      </p:cBhvr>
                                    </p:animEffect>
                                    <p:anim calcmode="lin" valueType="num">
                                      <p:cBhvr>
                                        <p:cTn id="18" dur="1000" fill="hold"/>
                                        <p:tgtEl>
                                          <p:spTgt spid="103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032">
                                            <p:txEl>
                                              <p:pRg st="3" end="3"/>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9"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normAutofit fontScale="90000"/>
          </a:bodyPr>
          <a:lstStyle/>
          <a:p>
            <a:r>
              <a:rPr lang="en-US" dirty="0">
                <a:solidFill>
                  <a:srgbClr val="CFAFE7"/>
                </a:solidFill>
              </a:rPr>
              <a:t>Step 2:  Determine Cluster Labels</a:t>
            </a:r>
          </a:p>
        </p:txBody>
      </p:sp>
      <p:grpSp>
        <p:nvGrpSpPr>
          <p:cNvPr id="3" name="Group 131"/>
          <p:cNvGrpSpPr>
            <a:grpSpLocks/>
          </p:cNvGrpSpPr>
          <p:nvPr/>
        </p:nvGrpSpPr>
        <p:grpSpPr bwMode="auto">
          <a:xfrm>
            <a:off x="685800" y="1593850"/>
            <a:ext cx="7772400" cy="4959350"/>
            <a:chOff x="336" y="912"/>
            <a:chExt cx="4896" cy="3124"/>
          </a:xfrm>
        </p:grpSpPr>
        <p:grpSp>
          <p:nvGrpSpPr>
            <p:cNvPr id="4" name="Group 128"/>
            <p:cNvGrpSpPr>
              <a:grpSpLocks/>
            </p:cNvGrpSpPr>
            <p:nvPr/>
          </p:nvGrpSpPr>
          <p:grpSpPr bwMode="auto">
            <a:xfrm>
              <a:off x="1630" y="3457"/>
              <a:ext cx="1346" cy="579"/>
              <a:chOff x="1630" y="3457"/>
              <a:chExt cx="1346" cy="579"/>
            </a:xfrm>
          </p:grpSpPr>
          <p:pic>
            <p:nvPicPr>
              <p:cNvPr id="19" name="Picture 7" descr="1029"/>
              <p:cNvPicPr>
                <a:picLocks noChangeAspect="1" noChangeArrowheads="1"/>
              </p:cNvPicPr>
              <p:nvPr/>
            </p:nvPicPr>
            <p:blipFill>
              <a:blip r:embed="rId3" cstate="print"/>
              <a:srcRect/>
              <a:stretch>
                <a:fillRect/>
              </a:stretch>
            </p:blipFill>
            <p:spPr bwMode="auto">
              <a:xfrm>
                <a:off x="1630" y="3457"/>
                <a:ext cx="386" cy="579"/>
              </a:xfrm>
              <a:prstGeom prst="rect">
                <a:avLst/>
              </a:prstGeom>
              <a:noFill/>
            </p:spPr>
          </p:pic>
          <p:pic>
            <p:nvPicPr>
              <p:cNvPr id="20" name="Picture 34" descr="1015"/>
              <p:cNvPicPr>
                <a:picLocks noChangeAspect="1" noChangeArrowheads="1"/>
              </p:cNvPicPr>
              <p:nvPr/>
            </p:nvPicPr>
            <p:blipFill>
              <a:blip r:embed="rId4" cstate="print"/>
              <a:srcRect/>
              <a:stretch>
                <a:fillRect/>
              </a:stretch>
            </p:blipFill>
            <p:spPr bwMode="auto">
              <a:xfrm>
                <a:off x="2110" y="3457"/>
                <a:ext cx="386" cy="579"/>
              </a:xfrm>
              <a:prstGeom prst="rect">
                <a:avLst/>
              </a:prstGeom>
              <a:noFill/>
            </p:spPr>
          </p:pic>
          <p:pic>
            <p:nvPicPr>
              <p:cNvPr id="21" name="Picture 35" descr="1027"/>
              <p:cNvPicPr>
                <a:picLocks noChangeAspect="1" noChangeArrowheads="1"/>
              </p:cNvPicPr>
              <p:nvPr/>
            </p:nvPicPr>
            <p:blipFill>
              <a:blip r:embed="rId5" cstate="print"/>
              <a:srcRect/>
              <a:stretch>
                <a:fillRect/>
              </a:stretch>
            </p:blipFill>
            <p:spPr bwMode="auto">
              <a:xfrm>
                <a:off x="2590" y="3457"/>
                <a:ext cx="386" cy="579"/>
              </a:xfrm>
              <a:prstGeom prst="rect">
                <a:avLst/>
              </a:prstGeom>
              <a:noFill/>
            </p:spPr>
          </p:pic>
        </p:grpSp>
        <p:grpSp>
          <p:nvGrpSpPr>
            <p:cNvPr id="5" name="Group 127"/>
            <p:cNvGrpSpPr>
              <a:grpSpLocks/>
            </p:cNvGrpSpPr>
            <p:nvPr/>
          </p:nvGrpSpPr>
          <p:grpSpPr bwMode="auto">
            <a:xfrm>
              <a:off x="336" y="1152"/>
              <a:ext cx="582" cy="1252"/>
              <a:chOff x="336" y="1152"/>
              <a:chExt cx="582" cy="1252"/>
            </a:xfrm>
          </p:grpSpPr>
          <p:pic>
            <p:nvPicPr>
              <p:cNvPr id="16" name="Picture 3" descr="738"/>
              <p:cNvPicPr>
                <a:picLocks noChangeAspect="1" noChangeArrowheads="1"/>
              </p:cNvPicPr>
              <p:nvPr/>
            </p:nvPicPr>
            <p:blipFill>
              <a:blip r:embed="rId6" cstate="print"/>
              <a:srcRect/>
              <a:stretch>
                <a:fillRect/>
              </a:stretch>
            </p:blipFill>
            <p:spPr bwMode="auto">
              <a:xfrm>
                <a:off x="336" y="1584"/>
                <a:ext cx="582" cy="388"/>
              </a:xfrm>
              <a:prstGeom prst="rect">
                <a:avLst/>
              </a:prstGeom>
              <a:noFill/>
            </p:spPr>
          </p:pic>
          <p:pic>
            <p:nvPicPr>
              <p:cNvPr id="17" name="Picture 9" descr="741"/>
              <p:cNvPicPr>
                <a:picLocks noChangeAspect="1" noChangeArrowheads="1"/>
              </p:cNvPicPr>
              <p:nvPr/>
            </p:nvPicPr>
            <p:blipFill>
              <a:blip r:embed="rId7" cstate="print"/>
              <a:srcRect/>
              <a:stretch>
                <a:fillRect/>
              </a:stretch>
            </p:blipFill>
            <p:spPr bwMode="auto">
              <a:xfrm>
                <a:off x="336" y="2016"/>
                <a:ext cx="582" cy="388"/>
              </a:xfrm>
              <a:prstGeom prst="rect">
                <a:avLst/>
              </a:prstGeom>
              <a:noFill/>
            </p:spPr>
          </p:pic>
          <p:pic>
            <p:nvPicPr>
              <p:cNvPr id="18" name="Picture 63" descr="744"/>
              <p:cNvPicPr>
                <a:picLocks noChangeAspect="1" noChangeArrowheads="1"/>
              </p:cNvPicPr>
              <p:nvPr/>
            </p:nvPicPr>
            <p:blipFill>
              <a:blip r:embed="rId8" cstate="print"/>
              <a:srcRect/>
              <a:stretch>
                <a:fillRect/>
              </a:stretch>
            </p:blipFill>
            <p:spPr bwMode="auto">
              <a:xfrm>
                <a:off x="336" y="1152"/>
                <a:ext cx="582" cy="388"/>
              </a:xfrm>
              <a:prstGeom prst="rect">
                <a:avLst/>
              </a:prstGeom>
              <a:noFill/>
            </p:spPr>
          </p:pic>
        </p:grpSp>
        <p:grpSp>
          <p:nvGrpSpPr>
            <p:cNvPr id="6" name="Group 130"/>
            <p:cNvGrpSpPr>
              <a:grpSpLocks/>
            </p:cNvGrpSpPr>
            <p:nvPr/>
          </p:nvGrpSpPr>
          <p:grpSpPr bwMode="auto">
            <a:xfrm>
              <a:off x="3092" y="912"/>
              <a:ext cx="1852" cy="388"/>
              <a:chOff x="3092" y="912"/>
              <a:chExt cx="1852" cy="388"/>
            </a:xfrm>
          </p:grpSpPr>
          <p:pic>
            <p:nvPicPr>
              <p:cNvPr id="13" name="Picture 51" descr="473"/>
              <p:cNvPicPr>
                <a:picLocks noChangeAspect="1" noChangeArrowheads="1"/>
              </p:cNvPicPr>
              <p:nvPr/>
            </p:nvPicPr>
            <p:blipFill>
              <a:blip r:embed="rId9" cstate="print"/>
              <a:srcRect/>
              <a:stretch>
                <a:fillRect/>
              </a:stretch>
            </p:blipFill>
            <p:spPr bwMode="auto">
              <a:xfrm>
                <a:off x="3730" y="912"/>
                <a:ext cx="582" cy="387"/>
              </a:xfrm>
              <a:prstGeom prst="rect">
                <a:avLst/>
              </a:prstGeom>
              <a:noFill/>
            </p:spPr>
          </p:pic>
          <p:pic>
            <p:nvPicPr>
              <p:cNvPr id="14" name="Picture 52" descr="429"/>
              <p:cNvPicPr>
                <a:picLocks noChangeAspect="1" noChangeArrowheads="1"/>
              </p:cNvPicPr>
              <p:nvPr/>
            </p:nvPicPr>
            <p:blipFill>
              <a:blip r:embed="rId10" cstate="print"/>
              <a:srcRect/>
              <a:stretch>
                <a:fillRect/>
              </a:stretch>
            </p:blipFill>
            <p:spPr bwMode="auto">
              <a:xfrm>
                <a:off x="4362" y="912"/>
                <a:ext cx="582" cy="387"/>
              </a:xfrm>
              <a:prstGeom prst="rect">
                <a:avLst/>
              </a:prstGeom>
              <a:noFill/>
            </p:spPr>
          </p:pic>
          <p:pic>
            <p:nvPicPr>
              <p:cNvPr id="15" name="Picture 71" descr="454"/>
              <p:cNvPicPr>
                <a:picLocks noChangeAspect="1" noChangeArrowheads="1"/>
              </p:cNvPicPr>
              <p:nvPr/>
            </p:nvPicPr>
            <p:blipFill>
              <a:blip r:embed="rId11" cstate="print"/>
              <a:srcRect/>
              <a:stretch>
                <a:fillRect/>
              </a:stretch>
            </p:blipFill>
            <p:spPr bwMode="auto">
              <a:xfrm>
                <a:off x="3092" y="912"/>
                <a:ext cx="582" cy="388"/>
              </a:xfrm>
              <a:prstGeom prst="rect">
                <a:avLst/>
              </a:prstGeom>
              <a:noFill/>
            </p:spPr>
          </p:pic>
        </p:grpSp>
        <p:grpSp>
          <p:nvGrpSpPr>
            <p:cNvPr id="7" name="Group 129"/>
            <p:cNvGrpSpPr>
              <a:grpSpLocks/>
            </p:cNvGrpSpPr>
            <p:nvPr/>
          </p:nvGrpSpPr>
          <p:grpSpPr bwMode="auto">
            <a:xfrm>
              <a:off x="4656" y="2352"/>
              <a:ext cx="576" cy="1632"/>
              <a:chOff x="4656" y="2352"/>
              <a:chExt cx="576" cy="1632"/>
            </a:xfrm>
          </p:grpSpPr>
          <p:pic>
            <p:nvPicPr>
              <p:cNvPr id="10" name="Picture 72" descr="1895"/>
              <p:cNvPicPr>
                <a:picLocks noChangeAspect="1" noChangeArrowheads="1"/>
              </p:cNvPicPr>
              <p:nvPr/>
            </p:nvPicPr>
            <p:blipFill>
              <a:blip r:embed="rId12" cstate="print"/>
              <a:srcRect/>
              <a:stretch>
                <a:fillRect/>
              </a:stretch>
            </p:blipFill>
            <p:spPr bwMode="auto">
              <a:xfrm>
                <a:off x="4656" y="2352"/>
                <a:ext cx="384" cy="576"/>
              </a:xfrm>
              <a:prstGeom prst="rect">
                <a:avLst/>
              </a:prstGeom>
              <a:noFill/>
            </p:spPr>
          </p:pic>
          <p:pic>
            <p:nvPicPr>
              <p:cNvPr id="11" name="Picture 73" descr="1846"/>
              <p:cNvPicPr>
                <a:picLocks noChangeAspect="1" noChangeArrowheads="1"/>
              </p:cNvPicPr>
              <p:nvPr/>
            </p:nvPicPr>
            <p:blipFill>
              <a:blip r:embed="rId13" cstate="print"/>
              <a:srcRect/>
              <a:stretch>
                <a:fillRect/>
              </a:stretch>
            </p:blipFill>
            <p:spPr bwMode="auto">
              <a:xfrm>
                <a:off x="4656" y="2976"/>
                <a:ext cx="384" cy="576"/>
              </a:xfrm>
              <a:prstGeom prst="rect">
                <a:avLst/>
              </a:prstGeom>
              <a:noFill/>
            </p:spPr>
          </p:pic>
          <p:pic>
            <p:nvPicPr>
              <p:cNvPr id="12" name="Picture 74" descr="1815"/>
              <p:cNvPicPr>
                <a:picLocks noChangeAspect="1" noChangeArrowheads="1"/>
              </p:cNvPicPr>
              <p:nvPr/>
            </p:nvPicPr>
            <p:blipFill>
              <a:blip r:embed="rId14" cstate="print"/>
              <a:srcRect/>
              <a:stretch>
                <a:fillRect/>
              </a:stretch>
            </p:blipFill>
            <p:spPr bwMode="auto">
              <a:xfrm>
                <a:off x="4656" y="3600"/>
                <a:ext cx="576" cy="384"/>
              </a:xfrm>
              <a:prstGeom prst="rect">
                <a:avLst/>
              </a:prstGeom>
              <a:noFill/>
            </p:spPr>
          </p:pic>
        </p:grpSp>
      </p:grpSp>
      <p:grpSp>
        <p:nvGrpSpPr>
          <p:cNvPr id="8" name="Group 136"/>
          <p:cNvGrpSpPr>
            <a:grpSpLocks/>
          </p:cNvGrpSpPr>
          <p:nvPr/>
        </p:nvGrpSpPr>
        <p:grpSpPr bwMode="auto">
          <a:xfrm>
            <a:off x="1676400" y="1974850"/>
            <a:ext cx="6302375" cy="4495800"/>
            <a:chOff x="960" y="1152"/>
            <a:chExt cx="3970" cy="2832"/>
          </a:xfrm>
        </p:grpSpPr>
        <p:grpSp>
          <p:nvGrpSpPr>
            <p:cNvPr id="9" name="Group 132"/>
            <p:cNvGrpSpPr>
              <a:grpSpLocks/>
            </p:cNvGrpSpPr>
            <p:nvPr/>
          </p:nvGrpSpPr>
          <p:grpSpPr bwMode="auto">
            <a:xfrm>
              <a:off x="960" y="1152"/>
              <a:ext cx="576" cy="1248"/>
              <a:chOff x="960" y="1152"/>
              <a:chExt cx="576" cy="1248"/>
            </a:xfrm>
          </p:grpSpPr>
          <p:pic>
            <p:nvPicPr>
              <p:cNvPr id="36" name="Picture 59" descr="738"/>
              <p:cNvPicPr>
                <a:picLocks noChangeAspect="1" noChangeArrowheads="1"/>
              </p:cNvPicPr>
              <p:nvPr/>
            </p:nvPicPr>
            <p:blipFill>
              <a:blip r:embed="rId15" cstate="print"/>
              <a:srcRect/>
              <a:stretch>
                <a:fillRect/>
              </a:stretch>
            </p:blipFill>
            <p:spPr bwMode="auto">
              <a:xfrm>
                <a:off x="960" y="1584"/>
                <a:ext cx="576" cy="384"/>
              </a:xfrm>
              <a:prstGeom prst="rect">
                <a:avLst/>
              </a:prstGeom>
              <a:noFill/>
            </p:spPr>
          </p:pic>
          <p:pic>
            <p:nvPicPr>
              <p:cNvPr id="37" name="Picture 60" descr="741"/>
              <p:cNvPicPr>
                <a:picLocks noChangeAspect="1" noChangeArrowheads="1"/>
              </p:cNvPicPr>
              <p:nvPr/>
            </p:nvPicPr>
            <p:blipFill>
              <a:blip r:embed="rId16" cstate="print"/>
              <a:srcRect/>
              <a:stretch>
                <a:fillRect/>
              </a:stretch>
            </p:blipFill>
            <p:spPr bwMode="auto">
              <a:xfrm>
                <a:off x="960" y="2016"/>
                <a:ext cx="576" cy="384"/>
              </a:xfrm>
              <a:prstGeom prst="rect">
                <a:avLst/>
              </a:prstGeom>
              <a:noFill/>
            </p:spPr>
          </p:pic>
          <p:pic>
            <p:nvPicPr>
              <p:cNvPr id="38" name="Picture 62" descr="744"/>
              <p:cNvPicPr>
                <a:picLocks noChangeAspect="1" noChangeArrowheads="1"/>
              </p:cNvPicPr>
              <p:nvPr/>
            </p:nvPicPr>
            <p:blipFill>
              <a:blip r:embed="rId17" cstate="print"/>
              <a:srcRect/>
              <a:stretch>
                <a:fillRect/>
              </a:stretch>
            </p:blipFill>
            <p:spPr bwMode="auto">
              <a:xfrm>
                <a:off x="960" y="1152"/>
                <a:ext cx="576" cy="384"/>
              </a:xfrm>
              <a:prstGeom prst="rect">
                <a:avLst/>
              </a:prstGeom>
              <a:noFill/>
            </p:spPr>
          </p:pic>
        </p:grpSp>
        <p:grpSp>
          <p:nvGrpSpPr>
            <p:cNvPr id="22" name="Group 133"/>
            <p:cNvGrpSpPr>
              <a:grpSpLocks/>
            </p:cNvGrpSpPr>
            <p:nvPr/>
          </p:nvGrpSpPr>
          <p:grpSpPr bwMode="auto">
            <a:xfrm>
              <a:off x="1630" y="2833"/>
              <a:ext cx="1344" cy="576"/>
              <a:chOff x="1630" y="2833"/>
              <a:chExt cx="1344" cy="576"/>
            </a:xfrm>
          </p:grpSpPr>
          <p:pic>
            <p:nvPicPr>
              <p:cNvPr id="33" name="Picture 64" descr="1029"/>
              <p:cNvPicPr>
                <a:picLocks noChangeAspect="1" noChangeArrowheads="1"/>
              </p:cNvPicPr>
              <p:nvPr/>
            </p:nvPicPr>
            <p:blipFill>
              <a:blip r:embed="rId18" cstate="print"/>
              <a:srcRect/>
              <a:stretch>
                <a:fillRect/>
              </a:stretch>
            </p:blipFill>
            <p:spPr bwMode="auto">
              <a:xfrm>
                <a:off x="1630" y="2833"/>
                <a:ext cx="384" cy="576"/>
              </a:xfrm>
              <a:prstGeom prst="rect">
                <a:avLst/>
              </a:prstGeom>
              <a:noFill/>
            </p:spPr>
          </p:pic>
          <p:pic>
            <p:nvPicPr>
              <p:cNvPr id="34" name="Picture 65" descr="1015"/>
              <p:cNvPicPr>
                <a:picLocks noChangeAspect="1" noChangeArrowheads="1"/>
              </p:cNvPicPr>
              <p:nvPr/>
            </p:nvPicPr>
            <p:blipFill>
              <a:blip r:embed="rId19" cstate="print"/>
              <a:srcRect/>
              <a:stretch>
                <a:fillRect/>
              </a:stretch>
            </p:blipFill>
            <p:spPr bwMode="auto">
              <a:xfrm>
                <a:off x="2110" y="2833"/>
                <a:ext cx="384" cy="576"/>
              </a:xfrm>
              <a:prstGeom prst="rect">
                <a:avLst/>
              </a:prstGeom>
              <a:noFill/>
            </p:spPr>
          </p:pic>
          <p:pic>
            <p:nvPicPr>
              <p:cNvPr id="35" name="Picture 66" descr="1027"/>
              <p:cNvPicPr>
                <a:picLocks noChangeAspect="1" noChangeArrowheads="1"/>
              </p:cNvPicPr>
              <p:nvPr/>
            </p:nvPicPr>
            <p:blipFill>
              <a:blip r:embed="rId20" cstate="print"/>
              <a:srcRect/>
              <a:stretch>
                <a:fillRect/>
              </a:stretch>
            </p:blipFill>
            <p:spPr bwMode="auto">
              <a:xfrm>
                <a:off x="2590" y="2833"/>
                <a:ext cx="384" cy="576"/>
              </a:xfrm>
              <a:prstGeom prst="rect">
                <a:avLst/>
              </a:prstGeom>
              <a:noFill/>
            </p:spPr>
          </p:pic>
        </p:grpSp>
        <p:grpSp>
          <p:nvGrpSpPr>
            <p:cNvPr id="23" name="Group 135"/>
            <p:cNvGrpSpPr>
              <a:grpSpLocks/>
            </p:cNvGrpSpPr>
            <p:nvPr/>
          </p:nvGrpSpPr>
          <p:grpSpPr bwMode="auto">
            <a:xfrm>
              <a:off x="3092" y="1344"/>
              <a:ext cx="1838" cy="384"/>
              <a:chOff x="3092" y="1344"/>
              <a:chExt cx="1838" cy="384"/>
            </a:xfrm>
          </p:grpSpPr>
          <p:pic>
            <p:nvPicPr>
              <p:cNvPr id="30" name="Picture 67" descr="429"/>
              <p:cNvPicPr>
                <a:picLocks noChangeAspect="1" noChangeArrowheads="1"/>
              </p:cNvPicPr>
              <p:nvPr/>
            </p:nvPicPr>
            <p:blipFill>
              <a:blip r:embed="rId21" cstate="print"/>
              <a:srcRect/>
              <a:stretch>
                <a:fillRect/>
              </a:stretch>
            </p:blipFill>
            <p:spPr bwMode="auto">
              <a:xfrm>
                <a:off x="4354" y="1344"/>
                <a:ext cx="576" cy="384"/>
              </a:xfrm>
              <a:prstGeom prst="rect">
                <a:avLst/>
              </a:prstGeom>
              <a:noFill/>
            </p:spPr>
          </p:pic>
          <p:pic>
            <p:nvPicPr>
              <p:cNvPr id="31" name="Picture 68" descr="473"/>
              <p:cNvPicPr>
                <a:picLocks noChangeAspect="1" noChangeArrowheads="1"/>
              </p:cNvPicPr>
              <p:nvPr/>
            </p:nvPicPr>
            <p:blipFill>
              <a:blip r:embed="rId22" cstate="print"/>
              <a:srcRect/>
              <a:stretch>
                <a:fillRect/>
              </a:stretch>
            </p:blipFill>
            <p:spPr bwMode="auto">
              <a:xfrm>
                <a:off x="3730" y="1344"/>
                <a:ext cx="576" cy="384"/>
              </a:xfrm>
              <a:prstGeom prst="rect">
                <a:avLst/>
              </a:prstGeom>
              <a:noFill/>
            </p:spPr>
          </p:pic>
          <p:pic>
            <p:nvPicPr>
              <p:cNvPr id="32" name="Picture 70" descr="454"/>
              <p:cNvPicPr>
                <a:picLocks noChangeAspect="1" noChangeArrowheads="1"/>
              </p:cNvPicPr>
              <p:nvPr/>
            </p:nvPicPr>
            <p:blipFill>
              <a:blip r:embed="rId23" cstate="print"/>
              <a:srcRect/>
              <a:stretch>
                <a:fillRect/>
              </a:stretch>
            </p:blipFill>
            <p:spPr bwMode="auto">
              <a:xfrm>
                <a:off x="3092" y="1344"/>
                <a:ext cx="576" cy="384"/>
              </a:xfrm>
              <a:prstGeom prst="rect">
                <a:avLst/>
              </a:prstGeom>
              <a:noFill/>
            </p:spPr>
          </p:pic>
        </p:grpSp>
        <p:grpSp>
          <p:nvGrpSpPr>
            <p:cNvPr id="24" name="Group 134"/>
            <p:cNvGrpSpPr>
              <a:grpSpLocks/>
            </p:cNvGrpSpPr>
            <p:nvPr/>
          </p:nvGrpSpPr>
          <p:grpSpPr bwMode="auto">
            <a:xfrm>
              <a:off x="3936" y="2352"/>
              <a:ext cx="576" cy="1632"/>
              <a:chOff x="3936" y="2352"/>
              <a:chExt cx="576" cy="1632"/>
            </a:xfrm>
          </p:grpSpPr>
          <p:pic>
            <p:nvPicPr>
              <p:cNvPr id="27" name="Picture 75" descr="1895"/>
              <p:cNvPicPr>
                <a:picLocks noChangeAspect="1" noChangeArrowheads="1"/>
              </p:cNvPicPr>
              <p:nvPr/>
            </p:nvPicPr>
            <p:blipFill>
              <a:blip r:embed="rId24" cstate="print"/>
              <a:srcRect/>
              <a:stretch>
                <a:fillRect/>
              </a:stretch>
            </p:blipFill>
            <p:spPr bwMode="auto">
              <a:xfrm>
                <a:off x="4128" y="2352"/>
                <a:ext cx="384" cy="576"/>
              </a:xfrm>
              <a:prstGeom prst="rect">
                <a:avLst/>
              </a:prstGeom>
              <a:noFill/>
            </p:spPr>
          </p:pic>
          <p:pic>
            <p:nvPicPr>
              <p:cNvPr id="28" name="Picture 76" descr="1846"/>
              <p:cNvPicPr>
                <a:picLocks noChangeAspect="1" noChangeArrowheads="1"/>
              </p:cNvPicPr>
              <p:nvPr/>
            </p:nvPicPr>
            <p:blipFill>
              <a:blip r:embed="rId25" cstate="print"/>
              <a:srcRect/>
              <a:stretch>
                <a:fillRect/>
              </a:stretch>
            </p:blipFill>
            <p:spPr bwMode="auto">
              <a:xfrm>
                <a:off x="4128" y="2976"/>
                <a:ext cx="384" cy="576"/>
              </a:xfrm>
              <a:prstGeom prst="rect">
                <a:avLst/>
              </a:prstGeom>
              <a:noFill/>
            </p:spPr>
          </p:pic>
          <p:pic>
            <p:nvPicPr>
              <p:cNvPr id="29" name="Picture 77" descr="1815"/>
              <p:cNvPicPr>
                <a:picLocks noChangeAspect="1" noChangeArrowheads="1"/>
              </p:cNvPicPr>
              <p:nvPr/>
            </p:nvPicPr>
            <p:blipFill>
              <a:blip r:embed="rId26" cstate="print"/>
              <a:srcRect/>
              <a:stretch>
                <a:fillRect/>
              </a:stretch>
            </p:blipFill>
            <p:spPr bwMode="auto">
              <a:xfrm>
                <a:off x="3936" y="3600"/>
                <a:ext cx="576" cy="384"/>
              </a:xfrm>
              <a:prstGeom prst="rect">
                <a:avLst/>
              </a:prstGeom>
              <a:noFill/>
            </p:spPr>
          </p:pic>
        </p:grpSp>
      </p:grpSp>
      <p:cxnSp>
        <p:nvCxnSpPr>
          <p:cNvPr id="85" name="Straight Arrow Connector 84"/>
          <p:cNvCxnSpPr/>
          <p:nvPr/>
        </p:nvCxnSpPr>
        <p:spPr>
          <a:xfrm>
            <a:off x="3169929" y="4114800"/>
            <a:ext cx="218819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V="1">
            <a:off x="3171322" y="1752600"/>
            <a:ext cx="0" cy="2362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Rectangle 15"/>
          <p:cNvSpPr>
            <a:spLocks noChangeArrowheads="1"/>
          </p:cNvSpPr>
          <p:nvPr/>
        </p:nvSpPr>
        <p:spPr bwMode="auto">
          <a:xfrm>
            <a:off x="3168374" y="4194110"/>
            <a:ext cx="2514600" cy="192360"/>
          </a:xfrm>
          <a:prstGeom prst="rect">
            <a:avLst/>
          </a:prstGeom>
          <a:noFill/>
          <a:ln w="22225" algn="ctr">
            <a:noFill/>
            <a:miter lim="800000"/>
            <a:headEnd/>
            <a:tailEnd/>
          </a:ln>
          <a:effectLst/>
        </p:spPr>
        <p:txBody>
          <a:bodyPr wrap="square" lIns="0" tIns="0" rIns="0" bIns="0">
            <a:spAutoFit/>
          </a:bodyPr>
          <a:lstStyle/>
          <a:p>
            <a:pPr algn="l">
              <a:lnSpc>
                <a:spcPts val="1500"/>
              </a:lnSpc>
            </a:pPr>
            <a:r>
              <a:rPr lang="en-US" altLang="zh-CN" sz="1400" dirty="0"/>
              <a:t>Multidimensional feature space</a:t>
            </a:r>
          </a:p>
        </p:txBody>
      </p:sp>
      <p:sp>
        <p:nvSpPr>
          <p:cNvPr id="62" name="Oval 61"/>
          <p:cNvSpPr/>
          <p:nvPr/>
        </p:nvSpPr>
        <p:spPr>
          <a:xfrm>
            <a:off x="3581400" y="2971799"/>
            <a:ext cx="152400" cy="150813"/>
          </a:xfrm>
          <a:prstGeom prst="ellipse">
            <a:avLst/>
          </a:prstGeom>
          <a:solidFill>
            <a:srgbClr val="B7745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3814009" y="2636698"/>
            <a:ext cx="152400" cy="150813"/>
          </a:xfrm>
          <a:prstGeom prst="ellipse">
            <a:avLst/>
          </a:prstGeom>
          <a:solidFill>
            <a:srgbClr val="B7745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3437447" y="2639424"/>
            <a:ext cx="152400" cy="150813"/>
          </a:xfrm>
          <a:prstGeom prst="ellipse">
            <a:avLst/>
          </a:prstGeom>
          <a:solidFill>
            <a:srgbClr val="B7745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4319700" y="3340203"/>
            <a:ext cx="152400" cy="150813"/>
          </a:xfrm>
          <a:prstGeom prst="ellipse">
            <a:avLst/>
          </a:prstGeom>
          <a:solidFill>
            <a:srgbClr val="633B2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3949700" y="3450984"/>
            <a:ext cx="152400" cy="150813"/>
          </a:xfrm>
          <a:prstGeom prst="ellipse">
            <a:avLst/>
          </a:prstGeom>
          <a:solidFill>
            <a:srgbClr val="633B2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264024" y="3710300"/>
            <a:ext cx="152400" cy="150813"/>
          </a:xfrm>
          <a:prstGeom prst="ellipse">
            <a:avLst/>
          </a:prstGeom>
          <a:solidFill>
            <a:srgbClr val="633B2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Arrow Connector 63"/>
          <p:cNvCxnSpPr/>
          <p:nvPr/>
        </p:nvCxnSpPr>
        <p:spPr>
          <a:xfrm>
            <a:off x="2027853" y="2245567"/>
            <a:ext cx="1405812" cy="441649"/>
          </a:xfrm>
          <a:prstGeom prst="straightConnector1">
            <a:avLst/>
          </a:prstGeom>
          <a:ln>
            <a:solidFill>
              <a:srgbClr val="18F8D3"/>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V="1">
            <a:off x="3044825" y="3128865"/>
            <a:ext cx="575453" cy="1744171"/>
          </a:xfrm>
          <a:prstGeom prst="straightConnector1">
            <a:avLst/>
          </a:prstGeom>
          <a:ln>
            <a:solidFill>
              <a:srgbClr val="18F8D3"/>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V="1">
            <a:off x="2159861" y="2754191"/>
            <a:ext cx="1646964" cy="889313"/>
          </a:xfrm>
          <a:prstGeom prst="straightConnector1">
            <a:avLst/>
          </a:prstGeom>
          <a:ln>
            <a:solidFill>
              <a:srgbClr val="18F8D3"/>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H="1" flipV="1">
            <a:off x="4360506" y="3875314"/>
            <a:ext cx="143070" cy="86463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381000" y="4419600"/>
            <a:ext cx="2057400" cy="1200329"/>
          </a:xfrm>
          <a:prstGeom prst="rect">
            <a:avLst/>
          </a:prstGeom>
          <a:noFill/>
        </p:spPr>
        <p:txBody>
          <a:bodyPr wrap="square" rtlCol="0">
            <a:spAutoFit/>
          </a:bodyPr>
          <a:lstStyle/>
          <a:p>
            <a:r>
              <a:rPr lang="en-US" sz="2400" dirty="0">
                <a:solidFill>
                  <a:srgbClr val="F78609"/>
                </a:solidFill>
              </a:rPr>
              <a:t>Cluster the points in the feature space</a:t>
            </a:r>
          </a:p>
        </p:txBody>
      </p:sp>
      <p:cxnSp>
        <p:nvCxnSpPr>
          <p:cNvPr id="102" name="Straight Arrow Connector 101"/>
          <p:cNvCxnSpPr/>
          <p:nvPr/>
        </p:nvCxnSpPr>
        <p:spPr>
          <a:xfrm flipV="1">
            <a:off x="3044825" y="3856653"/>
            <a:ext cx="948677" cy="140114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5" name="Oval 104"/>
          <p:cNvSpPr/>
          <p:nvPr/>
        </p:nvSpPr>
        <p:spPr>
          <a:xfrm>
            <a:off x="3968587" y="3704327"/>
            <a:ext cx="152400" cy="150813"/>
          </a:xfrm>
          <a:prstGeom prst="ellipse">
            <a:avLst/>
          </a:prstGeom>
          <a:solidFill>
            <a:srgbClr val="633B2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24">
            <a:extLst>
              <a:ext uri="{FF2B5EF4-FFF2-40B4-BE49-F238E27FC236}">
                <a16:creationId xmlns:a16="http://schemas.microsoft.com/office/drawing/2014/main" id="{2631A089-273D-4B26-8E3C-C7E373C938B5}"/>
              </a:ext>
            </a:extLst>
          </p:cNvPr>
          <p:cNvSpPr>
            <a:spLocks noGrp="1"/>
          </p:cNvSpPr>
          <p:nvPr>
            <p:ph type="dt" sz="half" idx="10"/>
          </p:nvPr>
        </p:nvSpPr>
        <p:spPr/>
        <p:txBody>
          <a:bodyPr/>
          <a:lstStyle/>
          <a:p>
            <a:fld id="{31017631-E08C-4CDA-9F38-B067BE569FD9}" type="datetime1">
              <a:rPr lang="en-US" smtClean="0"/>
              <a:t>3/28/2023</a:t>
            </a:fld>
            <a:endParaRPr lang="en-US" dirty="0"/>
          </a:p>
        </p:txBody>
      </p:sp>
      <p:sp>
        <p:nvSpPr>
          <p:cNvPr id="26" name="Slide Number Placeholder 25">
            <a:extLst>
              <a:ext uri="{FF2B5EF4-FFF2-40B4-BE49-F238E27FC236}">
                <a16:creationId xmlns:a16="http://schemas.microsoft.com/office/drawing/2014/main" id="{B4847CA5-898D-411D-B7BB-9BB388C17F89}"/>
              </a:ext>
            </a:extLst>
          </p:cNvPr>
          <p:cNvSpPr>
            <a:spLocks noGrp="1"/>
          </p:cNvSpPr>
          <p:nvPr>
            <p:ph type="sldNum" sz="quarter" idx="12"/>
          </p:nvPr>
        </p:nvSpPr>
        <p:spPr/>
        <p:txBody>
          <a:bodyPr/>
          <a:lstStyle/>
          <a:p>
            <a:fld id="{8444A278-390B-480E-A91C-73A8347B7D93}" type="slidenum">
              <a:rPr lang="en-US" smtClean="0"/>
              <a:pPr/>
              <a:t>60</a:t>
            </a:fld>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normAutofit fontScale="90000"/>
          </a:bodyPr>
          <a:lstStyle/>
          <a:p>
            <a:r>
              <a:rPr lang="en-US" dirty="0">
                <a:solidFill>
                  <a:srgbClr val="CFAFE7"/>
                </a:solidFill>
              </a:rPr>
              <a:t>Step 2:  Determine Cluster Labels</a:t>
            </a:r>
          </a:p>
        </p:txBody>
      </p:sp>
      <p:grpSp>
        <p:nvGrpSpPr>
          <p:cNvPr id="3" name="Group 131"/>
          <p:cNvGrpSpPr>
            <a:grpSpLocks/>
          </p:cNvGrpSpPr>
          <p:nvPr/>
        </p:nvGrpSpPr>
        <p:grpSpPr bwMode="auto">
          <a:xfrm>
            <a:off x="685800" y="1593850"/>
            <a:ext cx="7772400" cy="4959350"/>
            <a:chOff x="336" y="912"/>
            <a:chExt cx="4896" cy="3124"/>
          </a:xfrm>
        </p:grpSpPr>
        <p:grpSp>
          <p:nvGrpSpPr>
            <p:cNvPr id="4" name="Group 128"/>
            <p:cNvGrpSpPr>
              <a:grpSpLocks/>
            </p:cNvGrpSpPr>
            <p:nvPr/>
          </p:nvGrpSpPr>
          <p:grpSpPr bwMode="auto">
            <a:xfrm>
              <a:off x="1630" y="3457"/>
              <a:ext cx="1346" cy="579"/>
              <a:chOff x="1630" y="3457"/>
              <a:chExt cx="1346" cy="579"/>
            </a:xfrm>
          </p:grpSpPr>
          <p:pic>
            <p:nvPicPr>
              <p:cNvPr id="19" name="Picture 7" descr="1029"/>
              <p:cNvPicPr>
                <a:picLocks noChangeAspect="1" noChangeArrowheads="1"/>
              </p:cNvPicPr>
              <p:nvPr/>
            </p:nvPicPr>
            <p:blipFill>
              <a:blip r:embed="rId3" cstate="print"/>
              <a:srcRect/>
              <a:stretch>
                <a:fillRect/>
              </a:stretch>
            </p:blipFill>
            <p:spPr bwMode="auto">
              <a:xfrm>
                <a:off x="1630" y="3457"/>
                <a:ext cx="386" cy="579"/>
              </a:xfrm>
              <a:prstGeom prst="rect">
                <a:avLst/>
              </a:prstGeom>
              <a:noFill/>
            </p:spPr>
          </p:pic>
          <p:pic>
            <p:nvPicPr>
              <p:cNvPr id="20" name="Picture 34" descr="1015"/>
              <p:cNvPicPr>
                <a:picLocks noChangeAspect="1" noChangeArrowheads="1"/>
              </p:cNvPicPr>
              <p:nvPr/>
            </p:nvPicPr>
            <p:blipFill>
              <a:blip r:embed="rId4" cstate="print"/>
              <a:srcRect/>
              <a:stretch>
                <a:fillRect/>
              </a:stretch>
            </p:blipFill>
            <p:spPr bwMode="auto">
              <a:xfrm>
                <a:off x="2110" y="3457"/>
                <a:ext cx="386" cy="579"/>
              </a:xfrm>
              <a:prstGeom prst="rect">
                <a:avLst/>
              </a:prstGeom>
              <a:noFill/>
            </p:spPr>
          </p:pic>
          <p:pic>
            <p:nvPicPr>
              <p:cNvPr id="21" name="Picture 35" descr="1027"/>
              <p:cNvPicPr>
                <a:picLocks noChangeAspect="1" noChangeArrowheads="1"/>
              </p:cNvPicPr>
              <p:nvPr/>
            </p:nvPicPr>
            <p:blipFill>
              <a:blip r:embed="rId5" cstate="print"/>
              <a:srcRect/>
              <a:stretch>
                <a:fillRect/>
              </a:stretch>
            </p:blipFill>
            <p:spPr bwMode="auto">
              <a:xfrm>
                <a:off x="2590" y="3457"/>
                <a:ext cx="386" cy="579"/>
              </a:xfrm>
              <a:prstGeom prst="rect">
                <a:avLst/>
              </a:prstGeom>
              <a:noFill/>
            </p:spPr>
          </p:pic>
        </p:grpSp>
        <p:grpSp>
          <p:nvGrpSpPr>
            <p:cNvPr id="5" name="Group 127"/>
            <p:cNvGrpSpPr>
              <a:grpSpLocks/>
            </p:cNvGrpSpPr>
            <p:nvPr/>
          </p:nvGrpSpPr>
          <p:grpSpPr bwMode="auto">
            <a:xfrm>
              <a:off x="336" y="1152"/>
              <a:ext cx="582" cy="1252"/>
              <a:chOff x="336" y="1152"/>
              <a:chExt cx="582" cy="1252"/>
            </a:xfrm>
          </p:grpSpPr>
          <p:pic>
            <p:nvPicPr>
              <p:cNvPr id="16" name="Picture 3" descr="738"/>
              <p:cNvPicPr>
                <a:picLocks noChangeAspect="1" noChangeArrowheads="1"/>
              </p:cNvPicPr>
              <p:nvPr/>
            </p:nvPicPr>
            <p:blipFill>
              <a:blip r:embed="rId6" cstate="print"/>
              <a:srcRect/>
              <a:stretch>
                <a:fillRect/>
              </a:stretch>
            </p:blipFill>
            <p:spPr bwMode="auto">
              <a:xfrm>
                <a:off x="336" y="1584"/>
                <a:ext cx="582" cy="388"/>
              </a:xfrm>
              <a:prstGeom prst="rect">
                <a:avLst/>
              </a:prstGeom>
              <a:noFill/>
            </p:spPr>
          </p:pic>
          <p:pic>
            <p:nvPicPr>
              <p:cNvPr id="17" name="Picture 9" descr="741"/>
              <p:cNvPicPr>
                <a:picLocks noChangeAspect="1" noChangeArrowheads="1"/>
              </p:cNvPicPr>
              <p:nvPr/>
            </p:nvPicPr>
            <p:blipFill>
              <a:blip r:embed="rId7" cstate="print"/>
              <a:srcRect/>
              <a:stretch>
                <a:fillRect/>
              </a:stretch>
            </p:blipFill>
            <p:spPr bwMode="auto">
              <a:xfrm>
                <a:off x="336" y="2016"/>
                <a:ext cx="582" cy="388"/>
              </a:xfrm>
              <a:prstGeom prst="rect">
                <a:avLst/>
              </a:prstGeom>
              <a:noFill/>
            </p:spPr>
          </p:pic>
          <p:pic>
            <p:nvPicPr>
              <p:cNvPr id="18" name="Picture 63" descr="744"/>
              <p:cNvPicPr>
                <a:picLocks noChangeAspect="1" noChangeArrowheads="1"/>
              </p:cNvPicPr>
              <p:nvPr/>
            </p:nvPicPr>
            <p:blipFill>
              <a:blip r:embed="rId8" cstate="print"/>
              <a:srcRect/>
              <a:stretch>
                <a:fillRect/>
              </a:stretch>
            </p:blipFill>
            <p:spPr bwMode="auto">
              <a:xfrm>
                <a:off x="336" y="1152"/>
                <a:ext cx="582" cy="388"/>
              </a:xfrm>
              <a:prstGeom prst="rect">
                <a:avLst/>
              </a:prstGeom>
              <a:noFill/>
            </p:spPr>
          </p:pic>
        </p:grpSp>
        <p:grpSp>
          <p:nvGrpSpPr>
            <p:cNvPr id="6" name="Group 130"/>
            <p:cNvGrpSpPr>
              <a:grpSpLocks/>
            </p:cNvGrpSpPr>
            <p:nvPr/>
          </p:nvGrpSpPr>
          <p:grpSpPr bwMode="auto">
            <a:xfrm>
              <a:off x="3092" y="912"/>
              <a:ext cx="1852" cy="388"/>
              <a:chOff x="3092" y="912"/>
              <a:chExt cx="1852" cy="388"/>
            </a:xfrm>
          </p:grpSpPr>
          <p:pic>
            <p:nvPicPr>
              <p:cNvPr id="13" name="Picture 51" descr="473"/>
              <p:cNvPicPr>
                <a:picLocks noChangeAspect="1" noChangeArrowheads="1"/>
              </p:cNvPicPr>
              <p:nvPr/>
            </p:nvPicPr>
            <p:blipFill>
              <a:blip r:embed="rId9" cstate="print"/>
              <a:srcRect/>
              <a:stretch>
                <a:fillRect/>
              </a:stretch>
            </p:blipFill>
            <p:spPr bwMode="auto">
              <a:xfrm>
                <a:off x="3730" y="912"/>
                <a:ext cx="582" cy="387"/>
              </a:xfrm>
              <a:prstGeom prst="rect">
                <a:avLst/>
              </a:prstGeom>
              <a:noFill/>
            </p:spPr>
          </p:pic>
          <p:pic>
            <p:nvPicPr>
              <p:cNvPr id="14" name="Picture 52" descr="429"/>
              <p:cNvPicPr>
                <a:picLocks noChangeAspect="1" noChangeArrowheads="1"/>
              </p:cNvPicPr>
              <p:nvPr/>
            </p:nvPicPr>
            <p:blipFill>
              <a:blip r:embed="rId10" cstate="print"/>
              <a:srcRect/>
              <a:stretch>
                <a:fillRect/>
              </a:stretch>
            </p:blipFill>
            <p:spPr bwMode="auto">
              <a:xfrm>
                <a:off x="4362" y="912"/>
                <a:ext cx="582" cy="387"/>
              </a:xfrm>
              <a:prstGeom prst="rect">
                <a:avLst/>
              </a:prstGeom>
              <a:noFill/>
            </p:spPr>
          </p:pic>
          <p:pic>
            <p:nvPicPr>
              <p:cNvPr id="15" name="Picture 71" descr="454"/>
              <p:cNvPicPr>
                <a:picLocks noChangeAspect="1" noChangeArrowheads="1"/>
              </p:cNvPicPr>
              <p:nvPr/>
            </p:nvPicPr>
            <p:blipFill>
              <a:blip r:embed="rId11" cstate="print"/>
              <a:srcRect/>
              <a:stretch>
                <a:fillRect/>
              </a:stretch>
            </p:blipFill>
            <p:spPr bwMode="auto">
              <a:xfrm>
                <a:off x="3092" y="912"/>
                <a:ext cx="582" cy="388"/>
              </a:xfrm>
              <a:prstGeom prst="rect">
                <a:avLst/>
              </a:prstGeom>
              <a:noFill/>
            </p:spPr>
          </p:pic>
        </p:grpSp>
        <p:grpSp>
          <p:nvGrpSpPr>
            <p:cNvPr id="7" name="Group 129"/>
            <p:cNvGrpSpPr>
              <a:grpSpLocks/>
            </p:cNvGrpSpPr>
            <p:nvPr/>
          </p:nvGrpSpPr>
          <p:grpSpPr bwMode="auto">
            <a:xfrm>
              <a:off x="4656" y="2352"/>
              <a:ext cx="576" cy="1632"/>
              <a:chOff x="4656" y="2352"/>
              <a:chExt cx="576" cy="1632"/>
            </a:xfrm>
          </p:grpSpPr>
          <p:pic>
            <p:nvPicPr>
              <p:cNvPr id="10" name="Picture 72" descr="1895"/>
              <p:cNvPicPr>
                <a:picLocks noChangeAspect="1" noChangeArrowheads="1"/>
              </p:cNvPicPr>
              <p:nvPr/>
            </p:nvPicPr>
            <p:blipFill>
              <a:blip r:embed="rId12" cstate="print"/>
              <a:srcRect/>
              <a:stretch>
                <a:fillRect/>
              </a:stretch>
            </p:blipFill>
            <p:spPr bwMode="auto">
              <a:xfrm>
                <a:off x="4656" y="2352"/>
                <a:ext cx="384" cy="576"/>
              </a:xfrm>
              <a:prstGeom prst="rect">
                <a:avLst/>
              </a:prstGeom>
              <a:noFill/>
            </p:spPr>
          </p:pic>
          <p:pic>
            <p:nvPicPr>
              <p:cNvPr id="11" name="Picture 73" descr="1846"/>
              <p:cNvPicPr>
                <a:picLocks noChangeAspect="1" noChangeArrowheads="1"/>
              </p:cNvPicPr>
              <p:nvPr/>
            </p:nvPicPr>
            <p:blipFill>
              <a:blip r:embed="rId13" cstate="print"/>
              <a:srcRect/>
              <a:stretch>
                <a:fillRect/>
              </a:stretch>
            </p:blipFill>
            <p:spPr bwMode="auto">
              <a:xfrm>
                <a:off x="4656" y="2976"/>
                <a:ext cx="384" cy="576"/>
              </a:xfrm>
              <a:prstGeom prst="rect">
                <a:avLst/>
              </a:prstGeom>
              <a:noFill/>
            </p:spPr>
          </p:pic>
          <p:pic>
            <p:nvPicPr>
              <p:cNvPr id="12" name="Picture 74" descr="1815"/>
              <p:cNvPicPr>
                <a:picLocks noChangeAspect="1" noChangeArrowheads="1"/>
              </p:cNvPicPr>
              <p:nvPr/>
            </p:nvPicPr>
            <p:blipFill>
              <a:blip r:embed="rId14" cstate="print"/>
              <a:srcRect/>
              <a:stretch>
                <a:fillRect/>
              </a:stretch>
            </p:blipFill>
            <p:spPr bwMode="auto">
              <a:xfrm>
                <a:off x="4656" y="3600"/>
                <a:ext cx="576" cy="384"/>
              </a:xfrm>
              <a:prstGeom prst="rect">
                <a:avLst/>
              </a:prstGeom>
              <a:noFill/>
            </p:spPr>
          </p:pic>
        </p:grpSp>
      </p:grpSp>
      <p:grpSp>
        <p:nvGrpSpPr>
          <p:cNvPr id="8" name="Group 136"/>
          <p:cNvGrpSpPr>
            <a:grpSpLocks/>
          </p:cNvGrpSpPr>
          <p:nvPr/>
        </p:nvGrpSpPr>
        <p:grpSpPr bwMode="auto">
          <a:xfrm>
            <a:off x="1676400" y="1974850"/>
            <a:ext cx="6302375" cy="4495800"/>
            <a:chOff x="960" y="1152"/>
            <a:chExt cx="3970" cy="2832"/>
          </a:xfrm>
        </p:grpSpPr>
        <p:grpSp>
          <p:nvGrpSpPr>
            <p:cNvPr id="9" name="Group 132"/>
            <p:cNvGrpSpPr>
              <a:grpSpLocks/>
            </p:cNvGrpSpPr>
            <p:nvPr/>
          </p:nvGrpSpPr>
          <p:grpSpPr bwMode="auto">
            <a:xfrm>
              <a:off x="960" y="1152"/>
              <a:ext cx="576" cy="1248"/>
              <a:chOff x="960" y="1152"/>
              <a:chExt cx="576" cy="1248"/>
            </a:xfrm>
          </p:grpSpPr>
          <p:pic>
            <p:nvPicPr>
              <p:cNvPr id="36" name="Picture 59" descr="738"/>
              <p:cNvPicPr>
                <a:picLocks noChangeAspect="1" noChangeArrowheads="1"/>
              </p:cNvPicPr>
              <p:nvPr/>
            </p:nvPicPr>
            <p:blipFill>
              <a:blip r:embed="rId15" cstate="print"/>
              <a:srcRect/>
              <a:stretch>
                <a:fillRect/>
              </a:stretch>
            </p:blipFill>
            <p:spPr bwMode="auto">
              <a:xfrm>
                <a:off x="960" y="1584"/>
                <a:ext cx="576" cy="384"/>
              </a:xfrm>
              <a:prstGeom prst="rect">
                <a:avLst/>
              </a:prstGeom>
              <a:noFill/>
            </p:spPr>
          </p:pic>
          <p:pic>
            <p:nvPicPr>
              <p:cNvPr id="37" name="Picture 60" descr="741"/>
              <p:cNvPicPr>
                <a:picLocks noChangeAspect="1" noChangeArrowheads="1"/>
              </p:cNvPicPr>
              <p:nvPr/>
            </p:nvPicPr>
            <p:blipFill>
              <a:blip r:embed="rId16" cstate="print"/>
              <a:srcRect/>
              <a:stretch>
                <a:fillRect/>
              </a:stretch>
            </p:blipFill>
            <p:spPr bwMode="auto">
              <a:xfrm>
                <a:off x="960" y="2016"/>
                <a:ext cx="576" cy="384"/>
              </a:xfrm>
              <a:prstGeom prst="rect">
                <a:avLst/>
              </a:prstGeom>
              <a:noFill/>
            </p:spPr>
          </p:pic>
          <p:pic>
            <p:nvPicPr>
              <p:cNvPr id="38" name="Picture 62" descr="744"/>
              <p:cNvPicPr>
                <a:picLocks noChangeAspect="1" noChangeArrowheads="1"/>
              </p:cNvPicPr>
              <p:nvPr/>
            </p:nvPicPr>
            <p:blipFill>
              <a:blip r:embed="rId17" cstate="print"/>
              <a:srcRect/>
              <a:stretch>
                <a:fillRect/>
              </a:stretch>
            </p:blipFill>
            <p:spPr bwMode="auto">
              <a:xfrm>
                <a:off x="960" y="1152"/>
                <a:ext cx="576" cy="384"/>
              </a:xfrm>
              <a:prstGeom prst="rect">
                <a:avLst/>
              </a:prstGeom>
              <a:noFill/>
            </p:spPr>
          </p:pic>
        </p:grpSp>
        <p:grpSp>
          <p:nvGrpSpPr>
            <p:cNvPr id="22" name="Group 133"/>
            <p:cNvGrpSpPr>
              <a:grpSpLocks/>
            </p:cNvGrpSpPr>
            <p:nvPr/>
          </p:nvGrpSpPr>
          <p:grpSpPr bwMode="auto">
            <a:xfrm>
              <a:off x="1630" y="2833"/>
              <a:ext cx="1344" cy="576"/>
              <a:chOff x="1630" y="2833"/>
              <a:chExt cx="1344" cy="576"/>
            </a:xfrm>
          </p:grpSpPr>
          <p:pic>
            <p:nvPicPr>
              <p:cNvPr id="33" name="Picture 64" descr="1029"/>
              <p:cNvPicPr>
                <a:picLocks noChangeAspect="1" noChangeArrowheads="1"/>
              </p:cNvPicPr>
              <p:nvPr/>
            </p:nvPicPr>
            <p:blipFill>
              <a:blip r:embed="rId18" cstate="print"/>
              <a:srcRect/>
              <a:stretch>
                <a:fillRect/>
              </a:stretch>
            </p:blipFill>
            <p:spPr bwMode="auto">
              <a:xfrm>
                <a:off x="1630" y="2833"/>
                <a:ext cx="384" cy="576"/>
              </a:xfrm>
              <a:prstGeom prst="rect">
                <a:avLst/>
              </a:prstGeom>
              <a:noFill/>
            </p:spPr>
          </p:pic>
          <p:pic>
            <p:nvPicPr>
              <p:cNvPr id="34" name="Picture 65" descr="1015"/>
              <p:cNvPicPr>
                <a:picLocks noChangeAspect="1" noChangeArrowheads="1"/>
              </p:cNvPicPr>
              <p:nvPr/>
            </p:nvPicPr>
            <p:blipFill>
              <a:blip r:embed="rId19" cstate="print"/>
              <a:srcRect/>
              <a:stretch>
                <a:fillRect/>
              </a:stretch>
            </p:blipFill>
            <p:spPr bwMode="auto">
              <a:xfrm>
                <a:off x="2110" y="2833"/>
                <a:ext cx="384" cy="576"/>
              </a:xfrm>
              <a:prstGeom prst="rect">
                <a:avLst/>
              </a:prstGeom>
              <a:noFill/>
            </p:spPr>
          </p:pic>
          <p:pic>
            <p:nvPicPr>
              <p:cNvPr id="35" name="Picture 66" descr="1027"/>
              <p:cNvPicPr>
                <a:picLocks noChangeAspect="1" noChangeArrowheads="1"/>
              </p:cNvPicPr>
              <p:nvPr/>
            </p:nvPicPr>
            <p:blipFill>
              <a:blip r:embed="rId20" cstate="print"/>
              <a:srcRect/>
              <a:stretch>
                <a:fillRect/>
              </a:stretch>
            </p:blipFill>
            <p:spPr bwMode="auto">
              <a:xfrm>
                <a:off x="2590" y="2833"/>
                <a:ext cx="384" cy="576"/>
              </a:xfrm>
              <a:prstGeom prst="rect">
                <a:avLst/>
              </a:prstGeom>
              <a:noFill/>
            </p:spPr>
          </p:pic>
        </p:grpSp>
        <p:grpSp>
          <p:nvGrpSpPr>
            <p:cNvPr id="23" name="Group 135"/>
            <p:cNvGrpSpPr>
              <a:grpSpLocks/>
            </p:cNvGrpSpPr>
            <p:nvPr/>
          </p:nvGrpSpPr>
          <p:grpSpPr bwMode="auto">
            <a:xfrm>
              <a:off x="3092" y="1344"/>
              <a:ext cx="1838" cy="384"/>
              <a:chOff x="3092" y="1344"/>
              <a:chExt cx="1838" cy="384"/>
            </a:xfrm>
          </p:grpSpPr>
          <p:pic>
            <p:nvPicPr>
              <p:cNvPr id="30" name="Picture 67" descr="429"/>
              <p:cNvPicPr>
                <a:picLocks noChangeAspect="1" noChangeArrowheads="1"/>
              </p:cNvPicPr>
              <p:nvPr/>
            </p:nvPicPr>
            <p:blipFill>
              <a:blip r:embed="rId21" cstate="print"/>
              <a:srcRect/>
              <a:stretch>
                <a:fillRect/>
              </a:stretch>
            </p:blipFill>
            <p:spPr bwMode="auto">
              <a:xfrm>
                <a:off x="4354" y="1344"/>
                <a:ext cx="576" cy="384"/>
              </a:xfrm>
              <a:prstGeom prst="rect">
                <a:avLst/>
              </a:prstGeom>
              <a:noFill/>
            </p:spPr>
          </p:pic>
          <p:pic>
            <p:nvPicPr>
              <p:cNvPr id="31" name="Picture 68" descr="473"/>
              <p:cNvPicPr>
                <a:picLocks noChangeAspect="1" noChangeArrowheads="1"/>
              </p:cNvPicPr>
              <p:nvPr/>
            </p:nvPicPr>
            <p:blipFill>
              <a:blip r:embed="rId22" cstate="print"/>
              <a:srcRect/>
              <a:stretch>
                <a:fillRect/>
              </a:stretch>
            </p:blipFill>
            <p:spPr bwMode="auto">
              <a:xfrm>
                <a:off x="3730" y="1344"/>
                <a:ext cx="576" cy="384"/>
              </a:xfrm>
              <a:prstGeom prst="rect">
                <a:avLst/>
              </a:prstGeom>
              <a:noFill/>
            </p:spPr>
          </p:pic>
          <p:pic>
            <p:nvPicPr>
              <p:cNvPr id="32" name="Picture 70" descr="454"/>
              <p:cNvPicPr>
                <a:picLocks noChangeAspect="1" noChangeArrowheads="1"/>
              </p:cNvPicPr>
              <p:nvPr/>
            </p:nvPicPr>
            <p:blipFill>
              <a:blip r:embed="rId23" cstate="print"/>
              <a:srcRect/>
              <a:stretch>
                <a:fillRect/>
              </a:stretch>
            </p:blipFill>
            <p:spPr bwMode="auto">
              <a:xfrm>
                <a:off x="3092" y="1344"/>
                <a:ext cx="576" cy="384"/>
              </a:xfrm>
              <a:prstGeom prst="rect">
                <a:avLst/>
              </a:prstGeom>
              <a:noFill/>
            </p:spPr>
          </p:pic>
        </p:grpSp>
        <p:grpSp>
          <p:nvGrpSpPr>
            <p:cNvPr id="24" name="Group 134"/>
            <p:cNvGrpSpPr>
              <a:grpSpLocks/>
            </p:cNvGrpSpPr>
            <p:nvPr/>
          </p:nvGrpSpPr>
          <p:grpSpPr bwMode="auto">
            <a:xfrm>
              <a:off x="3936" y="2352"/>
              <a:ext cx="576" cy="1632"/>
              <a:chOff x="3936" y="2352"/>
              <a:chExt cx="576" cy="1632"/>
            </a:xfrm>
          </p:grpSpPr>
          <p:pic>
            <p:nvPicPr>
              <p:cNvPr id="27" name="Picture 75" descr="1895"/>
              <p:cNvPicPr>
                <a:picLocks noChangeAspect="1" noChangeArrowheads="1"/>
              </p:cNvPicPr>
              <p:nvPr/>
            </p:nvPicPr>
            <p:blipFill>
              <a:blip r:embed="rId24" cstate="print"/>
              <a:srcRect/>
              <a:stretch>
                <a:fillRect/>
              </a:stretch>
            </p:blipFill>
            <p:spPr bwMode="auto">
              <a:xfrm>
                <a:off x="4128" y="2352"/>
                <a:ext cx="384" cy="576"/>
              </a:xfrm>
              <a:prstGeom prst="rect">
                <a:avLst/>
              </a:prstGeom>
              <a:noFill/>
            </p:spPr>
          </p:pic>
          <p:pic>
            <p:nvPicPr>
              <p:cNvPr id="28" name="Picture 76" descr="1846"/>
              <p:cNvPicPr>
                <a:picLocks noChangeAspect="1" noChangeArrowheads="1"/>
              </p:cNvPicPr>
              <p:nvPr/>
            </p:nvPicPr>
            <p:blipFill>
              <a:blip r:embed="rId25" cstate="print"/>
              <a:srcRect/>
              <a:stretch>
                <a:fillRect/>
              </a:stretch>
            </p:blipFill>
            <p:spPr bwMode="auto">
              <a:xfrm>
                <a:off x="4128" y="2976"/>
                <a:ext cx="384" cy="576"/>
              </a:xfrm>
              <a:prstGeom prst="rect">
                <a:avLst/>
              </a:prstGeom>
              <a:noFill/>
            </p:spPr>
          </p:pic>
          <p:pic>
            <p:nvPicPr>
              <p:cNvPr id="29" name="Picture 77" descr="1815"/>
              <p:cNvPicPr>
                <a:picLocks noChangeAspect="1" noChangeArrowheads="1"/>
              </p:cNvPicPr>
              <p:nvPr/>
            </p:nvPicPr>
            <p:blipFill>
              <a:blip r:embed="rId26" cstate="print"/>
              <a:srcRect/>
              <a:stretch>
                <a:fillRect/>
              </a:stretch>
            </p:blipFill>
            <p:spPr bwMode="auto">
              <a:xfrm>
                <a:off x="3936" y="3600"/>
                <a:ext cx="576" cy="384"/>
              </a:xfrm>
              <a:prstGeom prst="rect">
                <a:avLst/>
              </a:prstGeom>
              <a:noFill/>
            </p:spPr>
          </p:pic>
        </p:grpSp>
      </p:grpSp>
      <p:grpSp>
        <p:nvGrpSpPr>
          <p:cNvPr id="25" name="Group 138"/>
          <p:cNvGrpSpPr>
            <a:grpSpLocks/>
          </p:cNvGrpSpPr>
          <p:nvPr/>
        </p:nvGrpSpPr>
        <p:grpSpPr bwMode="auto">
          <a:xfrm>
            <a:off x="1774825" y="2090738"/>
            <a:ext cx="2120900" cy="1566862"/>
            <a:chOff x="1022" y="1225"/>
            <a:chExt cx="1336" cy="987"/>
          </a:xfrm>
        </p:grpSpPr>
        <p:sp>
          <p:nvSpPr>
            <p:cNvPr id="40" name="Rectangle 32"/>
            <p:cNvSpPr>
              <a:spLocks noChangeArrowheads="1"/>
            </p:cNvSpPr>
            <p:nvPr/>
          </p:nvSpPr>
          <p:spPr bwMode="auto">
            <a:xfrm>
              <a:off x="2118" y="1225"/>
              <a:ext cx="240" cy="192"/>
            </a:xfrm>
            <a:prstGeom prst="rect">
              <a:avLst/>
            </a:prstGeom>
            <a:noFill/>
            <a:ln w="22225" algn="ctr">
              <a:noFill/>
              <a:miter lim="800000"/>
              <a:headEnd/>
              <a:tailEnd/>
            </a:ln>
            <a:effectLst/>
          </p:spPr>
          <p:txBody>
            <a:bodyPr lIns="0" tIns="0" rIns="0" bIns="0">
              <a:spAutoFit/>
            </a:bodyPr>
            <a:lstStyle/>
            <a:p>
              <a:r>
                <a:rPr lang="en-US" altLang="zh-CN"/>
                <a:t>C1</a:t>
              </a:r>
            </a:p>
          </p:txBody>
        </p:sp>
        <p:grpSp>
          <p:nvGrpSpPr>
            <p:cNvPr id="26" name="Group 137"/>
            <p:cNvGrpSpPr>
              <a:grpSpLocks/>
            </p:cNvGrpSpPr>
            <p:nvPr/>
          </p:nvGrpSpPr>
          <p:grpSpPr bwMode="auto">
            <a:xfrm>
              <a:off x="1022" y="1252"/>
              <a:ext cx="1138" cy="960"/>
              <a:chOff x="1022" y="1252"/>
              <a:chExt cx="1138" cy="960"/>
            </a:xfrm>
          </p:grpSpPr>
          <p:sp>
            <p:nvSpPr>
              <p:cNvPr id="42" name="Line 84"/>
              <p:cNvSpPr>
                <a:spLocks noChangeShapeType="1"/>
              </p:cNvSpPr>
              <p:nvPr/>
            </p:nvSpPr>
            <p:spPr bwMode="auto">
              <a:xfrm flipV="1">
                <a:off x="1200" y="1300"/>
                <a:ext cx="912" cy="528"/>
              </a:xfrm>
              <a:prstGeom prst="line">
                <a:avLst/>
              </a:prstGeom>
              <a:noFill/>
              <a:ln w="12700">
                <a:solidFill>
                  <a:srgbClr val="FF0000"/>
                </a:solidFill>
                <a:round/>
                <a:headEnd/>
                <a:tailEnd type="triangle" w="med" len="med"/>
              </a:ln>
              <a:effectLst/>
            </p:spPr>
            <p:txBody>
              <a:bodyPr/>
              <a:lstStyle/>
              <a:p>
                <a:endParaRPr lang="en-US"/>
              </a:p>
            </p:txBody>
          </p:sp>
          <p:sp>
            <p:nvSpPr>
              <p:cNvPr id="43" name="Line 85"/>
              <p:cNvSpPr>
                <a:spLocks noChangeShapeType="1"/>
              </p:cNvSpPr>
              <p:nvPr/>
            </p:nvSpPr>
            <p:spPr bwMode="auto">
              <a:xfrm flipV="1">
                <a:off x="1248" y="1252"/>
                <a:ext cx="912" cy="96"/>
              </a:xfrm>
              <a:prstGeom prst="line">
                <a:avLst/>
              </a:prstGeom>
              <a:noFill/>
              <a:ln w="12700">
                <a:solidFill>
                  <a:srgbClr val="FF0000"/>
                </a:solidFill>
                <a:round/>
                <a:headEnd/>
                <a:tailEnd type="triangle" w="med" len="med"/>
              </a:ln>
              <a:effectLst/>
            </p:spPr>
            <p:txBody>
              <a:bodyPr/>
              <a:lstStyle/>
              <a:p>
                <a:endParaRPr lang="en-US"/>
              </a:p>
            </p:txBody>
          </p:sp>
          <p:sp>
            <p:nvSpPr>
              <p:cNvPr id="44" name="Line 86"/>
              <p:cNvSpPr>
                <a:spLocks noChangeShapeType="1"/>
              </p:cNvSpPr>
              <p:nvPr/>
            </p:nvSpPr>
            <p:spPr bwMode="auto">
              <a:xfrm flipV="1">
                <a:off x="1248" y="1396"/>
                <a:ext cx="912" cy="816"/>
              </a:xfrm>
              <a:prstGeom prst="line">
                <a:avLst/>
              </a:prstGeom>
              <a:noFill/>
              <a:ln w="12700">
                <a:solidFill>
                  <a:srgbClr val="FF0000"/>
                </a:solidFill>
                <a:round/>
                <a:headEnd/>
                <a:tailEnd type="triangle" w="med" len="med"/>
              </a:ln>
              <a:effectLst/>
            </p:spPr>
            <p:txBody>
              <a:bodyPr/>
              <a:lstStyle/>
              <a:p>
                <a:endParaRPr lang="en-US"/>
              </a:p>
            </p:txBody>
          </p:sp>
          <p:sp>
            <p:nvSpPr>
              <p:cNvPr id="45" name="Line 87"/>
              <p:cNvSpPr>
                <a:spLocks noChangeShapeType="1"/>
              </p:cNvSpPr>
              <p:nvPr/>
            </p:nvSpPr>
            <p:spPr bwMode="auto">
              <a:xfrm flipV="1">
                <a:off x="1022" y="1348"/>
                <a:ext cx="1090" cy="836"/>
              </a:xfrm>
              <a:prstGeom prst="line">
                <a:avLst/>
              </a:prstGeom>
              <a:noFill/>
              <a:ln w="12700">
                <a:solidFill>
                  <a:srgbClr val="FF0000"/>
                </a:solidFill>
                <a:round/>
                <a:headEnd/>
                <a:tailEnd type="triangle" w="med" len="med"/>
              </a:ln>
              <a:effectLst/>
            </p:spPr>
            <p:txBody>
              <a:bodyPr/>
              <a:lstStyle/>
              <a:p>
                <a:endParaRPr lang="en-US"/>
              </a:p>
            </p:txBody>
          </p:sp>
        </p:grpSp>
      </p:grpSp>
      <p:grpSp>
        <p:nvGrpSpPr>
          <p:cNvPr id="39" name="Group 140"/>
          <p:cNvGrpSpPr>
            <a:grpSpLocks/>
          </p:cNvGrpSpPr>
          <p:nvPr/>
        </p:nvGrpSpPr>
        <p:grpSpPr bwMode="auto">
          <a:xfrm>
            <a:off x="2971800" y="3657600"/>
            <a:ext cx="1828801" cy="1371600"/>
            <a:chOff x="1824" y="2212"/>
            <a:chExt cx="1104" cy="816"/>
          </a:xfrm>
        </p:grpSpPr>
        <p:sp>
          <p:nvSpPr>
            <p:cNvPr id="47" name="Rectangle 96"/>
            <p:cNvSpPr>
              <a:spLocks noChangeArrowheads="1"/>
            </p:cNvSpPr>
            <p:nvPr/>
          </p:nvSpPr>
          <p:spPr bwMode="auto">
            <a:xfrm>
              <a:off x="2688" y="2212"/>
              <a:ext cx="240" cy="192"/>
            </a:xfrm>
            <a:prstGeom prst="rect">
              <a:avLst/>
            </a:prstGeom>
            <a:noFill/>
            <a:ln w="22225" algn="ctr">
              <a:noFill/>
              <a:miter lim="800000"/>
              <a:headEnd/>
              <a:tailEnd/>
            </a:ln>
            <a:effectLst/>
          </p:spPr>
          <p:txBody>
            <a:bodyPr lIns="0" tIns="0" rIns="0" bIns="0">
              <a:spAutoFit/>
            </a:bodyPr>
            <a:lstStyle/>
            <a:p>
              <a:r>
                <a:rPr lang="en-US" altLang="zh-CN"/>
                <a:t>C3</a:t>
              </a:r>
            </a:p>
          </p:txBody>
        </p:sp>
        <p:sp>
          <p:nvSpPr>
            <p:cNvPr id="48" name="Line 97"/>
            <p:cNvSpPr>
              <a:spLocks noChangeShapeType="1"/>
            </p:cNvSpPr>
            <p:nvPr/>
          </p:nvSpPr>
          <p:spPr bwMode="auto">
            <a:xfrm flipV="1">
              <a:off x="1824" y="2356"/>
              <a:ext cx="871" cy="672"/>
            </a:xfrm>
            <a:prstGeom prst="line">
              <a:avLst/>
            </a:prstGeom>
            <a:noFill/>
            <a:ln w="12700">
              <a:solidFill>
                <a:schemeClr val="accent2">
                  <a:lumMod val="60000"/>
                  <a:lumOff val="40000"/>
                </a:schemeClr>
              </a:solidFill>
              <a:round/>
              <a:headEnd/>
              <a:tailEnd type="triangle" w="med" len="med"/>
            </a:ln>
            <a:effectLst/>
          </p:spPr>
          <p:txBody>
            <a:bodyPr/>
            <a:lstStyle/>
            <a:p>
              <a:endParaRPr lang="en-US"/>
            </a:p>
          </p:txBody>
        </p:sp>
        <p:sp>
          <p:nvSpPr>
            <p:cNvPr id="49" name="Line 98"/>
            <p:cNvSpPr>
              <a:spLocks noChangeShapeType="1"/>
            </p:cNvSpPr>
            <p:nvPr/>
          </p:nvSpPr>
          <p:spPr bwMode="auto">
            <a:xfrm flipV="1">
              <a:off x="2238" y="2404"/>
              <a:ext cx="498" cy="533"/>
            </a:xfrm>
            <a:prstGeom prst="line">
              <a:avLst/>
            </a:prstGeom>
            <a:noFill/>
            <a:ln w="12700">
              <a:solidFill>
                <a:schemeClr val="accent2">
                  <a:lumMod val="60000"/>
                  <a:lumOff val="40000"/>
                </a:schemeClr>
              </a:solidFill>
              <a:round/>
              <a:headEnd/>
              <a:tailEnd type="triangle" w="med" len="med"/>
            </a:ln>
            <a:effectLst/>
          </p:spPr>
          <p:txBody>
            <a:bodyPr/>
            <a:lstStyle/>
            <a:p>
              <a:endParaRPr lang="en-US"/>
            </a:p>
          </p:txBody>
        </p:sp>
        <p:sp>
          <p:nvSpPr>
            <p:cNvPr id="50" name="Line 99"/>
            <p:cNvSpPr>
              <a:spLocks noChangeShapeType="1"/>
            </p:cNvSpPr>
            <p:nvPr/>
          </p:nvSpPr>
          <p:spPr bwMode="auto">
            <a:xfrm flipV="1">
              <a:off x="2790" y="2404"/>
              <a:ext cx="42" cy="488"/>
            </a:xfrm>
            <a:prstGeom prst="line">
              <a:avLst/>
            </a:prstGeom>
            <a:noFill/>
            <a:ln w="12700">
              <a:solidFill>
                <a:schemeClr val="accent2">
                  <a:lumMod val="60000"/>
                  <a:lumOff val="40000"/>
                </a:schemeClr>
              </a:solidFill>
              <a:round/>
              <a:headEnd/>
              <a:tailEnd type="triangle" w="med" len="med"/>
            </a:ln>
            <a:effectLst/>
          </p:spPr>
          <p:txBody>
            <a:bodyPr/>
            <a:lstStyle/>
            <a:p>
              <a:endParaRPr lang="en-US"/>
            </a:p>
          </p:txBody>
        </p:sp>
      </p:grpSp>
      <p:grpSp>
        <p:nvGrpSpPr>
          <p:cNvPr id="41" name="Group 141"/>
          <p:cNvGrpSpPr>
            <a:grpSpLocks/>
          </p:cNvGrpSpPr>
          <p:nvPr/>
        </p:nvGrpSpPr>
        <p:grpSpPr bwMode="auto">
          <a:xfrm>
            <a:off x="5441950" y="2508250"/>
            <a:ext cx="2133600" cy="1219200"/>
            <a:chOff x="3332" y="1488"/>
            <a:chExt cx="1344" cy="768"/>
          </a:xfrm>
        </p:grpSpPr>
        <p:sp>
          <p:nvSpPr>
            <p:cNvPr id="52" name="Rectangle 100"/>
            <p:cNvSpPr>
              <a:spLocks noChangeArrowheads="1"/>
            </p:cNvSpPr>
            <p:nvPr/>
          </p:nvSpPr>
          <p:spPr bwMode="auto">
            <a:xfrm>
              <a:off x="3620" y="2064"/>
              <a:ext cx="240" cy="192"/>
            </a:xfrm>
            <a:prstGeom prst="rect">
              <a:avLst/>
            </a:prstGeom>
            <a:noFill/>
            <a:ln w="22225" algn="ctr">
              <a:noFill/>
              <a:miter lim="800000"/>
              <a:headEnd/>
              <a:tailEnd/>
            </a:ln>
            <a:effectLst/>
          </p:spPr>
          <p:txBody>
            <a:bodyPr lIns="0" tIns="0" rIns="0" bIns="0">
              <a:spAutoFit/>
            </a:bodyPr>
            <a:lstStyle/>
            <a:p>
              <a:r>
                <a:rPr lang="en-US" altLang="zh-CN"/>
                <a:t>C4</a:t>
              </a:r>
            </a:p>
          </p:txBody>
        </p:sp>
        <p:sp>
          <p:nvSpPr>
            <p:cNvPr id="53" name="Rectangle 101"/>
            <p:cNvSpPr>
              <a:spLocks noChangeArrowheads="1"/>
            </p:cNvSpPr>
            <p:nvPr/>
          </p:nvSpPr>
          <p:spPr bwMode="auto">
            <a:xfrm>
              <a:off x="4196" y="2064"/>
              <a:ext cx="240" cy="192"/>
            </a:xfrm>
            <a:prstGeom prst="rect">
              <a:avLst/>
            </a:prstGeom>
            <a:noFill/>
            <a:ln w="22225" algn="ctr">
              <a:noFill/>
              <a:miter lim="800000"/>
              <a:headEnd/>
              <a:tailEnd/>
            </a:ln>
            <a:effectLst/>
          </p:spPr>
          <p:txBody>
            <a:bodyPr lIns="0" tIns="0" rIns="0" bIns="0">
              <a:spAutoFit/>
            </a:bodyPr>
            <a:lstStyle/>
            <a:p>
              <a:r>
                <a:rPr lang="en-US" altLang="zh-CN"/>
                <a:t>C5</a:t>
              </a:r>
            </a:p>
          </p:txBody>
        </p:sp>
        <p:sp>
          <p:nvSpPr>
            <p:cNvPr id="54" name="Line 102"/>
            <p:cNvSpPr>
              <a:spLocks noChangeShapeType="1"/>
            </p:cNvSpPr>
            <p:nvPr/>
          </p:nvSpPr>
          <p:spPr bwMode="auto">
            <a:xfrm>
              <a:off x="3332" y="1584"/>
              <a:ext cx="384" cy="480"/>
            </a:xfrm>
            <a:prstGeom prst="line">
              <a:avLst/>
            </a:prstGeom>
            <a:noFill/>
            <a:ln w="12700">
              <a:solidFill>
                <a:srgbClr val="FF0000"/>
              </a:solidFill>
              <a:round/>
              <a:headEnd/>
              <a:tailEnd type="triangle" w="med" len="med"/>
            </a:ln>
            <a:effectLst/>
          </p:spPr>
          <p:txBody>
            <a:bodyPr/>
            <a:lstStyle/>
            <a:p>
              <a:endParaRPr lang="en-US"/>
            </a:p>
          </p:txBody>
        </p:sp>
        <p:sp>
          <p:nvSpPr>
            <p:cNvPr id="55" name="Line 103"/>
            <p:cNvSpPr>
              <a:spLocks noChangeShapeType="1"/>
            </p:cNvSpPr>
            <p:nvPr/>
          </p:nvSpPr>
          <p:spPr bwMode="auto">
            <a:xfrm flipH="1">
              <a:off x="3716" y="1584"/>
              <a:ext cx="288" cy="480"/>
            </a:xfrm>
            <a:prstGeom prst="line">
              <a:avLst/>
            </a:prstGeom>
            <a:noFill/>
            <a:ln w="12700">
              <a:solidFill>
                <a:srgbClr val="FF0000"/>
              </a:solidFill>
              <a:round/>
              <a:headEnd/>
              <a:tailEnd type="triangle" w="med" len="med"/>
            </a:ln>
            <a:effectLst/>
          </p:spPr>
          <p:txBody>
            <a:bodyPr/>
            <a:lstStyle/>
            <a:p>
              <a:endParaRPr lang="en-US"/>
            </a:p>
          </p:txBody>
        </p:sp>
        <p:sp>
          <p:nvSpPr>
            <p:cNvPr id="56" name="Line 104"/>
            <p:cNvSpPr>
              <a:spLocks noChangeShapeType="1"/>
            </p:cNvSpPr>
            <p:nvPr/>
          </p:nvSpPr>
          <p:spPr bwMode="auto">
            <a:xfrm flipH="1">
              <a:off x="3764" y="1584"/>
              <a:ext cx="912" cy="480"/>
            </a:xfrm>
            <a:prstGeom prst="line">
              <a:avLst/>
            </a:prstGeom>
            <a:noFill/>
            <a:ln w="12700">
              <a:solidFill>
                <a:srgbClr val="FF0000"/>
              </a:solidFill>
              <a:round/>
              <a:headEnd/>
              <a:tailEnd type="triangle" w="med" len="med"/>
            </a:ln>
            <a:effectLst/>
          </p:spPr>
          <p:txBody>
            <a:bodyPr/>
            <a:lstStyle/>
            <a:p>
              <a:endParaRPr lang="en-US"/>
            </a:p>
          </p:txBody>
        </p:sp>
        <p:sp>
          <p:nvSpPr>
            <p:cNvPr id="57" name="Line 105"/>
            <p:cNvSpPr>
              <a:spLocks noChangeShapeType="1"/>
            </p:cNvSpPr>
            <p:nvPr/>
          </p:nvSpPr>
          <p:spPr bwMode="auto">
            <a:xfrm>
              <a:off x="3572" y="1584"/>
              <a:ext cx="624" cy="576"/>
            </a:xfrm>
            <a:prstGeom prst="line">
              <a:avLst/>
            </a:prstGeom>
            <a:noFill/>
            <a:ln w="12700">
              <a:solidFill>
                <a:srgbClr val="00B0F0"/>
              </a:solidFill>
              <a:round/>
              <a:headEnd/>
              <a:tailEnd type="triangle" w="med" len="med"/>
            </a:ln>
            <a:effectLst/>
          </p:spPr>
          <p:txBody>
            <a:bodyPr/>
            <a:lstStyle/>
            <a:p>
              <a:endParaRPr lang="en-US"/>
            </a:p>
          </p:txBody>
        </p:sp>
        <p:sp>
          <p:nvSpPr>
            <p:cNvPr id="58" name="Line 106"/>
            <p:cNvSpPr>
              <a:spLocks noChangeShapeType="1"/>
            </p:cNvSpPr>
            <p:nvPr/>
          </p:nvSpPr>
          <p:spPr bwMode="auto">
            <a:xfrm>
              <a:off x="4196" y="1536"/>
              <a:ext cx="48" cy="528"/>
            </a:xfrm>
            <a:prstGeom prst="line">
              <a:avLst/>
            </a:prstGeom>
            <a:noFill/>
            <a:ln w="12700">
              <a:solidFill>
                <a:srgbClr val="00B0F0"/>
              </a:solidFill>
              <a:round/>
              <a:headEnd/>
              <a:tailEnd type="triangle" w="med" len="med"/>
            </a:ln>
            <a:effectLst/>
          </p:spPr>
          <p:txBody>
            <a:bodyPr/>
            <a:lstStyle/>
            <a:p>
              <a:endParaRPr lang="en-US"/>
            </a:p>
          </p:txBody>
        </p:sp>
        <p:sp>
          <p:nvSpPr>
            <p:cNvPr id="59" name="Line 107"/>
            <p:cNvSpPr>
              <a:spLocks noChangeShapeType="1"/>
            </p:cNvSpPr>
            <p:nvPr/>
          </p:nvSpPr>
          <p:spPr bwMode="auto">
            <a:xfrm flipH="1">
              <a:off x="4340" y="1488"/>
              <a:ext cx="192" cy="576"/>
            </a:xfrm>
            <a:prstGeom prst="line">
              <a:avLst/>
            </a:prstGeom>
            <a:noFill/>
            <a:ln w="12700">
              <a:solidFill>
                <a:srgbClr val="00B0F0"/>
              </a:solidFill>
              <a:round/>
              <a:headEnd/>
              <a:tailEnd type="triangle" w="med" len="med"/>
            </a:ln>
            <a:effectLst/>
          </p:spPr>
          <p:txBody>
            <a:bodyPr/>
            <a:lstStyle/>
            <a:p>
              <a:endParaRPr lang="en-US"/>
            </a:p>
          </p:txBody>
        </p:sp>
      </p:grpSp>
      <p:grpSp>
        <p:nvGrpSpPr>
          <p:cNvPr id="51" name="Group 144"/>
          <p:cNvGrpSpPr>
            <a:grpSpLocks/>
          </p:cNvGrpSpPr>
          <p:nvPr/>
        </p:nvGrpSpPr>
        <p:grpSpPr bwMode="auto">
          <a:xfrm>
            <a:off x="2362200" y="2438400"/>
            <a:ext cx="1981200" cy="3041650"/>
            <a:chOff x="1392" y="1444"/>
            <a:chExt cx="1248" cy="1916"/>
          </a:xfrm>
        </p:grpSpPr>
        <p:sp>
          <p:nvSpPr>
            <p:cNvPr id="67" name="Rectangle 88"/>
            <p:cNvSpPr>
              <a:spLocks noChangeArrowheads="1"/>
            </p:cNvSpPr>
            <p:nvPr/>
          </p:nvSpPr>
          <p:spPr bwMode="auto">
            <a:xfrm>
              <a:off x="1968" y="2020"/>
              <a:ext cx="240" cy="192"/>
            </a:xfrm>
            <a:prstGeom prst="rect">
              <a:avLst/>
            </a:prstGeom>
            <a:noFill/>
            <a:ln w="22225" algn="ctr">
              <a:noFill/>
              <a:miter lim="800000"/>
              <a:headEnd/>
              <a:tailEnd/>
            </a:ln>
            <a:effectLst/>
          </p:spPr>
          <p:txBody>
            <a:bodyPr lIns="0" tIns="0" rIns="0" bIns="0">
              <a:spAutoFit/>
            </a:bodyPr>
            <a:lstStyle/>
            <a:p>
              <a:r>
                <a:rPr lang="en-US" altLang="zh-CN"/>
                <a:t>C2</a:t>
              </a:r>
            </a:p>
          </p:txBody>
        </p:sp>
        <p:grpSp>
          <p:nvGrpSpPr>
            <p:cNvPr id="60" name="Group 139"/>
            <p:cNvGrpSpPr>
              <a:grpSpLocks/>
            </p:cNvGrpSpPr>
            <p:nvPr/>
          </p:nvGrpSpPr>
          <p:grpSpPr bwMode="auto">
            <a:xfrm>
              <a:off x="1392" y="1444"/>
              <a:ext cx="1248" cy="1916"/>
              <a:chOff x="1392" y="1444"/>
              <a:chExt cx="1248" cy="1916"/>
            </a:xfrm>
          </p:grpSpPr>
          <p:sp>
            <p:nvSpPr>
              <p:cNvPr id="69" name="Line 90"/>
              <p:cNvSpPr>
                <a:spLocks noChangeShapeType="1"/>
              </p:cNvSpPr>
              <p:nvPr/>
            </p:nvSpPr>
            <p:spPr bwMode="auto">
              <a:xfrm>
                <a:off x="1440" y="1444"/>
                <a:ext cx="528" cy="624"/>
              </a:xfrm>
              <a:prstGeom prst="line">
                <a:avLst/>
              </a:prstGeom>
              <a:noFill/>
              <a:ln w="12700">
                <a:solidFill>
                  <a:srgbClr val="2FC9FF"/>
                </a:solidFill>
                <a:round/>
                <a:headEnd/>
                <a:tailEnd type="triangle" w="med" len="med"/>
              </a:ln>
              <a:effectLst/>
            </p:spPr>
            <p:txBody>
              <a:bodyPr/>
              <a:lstStyle/>
              <a:p>
                <a:endParaRPr lang="en-US"/>
              </a:p>
            </p:txBody>
          </p:sp>
          <p:sp>
            <p:nvSpPr>
              <p:cNvPr id="70" name="Line 91"/>
              <p:cNvSpPr>
                <a:spLocks noChangeShapeType="1"/>
              </p:cNvSpPr>
              <p:nvPr/>
            </p:nvSpPr>
            <p:spPr bwMode="auto">
              <a:xfrm>
                <a:off x="1392" y="1780"/>
                <a:ext cx="576" cy="336"/>
              </a:xfrm>
              <a:prstGeom prst="line">
                <a:avLst/>
              </a:prstGeom>
              <a:noFill/>
              <a:ln w="12700">
                <a:solidFill>
                  <a:srgbClr val="2FC9FF"/>
                </a:solidFill>
                <a:round/>
                <a:headEnd/>
                <a:tailEnd type="triangle" w="med" len="med"/>
              </a:ln>
              <a:effectLst/>
            </p:spPr>
            <p:txBody>
              <a:bodyPr/>
              <a:lstStyle/>
              <a:p>
                <a:endParaRPr lang="en-US"/>
              </a:p>
            </p:txBody>
          </p:sp>
          <p:sp>
            <p:nvSpPr>
              <p:cNvPr id="71" name="Line 92"/>
              <p:cNvSpPr>
                <a:spLocks noChangeShapeType="1"/>
              </p:cNvSpPr>
              <p:nvPr/>
            </p:nvSpPr>
            <p:spPr bwMode="auto">
              <a:xfrm>
                <a:off x="1392" y="2164"/>
                <a:ext cx="576" cy="0"/>
              </a:xfrm>
              <a:prstGeom prst="line">
                <a:avLst/>
              </a:prstGeom>
              <a:noFill/>
              <a:ln w="12700">
                <a:solidFill>
                  <a:srgbClr val="2FC9FF"/>
                </a:solidFill>
                <a:round/>
                <a:headEnd/>
                <a:tailEnd type="triangle" w="med" len="med"/>
              </a:ln>
              <a:effectLst/>
            </p:spPr>
            <p:txBody>
              <a:bodyPr/>
              <a:lstStyle/>
              <a:p>
                <a:endParaRPr lang="en-US"/>
              </a:p>
            </p:txBody>
          </p:sp>
          <p:sp>
            <p:nvSpPr>
              <p:cNvPr id="73" name="Line 94"/>
              <p:cNvSpPr>
                <a:spLocks noChangeShapeType="1"/>
              </p:cNvSpPr>
              <p:nvPr/>
            </p:nvSpPr>
            <p:spPr bwMode="auto">
              <a:xfrm flipH="1" flipV="1">
                <a:off x="2064" y="2212"/>
                <a:ext cx="96" cy="672"/>
              </a:xfrm>
              <a:prstGeom prst="line">
                <a:avLst/>
              </a:prstGeom>
              <a:noFill/>
              <a:ln w="12700">
                <a:solidFill>
                  <a:srgbClr val="2FC9FF"/>
                </a:solidFill>
                <a:round/>
                <a:headEnd/>
                <a:tailEnd type="triangle" w="med" len="med"/>
              </a:ln>
              <a:effectLst/>
            </p:spPr>
            <p:txBody>
              <a:bodyPr/>
              <a:lstStyle/>
              <a:p>
                <a:endParaRPr lang="en-US"/>
              </a:p>
            </p:txBody>
          </p:sp>
          <p:sp>
            <p:nvSpPr>
              <p:cNvPr id="74" name="Line 95"/>
              <p:cNvSpPr>
                <a:spLocks noChangeShapeType="1"/>
              </p:cNvSpPr>
              <p:nvPr/>
            </p:nvSpPr>
            <p:spPr bwMode="auto">
              <a:xfrm flipH="1" flipV="1">
                <a:off x="2112" y="2212"/>
                <a:ext cx="528" cy="768"/>
              </a:xfrm>
              <a:prstGeom prst="line">
                <a:avLst/>
              </a:prstGeom>
              <a:noFill/>
              <a:ln w="12700">
                <a:solidFill>
                  <a:srgbClr val="2FC9FF"/>
                </a:solidFill>
                <a:round/>
                <a:headEnd/>
                <a:tailEnd type="triangle" w="med" len="med"/>
              </a:ln>
              <a:effectLst/>
            </p:spPr>
            <p:txBody>
              <a:bodyPr/>
              <a:lstStyle/>
              <a:p>
                <a:endParaRPr lang="en-US"/>
              </a:p>
            </p:txBody>
          </p:sp>
          <p:sp>
            <p:nvSpPr>
              <p:cNvPr id="75" name="Line 122"/>
              <p:cNvSpPr>
                <a:spLocks noChangeShapeType="1"/>
              </p:cNvSpPr>
              <p:nvPr/>
            </p:nvSpPr>
            <p:spPr bwMode="auto">
              <a:xfrm flipH="1" flipV="1">
                <a:off x="2016" y="2256"/>
                <a:ext cx="144" cy="1104"/>
              </a:xfrm>
              <a:prstGeom prst="line">
                <a:avLst/>
              </a:prstGeom>
              <a:noFill/>
              <a:ln w="12700">
                <a:solidFill>
                  <a:srgbClr val="2FC9FF"/>
                </a:solidFill>
                <a:round/>
                <a:headEnd/>
                <a:tailEnd type="triangle" w="med" len="med"/>
              </a:ln>
              <a:effectLst/>
            </p:spPr>
            <p:txBody>
              <a:bodyPr/>
              <a:lstStyle/>
              <a:p>
                <a:endParaRPr lang="en-US"/>
              </a:p>
            </p:txBody>
          </p:sp>
          <p:sp>
            <p:nvSpPr>
              <p:cNvPr id="72" name="Line 93"/>
              <p:cNvSpPr>
                <a:spLocks noChangeShapeType="1"/>
              </p:cNvSpPr>
              <p:nvPr/>
            </p:nvSpPr>
            <p:spPr bwMode="auto">
              <a:xfrm flipV="1">
                <a:off x="1680" y="2212"/>
                <a:ext cx="288" cy="720"/>
              </a:xfrm>
              <a:prstGeom prst="line">
                <a:avLst/>
              </a:prstGeom>
              <a:noFill/>
              <a:ln w="12700">
                <a:solidFill>
                  <a:srgbClr val="2FC9FF"/>
                </a:solidFill>
                <a:round/>
                <a:headEnd/>
                <a:tailEnd type="triangle" w="med" len="med"/>
              </a:ln>
              <a:effectLst/>
            </p:spPr>
            <p:txBody>
              <a:bodyPr/>
              <a:lstStyle/>
              <a:p>
                <a:endParaRPr lang="en-US"/>
              </a:p>
            </p:txBody>
          </p:sp>
        </p:grpSp>
      </p:grpSp>
      <p:grpSp>
        <p:nvGrpSpPr>
          <p:cNvPr id="66" name="Group 142"/>
          <p:cNvGrpSpPr>
            <a:grpSpLocks/>
          </p:cNvGrpSpPr>
          <p:nvPr/>
        </p:nvGrpSpPr>
        <p:grpSpPr bwMode="auto">
          <a:xfrm>
            <a:off x="5257800" y="4108450"/>
            <a:ext cx="1752600" cy="2292350"/>
            <a:chOff x="3216" y="2496"/>
            <a:chExt cx="1104" cy="1444"/>
          </a:xfrm>
        </p:grpSpPr>
        <p:sp>
          <p:nvSpPr>
            <p:cNvPr id="77" name="Rectangle 108"/>
            <p:cNvSpPr>
              <a:spLocks noChangeArrowheads="1"/>
            </p:cNvSpPr>
            <p:nvPr/>
          </p:nvSpPr>
          <p:spPr bwMode="auto">
            <a:xfrm>
              <a:off x="3216" y="2496"/>
              <a:ext cx="240" cy="192"/>
            </a:xfrm>
            <a:prstGeom prst="rect">
              <a:avLst/>
            </a:prstGeom>
            <a:noFill/>
            <a:ln w="22225" algn="ctr">
              <a:noFill/>
              <a:miter lim="800000"/>
              <a:headEnd/>
              <a:tailEnd/>
            </a:ln>
            <a:effectLst/>
          </p:spPr>
          <p:txBody>
            <a:bodyPr lIns="0" tIns="0" rIns="0" bIns="0">
              <a:spAutoFit/>
            </a:bodyPr>
            <a:lstStyle/>
            <a:p>
              <a:r>
                <a:rPr lang="en-US" altLang="zh-CN"/>
                <a:t>C6</a:t>
              </a:r>
            </a:p>
          </p:txBody>
        </p:sp>
        <p:sp>
          <p:nvSpPr>
            <p:cNvPr id="78" name="Rectangle 109"/>
            <p:cNvSpPr>
              <a:spLocks noChangeArrowheads="1"/>
            </p:cNvSpPr>
            <p:nvPr/>
          </p:nvSpPr>
          <p:spPr bwMode="auto">
            <a:xfrm>
              <a:off x="3216" y="2928"/>
              <a:ext cx="240" cy="192"/>
            </a:xfrm>
            <a:prstGeom prst="rect">
              <a:avLst/>
            </a:prstGeom>
            <a:noFill/>
            <a:ln w="22225" algn="ctr">
              <a:noFill/>
              <a:miter lim="800000"/>
              <a:headEnd/>
              <a:tailEnd/>
            </a:ln>
            <a:effectLst/>
          </p:spPr>
          <p:txBody>
            <a:bodyPr lIns="0" tIns="0" rIns="0" bIns="0">
              <a:spAutoFit/>
            </a:bodyPr>
            <a:lstStyle/>
            <a:p>
              <a:r>
                <a:rPr lang="en-US" altLang="zh-CN"/>
                <a:t>C7</a:t>
              </a:r>
            </a:p>
          </p:txBody>
        </p:sp>
        <p:sp>
          <p:nvSpPr>
            <p:cNvPr id="79" name="Line 110"/>
            <p:cNvSpPr>
              <a:spLocks noChangeShapeType="1"/>
            </p:cNvSpPr>
            <p:nvPr/>
          </p:nvSpPr>
          <p:spPr bwMode="auto">
            <a:xfrm flipH="1">
              <a:off x="3456" y="2544"/>
              <a:ext cx="864" cy="0"/>
            </a:xfrm>
            <a:prstGeom prst="line">
              <a:avLst/>
            </a:prstGeom>
            <a:noFill/>
            <a:ln w="12700">
              <a:solidFill>
                <a:schemeClr val="accent2">
                  <a:lumMod val="60000"/>
                  <a:lumOff val="40000"/>
                </a:schemeClr>
              </a:solidFill>
              <a:round/>
              <a:headEnd/>
              <a:tailEnd type="triangle" w="med" len="med"/>
            </a:ln>
            <a:effectLst/>
          </p:spPr>
          <p:txBody>
            <a:bodyPr/>
            <a:lstStyle/>
            <a:p>
              <a:endParaRPr lang="en-US"/>
            </a:p>
          </p:txBody>
        </p:sp>
        <p:sp>
          <p:nvSpPr>
            <p:cNvPr id="80" name="Line 111"/>
            <p:cNvSpPr>
              <a:spLocks noChangeShapeType="1"/>
            </p:cNvSpPr>
            <p:nvPr/>
          </p:nvSpPr>
          <p:spPr bwMode="auto">
            <a:xfrm flipH="1" flipV="1">
              <a:off x="3456" y="2592"/>
              <a:ext cx="864" cy="480"/>
            </a:xfrm>
            <a:prstGeom prst="line">
              <a:avLst/>
            </a:prstGeom>
            <a:noFill/>
            <a:ln w="12700">
              <a:solidFill>
                <a:schemeClr val="accent2">
                  <a:lumMod val="60000"/>
                  <a:lumOff val="40000"/>
                </a:schemeClr>
              </a:solidFill>
              <a:round/>
              <a:headEnd/>
              <a:tailEnd type="triangle" w="med" len="med"/>
            </a:ln>
            <a:effectLst/>
          </p:spPr>
          <p:txBody>
            <a:bodyPr/>
            <a:lstStyle/>
            <a:p>
              <a:endParaRPr lang="en-US"/>
            </a:p>
          </p:txBody>
        </p:sp>
        <p:sp>
          <p:nvSpPr>
            <p:cNvPr id="81" name="Line 112"/>
            <p:cNvSpPr>
              <a:spLocks noChangeShapeType="1"/>
            </p:cNvSpPr>
            <p:nvPr/>
          </p:nvSpPr>
          <p:spPr bwMode="auto">
            <a:xfrm flipH="1" flipV="1">
              <a:off x="3456" y="2688"/>
              <a:ext cx="672" cy="960"/>
            </a:xfrm>
            <a:prstGeom prst="line">
              <a:avLst/>
            </a:prstGeom>
            <a:noFill/>
            <a:ln w="12700">
              <a:solidFill>
                <a:schemeClr val="accent2">
                  <a:lumMod val="60000"/>
                  <a:lumOff val="40000"/>
                </a:schemeClr>
              </a:solidFill>
              <a:round/>
              <a:headEnd/>
              <a:tailEnd type="triangle" w="med" len="med"/>
            </a:ln>
            <a:effectLst/>
          </p:spPr>
          <p:txBody>
            <a:bodyPr/>
            <a:lstStyle/>
            <a:p>
              <a:endParaRPr lang="en-US"/>
            </a:p>
          </p:txBody>
        </p:sp>
        <p:sp>
          <p:nvSpPr>
            <p:cNvPr id="82" name="Line 113"/>
            <p:cNvSpPr>
              <a:spLocks noChangeShapeType="1"/>
            </p:cNvSpPr>
            <p:nvPr/>
          </p:nvSpPr>
          <p:spPr bwMode="auto">
            <a:xfrm flipH="1">
              <a:off x="3456" y="2836"/>
              <a:ext cx="864" cy="188"/>
            </a:xfrm>
            <a:prstGeom prst="line">
              <a:avLst/>
            </a:prstGeom>
            <a:noFill/>
            <a:ln w="12700">
              <a:solidFill>
                <a:srgbClr val="00B0F0"/>
              </a:solidFill>
              <a:round/>
              <a:headEnd/>
              <a:tailEnd type="triangle" w="med" len="med"/>
            </a:ln>
            <a:effectLst/>
          </p:spPr>
          <p:txBody>
            <a:bodyPr/>
            <a:lstStyle/>
            <a:p>
              <a:endParaRPr lang="en-US"/>
            </a:p>
          </p:txBody>
        </p:sp>
        <p:sp>
          <p:nvSpPr>
            <p:cNvPr id="83" name="Line 114"/>
            <p:cNvSpPr>
              <a:spLocks noChangeShapeType="1"/>
            </p:cNvSpPr>
            <p:nvPr/>
          </p:nvSpPr>
          <p:spPr bwMode="auto">
            <a:xfrm flipH="1" flipV="1">
              <a:off x="3504" y="3072"/>
              <a:ext cx="816" cy="240"/>
            </a:xfrm>
            <a:prstGeom prst="line">
              <a:avLst/>
            </a:prstGeom>
            <a:noFill/>
            <a:ln w="12700">
              <a:solidFill>
                <a:srgbClr val="00B0F0"/>
              </a:solidFill>
              <a:round/>
              <a:headEnd/>
              <a:tailEnd type="triangle" w="med" len="med"/>
            </a:ln>
            <a:effectLst/>
          </p:spPr>
          <p:txBody>
            <a:bodyPr/>
            <a:lstStyle/>
            <a:p>
              <a:endParaRPr lang="en-US"/>
            </a:p>
          </p:txBody>
        </p:sp>
        <p:sp>
          <p:nvSpPr>
            <p:cNvPr id="84" name="Line 115"/>
            <p:cNvSpPr>
              <a:spLocks noChangeShapeType="1"/>
            </p:cNvSpPr>
            <p:nvPr/>
          </p:nvSpPr>
          <p:spPr bwMode="auto">
            <a:xfrm flipH="1" flipV="1">
              <a:off x="3456" y="3072"/>
              <a:ext cx="624" cy="868"/>
            </a:xfrm>
            <a:prstGeom prst="line">
              <a:avLst/>
            </a:prstGeom>
            <a:noFill/>
            <a:ln w="12700">
              <a:solidFill>
                <a:srgbClr val="00B0F0"/>
              </a:solidFill>
              <a:round/>
              <a:headEnd/>
              <a:tailEnd type="triangle" w="med" len="med"/>
            </a:ln>
            <a:effectLst/>
          </p:spPr>
          <p:txBody>
            <a:bodyPr/>
            <a:lstStyle/>
            <a:p>
              <a:endParaRPr lang="en-US"/>
            </a:p>
          </p:txBody>
        </p:sp>
      </p:grpSp>
      <p:sp>
        <p:nvSpPr>
          <p:cNvPr id="86" name="TextBox 85"/>
          <p:cNvSpPr txBox="1"/>
          <p:nvPr/>
        </p:nvSpPr>
        <p:spPr>
          <a:xfrm>
            <a:off x="381000" y="4419600"/>
            <a:ext cx="2057400" cy="830997"/>
          </a:xfrm>
          <a:prstGeom prst="rect">
            <a:avLst/>
          </a:prstGeom>
          <a:noFill/>
        </p:spPr>
        <p:txBody>
          <a:bodyPr wrap="square" rtlCol="0">
            <a:spAutoFit/>
          </a:bodyPr>
          <a:lstStyle/>
          <a:p>
            <a:r>
              <a:rPr lang="en-US" sz="2400" dirty="0">
                <a:solidFill>
                  <a:srgbClr val="F78609"/>
                </a:solidFill>
              </a:rPr>
              <a:t>Label each cluster</a:t>
            </a:r>
          </a:p>
        </p:txBody>
      </p:sp>
      <p:sp>
        <p:nvSpPr>
          <p:cNvPr id="46" name="Date Placeholder 45">
            <a:extLst>
              <a:ext uri="{FF2B5EF4-FFF2-40B4-BE49-F238E27FC236}">
                <a16:creationId xmlns:a16="http://schemas.microsoft.com/office/drawing/2014/main" id="{6FBCC635-B175-4B5C-8412-64DB7A9E68F0}"/>
              </a:ext>
            </a:extLst>
          </p:cNvPr>
          <p:cNvSpPr>
            <a:spLocks noGrp="1"/>
          </p:cNvSpPr>
          <p:nvPr>
            <p:ph type="dt" sz="half" idx="10"/>
          </p:nvPr>
        </p:nvSpPr>
        <p:spPr/>
        <p:txBody>
          <a:bodyPr/>
          <a:lstStyle/>
          <a:p>
            <a:fld id="{B2EEC540-5A58-468D-9164-69D62DFF6820}" type="datetime1">
              <a:rPr lang="en-US" smtClean="0"/>
              <a:t>3/28/2023</a:t>
            </a:fld>
            <a:endParaRPr lang="en-US" dirty="0"/>
          </a:p>
        </p:txBody>
      </p:sp>
      <p:sp>
        <p:nvSpPr>
          <p:cNvPr id="61" name="Slide Number Placeholder 60">
            <a:extLst>
              <a:ext uri="{FF2B5EF4-FFF2-40B4-BE49-F238E27FC236}">
                <a16:creationId xmlns:a16="http://schemas.microsoft.com/office/drawing/2014/main" id="{F0E75879-9FD3-4C98-9582-BA338D0A18C5}"/>
              </a:ext>
            </a:extLst>
          </p:cNvPr>
          <p:cNvSpPr>
            <a:spLocks noGrp="1"/>
          </p:cNvSpPr>
          <p:nvPr>
            <p:ph type="sldNum" sz="quarter" idx="12"/>
          </p:nvPr>
        </p:nvSpPr>
        <p:spPr/>
        <p:txBody>
          <a:bodyPr/>
          <a:lstStyle/>
          <a:p>
            <a:fld id="{8444A278-390B-480E-A91C-73A8347B7D93}" type="slidenum">
              <a:rPr lang="en-US" smtClean="0"/>
              <a:pPr/>
              <a:t>61</a:t>
            </a:fld>
            <a:endParaRPr lang="en-US" dirty="0"/>
          </a:p>
        </p:txBody>
      </p:sp>
    </p:spTree>
    <p:extLst>
      <p:ext uri="{BB962C8B-B14F-4D97-AF65-F5344CB8AC3E}">
        <p14:creationId xmlns:p14="http://schemas.microsoft.com/office/powerpoint/2010/main" val="104636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dissolv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dissolve">
                                      <p:cBhvr>
                                        <p:cTn id="17" dur="500"/>
                                        <p:tgtEl>
                                          <p:spTgt spid="39"/>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dissolve">
                                      <p:cBhvr>
                                        <p:cTn id="21" dur="500"/>
                                        <p:tgtEl>
                                          <p:spTgt spid="41"/>
                                        </p:tgtEl>
                                      </p:cBhvr>
                                    </p:animEffect>
                                  </p:childTnLst>
                                </p:cTn>
                              </p:par>
                            </p:childTnLst>
                          </p:cTn>
                        </p:par>
                        <p:par>
                          <p:cTn id="22" fill="hold">
                            <p:stCondLst>
                              <p:cond delay="1000"/>
                            </p:stCondLst>
                            <p:childTnLst>
                              <p:par>
                                <p:cTn id="23" presetID="9" presetClass="entr" presetSubtype="0" fill="hold" nodeType="after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dissolve">
                                      <p:cBhvr>
                                        <p:cTn id="2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ChangeArrowheads="1"/>
          </p:cNvSpPr>
          <p:nvPr>
            <p:ph type="title"/>
          </p:nvPr>
        </p:nvSpPr>
        <p:spPr>
          <a:xfrm>
            <a:off x="228600" y="274638"/>
            <a:ext cx="8686800" cy="1143000"/>
          </a:xfrm>
        </p:spPr>
        <p:txBody>
          <a:bodyPr>
            <a:normAutofit fontScale="90000"/>
          </a:bodyPr>
          <a:lstStyle/>
          <a:p>
            <a:r>
              <a:rPr lang="en-US" altLang="zh-CN" sz="4400" dirty="0">
                <a:solidFill>
                  <a:srgbClr val="CFAFE7"/>
                </a:solidFill>
                <a:ea typeface="宋体" pitchFamily="2" charset="-122"/>
              </a:rPr>
              <a:t>Step 3:  Label Images /w Cluster Labels</a:t>
            </a:r>
          </a:p>
        </p:txBody>
      </p:sp>
      <p:sp>
        <p:nvSpPr>
          <p:cNvPr id="63" name="TextBox 62"/>
          <p:cNvSpPr txBox="1"/>
          <p:nvPr/>
        </p:nvSpPr>
        <p:spPr>
          <a:xfrm>
            <a:off x="0" y="4027944"/>
            <a:ext cx="2057400" cy="2677656"/>
          </a:xfrm>
          <a:prstGeom prst="rect">
            <a:avLst/>
          </a:prstGeom>
          <a:noFill/>
        </p:spPr>
        <p:txBody>
          <a:bodyPr wrap="square" rtlCol="0">
            <a:spAutoFit/>
          </a:bodyPr>
          <a:lstStyle/>
          <a:p>
            <a:pPr algn="ctr"/>
            <a:r>
              <a:rPr lang="en-US" sz="2800" dirty="0">
                <a:solidFill>
                  <a:srgbClr val="F78609"/>
                </a:solidFill>
              </a:rPr>
              <a:t>Represent images using relevant cluster labels</a:t>
            </a:r>
          </a:p>
        </p:txBody>
      </p:sp>
      <p:grpSp>
        <p:nvGrpSpPr>
          <p:cNvPr id="81" name="Group 80"/>
          <p:cNvGrpSpPr/>
          <p:nvPr/>
        </p:nvGrpSpPr>
        <p:grpSpPr>
          <a:xfrm>
            <a:off x="152400" y="1828800"/>
            <a:ext cx="3590925" cy="1981200"/>
            <a:chOff x="152400" y="1828800"/>
            <a:chExt cx="3590925" cy="1981200"/>
          </a:xfrm>
        </p:grpSpPr>
        <p:grpSp>
          <p:nvGrpSpPr>
            <p:cNvPr id="77" name="Group 76"/>
            <p:cNvGrpSpPr/>
            <p:nvPr/>
          </p:nvGrpSpPr>
          <p:grpSpPr>
            <a:xfrm>
              <a:off x="378620" y="1828800"/>
              <a:ext cx="3364705" cy="1981200"/>
              <a:chOff x="378620" y="1828800"/>
              <a:chExt cx="3364705" cy="1981200"/>
            </a:xfrm>
          </p:grpSpPr>
          <p:sp>
            <p:nvSpPr>
              <p:cNvPr id="911366" name="Rectangle 6"/>
              <p:cNvSpPr>
                <a:spLocks noChangeArrowheads="1"/>
              </p:cNvSpPr>
              <p:nvPr/>
            </p:nvSpPr>
            <p:spPr bwMode="auto">
              <a:xfrm>
                <a:off x="3362325" y="1944688"/>
                <a:ext cx="381000" cy="304800"/>
              </a:xfrm>
              <a:prstGeom prst="rect">
                <a:avLst/>
              </a:prstGeom>
              <a:noFill/>
              <a:ln w="22225" algn="ctr">
                <a:noFill/>
                <a:miter lim="800000"/>
                <a:headEnd/>
                <a:tailEnd/>
              </a:ln>
              <a:effectLst/>
            </p:spPr>
            <p:txBody>
              <a:bodyPr lIns="0" tIns="0" rIns="0" bIns="0">
                <a:spAutoFit/>
              </a:bodyPr>
              <a:lstStyle/>
              <a:p>
                <a:r>
                  <a:rPr lang="en-US" altLang="zh-CN"/>
                  <a:t>C1</a:t>
                </a:r>
              </a:p>
            </p:txBody>
          </p:sp>
          <p:pic>
            <p:nvPicPr>
              <p:cNvPr id="911371" name="Picture 11" descr="738"/>
              <p:cNvPicPr>
                <a:picLocks noChangeAspect="1" noChangeArrowheads="1"/>
              </p:cNvPicPr>
              <p:nvPr/>
            </p:nvPicPr>
            <p:blipFill>
              <a:blip r:embed="rId3" cstate="print"/>
              <a:srcRect/>
              <a:stretch>
                <a:fillRect/>
              </a:stretch>
            </p:blipFill>
            <p:spPr bwMode="auto">
              <a:xfrm>
                <a:off x="1524000" y="2514600"/>
                <a:ext cx="914400" cy="609600"/>
              </a:xfrm>
              <a:prstGeom prst="rect">
                <a:avLst/>
              </a:prstGeom>
              <a:noFill/>
            </p:spPr>
          </p:pic>
          <p:pic>
            <p:nvPicPr>
              <p:cNvPr id="911372" name="Picture 12" descr="741"/>
              <p:cNvPicPr>
                <a:picLocks noChangeAspect="1" noChangeArrowheads="1"/>
              </p:cNvPicPr>
              <p:nvPr/>
            </p:nvPicPr>
            <p:blipFill>
              <a:blip r:embed="rId4" cstate="print"/>
              <a:srcRect/>
              <a:stretch>
                <a:fillRect/>
              </a:stretch>
            </p:blipFill>
            <p:spPr bwMode="auto">
              <a:xfrm>
                <a:off x="1524000" y="3200400"/>
                <a:ext cx="914400" cy="609600"/>
              </a:xfrm>
              <a:prstGeom prst="rect">
                <a:avLst/>
              </a:prstGeom>
              <a:noFill/>
            </p:spPr>
          </p:pic>
          <p:pic>
            <p:nvPicPr>
              <p:cNvPr id="911373" name="Picture 13" descr="744"/>
              <p:cNvPicPr>
                <a:picLocks noChangeAspect="1" noChangeArrowheads="1"/>
              </p:cNvPicPr>
              <p:nvPr/>
            </p:nvPicPr>
            <p:blipFill>
              <a:blip r:embed="rId5" cstate="print"/>
              <a:srcRect/>
              <a:stretch>
                <a:fillRect/>
              </a:stretch>
            </p:blipFill>
            <p:spPr bwMode="auto">
              <a:xfrm>
                <a:off x="1524000" y="1828800"/>
                <a:ext cx="914400" cy="609600"/>
              </a:xfrm>
              <a:prstGeom prst="rect">
                <a:avLst/>
              </a:prstGeom>
              <a:noFill/>
            </p:spPr>
          </p:pic>
          <p:sp>
            <p:nvSpPr>
              <p:cNvPr id="911388" name="Line 28"/>
              <p:cNvSpPr>
                <a:spLocks noChangeShapeType="1"/>
              </p:cNvSpPr>
              <p:nvPr/>
            </p:nvSpPr>
            <p:spPr bwMode="auto">
              <a:xfrm flipV="1">
                <a:off x="1905000" y="2063750"/>
                <a:ext cx="1447800" cy="838200"/>
              </a:xfrm>
              <a:prstGeom prst="line">
                <a:avLst/>
              </a:prstGeom>
              <a:noFill/>
              <a:ln w="22225">
                <a:solidFill>
                  <a:srgbClr val="FF0000"/>
                </a:solidFill>
                <a:round/>
                <a:headEnd/>
                <a:tailEnd type="triangle" w="med" len="med"/>
              </a:ln>
              <a:effectLst/>
            </p:spPr>
            <p:txBody>
              <a:bodyPr/>
              <a:lstStyle/>
              <a:p>
                <a:endParaRPr lang="en-US"/>
              </a:p>
            </p:txBody>
          </p:sp>
          <p:sp>
            <p:nvSpPr>
              <p:cNvPr id="911389" name="Line 29"/>
              <p:cNvSpPr>
                <a:spLocks noChangeShapeType="1"/>
              </p:cNvSpPr>
              <p:nvPr/>
            </p:nvSpPr>
            <p:spPr bwMode="auto">
              <a:xfrm flipV="1">
                <a:off x="1981200" y="1987550"/>
                <a:ext cx="1447800" cy="152400"/>
              </a:xfrm>
              <a:prstGeom prst="line">
                <a:avLst/>
              </a:prstGeom>
              <a:noFill/>
              <a:ln w="22225">
                <a:solidFill>
                  <a:srgbClr val="FF0000"/>
                </a:solidFill>
                <a:round/>
                <a:headEnd/>
                <a:tailEnd type="triangle" w="med" len="med"/>
              </a:ln>
              <a:effectLst/>
            </p:spPr>
            <p:txBody>
              <a:bodyPr/>
              <a:lstStyle/>
              <a:p>
                <a:endParaRPr lang="en-US"/>
              </a:p>
            </p:txBody>
          </p:sp>
          <p:sp>
            <p:nvSpPr>
              <p:cNvPr id="911390" name="Line 30"/>
              <p:cNvSpPr>
                <a:spLocks noChangeShapeType="1"/>
              </p:cNvSpPr>
              <p:nvPr/>
            </p:nvSpPr>
            <p:spPr bwMode="auto">
              <a:xfrm flipV="1">
                <a:off x="1981200" y="2216150"/>
                <a:ext cx="1447800" cy="1295400"/>
              </a:xfrm>
              <a:prstGeom prst="line">
                <a:avLst/>
              </a:prstGeom>
              <a:noFill/>
              <a:ln w="22225">
                <a:solidFill>
                  <a:srgbClr val="FF0000"/>
                </a:solidFill>
                <a:round/>
                <a:headEnd/>
                <a:tailEnd type="triangle" w="med" len="med"/>
              </a:ln>
              <a:effectLst/>
            </p:spPr>
            <p:txBody>
              <a:bodyPr/>
              <a:lstStyle/>
              <a:p>
                <a:endParaRPr lang="en-US"/>
              </a:p>
            </p:txBody>
          </p:sp>
          <p:sp>
            <p:nvSpPr>
              <p:cNvPr id="911391" name="Line 31"/>
              <p:cNvSpPr>
                <a:spLocks noChangeShapeType="1"/>
              </p:cNvSpPr>
              <p:nvPr/>
            </p:nvSpPr>
            <p:spPr bwMode="auto">
              <a:xfrm flipV="1">
                <a:off x="1622425" y="2139950"/>
                <a:ext cx="1730375" cy="1327150"/>
              </a:xfrm>
              <a:prstGeom prst="line">
                <a:avLst/>
              </a:prstGeom>
              <a:noFill/>
              <a:ln w="22225">
                <a:solidFill>
                  <a:srgbClr val="FF0000"/>
                </a:solidFill>
                <a:round/>
                <a:headEnd/>
                <a:tailEnd type="triangle" w="med" len="med"/>
              </a:ln>
              <a:effectLst/>
            </p:spPr>
            <p:txBody>
              <a:bodyPr/>
              <a:lstStyle/>
              <a:p>
                <a:endParaRPr lang="en-US"/>
              </a:p>
            </p:txBody>
          </p:sp>
          <p:sp>
            <p:nvSpPr>
              <p:cNvPr id="911392" name="Rectangle 32"/>
              <p:cNvSpPr>
                <a:spLocks noChangeArrowheads="1"/>
              </p:cNvSpPr>
              <p:nvPr/>
            </p:nvSpPr>
            <p:spPr bwMode="auto">
              <a:xfrm>
                <a:off x="3124200" y="3206750"/>
                <a:ext cx="381000" cy="304800"/>
              </a:xfrm>
              <a:prstGeom prst="rect">
                <a:avLst/>
              </a:prstGeom>
              <a:noFill/>
              <a:ln w="22225" algn="ctr">
                <a:noFill/>
                <a:miter lim="800000"/>
                <a:headEnd/>
                <a:tailEnd/>
              </a:ln>
              <a:effectLst/>
            </p:spPr>
            <p:txBody>
              <a:bodyPr lIns="0" tIns="0" rIns="0" bIns="0">
                <a:spAutoFit/>
              </a:bodyPr>
              <a:lstStyle/>
              <a:p>
                <a:r>
                  <a:rPr lang="en-US" altLang="zh-CN"/>
                  <a:t>C2</a:t>
                </a:r>
              </a:p>
            </p:txBody>
          </p:sp>
          <p:sp>
            <p:nvSpPr>
              <p:cNvPr id="911393" name="Line 33"/>
              <p:cNvSpPr>
                <a:spLocks noChangeShapeType="1"/>
              </p:cNvSpPr>
              <p:nvPr/>
            </p:nvSpPr>
            <p:spPr bwMode="auto">
              <a:xfrm>
                <a:off x="2286000" y="2292350"/>
                <a:ext cx="838200" cy="990600"/>
              </a:xfrm>
              <a:prstGeom prst="line">
                <a:avLst/>
              </a:prstGeom>
              <a:noFill/>
              <a:ln w="22225">
                <a:solidFill>
                  <a:srgbClr val="00FF00"/>
                </a:solidFill>
                <a:round/>
                <a:headEnd/>
                <a:tailEnd type="triangle" w="med" len="med"/>
              </a:ln>
              <a:effectLst/>
            </p:spPr>
            <p:txBody>
              <a:bodyPr/>
              <a:lstStyle/>
              <a:p>
                <a:endParaRPr lang="en-US"/>
              </a:p>
            </p:txBody>
          </p:sp>
          <p:sp>
            <p:nvSpPr>
              <p:cNvPr id="911394" name="Line 34"/>
              <p:cNvSpPr>
                <a:spLocks noChangeShapeType="1"/>
              </p:cNvSpPr>
              <p:nvPr/>
            </p:nvSpPr>
            <p:spPr bwMode="auto">
              <a:xfrm>
                <a:off x="2209800" y="2825750"/>
                <a:ext cx="914400" cy="533400"/>
              </a:xfrm>
              <a:prstGeom prst="line">
                <a:avLst/>
              </a:prstGeom>
              <a:noFill/>
              <a:ln w="22225">
                <a:solidFill>
                  <a:srgbClr val="00FF00"/>
                </a:solidFill>
                <a:round/>
                <a:headEnd/>
                <a:tailEnd type="triangle" w="med" len="med"/>
              </a:ln>
              <a:effectLst/>
            </p:spPr>
            <p:txBody>
              <a:bodyPr/>
              <a:lstStyle/>
              <a:p>
                <a:endParaRPr lang="en-US"/>
              </a:p>
            </p:txBody>
          </p:sp>
          <p:sp>
            <p:nvSpPr>
              <p:cNvPr id="911395" name="Line 35"/>
              <p:cNvSpPr>
                <a:spLocks noChangeShapeType="1"/>
              </p:cNvSpPr>
              <p:nvPr/>
            </p:nvSpPr>
            <p:spPr bwMode="auto">
              <a:xfrm>
                <a:off x="2209800" y="3435350"/>
                <a:ext cx="914400" cy="0"/>
              </a:xfrm>
              <a:prstGeom prst="line">
                <a:avLst/>
              </a:prstGeom>
              <a:noFill/>
              <a:ln w="22225">
                <a:solidFill>
                  <a:srgbClr val="00FF00"/>
                </a:solidFill>
                <a:round/>
                <a:headEnd/>
                <a:tailEnd type="triangle" w="med" len="med"/>
              </a:ln>
              <a:effectLst/>
            </p:spPr>
            <p:txBody>
              <a:bodyPr/>
              <a:lstStyle/>
              <a:p>
                <a:endParaRPr lang="en-US"/>
              </a:p>
            </p:txBody>
          </p:sp>
          <p:sp>
            <p:nvSpPr>
              <p:cNvPr id="67" name="TextBox 66"/>
              <p:cNvSpPr txBox="1"/>
              <p:nvPr/>
            </p:nvSpPr>
            <p:spPr>
              <a:xfrm>
                <a:off x="381000" y="1981200"/>
                <a:ext cx="970137" cy="369332"/>
              </a:xfrm>
              <a:prstGeom prst="rect">
                <a:avLst/>
              </a:prstGeom>
              <a:noFill/>
            </p:spPr>
            <p:txBody>
              <a:bodyPr wrap="none" rtlCol="0">
                <a:spAutoFit/>
              </a:bodyPr>
              <a:lstStyle/>
              <a:p>
                <a:r>
                  <a:rPr lang="en-US" dirty="0"/>
                  <a:t>{</a:t>
                </a:r>
                <a:r>
                  <a:rPr lang="en-US" i="1" dirty="0"/>
                  <a:t>C</a:t>
                </a:r>
                <a:r>
                  <a:rPr lang="en-US" i="1" baseline="-25000" dirty="0"/>
                  <a:t>1</a:t>
                </a:r>
                <a:r>
                  <a:rPr lang="en-US" i="1" dirty="0"/>
                  <a:t>, C</a:t>
                </a:r>
                <a:r>
                  <a:rPr lang="en-US" i="1" baseline="-25000" dirty="0"/>
                  <a:t>2</a:t>
                </a:r>
                <a:r>
                  <a:rPr lang="en-US" dirty="0"/>
                  <a:t>}</a:t>
                </a:r>
              </a:p>
            </p:txBody>
          </p:sp>
          <p:sp>
            <p:nvSpPr>
              <p:cNvPr id="68" name="TextBox 67"/>
              <p:cNvSpPr txBox="1"/>
              <p:nvPr/>
            </p:nvSpPr>
            <p:spPr>
              <a:xfrm>
                <a:off x="378620" y="2609790"/>
                <a:ext cx="970137" cy="369332"/>
              </a:xfrm>
              <a:prstGeom prst="rect">
                <a:avLst/>
              </a:prstGeom>
              <a:noFill/>
            </p:spPr>
            <p:txBody>
              <a:bodyPr wrap="none" rtlCol="0">
                <a:spAutoFit/>
              </a:bodyPr>
              <a:lstStyle/>
              <a:p>
                <a:r>
                  <a:rPr lang="en-US" dirty="0"/>
                  <a:t>{</a:t>
                </a:r>
                <a:r>
                  <a:rPr lang="en-US" i="1" dirty="0"/>
                  <a:t>C</a:t>
                </a:r>
                <a:r>
                  <a:rPr lang="en-US" i="1" baseline="-25000" dirty="0"/>
                  <a:t>1</a:t>
                </a:r>
                <a:r>
                  <a:rPr lang="en-US" i="1" dirty="0"/>
                  <a:t>, C</a:t>
                </a:r>
                <a:r>
                  <a:rPr lang="en-US" i="1" baseline="-25000" dirty="0"/>
                  <a:t>2</a:t>
                </a:r>
                <a:r>
                  <a:rPr lang="en-US" dirty="0"/>
                  <a:t>}</a:t>
                </a:r>
              </a:p>
            </p:txBody>
          </p:sp>
        </p:grpSp>
        <p:sp>
          <p:nvSpPr>
            <p:cNvPr id="69" name="TextBox 68"/>
            <p:cNvSpPr txBox="1"/>
            <p:nvPr/>
          </p:nvSpPr>
          <p:spPr>
            <a:xfrm>
              <a:off x="152400" y="3276600"/>
              <a:ext cx="1350050" cy="369332"/>
            </a:xfrm>
            <a:prstGeom prst="rect">
              <a:avLst/>
            </a:prstGeom>
            <a:noFill/>
          </p:spPr>
          <p:txBody>
            <a:bodyPr wrap="none" rtlCol="0">
              <a:spAutoFit/>
            </a:bodyPr>
            <a:lstStyle/>
            <a:p>
              <a:r>
                <a:rPr lang="en-US" dirty="0"/>
                <a:t>{</a:t>
              </a:r>
              <a:r>
                <a:rPr lang="en-US" i="1" dirty="0"/>
                <a:t>C</a:t>
              </a:r>
              <a:r>
                <a:rPr lang="en-US" i="1" baseline="-25000" dirty="0"/>
                <a:t>1</a:t>
              </a:r>
              <a:r>
                <a:rPr lang="en-US" i="1" dirty="0"/>
                <a:t>, C</a:t>
              </a:r>
              <a:r>
                <a:rPr lang="en-US" i="1" baseline="-25000" dirty="0"/>
                <a:t>1</a:t>
              </a:r>
              <a:r>
                <a:rPr lang="en-US" dirty="0"/>
                <a:t>,</a:t>
              </a:r>
              <a:r>
                <a:rPr lang="en-US" i="1" dirty="0"/>
                <a:t> C</a:t>
              </a:r>
              <a:r>
                <a:rPr lang="en-US" i="1" baseline="-25000" dirty="0"/>
                <a:t>2</a:t>
              </a:r>
              <a:r>
                <a:rPr lang="en-US" dirty="0"/>
                <a:t>}</a:t>
              </a:r>
            </a:p>
          </p:txBody>
        </p:sp>
      </p:grpSp>
      <p:grpSp>
        <p:nvGrpSpPr>
          <p:cNvPr id="78" name="Group 77"/>
          <p:cNvGrpSpPr/>
          <p:nvPr/>
        </p:nvGrpSpPr>
        <p:grpSpPr>
          <a:xfrm>
            <a:off x="1935956" y="3511550"/>
            <a:ext cx="3032828" cy="2891870"/>
            <a:chOff x="1935956" y="3511550"/>
            <a:chExt cx="3032828" cy="2891870"/>
          </a:xfrm>
        </p:grpSpPr>
        <p:pic>
          <p:nvPicPr>
            <p:cNvPr id="911375" name="Picture 15" descr="1029"/>
            <p:cNvPicPr>
              <a:picLocks noChangeAspect="1" noChangeArrowheads="1"/>
            </p:cNvPicPr>
            <p:nvPr/>
          </p:nvPicPr>
          <p:blipFill>
            <a:blip r:embed="rId6" cstate="print"/>
            <a:srcRect/>
            <a:stretch>
              <a:fillRect/>
            </a:stretch>
          </p:blipFill>
          <p:spPr bwMode="auto">
            <a:xfrm>
              <a:off x="2587625" y="4497388"/>
              <a:ext cx="609600" cy="914400"/>
            </a:xfrm>
            <a:prstGeom prst="rect">
              <a:avLst/>
            </a:prstGeom>
            <a:noFill/>
          </p:spPr>
        </p:pic>
        <p:pic>
          <p:nvPicPr>
            <p:cNvPr id="911376" name="Picture 16" descr="1015"/>
            <p:cNvPicPr>
              <a:picLocks noChangeAspect="1" noChangeArrowheads="1"/>
            </p:cNvPicPr>
            <p:nvPr/>
          </p:nvPicPr>
          <p:blipFill>
            <a:blip r:embed="rId7" cstate="print"/>
            <a:srcRect/>
            <a:stretch>
              <a:fillRect/>
            </a:stretch>
          </p:blipFill>
          <p:spPr bwMode="auto">
            <a:xfrm>
              <a:off x="3349625" y="4497388"/>
              <a:ext cx="609600" cy="914400"/>
            </a:xfrm>
            <a:prstGeom prst="rect">
              <a:avLst/>
            </a:prstGeom>
            <a:noFill/>
          </p:spPr>
        </p:pic>
        <p:pic>
          <p:nvPicPr>
            <p:cNvPr id="911377" name="Picture 17" descr="1027"/>
            <p:cNvPicPr>
              <a:picLocks noChangeAspect="1" noChangeArrowheads="1"/>
            </p:cNvPicPr>
            <p:nvPr/>
          </p:nvPicPr>
          <p:blipFill>
            <a:blip r:embed="rId8" cstate="print"/>
            <a:srcRect/>
            <a:stretch>
              <a:fillRect/>
            </a:stretch>
          </p:blipFill>
          <p:spPr bwMode="auto">
            <a:xfrm>
              <a:off x="4111625" y="4497388"/>
              <a:ext cx="609600" cy="914400"/>
            </a:xfrm>
            <a:prstGeom prst="rect">
              <a:avLst/>
            </a:prstGeom>
            <a:noFill/>
          </p:spPr>
        </p:pic>
        <p:sp>
          <p:nvSpPr>
            <p:cNvPr id="911396" name="Line 36"/>
            <p:cNvSpPr>
              <a:spLocks noChangeShapeType="1"/>
            </p:cNvSpPr>
            <p:nvPr/>
          </p:nvSpPr>
          <p:spPr bwMode="auto">
            <a:xfrm flipV="1">
              <a:off x="2743200" y="3511550"/>
              <a:ext cx="381000" cy="1066800"/>
            </a:xfrm>
            <a:prstGeom prst="line">
              <a:avLst/>
            </a:prstGeom>
            <a:noFill/>
            <a:ln w="22225">
              <a:solidFill>
                <a:srgbClr val="00FF00"/>
              </a:solidFill>
              <a:round/>
              <a:headEnd/>
              <a:tailEnd type="triangle" w="med" len="med"/>
            </a:ln>
            <a:effectLst/>
          </p:spPr>
          <p:txBody>
            <a:bodyPr/>
            <a:lstStyle/>
            <a:p>
              <a:endParaRPr lang="en-US"/>
            </a:p>
          </p:txBody>
        </p:sp>
        <p:sp>
          <p:nvSpPr>
            <p:cNvPr id="911397" name="Line 37"/>
            <p:cNvSpPr>
              <a:spLocks noChangeShapeType="1"/>
            </p:cNvSpPr>
            <p:nvPr/>
          </p:nvSpPr>
          <p:spPr bwMode="auto">
            <a:xfrm flipH="1" flipV="1">
              <a:off x="3276600" y="3511550"/>
              <a:ext cx="152400" cy="1143000"/>
            </a:xfrm>
            <a:prstGeom prst="line">
              <a:avLst/>
            </a:prstGeom>
            <a:noFill/>
            <a:ln w="22225">
              <a:solidFill>
                <a:srgbClr val="00FF00"/>
              </a:solidFill>
              <a:round/>
              <a:headEnd/>
              <a:tailEnd type="triangle" w="med" len="med"/>
            </a:ln>
            <a:effectLst/>
          </p:spPr>
          <p:txBody>
            <a:bodyPr/>
            <a:lstStyle/>
            <a:p>
              <a:endParaRPr lang="en-US"/>
            </a:p>
          </p:txBody>
        </p:sp>
        <p:sp>
          <p:nvSpPr>
            <p:cNvPr id="911398" name="Line 38"/>
            <p:cNvSpPr>
              <a:spLocks noChangeShapeType="1"/>
            </p:cNvSpPr>
            <p:nvPr/>
          </p:nvSpPr>
          <p:spPr bwMode="auto">
            <a:xfrm flipH="1" flipV="1">
              <a:off x="3352800" y="3511550"/>
              <a:ext cx="838200" cy="1219200"/>
            </a:xfrm>
            <a:prstGeom prst="line">
              <a:avLst/>
            </a:prstGeom>
            <a:noFill/>
            <a:ln w="22225">
              <a:solidFill>
                <a:srgbClr val="00FF00"/>
              </a:solidFill>
              <a:round/>
              <a:headEnd/>
              <a:tailEnd type="triangle" w="med" len="med"/>
            </a:ln>
            <a:effectLst/>
          </p:spPr>
          <p:txBody>
            <a:bodyPr/>
            <a:lstStyle/>
            <a:p>
              <a:endParaRPr lang="en-US"/>
            </a:p>
          </p:txBody>
        </p:sp>
        <p:grpSp>
          <p:nvGrpSpPr>
            <p:cNvPr id="65" name="Group 64"/>
            <p:cNvGrpSpPr/>
            <p:nvPr/>
          </p:nvGrpSpPr>
          <p:grpSpPr>
            <a:xfrm>
              <a:off x="2895599" y="3511550"/>
              <a:ext cx="1752601" cy="1441450"/>
              <a:chOff x="2895599" y="3511550"/>
              <a:chExt cx="1752601" cy="1441450"/>
            </a:xfrm>
          </p:grpSpPr>
          <p:sp>
            <p:nvSpPr>
              <p:cNvPr id="911399" name="Rectangle 39"/>
              <p:cNvSpPr>
                <a:spLocks noChangeArrowheads="1"/>
              </p:cNvSpPr>
              <p:nvPr/>
            </p:nvSpPr>
            <p:spPr bwMode="auto">
              <a:xfrm>
                <a:off x="4267200" y="3511550"/>
                <a:ext cx="381000" cy="304800"/>
              </a:xfrm>
              <a:prstGeom prst="rect">
                <a:avLst/>
              </a:prstGeom>
              <a:noFill/>
              <a:ln w="22225" algn="ctr">
                <a:noFill/>
                <a:miter lim="800000"/>
                <a:headEnd/>
                <a:tailEnd/>
              </a:ln>
              <a:effectLst/>
            </p:spPr>
            <p:txBody>
              <a:bodyPr lIns="0" tIns="0" rIns="0" bIns="0">
                <a:spAutoFit/>
              </a:bodyPr>
              <a:lstStyle/>
              <a:p>
                <a:r>
                  <a:rPr lang="en-US" altLang="zh-CN"/>
                  <a:t>C3</a:t>
                </a:r>
              </a:p>
            </p:txBody>
          </p:sp>
          <p:sp>
            <p:nvSpPr>
              <p:cNvPr id="911400" name="Line 40"/>
              <p:cNvSpPr>
                <a:spLocks noChangeShapeType="1"/>
              </p:cNvSpPr>
              <p:nvPr/>
            </p:nvSpPr>
            <p:spPr bwMode="auto">
              <a:xfrm flipV="1">
                <a:off x="2895599" y="3740150"/>
                <a:ext cx="1382713" cy="1212850"/>
              </a:xfrm>
              <a:prstGeom prst="line">
                <a:avLst/>
              </a:prstGeom>
              <a:noFill/>
              <a:ln w="22225">
                <a:solidFill>
                  <a:srgbClr val="800000"/>
                </a:solidFill>
                <a:round/>
                <a:headEnd/>
                <a:tailEnd type="triangle" w="med" len="med"/>
              </a:ln>
              <a:effectLst/>
            </p:spPr>
            <p:txBody>
              <a:bodyPr/>
              <a:lstStyle/>
              <a:p>
                <a:endParaRPr lang="en-US"/>
              </a:p>
            </p:txBody>
          </p:sp>
          <p:sp>
            <p:nvSpPr>
              <p:cNvPr id="911401" name="Line 41"/>
              <p:cNvSpPr>
                <a:spLocks noChangeShapeType="1"/>
              </p:cNvSpPr>
              <p:nvPr/>
            </p:nvSpPr>
            <p:spPr bwMode="auto">
              <a:xfrm flipV="1">
                <a:off x="3505200" y="3816350"/>
                <a:ext cx="838200" cy="984250"/>
              </a:xfrm>
              <a:prstGeom prst="line">
                <a:avLst/>
              </a:prstGeom>
              <a:noFill/>
              <a:ln w="22225">
                <a:solidFill>
                  <a:srgbClr val="800000"/>
                </a:solidFill>
                <a:round/>
                <a:headEnd/>
                <a:tailEnd type="triangle" w="med" len="med"/>
              </a:ln>
              <a:effectLst/>
            </p:spPr>
            <p:txBody>
              <a:bodyPr/>
              <a:lstStyle/>
              <a:p>
                <a:endParaRPr lang="en-US"/>
              </a:p>
            </p:txBody>
          </p:sp>
          <p:sp>
            <p:nvSpPr>
              <p:cNvPr id="911402" name="Line 42"/>
              <p:cNvSpPr>
                <a:spLocks noChangeShapeType="1"/>
              </p:cNvSpPr>
              <p:nvPr/>
            </p:nvSpPr>
            <p:spPr bwMode="auto">
              <a:xfrm flipV="1">
                <a:off x="4495800" y="3816350"/>
                <a:ext cx="0" cy="831850"/>
              </a:xfrm>
              <a:prstGeom prst="line">
                <a:avLst/>
              </a:prstGeom>
              <a:noFill/>
              <a:ln w="22225">
                <a:solidFill>
                  <a:srgbClr val="800000"/>
                </a:solidFill>
                <a:round/>
                <a:headEnd/>
                <a:tailEnd type="triangle" w="med" len="med"/>
              </a:ln>
              <a:effectLst/>
            </p:spPr>
            <p:txBody>
              <a:bodyPr/>
              <a:lstStyle/>
              <a:p>
                <a:endParaRPr lang="en-US"/>
              </a:p>
            </p:txBody>
          </p:sp>
        </p:grpSp>
        <p:sp>
          <p:nvSpPr>
            <p:cNvPr id="911424" name="Line 64"/>
            <p:cNvSpPr>
              <a:spLocks noChangeShapeType="1"/>
            </p:cNvSpPr>
            <p:nvPr/>
          </p:nvSpPr>
          <p:spPr bwMode="auto">
            <a:xfrm flipH="1" flipV="1">
              <a:off x="3200400" y="3581400"/>
              <a:ext cx="228600" cy="1752600"/>
            </a:xfrm>
            <a:prstGeom prst="line">
              <a:avLst/>
            </a:prstGeom>
            <a:noFill/>
            <a:ln w="22225">
              <a:solidFill>
                <a:srgbClr val="00FF00"/>
              </a:solidFill>
              <a:round/>
              <a:headEnd/>
              <a:tailEnd type="triangle" w="med" len="med"/>
            </a:ln>
            <a:effectLst/>
          </p:spPr>
          <p:txBody>
            <a:bodyPr/>
            <a:lstStyle/>
            <a:p>
              <a:endParaRPr lang="en-US"/>
            </a:p>
          </p:txBody>
        </p:sp>
        <p:sp>
          <p:nvSpPr>
            <p:cNvPr id="70" name="TextBox 69"/>
            <p:cNvSpPr txBox="1"/>
            <p:nvPr/>
          </p:nvSpPr>
          <p:spPr>
            <a:xfrm>
              <a:off x="1935956" y="5400675"/>
              <a:ext cx="1350050" cy="369332"/>
            </a:xfrm>
            <a:prstGeom prst="rect">
              <a:avLst/>
            </a:prstGeom>
            <a:noFill/>
          </p:spPr>
          <p:txBody>
            <a:bodyPr wrap="none" rtlCol="0">
              <a:spAutoFit/>
            </a:bodyPr>
            <a:lstStyle/>
            <a:p>
              <a:r>
                <a:rPr lang="en-US" dirty="0"/>
                <a:t>{</a:t>
              </a:r>
              <a:r>
                <a:rPr lang="en-US" i="1" dirty="0"/>
                <a:t>C</a:t>
              </a:r>
              <a:r>
                <a:rPr lang="en-US" i="1" baseline="-25000" dirty="0"/>
                <a:t>2</a:t>
              </a:r>
              <a:r>
                <a:rPr lang="en-US" i="1" dirty="0"/>
                <a:t>, C</a:t>
              </a:r>
              <a:r>
                <a:rPr lang="en-US" i="1" baseline="-25000" dirty="0"/>
                <a:t>3</a:t>
              </a:r>
              <a:r>
                <a:rPr lang="en-US" dirty="0"/>
                <a:t>,</a:t>
              </a:r>
              <a:r>
                <a:rPr lang="en-US" i="1" dirty="0"/>
                <a:t> C</a:t>
              </a:r>
              <a:r>
                <a:rPr lang="en-US" i="1" baseline="-25000" dirty="0"/>
                <a:t>8</a:t>
              </a:r>
              <a:r>
                <a:rPr lang="en-US" dirty="0"/>
                <a:t>}</a:t>
              </a:r>
            </a:p>
          </p:txBody>
        </p:sp>
        <p:sp>
          <p:nvSpPr>
            <p:cNvPr id="71" name="TextBox 70"/>
            <p:cNvSpPr txBox="1"/>
            <p:nvPr/>
          </p:nvSpPr>
          <p:spPr>
            <a:xfrm>
              <a:off x="2743200" y="5715000"/>
              <a:ext cx="1350050" cy="369332"/>
            </a:xfrm>
            <a:prstGeom prst="rect">
              <a:avLst/>
            </a:prstGeom>
            <a:noFill/>
          </p:spPr>
          <p:txBody>
            <a:bodyPr wrap="none" rtlCol="0">
              <a:spAutoFit/>
            </a:bodyPr>
            <a:lstStyle/>
            <a:p>
              <a:r>
                <a:rPr lang="en-US" dirty="0"/>
                <a:t>{</a:t>
              </a:r>
              <a:r>
                <a:rPr lang="en-US" i="1" dirty="0"/>
                <a:t>C</a:t>
              </a:r>
              <a:r>
                <a:rPr lang="en-US" i="1" baseline="-25000" dirty="0"/>
                <a:t>2</a:t>
              </a:r>
              <a:r>
                <a:rPr lang="en-US" i="1" dirty="0"/>
                <a:t>, C</a:t>
              </a:r>
              <a:r>
                <a:rPr lang="en-US" i="1" baseline="-25000" dirty="0"/>
                <a:t>3</a:t>
              </a:r>
              <a:r>
                <a:rPr lang="en-US" dirty="0"/>
                <a:t>,</a:t>
              </a:r>
              <a:r>
                <a:rPr lang="en-US" i="1" dirty="0"/>
                <a:t> C</a:t>
              </a:r>
              <a:r>
                <a:rPr lang="en-US" i="1" baseline="-25000" dirty="0"/>
                <a:t>9</a:t>
              </a:r>
              <a:r>
                <a:rPr lang="en-US" dirty="0"/>
                <a:t>}</a:t>
              </a:r>
            </a:p>
          </p:txBody>
        </p:sp>
        <p:sp>
          <p:nvSpPr>
            <p:cNvPr id="73" name="TextBox 72"/>
            <p:cNvSpPr txBox="1"/>
            <p:nvPr/>
          </p:nvSpPr>
          <p:spPr>
            <a:xfrm>
              <a:off x="3533776" y="6034088"/>
              <a:ext cx="1435008" cy="369332"/>
            </a:xfrm>
            <a:prstGeom prst="rect">
              <a:avLst/>
            </a:prstGeom>
            <a:noFill/>
          </p:spPr>
          <p:txBody>
            <a:bodyPr wrap="none" rtlCol="0">
              <a:spAutoFit/>
            </a:bodyPr>
            <a:lstStyle/>
            <a:p>
              <a:r>
                <a:rPr lang="en-US" dirty="0"/>
                <a:t>{</a:t>
              </a:r>
              <a:r>
                <a:rPr lang="en-US" i="1" dirty="0"/>
                <a:t>C</a:t>
              </a:r>
              <a:r>
                <a:rPr lang="en-US" i="1" baseline="-25000" dirty="0"/>
                <a:t>2</a:t>
              </a:r>
              <a:r>
                <a:rPr lang="en-US" i="1" dirty="0"/>
                <a:t>, C</a:t>
              </a:r>
              <a:r>
                <a:rPr lang="en-US" i="1" baseline="-25000" dirty="0"/>
                <a:t>3</a:t>
              </a:r>
              <a:r>
                <a:rPr lang="en-US" dirty="0"/>
                <a:t>,</a:t>
              </a:r>
              <a:r>
                <a:rPr lang="en-US" i="1" dirty="0"/>
                <a:t> C</a:t>
              </a:r>
              <a:r>
                <a:rPr lang="en-US" i="1" baseline="-25000" dirty="0"/>
                <a:t>10</a:t>
              </a:r>
              <a:r>
                <a:rPr lang="en-US" dirty="0"/>
                <a:t>}</a:t>
              </a:r>
            </a:p>
          </p:txBody>
        </p:sp>
      </p:grpSp>
      <p:grpSp>
        <p:nvGrpSpPr>
          <p:cNvPr id="80" name="Group 79"/>
          <p:cNvGrpSpPr/>
          <p:nvPr/>
        </p:nvGrpSpPr>
        <p:grpSpPr>
          <a:xfrm>
            <a:off x="5029200" y="3810000"/>
            <a:ext cx="3915183" cy="2590800"/>
            <a:chOff x="5029200" y="3810000"/>
            <a:chExt cx="3915183" cy="2590800"/>
          </a:xfrm>
        </p:grpSpPr>
        <p:pic>
          <p:nvPicPr>
            <p:cNvPr id="911385" name="Picture 25" descr="1895"/>
            <p:cNvPicPr>
              <a:picLocks noChangeAspect="1" noChangeArrowheads="1"/>
            </p:cNvPicPr>
            <p:nvPr/>
          </p:nvPicPr>
          <p:blipFill>
            <a:blip r:embed="rId9" cstate="print"/>
            <a:srcRect/>
            <a:stretch>
              <a:fillRect/>
            </a:stretch>
          </p:blipFill>
          <p:spPr bwMode="auto">
            <a:xfrm>
              <a:off x="6477000" y="3810000"/>
              <a:ext cx="609600" cy="914400"/>
            </a:xfrm>
            <a:prstGeom prst="rect">
              <a:avLst/>
            </a:prstGeom>
            <a:noFill/>
          </p:spPr>
        </p:pic>
        <p:pic>
          <p:nvPicPr>
            <p:cNvPr id="911386" name="Picture 26" descr="1846"/>
            <p:cNvPicPr>
              <a:picLocks noChangeAspect="1" noChangeArrowheads="1"/>
            </p:cNvPicPr>
            <p:nvPr/>
          </p:nvPicPr>
          <p:blipFill>
            <a:blip r:embed="rId10" cstate="print"/>
            <a:srcRect/>
            <a:stretch>
              <a:fillRect/>
            </a:stretch>
          </p:blipFill>
          <p:spPr bwMode="auto">
            <a:xfrm>
              <a:off x="6477000" y="4800600"/>
              <a:ext cx="609600" cy="914400"/>
            </a:xfrm>
            <a:prstGeom prst="rect">
              <a:avLst/>
            </a:prstGeom>
            <a:noFill/>
          </p:spPr>
        </p:pic>
        <p:pic>
          <p:nvPicPr>
            <p:cNvPr id="911387" name="Picture 27" descr="1815"/>
            <p:cNvPicPr>
              <a:picLocks noChangeAspect="1" noChangeArrowheads="1"/>
            </p:cNvPicPr>
            <p:nvPr/>
          </p:nvPicPr>
          <p:blipFill>
            <a:blip r:embed="rId11" cstate="print"/>
            <a:srcRect/>
            <a:stretch>
              <a:fillRect/>
            </a:stretch>
          </p:blipFill>
          <p:spPr bwMode="auto">
            <a:xfrm>
              <a:off x="6172200" y="5791200"/>
              <a:ext cx="914400" cy="609600"/>
            </a:xfrm>
            <a:prstGeom prst="rect">
              <a:avLst/>
            </a:prstGeom>
            <a:noFill/>
          </p:spPr>
        </p:pic>
        <p:sp>
          <p:nvSpPr>
            <p:cNvPr id="911411" name="Rectangle 51"/>
            <p:cNvSpPr>
              <a:spLocks noChangeArrowheads="1"/>
            </p:cNvSpPr>
            <p:nvPr/>
          </p:nvSpPr>
          <p:spPr bwMode="auto">
            <a:xfrm>
              <a:off x="5029200" y="4038600"/>
              <a:ext cx="381000" cy="304800"/>
            </a:xfrm>
            <a:prstGeom prst="rect">
              <a:avLst/>
            </a:prstGeom>
            <a:noFill/>
            <a:ln w="22225" algn="ctr">
              <a:noFill/>
              <a:miter lim="800000"/>
              <a:headEnd/>
              <a:tailEnd/>
            </a:ln>
            <a:effectLst/>
          </p:spPr>
          <p:txBody>
            <a:bodyPr lIns="0" tIns="0" rIns="0" bIns="0">
              <a:spAutoFit/>
            </a:bodyPr>
            <a:lstStyle/>
            <a:p>
              <a:r>
                <a:rPr lang="en-US" altLang="zh-CN"/>
                <a:t>C6</a:t>
              </a:r>
            </a:p>
          </p:txBody>
        </p:sp>
        <p:sp>
          <p:nvSpPr>
            <p:cNvPr id="911412" name="Rectangle 52"/>
            <p:cNvSpPr>
              <a:spLocks noChangeArrowheads="1"/>
            </p:cNvSpPr>
            <p:nvPr/>
          </p:nvSpPr>
          <p:spPr bwMode="auto">
            <a:xfrm>
              <a:off x="5029200" y="4724400"/>
              <a:ext cx="381000" cy="304800"/>
            </a:xfrm>
            <a:prstGeom prst="rect">
              <a:avLst/>
            </a:prstGeom>
            <a:noFill/>
            <a:ln w="22225" algn="ctr">
              <a:noFill/>
              <a:miter lim="800000"/>
              <a:headEnd/>
              <a:tailEnd/>
            </a:ln>
            <a:effectLst/>
          </p:spPr>
          <p:txBody>
            <a:bodyPr lIns="0" tIns="0" rIns="0" bIns="0">
              <a:spAutoFit/>
            </a:bodyPr>
            <a:lstStyle/>
            <a:p>
              <a:r>
                <a:rPr lang="en-US" altLang="zh-CN"/>
                <a:t>C7</a:t>
              </a:r>
            </a:p>
          </p:txBody>
        </p:sp>
        <p:sp>
          <p:nvSpPr>
            <p:cNvPr id="911413" name="Line 53"/>
            <p:cNvSpPr>
              <a:spLocks noChangeShapeType="1"/>
            </p:cNvSpPr>
            <p:nvPr/>
          </p:nvSpPr>
          <p:spPr bwMode="auto">
            <a:xfrm flipH="1">
              <a:off x="5410200" y="4114800"/>
              <a:ext cx="1371600" cy="0"/>
            </a:xfrm>
            <a:prstGeom prst="line">
              <a:avLst/>
            </a:prstGeom>
            <a:noFill/>
            <a:ln w="22225">
              <a:solidFill>
                <a:srgbClr val="3366FF"/>
              </a:solidFill>
              <a:round/>
              <a:headEnd/>
              <a:tailEnd type="triangle" w="med" len="med"/>
            </a:ln>
            <a:effectLst/>
          </p:spPr>
          <p:txBody>
            <a:bodyPr/>
            <a:lstStyle/>
            <a:p>
              <a:endParaRPr lang="en-US"/>
            </a:p>
          </p:txBody>
        </p:sp>
        <p:sp>
          <p:nvSpPr>
            <p:cNvPr id="911414" name="Line 54"/>
            <p:cNvSpPr>
              <a:spLocks noChangeShapeType="1"/>
            </p:cNvSpPr>
            <p:nvPr/>
          </p:nvSpPr>
          <p:spPr bwMode="auto">
            <a:xfrm flipH="1" flipV="1">
              <a:off x="5410200" y="4191000"/>
              <a:ext cx="1371600" cy="762000"/>
            </a:xfrm>
            <a:prstGeom prst="line">
              <a:avLst/>
            </a:prstGeom>
            <a:noFill/>
            <a:ln w="22225">
              <a:solidFill>
                <a:srgbClr val="3366FF"/>
              </a:solidFill>
              <a:round/>
              <a:headEnd/>
              <a:tailEnd type="triangle" w="med" len="med"/>
            </a:ln>
            <a:effectLst/>
          </p:spPr>
          <p:txBody>
            <a:bodyPr/>
            <a:lstStyle/>
            <a:p>
              <a:endParaRPr lang="en-US"/>
            </a:p>
          </p:txBody>
        </p:sp>
        <p:sp>
          <p:nvSpPr>
            <p:cNvPr id="911415" name="Line 55"/>
            <p:cNvSpPr>
              <a:spLocks noChangeShapeType="1"/>
            </p:cNvSpPr>
            <p:nvPr/>
          </p:nvSpPr>
          <p:spPr bwMode="auto">
            <a:xfrm flipH="1" flipV="1">
              <a:off x="5410200" y="4343400"/>
              <a:ext cx="1066800" cy="1524000"/>
            </a:xfrm>
            <a:prstGeom prst="line">
              <a:avLst/>
            </a:prstGeom>
            <a:noFill/>
            <a:ln w="22225">
              <a:solidFill>
                <a:srgbClr val="3366FF"/>
              </a:solidFill>
              <a:round/>
              <a:headEnd/>
              <a:tailEnd type="triangle" w="med" len="med"/>
            </a:ln>
            <a:effectLst/>
          </p:spPr>
          <p:txBody>
            <a:bodyPr/>
            <a:lstStyle/>
            <a:p>
              <a:endParaRPr lang="en-US"/>
            </a:p>
          </p:txBody>
        </p:sp>
        <p:sp>
          <p:nvSpPr>
            <p:cNvPr id="911416" name="Line 56"/>
            <p:cNvSpPr>
              <a:spLocks noChangeShapeType="1"/>
            </p:cNvSpPr>
            <p:nvPr/>
          </p:nvSpPr>
          <p:spPr bwMode="auto">
            <a:xfrm flipH="1">
              <a:off x="5410200" y="4572000"/>
              <a:ext cx="1524000" cy="304800"/>
            </a:xfrm>
            <a:prstGeom prst="line">
              <a:avLst/>
            </a:prstGeom>
            <a:noFill/>
            <a:ln w="22225">
              <a:solidFill>
                <a:srgbClr val="FF0000"/>
              </a:solidFill>
              <a:round/>
              <a:headEnd/>
              <a:tailEnd type="triangle" w="med" len="med"/>
            </a:ln>
            <a:effectLst/>
          </p:spPr>
          <p:txBody>
            <a:bodyPr/>
            <a:lstStyle/>
            <a:p>
              <a:endParaRPr lang="en-US"/>
            </a:p>
          </p:txBody>
        </p:sp>
        <p:sp>
          <p:nvSpPr>
            <p:cNvPr id="911417" name="Line 57"/>
            <p:cNvSpPr>
              <a:spLocks noChangeShapeType="1"/>
            </p:cNvSpPr>
            <p:nvPr/>
          </p:nvSpPr>
          <p:spPr bwMode="auto">
            <a:xfrm flipH="1" flipV="1">
              <a:off x="5486400" y="4953000"/>
              <a:ext cx="1295400" cy="381000"/>
            </a:xfrm>
            <a:prstGeom prst="line">
              <a:avLst/>
            </a:prstGeom>
            <a:noFill/>
            <a:ln w="22225">
              <a:solidFill>
                <a:srgbClr val="FF0000"/>
              </a:solidFill>
              <a:round/>
              <a:headEnd/>
              <a:tailEnd type="triangle" w="med" len="med"/>
            </a:ln>
            <a:effectLst/>
          </p:spPr>
          <p:txBody>
            <a:bodyPr/>
            <a:lstStyle/>
            <a:p>
              <a:endParaRPr lang="en-US"/>
            </a:p>
          </p:txBody>
        </p:sp>
        <p:sp>
          <p:nvSpPr>
            <p:cNvPr id="911418" name="Line 58"/>
            <p:cNvSpPr>
              <a:spLocks noChangeShapeType="1"/>
            </p:cNvSpPr>
            <p:nvPr/>
          </p:nvSpPr>
          <p:spPr bwMode="auto">
            <a:xfrm flipH="1" flipV="1">
              <a:off x="5410200" y="4953000"/>
              <a:ext cx="1219200" cy="1371600"/>
            </a:xfrm>
            <a:prstGeom prst="line">
              <a:avLst/>
            </a:prstGeom>
            <a:noFill/>
            <a:ln w="22225">
              <a:solidFill>
                <a:srgbClr val="FF0000"/>
              </a:solidFill>
              <a:round/>
              <a:headEnd/>
              <a:tailEnd type="triangle" w="med" len="med"/>
            </a:ln>
            <a:effectLst/>
          </p:spPr>
          <p:txBody>
            <a:bodyPr/>
            <a:lstStyle/>
            <a:p>
              <a:endParaRPr lang="en-US"/>
            </a:p>
          </p:txBody>
        </p:sp>
        <p:sp>
          <p:nvSpPr>
            <p:cNvPr id="911425" name="Line 65"/>
            <p:cNvSpPr>
              <a:spLocks noChangeShapeType="1"/>
            </p:cNvSpPr>
            <p:nvPr/>
          </p:nvSpPr>
          <p:spPr bwMode="auto">
            <a:xfrm flipH="1" flipV="1">
              <a:off x="5562600" y="5029200"/>
              <a:ext cx="1066800" cy="1066800"/>
            </a:xfrm>
            <a:prstGeom prst="line">
              <a:avLst/>
            </a:prstGeom>
            <a:noFill/>
            <a:ln w="22225">
              <a:solidFill>
                <a:srgbClr val="FF0000"/>
              </a:solidFill>
              <a:round/>
              <a:headEnd/>
              <a:tailEnd type="triangle" w="med" len="med"/>
            </a:ln>
            <a:effectLst/>
          </p:spPr>
          <p:txBody>
            <a:bodyPr/>
            <a:lstStyle/>
            <a:p>
              <a:endParaRPr lang="en-US"/>
            </a:p>
          </p:txBody>
        </p:sp>
        <p:sp>
          <p:nvSpPr>
            <p:cNvPr id="74" name="TextBox 73"/>
            <p:cNvSpPr txBox="1"/>
            <p:nvPr/>
          </p:nvSpPr>
          <p:spPr>
            <a:xfrm>
              <a:off x="7162800" y="4038600"/>
              <a:ext cx="1423595" cy="369332"/>
            </a:xfrm>
            <a:prstGeom prst="rect">
              <a:avLst/>
            </a:prstGeom>
            <a:noFill/>
          </p:spPr>
          <p:txBody>
            <a:bodyPr wrap="none" rtlCol="0">
              <a:spAutoFit/>
            </a:bodyPr>
            <a:lstStyle/>
            <a:p>
              <a:r>
                <a:rPr lang="en-US" dirty="0"/>
                <a:t>{</a:t>
              </a:r>
              <a:r>
                <a:rPr lang="en-US" i="1" dirty="0"/>
                <a:t>C</a:t>
              </a:r>
              <a:r>
                <a:rPr lang="en-US" i="1" baseline="-25000" dirty="0"/>
                <a:t>6</a:t>
              </a:r>
              <a:r>
                <a:rPr lang="en-US" i="1" dirty="0"/>
                <a:t>, C</a:t>
              </a:r>
              <a:r>
                <a:rPr lang="en-US" i="1" baseline="-25000" dirty="0"/>
                <a:t>7</a:t>
              </a:r>
              <a:r>
                <a:rPr lang="en-US" dirty="0"/>
                <a:t>,</a:t>
              </a:r>
              <a:r>
                <a:rPr lang="en-US" i="1" dirty="0"/>
                <a:t> C</a:t>
              </a:r>
              <a:r>
                <a:rPr lang="en-US" i="1" baseline="-25000" dirty="0"/>
                <a:t>11</a:t>
              </a:r>
              <a:r>
                <a:rPr lang="en-US" dirty="0"/>
                <a:t>}</a:t>
              </a:r>
            </a:p>
          </p:txBody>
        </p:sp>
        <p:sp>
          <p:nvSpPr>
            <p:cNvPr id="75" name="TextBox 74"/>
            <p:cNvSpPr txBox="1"/>
            <p:nvPr/>
          </p:nvSpPr>
          <p:spPr>
            <a:xfrm>
              <a:off x="7172325" y="5050632"/>
              <a:ext cx="970137" cy="369332"/>
            </a:xfrm>
            <a:prstGeom prst="rect">
              <a:avLst/>
            </a:prstGeom>
            <a:noFill/>
          </p:spPr>
          <p:txBody>
            <a:bodyPr wrap="none" rtlCol="0">
              <a:spAutoFit/>
            </a:bodyPr>
            <a:lstStyle/>
            <a:p>
              <a:r>
                <a:rPr lang="en-US" dirty="0"/>
                <a:t>{</a:t>
              </a:r>
              <a:r>
                <a:rPr lang="en-US" i="1" dirty="0"/>
                <a:t>C</a:t>
              </a:r>
              <a:r>
                <a:rPr lang="en-US" i="1" baseline="-25000" dirty="0"/>
                <a:t>6</a:t>
              </a:r>
              <a:r>
                <a:rPr lang="en-US" i="1" dirty="0"/>
                <a:t>, C</a:t>
              </a:r>
              <a:r>
                <a:rPr lang="en-US" i="1" baseline="-25000" dirty="0"/>
                <a:t>7</a:t>
              </a:r>
              <a:r>
                <a:rPr lang="en-US" dirty="0"/>
                <a:t>}</a:t>
              </a:r>
            </a:p>
          </p:txBody>
        </p:sp>
        <p:sp>
          <p:nvSpPr>
            <p:cNvPr id="76" name="TextBox 75"/>
            <p:cNvSpPr txBox="1"/>
            <p:nvPr/>
          </p:nvSpPr>
          <p:spPr>
            <a:xfrm>
              <a:off x="7129463" y="5931694"/>
              <a:ext cx="1814920" cy="369332"/>
            </a:xfrm>
            <a:prstGeom prst="rect">
              <a:avLst/>
            </a:prstGeom>
            <a:noFill/>
          </p:spPr>
          <p:txBody>
            <a:bodyPr wrap="none" rtlCol="0">
              <a:spAutoFit/>
            </a:bodyPr>
            <a:lstStyle/>
            <a:p>
              <a:r>
                <a:rPr lang="en-US" dirty="0"/>
                <a:t>{</a:t>
              </a:r>
              <a:r>
                <a:rPr lang="en-US" i="1" dirty="0"/>
                <a:t>C</a:t>
              </a:r>
              <a:r>
                <a:rPr lang="en-US" i="1" baseline="-25000" dirty="0"/>
                <a:t>6</a:t>
              </a:r>
              <a:r>
                <a:rPr lang="en-US" i="1" dirty="0"/>
                <a:t>, C</a:t>
              </a:r>
              <a:r>
                <a:rPr lang="en-US" i="1" baseline="-25000" dirty="0"/>
                <a:t>7</a:t>
              </a:r>
              <a:r>
                <a:rPr lang="en-US" dirty="0"/>
                <a:t>,</a:t>
              </a:r>
              <a:r>
                <a:rPr lang="en-US" i="1" dirty="0"/>
                <a:t> C</a:t>
              </a:r>
              <a:r>
                <a:rPr lang="en-US" i="1" baseline="-25000" dirty="0"/>
                <a:t>7</a:t>
              </a:r>
              <a:r>
                <a:rPr lang="en-US" dirty="0"/>
                <a:t>,</a:t>
              </a:r>
              <a:r>
                <a:rPr lang="en-US" i="1" dirty="0"/>
                <a:t> C</a:t>
              </a:r>
              <a:r>
                <a:rPr lang="en-US" i="1" baseline="-25000" dirty="0"/>
                <a:t>12</a:t>
              </a:r>
              <a:r>
                <a:rPr lang="en-US" dirty="0"/>
                <a:t>}</a:t>
              </a:r>
            </a:p>
          </p:txBody>
        </p:sp>
      </p:grpSp>
      <p:grpSp>
        <p:nvGrpSpPr>
          <p:cNvPr id="85" name="Group 84"/>
          <p:cNvGrpSpPr/>
          <p:nvPr/>
        </p:nvGrpSpPr>
        <p:grpSpPr>
          <a:xfrm>
            <a:off x="4876800" y="1676400"/>
            <a:ext cx="2971800" cy="1828800"/>
            <a:chOff x="4876800" y="1676400"/>
            <a:chExt cx="2971800" cy="1828800"/>
          </a:xfrm>
        </p:grpSpPr>
        <p:pic>
          <p:nvPicPr>
            <p:cNvPr id="911378" name="Picture 18" descr="429"/>
            <p:cNvPicPr>
              <a:picLocks noChangeAspect="1" noChangeArrowheads="1"/>
            </p:cNvPicPr>
            <p:nvPr/>
          </p:nvPicPr>
          <p:blipFill>
            <a:blip r:embed="rId12" cstate="print"/>
            <a:srcRect/>
            <a:stretch>
              <a:fillRect/>
            </a:stretch>
          </p:blipFill>
          <p:spPr bwMode="auto">
            <a:xfrm>
              <a:off x="6911975" y="2057400"/>
              <a:ext cx="914400" cy="609600"/>
            </a:xfrm>
            <a:prstGeom prst="rect">
              <a:avLst/>
            </a:prstGeom>
            <a:noFill/>
          </p:spPr>
        </p:pic>
        <p:pic>
          <p:nvPicPr>
            <p:cNvPr id="911379" name="Picture 19" descr="473"/>
            <p:cNvPicPr>
              <a:picLocks noChangeAspect="1" noChangeArrowheads="1"/>
            </p:cNvPicPr>
            <p:nvPr/>
          </p:nvPicPr>
          <p:blipFill>
            <a:blip r:embed="rId13" cstate="print"/>
            <a:srcRect/>
            <a:stretch>
              <a:fillRect/>
            </a:stretch>
          </p:blipFill>
          <p:spPr bwMode="auto">
            <a:xfrm>
              <a:off x="5921375" y="2057400"/>
              <a:ext cx="914400" cy="609600"/>
            </a:xfrm>
            <a:prstGeom prst="rect">
              <a:avLst/>
            </a:prstGeom>
            <a:noFill/>
          </p:spPr>
        </p:pic>
        <p:pic>
          <p:nvPicPr>
            <p:cNvPr id="911380" name="Picture 20" descr="454"/>
            <p:cNvPicPr>
              <a:picLocks noChangeAspect="1" noChangeArrowheads="1"/>
            </p:cNvPicPr>
            <p:nvPr/>
          </p:nvPicPr>
          <p:blipFill>
            <a:blip r:embed="rId14" cstate="print"/>
            <a:srcRect/>
            <a:stretch>
              <a:fillRect/>
            </a:stretch>
          </p:blipFill>
          <p:spPr bwMode="auto">
            <a:xfrm>
              <a:off x="4908550" y="2057400"/>
              <a:ext cx="914400" cy="609600"/>
            </a:xfrm>
            <a:prstGeom prst="rect">
              <a:avLst/>
            </a:prstGeom>
            <a:noFill/>
          </p:spPr>
        </p:pic>
        <p:sp>
          <p:nvSpPr>
            <p:cNvPr id="911403" name="Rectangle 43"/>
            <p:cNvSpPr>
              <a:spLocks noChangeArrowheads="1"/>
            </p:cNvSpPr>
            <p:nvPr/>
          </p:nvSpPr>
          <p:spPr bwMode="auto">
            <a:xfrm>
              <a:off x="5746750" y="3200400"/>
              <a:ext cx="381000" cy="304800"/>
            </a:xfrm>
            <a:prstGeom prst="rect">
              <a:avLst/>
            </a:prstGeom>
            <a:noFill/>
            <a:ln w="22225" algn="ctr">
              <a:noFill/>
              <a:miter lim="800000"/>
              <a:headEnd/>
              <a:tailEnd/>
            </a:ln>
            <a:effectLst/>
          </p:spPr>
          <p:txBody>
            <a:bodyPr lIns="0" tIns="0" rIns="0" bIns="0">
              <a:spAutoFit/>
            </a:bodyPr>
            <a:lstStyle/>
            <a:p>
              <a:r>
                <a:rPr lang="en-US" altLang="zh-CN" dirty="0"/>
                <a:t>C4</a:t>
              </a:r>
            </a:p>
          </p:txBody>
        </p:sp>
        <p:sp>
          <p:nvSpPr>
            <p:cNvPr id="911404" name="Rectangle 44"/>
            <p:cNvSpPr>
              <a:spLocks noChangeArrowheads="1"/>
            </p:cNvSpPr>
            <p:nvPr/>
          </p:nvSpPr>
          <p:spPr bwMode="auto">
            <a:xfrm>
              <a:off x="6661150" y="3200400"/>
              <a:ext cx="381000" cy="304800"/>
            </a:xfrm>
            <a:prstGeom prst="rect">
              <a:avLst/>
            </a:prstGeom>
            <a:noFill/>
            <a:ln w="22225" algn="ctr">
              <a:noFill/>
              <a:miter lim="800000"/>
              <a:headEnd/>
              <a:tailEnd/>
            </a:ln>
            <a:effectLst/>
          </p:spPr>
          <p:txBody>
            <a:bodyPr lIns="0" tIns="0" rIns="0" bIns="0">
              <a:spAutoFit/>
            </a:bodyPr>
            <a:lstStyle/>
            <a:p>
              <a:r>
                <a:rPr lang="en-US" altLang="zh-CN"/>
                <a:t>C5</a:t>
              </a:r>
            </a:p>
          </p:txBody>
        </p:sp>
        <p:sp>
          <p:nvSpPr>
            <p:cNvPr id="911405" name="Line 45"/>
            <p:cNvSpPr>
              <a:spLocks noChangeShapeType="1"/>
            </p:cNvSpPr>
            <p:nvPr/>
          </p:nvSpPr>
          <p:spPr bwMode="auto">
            <a:xfrm>
              <a:off x="5289550" y="2438400"/>
              <a:ext cx="609600" cy="762000"/>
            </a:xfrm>
            <a:prstGeom prst="line">
              <a:avLst/>
            </a:prstGeom>
            <a:noFill/>
            <a:ln w="22225">
              <a:solidFill>
                <a:srgbClr val="FF0000"/>
              </a:solidFill>
              <a:round/>
              <a:headEnd/>
              <a:tailEnd type="triangle" w="med" len="med"/>
            </a:ln>
            <a:effectLst/>
          </p:spPr>
          <p:txBody>
            <a:bodyPr/>
            <a:lstStyle/>
            <a:p>
              <a:endParaRPr lang="en-US"/>
            </a:p>
          </p:txBody>
        </p:sp>
        <p:sp>
          <p:nvSpPr>
            <p:cNvPr id="911406" name="Line 46"/>
            <p:cNvSpPr>
              <a:spLocks noChangeShapeType="1"/>
            </p:cNvSpPr>
            <p:nvPr/>
          </p:nvSpPr>
          <p:spPr bwMode="auto">
            <a:xfrm flipH="1">
              <a:off x="5899150" y="2438400"/>
              <a:ext cx="457200" cy="762000"/>
            </a:xfrm>
            <a:prstGeom prst="line">
              <a:avLst/>
            </a:prstGeom>
            <a:noFill/>
            <a:ln w="22225">
              <a:solidFill>
                <a:srgbClr val="FF0000"/>
              </a:solidFill>
              <a:round/>
              <a:headEnd/>
              <a:tailEnd type="triangle" w="med" len="med"/>
            </a:ln>
            <a:effectLst/>
          </p:spPr>
          <p:txBody>
            <a:bodyPr/>
            <a:lstStyle/>
            <a:p>
              <a:endParaRPr lang="en-US"/>
            </a:p>
          </p:txBody>
        </p:sp>
        <p:sp>
          <p:nvSpPr>
            <p:cNvPr id="911407" name="Line 47"/>
            <p:cNvSpPr>
              <a:spLocks noChangeShapeType="1"/>
            </p:cNvSpPr>
            <p:nvPr/>
          </p:nvSpPr>
          <p:spPr bwMode="auto">
            <a:xfrm flipH="1">
              <a:off x="5975350" y="2438400"/>
              <a:ext cx="1447800" cy="762000"/>
            </a:xfrm>
            <a:prstGeom prst="line">
              <a:avLst/>
            </a:prstGeom>
            <a:noFill/>
            <a:ln w="22225">
              <a:solidFill>
                <a:srgbClr val="FF0000"/>
              </a:solidFill>
              <a:round/>
              <a:headEnd/>
              <a:tailEnd type="triangle" w="med" len="med"/>
            </a:ln>
            <a:effectLst/>
          </p:spPr>
          <p:txBody>
            <a:bodyPr/>
            <a:lstStyle/>
            <a:p>
              <a:endParaRPr lang="en-US"/>
            </a:p>
          </p:txBody>
        </p:sp>
        <p:sp>
          <p:nvSpPr>
            <p:cNvPr id="911408" name="Line 48"/>
            <p:cNvSpPr>
              <a:spLocks noChangeShapeType="1"/>
            </p:cNvSpPr>
            <p:nvPr/>
          </p:nvSpPr>
          <p:spPr bwMode="auto">
            <a:xfrm>
              <a:off x="5670550" y="2438400"/>
              <a:ext cx="990600" cy="914400"/>
            </a:xfrm>
            <a:prstGeom prst="line">
              <a:avLst/>
            </a:prstGeom>
            <a:noFill/>
            <a:ln w="22225">
              <a:solidFill>
                <a:srgbClr val="00B0F0"/>
              </a:solidFill>
              <a:round/>
              <a:headEnd/>
              <a:tailEnd type="triangle" w="med" len="med"/>
            </a:ln>
            <a:effectLst/>
          </p:spPr>
          <p:txBody>
            <a:bodyPr/>
            <a:lstStyle/>
            <a:p>
              <a:endParaRPr lang="en-US"/>
            </a:p>
          </p:txBody>
        </p:sp>
        <p:sp>
          <p:nvSpPr>
            <p:cNvPr id="911409" name="Line 49"/>
            <p:cNvSpPr>
              <a:spLocks noChangeShapeType="1"/>
            </p:cNvSpPr>
            <p:nvPr/>
          </p:nvSpPr>
          <p:spPr bwMode="auto">
            <a:xfrm>
              <a:off x="6661150" y="2362200"/>
              <a:ext cx="76200" cy="838200"/>
            </a:xfrm>
            <a:prstGeom prst="line">
              <a:avLst/>
            </a:prstGeom>
            <a:noFill/>
            <a:ln w="22225">
              <a:solidFill>
                <a:srgbClr val="00B0F0"/>
              </a:solidFill>
              <a:round/>
              <a:headEnd/>
              <a:tailEnd type="triangle" w="med" len="med"/>
            </a:ln>
            <a:effectLst/>
          </p:spPr>
          <p:txBody>
            <a:bodyPr/>
            <a:lstStyle/>
            <a:p>
              <a:endParaRPr lang="en-US"/>
            </a:p>
          </p:txBody>
        </p:sp>
        <p:sp>
          <p:nvSpPr>
            <p:cNvPr id="911410" name="Line 50"/>
            <p:cNvSpPr>
              <a:spLocks noChangeShapeType="1"/>
            </p:cNvSpPr>
            <p:nvPr/>
          </p:nvSpPr>
          <p:spPr bwMode="auto">
            <a:xfrm flipH="1">
              <a:off x="6889750" y="2286000"/>
              <a:ext cx="304800" cy="914400"/>
            </a:xfrm>
            <a:prstGeom prst="line">
              <a:avLst/>
            </a:prstGeom>
            <a:noFill/>
            <a:ln w="22225">
              <a:solidFill>
                <a:srgbClr val="00B0F0"/>
              </a:solidFill>
              <a:round/>
              <a:headEnd/>
              <a:tailEnd type="triangle" w="med" len="med"/>
            </a:ln>
            <a:effectLst/>
          </p:spPr>
          <p:txBody>
            <a:bodyPr/>
            <a:lstStyle/>
            <a:p>
              <a:endParaRPr lang="en-US"/>
            </a:p>
          </p:txBody>
        </p:sp>
        <p:sp>
          <p:nvSpPr>
            <p:cNvPr id="72" name="TextBox 71"/>
            <p:cNvSpPr txBox="1"/>
            <p:nvPr/>
          </p:nvSpPr>
          <p:spPr>
            <a:xfrm>
              <a:off x="4876800" y="1676400"/>
              <a:ext cx="970137" cy="369332"/>
            </a:xfrm>
            <a:prstGeom prst="rect">
              <a:avLst/>
            </a:prstGeom>
            <a:noFill/>
          </p:spPr>
          <p:txBody>
            <a:bodyPr wrap="none" rtlCol="0">
              <a:spAutoFit/>
            </a:bodyPr>
            <a:lstStyle/>
            <a:p>
              <a:r>
                <a:rPr lang="en-US" dirty="0"/>
                <a:t>{</a:t>
              </a:r>
              <a:r>
                <a:rPr lang="en-US" i="1" dirty="0"/>
                <a:t>C</a:t>
              </a:r>
              <a:r>
                <a:rPr lang="en-US" i="1" baseline="-25000" dirty="0"/>
                <a:t>4</a:t>
              </a:r>
              <a:r>
                <a:rPr lang="en-US" i="1" dirty="0"/>
                <a:t>, C</a:t>
              </a:r>
              <a:r>
                <a:rPr lang="en-US" i="1" baseline="-25000" dirty="0"/>
                <a:t>5</a:t>
              </a:r>
              <a:r>
                <a:rPr lang="en-US" dirty="0"/>
                <a:t>}</a:t>
              </a:r>
            </a:p>
          </p:txBody>
        </p:sp>
        <p:sp>
          <p:nvSpPr>
            <p:cNvPr id="82" name="TextBox 81"/>
            <p:cNvSpPr txBox="1"/>
            <p:nvPr/>
          </p:nvSpPr>
          <p:spPr>
            <a:xfrm>
              <a:off x="5867400" y="1676400"/>
              <a:ext cx="970137" cy="369332"/>
            </a:xfrm>
            <a:prstGeom prst="rect">
              <a:avLst/>
            </a:prstGeom>
            <a:noFill/>
          </p:spPr>
          <p:txBody>
            <a:bodyPr wrap="none" rtlCol="0">
              <a:spAutoFit/>
            </a:bodyPr>
            <a:lstStyle/>
            <a:p>
              <a:r>
                <a:rPr lang="en-US" dirty="0"/>
                <a:t>{</a:t>
              </a:r>
              <a:r>
                <a:rPr lang="en-US" i="1" dirty="0"/>
                <a:t>C</a:t>
              </a:r>
              <a:r>
                <a:rPr lang="en-US" i="1" baseline="-25000" dirty="0"/>
                <a:t>4</a:t>
              </a:r>
              <a:r>
                <a:rPr lang="en-US" i="1" dirty="0"/>
                <a:t>, C</a:t>
              </a:r>
              <a:r>
                <a:rPr lang="en-US" i="1" baseline="-25000" dirty="0"/>
                <a:t>5</a:t>
              </a:r>
              <a:r>
                <a:rPr lang="en-US" dirty="0"/>
                <a:t>}</a:t>
              </a:r>
            </a:p>
          </p:txBody>
        </p:sp>
        <p:sp>
          <p:nvSpPr>
            <p:cNvPr id="83" name="TextBox 82"/>
            <p:cNvSpPr txBox="1"/>
            <p:nvPr/>
          </p:nvSpPr>
          <p:spPr>
            <a:xfrm>
              <a:off x="6878463" y="1676400"/>
              <a:ext cx="970137" cy="369332"/>
            </a:xfrm>
            <a:prstGeom prst="rect">
              <a:avLst/>
            </a:prstGeom>
            <a:noFill/>
          </p:spPr>
          <p:txBody>
            <a:bodyPr wrap="none" rtlCol="0">
              <a:spAutoFit/>
            </a:bodyPr>
            <a:lstStyle/>
            <a:p>
              <a:r>
                <a:rPr lang="en-US" dirty="0"/>
                <a:t>{</a:t>
              </a:r>
              <a:r>
                <a:rPr lang="en-US" i="1" dirty="0"/>
                <a:t>C</a:t>
              </a:r>
              <a:r>
                <a:rPr lang="en-US" i="1" baseline="-25000" dirty="0"/>
                <a:t>4</a:t>
              </a:r>
              <a:r>
                <a:rPr lang="en-US" i="1" dirty="0"/>
                <a:t>, C</a:t>
              </a:r>
              <a:r>
                <a:rPr lang="en-US" i="1" baseline="-25000" dirty="0"/>
                <a:t>5</a:t>
              </a:r>
              <a:r>
                <a:rPr lang="en-US" dirty="0"/>
                <a:t>}</a:t>
              </a:r>
            </a:p>
          </p:txBody>
        </p:sp>
      </p:grpSp>
      <p:sp>
        <p:nvSpPr>
          <p:cNvPr id="2" name="TextBox 1"/>
          <p:cNvSpPr txBox="1"/>
          <p:nvPr/>
        </p:nvSpPr>
        <p:spPr>
          <a:xfrm>
            <a:off x="316903" y="1404749"/>
            <a:ext cx="1093569" cy="461665"/>
          </a:xfrm>
          <a:prstGeom prst="rect">
            <a:avLst/>
          </a:prstGeom>
          <a:noFill/>
        </p:spPr>
        <p:txBody>
          <a:bodyPr wrap="none" rtlCol="0">
            <a:spAutoFit/>
          </a:bodyPr>
          <a:lstStyle/>
          <a:p>
            <a:r>
              <a:rPr lang="en-US" sz="2400" dirty="0">
                <a:solidFill>
                  <a:srgbClr val="F78609"/>
                </a:solidFill>
              </a:rPr>
              <a:t>Labels</a:t>
            </a:r>
          </a:p>
        </p:txBody>
      </p:sp>
      <p:sp>
        <p:nvSpPr>
          <p:cNvPr id="3" name="Date Placeholder 2">
            <a:extLst>
              <a:ext uri="{FF2B5EF4-FFF2-40B4-BE49-F238E27FC236}">
                <a16:creationId xmlns:a16="http://schemas.microsoft.com/office/drawing/2014/main" id="{6609B37F-FA0E-4CAA-9C34-11DD34B6CACC}"/>
              </a:ext>
            </a:extLst>
          </p:cNvPr>
          <p:cNvSpPr>
            <a:spLocks noGrp="1"/>
          </p:cNvSpPr>
          <p:nvPr>
            <p:ph type="dt" sz="half" idx="10"/>
          </p:nvPr>
        </p:nvSpPr>
        <p:spPr/>
        <p:txBody>
          <a:bodyPr/>
          <a:lstStyle/>
          <a:p>
            <a:fld id="{DCE33766-6BC6-4D27-8EA9-8A2476B9BC77}" type="datetime1">
              <a:rPr lang="en-US" smtClean="0"/>
              <a:t>3/28/2023</a:t>
            </a:fld>
            <a:endParaRPr lang="en-US" dirty="0"/>
          </a:p>
        </p:txBody>
      </p:sp>
      <p:sp>
        <p:nvSpPr>
          <p:cNvPr id="4" name="Slide Number Placeholder 3">
            <a:extLst>
              <a:ext uri="{FF2B5EF4-FFF2-40B4-BE49-F238E27FC236}">
                <a16:creationId xmlns:a16="http://schemas.microsoft.com/office/drawing/2014/main" id="{A66934FC-445E-4268-8889-99D22DE361E2}"/>
              </a:ext>
            </a:extLst>
          </p:cNvPr>
          <p:cNvSpPr>
            <a:spLocks noGrp="1"/>
          </p:cNvSpPr>
          <p:nvPr>
            <p:ph type="sldNum" sz="quarter" idx="12"/>
          </p:nvPr>
        </p:nvSpPr>
        <p:spPr/>
        <p:txBody>
          <a:bodyPr/>
          <a:lstStyle/>
          <a:p>
            <a:fld id="{8444A278-390B-480E-A91C-73A8347B7D93}" type="slidenum">
              <a:rPr lang="en-US" smtClean="0"/>
              <a:pPr/>
              <a:t>62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dissolve">
                                      <p:cBhvr>
                                        <p:cTn id="7" dur="500"/>
                                        <p:tgtEl>
                                          <p:spTgt spid="8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anim calcmode="lin" valueType="num">
                                      <p:cBhvr>
                                        <p:cTn id="12" dur="500" fill="hold"/>
                                        <p:tgtEl>
                                          <p:spTgt spid="63"/>
                                        </p:tgtEl>
                                        <p:attrNameLst>
                                          <p:attrName>ppt_x</p:attrName>
                                        </p:attrNameLst>
                                      </p:cBhvr>
                                      <p:tavLst>
                                        <p:tav tm="0">
                                          <p:val>
                                            <p:strVal val="#ppt_x"/>
                                          </p:val>
                                        </p:tav>
                                        <p:tav tm="100000">
                                          <p:val>
                                            <p:strVal val="#ppt_x"/>
                                          </p:val>
                                        </p:tav>
                                      </p:tavLst>
                                    </p:anim>
                                    <p:anim calcmode="lin" valueType="num">
                                      <p:cBhvr>
                                        <p:cTn id="13" dur="500" fill="hold"/>
                                        <p:tgtEl>
                                          <p:spTgt spid="6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8"/>
                                        </p:tgtEl>
                                        <p:attrNameLst>
                                          <p:attrName>style.visibility</p:attrName>
                                        </p:attrNameLst>
                                      </p:cBhvr>
                                      <p:to>
                                        <p:strVal val="visible"/>
                                      </p:to>
                                    </p:set>
                                  </p:childTnLst>
                                </p:cTn>
                              </p:par>
                            </p:childTnLst>
                          </p:cTn>
                        </p:par>
                        <p:par>
                          <p:cTn id="22" fill="hold">
                            <p:stCondLst>
                              <p:cond delay="0"/>
                            </p:stCondLst>
                            <p:childTnLst>
                              <p:par>
                                <p:cTn id="23" presetID="9" presetClass="entr" presetSubtype="0" fill="hold" nodeType="after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dissolve">
                                      <p:cBhvr>
                                        <p:cTn id="25" dur="500"/>
                                        <p:tgtEl>
                                          <p:spTgt spid="80"/>
                                        </p:tgtEl>
                                      </p:cBhvr>
                                    </p:animEffect>
                                  </p:childTnLst>
                                </p:cTn>
                              </p:par>
                            </p:childTnLst>
                          </p:cTn>
                        </p:par>
                        <p:par>
                          <p:cTn id="26" fill="hold">
                            <p:stCondLst>
                              <p:cond delay="500"/>
                            </p:stCondLst>
                            <p:childTnLst>
                              <p:par>
                                <p:cTn id="27" presetID="9" presetClass="entr" presetSubtype="0" fill="hold" nodeType="after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dissolve">
                                      <p:cBhvr>
                                        <p:cTn id="29"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82000" cy="1143000"/>
          </a:xfrm>
        </p:spPr>
        <p:txBody>
          <a:bodyPr>
            <a:normAutofit/>
          </a:bodyPr>
          <a:lstStyle/>
          <a:p>
            <a:pPr>
              <a:lnSpc>
                <a:spcPts val="4100"/>
              </a:lnSpc>
            </a:pPr>
            <a:r>
              <a:rPr lang="en-US" sz="4100" dirty="0">
                <a:solidFill>
                  <a:srgbClr val="CFAFE7"/>
                </a:solidFill>
              </a:rPr>
              <a:t>Step 4: Determine Key Label Patterns</a:t>
            </a:r>
          </a:p>
        </p:txBody>
      </p:sp>
      <p:sp>
        <p:nvSpPr>
          <p:cNvPr id="3" name="Content Placeholder 2"/>
          <p:cNvSpPr>
            <a:spLocks noGrp="1"/>
          </p:cNvSpPr>
          <p:nvPr>
            <p:ph idx="1"/>
          </p:nvPr>
        </p:nvSpPr>
        <p:spPr>
          <a:xfrm>
            <a:off x="762000" y="1524000"/>
            <a:ext cx="8001000" cy="1066800"/>
          </a:xfrm>
        </p:spPr>
        <p:txBody>
          <a:bodyPr>
            <a:normAutofit/>
          </a:bodyPr>
          <a:lstStyle/>
          <a:p>
            <a:pPr marL="0" indent="0">
              <a:buNone/>
            </a:pPr>
            <a:r>
              <a:rPr lang="en-US" dirty="0"/>
              <a:t>For each category, perform frequent </a:t>
            </a:r>
            <a:r>
              <a:rPr lang="en-US" dirty="0" err="1"/>
              <a:t>itemset</a:t>
            </a:r>
            <a:r>
              <a:rPr lang="en-US" dirty="0"/>
              <a:t> mining to determine the common patterns </a:t>
            </a:r>
          </a:p>
        </p:txBody>
      </p:sp>
      <p:sp>
        <p:nvSpPr>
          <p:cNvPr id="22" name="Right Arrow 21"/>
          <p:cNvSpPr/>
          <p:nvPr/>
        </p:nvSpPr>
        <p:spPr>
          <a:xfrm>
            <a:off x="2968906" y="4267200"/>
            <a:ext cx="1588008" cy="914400"/>
          </a:xfrm>
          <a:prstGeom prst="rightArrow">
            <a:avLst/>
          </a:prstGeom>
          <a:solidFill>
            <a:srgbClr val="FC67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MINING</a:t>
            </a:r>
          </a:p>
        </p:txBody>
      </p:sp>
      <p:graphicFrame>
        <p:nvGraphicFramePr>
          <p:cNvPr id="23" name="Table 22"/>
          <p:cNvGraphicFramePr>
            <a:graphicFrameLocks noGrp="1"/>
          </p:cNvGraphicFramePr>
          <p:nvPr/>
        </p:nvGraphicFramePr>
        <p:xfrm>
          <a:off x="682906" y="3352800"/>
          <a:ext cx="1981200" cy="3200400"/>
        </p:xfrm>
        <a:graphic>
          <a:graphicData uri="http://schemas.openxmlformats.org/drawingml/2006/table">
            <a:tbl>
              <a:tblPr firstRow="1" bandRow="1">
                <a:tableStyleId>{69CF1AB2-1976-4502-BF36-3FF5EA218861}</a:tableStyleId>
              </a:tblPr>
              <a:tblGrid>
                <a:gridCol w="1981200">
                  <a:extLst>
                    <a:ext uri="{9D8B030D-6E8A-4147-A177-3AD203B41FA5}">
                      <a16:colId xmlns:a16="http://schemas.microsoft.com/office/drawing/2014/main" val="20000"/>
                    </a:ext>
                  </a:extLst>
                </a:gridCol>
              </a:tblGrid>
              <a:tr h="370840">
                <a:tc>
                  <a:txBody>
                    <a:bodyPr/>
                    <a:lstStyle/>
                    <a:p>
                      <a:r>
                        <a:rPr lang="en-US" sz="2400" b="0" dirty="0">
                          <a:latin typeface="+mj-lt"/>
                        </a:rPr>
                        <a:t>{</a:t>
                      </a:r>
                      <a:r>
                        <a:rPr lang="en-US" sz="2400" b="0" i="1" dirty="0">
                          <a:latin typeface="+mj-lt"/>
                        </a:rPr>
                        <a:t>C</a:t>
                      </a:r>
                      <a:r>
                        <a:rPr lang="en-US" sz="2400" b="0" i="1" baseline="-25000" dirty="0">
                          <a:latin typeface="+mj-lt"/>
                        </a:rPr>
                        <a:t>1</a:t>
                      </a:r>
                      <a:r>
                        <a:rPr lang="en-US" sz="2400" b="0" i="1" dirty="0">
                          <a:latin typeface="+mj-lt"/>
                        </a:rPr>
                        <a:t>,</a:t>
                      </a:r>
                      <a:r>
                        <a:rPr lang="en-US" sz="2400" b="0" i="1" baseline="0" dirty="0">
                          <a:latin typeface="+mj-lt"/>
                        </a:rPr>
                        <a:t> C</a:t>
                      </a:r>
                      <a:r>
                        <a:rPr lang="en-US" sz="2400" b="0" i="1" baseline="-25000" dirty="0">
                          <a:latin typeface="+mj-lt"/>
                        </a:rPr>
                        <a:t>2</a:t>
                      </a:r>
                      <a:r>
                        <a:rPr lang="en-US" sz="2400" b="0" baseline="0" dirty="0">
                          <a:latin typeface="+mj-lt"/>
                        </a:rPr>
                        <a:t>}</a:t>
                      </a:r>
                      <a:endParaRPr lang="en-US" sz="2400" b="0" dirty="0">
                        <a:latin typeface="+mj-lt"/>
                      </a:endParaRPr>
                    </a:p>
                  </a:txBody>
                  <a:tcPr marT="0" marB="91440" anchor="ct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400" b="0" kern="1200" dirty="0">
                          <a:solidFill>
                            <a:schemeClr val="dk1"/>
                          </a:solidFill>
                          <a:latin typeface="+mj-lt"/>
                          <a:ea typeface="+mn-ea"/>
                          <a:cs typeface="+mn-cs"/>
                        </a:rPr>
                        <a:t>{</a:t>
                      </a:r>
                      <a:r>
                        <a:rPr kumimoji="0" lang="en-US" sz="2400" b="0" i="1" kern="1200" dirty="0">
                          <a:solidFill>
                            <a:schemeClr val="dk1"/>
                          </a:solidFill>
                          <a:latin typeface="+mj-lt"/>
                          <a:ea typeface="+mn-ea"/>
                          <a:cs typeface="+mn-cs"/>
                        </a:rPr>
                        <a:t>C</a:t>
                      </a:r>
                      <a:r>
                        <a:rPr kumimoji="0" lang="en-US" sz="2400" b="0" i="1" kern="1200" baseline="-25000" dirty="0">
                          <a:solidFill>
                            <a:schemeClr val="dk1"/>
                          </a:solidFill>
                          <a:latin typeface="+mj-lt"/>
                          <a:ea typeface="+mn-ea"/>
                          <a:cs typeface="+mn-cs"/>
                        </a:rPr>
                        <a:t>1</a:t>
                      </a:r>
                      <a:r>
                        <a:rPr kumimoji="0" lang="en-US" sz="2400" b="0" i="1" kern="1200" dirty="0">
                          <a:solidFill>
                            <a:schemeClr val="dk1"/>
                          </a:solidFill>
                          <a:latin typeface="+mj-lt"/>
                          <a:ea typeface="+mn-ea"/>
                          <a:cs typeface="+mn-cs"/>
                        </a:rPr>
                        <a:t>,</a:t>
                      </a:r>
                      <a:r>
                        <a:rPr kumimoji="0" lang="en-US" sz="2400" b="0" i="1" kern="1200" baseline="0" dirty="0">
                          <a:solidFill>
                            <a:schemeClr val="dk1"/>
                          </a:solidFill>
                          <a:latin typeface="+mj-lt"/>
                          <a:ea typeface="+mn-ea"/>
                          <a:cs typeface="+mn-cs"/>
                        </a:rPr>
                        <a:t> C</a:t>
                      </a:r>
                      <a:r>
                        <a:rPr kumimoji="0" lang="en-US" sz="2400" b="0" i="1" kern="1200" baseline="-25000" dirty="0">
                          <a:solidFill>
                            <a:schemeClr val="dk1"/>
                          </a:solidFill>
                          <a:latin typeface="+mj-lt"/>
                          <a:ea typeface="+mn-ea"/>
                          <a:cs typeface="+mn-cs"/>
                        </a:rPr>
                        <a:t>2</a:t>
                      </a:r>
                      <a:r>
                        <a:rPr kumimoji="0" lang="en-US" sz="2400" b="0" kern="1200" baseline="0" dirty="0">
                          <a:solidFill>
                            <a:schemeClr val="dk1"/>
                          </a:solidFill>
                          <a:latin typeface="+mj-lt"/>
                          <a:ea typeface="+mn-ea"/>
                          <a:cs typeface="+mn-cs"/>
                        </a:rPr>
                        <a:t>}</a:t>
                      </a:r>
                      <a:endParaRPr kumimoji="0" lang="en-US" sz="2400" b="0" kern="1200" dirty="0">
                        <a:solidFill>
                          <a:schemeClr val="dk1"/>
                        </a:solidFill>
                        <a:latin typeface="+mj-lt"/>
                        <a:ea typeface="+mn-ea"/>
                        <a:cs typeface="+mn-cs"/>
                      </a:endParaRPr>
                    </a:p>
                  </a:txBody>
                  <a:tcPr marT="0" marB="91440" anchor="ct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400" b="0" kern="1200" dirty="0">
                          <a:solidFill>
                            <a:schemeClr val="dk1"/>
                          </a:solidFill>
                          <a:latin typeface="+mj-lt"/>
                          <a:ea typeface="+mn-ea"/>
                          <a:cs typeface="+mn-cs"/>
                        </a:rPr>
                        <a:t>{</a:t>
                      </a:r>
                      <a:r>
                        <a:rPr kumimoji="0" lang="en-US" sz="2400" b="0" i="1" kern="1200" dirty="0">
                          <a:solidFill>
                            <a:schemeClr val="dk1"/>
                          </a:solidFill>
                          <a:latin typeface="+mj-lt"/>
                          <a:ea typeface="+mn-ea"/>
                          <a:cs typeface="+mn-cs"/>
                        </a:rPr>
                        <a:t>C</a:t>
                      </a:r>
                      <a:r>
                        <a:rPr kumimoji="0" lang="en-US" sz="2400" b="0" i="1" kern="1200" baseline="-25000" dirty="0">
                          <a:solidFill>
                            <a:schemeClr val="dk1"/>
                          </a:solidFill>
                          <a:latin typeface="+mj-lt"/>
                          <a:ea typeface="+mn-ea"/>
                          <a:cs typeface="+mn-cs"/>
                        </a:rPr>
                        <a:t>1</a:t>
                      </a:r>
                      <a:r>
                        <a:rPr kumimoji="0" lang="en-US" sz="2400" b="0" i="1" kern="1200" dirty="0">
                          <a:solidFill>
                            <a:schemeClr val="dk1"/>
                          </a:solidFill>
                          <a:latin typeface="+mj-lt"/>
                          <a:ea typeface="+mn-ea"/>
                          <a:cs typeface="+mn-cs"/>
                        </a:rPr>
                        <a:t>,</a:t>
                      </a:r>
                      <a:r>
                        <a:rPr kumimoji="0" lang="en-US" sz="2400" b="0" i="1" kern="1200" baseline="0" dirty="0">
                          <a:solidFill>
                            <a:schemeClr val="dk1"/>
                          </a:solidFill>
                          <a:latin typeface="+mj-lt"/>
                          <a:ea typeface="+mn-ea"/>
                          <a:cs typeface="+mn-cs"/>
                        </a:rPr>
                        <a:t> C</a:t>
                      </a:r>
                      <a:r>
                        <a:rPr kumimoji="0" lang="en-US" sz="2400" b="0" i="1" kern="1200" baseline="-25000" dirty="0">
                          <a:solidFill>
                            <a:schemeClr val="dk1"/>
                          </a:solidFill>
                          <a:latin typeface="+mj-lt"/>
                          <a:ea typeface="+mn-ea"/>
                          <a:cs typeface="+mn-cs"/>
                        </a:rPr>
                        <a:t>3</a:t>
                      </a:r>
                      <a:r>
                        <a:rPr kumimoji="0" lang="en-US" sz="2400" b="0" kern="1200" baseline="0" dirty="0">
                          <a:solidFill>
                            <a:schemeClr val="dk1"/>
                          </a:solidFill>
                          <a:latin typeface="+mj-lt"/>
                          <a:ea typeface="+mn-ea"/>
                          <a:cs typeface="+mn-cs"/>
                        </a:rPr>
                        <a:t>}</a:t>
                      </a:r>
                      <a:endParaRPr kumimoji="0" lang="en-US" sz="2400" b="0" kern="1200" dirty="0">
                        <a:solidFill>
                          <a:schemeClr val="dk1"/>
                        </a:solidFill>
                        <a:latin typeface="+mj-lt"/>
                        <a:ea typeface="+mn-ea"/>
                        <a:cs typeface="+mn-cs"/>
                      </a:endParaRPr>
                    </a:p>
                  </a:txBody>
                  <a:tcPr marT="0" marB="91440" anchor="ct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400" b="0" kern="1200" dirty="0">
                          <a:solidFill>
                            <a:schemeClr val="dk1"/>
                          </a:solidFill>
                          <a:latin typeface="+mj-lt"/>
                          <a:ea typeface="+mn-ea"/>
                          <a:cs typeface="+mn-cs"/>
                        </a:rPr>
                        <a:t>{</a:t>
                      </a:r>
                      <a:r>
                        <a:rPr kumimoji="0" lang="en-US" sz="2400" b="0" i="1" kern="1200" dirty="0">
                          <a:solidFill>
                            <a:schemeClr val="dk1"/>
                          </a:solidFill>
                          <a:latin typeface="+mj-lt"/>
                          <a:ea typeface="+mn-ea"/>
                          <a:cs typeface="+mn-cs"/>
                        </a:rPr>
                        <a:t>C</a:t>
                      </a:r>
                      <a:r>
                        <a:rPr kumimoji="0" lang="en-US" sz="2400" b="0" i="1" kern="1200" baseline="-25000" dirty="0">
                          <a:solidFill>
                            <a:schemeClr val="dk1"/>
                          </a:solidFill>
                          <a:latin typeface="+mj-lt"/>
                          <a:ea typeface="+mn-ea"/>
                          <a:cs typeface="+mn-cs"/>
                        </a:rPr>
                        <a:t>1</a:t>
                      </a:r>
                      <a:r>
                        <a:rPr kumimoji="0" lang="en-US" sz="2400" b="0" i="1" kern="1200" dirty="0">
                          <a:solidFill>
                            <a:schemeClr val="dk1"/>
                          </a:solidFill>
                          <a:latin typeface="+mj-lt"/>
                          <a:ea typeface="+mn-ea"/>
                          <a:cs typeface="+mn-cs"/>
                        </a:rPr>
                        <a:t>,</a:t>
                      </a:r>
                      <a:r>
                        <a:rPr kumimoji="0" lang="en-US" sz="2400" b="0" i="1" kern="1200" baseline="0" dirty="0">
                          <a:solidFill>
                            <a:schemeClr val="dk1"/>
                          </a:solidFill>
                          <a:latin typeface="+mj-lt"/>
                          <a:ea typeface="+mn-ea"/>
                          <a:cs typeface="+mn-cs"/>
                        </a:rPr>
                        <a:t> C</a:t>
                      </a:r>
                      <a:r>
                        <a:rPr kumimoji="0" lang="en-US" sz="2400" b="0" i="1" kern="1200" baseline="-25000" dirty="0">
                          <a:solidFill>
                            <a:schemeClr val="dk1"/>
                          </a:solidFill>
                          <a:latin typeface="+mj-lt"/>
                          <a:ea typeface="+mn-ea"/>
                          <a:cs typeface="+mn-cs"/>
                        </a:rPr>
                        <a:t>2</a:t>
                      </a:r>
                      <a:r>
                        <a:rPr kumimoji="0" lang="en-US" sz="2400" b="0" kern="1200" baseline="0" dirty="0">
                          <a:solidFill>
                            <a:schemeClr val="dk1"/>
                          </a:solidFill>
                          <a:latin typeface="+mj-lt"/>
                          <a:ea typeface="+mn-ea"/>
                          <a:cs typeface="+mn-cs"/>
                        </a:rPr>
                        <a:t>,</a:t>
                      </a:r>
                      <a:r>
                        <a:rPr kumimoji="0" lang="en-US" sz="2400" b="0" i="1" kern="1200" baseline="0" dirty="0">
                          <a:solidFill>
                            <a:schemeClr val="dk1"/>
                          </a:solidFill>
                          <a:latin typeface="+mj-lt"/>
                          <a:ea typeface="+mn-ea"/>
                          <a:cs typeface="+mn-cs"/>
                        </a:rPr>
                        <a:t> C</a:t>
                      </a:r>
                      <a:r>
                        <a:rPr kumimoji="0" lang="en-US" sz="2400" b="0" i="1" kern="1200" baseline="-25000" dirty="0">
                          <a:solidFill>
                            <a:schemeClr val="dk1"/>
                          </a:solidFill>
                          <a:latin typeface="+mj-lt"/>
                          <a:ea typeface="+mn-ea"/>
                          <a:cs typeface="+mn-cs"/>
                        </a:rPr>
                        <a:t>5</a:t>
                      </a:r>
                      <a:r>
                        <a:rPr kumimoji="0" lang="en-US" sz="2400" b="0" kern="1200" baseline="0" dirty="0">
                          <a:solidFill>
                            <a:schemeClr val="dk1"/>
                          </a:solidFill>
                          <a:latin typeface="+mj-lt"/>
                          <a:ea typeface="+mn-ea"/>
                          <a:cs typeface="+mn-cs"/>
                        </a:rPr>
                        <a:t>}</a:t>
                      </a:r>
                      <a:endParaRPr kumimoji="0" lang="en-US" sz="2400" b="0" kern="1200" dirty="0">
                        <a:solidFill>
                          <a:schemeClr val="dk1"/>
                        </a:solidFill>
                        <a:latin typeface="+mj-lt"/>
                        <a:ea typeface="+mn-ea"/>
                        <a:cs typeface="+mn-cs"/>
                      </a:endParaRPr>
                    </a:p>
                  </a:txBody>
                  <a:tcPr marT="0" marB="91440" anchor="ct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400" b="0" kern="1200" dirty="0">
                          <a:solidFill>
                            <a:schemeClr val="dk1"/>
                          </a:solidFill>
                          <a:latin typeface="+mj-lt"/>
                          <a:ea typeface="+mn-ea"/>
                          <a:cs typeface="+mn-cs"/>
                        </a:rPr>
                        <a:t>{</a:t>
                      </a:r>
                      <a:r>
                        <a:rPr kumimoji="0" lang="en-US" sz="2400" b="0" i="1" kern="1200" dirty="0">
                          <a:solidFill>
                            <a:schemeClr val="dk1"/>
                          </a:solidFill>
                          <a:latin typeface="+mj-lt"/>
                          <a:ea typeface="+mn-ea"/>
                          <a:cs typeface="+mn-cs"/>
                        </a:rPr>
                        <a:t>C</a:t>
                      </a:r>
                      <a:r>
                        <a:rPr kumimoji="0" lang="en-US" sz="2400" b="0" i="1" kern="1200" baseline="-25000" dirty="0">
                          <a:solidFill>
                            <a:schemeClr val="dk1"/>
                          </a:solidFill>
                          <a:latin typeface="+mj-lt"/>
                          <a:ea typeface="+mn-ea"/>
                          <a:cs typeface="+mn-cs"/>
                        </a:rPr>
                        <a:t>1</a:t>
                      </a:r>
                      <a:r>
                        <a:rPr kumimoji="0" lang="en-US" sz="2400" b="0" i="1" kern="1200" dirty="0">
                          <a:solidFill>
                            <a:schemeClr val="dk1"/>
                          </a:solidFill>
                          <a:latin typeface="+mj-lt"/>
                          <a:ea typeface="+mn-ea"/>
                          <a:cs typeface="+mn-cs"/>
                        </a:rPr>
                        <a:t>,</a:t>
                      </a:r>
                      <a:r>
                        <a:rPr kumimoji="0" lang="en-US" sz="2400" b="0" i="1" kern="1200" baseline="0" dirty="0">
                          <a:solidFill>
                            <a:schemeClr val="dk1"/>
                          </a:solidFill>
                          <a:latin typeface="+mj-lt"/>
                          <a:ea typeface="+mn-ea"/>
                          <a:cs typeface="+mn-cs"/>
                        </a:rPr>
                        <a:t> C</a:t>
                      </a:r>
                      <a:r>
                        <a:rPr kumimoji="0" lang="en-US" sz="2400" b="0" i="1" kern="1200" baseline="-25000" dirty="0">
                          <a:solidFill>
                            <a:schemeClr val="dk1"/>
                          </a:solidFill>
                          <a:latin typeface="+mj-lt"/>
                          <a:ea typeface="+mn-ea"/>
                          <a:cs typeface="+mn-cs"/>
                        </a:rPr>
                        <a:t>2</a:t>
                      </a:r>
                      <a:r>
                        <a:rPr kumimoji="0" lang="en-US" sz="2400" b="0" kern="1200" baseline="0" dirty="0">
                          <a:solidFill>
                            <a:schemeClr val="dk1"/>
                          </a:solidFill>
                          <a:latin typeface="+mj-lt"/>
                          <a:ea typeface="+mn-ea"/>
                          <a:cs typeface="+mn-cs"/>
                        </a:rPr>
                        <a:t>,</a:t>
                      </a:r>
                      <a:r>
                        <a:rPr kumimoji="0" lang="en-US" sz="2400" b="0" i="1" kern="1200" baseline="0" dirty="0">
                          <a:solidFill>
                            <a:schemeClr val="dk1"/>
                          </a:solidFill>
                          <a:latin typeface="+mj-lt"/>
                          <a:ea typeface="+mn-ea"/>
                          <a:cs typeface="+mn-cs"/>
                        </a:rPr>
                        <a:t> C</a:t>
                      </a:r>
                      <a:r>
                        <a:rPr kumimoji="0" lang="en-US" sz="2400" b="0" i="1" kern="1200" baseline="-25000" dirty="0">
                          <a:solidFill>
                            <a:schemeClr val="dk1"/>
                          </a:solidFill>
                          <a:latin typeface="+mj-lt"/>
                          <a:ea typeface="+mn-ea"/>
                          <a:cs typeface="+mn-cs"/>
                        </a:rPr>
                        <a:t>6</a:t>
                      </a:r>
                      <a:r>
                        <a:rPr kumimoji="0" lang="en-US" sz="2400" b="0" kern="1200" baseline="0" dirty="0">
                          <a:solidFill>
                            <a:schemeClr val="dk1"/>
                          </a:solidFill>
                          <a:latin typeface="+mj-lt"/>
                          <a:ea typeface="+mn-ea"/>
                          <a:cs typeface="+mn-cs"/>
                        </a:rPr>
                        <a:t>}</a:t>
                      </a:r>
                      <a:endParaRPr kumimoji="0" lang="en-US" sz="2400" b="0" kern="1200" dirty="0">
                        <a:solidFill>
                          <a:schemeClr val="dk1"/>
                        </a:solidFill>
                        <a:latin typeface="+mj-lt"/>
                        <a:ea typeface="+mn-ea"/>
                        <a:cs typeface="+mn-cs"/>
                      </a:endParaRPr>
                    </a:p>
                  </a:txBody>
                  <a:tcPr marT="0" marB="91440" anchor="ct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400" b="0" kern="1200" dirty="0">
                          <a:solidFill>
                            <a:schemeClr val="dk1"/>
                          </a:solidFill>
                          <a:latin typeface="+mj-lt"/>
                          <a:ea typeface="+mn-ea"/>
                          <a:cs typeface="+mn-cs"/>
                        </a:rPr>
                        <a:t>{</a:t>
                      </a:r>
                      <a:r>
                        <a:rPr kumimoji="0" lang="en-US" sz="2400" b="0" i="1" kern="1200" dirty="0">
                          <a:solidFill>
                            <a:schemeClr val="dk1"/>
                          </a:solidFill>
                          <a:latin typeface="+mj-lt"/>
                          <a:ea typeface="+mn-ea"/>
                          <a:cs typeface="+mn-cs"/>
                        </a:rPr>
                        <a:t>C</a:t>
                      </a:r>
                      <a:r>
                        <a:rPr kumimoji="0" lang="en-US" sz="2400" b="0" i="1" kern="1200" baseline="-25000" dirty="0">
                          <a:solidFill>
                            <a:schemeClr val="dk1"/>
                          </a:solidFill>
                          <a:latin typeface="+mj-lt"/>
                          <a:ea typeface="+mn-ea"/>
                          <a:cs typeface="+mn-cs"/>
                        </a:rPr>
                        <a:t>1</a:t>
                      </a:r>
                      <a:r>
                        <a:rPr kumimoji="0" lang="en-US" sz="2400" b="0" i="1" kern="1200" dirty="0">
                          <a:solidFill>
                            <a:schemeClr val="dk1"/>
                          </a:solidFill>
                          <a:latin typeface="+mj-lt"/>
                          <a:ea typeface="+mn-ea"/>
                          <a:cs typeface="+mn-cs"/>
                        </a:rPr>
                        <a:t>,</a:t>
                      </a:r>
                      <a:r>
                        <a:rPr kumimoji="0" lang="en-US" sz="2400" b="0" i="1" kern="1200" baseline="0" dirty="0">
                          <a:solidFill>
                            <a:schemeClr val="dk1"/>
                          </a:solidFill>
                          <a:latin typeface="+mj-lt"/>
                          <a:ea typeface="+mn-ea"/>
                          <a:cs typeface="+mn-cs"/>
                        </a:rPr>
                        <a:t> C</a:t>
                      </a:r>
                      <a:r>
                        <a:rPr kumimoji="0" lang="en-US" sz="2400" b="0" i="1" kern="1200" baseline="-25000" dirty="0">
                          <a:solidFill>
                            <a:schemeClr val="dk1"/>
                          </a:solidFill>
                          <a:latin typeface="+mj-lt"/>
                          <a:ea typeface="+mn-ea"/>
                          <a:cs typeface="+mn-cs"/>
                        </a:rPr>
                        <a:t>3</a:t>
                      </a:r>
                      <a:r>
                        <a:rPr kumimoji="0" lang="en-US" sz="2400" b="0" kern="1200" baseline="0" dirty="0">
                          <a:solidFill>
                            <a:schemeClr val="dk1"/>
                          </a:solidFill>
                          <a:latin typeface="+mj-lt"/>
                          <a:ea typeface="+mn-ea"/>
                          <a:cs typeface="+mn-cs"/>
                        </a:rPr>
                        <a:t>,</a:t>
                      </a:r>
                      <a:r>
                        <a:rPr kumimoji="0" lang="en-US" sz="2400" b="0" i="1" kern="1200" baseline="0" dirty="0">
                          <a:solidFill>
                            <a:schemeClr val="dk1"/>
                          </a:solidFill>
                          <a:latin typeface="+mj-lt"/>
                          <a:ea typeface="+mn-ea"/>
                          <a:cs typeface="+mn-cs"/>
                        </a:rPr>
                        <a:t> C</a:t>
                      </a:r>
                      <a:r>
                        <a:rPr kumimoji="0" lang="en-US" sz="2400" b="0" i="1" kern="1200" baseline="-25000" dirty="0">
                          <a:solidFill>
                            <a:schemeClr val="dk1"/>
                          </a:solidFill>
                          <a:latin typeface="+mj-lt"/>
                          <a:ea typeface="+mn-ea"/>
                          <a:cs typeface="+mn-cs"/>
                        </a:rPr>
                        <a:t>4</a:t>
                      </a:r>
                      <a:r>
                        <a:rPr kumimoji="0" lang="en-US" sz="2400" b="0" kern="1200" baseline="0" dirty="0">
                          <a:solidFill>
                            <a:schemeClr val="dk1"/>
                          </a:solidFill>
                          <a:latin typeface="+mj-lt"/>
                          <a:ea typeface="+mn-ea"/>
                          <a:cs typeface="+mn-cs"/>
                        </a:rPr>
                        <a:t>}</a:t>
                      </a:r>
                      <a:endParaRPr kumimoji="0" lang="en-US" sz="2400" b="0" kern="1200" dirty="0">
                        <a:solidFill>
                          <a:schemeClr val="dk1"/>
                        </a:solidFill>
                        <a:latin typeface="+mj-lt"/>
                        <a:ea typeface="+mn-ea"/>
                        <a:cs typeface="+mn-cs"/>
                      </a:endParaRPr>
                    </a:p>
                  </a:txBody>
                  <a:tcPr marT="0" marB="91440" anchor="ct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400" b="0" kern="1200" dirty="0">
                          <a:solidFill>
                            <a:schemeClr val="dk1"/>
                          </a:solidFill>
                          <a:latin typeface="+mj-lt"/>
                          <a:ea typeface="+mn-ea"/>
                          <a:cs typeface="+mn-cs"/>
                        </a:rPr>
                        <a:t>{</a:t>
                      </a:r>
                      <a:r>
                        <a:rPr kumimoji="0" lang="en-US" sz="2400" b="0" i="1" kern="1200" dirty="0">
                          <a:solidFill>
                            <a:schemeClr val="dk1"/>
                          </a:solidFill>
                          <a:latin typeface="+mj-lt"/>
                          <a:ea typeface="+mn-ea"/>
                          <a:cs typeface="+mn-cs"/>
                        </a:rPr>
                        <a:t>C</a:t>
                      </a:r>
                      <a:r>
                        <a:rPr kumimoji="0" lang="en-US" sz="2400" b="0" i="1" kern="1200" baseline="-25000" dirty="0">
                          <a:solidFill>
                            <a:schemeClr val="dk1"/>
                          </a:solidFill>
                          <a:latin typeface="+mj-lt"/>
                          <a:ea typeface="+mn-ea"/>
                          <a:cs typeface="+mn-cs"/>
                        </a:rPr>
                        <a:t>1</a:t>
                      </a:r>
                      <a:r>
                        <a:rPr kumimoji="0" lang="en-US" sz="2400" b="0" i="1" kern="1200" dirty="0">
                          <a:solidFill>
                            <a:schemeClr val="dk1"/>
                          </a:solidFill>
                          <a:latin typeface="+mj-lt"/>
                          <a:ea typeface="+mn-ea"/>
                          <a:cs typeface="+mn-cs"/>
                        </a:rPr>
                        <a:t>,</a:t>
                      </a:r>
                      <a:r>
                        <a:rPr kumimoji="0" lang="en-US" sz="2400" b="0" i="1" kern="1200" baseline="0" dirty="0">
                          <a:solidFill>
                            <a:schemeClr val="dk1"/>
                          </a:solidFill>
                          <a:latin typeface="+mj-lt"/>
                          <a:ea typeface="+mn-ea"/>
                          <a:cs typeface="+mn-cs"/>
                        </a:rPr>
                        <a:t> C</a:t>
                      </a:r>
                      <a:r>
                        <a:rPr kumimoji="0" lang="en-US" sz="2400" b="0" i="1" kern="1200" baseline="-25000" dirty="0">
                          <a:solidFill>
                            <a:schemeClr val="dk1"/>
                          </a:solidFill>
                          <a:latin typeface="+mj-lt"/>
                          <a:ea typeface="+mn-ea"/>
                          <a:cs typeface="+mn-cs"/>
                        </a:rPr>
                        <a:t>3</a:t>
                      </a:r>
                      <a:r>
                        <a:rPr kumimoji="0" lang="en-US" sz="2400" b="0" kern="1200" baseline="0" dirty="0">
                          <a:solidFill>
                            <a:schemeClr val="dk1"/>
                          </a:solidFill>
                          <a:latin typeface="+mj-lt"/>
                          <a:ea typeface="+mn-ea"/>
                          <a:cs typeface="+mn-cs"/>
                        </a:rPr>
                        <a:t>,</a:t>
                      </a:r>
                      <a:r>
                        <a:rPr kumimoji="0" lang="en-US" sz="2400" b="0" i="1" kern="1200" baseline="0" dirty="0">
                          <a:solidFill>
                            <a:schemeClr val="dk1"/>
                          </a:solidFill>
                          <a:latin typeface="+mj-lt"/>
                          <a:ea typeface="+mn-ea"/>
                          <a:cs typeface="+mn-cs"/>
                        </a:rPr>
                        <a:t> C</a:t>
                      </a:r>
                      <a:r>
                        <a:rPr kumimoji="0" lang="en-US" sz="2400" b="0" i="1" kern="1200" baseline="-25000" dirty="0">
                          <a:solidFill>
                            <a:schemeClr val="dk1"/>
                          </a:solidFill>
                          <a:latin typeface="+mj-lt"/>
                          <a:ea typeface="+mn-ea"/>
                          <a:cs typeface="+mn-cs"/>
                        </a:rPr>
                        <a:t>5</a:t>
                      </a:r>
                      <a:r>
                        <a:rPr kumimoji="0" lang="en-US" sz="2400" b="0" kern="1200" baseline="0" dirty="0">
                          <a:solidFill>
                            <a:schemeClr val="dk1"/>
                          </a:solidFill>
                          <a:latin typeface="+mj-lt"/>
                          <a:ea typeface="+mn-ea"/>
                          <a:cs typeface="+mn-cs"/>
                        </a:rPr>
                        <a:t>}</a:t>
                      </a:r>
                      <a:endParaRPr kumimoji="0" lang="en-US" sz="2400" b="0" kern="1200" dirty="0">
                        <a:solidFill>
                          <a:schemeClr val="dk1"/>
                        </a:solidFill>
                        <a:latin typeface="+mj-lt"/>
                        <a:ea typeface="+mn-ea"/>
                        <a:cs typeface="+mn-cs"/>
                      </a:endParaRPr>
                    </a:p>
                  </a:txBody>
                  <a:tcPr marT="0" marB="91440" anchor="ctr"/>
                </a:tc>
                <a:extLst>
                  <a:ext uri="{0D108BD9-81ED-4DB2-BD59-A6C34878D82A}">
                    <a16:rowId xmlns:a16="http://schemas.microsoft.com/office/drawing/2014/main" val="10006"/>
                  </a:ext>
                </a:extLst>
              </a:tr>
            </a:tbl>
          </a:graphicData>
        </a:graphic>
      </p:graphicFrame>
      <p:sp>
        <p:nvSpPr>
          <p:cNvPr id="24" name="Rectangle 25"/>
          <p:cNvSpPr>
            <a:spLocks noChangeArrowheads="1"/>
          </p:cNvSpPr>
          <p:nvPr/>
        </p:nvSpPr>
        <p:spPr bwMode="auto">
          <a:xfrm>
            <a:off x="682906" y="2743200"/>
            <a:ext cx="1981200" cy="512961"/>
          </a:xfrm>
          <a:prstGeom prst="rect">
            <a:avLst/>
          </a:prstGeom>
          <a:noFill/>
          <a:ln w="22225" algn="ctr">
            <a:noFill/>
            <a:miter lim="800000"/>
            <a:headEnd/>
            <a:tailEnd/>
          </a:ln>
          <a:effectLst/>
        </p:spPr>
        <p:txBody>
          <a:bodyPr wrap="square" lIns="0" tIns="0" rIns="0" bIns="0">
            <a:spAutoFit/>
          </a:bodyPr>
          <a:lstStyle/>
          <a:p>
            <a:pPr algn="l">
              <a:lnSpc>
                <a:spcPts val="2000"/>
              </a:lnSpc>
            </a:pPr>
            <a:r>
              <a:rPr lang="en-US" altLang="zh-CN" sz="2000" dirty="0" err="1">
                <a:solidFill>
                  <a:srgbClr val="F78609"/>
                </a:solidFill>
              </a:rPr>
              <a:t>Itemsets</a:t>
            </a:r>
            <a:r>
              <a:rPr lang="en-US" altLang="zh-CN" sz="2000" dirty="0">
                <a:solidFill>
                  <a:srgbClr val="F78609"/>
                </a:solidFill>
              </a:rPr>
              <a:t> of some image category</a:t>
            </a:r>
          </a:p>
        </p:txBody>
      </p:sp>
      <p:graphicFrame>
        <p:nvGraphicFramePr>
          <p:cNvPr id="25" name="Table 24"/>
          <p:cNvGraphicFramePr>
            <a:graphicFrameLocks noGrp="1"/>
          </p:cNvGraphicFramePr>
          <p:nvPr/>
        </p:nvGraphicFramePr>
        <p:xfrm>
          <a:off x="4873906" y="4038600"/>
          <a:ext cx="1371600" cy="1371600"/>
        </p:xfrm>
        <a:graphic>
          <a:graphicData uri="http://schemas.openxmlformats.org/drawingml/2006/table">
            <a:tbl>
              <a:tblPr firstRow="1" bandRow="1">
                <a:tableStyleId>{69CF1AB2-1976-4502-BF36-3FF5EA218861}</a:tableStyleId>
              </a:tblPr>
              <a:tblGrid>
                <a:gridCol w="1371600">
                  <a:extLst>
                    <a:ext uri="{9D8B030D-6E8A-4147-A177-3AD203B41FA5}">
                      <a16:colId xmlns:a16="http://schemas.microsoft.com/office/drawing/2014/main" val="20000"/>
                    </a:ext>
                  </a:extLst>
                </a:gridCol>
              </a:tblGrid>
              <a:tr h="370840">
                <a:tc>
                  <a:txBody>
                    <a:bodyPr/>
                    <a:lstStyle/>
                    <a:p>
                      <a:r>
                        <a:rPr lang="en-US" sz="2400" b="0" dirty="0">
                          <a:latin typeface="+mj-lt"/>
                        </a:rPr>
                        <a:t>{</a:t>
                      </a:r>
                      <a:r>
                        <a:rPr lang="en-US" sz="2400" b="0" i="1" dirty="0">
                          <a:latin typeface="+mj-lt"/>
                        </a:rPr>
                        <a:t>C</a:t>
                      </a:r>
                      <a:r>
                        <a:rPr lang="en-US" sz="2400" b="0" i="1" baseline="-25000" dirty="0">
                          <a:latin typeface="+mj-lt"/>
                        </a:rPr>
                        <a:t>1</a:t>
                      </a:r>
                      <a:r>
                        <a:rPr lang="en-US" sz="2400" b="0" baseline="0" dirty="0">
                          <a:latin typeface="+mj-lt"/>
                        </a:rPr>
                        <a:t>}</a:t>
                      </a:r>
                      <a:endParaRPr lang="en-US" sz="2400" b="0" dirty="0">
                        <a:latin typeface="+mj-lt"/>
                      </a:endParaRPr>
                    </a:p>
                  </a:txBody>
                  <a:tcPr marT="0" marB="91440" anchor="ct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400" b="0" kern="1200" dirty="0">
                          <a:solidFill>
                            <a:schemeClr val="dk1"/>
                          </a:solidFill>
                          <a:latin typeface="+mj-lt"/>
                          <a:ea typeface="+mn-ea"/>
                          <a:cs typeface="+mn-cs"/>
                        </a:rPr>
                        <a:t>{</a:t>
                      </a:r>
                      <a:r>
                        <a:rPr kumimoji="0" lang="en-US" sz="2400" b="0" i="1" kern="1200" dirty="0">
                          <a:solidFill>
                            <a:schemeClr val="dk1"/>
                          </a:solidFill>
                          <a:latin typeface="+mj-lt"/>
                          <a:ea typeface="+mn-ea"/>
                          <a:cs typeface="+mn-cs"/>
                        </a:rPr>
                        <a:t>C</a:t>
                      </a:r>
                      <a:r>
                        <a:rPr kumimoji="0" lang="en-US" sz="2400" b="0" i="1" kern="1200" baseline="-25000" dirty="0">
                          <a:solidFill>
                            <a:schemeClr val="dk1"/>
                          </a:solidFill>
                          <a:latin typeface="+mj-lt"/>
                          <a:ea typeface="+mn-ea"/>
                          <a:cs typeface="+mn-cs"/>
                        </a:rPr>
                        <a:t>1</a:t>
                      </a:r>
                      <a:r>
                        <a:rPr kumimoji="0" lang="en-US" sz="2400" b="0" i="1" kern="1200" dirty="0">
                          <a:solidFill>
                            <a:schemeClr val="dk1"/>
                          </a:solidFill>
                          <a:latin typeface="+mj-lt"/>
                          <a:ea typeface="+mn-ea"/>
                          <a:cs typeface="+mn-cs"/>
                        </a:rPr>
                        <a:t>,</a:t>
                      </a:r>
                      <a:r>
                        <a:rPr kumimoji="0" lang="en-US" sz="2400" b="0" i="1" kern="1200" baseline="0" dirty="0">
                          <a:solidFill>
                            <a:schemeClr val="dk1"/>
                          </a:solidFill>
                          <a:latin typeface="+mj-lt"/>
                          <a:ea typeface="+mn-ea"/>
                          <a:cs typeface="+mn-cs"/>
                        </a:rPr>
                        <a:t> C</a:t>
                      </a:r>
                      <a:r>
                        <a:rPr kumimoji="0" lang="en-US" sz="2400" b="0" i="1" kern="1200" baseline="-25000" dirty="0">
                          <a:solidFill>
                            <a:schemeClr val="dk1"/>
                          </a:solidFill>
                          <a:latin typeface="+mj-lt"/>
                          <a:ea typeface="+mn-ea"/>
                          <a:cs typeface="+mn-cs"/>
                        </a:rPr>
                        <a:t>2</a:t>
                      </a:r>
                      <a:r>
                        <a:rPr kumimoji="0" lang="en-US" sz="2400" b="0" kern="1200" baseline="0" dirty="0">
                          <a:solidFill>
                            <a:schemeClr val="dk1"/>
                          </a:solidFill>
                          <a:latin typeface="+mj-lt"/>
                          <a:ea typeface="+mn-ea"/>
                          <a:cs typeface="+mn-cs"/>
                        </a:rPr>
                        <a:t>}</a:t>
                      </a:r>
                      <a:endParaRPr kumimoji="0" lang="en-US" sz="2400" b="0" kern="1200" dirty="0">
                        <a:solidFill>
                          <a:schemeClr val="dk1"/>
                        </a:solidFill>
                        <a:latin typeface="+mj-lt"/>
                        <a:ea typeface="+mn-ea"/>
                        <a:cs typeface="+mn-cs"/>
                      </a:endParaRPr>
                    </a:p>
                  </a:txBody>
                  <a:tcPr marT="0" marB="91440" anchor="ct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400" b="0" kern="1200" dirty="0">
                          <a:solidFill>
                            <a:schemeClr val="dk1"/>
                          </a:solidFill>
                          <a:latin typeface="+mj-lt"/>
                          <a:ea typeface="+mn-ea"/>
                          <a:cs typeface="+mn-cs"/>
                        </a:rPr>
                        <a:t>{</a:t>
                      </a:r>
                      <a:r>
                        <a:rPr kumimoji="0" lang="en-US" sz="2400" b="0" i="1" kern="1200" dirty="0">
                          <a:solidFill>
                            <a:schemeClr val="dk1"/>
                          </a:solidFill>
                          <a:latin typeface="+mj-lt"/>
                          <a:ea typeface="+mn-ea"/>
                          <a:cs typeface="+mn-cs"/>
                        </a:rPr>
                        <a:t>C</a:t>
                      </a:r>
                      <a:r>
                        <a:rPr kumimoji="0" lang="en-US" sz="2400" b="0" i="1" kern="1200" baseline="-25000" dirty="0">
                          <a:solidFill>
                            <a:schemeClr val="dk1"/>
                          </a:solidFill>
                          <a:latin typeface="+mj-lt"/>
                          <a:ea typeface="+mn-ea"/>
                          <a:cs typeface="+mn-cs"/>
                        </a:rPr>
                        <a:t>1</a:t>
                      </a:r>
                      <a:r>
                        <a:rPr kumimoji="0" lang="en-US" sz="2400" b="0" i="1" kern="1200" dirty="0">
                          <a:solidFill>
                            <a:schemeClr val="dk1"/>
                          </a:solidFill>
                          <a:latin typeface="+mj-lt"/>
                          <a:ea typeface="+mn-ea"/>
                          <a:cs typeface="+mn-cs"/>
                        </a:rPr>
                        <a:t>,</a:t>
                      </a:r>
                      <a:r>
                        <a:rPr kumimoji="0" lang="en-US" sz="2400" b="0" i="1" kern="1200" baseline="0" dirty="0">
                          <a:solidFill>
                            <a:schemeClr val="dk1"/>
                          </a:solidFill>
                          <a:latin typeface="+mj-lt"/>
                          <a:ea typeface="+mn-ea"/>
                          <a:cs typeface="+mn-cs"/>
                        </a:rPr>
                        <a:t> C</a:t>
                      </a:r>
                      <a:r>
                        <a:rPr kumimoji="0" lang="en-US" sz="2400" b="0" i="1" kern="1200" baseline="-25000" dirty="0">
                          <a:solidFill>
                            <a:schemeClr val="dk1"/>
                          </a:solidFill>
                          <a:latin typeface="+mj-lt"/>
                          <a:ea typeface="+mn-ea"/>
                          <a:cs typeface="+mn-cs"/>
                        </a:rPr>
                        <a:t>3</a:t>
                      </a:r>
                      <a:r>
                        <a:rPr kumimoji="0" lang="en-US" sz="2400" b="0" kern="1200" baseline="0" dirty="0">
                          <a:solidFill>
                            <a:schemeClr val="dk1"/>
                          </a:solidFill>
                          <a:latin typeface="+mj-lt"/>
                          <a:ea typeface="+mn-ea"/>
                          <a:cs typeface="+mn-cs"/>
                        </a:rPr>
                        <a:t>}</a:t>
                      </a:r>
                      <a:endParaRPr kumimoji="0" lang="en-US" sz="2400" b="0" kern="1200" dirty="0">
                        <a:solidFill>
                          <a:schemeClr val="dk1"/>
                        </a:solidFill>
                        <a:latin typeface="+mj-lt"/>
                        <a:ea typeface="+mn-ea"/>
                        <a:cs typeface="+mn-cs"/>
                      </a:endParaRPr>
                    </a:p>
                  </a:txBody>
                  <a:tcPr marT="0" marB="91440" anchor="ctr"/>
                </a:tc>
                <a:extLst>
                  <a:ext uri="{0D108BD9-81ED-4DB2-BD59-A6C34878D82A}">
                    <a16:rowId xmlns:a16="http://schemas.microsoft.com/office/drawing/2014/main" val="10002"/>
                  </a:ext>
                </a:extLst>
              </a:tr>
            </a:tbl>
          </a:graphicData>
        </a:graphic>
      </p:graphicFrame>
      <p:sp>
        <p:nvSpPr>
          <p:cNvPr id="26" name="Rectangle 25"/>
          <p:cNvSpPr>
            <a:spLocks noChangeArrowheads="1"/>
          </p:cNvSpPr>
          <p:nvPr/>
        </p:nvSpPr>
        <p:spPr bwMode="auto">
          <a:xfrm>
            <a:off x="4876800" y="3379808"/>
            <a:ext cx="1524000" cy="512961"/>
          </a:xfrm>
          <a:prstGeom prst="rect">
            <a:avLst/>
          </a:prstGeom>
          <a:noFill/>
          <a:ln w="22225" algn="ctr">
            <a:noFill/>
            <a:miter lim="800000"/>
            <a:headEnd/>
            <a:tailEnd/>
          </a:ln>
          <a:effectLst/>
        </p:spPr>
        <p:txBody>
          <a:bodyPr wrap="square" lIns="0" tIns="0" rIns="0" bIns="0">
            <a:spAutoFit/>
          </a:bodyPr>
          <a:lstStyle/>
          <a:p>
            <a:pPr algn="l">
              <a:lnSpc>
                <a:spcPts val="2000"/>
              </a:lnSpc>
            </a:pPr>
            <a:r>
              <a:rPr lang="en-US" altLang="zh-CN" sz="2000" dirty="0">
                <a:solidFill>
                  <a:srgbClr val="F78609"/>
                </a:solidFill>
              </a:rPr>
              <a:t>Frequent patterns</a:t>
            </a:r>
          </a:p>
        </p:txBody>
      </p:sp>
      <p:sp>
        <p:nvSpPr>
          <p:cNvPr id="9" name="Rounded Rectangular Callout 8"/>
          <p:cNvSpPr/>
          <p:nvPr/>
        </p:nvSpPr>
        <p:spPr>
          <a:xfrm>
            <a:off x="6477000" y="2743200"/>
            <a:ext cx="2209800" cy="1600200"/>
          </a:xfrm>
          <a:prstGeom prst="wedgeRoundRectCallout">
            <a:avLst>
              <a:gd name="adj1" fmla="val -65524"/>
              <a:gd name="adj2" fmla="val 45906"/>
              <a:gd name="adj3" fmla="val 16667"/>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Key patterns for this category, i.e., each has enough statistical support</a:t>
            </a:r>
          </a:p>
          <a:p>
            <a:pPr algn="ctr"/>
            <a:r>
              <a:rPr lang="en-US" dirty="0"/>
              <a:t>(see Slide 55) </a:t>
            </a:r>
          </a:p>
        </p:txBody>
      </p:sp>
      <p:pic>
        <p:nvPicPr>
          <p:cNvPr id="10" name="Picture 4" descr="738"/>
          <p:cNvPicPr>
            <a:picLocks noChangeAspect="1" noChangeArrowheads="1"/>
          </p:cNvPicPr>
          <p:nvPr/>
        </p:nvPicPr>
        <p:blipFill>
          <a:blip r:embed="rId3" cstate="print"/>
          <a:srcRect/>
          <a:stretch>
            <a:fillRect/>
          </a:stretch>
        </p:blipFill>
        <p:spPr bwMode="auto">
          <a:xfrm>
            <a:off x="6858000" y="5410200"/>
            <a:ext cx="923925" cy="615950"/>
          </a:xfrm>
          <a:prstGeom prst="rect">
            <a:avLst/>
          </a:prstGeom>
          <a:noFill/>
        </p:spPr>
      </p:pic>
      <p:pic>
        <p:nvPicPr>
          <p:cNvPr id="11" name="Picture 5" descr="741"/>
          <p:cNvPicPr>
            <a:picLocks noChangeAspect="1" noChangeArrowheads="1"/>
          </p:cNvPicPr>
          <p:nvPr/>
        </p:nvPicPr>
        <p:blipFill>
          <a:blip r:embed="rId4" cstate="print"/>
          <a:srcRect/>
          <a:stretch>
            <a:fillRect/>
          </a:stretch>
        </p:blipFill>
        <p:spPr bwMode="auto">
          <a:xfrm>
            <a:off x="6858000" y="6096000"/>
            <a:ext cx="923925" cy="615950"/>
          </a:xfrm>
          <a:prstGeom prst="rect">
            <a:avLst/>
          </a:prstGeom>
          <a:noFill/>
        </p:spPr>
      </p:pic>
      <p:pic>
        <p:nvPicPr>
          <p:cNvPr id="12" name="Picture 6" descr="738"/>
          <p:cNvPicPr>
            <a:picLocks noChangeAspect="1" noChangeArrowheads="1"/>
          </p:cNvPicPr>
          <p:nvPr/>
        </p:nvPicPr>
        <p:blipFill>
          <a:blip r:embed="rId5" cstate="print"/>
          <a:srcRect/>
          <a:stretch>
            <a:fillRect/>
          </a:stretch>
        </p:blipFill>
        <p:spPr bwMode="auto">
          <a:xfrm>
            <a:off x="7848600" y="5410200"/>
            <a:ext cx="914400" cy="609600"/>
          </a:xfrm>
          <a:prstGeom prst="rect">
            <a:avLst/>
          </a:prstGeom>
          <a:noFill/>
        </p:spPr>
      </p:pic>
      <p:pic>
        <p:nvPicPr>
          <p:cNvPr id="13" name="Picture 7" descr="741"/>
          <p:cNvPicPr>
            <a:picLocks noChangeAspect="1" noChangeArrowheads="1"/>
          </p:cNvPicPr>
          <p:nvPr/>
        </p:nvPicPr>
        <p:blipFill>
          <a:blip r:embed="rId6" cstate="print"/>
          <a:srcRect/>
          <a:stretch>
            <a:fillRect/>
          </a:stretch>
        </p:blipFill>
        <p:spPr bwMode="auto">
          <a:xfrm>
            <a:off x="7848600" y="6096000"/>
            <a:ext cx="914400" cy="609600"/>
          </a:xfrm>
          <a:prstGeom prst="rect">
            <a:avLst/>
          </a:prstGeom>
          <a:noFill/>
        </p:spPr>
      </p:pic>
      <p:pic>
        <p:nvPicPr>
          <p:cNvPr id="14" name="Picture 8" descr="744"/>
          <p:cNvPicPr>
            <a:picLocks noChangeAspect="1" noChangeArrowheads="1"/>
          </p:cNvPicPr>
          <p:nvPr/>
        </p:nvPicPr>
        <p:blipFill>
          <a:blip r:embed="rId7" cstate="print"/>
          <a:srcRect/>
          <a:stretch>
            <a:fillRect/>
          </a:stretch>
        </p:blipFill>
        <p:spPr bwMode="auto">
          <a:xfrm>
            <a:off x="7848600" y="4724400"/>
            <a:ext cx="914400" cy="609600"/>
          </a:xfrm>
          <a:prstGeom prst="rect">
            <a:avLst/>
          </a:prstGeom>
          <a:noFill/>
        </p:spPr>
      </p:pic>
      <p:pic>
        <p:nvPicPr>
          <p:cNvPr id="15" name="Picture 9" descr="744"/>
          <p:cNvPicPr>
            <a:picLocks noChangeAspect="1" noChangeArrowheads="1"/>
          </p:cNvPicPr>
          <p:nvPr/>
        </p:nvPicPr>
        <p:blipFill>
          <a:blip r:embed="rId8" cstate="print"/>
          <a:srcRect/>
          <a:stretch>
            <a:fillRect/>
          </a:stretch>
        </p:blipFill>
        <p:spPr bwMode="auto">
          <a:xfrm>
            <a:off x="6858000" y="4724400"/>
            <a:ext cx="923925" cy="615950"/>
          </a:xfrm>
          <a:prstGeom prst="rect">
            <a:avLst/>
          </a:prstGeom>
          <a:noFill/>
        </p:spPr>
      </p:pic>
      <p:sp>
        <p:nvSpPr>
          <p:cNvPr id="4" name="TextBox 3"/>
          <p:cNvSpPr txBox="1"/>
          <p:nvPr/>
        </p:nvSpPr>
        <p:spPr>
          <a:xfrm>
            <a:off x="4495801" y="5457445"/>
            <a:ext cx="1904999" cy="646331"/>
          </a:xfrm>
          <a:prstGeom prst="rect">
            <a:avLst/>
          </a:prstGeom>
          <a:noFill/>
        </p:spPr>
        <p:txBody>
          <a:bodyPr wrap="square" rtlCol="0">
            <a:spAutoFit/>
          </a:bodyPr>
          <a:lstStyle/>
          <a:p>
            <a:pPr algn="r"/>
            <a:r>
              <a:rPr lang="en-US" dirty="0"/>
              <a:t>Closed frequent </a:t>
            </a:r>
            <a:r>
              <a:rPr lang="en-US" dirty="0" err="1"/>
              <a:t>itemsets</a:t>
            </a:r>
            <a:endParaRPr lang="en-US" dirty="0"/>
          </a:p>
        </p:txBody>
      </p:sp>
      <p:sp>
        <p:nvSpPr>
          <p:cNvPr id="5" name="Date Placeholder 4">
            <a:extLst>
              <a:ext uri="{FF2B5EF4-FFF2-40B4-BE49-F238E27FC236}">
                <a16:creationId xmlns:a16="http://schemas.microsoft.com/office/drawing/2014/main" id="{DF9F9B03-AF9E-4760-973D-E75CB31B3594}"/>
              </a:ext>
            </a:extLst>
          </p:cNvPr>
          <p:cNvSpPr>
            <a:spLocks noGrp="1"/>
          </p:cNvSpPr>
          <p:nvPr>
            <p:ph type="dt" sz="half" idx="10"/>
          </p:nvPr>
        </p:nvSpPr>
        <p:spPr/>
        <p:txBody>
          <a:bodyPr/>
          <a:lstStyle/>
          <a:p>
            <a:fld id="{0FD839FA-4059-4FEC-88EB-9AC2C003159F}" type="datetime1">
              <a:rPr lang="en-US" smtClean="0"/>
              <a:t>3/28/2023</a:t>
            </a:fld>
            <a:endParaRPr lang="en-US" dirty="0"/>
          </a:p>
        </p:txBody>
      </p:sp>
      <p:sp>
        <p:nvSpPr>
          <p:cNvPr id="6" name="Slide Number Placeholder 5">
            <a:extLst>
              <a:ext uri="{FF2B5EF4-FFF2-40B4-BE49-F238E27FC236}">
                <a16:creationId xmlns:a16="http://schemas.microsoft.com/office/drawing/2014/main" id="{482CD4AE-6E1C-48C9-A05B-EDB482A1AF96}"/>
              </a:ext>
            </a:extLst>
          </p:cNvPr>
          <p:cNvSpPr>
            <a:spLocks noGrp="1"/>
          </p:cNvSpPr>
          <p:nvPr>
            <p:ph type="sldNum" sz="quarter" idx="12"/>
          </p:nvPr>
        </p:nvSpPr>
        <p:spPr/>
        <p:txBody>
          <a:bodyPr/>
          <a:lstStyle/>
          <a:p>
            <a:fld id="{8444A278-390B-480E-A91C-73A8347B7D93}" type="slidenum">
              <a:rPr lang="en-US" smtClean="0"/>
              <a:pPr/>
              <a:t>63</a:t>
            </a:fld>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a:xfrm>
            <a:off x="457200" y="274638"/>
            <a:ext cx="8153400" cy="1143000"/>
          </a:xfrm>
        </p:spPr>
        <p:txBody>
          <a:bodyPr>
            <a:normAutofit/>
          </a:bodyPr>
          <a:lstStyle/>
          <a:p>
            <a:r>
              <a:rPr lang="en-US" altLang="zh-CN" sz="4400" dirty="0">
                <a:solidFill>
                  <a:srgbClr val="CFAFE7"/>
                </a:solidFill>
                <a:ea typeface="宋体" pitchFamily="2" charset="-122"/>
              </a:rPr>
              <a:t>Step 5:  Determine Key-Point Sets</a:t>
            </a:r>
          </a:p>
        </p:txBody>
      </p:sp>
      <p:sp>
        <p:nvSpPr>
          <p:cNvPr id="925773" name="Rectangle 77"/>
          <p:cNvSpPr>
            <a:spLocks noChangeArrowheads="1"/>
          </p:cNvSpPr>
          <p:nvPr/>
        </p:nvSpPr>
        <p:spPr bwMode="auto">
          <a:xfrm>
            <a:off x="5410200" y="1752600"/>
            <a:ext cx="3124200" cy="707886"/>
          </a:xfrm>
          <a:prstGeom prst="rect">
            <a:avLst/>
          </a:prstGeom>
          <a:noFill/>
          <a:ln w="22225" algn="ctr">
            <a:noFill/>
            <a:miter lim="800000"/>
            <a:headEnd/>
            <a:tailEnd/>
          </a:ln>
          <a:effectLst/>
        </p:spPr>
        <p:txBody>
          <a:bodyPr wrap="square" lIns="0" tIns="0" rIns="0" bIns="0">
            <a:spAutoFit/>
          </a:bodyPr>
          <a:lstStyle/>
          <a:p>
            <a:pPr algn="l"/>
            <a:r>
              <a:rPr lang="en-US" altLang="zh-CN" sz="2300" dirty="0">
                <a:latin typeface="+mj-lt"/>
              </a:rPr>
              <a:t>Compute </a:t>
            </a:r>
            <a:r>
              <a:rPr lang="en-US" altLang="zh-CN" sz="2300" i="1" dirty="0">
                <a:solidFill>
                  <a:schemeClr val="accent1">
                    <a:lumMod val="60000"/>
                    <a:lumOff val="40000"/>
                  </a:schemeClr>
                </a:solidFill>
                <a:latin typeface="+mj-lt"/>
              </a:rPr>
              <a:t>mean feature vector</a:t>
            </a:r>
            <a:r>
              <a:rPr lang="en-US" altLang="zh-CN" sz="2300" dirty="0">
                <a:latin typeface="+mj-lt"/>
              </a:rPr>
              <a:t> for each cluster</a:t>
            </a:r>
          </a:p>
        </p:txBody>
      </p:sp>
      <p:sp>
        <p:nvSpPr>
          <p:cNvPr id="747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4753"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457200"/>
            <a:ext cx="449263" cy="441325"/>
          </a:xfrm>
          <a:prstGeom prst="rect">
            <a:avLst/>
          </a:prstGeom>
          <a:noFill/>
        </p:spPr>
      </p:pic>
      <p:sp>
        <p:nvSpPr>
          <p:cNvPr id="74755" name="Rectangle 3"/>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475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4756"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457200"/>
            <a:ext cx="449263" cy="441325"/>
          </a:xfrm>
          <a:prstGeom prst="rect">
            <a:avLst/>
          </a:prstGeom>
          <a:noFill/>
        </p:spPr>
      </p:pic>
      <p:sp>
        <p:nvSpPr>
          <p:cNvPr id="74758" name="Rectangle 6"/>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476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4759"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457200"/>
            <a:ext cx="449263" cy="441325"/>
          </a:xfrm>
          <a:prstGeom prst="rect">
            <a:avLst/>
          </a:prstGeom>
          <a:noFill/>
        </p:spPr>
      </p:pic>
      <p:sp>
        <p:nvSpPr>
          <p:cNvPr id="74761" name="Rectangle 9"/>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476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4762" name="Picture 10"/>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457200"/>
            <a:ext cx="449263" cy="441325"/>
          </a:xfrm>
          <a:prstGeom prst="rect">
            <a:avLst/>
          </a:prstGeom>
          <a:noFill/>
        </p:spPr>
      </p:pic>
      <p:sp>
        <p:nvSpPr>
          <p:cNvPr id="74764" name="Rectangle 12"/>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4766"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25700" name="Picture 4" descr="738"/>
          <p:cNvPicPr>
            <a:picLocks noChangeAspect="1" noChangeArrowheads="1"/>
          </p:cNvPicPr>
          <p:nvPr/>
        </p:nvPicPr>
        <p:blipFill>
          <a:blip r:embed="rId4" cstate="print"/>
          <a:srcRect/>
          <a:stretch>
            <a:fillRect/>
          </a:stretch>
        </p:blipFill>
        <p:spPr bwMode="auto">
          <a:xfrm>
            <a:off x="536575" y="2503487"/>
            <a:ext cx="923925" cy="615950"/>
          </a:xfrm>
          <a:prstGeom prst="rect">
            <a:avLst/>
          </a:prstGeom>
          <a:noFill/>
        </p:spPr>
      </p:pic>
      <p:pic>
        <p:nvPicPr>
          <p:cNvPr id="925701" name="Picture 5" descr="741"/>
          <p:cNvPicPr>
            <a:picLocks noChangeAspect="1" noChangeArrowheads="1"/>
          </p:cNvPicPr>
          <p:nvPr/>
        </p:nvPicPr>
        <p:blipFill>
          <a:blip r:embed="rId5" cstate="print"/>
          <a:srcRect/>
          <a:stretch>
            <a:fillRect/>
          </a:stretch>
        </p:blipFill>
        <p:spPr bwMode="auto">
          <a:xfrm>
            <a:off x="536575" y="3189287"/>
            <a:ext cx="923925" cy="615950"/>
          </a:xfrm>
          <a:prstGeom prst="rect">
            <a:avLst/>
          </a:prstGeom>
          <a:noFill/>
        </p:spPr>
      </p:pic>
      <p:pic>
        <p:nvPicPr>
          <p:cNvPr id="925702" name="Picture 6" descr="738"/>
          <p:cNvPicPr>
            <a:picLocks noChangeAspect="1" noChangeArrowheads="1"/>
          </p:cNvPicPr>
          <p:nvPr/>
        </p:nvPicPr>
        <p:blipFill>
          <a:blip r:embed="rId6" cstate="print"/>
          <a:srcRect/>
          <a:stretch>
            <a:fillRect/>
          </a:stretch>
        </p:blipFill>
        <p:spPr bwMode="auto">
          <a:xfrm>
            <a:off x="1527175" y="2503487"/>
            <a:ext cx="914400" cy="609600"/>
          </a:xfrm>
          <a:prstGeom prst="rect">
            <a:avLst/>
          </a:prstGeom>
          <a:noFill/>
        </p:spPr>
      </p:pic>
      <p:pic>
        <p:nvPicPr>
          <p:cNvPr id="925703" name="Picture 7" descr="741"/>
          <p:cNvPicPr>
            <a:picLocks noChangeAspect="1" noChangeArrowheads="1"/>
          </p:cNvPicPr>
          <p:nvPr/>
        </p:nvPicPr>
        <p:blipFill>
          <a:blip r:embed="rId7" cstate="print"/>
          <a:srcRect/>
          <a:stretch>
            <a:fillRect/>
          </a:stretch>
        </p:blipFill>
        <p:spPr bwMode="auto">
          <a:xfrm>
            <a:off x="1527175" y="3189287"/>
            <a:ext cx="914400" cy="609600"/>
          </a:xfrm>
          <a:prstGeom prst="rect">
            <a:avLst/>
          </a:prstGeom>
          <a:noFill/>
        </p:spPr>
      </p:pic>
      <p:pic>
        <p:nvPicPr>
          <p:cNvPr id="925704" name="Picture 8" descr="744"/>
          <p:cNvPicPr>
            <a:picLocks noChangeAspect="1" noChangeArrowheads="1"/>
          </p:cNvPicPr>
          <p:nvPr/>
        </p:nvPicPr>
        <p:blipFill>
          <a:blip r:embed="rId8" cstate="print"/>
          <a:srcRect/>
          <a:stretch>
            <a:fillRect/>
          </a:stretch>
        </p:blipFill>
        <p:spPr bwMode="auto">
          <a:xfrm>
            <a:off x="1527175" y="1817687"/>
            <a:ext cx="914400" cy="609600"/>
          </a:xfrm>
          <a:prstGeom prst="rect">
            <a:avLst/>
          </a:prstGeom>
          <a:noFill/>
        </p:spPr>
      </p:pic>
      <p:pic>
        <p:nvPicPr>
          <p:cNvPr id="925705" name="Picture 9" descr="744"/>
          <p:cNvPicPr>
            <a:picLocks noChangeAspect="1" noChangeArrowheads="1"/>
          </p:cNvPicPr>
          <p:nvPr/>
        </p:nvPicPr>
        <p:blipFill>
          <a:blip r:embed="rId9" cstate="print"/>
          <a:srcRect/>
          <a:stretch>
            <a:fillRect/>
          </a:stretch>
        </p:blipFill>
        <p:spPr bwMode="auto">
          <a:xfrm>
            <a:off x="536575" y="1817687"/>
            <a:ext cx="923925" cy="615950"/>
          </a:xfrm>
          <a:prstGeom prst="rect">
            <a:avLst/>
          </a:prstGeom>
          <a:noFill/>
        </p:spPr>
      </p:pic>
      <p:grpSp>
        <p:nvGrpSpPr>
          <p:cNvPr id="95" name="Group 94"/>
          <p:cNvGrpSpPr/>
          <p:nvPr/>
        </p:nvGrpSpPr>
        <p:grpSpPr>
          <a:xfrm>
            <a:off x="1560513" y="1936750"/>
            <a:ext cx="3308350" cy="1666875"/>
            <a:chOff x="1560513" y="1936750"/>
            <a:chExt cx="3308350" cy="1666875"/>
          </a:xfrm>
        </p:grpSpPr>
        <p:sp>
          <p:nvSpPr>
            <p:cNvPr id="925735" name="Rectangle 39"/>
            <p:cNvSpPr>
              <a:spLocks noChangeArrowheads="1"/>
            </p:cNvSpPr>
            <p:nvPr/>
          </p:nvSpPr>
          <p:spPr bwMode="auto">
            <a:xfrm>
              <a:off x="1897063" y="1936750"/>
              <a:ext cx="228600" cy="304800"/>
            </a:xfrm>
            <a:prstGeom prst="rect">
              <a:avLst/>
            </a:prstGeom>
            <a:noFill/>
            <a:ln w="22225" algn="ctr">
              <a:noFill/>
              <a:miter lim="800000"/>
              <a:headEnd/>
              <a:tailEnd/>
            </a:ln>
            <a:effectLst/>
          </p:spPr>
          <p:txBody>
            <a:bodyPr lIns="0" tIns="0" rIns="0" bIns="0">
              <a:spAutoFit/>
            </a:bodyPr>
            <a:lstStyle/>
            <a:p>
              <a:pPr algn="l"/>
              <a:r>
                <a:rPr lang="en-US" altLang="zh-CN" i="1">
                  <a:solidFill>
                    <a:srgbClr val="000099"/>
                  </a:solidFill>
                  <a:latin typeface="Times New Roman" pitchFamily="18" charset="0"/>
                </a:rPr>
                <a:t>c</a:t>
              </a:r>
              <a:r>
                <a:rPr lang="en-US" altLang="zh-CN" sz="1000">
                  <a:solidFill>
                    <a:srgbClr val="000099"/>
                  </a:solidFill>
                  <a:latin typeface="Times New Roman" pitchFamily="18" charset="0"/>
                </a:rPr>
                <a:t>1</a:t>
              </a:r>
            </a:p>
          </p:txBody>
        </p:sp>
        <p:sp>
          <p:nvSpPr>
            <p:cNvPr id="925736" name="Rectangle 40"/>
            <p:cNvSpPr>
              <a:spLocks noChangeArrowheads="1"/>
            </p:cNvSpPr>
            <p:nvPr/>
          </p:nvSpPr>
          <p:spPr bwMode="auto">
            <a:xfrm>
              <a:off x="1831975" y="2720975"/>
              <a:ext cx="228600" cy="304800"/>
            </a:xfrm>
            <a:prstGeom prst="rect">
              <a:avLst/>
            </a:prstGeom>
            <a:noFill/>
            <a:ln w="22225" algn="ctr">
              <a:noFill/>
              <a:miter lim="800000"/>
              <a:headEnd/>
              <a:tailEnd/>
            </a:ln>
            <a:effectLst/>
          </p:spPr>
          <p:txBody>
            <a:bodyPr lIns="0" tIns="0" rIns="0" bIns="0">
              <a:spAutoFit/>
            </a:bodyPr>
            <a:lstStyle/>
            <a:p>
              <a:pPr algn="l"/>
              <a:r>
                <a:rPr lang="en-US" altLang="zh-CN" i="1">
                  <a:solidFill>
                    <a:srgbClr val="000099"/>
                  </a:solidFill>
                  <a:latin typeface="Times New Roman" pitchFamily="18" charset="0"/>
                </a:rPr>
                <a:t>c</a:t>
              </a:r>
              <a:r>
                <a:rPr lang="en-US" altLang="zh-CN" sz="1000">
                  <a:solidFill>
                    <a:srgbClr val="000099"/>
                  </a:solidFill>
                  <a:latin typeface="Times New Roman" pitchFamily="18" charset="0"/>
                </a:rPr>
                <a:t>1</a:t>
              </a:r>
            </a:p>
          </p:txBody>
        </p:sp>
        <p:sp>
          <p:nvSpPr>
            <p:cNvPr id="925737" name="Rectangle 41"/>
            <p:cNvSpPr>
              <a:spLocks noChangeArrowheads="1"/>
            </p:cNvSpPr>
            <p:nvPr/>
          </p:nvSpPr>
          <p:spPr bwMode="auto">
            <a:xfrm>
              <a:off x="1843088" y="3297237"/>
              <a:ext cx="228600" cy="304800"/>
            </a:xfrm>
            <a:prstGeom prst="rect">
              <a:avLst/>
            </a:prstGeom>
            <a:noFill/>
            <a:ln w="22225" algn="ctr">
              <a:noFill/>
              <a:miter lim="800000"/>
              <a:headEnd/>
              <a:tailEnd/>
            </a:ln>
            <a:effectLst/>
          </p:spPr>
          <p:txBody>
            <a:bodyPr lIns="0" tIns="0" rIns="0" bIns="0">
              <a:spAutoFit/>
            </a:bodyPr>
            <a:lstStyle/>
            <a:p>
              <a:pPr algn="l"/>
              <a:r>
                <a:rPr lang="en-US" altLang="zh-CN" i="1">
                  <a:solidFill>
                    <a:srgbClr val="000099"/>
                  </a:solidFill>
                  <a:latin typeface="Times New Roman" pitchFamily="18" charset="0"/>
                </a:rPr>
                <a:t>c</a:t>
              </a:r>
              <a:r>
                <a:rPr lang="en-US" altLang="zh-CN" sz="1000">
                  <a:solidFill>
                    <a:srgbClr val="000099"/>
                  </a:solidFill>
                  <a:latin typeface="Times New Roman" pitchFamily="18" charset="0"/>
                </a:rPr>
                <a:t>1</a:t>
              </a:r>
            </a:p>
          </p:txBody>
        </p:sp>
        <p:sp>
          <p:nvSpPr>
            <p:cNvPr id="925738" name="Rectangle 42"/>
            <p:cNvSpPr>
              <a:spLocks noChangeArrowheads="1"/>
            </p:cNvSpPr>
            <p:nvPr/>
          </p:nvSpPr>
          <p:spPr bwMode="auto">
            <a:xfrm>
              <a:off x="1560513" y="3298825"/>
              <a:ext cx="228600" cy="304800"/>
            </a:xfrm>
            <a:prstGeom prst="rect">
              <a:avLst/>
            </a:prstGeom>
            <a:noFill/>
            <a:ln w="22225" algn="ctr">
              <a:noFill/>
              <a:miter lim="800000"/>
              <a:headEnd/>
              <a:tailEnd/>
            </a:ln>
            <a:effectLst/>
          </p:spPr>
          <p:txBody>
            <a:bodyPr lIns="0" tIns="0" rIns="0" bIns="0">
              <a:spAutoFit/>
            </a:bodyPr>
            <a:lstStyle/>
            <a:p>
              <a:pPr algn="l"/>
              <a:r>
                <a:rPr lang="en-US" altLang="zh-CN" i="1">
                  <a:solidFill>
                    <a:srgbClr val="000099"/>
                  </a:solidFill>
                  <a:latin typeface="Times New Roman" pitchFamily="18" charset="0"/>
                </a:rPr>
                <a:t>c</a:t>
              </a:r>
              <a:r>
                <a:rPr lang="en-US" altLang="zh-CN" sz="1000">
                  <a:solidFill>
                    <a:srgbClr val="000099"/>
                  </a:solidFill>
                  <a:latin typeface="Times New Roman" pitchFamily="18" charset="0"/>
                </a:rPr>
                <a:t>1</a:t>
              </a:r>
            </a:p>
          </p:txBody>
        </p:sp>
        <p:sp>
          <p:nvSpPr>
            <p:cNvPr id="925741" name="Line 45"/>
            <p:cNvSpPr>
              <a:spLocks noChangeShapeType="1"/>
            </p:cNvSpPr>
            <p:nvPr/>
          </p:nvSpPr>
          <p:spPr bwMode="auto">
            <a:xfrm>
              <a:off x="2082800" y="2122487"/>
              <a:ext cx="1044575" cy="609600"/>
            </a:xfrm>
            <a:prstGeom prst="line">
              <a:avLst/>
            </a:prstGeom>
            <a:noFill/>
            <a:ln w="12700">
              <a:solidFill>
                <a:srgbClr val="FF0000"/>
              </a:solidFill>
              <a:round/>
              <a:headEnd/>
              <a:tailEnd/>
            </a:ln>
            <a:effectLst/>
          </p:spPr>
          <p:txBody>
            <a:bodyPr/>
            <a:lstStyle/>
            <a:p>
              <a:endParaRPr lang="en-US"/>
            </a:p>
          </p:txBody>
        </p:sp>
        <p:sp>
          <p:nvSpPr>
            <p:cNvPr id="925742" name="Line 46"/>
            <p:cNvSpPr>
              <a:spLocks noChangeShapeType="1"/>
            </p:cNvSpPr>
            <p:nvPr/>
          </p:nvSpPr>
          <p:spPr bwMode="auto">
            <a:xfrm>
              <a:off x="2060575" y="2732087"/>
              <a:ext cx="1066800" cy="0"/>
            </a:xfrm>
            <a:prstGeom prst="line">
              <a:avLst/>
            </a:prstGeom>
            <a:noFill/>
            <a:ln w="12700">
              <a:solidFill>
                <a:srgbClr val="FF0000"/>
              </a:solidFill>
              <a:round/>
              <a:headEnd/>
              <a:tailEnd/>
            </a:ln>
            <a:effectLst/>
          </p:spPr>
          <p:txBody>
            <a:bodyPr/>
            <a:lstStyle/>
            <a:p>
              <a:endParaRPr lang="en-US"/>
            </a:p>
          </p:txBody>
        </p:sp>
        <p:sp>
          <p:nvSpPr>
            <p:cNvPr id="925743" name="Line 47"/>
            <p:cNvSpPr>
              <a:spLocks noChangeShapeType="1"/>
            </p:cNvSpPr>
            <p:nvPr/>
          </p:nvSpPr>
          <p:spPr bwMode="auto">
            <a:xfrm flipV="1">
              <a:off x="1984375" y="2732087"/>
              <a:ext cx="1143000" cy="685800"/>
            </a:xfrm>
            <a:prstGeom prst="line">
              <a:avLst/>
            </a:prstGeom>
            <a:noFill/>
            <a:ln w="12700">
              <a:solidFill>
                <a:srgbClr val="FF0000"/>
              </a:solidFill>
              <a:round/>
              <a:headEnd/>
              <a:tailEnd/>
            </a:ln>
            <a:effectLst/>
          </p:spPr>
          <p:txBody>
            <a:bodyPr/>
            <a:lstStyle/>
            <a:p>
              <a:endParaRPr lang="en-US"/>
            </a:p>
          </p:txBody>
        </p:sp>
        <p:sp>
          <p:nvSpPr>
            <p:cNvPr id="925744" name="Line 48"/>
            <p:cNvSpPr>
              <a:spLocks noChangeShapeType="1"/>
            </p:cNvSpPr>
            <p:nvPr/>
          </p:nvSpPr>
          <p:spPr bwMode="auto">
            <a:xfrm flipV="1">
              <a:off x="1668463" y="2732087"/>
              <a:ext cx="1458912" cy="750888"/>
            </a:xfrm>
            <a:prstGeom prst="line">
              <a:avLst/>
            </a:prstGeom>
            <a:noFill/>
            <a:ln w="12700">
              <a:solidFill>
                <a:srgbClr val="FF0000"/>
              </a:solidFill>
              <a:round/>
              <a:headEnd/>
              <a:tailEnd/>
            </a:ln>
            <a:effectLst/>
          </p:spPr>
          <p:txBody>
            <a:bodyPr/>
            <a:lstStyle/>
            <a:p>
              <a:endParaRPr lang="en-US"/>
            </a:p>
          </p:txBody>
        </p:sp>
        <p:sp>
          <p:nvSpPr>
            <p:cNvPr id="925746" name="Rectangle 50"/>
            <p:cNvSpPr>
              <a:spLocks noChangeArrowheads="1"/>
            </p:cNvSpPr>
            <p:nvPr/>
          </p:nvSpPr>
          <p:spPr bwMode="auto">
            <a:xfrm>
              <a:off x="3203575" y="2274887"/>
              <a:ext cx="990600" cy="830997"/>
            </a:xfrm>
            <a:prstGeom prst="rect">
              <a:avLst/>
            </a:prstGeom>
            <a:noFill/>
            <a:ln w="22225" algn="ctr">
              <a:noFill/>
              <a:miter lim="800000"/>
              <a:headEnd/>
              <a:tailEnd/>
            </a:ln>
            <a:effectLst/>
          </p:spPr>
          <p:txBody>
            <a:bodyPr lIns="0" tIns="0" rIns="0" bIns="0">
              <a:spAutoFit/>
            </a:bodyPr>
            <a:lstStyle/>
            <a:p>
              <a:pPr algn="l"/>
              <a:r>
                <a:rPr lang="en-US" altLang="zh-CN" dirty="0">
                  <a:solidFill>
                    <a:srgbClr val="B4CED6"/>
                  </a:solidFill>
                </a:rPr>
                <a:t>Mean Feature Vector</a:t>
              </a:r>
            </a:p>
          </p:txBody>
        </p:sp>
        <p:sp>
          <p:nvSpPr>
            <p:cNvPr id="925747" name="Line 51"/>
            <p:cNvSpPr>
              <a:spLocks noChangeShapeType="1"/>
            </p:cNvSpPr>
            <p:nvPr/>
          </p:nvSpPr>
          <p:spPr bwMode="auto">
            <a:xfrm flipV="1">
              <a:off x="4041779" y="2721769"/>
              <a:ext cx="301621" cy="10318"/>
            </a:xfrm>
            <a:prstGeom prst="line">
              <a:avLst/>
            </a:prstGeom>
            <a:noFill/>
            <a:ln w="28575">
              <a:solidFill>
                <a:srgbClr val="FF0000"/>
              </a:solidFill>
              <a:round/>
              <a:headEnd/>
              <a:tailEnd type="triangle" w="med" len="med"/>
            </a:ln>
            <a:effectLst/>
          </p:spPr>
          <p:txBody>
            <a:bodyPr/>
            <a:lstStyle/>
            <a:p>
              <a:endParaRPr lang="en-US"/>
            </a:p>
          </p:txBody>
        </p:sp>
        <p:pic>
          <p:nvPicPr>
            <p:cNvPr id="74765" name="Picture 13"/>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4419600" y="2514600"/>
              <a:ext cx="449263" cy="441325"/>
            </a:xfrm>
            <a:prstGeom prst="rect">
              <a:avLst/>
            </a:prstGeom>
            <a:noFill/>
          </p:spPr>
        </p:pic>
      </p:grpSp>
      <p:sp>
        <p:nvSpPr>
          <p:cNvPr id="74767" name="Rectangle 15"/>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4769"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sp>
        <p:nvSpPr>
          <p:cNvPr id="74770" name="Rectangle 18"/>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4772"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4773" name="Rectangle 21"/>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4775" name="Rectangle 2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sp>
        <p:nvSpPr>
          <p:cNvPr id="74776" name="Rectangle 24"/>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4778" name="Rectangle 2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sp>
        <p:nvSpPr>
          <p:cNvPr id="74779" name="Rectangle 27"/>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4" name="TextBox 103"/>
          <p:cNvSpPr txBox="1"/>
          <p:nvPr/>
        </p:nvSpPr>
        <p:spPr>
          <a:xfrm>
            <a:off x="457200" y="1447800"/>
            <a:ext cx="970137" cy="369332"/>
          </a:xfrm>
          <a:prstGeom prst="rect">
            <a:avLst/>
          </a:prstGeom>
          <a:noFill/>
        </p:spPr>
        <p:txBody>
          <a:bodyPr wrap="none" rtlCol="0">
            <a:spAutoFit/>
          </a:bodyPr>
          <a:lstStyle/>
          <a:p>
            <a:r>
              <a:rPr lang="en-US" dirty="0"/>
              <a:t>{</a:t>
            </a:r>
            <a:r>
              <a:rPr lang="en-US" i="1" dirty="0"/>
              <a:t>C</a:t>
            </a:r>
            <a:r>
              <a:rPr lang="en-US" i="1" baseline="-25000" dirty="0"/>
              <a:t>1</a:t>
            </a:r>
            <a:r>
              <a:rPr lang="en-US" i="1" dirty="0"/>
              <a:t>, C</a:t>
            </a:r>
            <a:r>
              <a:rPr lang="en-US" i="1" baseline="-25000" dirty="0"/>
              <a:t>2</a:t>
            </a:r>
            <a:r>
              <a:rPr lang="en-US" dirty="0"/>
              <a:t>}</a:t>
            </a:r>
          </a:p>
        </p:txBody>
      </p:sp>
      <p:grpSp>
        <p:nvGrpSpPr>
          <p:cNvPr id="91" name="Group 90"/>
          <p:cNvGrpSpPr/>
          <p:nvPr/>
        </p:nvGrpSpPr>
        <p:grpSpPr>
          <a:xfrm>
            <a:off x="1527175" y="1719262"/>
            <a:ext cx="239713" cy="1665288"/>
            <a:chOff x="1527175" y="1719262"/>
            <a:chExt cx="239713" cy="1665288"/>
          </a:xfrm>
        </p:grpSpPr>
        <p:sp>
          <p:nvSpPr>
            <p:cNvPr id="925728" name="Rectangle 32"/>
            <p:cNvSpPr>
              <a:spLocks noChangeArrowheads="1"/>
            </p:cNvSpPr>
            <p:nvPr/>
          </p:nvSpPr>
          <p:spPr bwMode="auto">
            <a:xfrm>
              <a:off x="1538288" y="1719262"/>
              <a:ext cx="228600" cy="304800"/>
            </a:xfrm>
            <a:prstGeom prst="rect">
              <a:avLst/>
            </a:prstGeom>
            <a:noFill/>
            <a:ln w="22225" algn="ctr">
              <a:noFill/>
              <a:miter lim="800000"/>
              <a:headEnd/>
              <a:tailEnd/>
            </a:ln>
            <a:effectLst/>
          </p:spPr>
          <p:txBody>
            <a:bodyPr lIns="0" tIns="0" rIns="0" bIns="0">
              <a:spAutoFit/>
            </a:bodyPr>
            <a:lstStyle/>
            <a:p>
              <a:pPr algn="l"/>
              <a:r>
                <a:rPr lang="en-US" altLang="zh-CN" i="1">
                  <a:solidFill>
                    <a:srgbClr val="FFFFFF"/>
                  </a:solidFill>
                  <a:latin typeface="Times New Roman" pitchFamily="18" charset="0"/>
                </a:rPr>
                <a:t>c</a:t>
              </a:r>
              <a:r>
                <a:rPr lang="en-US" altLang="zh-CN" sz="1000">
                  <a:solidFill>
                    <a:srgbClr val="FFFFFF"/>
                  </a:solidFill>
                  <a:latin typeface="Times New Roman" pitchFamily="18" charset="0"/>
                </a:rPr>
                <a:t>2</a:t>
              </a:r>
            </a:p>
          </p:txBody>
        </p:sp>
        <p:sp>
          <p:nvSpPr>
            <p:cNvPr id="925729" name="Rectangle 33"/>
            <p:cNvSpPr>
              <a:spLocks noChangeArrowheads="1"/>
            </p:cNvSpPr>
            <p:nvPr/>
          </p:nvSpPr>
          <p:spPr bwMode="auto">
            <a:xfrm>
              <a:off x="1527175" y="2405062"/>
              <a:ext cx="228600" cy="304800"/>
            </a:xfrm>
            <a:prstGeom prst="rect">
              <a:avLst/>
            </a:prstGeom>
            <a:noFill/>
            <a:ln w="22225" algn="ctr">
              <a:noFill/>
              <a:miter lim="800000"/>
              <a:headEnd/>
              <a:tailEnd/>
            </a:ln>
            <a:effectLst/>
          </p:spPr>
          <p:txBody>
            <a:bodyPr lIns="0" tIns="0" rIns="0" bIns="0">
              <a:spAutoFit/>
            </a:bodyPr>
            <a:lstStyle/>
            <a:p>
              <a:pPr algn="l"/>
              <a:r>
                <a:rPr lang="en-US" altLang="zh-CN" i="1" dirty="0">
                  <a:solidFill>
                    <a:srgbClr val="FFFFFF"/>
                  </a:solidFill>
                  <a:latin typeface="Times New Roman" pitchFamily="18" charset="0"/>
                </a:rPr>
                <a:t>c</a:t>
              </a:r>
              <a:r>
                <a:rPr lang="en-US" altLang="zh-CN" sz="1000" dirty="0">
                  <a:solidFill>
                    <a:srgbClr val="FFFFFF"/>
                  </a:solidFill>
                  <a:latin typeface="Times New Roman" pitchFamily="18" charset="0"/>
                </a:rPr>
                <a:t>2</a:t>
              </a:r>
            </a:p>
          </p:txBody>
        </p:sp>
        <p:sp>
          <p:nvSpPr>
            <p:cNvPr id="925730" name="Rectangle 34"/>
            <p:cNvSpPr>
              <a:spLocks noChangeArrowheads="1"/>
            </p:cNvSpPr>
            <p:nvPr/>
          </p:nvSpPr>
          <p:spPr bwMode="auto">
            <a:xfrm>
              <a:off x="1527175" y="3079750"/>
              <a:ext cx="228600" cy="304800"/>
            </a:xfrm>
            <a:prstGeom prst="rect">
              <a:avLst/>
            </a:prstGeom>
            <a:noFill/>
            <a:ln w="22225" algn="ctr">
              <a:noFill/>
              <a:miter lim="800000"/>
              <a:headEnd/>
              <a:tailEnd/>
            </a:ln>
            <a:effectLst/>
          </p:spPr>
          <p:txBody>
            <a:bodyPr lIns="0" tIns="0" rIns="0" bIns="0">
              <a:spAutoFit/>
            </a:bodyPr>
            <a:lstStyle/>
            <a:p>
              <a:pPr algn="l"/>
              <a:r>
                <a:rPr lang="en-US" altLang="zh-CN" i="1">
                  <a:solidFill>
                    <a:srgbClr val="FFFFFF"/>
                  </a:solidFill>
                  <a:latin typeface="Times New Roman" pitchFamily="18" charset="0"/>
                </a:rPr>
                <a:t>c</a:t>
              </a:r>
              <a:r>
                <a:rPr lang="en-US" altLang="zh-CN" sz="1000">
                  <a:solidFill>
                    <a:srgbClr val="FFFFFF"/>
                  </a:solidFill>
                  <a:latin typeface="Times New Roman" pitchFamily="18" charset="0"/>
                </a:rPr>
                <a:t>2</a:t>
              </a:r>
            </a:p>
          </p:txBody>
        </p:sp>
      </p:grpSp>
      <p:cxnSp>
        <p:nvCxnSpPr>
          <p:cNvPr id="82" name="Straight Arrow Connector 81"/>
          <p:cNvCxnSpPr/>
          <p:nvPr/>
        </p:nvCxnSpPr>
        <p:spPr>
          <a:xfrm>
            <a:off x="1898618" y="6398254"/>
            <a:ext cx="25209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flipV="1">
            <a:off x="1897063" y="4267200"/>
            <a:ext cx="2948" cy="21310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Rectangle 15"/>
          <p:cNvSpPr>
            <a:spLocks noChangeArrowheads="1"/>
          </p:cNvSpPr>
          <p:nvPr/>
        </p:nvSpPr>
        <p:spPr bwMode="auto">
          <a:xfrm>
            <a:off x="1897063" y="6477564"/>
            <a:ext cx="2514600" cy="192360"/>
          </a:xfrm>
          <a:prstGeom prst="rect">
            <a:avLst/>
          </a:prstGeom>
          <a:noFill/>
          <a:ln w="22225" algn="ctr">
            <a:noFill/>
            <a:miter lim="800000"/>
            <a:headEnd/>
            <a:tailEnd/>
          </a:ln>
          <a:effectLst/>
        </p:spPr>
        <p:txBody>
          <a:bodyPr wrap="square" lIns="0" tIns="0" rIns="0" bIns="0">
            <a:spAutoFit/>
          </a:bodyPr>
          <a:lstStyle/>
          <a:p>
            <a:pPr algn="l">
              <a:lnSpc>
                <a:spcPts val="1500"/>
              </a:lnSpc>
            </a:pPr>
            <a:r>
              <a:rPr lang="en-US" altLang="zh-CN" sz="1400" dirty="0"/>
              <a:t>Multidimensional feature space</a:t>
            </a:r>
          </a:p>
        </p:txBody>
      </p:sp>
      <p:sp>
        <p:nvSpPr>
          <p:cNvPr id="86" name="Oval 85"/>
          <p:cNvSpPr/>
          <p:nvPr/>
        </p:nvSpPr>
        <p:spPr>
          <a:xfrm>
            <a:off x="2310089" y="5255253"/>
            <a:ext cx="152400" cy="150813"/>
          </a:xfrm>
          <a:prstGeom prst="ellipse">
            <a:avLst/>
          </a:prstGeom>
          <a:solidFill>
            <a:srgbClr val="B7745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2575420" y="5039657"/>
            <a:ext cx="152400" cy="150813"/>
          </a:xfrm>
          <a:prstGeom prst="ellipse">
            <a:avLst/>
          </a:prstGeom>
          <a:solidFill>
            <a:srgbClr val="B7745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2183744" y="4847471"/>
            <a:ext cx="152400" cy="150813"/>
          </a:xfrm>
          <a:prstGeom prst="ellipse">
            <a:avLst/>
          </a:prstGeom>
          <a:solidFill>
            <a:srgbClr val="B7745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3048389" y="5623657"/>
            <a:ext cx="152400" cy="150813"/>
          </a:xfrm>
          <a:prstGeom prst="ellipse">
            <a:avLst/>
          </a:prstGeom>
          <a:solidFill>
            <a:srgbClr val="633B2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2678389" y="5734438"/>
            <a:ext cx="152400" cy="150813"/>
          </a:xfrm>
          <a:prstGeom prst="ellipse">
            <a:avLst/>
          </a:prstGeom>
          <a:solidFill>
            <a:srgbClr val="633B2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2992713" y="5993754"/>
            <a:ext cx="152400" cy="150813"/>
          </a:xfrm>
          <a:prstGeom prst="ellipse">
            <a:avLst/>
          </a:prstGeom>
          <a:solidFill>
            <a:srgbClr val="633B2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2697276" y="5987781"/>
            <a:ext cx="152400" cy="150813"/>
          </a:xfrm>
          <a:prstGeom prst="ellipse">
            <a:avLst/>
          </a:prstGeom>
          <a:solidFill>
            <a:srgbClr val="633B2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2397919" y="4550264"/>
            <a:ext cx="152400" cy="150813"/>
          </a:xfrm>
          <a:prstGeom prst="ellipse">
            <a:avLst/>
          </a:prstGeom>
          <a:solidFill>
            <a:srgbClr val="B7745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2897958" y="4742450"/>
            <a:ext cx="152400" cy="150813"/>
          </a:xfrm>
          <a:prstGeom prst="ellipse">
            <a:avLst/>
          </a:prstGeom>
          <a:solidFill>
            <a:srgbClr val="B7745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2924678" y="5097748"/>
            <a:ext cx="152400" cy="150813"/>
          </a:xfrm>
          <a:prstGeom prst="ellipse">
            <a:avLst/>
          </a:prstGeom>
          <a:solidFill>
            <a:srgbClr val="B7745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072231" y="4406220"/>
            <a:ext cx="1140214" cy="1173049"/>
          </a:xfrm>
          <a:prstGeom prst="ellipse">
            <a:avLst/>
          </a:prstGeom>
          <a:noFill/>
          <a:ln>
            <a:solidFill>
              <a:srgbClr val="B7745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Point Star 4"/>
          <p:cNvSpPr/>
          <p:nvPr/>
        </p:nvSpPr>
        <p:spPr>
          <a:xfrm>
            <a:off x="2514600" y="4868235"/>
            <a:ext cx="242551" cy="219860"/>
          </a:xfrm>
          <a:prstGeom prst="star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957388" y="4433751"/>
            <a:ext cx="436338" cy="369332"/>
          </a:xfrm>
          <a:prstGeom prst="rect">
            <a:avLst/>
          </a:prstGeom>
          <a:noFill/>
        </p:spPr>
        <p:txBody>
          <a:bodyPr wrap="none" rtlCol="0">
            <a:spAutoFit/>
          </a:bodyPr>
          <a:lstStyle/>
          <a:p>
            <a:r>
              <a:rPr lang="en-US" i="1" dirty="0"/>
              <a:t>C</a:t>
            </a:r>
            <a:r>
              <a:rPr lang="en-US" i="1" baseline="-25000" dirty="0"/>
              <a:t>1</a:t>
            </a:r>
          </a:p>
        </p:txBody>
      </p:sp>
      <p:cxnSp>
        <p:nvCxnSpPr>
          <p:cNvPr id="8" name="Straight Arrow Connector 7"/>
          <p:cNvCxnSpPr/>
          <p:nvPr/>
        </p:nvCxnSpPr>
        <p:spPr>
          <a:xfrm flipV="1">
            <a:off x="2697276" y="3189287"/>
            <a:ext cx="1001599" cy="173359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C5239D68-6872-4EAF-B842-B6DB3F737C9F}"/>
              </a:ext>
            </a:extLst>
          </p:cNvPr>
          <p:cNvSpPr>
            <a:spLocks noGrp="1"/>
          </p:cNvSpPr>
          <p:nvPr>
            <p:ph type="dt" sz="half" idx="10"/>
          </p:nvPr>
        </p:nvSpPr>
        <p:spPr/>
        <p:txBody>
          <a:bodyPr/>
          <a:lstStyle/>
          <a:p>
            <a:fld id="{E46A955A-BAFB-415C-931C-7C438B94685F}" type="datetime1">
              <a:rPr lang="en-US" smtClean="0"/>
              <a:t>3/28/2023</a:t>
            </a:fld>
            <a:endParaRPr lang="en-US" dirty="0"/>
          </a:p>
        </p:txBody>
      </p:sp>
      <p:sp>
        <p:nvSpPr>
          <p:cNvPr id="3" name="Slide Number Placeholder 2">
            <a:extLst>
              <a:ext uri="{FF2B5EF4-FFF2-40B4-BE49-F238E27FC236}">
                <a16:creationId xmlns:a16="http://schemas.microsoft.com/office/drawing/2014/main" id="{B652B2B2-5AC1-4607-9E54-F12DDB48C064}"/>
              </a:ext>
            </a:extLst>
          </p:cNvPr>
          <p:cNvSpPr>
            <a:spLocks noGrp="1"/>
          </p:cNvSpPr>
          <p:nvPr>
            <p:ph type="sldNum" sz="quarter" idx="12"/>
          </p:nvPr>
        </p:nvSpPr>
        <p:spPr/>
        <p:txBody>
          <a:bodyPr/>
          <a:lstStyle/>
          <a:p>
            <a:fld id="{8444A278-390B-480E-A91C-73A8347B7D93}" type="slidenum">
              <a:rPr lang="en-US" smtClean="0"/>
              <a:pPr/>
              <a:t>64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25773"/>
                                        </p:tgtEl>
                                        <p:attrNameLst>
                                          <p:attrName>style.visibility</p:attrName>
                                        </p:attrNameLst>
                                      </p:cBhvr>
                                      <p:to>
                                        <p:strVal val="visible"/>
                                      </p:to>
                                    </p:set>
                                    <p:animEffect transition="in" filter="dissolve">
                                      <p:cBhvr>
                                        <p:cTn id="7" dur="500"/>
                                        <p:tgtEl>
                                          <p:spTgt spid="925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7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p:cNvGrpSpPr/>
          <p:nvPr/>
        </p:nvGrpSpPr>
        <p:grpSpPr>
          <a:xfrm>
            <a:off x="457200" y="3962400"/>
            <a:ext cx="1984375" cy="2362200"/>
            <a:chOff x="457200" y="3962400"/>
            <a:chExt cx="1984375" cy="2362200"/>
          </a:xfrm>
        </p:grpSpPr>
        <p:grpSp>
          <p:nvGrpSpPr>
            <p:cNvPr id="92" name="Group 91"/>
            <p:cNvGrpSpPr/>
            <p:nvPr/>
          </p:nvGrpSpPr>
          <p:grpSpPr>
            <a:xfrm>
              <a:off x="533400" y="4343400"/>
              <a:ext cx="1908175" cy="1981200"/>
              <a:chOff x="533400" y="4103687"/>
              <a:chExt cx="1908175" cy="1981200"/>
            </a:xfrm>
          </p:grpSpPr>
          <p:pic>
            <p:nvPicPr>
              <p:cNvPr id="925706" name="Picture 10" descr="732"/>
              <p:cNvPicPr>
                <a:picLocks noChangeAspect="1" noChangeArrowheads="1"/>
              </p:cNvPicPr>
              <p:nvPr/>
            </p:nvPicPr>
            <p:blipFill>
              <a:blip r:embed="rId3" cstate="print"/>
              <a:srcRect/>
              <a:stretch>
                <a:fillRect/>
              </a:stretch>
            </p:blipFill>
            <p:spPr bwMode="auto">
              <a:xfrm>
                <a:off x="533400" y="5464175"/>
                <a:ext cx="931863" cy="620712"/>
              </a:xfrm>
              <a:prstGeom prst="rect">
                <a:avLst/>
              </a:prstGeom>
              <a:noFill/>
            </p:spPr>
          </p:pic>
          <p:pic>
            <p:nvPicPr>
              <p:cNvPr id="925707" name="Picture 11" descr="751"/>
              <p:cNvPicPr>
                <a:picLocks noChangeAspect="1" noChangeArrowheads="1"/>
              </p:cNvPicPr>
              <p:nvPr/>
            </p:nvPicPr>
            <p:blipFill>
              <a:blip r:embed="rId4" cstate="print"/>
              <a:srcRect/>
              <a:stretch>
                <a:fillRect/>
              </a:stretch>
            </p:blipFill>
            <p:spPr bwMode="auto">
              <a:xfrm>
                <a:off x="1527175" y="5475287"/>
                <a:ext cx="914400" cy="609600"/>
              </a:xfrm>
              <a:prstGeom prst="rect">
                <a:avLst/>
              </a:prstGeom>
              <a:noFill/>
            </p:spPr>
          </p:pic>
          <p:pic>
            <p:nvPicPr>
              <p:cNvPr id="925708" name="Picture 12" descr="784"/>
              <p:cNvPicPr>
                <a:picLocks noChangeAspect="1" noChangeArrowheads="1"/>
              </p:cNvPicPr>
              <p:nvPr/>
            </p:nvPicPr>
            <p:blipFill>
              <a:blip r:embed="rId5" cstate="print"/>
              <a:srcRect/>
              <a:stretch>
                <a:fillRect/>
              </a:stretch>
            </p:blipFill>
            <p:spPr bwMode="auto">
              <a:xfrm>
                <a:off x="1527175" y="4789487"/>
                <a:ext cx="914400" cy="609600"/>
              </a:xfrm>
              <a:prstGeom prst="rect">
                <a:avLst/>
              </a:prstGeom>
              <a:noFill/>
            </p:spPr>
          </p:pic>
          <p:pic>
            <p:nvPicPr>
              <p:cNvPr id="925709" name="Picture 13" descr="784"/>
              <p:cNvPicPr>
                <a:picLocks noChangeAspect="1" noChangeArrowheads="1"/>
              </p:cNvPicPr>
              <p:nvPr/>
            </p:nvPicPr>
            <p:blipFill>
              <a:blip r:embed="rId6" cstate="print"/>
              <a:srcRect/>
              <a:stretch>
                <a:fillRect/>
              </a:stretch>
            </p:blipFill>
            <p:spPr bwMode="auto">
              <a:xfrm>
                <a:off x="533400" y="4778375"/>
                <a:ext cx="931863" cy="620712"/>
              </a:xfrm>
              <a:prstGeom prst="rect">
                <a:avLst/>
              </a:prstGeom>
              <a:noFill/>
            </p:spPr>
          </p:pic>
          <p:pic>
            <p:nvPicPr>
              <p:cNvPr id="925710" name="Picture 14" descr="771"/>
              <p:cNvPicPr>
                <a:picLocks noChangeAspect="1" noChangeArrowheads="1"/>
              </p:cNvPicPr>
              <p:nvPr/>
            </p:nvPicPr>
            <p:blipFill>
              <a:blip r:embed="rId7" cstate="print"/>
              <a:srcRect/>
              <a:stretch>
                <a:fillRect/>
              </a:stretch>
            </p:blipFill>
            <p:spPr bwMode="auto">
              <a:xfrm>
                <a:off x="1527175" y="4103687"/>
                <a:ext cx="914400" cy="609600"/>
              </a:xfrm>
              <a:prstGeom prst="rect">
                <a:avLst/>
              </a:prstGeom>
              <a:noFill/>
            </p:spPr>
          </p:pic>
          <p:pic>
            <p:nvPicPr>
              <p:cNvPr id="925711" name="Picture 15" descr="771"/>
              <p:cNvPicPr>
                <a:picLocks noChangeAspect="1" noChangeArrowheads="1"/>
              </p:cNvPicPr>
              <p:nvPr/>
            </p:nvPicPr>
            <p:blipFill>
              <a:blip r:embed="rId8" cstate="print"/>
              <a:srcRect/>
              <a:stretch>
                <a:fillRect/>
              </a:stretch>
            </p:blipFill>
            <p:spPr bwMode="auto">
              <a:xfrm>
                <a:off x="536575" y="4103687"/>
                <a:ext cx="931863" cy="620713"/>
              </a:xfrm>
              <a:prstGeom prst="rect">
                <a:avLst/>
              </a:prstGeom>
              <a:noFill/>
            </p:spPr>
          </p:pic>
        </p:grpSp>
        <p:sp>
          <p:nvSpPr>
            <p:cNvPr id="105" name="TextBox 104"/>
            <p:cNvSpPr txBox="1"/>
            <p:nvPr/>
          </p:nvSpPr>
          <p:spPr>
            <a:xfrm>
              <a:off x="457200" y="3962400"/>
              <a:ext cx="970137" cy="369332"/>
            </a:xfrm>
            <a:prstGeom prst="rect">
              <a:avLst/>
            </a:prstGeom>
            <a:noFill/>
          </p:spPr>
          <p:txBody>
            <a:bodyPr wrap="none" rtlCol="0">
              <a:spAutoFit/>
            </a:bodyPr>
            <a:lstStyle/>
            <a:p>
              <a:r>
                <a:rPr lang="en-US" dirty="0"/>
                <a:t>{</a:t>
              </a:r>
              <a:r>
                <a:rPr lang="en-US" i="1" dirty="0"/>
                <a:t>C</a:t>
              </a:r>
              <a:r>
                <a:rPr lang="en-US" i="1" baseline="-25000" dirty="0"/>
                <a:t>1</a:t>
              </a:r>
              <a:r>
                <a:rPr lang="en-US" i="1" dirty="0"/>
                <a:t>, C</a:t>
              </a:r>
              <a:r>
                <a:rPr lang="en-US" i="1" baseline="-25000" dirty="0"/>
                <a:t>8</a:t>
              </a:r>
              <a:r>
                <a:rPr lang="en-US" dirty="0"/>
                <a:t>}</a:t>
              </a:r>
            </a:p>
          </p:txBody>
        </p:sp>
      </p:grpSp>
      <p:sp>
        <p:nvSpPr>
          <p:cNvPr id="925698" name="Rectangle 2"/>
          <p:cNvSpPr>
            <a:spLocks noGrp="1" noChangeArrowheads="1"/>
          </p:cNvSpPr>
          <p:nvPr>
            <p:ph type="title"/>
          </p:nvPr>
        </p:nvSpPr>
        <p:spPr>
          <a:xfrm>
            <a:off x="457200" y="274638"/>
            <a:ext cx="8153400" cy="1143000"/>
          </a:xfrm>
        </p:spPr>
        <p:txBody>
          <a:bodyPr>
            <a:normAutofit/>
          </a:bodyPr>
          <a:lstStyle/>
          <a:p>
            <a:r>
              <a:rPr lang="en-US" altLang="zh-CN" sz="4400" dirty="0">
                <a:solidFill>
                  <a:srgbClr val="CFAFE7"/>
                </a:solidFill>
                <a:ea typeface="宋体" pitchFamily="2" charset="-122"/>
              </a:rPr>
              <a:t>Step 5:  Determine Key-Point Sets</a:t>
            </a:r>
          </a:p>
        </p:txBody>
      </p:sp>
      <p:sp>
        <p:nvSpPr>
          <p:cNvPr id="925754" name="Rectangle 58"/>
          <p:cNvSpPr>
            <a:spLocks noChangeArrowheads="1"/>
          </p:cNvSpPr>
          <p:nvPr/>
        </p:nvSpPr>
        <p:spPr bwMode="auto">
          <a:xfrm>
            <a:off x="5562600" y="4191000"/>
            <a:ext cx="1052510" cy="553998"/>
          </a:xfrm>
          <a:prstGeom prst="rect">
            <a:avLst/>
          </a:prstGeom>
          <a:noFill/>
          <a:ln w="22225" algn="ctr">
            <a:noFill/>
            <a:miter lim="800000"/>
            <a:headEnd/>
            <a:tailEnd/>
          </a:ln>
          <a:effectLst/>
        </p:spPr>
        <p:txBody>
          <a:bodyPr wrap="square" lIns="0" tIns="0" rIns="0" bIns="0">
            <a:spAutoFit/>
          </a:bodyPr>
          <a:lstStyle/>
          <a:p>
            <a:pPr algn="ctr"/>
            <a:r>
              <a:rPr lang="en-US" altLang="zh-CN" dirty="0">
                <a:solidFill>
                  <a:srgbClr val="F78609"/>
                </a:solidFill>
              </a:rPr>
              <a:t>Key Label</a:t>
            </a:r>
          </a:p>
          <a:p>
            <a:pPr algn="ctr"/>
            <a:r>
              <a:rPr lang="en-US" altLang="zh-CN" dirty="0">
                <a:solidFill>
                  <a:srgbClr val="F78609"/>
                </a:solidFill>
              </a:rPr>
              <a:t>Patterns</a:t>
            </a:r>
          </a:p>
        </p:txBody>
      </p:sp>
      <p:sp>
        <p:nvSpPr>
          <p:cNvPr id="925755" name="Rectangle 59"/>
          <p:cNvSpPr>
            <a:spLocks noChangeArrowheads="1"/>
          </p:cNvSpPr>
          <p:nvPr/>
        </p:nvSpPr>
        <p:spPr bwMode="auto">
          <a:xfrm>
            <a:off x="7086599" y="4371201"/>
            <a:ext cx="1600201" cy="276999"/>
          </a:xfrm>
          <a:prstGeom prst="rect">
            <a:avLst/>
          </a:prstGeom>
          <a:noFill/>
          <a:ln w="22225" algn="ctr">
            <a:noFill/>
            <a:miter lim="800000"/>
            <a:headEnd/>
            <a:tailEnd/>
          </a:ln>
          <a:effectLst/>
        </p:spPr>
        <p:txBody>
          <a:bodyPr wrap="square" lIns="0" tIns="0" rIns="0" bIns="0">
            <a:spAutoFit/>
          </a:bodyPr>
          <a:lstStyle/>
          <a:p>
            <a:pPr algn="ctr"/>
            <a:r>
              <a:rPr lang="en-US" altLang="zh-CN" dirty="0">
                <a:solidFill>
                  <a:srgbClr val="F78609"/>
                </a:solidFill>
              </a:rPr>
              <a:t>Key-point Sets</a:t>
            </a:r>
          </a:p>
        </p:txBody>
      </p:sp>
      <p:sp>
        <p:nvSpPr>
          <p:cNvPr id="925773" name="Rectangle 77"/>
          <p:cNvSpPr>
            <a:spLocks noChangeArrowheads="1"/>
          </p:cNvSpPr>
          <p:nvPr/>
        </p:nvSpPr>
        <p:spPr bwMode="auto">
          <a:xfrm>
            <a:off x="5410200" y="1752600"/>
            <a:ext cx="3124200" cy="2123658"/>
          </a:xfrm>
          <a:prstGeom prst="rect">
            <a:avLst/>
          </a:prstGeom>
          <a:noFill/>
          <a:ln w="22225" algn="ctr">
            <a:noFill/>
            <a:miter lim="800000"/>
            <a:headEnd/>
            <a:tailEnd/>
          </a:ln>
          <a:effectLst/>
        </p:spPr>
        <p:txBody>
          <a:bodyPr wrap="square" lIns="0" tIns="0" rIns="0" bIns="0">
            <a:spAutoFit/>
          </a:bodyPr>
          <a:lstStyle/>
          <a:p>
            <a:pPr algn="l"/>
            <a:r>
              <a:rPr lang="en-US" altLang="zh-CN" sz="2300" dirty="0">
                <a:latin typeface="+mj-lt"/>
              </a:rPr>
              <a:t>Create </a:t>
            </a:r>
            <a:r>
              <a:rPr lang="en-US" altLang="zh-CN" sz="2300" b="1" dirty="0">
                <a:solidFill>
                  <a:srgbClr val="B4CED6"/>
                </a:solidFill>
                <a:latin typeface="+mj-lt"/>
              </a:rPr>
              <a:t>key-point sets </a:t>
            </a:r>
            <a:r>
              <a:rPr lang="en-US" altLang="zh-CN" sz="2300" dirty="0">
                <a:latin typeface="+mj-lt"/>
              </a:rPr>
              <a:t>for each image category by replacing the cluster labels with the corresponding mean feature vectors</a:t>
            </a:r>
          </a:p>
        </p:txBody>
      </p:sp>
      <p:sp>
        <p:nvSpPr>
          <p:cNvPr id="925776" name="Line 80"/>
          <p:cNvSpPr>
            <a:spLocks noChangeShapeType="1"/>
          </p:cNvSpPr>
          <p:nvPr/>
        </p:nvSpPr>
        <p:spPr bwMode="auto">
          <a:xfrm>
            <a:off x="6615109" y="5162550"/>
            <a:ext cx="609600" cy="0"/>
          </a:xfrm>
          <a:prstGeom prst="line">
            <a:avLst/>
          </a:prstGeom>
          <a:noFill/>
          <a:ln w="31750">
            <a:solidFill>
              <a:srgbClr val="FF0000"/>
            </a:solidFill>
            <a:round/>
            <a:headEnd/>
            <a:tailEnd type="triangle" w="med" len="med"/>
          </a:ln>
          <a:effectLst/>
        </p:spPr>
        <p:txBody>
          <a:bodyPr/>
          <a:lstStyle/>
          <a:p>
            <a:endParaRPr lang="en-US"/>
          </a:p>
        </p:txBody>
      </p:sp>
      <p:sp>
        <p:nvSpPr>
          <p:cNvPr id="925777" name="Line 81"/>
          <p:cNvSpPr>
            <a:spLocks noChangeShapeType="1"/>
          </p:cNvSpPr>
          <p:nvPr/>
        </p:nvSpPr>
        <p:spPr bwMode="auto">
          <a:xfrm>
            <a:off x="6629397" y="5791200"/>
            <a:ext cx="609600" cy="0"/>
          </a:xfrm>
          <a:prstGeom prst="line">
            <a:avLst/>
          </a:prstGeom>
          <a:noFill/>
          <a:ln w="31750">
            <a:solidFill>
              <a:srgbClr val="FF0000"/>
            </a:solidFill>
            <a:round/>
            <a:headEnd/>
            <a:tailEnd type="triangle" w="med" len="med"/>
          </a:ln>
          <a:effectLst/>
        </p:spPr>
        <p:txBody>
          <a:bodyPr/>
          <a:lstStyle/>
          <a:p>
            <a:endParaRPr lang="en-US"/>
          </a:p>
        </p:txBody>
      </p:sp>
      <p:sp>
        <p:nvSpPr>
          <p:cNvPr id="747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4753" name="Picture 1"/>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0" y="457200"/>
            <a:ext cx="449263" cy="441325"/>
          </a:xfrm>
          <a:prstGeom prst="rect">
            <a:avLst/>
          </a:prstGeom>
          <a:noFill/>
        </p:spPr>
      </p:pic>
      <p:sp>
        <p:nvSpPr>
          <p:cNvPr id="74755" name="Rectangle 3"/>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475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4756" name="Picture 4"/>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0" y="457200"/>
            <a:ext cx="449263" cy="441325"/>
          </a:xfrm>
          <a:prstGeom prst="rect">
            <a:avLst/>
          </a:prstGeom>
          <a:noFill/>
        </p:spPr>
      </p:pic>
      <p:sp>
        <p:nvSpPr>
          <p:cNvPr id="74758" name="Rectangle 6"/>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476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4759"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0" y="457200"/>
            <a:ext cx="449263" cy="441325"/>
          </a:xfrm>
          <a:prstGeom prst="rect">
            <a:avLst/>
          </a:prstGeom>
          <a:noFill/>
        </p:spPr>
      </p:pic>
      <p:sp>
        <p:nvSpPr>
          <p:cNvPr id="74761" name="Rectangle 9"/>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476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4762" name="Picture 10"/>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0" y="457200"/>
            <a:ext cx="449263" cy="441325"/>
          </a:xfrm>
          <a:prstGeom prst="rect">
            <a:avLst/>
          </a:prstGeom>
          <a:noFill/>
        </p:spPr>
      </p:pic>
      <p:sp>
        <p:nvSpPr>
          <p:cNvPr id="74764" name="Rectangle 12"/>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4766"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25700" name="Picture 4" descr="738"/>
          <p:cNvPicPr>
            <a:picLocks noChangeAspect="1" noChangeArrowheads="1"/>
          </p:cNvPicPr>
          <p:nvPr/>
        </p:nvPicPr>
        <p:blipFill>
          <a:blip r:embed="rId10" cstate="print"/>
          <a:srcRect/>
          <a:stretch>
            <a:fillRect/>
          </a:stretch>
        </p:blipFill>
        <p:spPr bwMode="auto">
          <a:xfrm>
            <a:off x="536575" y="2503487"/>
            <a:ext cx="923925" cy="615950"/>
          </a:xfrm>
          <a:prstGeom prst="rect">
            <a:avLst/>
          </a:prstGeom>
          <a:noFill/>
        </p:spPr>
      </p:pic>
      <p:pic>
        <p:nvPicPr>
          <p:cNvPr id="925701" name="Picture 5" descr="741"/>
          <p:cNvPicPr>
            <a:picLocks noChangeAspect="1" noChangeArrowheads="1"/>
          </p:cNvPicPr>
          <p:nvPr/>
        </p:nvPicPr>
        <p:blipFill>
          <a:blip r:embed="rId11" cstate="print"/>
          <a:srcRect/>
          <a:stretch>
            <a:fillRect/>
          </a:stretch>
        </p:blipFill>
        <p:spPr bwMode="auto">
          <a:xfrm>
            <a:off x="536575" y="3189287"/>
            <a:ext cx="923925" cy="615950"/>
          </a:xfrm>
          <a:prstGeom prst="rect">
            <a:avLst/>
          </a:prstGeom>
          <a:noFill/>
        </p:spPr>
      </p:pic>
      <p:pic>
        <p:nvPicPr>
          <p:cNvPr id="925702" name="Picture 6" descr="738"/>
          <p:cNvPicPr>
            <a:picLocks noChangeAspect="1" noChangeArrowheads="1"/>
          </p:cNvPicPr>
          <p:nvPr/>
        </p:nvPicPr>
        <p:blipFill>
          <a:blip r:embed="rId12" cstate="print"/>
          <a:srcRect/>
          <a:stretch>
            <a:fillRect/>
          </a:stretch>
        </p:blipFill>
        <p:spPr bwMode="auto">
          <a:xfrm>
            <a:off x="1527175" y="2503487"/>
            <a:ext cx="914400" cy="609600"/>
          </a:xfrm>
          <a:prstGeom prst="rect">
            <a:avLst/>
          </a:prstGeom>
          <a:noFill/>
        </p:spPr>
      </p:pic>
      <p:pic>
        <p:nvPicPr>
          <p:cNvPr id="925703" name="Picture 7" descr="741"/>
          <p:cNvPicPr>
            <a:picLocks noChangeAspect="1" noChangeArrowheads="1"/>
          </p:cNvPicPr>
          <p:nvPr/>
        </p:nvPicPr>
        <p:blipFill>
          <a:blip r:embed="rId13" cstate="print"/>
          <a:srcRect/>
          <a:stretch>
            <a:fillRect/>
          </a:stretch>
        </p:blipFill>
        <p:spPr bwMode="auto">
          <a:xfrm>
            <a:off x="1527175" y="3189287"/>
            <a:ext cx="914400" cy="609600"/>
          </a:xfrm>
          <a:prstGeom prst="rect">
            <a:avLst/>
          </a:prstGeom>
          <a:noFill/>
        </p:spPr>
      </p:pic>
      <p:pic>
        <p:nvPicPr>
          <p:cNvPr id="925704" name="Picture 8" descr="744"/>
          <p:cNvPicPr>
            <a:picLocks noChangeAspect="1" noChangeArrowheads="1"/>
          </p:cNvPicPr>
          <p:nvPr/>
        </p:nvPicPr>
        <p:blipFill>
          <a:blip r:embed="rId14" cstate="print"/>
          <a:srcRect/>
          <a:stretch>
            <a:fillRect/>
          </a:stretch>
        </p:blipFill>
        <p:spPr bwMode="auto">
          <a:xfrm>
            <a:off x="1527175" y="1817687"/>
            <a:ext cx="914400" cy="609600"/>
          </a:xfrm>
          <a:prstGeom prst="rect">
            <a:avLst/>
          </a:prstGeom>
          <a:noFill/>
        </p:spPr>
      </p:pic>
      <p:pic>
        <p:nvPicPr>
          <p:cNvPr id="925705" name="Picture 9" descr="744"/>
          <p:cNvPicPr>
            <a:picLocks noChangeAspect="1" noChangeArrowheads="1"/>
          </p:cNvPicPr>
          <p:nvPr/>
        </p:nvPicPr>
        <p:blipFill>
          <a:blip r:embed="rId15" cstate="print"/>
          <a:srcRect/>
          <a:stretch>
            <a:fillRect/>
          </a:stretch>
        </p:blipFill>
        <p:spPr bwMode="auto">
          <a:xfrm>
            <a:off x="536575" y="1817687"/>
            <a:ext cx="923925" cy="615950"/>
          </a:xfrm>
          <a:prstGeom prst="rect">
            <a:avLst/>
          </a:prstGeom>
          <a:noFill/>
        </p:spPr>
      </p:pic>
      <p:grpSp>
        <p:nvGrpSpPr>
          <p:cNvPr id="95" name="Group 94"/>
          <p:cNvGrpSpPr/>
          <p:nvPr/>
        </p:nvGrpSpPr>
        <p:grpSpPr>
          <a:xfrm>
            <a:off x="1560513" y="1936750"/>
            <a:ext cx="3308350" cy="1666875"/>
            <a:chOff x="1560513" y="1936750"/>
            <a:chExt cx="3308350" cy="1666875"/>
          </a:xfrm>
        </p:grpSpPr>
        <p:sp>
          <p:nvSpPr>
            <p:cNvPr id="925735" name="Rectangle 39"/>
            <p:cNvSpPr>
              <a:spLocks noChangeArrowheads="1"/>
            </p:cNvSpPr>
            <p:nvPr/>
          </p:nvSpPr>
          <p:spPr bwMode="auto">
            <a:xfrm>
              <a:off x="1897063" y="1936750"/>
              <a:ext cx="228600" cy="304800"/>
            </a:xfrm>
            <a:prstGeom prst="rect">
              <a:avLst/>
            </a:prstGeom>
            <a:noFill/>
            <a:ln w="22225" algn="ctr">
              <a:noFill/>
              <a:miter lim="800000"/>
              <a:headEnd/>
              <a:tailEnd/>
            </a:ln>
            <a:effectLst/>
          </p:spPr>
          <p:txBody>
            <a:bodyPr lIns="0" tIns="0" rIns="0" bIns="0">
              <a:spAutoFit/>
            </a:bodyPr>
            <a:lstStyle/>
            <a:p>
              <a:pPr algn="l"/>
              <a:r>
                <a:rPr lang="en-US" altLang="zh-CN" i="1">
                  <a:solidFill>
                    <a:srgbClr val="000099"/>
                  </a:solidFill>
                  <a:latin typeface="Times New Roman" pitchFamily="18" charset="0"/>
                </a:rPr>
                <a:t>c</a:t>
              </a:r>
              <a:r>
                <a:rPr lang="en-US" altLang="zh-CN" sz="1000">
                  <a:solidFill>
                    <a:srgbClr val="000099"/>
                  </a:solidFill>
                  <a:latin typeface="Times New Roman" pitchFamily="18" charset="0"/>
                </a:rPr>
                <a:t>1</a:t>
              </a:r>
            </a:p>
          </p:txBody>
        </p:sp>
        <p:sp>
          <p:nvSpPr>
            <p:cNvPr id="925736" name="Rectangle 40"/>
            <p:cNvSpPr>
              <a:spLocks noChangeArrowheads="1"/>
            </p:cNvSpPr>
            <p:nvPr/>
          </p:nvSpPr>
          <p:spPr bwMode="auto">
            <a:xfrm>
              <a:off x="1831975" y="2720975"/>
              <a:ext cx="228600" cy="304800"/>
            </a:xfrm>
            <a:prstGeom prst="rect">
              <a:avLst/>
            </a:prstGeom>
            <a:noFill/>
            <a:ln w="22225" algn="ctr">
              <a:noFill/>
              <a:miter lim="800000"/>
              <a:headEnd/>
              <a:tailEnd/>
            </a:ln>
            <a:effectLst/>
          </p:spPr>
          <p:txBody>
            <a:bodyPr lIns="0" tIns="0" rIns="0" bIns="0">
              <a:spAutoFit/>
            </a:bodyPr>
            <a:lstStyle/>
            <a:p>
              <a:pPr algn="l"/>
              <a:r>
                <a:rPr lang="en-US" altLang="zh-CN" i="1">
                  <a:solidFill>
                    <a:srgbClr val="000099"/>
                  </a:solidFill>
                  <a:latin typeface="Times New Roman" pitchFamily="18" charset="0"/>
                </a:rPr>
                <a:t>c</a:t>
              </a:r>
              <a:r>
                <a:rPr lang="en-US" altLang="zh-CN" sz="1000">
                  <a:solidFill>
                    <a:srgbClr val="000099"/>
                  </a:solidFill>
                  <a:latin typeface="Times New Roman" pitchFamily="18" charset="0"/>
                </a:rPr>
                <a:t>1</a:t>
              </a:r>
            </a:p>
          </p:txBody>
        </p:sp>
        <p:sp>
          <p:nvSpPr>
            <p:cNvPr id="925737" name="Rectangle 41"/>
            <p:cNvSpPr>
              <a:spLocks noChangeArrowheads="1"/>
            </p:cNvSpPr>
            <p:nvPr/>
          </p:nvSpPr>
          <p:spPr bwMode="auto">
            <a:xfrm>
              <a:off x="1843088" y="3297237"/>
              <a:ext cx="228600" cy="304800"/>
            </a:xfrm>
            <a:prstGeom prst="rect">
              <a:avLst/>
            </a:prstGeom>
            <a:noFill/>
            <a:ln w="22225" algn="ctr">
              <a:noFill/>
              <a:miter lim="800000"/>
              <a:headEnd/>
              <a:tailEnd/>
            </a:ln>
            <a:effectLst/>
          </p:spPr>
          <p:txBody>
            <a:bodyPr lIns="0" tIns="0" rIns="0" bIns="0">
              <a:spAutoFit/>
            </a:bodyPr>
            <a:lstStyle/>
            <a:p>
              <a:pPr algn="l"/>
              <a:r>
                <a:rPr lang="en-US" altLang="zh-CN" i="1">
                  <a:solidFill>
                    <a:srgbClr val="000099"/>
                  </a:solidFill>
                  <a:latin typeface="Times New Roman" pitchFamily="18" charset="0"/>
                </a:rPr>
                <a:t>c</a:t>
              </a:r>
              <a:r>
                <a:rPr lang="en-US" altLang="zh-CN" sz="1000">
                  <a:solidFill>
                    <a:srgbClr val="000099"/>
                  </a:solidFill>
                  <a:latin typeface="Times New Roman" pitchFamily="18" charset="0"/>
                </a:rPr>
                <a:t>1</a:t>
              </a:r>
            </a:p>
          </p:txBody>
        </p:sp>
        <p:sp>
          <p:nvSpPr>
            <p:cNvPr id="925738" name="Rectangle 42"/>
            <p:cNvSpPr>
              <a:spLocks noChangeArrowheads="1"/>
            </p:cNvSpPr>
            <p:nvPr/>
          </p:nvSpPr>
          <p:spPr bwMode="auto">
            <a:xfrm>
              <a:off x="1560513" y="3298825"/>
              <a:ext cx="228600" cy="304800"/>
            </a:xfrm>
            <a:prstGeom prst="rect">
              <a:avLst/>
            </a:prstGeom>
            <a:noFill/>
            <a:ln w="22225" algn="ctr">
              <a:noFill/>
              <a:miter lim="800000"/>
              <a:headEnd/>
              <a:tailEnd/>
            </a:ln>
            <a:effectLst/>
          </p:spPr>
          <p:txBody>
            <a:bodyPr lIns="0" tIns="0" rIns="0" bIns="0">
              <a:spAutoFit/>
            </a:bodyPr>
            <a:lstStyle/>
            <a:p>
              <a:pPr algn="l"/>
              <a:r>
                <a:rPr lang="en-US" altLang="zh-CN" i="1">
                  <a:solidFill>
                    <a:srgbClr val="000099"/>
                  </a:solidFill>
                  <a:latin typeface="Times New Roman" pitchFamily="18" charset="0"/>
                </a:rPr>
                <a:t>c</a:t>
              </a:r>
              <a:r>
                <a:rPr lang="en-US" altLang="zh-CN" sz="1000">
                  <a:solidFill>
                    <a:srgbClr val="000099"/>
                  </a:solidFill>
                  <a:latin typeface="Times New Roman" pitchFamily="18" charset="0"/>
                </a:rPr>
                <a:t>1</a:t>
              </a:r>
            </a:p>
          </p:txBody>
        </p:sp>
        <p:sp>
          <p:nvSpPr>
            <p:cNvPr id="925741" name="Line 45"/>
            <p:cNvSpPr>
              <a:spLocks noChangeShapeType="1"/>
            </p:cNvSpPr>
            <p:nvPr/>
          </p:nvSpPr>
          <p:spPr bwMode="auto">
            <a:xfrm>
              <a:off x="2082800" y="2122487"/>
              <a:ext cx="1044575" cy="609600"/>
            </a:xfrm>
            <a:prstGeom prst="line">
              <a:avLst/>
            </a:prstGeom>
            <a:noFill/>
            <a:ln w="12700">
              <a:solidFill>
                <a:srgbClr val="FF0000"/>
              </a:solidFill>
              <a:round/>
              <a:headEnd/>
              <a:tailEnd/>
            </a:ln>
            <a:effectLst/>
          </p:spPr>
          <p:txBody>
            <a:bodyPr/>
            <a:lstStyle/>
            <a:p>
              <a:endParaRPr lang="en-US"/>
            </a:p>
          </p:txBody>
        </p:sp>
        <p:sp>
          <p:nvSpPr>
            <p:cNvPr id="925742" name="Line 46"/>
            <p:cNvSpPr>
              <a:spLocks noChangeShapeType="1"/>
            </p:cNvSpPr>
            <p:nvPr/>
          </p:nvSpPr>
          <p:spPr bwMode="auto">
            <a:xfrm>
              <a:off x="2060575" y="2732087"/>
              <a:ext cx="1066800" cy="0"/>
            </a:xfrm>
            <a:prstGeom prst="line">
              <a:avLst/>
            </a:prstGeom>
            <a:noFill/>
            <a:ln w="12700">
              <a:solidFill>
                <a:srgbClr val="FF0000"/>
              </a:solidFill>
              <a:round/>
              <a:headEnd/>
              <a:tailEnd/>
            </a:ln>
            <a:effectLst/>
          </p:spPr>
          <p:txBody>
            <a:bodyPr/>
            <a:lstStyle/>
            <a:p>
              <a:endParaRPr lang="en-US"/>
            </a:p>
          </p:txBody>
        </p:sp>
        <p:sp>
          <p:nvSpPr>
            <p:cNvPr id="925743" name="Line 47"/>
            <p:cNvSpPr>
              <a:spLocks noChangeShapeType="1"/>
            </p:cNvSpPr>
            <p:nvPr/>
          </p:nvSpPr>
          <p:spPr bwMode="auto">
            <a:xfrm flipV="1">
              <a:off x="1984375" y="2732087"/>
              <a:ext cx="1143000" cy="685800"/>
            </a:xfrm>
            <a:prstGeom prst="line">
              <a:avLst/>
            </a:prstGeom>
            <a:noFill/>
            <a:ln w="12700">
              <a:solidFill>
                <a:srgbClr val="FF0000"/>
              </a:solidFill>
              <a:round/>
              <a:headEnd/>
              <a:tailEnd/>
            </a:ln>
            <a:effectLst/>
          </p:spPr>
          <p:txBody>
            <a:bodyPr/>
            <a:lstStyle/>
            <a:p>
              <a:endParaRPr lang="en-US"/>
            </a:p>
          </p:txBody>
        </p:sp>
        <p:sp>
          <p:nvSpPr>
            <p:cNvPr id="925744" name="Line 48"/>
            <p:cNvSpPr>
              <a:spLocks noChangeShapeType="1"/>
            </p:cNvSpPr>
            <p:nvPr/>
          </p:nvSpPr>
          <p:spPr bwMode="auto">
            <a:xfrm flipV="1">
              <a:off x="1668463" y="2732087"/>
              <a:ext cx="1458912" cy="750888"/>
            </a:xfrm>
            <a:prstGeom prst="line">
              <a:avLst/>
            </a:prstGeom>
            <a:noFill/>
            <a:ln w="12700">
              <a:solidFill>
                <a:srgbClr val="FF0000"/>
              </a:solidFill>
              <a:round/>
              <a:headEnd/>
              <a:tailEnd/>
            </a:ln>
            <a:effectLst/>
          </p:spPr>
          <p:txBody>
            <a:bodyPr/>
            <a:lstStyle/>
            <a:p>
              <a:endParaRPr lang="en-US"/>
            </a:p>
          </p:txBody>
        </p:sp>
        <p:sp>
          <p:nvSpPr>
            <p:cNvPr id="925746" name="Rectangle 50"/>
            <p:cNvSpPr>
              <a:spLocks noChangeArrowheads="1"/>
            </p:cNvSpPr>
            <p:nvPr/>
          </p:nvSpPr>
          <p:spPr bwMode="auto">
            <a:xfrm>
              <a:off x="3203575" y="2274887"/>
              <a:ext cx="990600" cy="830997"/>
            </a:xfrm>
            <a:prstGeom prst="rect">
              <a:avLst/>
            </a:prstGeom>
            <a:noFill/>
            <a:ln w="22225" algn="ctr">
              <a:noFill/>
              <a:miter lim="800000"/>
              <a:headEnd/>
              <a:tailEnd/>
            </a:ln>
            <a:effectLst/>
          </p:spPr>
          <p:txBody>
            <a:bodyPr lIns="0" tIns="0" rIns="0" bIns="0">
              <a:spAutoFit/>
            </a:bodyPr>
            <a:lstStyle/>
            <a:p>
              <a:pPr algn="l"/>
              <a:r>
                <a:rPr lang="en-US" altLang="zh-CN" dirty="0">
                  <a:solidFill>
                    <a:srgbClr val="B4CED6"/>
                  </a:solidFill>
                </a:rPr>
                <a:t>Mean Feature Vector</a:t>
              </a:r>
            </a:p>
          </p:txBody>
        </p:sp>
        <p:sp>
          <p:nvSpPr>
            <p:cNvPr id="925747" name="Line 51"/>
            <p:cNvSpPr>
              <a:spLocks noChangeShapeType="1"/>
            </p:cNvSpPr>
            <p:nvPr/>
          </p:nvSpPr>
          <p:spPr bwMode="auto">
            <a:xfrm flipV="1">
              <a:off x="4041779" y="2721769"/>
              <a:ext cx="301621" cy="10318"/>
            </a:xfrm>
            <a:prstGeom prst="line">
              <a:avLst/>
            </a:prstGeom>
            <a:noFill/>
            <a:ln w="28575">
              <a:solidFill>
                <a:srgbClr val="FF0000"/>
              </a:solidFill>
              <a:round/>
              <a:headEnd/>
              <a:tailEnd type="triangle" w="med" len="med"/>
            </a:ln>
            <a:effectLst/>
          </p:spPr>
          <p:txBody>
            <a:bodyPr/>
            <a:lstStyle/>
            <a:p>
              <a:endParaRPr lang="en-US"/>
            </a:p>
          </p:txBody>
        </p:sp>
        <p:pic>
          <p:nvPicPr>
            <p:cNvPr id="74765" name="Picture 13"/>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4419600" y="2514600"/>
              <a:ext cx="449263" cy="441325"/>
            </a:xfrm>
            <a:prstGeom prst="rect">
              <a:avLst/>
            </a:prstGeom>
            <a:noFill/>
          </p:spPr>
        </p:pic>
      </p:grpSp>
      <p:sp>
        <p:nvSpPr>
          <p:cNvPr id="74767" name="Rectangle 15"/>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4769"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grpSp>
        <p:nvGrpSpPr>
          <p:cNvPr id="94" name="Group 93"/>
          <p:cNvGrpSpPr/>
          <p:nvPr/>
        </p:nvGrpSpPr>
        <p:grpSpPr>
          <a:xfrm>
            <a:off x="1755775" y="2351087"/>
            <a:ext cx="3189288" cy="3871118"/>
            <a:chOff x="1755775" y="2351087"/>
            <a:chExt cx="3189288" cy="3871118"/>
          </a:xfrm>
        </p:grpSpPr>
        <p:sp>
          <p:nvSpPr>
            <p:cNvPr id="925763" name="Line 67"/>
            <p:cNvSpPr>
              <a:spLocks noChangeShapeType="1"/>
            </p:cNvSpPr>
            <p:nvPr/>
          </p:nvSpPr>
          <p:spPr bwMode="auto">
            <a:xfrm>
              <a:off x="1755775" y="2351087"/>
              <a:ext cx="2514600" cy="1752600"/>
            </a:xfrm>
            <a:prstGeom prst="line">
              <a:avLst/>
            </a:prstGeom>
            <a:noFill/>
            <a:ln w="12700">
              <a:solidFill>
                <a:srgbClr val="99CC00"/>
              </a:solidFill>
              <a:round/>
              <a:headEnd/>
              <a:tailEnd/>
            </a:ln>
            <a:effectLst/>
          </p:spPr>
          <p:txBody>
            <a:bodyPr/>
            <a:lstStyle/>
            <a:p>
              <a:endParaRPr lang="en-US"/>
            </a:p>
          </p:txBody>
        </p:sp>
        <p:sp>
          <p:nvSpPr>
            <p:cNvPr id="925764" name="Line 68"/>
            <p:cNvSpPr>
              <a:spLocks noChangeShapeType="1"/>
            </p:cNvSpPr>
            <p:nvPr/>
          </p:nvSpPr>
          <p:spPr bwMode="auto">
            <a:xfrm>
              <a:off x="2212975" y="2960687"/>
              <a:ext cx="2057400" cy="1143000"/>
            </a:xfrm>
            <a:prstGeom prst="line">
              <a:avLst/>
            </a:prstGeom>
            <a:noFill/>
            <a:ln w="12700">
              <a:solidFill>
                <a:srgbClr val="99CC00"/>
              </a:solidFill>
              <a:round/>
              <a:headEnd/>
              <a:tailEnd/>
            </a:ln>
            <a:effectLst/>
          </p:spPr>
          <p:txBody>
            <a:bodyPr/>
            <a:lstStyle/>
            <a:p>
              <a:endParaRPr lang="en-US"/>
            </a:p>
          </p:txBody>
        </p:sp>
        <p:sp>
          <p:nvSpPr>
            <p:cNvPr id="925765" name="Line 69"/>
            <p:cNvSpPr>
              <a:spLocks noChangeShapeType="1"/>
            </p:cNvSpPr>
            <p:nvPr/>
          </p:nvSpPr>
          <p:spPr bwMode="auto">
            <a:xfrm>
              <a:off x="2289175" y="3417887"/>
              <a:ext cx="1981200" cy="685800"/>
            </a:xfrm>
            <a:prstGeom prst="line">
              <a:avLst/>
            </a:prstGeom>
            <a:noFill/>
            <a:ln w="12700">
              <a:solidFill>
                <a:srgbClr val="99CC00"/>
              </a:solidFill>
              <a:round/>
              <a:headEnd/>
              <a:tailEnd/>
            </a:ln>
            <a:effectLst/>
          </p:spPr>
          <p:txBody>
            <a:bodyPr/>
            <a:lstStyle/>
            <a:p>
              <a:endParaRPr lang="en-US"/>
            </a:p>
          </p:txBody>
        </p:sp>
        <p:sp>
          <p:nvSpPr>
            <p:cNvPr id="925766" name="Line 70"/>
            <p:cNvSpPr>
              <a:spLocks noChangeShapeType="1"/>
            </p:cNvSpPr>
            <p:nvPr/>
          </p:nvSpPr>
          <p:spPr bwMode="auto">
            <a:xfrm flipV="1">
              <a:off x="2250281" y="4103684"/>
              <a:ext cx="2020093" cy="818359"/>
            </a:xfrm>
            <a:prstGeom prst="line">
              <a:avLst/>
            </a:prstGeom>
            <a:noFill/>
            <a:ln w="12700">
              <a:solidFill>
                <a:srgbClr val="99CC00"/>
              </a:solidFill>
              <a:round/>
              <a:headEnd/>
              <a:tailEnd/>
            </a:ln>
            <a:effectLst/>
          </p:spPr>
          <p:txBody>
            <a:bodyPr/>
            <a:lstStyle/>
            <a:p>
              <a:endParaRPr lang="en-US"/>
            </a:p>
          </p:txBody>
        </p:sp>
        <p:sp>
          <p:nvSpPr>
            <p:cNvPr id="925767" name="Line 71"/>
            <p:cNvSpPr>
              <a:spLocks noChangeShapeType="1"/>
            </p:cNvSpPr>
            <p:nvPr/>
          </p:nvSpPr>
          <p:spPr bwMode="auto">
            <a:xfrm flipV="1">
              <a:off x="2243137" y="4103687"/>
              <a:ext cx="2027237" cy="1475582"/>
            </a:xfrm>
            <a:prstGeom prst="line">
              <a:avLst/>
            </a:prstGeom>
            <a:noFill/>
            <a:ln w="12700">
              <a:solidFill>
                <a:srgbClr val="99CC00"/>
              </a:solidFill>
              <a:round/>
              <a:headEnd/>
              <a:tailEnd/>
            </a:ln>
            <a:effectLst/>
          </p:spPr>
          <p:txBody>
            <a:bodyPr/>
            <a:lstStyle/>
            <a:p>
              <a:endParaRPr lang="en-US"/>
            </a:p>
          </p:txBody>
        </p:sp>
        <p:sp>
          <p:nvSpPr>
            <p:cNvPr id="925768" name="Line 72"/>
            <p:cNvSpPr>
              <a:spLocks noChangeShapeType="1"/>
            </p:cNvSpPr>
            <p:nvPr/>
          </p:nvSpPr>
          <p:spPr bwMode="auto">
            <a:xfrm flipV="1">
              <a:off x="2271713" y="4103686"/>
              <a:ext cx="1998662" cy="2118519"/>
            </a:xfrm>
            <a:prstGeom prst="line">
              <a:avLst/>
            </a:prstGeom>
            <a:noFill/>
            <a:ln w="12700">
              <a:solidFill>
                <a:srgbClr val="99CC00"/>
              </a:solidFill>
              <a:round/>
              <a:headEnd/>
              <a:tailEnd/>
            </a:ln>
            <a:effectLst/>
          </p:spPr>
          <p:txBody>
            <a:bodyPr/>
            <a:lstStyle/>
            <a:p>
              <a:endParaRPr lang="en-US"/>
            </a:p>
          </p:txBody>
        </p:sp>
        <p:pic>
          <p:nvPicPr>
            <p:cNvPr id="74768" name="Picture 16"/>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4495800" y="3886200"/>
              <a:ext cx="449263" cy="441325"/>
            </a:xfrm>
            <a:prstGeom prst="rect">
              <a:avLst/>
            </a:prstGeom>
            <a:noFill/>
          </p:spPr>
        </p:pic>
      </p:grpSp>
      <p:sp>
        <p:nvSpPr>
          <p:cNvPr id="74770" name="Rectangle 18"/>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4772"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4773" name="Rectangle 21"/>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grpSp>
        <p:nvGrpSpPr>
          <p:cNvPr id="93" name="Group 92"/>
          <p:cNvGrpSpPr/>
          <p:nvPr/>
        </p:nvGrpSpPr>
        <p:grpSpPr>
          <a:xfrm>
            <a:off x="2014538" y="4693444"/>
            <a:ext cx="2930525" cy="1285875"/>
            <a:chOff x="2014538" y="4693444"/>
            <a:chExt cx="2930525" cy="1285875"/>
          </a:xfrm>
        </p:grpSpPr>
        <p:pic>
          <p:nvPicPr>
            <p:cNvPr id="74771" name="Picture 19"/>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a:off x="4495800" y="5029200"/>
              <a:ext cx="449263" cy="441325"/>
            </a:xfrm>
            <a:prstGeom prst="rect">
              <a:avLst/>
            </a:prstGeom>
            <a:noFill/>
          </p:spPr>
        </p:pic>
        <p:cxnSp>
          <p:nvCxnSpPr>
            <p:cNvPr id="81" name="Straight Connector 80"/>
            <p:cNvCxnSpPr/>
            <p:nvPr/>
          </p:nvCxnSpPr>
          <p:spPr>
            <a:xfrm>
              <a:off x="2078831" y="4693444"/>
              <a:ext cx="2264569" cy="5643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2014538" y="5257800"/>
              <a:ext cx="2328862" cy="857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2085975" y="5257801"/>
              <a:ext cx="2257425" cy="721518"/>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96" name="TextBox 95"/>
          <p:cNvSpPr txBox="1"/>
          <p:nvPr/>
        </p:nvSpPr>
        <p:spPr>
          <a:xfrm>
            <a:off x="5638800" y="4953000"/>
            <a:ext cx="970137" cy="369332"/>
          </a:xfrm>
          <a:prstGeom prst="rect">
            <a:avLst/>
          </a:prstGeom>
          <a:noFill/>
        </p:spPr>
        <p:txBody>
          <a:bodyPr wrap="none" rtlCol="0">
            <a:spAutoFit/>
          </a:bodyPr>
          <a:lstStyle/>
          <a:p>
            <a:r>
              <a:rPr lang="en-US" dirty="0"/>
              <a:t>{</a:t>
            </a:r>
            <a:r>
              <a:rPr lang="en-US" i="1" dirty="0"/>
              <a:t>C</a:t>
            </a:r>
            <a:r>
              <a:rPr lang="en-US" i="1" baseline="-25000" dirty="0"/>
              <a:t>1</a:t>
            </a:r>
            <a:r>
              <a:rPr lang="en-US" i="1" dirty="0"/>
              <a:t>, C</a:t>
            </a:r>
            <a:r>
              <a:rPr lang="en-US" i="1" baseline="-25000" dirty="0"/>
              <a:t>2</a:t>
            </a:r>
            <a:r>
              <a:rPr lang="en-US" dirty="0"/>
              <a:t>}</a:t>
            </a:r>
          </a:p>
        </p:txBody>
      </p:sp>
      <p:sp>
        <p:nvSpPr>
          <p:cNvPr id="97" name="TextBox 96"/>
          <p:cNvSpPr txBox="1"/>
          <p:nvPr/>
        </p:nvSpPr>
        <p:spPr>
          <a:xfrm>
            <a:off x="5672138" y="5586413"/>
            <a:ext cx="970137" cy="369332"/>
          </a:xfrm>
          <a:prstGeom prst="rect">
            <a:avLst/>
          </a:prstGeom>
          <a:noFill/>
        </p:spPr>
        <p:txBody>
          <a:bodyPr wrap="none" rtlCol="0">
            <a:spAutoFit/>
          </a:bodyPr>
          <a:lstStyle/>
          <a:p>
            <a:r>
              <a:rPr lang="en-US" dirty="0"/>
              <a:t>{</a:t>
            </a:r>
            <a:r>
              <a:rPr lang="en-US" i="1" dirty="0"/>
              <a:t>C</a:t>
            </a:r>
            <a:r>
              <a:rPr lang="en-US" i="1" baseline="-25000" dirty="0"/>
              <a:t>1</a:t>
            </a:r>
            <a:r>
              <a:rPr lang="en-US" i="1" dirty="0"/>
              <a:t>, C</a:t>
            </a:r>
            <a:r>
              <a:rPr lang="en-US" i="1" baseline="-25000" dirty="0"/>
              <a:t>8</a:t>
            </a:r>
            <a:r>
              <a:rPr lang="en-US" dirty="0"/>
              <a:t>}</a:t>
            </a:r>
          </a:p>
        </p:txBody>
      </p:sp>
      <p:sp>
        <p:nvSpPr>
          <p:cNvPr id="74775" name="Rectangle 2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pic>
        <p:nvPicPr>
          <p:cNvPr id="74774" name="Picture 22"/>
          <p:cNvPicPr>
            <a:picLocks noChangeAspect="1" noChangeArrowheads="1"/>
          </p:cNvPicPr>
          <p:nvPr/>
        </p:nvPicPr>
        <p:blipFill>
          <a:blip r:embed="rId19" cstate="print">
            <a:clrChange>
              <a:clrFrom>
                <a:srgbClr val="FFFFFF"/>
              </a:clrFrom>
              <a:clrTo>
                <a:srgbClr val="FFFFFF">
                  <a:alpha val="0"/>
                </a:srgbClr>
              </a:clrTo>
            </a:clrChange>
          </a:blip>
          <a:srcRect/>
          <a:stretch>
            <a:fillRect/>
          </a:stretch>
        </p:blipFill>
        <p:spPr bwMode="auto">
          <a:xfrm>
            <a:off x="7315200" y="4953000"/>
            <a:ext cx="1279525" cy="441325"/>
          </a:xfrm>
          <a:prstGeom prst="rect">
            <a:avLst/>
          </a:prstGeom>
          <a:noFill/>
        </p:spPr>
      </p:pic>
      <p:sp>
        <p:nvSpPr>
          <p:cNvPr id="74776" name="Rectangle 24"/>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4778" name="Rectangle 2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pic>
        <p:nvPicPr>
          <p:cNvPr id="74777" name="Picture 25"/>
          <p:cNvPicPr>
            <a:picLocks noChangeAspect="1" noChangeArrowheads="1"/>
          </p:cNvPicPr>
          <p:nvPr/>
        </p:nvPicPr>
        <p:blipFill>
          <a:blip r:embed="rId20" cstate="print">
            <a:clrChange>
              <a:clrFrom>
                <a:srgbClr val="FFFFFF"/>
              </a:clrFrom>
              <a:clrTo>
                <a:srgbClr val="FFFFFF">
                  <a:alpha val="0"/>
                </a:srgbClr>
              </a:clrTo>
            </a:clrChange>
          </a:blip>
          <a:srcRect/>
          <a:stretch>
            <a:fillRect/>
          </a:stretch>
        </p:blipFill>
        <p:spPr bwMode="auto">
          <a:xfrm>
            <a:off x="7331869" y="5579269"/>
            <a:ext cx="1279525" cy="441325"/>
          </a:xfrm>
          <a:prstGeom prst="rect">
            <a:avLst/>
          </a:prstGeom>
          <a:noFill/>
        </p:spPr>
      </p:pic>
      <p:sp>
        <p:nvSpPr>
          <p:cNvPr id="74779" name="Rectangle 27"/>
          <p:cNvSpPr>
            <a:spLocks noChangeArrowheads="1"/>
          </p:cNvSpPr>
          <p:nvPr/>
        </p:nvSpPr>
        <p:spPr bwMode="auto">
          <a:xfrm>
            <a:off x="0" y="898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4" name="TextBox 103"/>
          <p:cNvSpPr txBox="1"/>
          <p:nvPr/>
        </p:nvSpPr>
        <p:spPr>
          <a:xfrm>
            <a:off x="457200" y="1447800"/>
            <a:ext cx="970137" cy="369332"/>
          </a:xfrm>
          <a:prstGeom prst="rect">
            <a:avLst/>
          </a:prstGeom>
          <a:noFill/>
        </p:spPr>
        <p:txBody>
          <a:bodyPr wrap="none" rtlCol="0">
            <a:spAutoFit/>
          </a:bodyPr>
          <a:lstStyle/>
          <a:p>
            <a:r>
              <a:rPr lang="en-US" dirty="0"/>
              <a:t>{</a:t>
            </a:r>
            <a:r>
              <a:rPr lang="en-US" i="1" dirty="0"/>
              <a:t>C</a:t>
            </a:r>
            <a:r>
              <a:rPr lang="en-US" i="1" baseline="-25000" dirty="0"/>
              <a:t>1</a:t>
            </a:r>
            <a:r>
              <a:rPr lang="en-US" i="1" dirty="0"/>
              <a:t>, C</a:t>
            </a:r>
            <a:r>
              <a:rPr lang="en-US" i="1" baseline="-25000" dirty="0"/>
              <a:t>2</a:t>
            </a:r>
            <a:r>
              <a:rPr lang="en-US" dirty="0"/>
              <a:t>}</a:t>
            </a:r>
          </a:p>
        </p:txBody>
      </p:sp>
      <p:grpSp>
        <p:nvGrpSpPr>
          <p:cNvPr id="91" name="Group 90"/>
          <p:cNvGrpSpPr/>
          <p:nvPr/>
        </p:nvGrpSpPr>
        <p:grpSpPr>
          <a:xfrm>
            <a:off x="1527175" y="1719262"/>
            <a:ext cx="364332" cy="4633912"/>
            <a:chOff x="1527175" y="1719262"/>
            <a:chExt cx="364332" cy="4633912"/>
          </a:xfrm>
        </p:grpSpPr>
        <p:sp>
          <p:nvSpPr>
            <p:cNvPr id="925728" name="Rectangle 32"/>
            <p:cNvSpPr>
              <a:spLocks noChangeArrowheads="1"/>
            </p:cNvSpPr>
            <p:nvPr/>
          </p:nvSpPr>
          <p:spPr bwMode="auto">
            <a:xfrm>
              <a:off x="1538288" y="1719262"/>
              <a:ext cx="228600" cy="304800"/>
            </a:xfrm>
            <a:prstGeom prst="rect">
              <a:avLst/>
            </a:prstGeom>
            <a:noFill/>
            <a:ln w="22225" algn="ctr">
              <a:noFill/>
              <a:miter lim="800000"/>
              <a:headEnd/>
              <a:tailEnd/>
            </a:ln>
            <a:effectLst/>
          </p:spPr>
          <p:txBody>
            <a:bodyPr lIns="0" tIns="0" rIns="0" bIns="0">
              <a:spAutoFit/>
            </a:bodyPr>
            <a:lstStyle/>
            <a:p>
              <a:pPr algn="l"/>
              <a:r>
                <a:rPr lang="en-US" altLang="zh-CN" i="1">
                  <a:solidFill>
                    <a:srgbClr val="FFFFFF"/>
                  </a:solidFill>
                  <a:latin typeface="Times New Roman" pitchFamily="18" charset="0"/>
                </a:rPr>
                <a:t>c</a:t>
              </a:r>
              <a:r>
                <a:rPr lang="en-US" altLang="zh-CN" sz="1000">
                  <a:solidFill>
                    <a:srgbClr val="FFFFFF"/>
                  </a:solidFill>
                  <a:latin typeface="Times New Roman" pitchFamily="18" charset="0"/>
                </a:rPr>
                <a:t>2</a:t>
              </a:r>
            </a:p>
          </p:txBody>
        </p:sp>
        <p:sp>
          <p:nvSpPr>
            <p:cNvPr id="925729" name="Rectangle 33"/>
            <p:cNvSpPr>
              <a:spLocks noChangeArrowheads="1"/>
            </p:cNvSpPr>
            <p:nvPr/>
          </p:nvSpPr>
          <p:spPr bwMode="auto">
            <a:xfrm>
              <a:off x="1527175" y="2405062"/>
              <a:ext cx="228600" cy="304800"/>
            </a:xfrm>
            <a:prstGeom prst="rect">
              <a:avLst/>
            </a:prstGeom>
            <a:noFill/>
            <a:ln w="22225" algn="ctr">
              <a:noFill/>
              <a:miter lim="800000"/>
              <a:headEnd/>
              <a:tailEnd/>
            </a:ln>
            <a:effectLst/>
          </p:spPr>
          <p:txBody>
            <a:bodyPr lIns="0" tIns="0" rIns="0" bIns="0">
              <a:spAutoFit/>
            </a:bodyPr>
            <a:lstStyle/>
            <a:p>
              <a:pPr algn="l"/>
              <a:r>
                <a:rPr lang="en-US" altLang="zh-CN" i="1" dirty="0">
                  <a:solidFill>
                    <a:srgbClr val="FFFFFF"/>
                  </a:solidFill>
                  <a:latin typeface="Times New Roman" pitchFamily="18" charset="0"/>
                </a:rPr>
                <a:t>c</a:t>
              </a:r>
              <a:r>
                <a:rPr lang="en-US" altLang="zh-CN" sz="1000" dirty="0">
                  <a:solidFill>
                    <a:srgbClr val="FFFFFF"/>
                  </a:solidFill>
                  <a:latin typeface="Times New Roman" pitchFamily="18" charset="0"/>
                </a:rPr>
                <a:t>2</a:t>
              </a:r>
            </a:p>
          </p:txBody>
        </p:sp>
        <p:sp>
          <p:nvSpPr>
            <p:cNvPr id="925730" name="Rectangle 34"/>
            <p:cNvSpPr>
              <a:spLocks noChangeArrowheads="1"/>
            </p:cNvSpPr>
            <p:nvPr/>
          </p:nvSpPr>
          <p:spPr bwMode="auto">
            <a:xfrm>
              <a:off x="1527175" y="3079750"/>
              <a:ext cx="228600" cy="304800"/>
            </a:xfrm>
            <a:prstGeom prst="rect">
              <a:avLst/>
            </a:prstGeom>
            <a:noFill/>
            <a:ln w="22225" algn="ctr">
              <a:noFill/>
              <a:miter lim="800000"/>
              <a:headEnd/>
              <a:tailEnd/>
            </a:ln>
            <a:effectLst/>
          </p:spPr>
          <p:txBody>
            <a:bodyPr lIns="0" tIns="0" rIns="0" bIns="0">
              <a:spAutoFit/>
            </a:bodyPr>
            <a:lstStyle/>
            <a:p>
              <a:pPr algn="l"/>
              <a:r>
                <a:rPr lang="en-US" altLang="zh-CN" i="1">
                  <a:solidFill>
                    <a:srgbClr val="FFFFFF"/>
                  </a:solidFill>
                  <a:latin typeface="Times New Roman" pitchFamily="18" charset="0"/>
                </a:rPr>
                <a:t>c</a:t>
              </a:r>
              <a:r>
                <a:rPr lang="en-US" altLang="zh-CN" sz="1000">
                  <a:solidFill>
                    <a:srgbClr val="FFFFFF"/>
                  </a:solidFill>
                  <a:latin typeface="Times New Roman" pitchFamily="18" charset="0"/>
                </a:rPr>
                <a:t>2</a:t>
              </a:r>
            </a:p>
          </p:txBody>
        </p:sp>
        <p:sp>
          <p:nvSpPr>
            <p:cNvPr id="925731" name="Rectangle 35"/>
            <p:cNvSpPr>
              <a:spLocks noChangeArrowheads="1"/>
            </p:cNvSpPr>
            <p:nvPr/>
          </p:nvSpPr>
          <p:spPr bwMode="auto">
            <a:xfrm>
              <a:off x="1569244" y="4700587"/>
              <a:ext cx="228600" cy="304800"/>
            </a:xfrm>
            <a:prstGeom prst="rect">
              <a:avLst/>
            </a:prstGeom>
            <a:noFill/>
            <a:ln w="22225" algn="ctr">
              <a:noFill/>
              <a:miter lim="800000"/>
              <a:headEnd/>
              <a:tailEnd/>
            </a:ln>
            <a:effectLst/>
          </p:spPr>
          <p:txBody>
            <a:bodyPr lIns="0" tIns="0" rIns="0" bIns="0">
              <a:spAutoFit/>
            </a:bodyPr>
            <a:lstStyle/>
            <a:p>
              <a:pPr algn="l"/>
              <a:r>
                <a:rPr lang="en-US" altLang="zh-CN" i="1" dirty="0">
                  <a:solidFill>
                    <a:srgbClr val="FFFFFF"/>
                  </a:solidFill>
                  <a:latin typeface="Times New Roman" pitchFamily="18" charset="0"/>
                </a:rPr>
                <a:t>c</a:t>
              </a:r>
              <a:r>
                <a:rPr lang="en-US" altLang="zh-CN" sz="1000" dirty="0">
                  <a:solidFill>
                    <a:srgbClr val="FFFFFF"/>
                  </a:solidFill>
                  <a:latin typeface="Times New Roman" pitchFamily="18" charset="0"/>
                </a:rPr>
                <a:t>2</a:t>
              </a:r>
            </a:p>
          </p:txBody>
        </p:sp>
        <p:sp>
          <p:nvSpPr>
            <p:cNvPr id="925732" name="Rectangle 36"/>
            <p:cNvSpPr>
              <a:spLocks noChangeArrowheads="1"/>
            </p:cNvSpPr>
            <p:nvPr/>
          </p:nvSpPr>
          <p:spPr bwMode="auto">
            <a:xfrm>
              <a:off x="1619250" y="5322094"/>
              <a:ext cx="228600" cy="304800"/>
            </a:xfrm>
            <a:prstGeom prst="rect">
              <a:avLst/>
            </a:prstGeom>
            <a:noFill/>
            <a:ln w="22225" algn="ctr">
              <a:noFill/>
              <a:miter lim="800000"/>
              <a:headEnd/>
              <a:tailEnd/>
            </a:ln>
            <a:effectLst/>
          </p:spPr>
          <p:txBody>
            <a:bodyPr lIns="0" tIns="0" rIns="0" bIns="0">
              <a:spAutoFit/>
            </a:bodyPr>
            <a:lstStyle/>
            <a:p>
              <a:pPr algn="l"/>
              <a:r>
                <a:rPr lang="en-US" altLang="zh-CN" i="1" dirty="0">
                  <a:solidFill>
                    <a:srgbClr val="FFFFFF"/>
                  </a:solidFill>
                  <a:latin typeface="Times New Roman" pitchFamily="18" charset="0"/>
                </a:rPr>
                <a:t>c</a:t>
              </a:r>
              <a:r>
                <a:rPr lang="en-US" altLang="zh-CN" sz="1000" dirty="0">
                  <a:solidFill>
                    <a:srgbClr val="FFFFFF"/>
                  </a:solidFill>
                  <a:latin typeface="Times New Roman" pitchFamily="18" charset="0"/>
                </a:rPr>
                <a:t>2</a:t>
              </a:r>
            </a:p>
          </p:txBody>
        </p:sp>
        <p:sp>
          <p:nvSpPr>
            <p:cNvPr id="925733" name="Rectangle 37"/>
            <p:cNvSpPr>
              <a:spLocks noChangeArrowheads="1"/>
            </p:cNvSpPr>
            <p:nvPr/>
          </p:nvSpPr>
          <p:spPr bwMode="auto">
            <a:xfrm>
              <a:off x="1662907" y="6048374"/>
              <a:ext cx="228600" cy="304800"/>
            </a:xfrm>
            <a:prstGeom prst="rect">
              <a:avLst/>
            </a:prstGeom>
            <a:noFill/>
            <a:ln w="22225" algn="ctr">
              <a:noFill/>
              <a:miter lim="800000"/>
              <a:headEnd/>
              <a:tailEnd/>
            </a:ln>
            <a:effectLst/>
          </p:spPr>
          <p:txBody>
            <a:bodyPr lIns="0" tIns="0" rIns="0" bIns="0">
              <a:spAutoFit/>
            </a:bodyPr>
            <a:lstStyle/>
            <a:p>
              <a:pPr algn="l"/>
              <a:r>
                <a:rPr lang="en-US" altLang="zh-CN" i="1" dirty="0">
                  <a:solidFill>
                    <a:srgbClr val="FFFFFF"/>
                  </a:solidFill>
                  <a:latin typeface="Times New Roman" pitchFamily="18" charset="0"/>
                </a:rPr>
                <a:t>c</a:t>
              </a:r>
              <a:r>
                <a:rPr lang="en-US" altLang="zh-CN" sz="1000" dirty="0">
                  <a:solidFill>
                    <a:srgbClr val="FFFFFF"/>
                  </a:solidFill>
                  <a:latin typeface="Times New Roman" pitchFamily="18" charset="0"/>
                </a:rPr>
                <a:t>2</a:t>
              </a:r>
            </a:p>
          </p:txBody>
        </p:sp>
      </p:grpSp>
      <p:sp>
        <p:nvSpPr>
          <p:cNvPr id="2" name="Date Placeholder 1">
            <a:extLst>
              <a:ext uri="{FF2B5EF4-FFF2-40B4-BE49-F238E27FC236}">
                <a16:creationId xmlns:a16="http://schemas.microsoft.com/office/drawing/2014/main" id="{5443D55A-BDE4-4C9B-B88D-1E16E8F70D7B}"/>
              </a:ext>
            </a:extLst>
          </p:cNvPr>
          <p:cNvSpPr>
            <a:spLocks noGrp="1"/>
          </p:cNvSpPr>
          <p:nvPr>
            <p:ph type="dt" sz="half" idx="10"/>
          </p:nvPr>
        </p:nvSpPr>
        <p:spPr/>
        <p:txBody>
          <a:bodyPr/>
          <a:lstStyle/>
          <a:p>
            <a:fld id="{89761D69-8FA5-4BE1-B8D9-14E034DD7560}" type="datetime1">
              <a:rPr lang="en-US" smtClean="0"/>
              <a:t>3/28/2023</a:t>
            </a:fld>
            <a:endParaRPr lang="en-US" dirty="0"/>
          </a:p>
        </p:txBody>
      </p:sp>
      <p:sp>
        <p:nvSpPr>
          <p:cNvPr id="3" name="Slide Number Placeholder 2">
            <a:extLst>
              <a:ext uri="{FF2B5EF4-FFF2-40B4-BE49-F238E27FC236}">
                <a16:creationId xmlns:a16="http://schemas.microsoft.com/office/drawing/2014/main" id="{E93B9ED2-0A42-4E25-9298-ECCBFA60EFBB}"/>
              </a:ext>
            </a:extLst>
          </p:cNvPr>
          <p:cNvSpPr>
            <a:spLocks noGrp="1"/>
          </p:cNvSpPr>
          <p:nvPr>
            <p:ph type="sldNum" sz="quarter" idx="12"/>
          </p:nvPr>
        </p:nvSpPr>
        <p:spPr/>
        <p:txBody>
          <a:bodyPr/>
          <a:lstStyle/>
          <a:p>
            <a:fld id="{8444A278-390B-480E-A91C-73A8347B7D93}" type="slidenum">
              <a:rPr lang="en-US" smtClean="0"/>
              <a:pPr/>
              <a:t>65</a:t>
            </a:fld>
            <a:endParaRPr lang="en-US" dirty="0"/>
          </a:p>
        </p:txBody>
      </p:sp>
    </p:spTree>
    <p:extLst>
      <p:ext uri="{BB962C8B-B14F-4D97-AF65-F5344CB8AC3E}">
        <p14:creationId xmlns:p14="http://schemas.microsoft.com/office/powerpoint/2010/main" val="251951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25773"/>
                                        </p:tgtEl>
                                        <p:attrNameLst>
                                          <p:attrName>style.visibility</p:attrName>
                                        </p:attrNameLst>
                                      </p:cBhvr>
                                      <p:to>
                                        <p:strVal val="visible"/>
                                      </p:to>
                                    </p:set>
                                    <p:animEffect transition="in" filter="dissolve">
                                      <p:cBhvr>
                                        <p:cTn id="7" dur="1000"/>
                                        <p:tgtEl>
                                          <p:spTgt spid="92577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dissolve">
                                      <p:cBhvr>
                                        <p:cTn id="12" dur="500"/>
                                        <p:tgtEl>
                                          <p:spTgt spid="109"/>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91"/>
                                        </p:tgtEl>
                                        <p:attrNameLst>
                                          <p:attrName>style.visibility</p:attrName>
                                        </p:attrNameLst>
                                      </p:cBhvr>
                                      <p:to>
                                        <p:strVal val="visible"/>
                                      </p:to>
                                    </p:set>
                                    <p:animEffect transition="in" filter="dissolve">
                                      <p:cBhvr>
                                        <p:cTn id="16" dur="500"/>
                                        <p:tgtEl>
                                          <p:spTgt spid="91"/>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wipe(left)">
                                      <p:cBhvr>
                                        <p:cTn id="20" dur="500"/>
                                        <p:tgtEl>
                                          <p:spTgt spid="94"/>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wipe(left)">
                                      <p:cBhvr>
                                        <p:cTn id="24" dur="500"/>
                                        <p:tgtEl>
                                          <p:spTgt spid="93"/>
                                        </p:tgtEl>
                                      </p:cBhvr>
                                    </p:animEffect>
                                  </p:childTnLst>
                                </p:cTn>
                              </p:par>
                            </p:childTnLst>
                          </p:cTn>
                        </p:par>
                        <p:par>
                          <p:cTn id="25" fill="hold">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925754"/>
                                        </p:tgtEl>
                                        <p:attrNameLst>
                                          <p:attrName>style.visibility</p:attrName>
                                        </p:attrNameLst>
                                      </p:cBhvr>
                                      <p:to>
                                        <p:strVal val="visible"/>
                                      </p:to>
                                    </p:set>
                                    <p:animEffect transition="in" filter="dissolve">
                                      <p:cBhvr>
                                        <p:cTn id="28" dur="500"/>
                                        <p:tgtEl>
                                          <p:spTgt spid="92575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925755"/>
                                        </p:tgtEl>
                                        <p:attrNameLst>
                                          <p:attrName>style.visibility</p:attrName>
                                        </p:attrNameLst>
                                      </p:cBhvr>
                                      <p:to>
                                        <p:strVal val="visible"/>
                                      </p:to>
                                    </p:set>
                                    <p:animEffect transition="in" filter="dissolve">
                                      <p:cBhvr>
                                        <p:cTn id="31" dur="500"/>
                                        <p:tgtEl>
                                          <p:spTgt spid="92575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925776"/>
                                        </p:tgtEl>
                                        <p:attrNameLst>
                                          <p:attrName>style.visibility</p:attrName>
                                        </p:attrNameLst>
                                      </p:cBhvr>
                                      <p:to>
                                        <p:strVal val="visible"/>
                                      </p:to>
                                    </p:set>
                                    <p:animEffect transition="in" filter="dissolve">
                                      <p:cBhvr>
                                        <p:cTn id="34" dur="500"/>
                                        <p:tgtEl>
                                          <p:spTgt spid="92577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925777"/>
                                        </p:tgtEl>
                                        <p:attrNameLst>
                                          <p:attrName>style.visibility</p:attrName>
                                        </p:attrNameLst>
                                      </p:cBhvr>
                                      <p:to>
                                        <p:strVal val="visible"/>
                                      </p:to>
                                    </p:set>
                                    <p:animEffect transition="in" filter="dissolve">
                                      <p:cBhvr>
                                        <p:cTn id="37" dur="500"/>
                                        <p:tgtEl>
                                          <p:spTgt spid="925777"/>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96"/>
                                        </p:tgtEl>
                                        <p:attrNameLst>
                                          <p:attrName>style.visibility</p:attrName>
                                        </p:attrNameLst>
                                      </p:cBhvr>
                                      <p:to>
                                        <p:strVal val="visible"/>
                                      </p:to>
                                    </p:set>
                                    <p:animEffect transition="in" filter="dissolve">
                                      <p:cBhvr>
                                        <p:cTn id="40" dur="500"/>
                                        <p:tgtEl>
                                          <p:spTgt spid="9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dissolve">
                                      <p:cBhvr>
                                        <p:cTn id="43" dur="500"/>
                                        <p:tgtEl>
                                          <p:spTgt spid="97"/>
                                        </p:tgtEl>
                                      </p:cBhvr>
                                    </p:animEffect>
                                  </p:childTnLst>
                                </p:cTn>
                              </p:par>
                              <p:par>
                                <p:cTn id="44" presetID="9" presetClass="entr" presetSubtype="0" fill="hold" nodeType="withEffect">
                                  <p:stCondLst>
                                    <p:cond delay="0"/>
                                  </p:stCondLst>
                                  <p:childTnLst>
                                    <p:set>
                                      <p:cBhvr>
                                        <p:cTn id="45" dur="1" fill="hold">
                                          <p:stCondLst>
                                            <p:cond delay="0"/>
                                          </p:stCondLst>
                                        </p:cTn>
                                        <p:tgtEl>
                                          <p:spTgt spid="74774"/>
                                        </p:tgtEl>
                                        <p:attrNameLst>
                                          <p:attrName>style.visibility</p:attrName>
                                        </p:attrNameLst>
                                      </p:cBhvr>
                                      <p:to>
                                        <p:strVal val="visible"/>
                                      </p:to>
                                    </p:set>
                                    <p:animEffect transition="in" filter="dissolve">
                                      <p:cBhvr>
                                        <p:cTn id="46" dur="500"/>
                                        <p:tgtEl>
                                          <p:spTgt spid="74774"/>
                                        </p:tgtEl>
                                      </p:cBhvr>
                                    </p:animEffect>
                                  </p:childTnLst>
                                </p:cTn>
                              </p:par>
                              <p:par>
                                <p:cTn id="47" presetID="9" presetClass="entr" presetSubtype="0" fill="hold" nodeType="withEffect">
                                  <p:stCondLst>
                                    <p:cond delay="0"/>
                                  </p:stCondLst>
                                  <p:childTnLst>
                                    <p:set>
                                      <p:cBhvr>
                                        <p:cTn id="48" dur="1" fill="hold">
                                          <p:stCondLst>
                                            <p:cond delay="0"/>
                                          </p:stCondLst>
                                        </p:cTn>
                                        <p:tgtEl>
                                          <p:spTgt spid="74777"/>
                                        </p:tgtEl>
                                        <p:attrNameLst>
                                          <p:attrName>style.visibility</p:attrName>
                                        </p:attrNameLst>
                                      </p:cBhvr>
                                      <p:to>
                                        <p:strVal val="visible"/>
                                      </p:to>
                                    </p:set>
                                    <p:animEffect transition="in" filter="dissolve">
                                      <p:cBhvr>
                                        <p:cTn id="49" dur="500"/>
                                        <p:tgtEl>
                                          <p:spTgt spid="74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54" grpId="0"/>
      <p:bldP spid="925755" grpId="0"/>
      <p:bldP spid="925773" grpId="0"/>
      <p:bldP spid="925776" grpId="0" animBg="1"/>
      <p:bldP spid="925777" grpId="0" animBg="1"/>
      <p:bldP spid="96" grpId="0"/>
      <p:bldP spid="9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2"/>
          <p:cNvSpPr>
            <a:spLocks noGrp="1" noChangeArrowheads="1"/>
          </p:cNvSpPr>
          <p:nvPr>
            <p:ph type="title"/>
          </p:nvPr>
        </p:nvSpPr>
        <p:spPr>
          <a:xfrm>
            <a:off x="457200" y="274638"/>
            <a:ext cx="8077200" cy="1143000"/>
          </a:xfrm>
        </p:spPr>
        <p:txBody>
          <a:bodyPr>
            <a:normAutofit/>
          </a:bodyPr>
          <a:lstStyle/>
          <a:p>
            <a:r>
              <a:rPr lang="en-US" altLang="zh-CN" sz="4400" dirty="0">
                <a:solidFill>
                  <a:srgbClr val="CFAFE7"/>
                </a:solidFill>
                <a:ea typeface="宋体" pitchFamily="2" charset="-122"/>
              </a:rPr>
              <a:t>Key-Point Sets of Four Categories</a:t>
            </a:r>
          </a:p>
        </p:txBody>
      </p:sp>
      <p:grpSp>
        <p:nvGrpSpPr>
          <p:cNvPr id="28" name="Group 27"/>
          <p:cNvGrpSpPr/>
          <p:nvPr/>
        </p:nvGrpSpPr>
        <p:grpSpPr>
          <a:xfrm>
            <a:off x="685800" y="1905000"/>
            <a:ext cx="2514600" cy="4038600"/>
            <a:chOff x="762000" y="1600200"/>
            <a:chExt cx="2514600" cy="4038600"/>
          </a:xfrm>
        </p:grpSpPr>
        <p:grpSp>
          <p:nvGrpSpPr>
            <p:cNvPr id="23" name="Group 22"/>
            <p:cNvGrpSpPr/>
            <p:nvPr/>
          </p:nvGrpSpPr>
          <p:grpSpPr>
            <a:xfrm>
              <a:off x="762000" y="1600200"/>
              <a:ext cx="2457450" cy="1981200"/>
              <a:chOff x="1771650" y="1600200"/>
              <a:chExt cx="2457450" cy="1981200"/>
            </a:xfrm>
          </p:grpSpPr>
          <p:pic>
            <p:nvPicPr>
              <p:cNvPr id="927750" name="Picture 6" descr="738"/>
              <p:cNvPicPr>
                <a:picLocks noChangeAspect="1" noChangeArrowheads="1"/>
              </p:cNvPicPr>
              <p:nvPr/>
            </p:nvPicPr>
            <p:blipFill>
              <a:blip r:embed="rId3" cstate="print"/>
              <a:srcRect/>
              <a:stretch>
                <a:fillRect/>
              </a:stretch>
            </p:blipFill>
            <p:spPr bwMode="auto">
              <a:xfrm>
                <a:off x="1771650" y="2286000"/>
                <a:ext cx="914400" cy="609600"/>
              </a:xfrm>
              <a:prstGeom prst="rect">
                <a:avLst/>
              </a:prstGeom>
              <a:noFill/>
            </p:spPr>
          </p:pic>
          <p:pic>
            <p:nvPicPr>
              <p:cNvPr id="927751" name="Picture 7" descr="741"/>
              <p:cNvPicPr>
                <a:picLocks noChangeAspect="1" noChangeArrowheads="1"/>
              </p:cNvPicPr>
              <p:nvPr/>
            </p:nvPicPr>
            <p:blipFill>
              <a:blip r:embed="rId4" cstate="print"/>
              <a:srcRect/>
              <a:stretch>
                <a:fillRect/>
              </a:stretch>
            </p:blipFill>
            <p:spPr bwMode="auto">
              <a:xfrm>
                <a:off x="1771650" y="2971800"/>
                <a:ext cx="914400" cy="609600"/>
              </a:xfrm>
              <a:prstGeom prst="rect">
                <a:avLst/>
              </a:prstGeom>
              <a:noFill/>
            </p:spPr>
          </p:pic>
          <p:pic>
            <p:nvPicPr>
              <p:cNvPr id="927752" name="Picture 8" descr="744"/>
              <p:cNvPicPr>
                <a:picLocks noChangeAspect="1" noChangeArrowheads="1"/>
              </p:cNvPicPr>
              <p:nvPr/>
            </p:nvPicPr>
            <p:blipFill>
              <a:blip r:embed="rId5" cstate="print"/>
              <a:srcRect/>
              <a:stretch>
                <a:fillRect/>
              </a:stretch>
            </p:blipFill>
            <p:spPr bwMode="auto">
              <a:xfrm>
                <a:off x="1771650" y="1600200"/>
                <a:ext cx="914400" cy="609600"/>
              </a:xfrm>
              <a:prstGeom prst="rect">
                <a:avLst/>
              </a:prstGeom>
              <a:noFill/>
            </p:spPr>
          </p:pic>
          <p:pic>
            <p:nvPicPr>
              <p:cNvPr id="927783" name="Picture 39"/>
              <p:cNvPicPr>
                <a:picLocks noChangeAspect="1" noChangeArrowheads="1"/>
              </p:cNvPicPr>
              <p:nvPr/>
            </p:nvPicPr>
            <p:blipFill>
              <a:blip r:embed="rId6" cstate="print"/>
              <a:srcRect/>
              <a:stretch>
                <a:fillRect/>
              </a:stretch>
            </p:blipFill>
            <p:spPr bwMode="auto">
              <a:xfrm>
                <a:off x="2838450" y="2438400"/>
                <a:ext cx="1390650" cy="352425"/>
              </a:xfrm>
              <a:prstGeom prst="rect">
                <a:avLst/>
              </a:prstGeom>
              <a:noFill/>
            </p:spPr>
          </p:pic>
        </p:grpSp>
        <p:grpSp>
          <p:nvGrpSpPr>
            <p:cNvPr id="24" name="Group 23"/>
            <p:cNvGrpSpPr/>
            <p:nvPr/>
          </p:nvGrpSpPr>
          <p:grpSpPr>
            <a:xfrm>
              <a:off x="762000" y="3657600"/>
              <a:ext cx="2514600" cy="1981200"/>
              <a:chOff x="1752600" y="3886200"/>
              <a:chExt cx="2514600" cy="1981200"/>
            </a:xfrm>
          </p:grpSpPr>
          <p:pic>
            <p:nvPicPr>
              <p:cNvPr id="927755" name="Picture 11" descr="751"/>
              <p:cNvPicPr>
                <a:picLocks noChangeAspect="1" noChangeArrowheads="1"/>
              </p:cNvPicPr>
              <p:nvPr/>
            </p:nvPicPr>
            <p:blipFill>
              <a:blip r:embed="rId7" cstate="print"/>
              <a:srcRect/>
              <a:stretch>
                <a:fillRect/>
              </a:stretch>
            </p:blipFill>
            <p:spPr bwMode="auto">
              <a:xfrm>
                <a:off x="1752600" y="5257800"/>
                <a:ext cx="914400" cy="609600"/>
              </a:xfrm>
              <a:prstGeom prst="rect">
                <a:avLst/>
              </a:prstGeom>
              <a:noFill/>
            </p:spPr>
          </p:pic>
          <p:pic>
            <p:nvPicPr>
              <p:cNvPr id="927756" name="Picture 12" descr="784"/>
              <p:cNvPicPr>
                <a:picLocks noChangeAspect="1" noChangeArrowheads="1"/>
              </p:cNvPicPr>
              <p:nvPr/>
            </p:nvPicPr>
            <p:blipFill>
              <a:blip r:embed="rId8" cstate="print"/>
              <a:srcRect/>
              <a:stretch>
                <a:fillRect/>
              </a:stretch>
            </p:blipFill>
            <p:spPr bwMode="auto">
              <a:xfrm>
                <a:off x="1752600" y="4572000"/>
                <a:ext cx="914400" cy="609600"/>
              </a:xfrm>
              <a:prstGeom prst="rect">
                <a:avLst/>
              </a:prstGeom>
              <a:noFill/>
            </p:spPr>
          </p:pic>
          <p:pic>
            <p:nvPicPr>
              <p:cNvPr id="927758" name="Picture 14" descr="771"/>
              <p:cNvPicPr>
                <a:picLocks noChangeAspect="1" noChangeArrowheads="1"/>
              </p:cNvPicPr>
              <p:nvPr/>
            </p:nvPicPr>
            <p:blipFill>
              <a:blip r:embed="rId9" cstate="print"/>
              <a:srcRect/>
              <a:stretch>
                <a:fillRect/>
              </a:stretch>
            </p:blipFill>
            <p:spPr bwMode="auto">
              <a:xfrm>
                <a:off x="1752600" y="3886200"/>
                <a:ext cx="914400" cy="609600"/>
              </a:xfrm>
              <a:prstGeom prst="rect">
                <a:avLst/>
              </a:prstGeom>
              <a:noFill/>
            </p:spPr>
          </p:pic>
          <p:pic>
            <p:nvPicPr>
              <p:cNvPr id="927784" name="Picture 40"/>
              <p:cNvPicPr>
                <a:picLocks noChangeAspect="1" noChangeArrowheads="1"/>
              </p:cNvPicPr>
              <p:nvPr/>
            </p:nvPicPr>
            <p:blipFill>
              <a:blip r:embed="rId10" cstate="print"/>
              <a:srcRect/>
              <a:stretch>
                <a:fillRect/>
              </a:stretch>
            </p:blipFill>
            <p:spPr bwMode="auto">
              <a:xfrm>
                <a:off x="2828925" y="4572000"/>
                <a:ext cx="1438275" cy="352425"/>
              </a:xfrm>
              <a:prstGeom prst="rect">
                <a:avLst/>
              </a:prstGeom>
              <a:noFill/>
            </p:spPr>
          </p:pic>
        </p:grpSp>
      </p:grpSp>
      <p:grpSp>
        <p:nvGrpSpPr>
          <p:cNvPr id="26" name="Group 25"/>
          <p:cNvGrpSpPr/>
          <p:nvPr/>
        </p:nvGrpSpPr>
        <p:grpSpPr>
          <a:xfrm>
            <a:off x="3810000" y="3352800"/>
            <a:ext cx="2133600" cy="1400175"/>
            <a:chOff x="4667250" y="2895600"/>
            <a:chExt cx="2133600" cy="1400175"/>
          </a:xfrm>
        </p:grpSpPr>
        <p:pic>
          <p:nvPicPr>
            <p:cNvPr id="927774" name="Picture 30" descr="1029"/>
            <p:cNvPicPr>
              <a:picLocks noChangeAspect="1" noChangeArrowheads="1"/>
            </p:cNvPicPr>
            <p:nvPr/>
          </p:nvPicPr>
          <p:blipFill>
            <a:blip r:embed="rId11" cstate="print"/>
            <a:srcRect/>
            <a:stretch>
              <a:fillRect/>
            </a:stretch>
          </p:blipFill>
          <p:spPr bwMode="auto">
            <a:xfrm>
              <a:off x="4667250" y="2895600"/>
              <a:ext cx="609600" cy="914400"/>
            </a:xfrm>
            <a:prstGeom prst="rect">
              <a:avLst/>
            </a:prstGeom>
            <a:noFill/>
          </p:spPr>
        </p:pic>
        <p:pic>
          <p:nvPicPr>
            <p:cNvPr id="927775" name="Picture 31" descr="1015"/>
            <p:cNvPicPr>
              <a:picLocks noChangeAspect="1" noChangeArrowheads="1"/>
            </p:cNvPicPr>
            <p:nvPr/>
          </p:nvPicPr>
          <p:blipFill>
            <a:blip r:embed="rId12" cstate="print"/>
            <a:srcRect/>
            <a:stretch>
              <a:fillRect/>
            </a:stretch>
          </p:blipFill>
          <p:spPr bwMode="auto">
            <a:xfrm>
              <a:off x="5429250" y="2895600"/>
              <a:ext cx="609600" cy="914400"/>
            </a:xfrm>
            <a:prstGeom prst="rect">
              <a:avLst/>
            </a:prstGeom>
            <a:noFill/>
          </p:spPr>
        </p:pic>
        <p:pic>
          <p:nvPicPr>
            <p:cNvPr id="927776" name="Picture 32" descr="1027"/>
            <p:cNvPicPr>
              <a:picLocks noChangeAspect="1" noChangeArrowheads="1"/>
            </p:cNvPicPr>
            <p:nvPr/>
          </p:nvPicPr>
          <p:blipFill>
            <a:blip r:embed="rId13" cstate="print"/>
            <a:srcRect/>
            <a:stretch>
              <a:fillRect/>
            </a:stretch>
          </p:blipFill>
          <p:spPr bwMode="auto">
            <a:xfrm>
              <a:off x="6191250" y="2895600"/>
              <a:ext cx="609600" cy="914400"/>
            </a:xfrm>
            <a:prstGeom prst="rect">
              <a:avLst/>
            </a:prstGeom>
            <a:noFill/>
          </p:spPr>
        </p:pic>
        <p:pic>
          <p:nvPicPr>
            <p:cNvPr id="927786" name="Picture 42"/>
            <p:cNvPicPr>
              <a:picLocks noChangeAspect="1" noChangeArrowheads="1"/>
            </p:cNvPicPr>
            <p:nvPr/>
          </p:nvPicPr>
          <p:blipFill>
            <a:blip r:embed="rId14" cstate="print"/>
            <a:srcRect/>
            <a:stretch>
              <a:fillRect/>
            </a:stretch>
          </p:blipFill>
          <p:spPr bwMode="auto">
            <a:xfrm>
              <a:off x="5116513" y="3962400"/>
              <a:ext cx="1419225" cy="333375"/>
            </a:xfrm>
            <a:prstGeom prst="rect">
              <a:avLst/>
            </a:prstGeom>
            <a:noFill/>
          </p:spPr>
        </p:pic>
      </p:grpSp>
      <p:grpSp>
        <p:nvGrpSpPr>
          <p:cNvPr id="25" name="Group 24"/>
          <p:cNvGrpSpPr/>
          <p:nvPr/>
        </p:nvGrpSpPr>
        <p:grpSpPr>
          <a:xfrm>
            <a:off x="5562600" y="1752600"/>
            <a:ext cx="2917825" cy="1171575"/>
            <a:chOff x="4264025" y="1524000"/>
            <a:chExt cx="2917825" cy="1171575"/>
          </a:xfrm>
        </p:grpSpPr>
        <p:pic>
          <p:nvPicPr>
            <p:cNvPr id="927780" name="Picture 36" descr="429"/>
            <p:cNvPicPr>
              <a:picLocks noChangeAspect="1" noChangeArrowheads="1"/>
            </p:cNvPicPr>
            <p:nvPr/>
          </p:nvPicPr>
          <p:blipFill>
            <a:blip r:embed="rId15" cstate="print"/>
            <a:srcRect/>
            <a:stretch>
              <a:fillRect/>
            </a:stretch>
          </p:blipFill>
          <p:spPr bwMode="auto">
            <a:xfrm>
              <a:off x="6267450" y="1524000"/>
              <a:ext cx="914400" cy="609600"/>
            </a:xfrm>
            <a:prstGeom prst="rect">
              <a:avLst/>
            </a:prstGeom>
            <a:noFill/>
          </p:spPr>
        </p:pic>
        <p:pic>
          <p:nvPicPr>
            <p:cNvPr id="927781" name="Picture 37" descr="473"/>
            <p:cNvPicPr>
              <a:picLocks noChangeAspect="1" noChangeArrowheads="1"/>
            </p:cNvPicPr>
            <p:nvPr/>
          </p:nvPicPr>
          <p:blipFill>
            <a:blip r:embed="rId16" cstate="print"/>
            <a:srcRect/>
            <a:stretch>
              <a:fillRect/>
            </a:stretch>
          </p:blipFill>
          <p:spPr bwMode="auto">
            <a:xfrm>
              <a:off x="5276850" y="1524000"/>
              <a:ext cx="914400" cy="609600"/>
            </a:xfrm>
            <a:prstGeom prst="rect">
              <a:avLst/>
            </a:prstGeom>
            <a:noFill/>
          </p:spPr>
        </p:pic>
        <p:pic>
          <p:nvPicPr>
            <p:cNvPr id="927782" name="Picture 38" descr="454"/>
            <p:cNvPicPr>
              <a:picLocks noChangeAspect="1" noChangeArrowheads="1"/>
            </p:cNvPicPr>
            <p:nvPr/>
          </p:nvPicPr>
          <p:blipFill>
            <a:blip r:embed="rId17" cstate="print"/>
            <a:srcRect/>
            <a:stretch>
              <a:fillRect/>
            </a:stretch>
          </p:blipFill>
          <p:spPr bwMode="auto">
            <a:xfrm>
              <a:off x="4264025" y="1524000"/>
              <a:ext cx="914400" cy="609600"/>
            </a:xfrm>
            <a:prstGeom prst="rect">
              <a:avLst/>
            </a:prstGeom>
            <a:noFill/>
          </p:spPr>
        </p:pic>
        <p:pic>
          <p:nvPicPr>
            <p:cNvPr id="927787" name="Picture 43"/>
            <p:cNvPicPr>
              <a:picLocks noChangeAspect="1" noChangeArrowheads="1"/>
            </p:cNvPicPr>
            <p:nvPr/>
          </p:nvPicPr>
          <p:blipFill>
            <a:blip r:embed="rId18" cstate="print"/>
            <a:srcRect/>
            <a:stretch>
              <a:fillRect/>
            </a:stretch>
          </p:blipFill>
          <p:spPr bwMode="auto">
            <a:xfrm>
              <a:off x="5048250" y="2362200"/>
              <a:ext cx="1504950" cy="333375"/>
            </a:xfrm>
            <a:prstGeom prst="rect">
              <a:avLst/>
            </a:prstGeom>
            <a:noFill/>
          </p:spPr>
        </p:pic>
      </p:grpSp>
      <p:grpSp>
        <p:nvGrpSpPr>
          <p:cNvPr id="27" name="Group 26"/>
          <p:cNvGrpSpPr/>
          <p:nvPr/>
        </p:nvGrpSpPr>
        <p:grpSpPr>
          <a:xfrm>
            <a:off x="6096000" y="5029200"/>
            <a:ext cx="2438400" cy="1457325"/>
            <a:chOff x="4591050" y="4572000"/>
            <a:chExt cx="2438400" cy="1457325"/>
          </a:xfrm>
        </p:grpSpPr>
        <p:pic>
          <p:nvPicPr>
            <p:cNvPr id="927777" name="Picture 33" descr="1895"/>
            <p:cNvPicPr>
              <a:picLocks noChangeAspect="1" noChangeArrowheads="1"/>
            </p:cNvPicPr>
            <p:nvPr/>
          </p:nvPicPr>
          <p:blipFill>
            <a:blip r:embed="rId19" cstate="print"/>
            <a:srcRect/>
            <a:stretch>
              <a:fillRect/>
            </a:stretch>
          </p:blipFill>
          <p:spPr bwMode="auto">
            <a:xfrm>
              <a:off x="4591050" y="4572000"/>
              <a:ext cx="609600" cy="914400"/>
            </a:xfrm>
            <a:prstGeom prst="rect">
              <a:avLst/>
            </a:prstGeom>
            <a:noFill/>
          </p:spPr>
        </p:pic>
        <p:pic>
          <p:nvPicPr>
            <p:cNvPr id="927778" name="Picture 34" descr="1846"/>
            <p:cNvPicPr>
              <a:picLocks noChangeAspect="1" noChangeArrowheads="1"/>
            </p:cNvPicPr>
            <p:nvPr/>
          </p:nvPicPr>
          <p:blipFill>
            <a:blip r:embed="rId20" cstate="print"/>
            <a:srcRect/>
            <a:stretch>
              <a:fillRect/>
            </a:stretch>
          </p:blipFill>
          <p:spPr bwMode="auto">
            <a:xfrm>
              <a:off x="5353050" y="4572000"/>
              <a:ext cx="609600" cy="914400"/>
            </a:xfrm>
            <a:prstGeom prst="rect">
              <a:avLst/>
            </a:prstGeom>
            <a:noFill/>
          </p:spPr>
        </p:pic>
        <p:pic>
          <p:nvPicPr>
            <p:cNvPr id="927779" name="Picture 35" descr="1815"/>
            <p:cNvPicPr>
              <a:picLocks noChangeAspect="1" noChangeArrowheads="1"/>
            </p:cNvPicPr>
            <p:nvPr/>
          </p:nvPicPr>
          <p:blipFill>
            <a:blip r:embed="rId21" cstate="print"/>
            <a:srcRect/>
            <a:stretch>
              <a:fillRect/>
            </a:stretch>
          </p:blipFill>
          <p:spPr bwMode="auto">
            <a:xfrm>
              <a:off x="6115050" y="4724400"/>
              <a:ext cx="914400" cy="609600"/>
            </a:xfrm>
            <a:prstGeom prst="rect">
              <a:avLst/>
            </a:prstGeom>
            <a:noFill/>
          </p:spPr>
        </p:pic>
        <p:pic>
          <p:nvPicPr>
            <p:cNvPr id="927788" name="Picture 44"/>
            <p:cNvPicPr>
              <a:picLocks noChangeAspect="1" noChangeArrowheads="1"/>
            </p:cNvPicPr>
            <p:nvPr/>
          </p:nvPicPr>
          <p:blipFill>
            <a:blip r:embed="rId22" cstate="print"/>
            <a:srcRect/>
            <a:stretch>
              <a:fillRect/>
            </a:stretch>
          </p:blipFill>
          <p:spPr bwMode="auto">
            <a:xfrm>
              <a:off x="5072063" y="5638800"/>
              <a:ext cx="1466850" cy="390525"/>
            </a:xfrm>
            <a:prstGeom prst="rect">
              <a:avLst/>
            </a:prstGeom>
            <a:noFill/>
          </p:spPr>
        </p:pic>
      </p:grpSp>
      <p:sp>
        <p:nvSpPr>
          <p:cNvPr id="29" name="TextBox 28"/>
          <p:cNvSpPr txBox="1"/>
          <p:nvPr/>
        </p:nvSpPr>
        <p:spPr>
          <a:xfrm>
            <a:off x="685800" y="1524000"/>
            <a:ext cx="915635" cy="369332"/>
          </a:xfrm>
          <a:prstGeom prst="rect">
            <a:avLst/>
          </a:prstGeom>
          <a:noFill/>
        </p:spPr>
        <p:txBody>
          <a:bodyPr wrap="none" rtlCol="0">
            <a:spAutoFit/>
          </a:bodyPr>
          <a:lstStyle/>
          <a:p>
            <a:pPr algn="ctr"/>
            <a:r>
              <a:rPr lang="en-US" dirty="0">
                <a:solidFill>
                  <a:srgbClr val="F78609"/>
                </a:solidFill>
              </a:rPr>
              <a:t>Horses</a:t>
            </a:r>
          </a:p>
        </p:txBody>
      </p:sp>
      <p:sp>
        <p:nvSpPr>
          <p:cNvPr id="30" name="TextBox 29"/>
          <p:cNvSpPr txBox="1"/>
          <p:nvPr/>
        </p:nvSpPr>
        <p:spPr>
          <a:xfrm>
            <a:off x="4515781" y="2971800"/>
            <a:ext cx="723275" cy="369332"/>
          </a:xfrm>
          <a:prstGeom prst="rect">
            <a:avLst/>
          </a:prstGeom>
          <a:noFill/>
        </p:spPr>
        <p:txBody>
          <a:bodyPr wrap="none" rtlCol="0">
            <a:spAutoFit/>
          </a:bodyPr>
          <a:lstStyle/>
          <a:p>
            <a:pPr algn="ctr"/>
            <a:r>
              <a:rPr lang="en-US" dirty="0">
                <a:solidFill>
                  <a:srgbClr val="F78609"/>
                </a:solidFill>
              </a:rPr>
              <a:t>Dogs</a:t>
            </a:r>
          </a:p>
        </p:txBody>
      </p:sp>
      <p:sp>
        <p:nvSpPr>
          <p:cNvPr id="31" name="TextBox 30"/>
          <p:cNvSpPr txBox="1"/>
          <p:nvPr/>
        </p:nvSpPr>
        <p:spPr>
          <a:xfrm>
            <a:off x="6399313" y="1371600"/>
            <a:ext cx="1223413" cy="369332"/>
          </a:xfrm>
          <a:prstGeom prst="rect">
            <a:avLst/>
          </a:prstGeom>
          <a:noFill/>
        </p:spPr>
        <p:txBody>
          <a:bodyPr wrap="none" rtlCol="0">
            <a:spAutoFit/>
          </a:bodyPr>
          <a:lstStyle/>
          <a:p>
            <a:pPr algn="ctr"/>
            <a:r>
              <a:rPr lang="en-US" dirty="0">
                <a:solidFill>
                  <a:srgbClr val="F78609"/>
                </a:solidFill>
              </a:rPr>
              <a:t>Dinosaurs</a:t>
            </a:r>
          </a:p>
        </p:txBody>
      </p:sp>
      <p:sp>
        <p:nvSpPr>
          <p:cNvPr id="32" name="TextBox 31"/>
          <p:cNvSpPr txBox="1"/>
          <p:nvPr/>
        </p:nvSpPr>
        <p:spPr>
          <a:xfrm>
            <a:off x="6294492" y="4648200"/>
            <a:ext cx="1890261" cy="369332"/>
          </a:xfrm>
          <a:prstGeom prst="rect">
            <a:avLst/>
          </a:prstGeom>
          <a:noFill/>
        </p:spPr>
        <p:txBody>
          <a:bodyPr wrap="none" rtlCol="0">
            <a:spAutoFit/>
          </a:bodyPr>
          <a:lstStyle/>
          <a:p>
            <a:pPr algn="ctr"/>
            <a:r>
              <a:rPr lang="en-US" dirty="0">
                <a:solidFill>
                  <a:srgbClr val="F78609"/>
                </a:solidFill>
              </a:rPr>
              <a:t>Snow Mountains</a:t>
            </a:r>
          </a:p>
        </p:txBody>
      </p:sp>
      <p:sp>
        <p:nvSpPr>
          <p:cNvPr id="7270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sp>
        <p:nvSpPr>
          <p:cNvPr id="72707" name="Rectangle 3"/>
          <p:cNvSpPr>
            <a:spLocks noChangeArrowheads="1"/>
          </p:cNvSpPr>
          <p:nvPr/>
        </p:nvSpPr>
        <p:spPr bwMode="auto">
          <a:xfrm>
            <a:off x="0" y="906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 name="Date Placeholder 1">
            <a:extLst>
              <a:ext uri="{FF2B5EF4-FFF2-40B4-BE49-F238E27FC236}">
                <a16:creationId xmlns:a16="http://schemas.microsoft.com/office/drawing/2014/main" id="{ADEFEDF1-F404-4C1D-96AF-067A100142FE}"/>
              </a:ext>
            </a:extLst>
          </p:cNvPr>
          <p:cNvSpPr>
            <a:spLocks noGrp="1"/>
          </p:cNvSpPr>
          <p:nvPr>
            <p:ph type="dt" sz="half" idx="10"/>
          </p:nvPr>
        </p:nvSpPr>
        <p:spPr/>
        <p:txBody>
          <a:bodyPr/>
          <a:lstStyle/>
          <a:p>
            <a:fld id="{24D5E205-8DF1-4C70-89BC-4973CF745B8B}" type="datetime1">
              <a:rPr lang="en-US" smtClean="0"/>
              <a:t>3/28/2023</a:t>
            </a:fld>
            <a:endParaRPr lang="en-US" dirty="0"/>
          </a:p>
        </p:txBody>
      </p:sp>
      <p:sp>
        <p:nvSpPr>
          <p:cNvPr id="3" name="Slide Number Placeholder 2">
            <a:extLst>
              <a:ext uri="{FF2B5EF4-FFF2-40B4-BE49-F238E27FC236}">
                <a16:creationId xmlns:a16="http://schemas.microsoft.com/office/drawing/2014/main" id="{C1ED7587-6146-46FA-B04B-9E362E6CCC93}"/>
              </a:ext>
            </a:extLst>
          </p:cNvPr>
          <p:cNvSpPr>
            <a:spLocks noGrp="1"/>
          </p:cNvSpPr>
          <p:nvPr>
            <p:ph type="sldNum" sz="quarter" idx="12"/>
          </p:nvPr>
        </p:nvSpPr>
        <p:spPr/>
        <p:txBody>
          <a:bodyPr/>
          <a:lstStyle/>
          <a:p>
            <a:fld id="{8444A278-390B-480E-A91C-73A8347B7D93}" type="slidenum">
              <a:rPr lang="en-US" smtClean="0"/>
              <a:pPr/>
              <a:t>66</a:t>
            </a:fld>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304800" y="2057400"/>
            <a:ext cx="1905000" cy="4419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842" name="Rectangle 2"/>
          <p:cNvSpPr>
            <a:spLocks noGrp="1" noChangeArrowheads="1"/>
          </p:cNvSpPr>
          <p:nvPr>
            <p:ph type="title"/>
          </p:nvPr>
        </p:nvSpPr>
        <p:spPr>
          <a:xfrm>
            <a:off x="457200" y="274638"/>
            <a:ext cx="8229600" cy="792162"/>
          </a:xfrm>
        </p:spPr>
        <p:txBody>
          <a:bodyPr>
            <a:normAutofit/>
          </a:bodyPr>
          <a:lstStyle/>
          <a:p>
            <a:r>
              <a:rPr lang="en-US" altLang="zh-CN" sz="4400" dirty="0">
                <a:solidFill>
                  <a:srgbClr val="CFAFE7"/>
                </a:solidFill>
                <a:ea typeface="宋体" pitchFamily="2" charset="-122"/>
              </a:rPr>
              <a:t>Step 6:  Map Point Set to Vector</a:t>
            </a:r>
          </a:p>
        </p:txBody>
      </p:sp>
      <p:grpSp>
        <p:nvGrpSpPr>
          <p:cNvPr id="2" name="Group 39"/>
          <p:cNvGrpSpPr>
            <a:grpSpLocks/>
          </p:cNvGrpSpPr>
          <p:nvPr/>
        </p:nvGrpSpPr>
        <p:grpSpPr bwMode="auto">
          <a:xfrm>
            <a:off x="457200" y="2338564"/>
            <a:ext cx="1504950" cy="3578226"/>
            <a:chOff x="855" y="1056"/>
            <a:chExt cx="948" cy="2254"/>
          </a:xfrm>
        </p:grpSpPr>
        <p:pic>
          <p:nvPicPr>
            <p:cNvPr id="931858" name="Picture 18"/>
            <p:cNvPicPr>
              <a:picLocks noChangeAspect="1" noChangeArrowheads="1"/>
            </p:cNvPicPr>
            <p:nvPr/>
          </p:nvPicPr>
          <p:blipFill>
            <a:blip r:embed="rId3" cstate="print"/>
            <a:srcRect/>
            <a:stretch>
              <a:fillRect/>
            </a:stretch>
          </p:blipFill>
          <p:spPr bwMode="auto">
            <a:xfrm>
              <a:off x="855" y="1542"/>
              <a:ext cx="876" cy="222"/>
            </a:xfrm>
            <a:prstGeom prst="rect">
              <a:avLst/>
            </a:prstGeom>
            <a:noFill/>
          </p:spPr>
        </p:pic>
        <p:pic>
          <p:nvPicPr>
            <p:cNvPr id="931859" name="Picture 19"/>
            <p:cNvPicPr>
              <a:picLocks noChangeAspect="1" noChangeArrowheads="1"/>
            </p:cNvPicPr>
            <p:nvPr/>
          </p:nvPicPr>
          <p:blipFill>
            <a:blip r:embed="rId4" cstate="print"/>
            <a:srcRect/>
            <a:stretch>
              <a:fillRect/>
            </a:stretch>
          </p:blipFill>
          <p:spPr bwMode="auto">
            <a:xfrm>
              <a:off x="855" y="1056"/>
              <a:ext cx="906" cy="222"/>
            </a:xfrm>
            <a:prstGeom prst="rect">
              <a:avLst/>
            </a:prstGeom>
            <a:noFill/>
          </p:spPr>
        </p:pic>
        <p:pic>
          <p:nvPicPr>
            <p:cNvPr id="931860" name="Picture 20"/>
            <p:cNvPicPr>
              <a:picLocks noChangeAspect="1" noChangeArrowheads="1"/>
            </p:cNvPicPr>
            <p:nvPr/>
          </p:nvPicPr>
          <p:blipFill>
            <a:blip r:embed="rId5" cstate="print"/>
            <a:srcRect/>
            <a:stretch>
              <a:fillRect/>
            </a:stretch>
          </p:blipFill>
          <p:spPr bwMode="auto">
            <a:xfrm>
              <a:off x="859" y="2065"/>
              <a:ext cx="894" cy="210"/>
            </a:xfrm>
            <a:prstGeom prst="rect">
              <a:avLst/>
            </a:prstGeom>
            <a:noFill/>
          </p:spPr>
        </p:pic>
        <p:pic>
          <p:nvPicPr>
            <p:cNvPr id="931861" name="Picture 21"/>
            <p:cNvPicPr>
              <a:picLocks noChangeAspect="1" noChangeArrowheads="1"/>
            </p:cNvPicPr>
            <p:nvPr/>
          </p:nvPicPr>
          <p:blipFill>
            <a:blip r:embed="rId6" cstate="print"/>
            <a:srcRect/>
            <a:stretch>
              <a:fillRect/>
            </a:stretch>
          </p:blipFill>
          <p:spPr bwMode="auto">
            <a:xfrm>
              <a:off x="855" y="2564"/>
              <a:ext cx="948" cy="210"/>
            </a:xfrm>
            <a:prstGeom prst="rect">
              <a:avLst/>
            </a:prstGeom>
            <a:noFill/>
          </p:spPr>
        </p:pic>
        <p:pic>
          <p:nvPicPr>
            <p:cNvPr id="931862" name="Picture 22"/>
            <p:cNvPicPr>
              <a:picLocks noChangeAspect="1" noChangeArrowheads="1"/>
            </p:cNvPicPr>
            <p:nvPr/>
          </p:nvPicPr>
          <p:blipFill>
            <a:blip r:embed="rId7" cstate="print"/>
            <a:srcRect/>
            <a:stretch>
              <a:fillRect/>
            </a:stretch>
          </p:blipFill>
          <p:spPr bwMode="auto">
            <a:xfrm>
              <a:off x="859" y="3064"/>
              <a:ext cx="924" cy="246"/>
            </a:xfrm>
            <a:prstGeom prst="rect">
              <a:avLst/>
            </a:prstGeom>
            <a:noFill/>
          </p:spPr>
        </p:pic>
      </p:grpSp>
      <p:sp>
        <p:nvSpPr>
          <p:cNvPr id="931870" name="Rectangle 30"/>
          <p:cNvSpPr>
            <a:spLocks noChangeArrowheads="1"/>
          </p:cNvSpPr>
          <p:nvPr/>
        </p:nvSpPr>
        <p:spPr bwMode="auto">
          <a:xfrm>
            <a:off x="5029200" y="1586089"/>
            <a:ext cx="990600" cy="553998"/>
          </a:xfrm>
          <a:prstGeom prst="rect">
            <a:avLst/>
          </a:prstGeom>
          <a:noFill/>
          <a:ln w="22225" algn="ctr">
            <a:noFill/>
            <a:miter lim="800000"/>
            <a:headEnd/>
            <a:tailEnd/>
          </a:ln>
          <a:effectLst/>
        </p:spPr>
        <p:txBody>
          <a:bodyPr wrap="square" lIns="0" tIns="0" rIns="0" bIns="0">
            <a:spAutoFit/>
          </a:bodyPr>
          <a:lstStyle/>
          <a:p>
            <a:pPr algn="ctr"/>
            <a:r>
              <a:rPr lang="en-US" altLang="zh-CN" dirty="0">
                <a:solidFill>
                  <a:srgbClr val="F78609"/>
                </a:solidFill>
              </a:rPr>
              <a:t>Matching distances</a:t>
            </a:r>
          </a:p>
        </p:txBody>
      </p:sp>
      <p:sp>
        <p:nvSpPr>
          <p:cNvPr id="34" name="Flowchart: Alternate Process 33"/>
          <p:cNvSpPr/>
          <p:nvPr/>
        </p:nvSpPr>
        <p:spPr>
          <a:xfrm>
            <a:off x="2683933" y="2263423"/>
            <a:ext cx="1219200" cy="457200"/>
          </a:xfrm>
          <a:prstGeom prst="flowChartAlternateProcess">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Matching</a:t>
            </a:r>
          </a:p>
        </p:txBody>
      </p:sp>
      <p:sp>
        <p:nvSpPr>
          <p:cNvPr id="35" name="Right Arrow 34"/>
          <p:cNvSpPr/>
          <p:nvPr/>
        </p:nvSpPr>
        <p:spPr>
          <a:xfrm>
            <a:off x="1981200" y="2348089"/>
            <a:ext cx="609600" cy="304800"/>
          </a:xfrm>
          <a:prstGeom prst="right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8609"/>
              </a:solidFill>
            </a:endParaRPr>
          </a:p>
        </p:txBody>
      </p:sp>
      <p:grpSp>
        <p:nvGrpSpPr>
          <p:cNvPr id="53" name="Group 52"/>
          <p:cNvGrpSpPr/>
          <p:nvPr/>
        </p:nvGrpSpPr>
        <p:grpSpPr>
          <a:xfrm>
            <a:off x="3152422" y="2765778"/>
            <a:ext cx="333022" cy="2672644"/>
            <a:chOff x="3152422" y="2765778"/>
            <a:chExt cx="333022" cy="2672644"/>
          </a:xfrm>
        </p:grpSpPr>
        <p:sp>
          <p:nvSpPr>
            <p:cNvPr id="36" name="Down Arrow 35"/>
            <p:cNvSpPr/>
            <p:nvPr/>
          </p:nvSpPr>
          <p:spPr>
            <a:xfrm>
              <a:off x="3152422" y="2765778"/>
              <a:ext cx="310444" cy="268111"/>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p:cNvSpPr/>
            <p:nvPr/>
          </p:nvSpPr>
          <p:spPr>
            <a:xfrm>
              <a:off x="3152422" y="3570111"/>
              <a:ext cx="310444" cy="268111"/>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wn Arrow 44"/>
            <p:cNvSpPr/>
            <p:nvPr/>
          </p:nvSpPr>
          <p:spPr>
            <a:xfrm>
              <a:off x="3152422" y="4374444"/>
              <a:ext cx="310444" cy="268111"/>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wn Arrow 48"/>
            <p:cNvSpPr/>
            <p:nvPr/>
          </p:nvSpPr>
          <p:spPr>
            <a:xfrm>
              <a:off x="3175000" y="5170311"/>
              <a:ext cx="310444" cy="268111"/>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1981200" y="3067756"/>
            <a:ext cx="1969911" cy="2875844"/>
            <a:chOff x="1981200" y="3067756"/>
            <a:chExt cx="1969911" cy="2875844"/>
          </a:xfrm>
        </p:grpSpPr>
        <p:grpSp>
          <p:nvGrpSpPr>
            <p:cNvPr id="60" name="Group 59"/>
            <p:cNvGrpSpPr/>
            <p:nvPr/>
          </p:nvGrpSpPr>
          <p:grpSpPr>
            <a:xfrm>
              <a:off x="2683933" y="3067756"/>
              <a:ext cx="1267178" cy="2875844"/>
              <a:chOff x="2683933" y="3067756"/>
              <a:chExt cx="1267178" cy="2875844"/>
            </a:xfrm>
          </p:grpSpPr>
          <p:sp>
            <p:nvSpPr>
              <p:cNvPr id="39" name="Flowchart: Alternate Process 38"/>
              <p:cNvSpPr/>
              <p:nvPr/>
            </p:nvSpPr>
            <p:spPr>
              <a:xfrm>
                <a:off x="2683933" y="3067756"/>
                <a:ext cx="1219200" cy="457200"/>
              </a:xfrm>
              <a:prstGeom prst="flowChartAlternateProcess">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Matching</a:t>
                </a:r>
              </a:p>
            </p:txBody>
          </p:sp>
          <p:sp>
            <p:nvSpPr>
              <p:cNvPr id="43" name="Flowchart: Alternate Process 42"/>
              <p:cNvSpPr/>
              <p:nvPr/>
            </p:nvSpPr>
            <p:spPr>
              <a:xfrm>
                <a:off x="2683933" y="3872089"/>
                <a:ext cx="1219200" cy="457200"/>
              </a:xfrm>
              <a:prstGeom prst="flowChartAlternateProcess">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Matching</a:t>
                </a:r>
              </a:p>
            </p:txBody>
          </p:sp>
          <p:sp>
            <p:nvSpPr>
              <p:cNvPr id="47" name="Flowchart: Alternate Process 46"/>
              <p:cNvSpPr/>
              <p:nvPr/>
            </p:nvSpPr>
            <p:spPr>
              <a:xfrm>
                <a:off x="2706511" y="4667956"/>
                <a:ext cx="1219200" cy="457200"/>
              </a:xfrm>
              <a:prstGeom prst="flowChartAlternateProcess">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Matching</a:t>
                </a:r>
              </a:p>
            </p:txBody>
          </p:sp>
          <p:sp>
            <p:nvSpPr>
              <p:cNvPr id="51" name="Flowchart: Alternate Process 50"/>
              <p:cNvSpPr/>
              <p:nvPr/>
            </p:nvSpPr>
            <p:spPr>
              <a:xfrm>
                <a:off x="2731911" y="5486400"/>
                <a:ext cx="1219200" cy="457200"/>
              </a:xfrm>
              <a:prstGeom prst="flowChartAlternateProcess">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Matching</a:t>
                </a:r>
              </a:p>
            </p:txBody>
          </p:sp>
        </p:grpSp>
        <p:grpSp>
          <p:nvGrpSpPr>
            <p:cNvPr id="61" name="Group 60"/>
            <p:cNvGrpSpPr/>
            <p:nvPr/>
          </p:nvGrpSpPr>
          <p:grpSpPr>
            <a:xfrm>
              <a:off x="1981200" y="3152422"/>
              <a:ext cx="657578" cy="2723444"/>
              <a:chOff x="1981200" y="3152422"/>
              <a:chExt cx="657578" cy="2723444"/>
            </a:xfrm>
          </p:grpSpPr>
          <p:sp>
            <p:nvSpPr>
              <p:cNvPr id="40" name="Right Arrow 39"/>
              <p:cNvSpPr/>
              <p:nvPr/>
            </p:nvSpPr>
            <p:spPr>
              <a:xfrm>
                <a:off x="1981200" y="3152422"/>
                <a:ext cx="609600" cy="304800"/>
              </a:xfrm>
              <a:prstGeom prst="right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8609"/>
                  </a:solidFill>
                </a:endParaRPr>
              </a:p>
            </p:txBody>
          </p:sp>
          <p:sp>
            <p:nvSpPr>
              <p:cNvPr id="44" name="Right Arrow 43"/>
              <p:cNvSpPr/>
              <p:nvPr/>
            </p:nvSpPr>
            <p:spPr>
              <a:xfrm>
                <a:off x="1981200" y="3956755"/>
                <a:ext cx="609600" cy="304800"/>
              </a:xfrm>
              <a:prstGeom prst="right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8609"/>
                  </a:solidFill>
                </a:endParaRPr>
              </a:p>
            </p:txBody>
          </p:sp>
          <p:sp>
            <p:nvSpPr>
              <p:cNvPr id="48" name="Right Arrow 47"/>
              <p:cNvSpPr/>
              <p:nvPr/>
            </p:nvSpPr>
            <p:spPr>
              <a:xfrm>
                <a:off x="2003778" y="4752622"/>
                <a:ext cx="609600" cy="304800"/>
              </a:xfrm>
              <a:prstGeom prst="right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8609"/>
                  </a:solidFill>
                </a:endParaRPr>
              </a:p>
            </p:txBody>
          </p:sp>
          <p:sp>
            <p:nvSpPr>
              <p:cNvPr id="52" name="Right Arrow 51"/>
              <p:cNvSpPr/>
              <p:nvPr/>
            </p:nvSpPr>
            <p:spPr>
              <a:xfrm>
                <a:off x="2029178" y="5571066"/>
                <a:ext cx="609600" cy="304800"/>
              </a:xfrm>
              <a:prstGeom prst="right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8609"/>
                  </a:solidFill>
                </a:endParaRPr>
              </a:p>
            </p:txBody>
          </p:sp>
        </p:grpSp>
      </p:grpSp>
      <p:sp>
        <p:nvSpPr>
          <p:cNvPr id="54" name="Down Arrow 53"/>
          <p:cNvSpPr/>
          <p:nvPr/>
        </p:nvSpPr>
        <p:spPr>
          <a:xfrm>
            <a:off x="3124200" y="1967089"/>
            <a:ext cx="310444" cy="268111"/>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Arrow 54"/>
          <p:cNvSpPr/>
          <p:nvPr/>
        </p:nvSpPr>
        <p:spPr>
          <a:xfrm>
            <a:off x="3962400" y="2348089"/>
            <a:ext cx="1295400" cy="304800"/>
          </a:xfrm>
          <a:prstGeom prst="right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8609"/>
              </a:solidFill>
            </a:endParaRPr>
          </a:p>
        </p:txBody>
      </p:sp>
      <p:sp>
        <p:nvSpPr>
          <p:cNvPr id="62" name="Right Brace 61"/>
          <p:cNvSpPr/>
          <p:nvPr/>
        </p:nvSpPr>
        <p:spPr>
          <a:xfrm>
            <a:off x="5861756" y="2243667"/>
            <a:ext cx="381000" cy="3657600"/>
          </a:xfrm>
          <a:prstGeom prst="rightBrace">
            <a:avLst/>
          </a:prstGeom>
          <a:ln w="22225">
            <a:solidFill>
              <a:srgbClr val="B4CED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5" name="Group 74"/>
          <p:cNvGrpSpPr/>
          <p:nvPr/>
        </p:nvGrpSpPr>
        <p:grpSpPr>
          <a:xfrm>
            <a:off x="6400800" y="3429000"/>
            <a:ext cx="2252484" cy="2438400"/>
            <a:chOff x="6400800" y="3429000"/>
            <a:chExt cx="2252484" cy="2438400"/>
          </a:xfrm>
        </p:grpSpPr>
        <p:sp>
          <p:nvSpPr>
            <p:cNvPr id="63" name="Bent Arrow 62"/>
            <p:cNvSpPr/>
            <p:nvPr/>
          </p:nvSpPr>
          <p:spPr>
            <a:xfrm rot="5400000">
              <a:off x="6096000" y="4267200"/>
              <a:ext cx="1905000" cy="1295400"/>
            </a:xfrm>
            <a:prstGeom prst="bentArrow">
              <a:avLst>
                <a:gd name="adj1" fmla="val 14107"/>
                <a:gd name="adj2" fmla="val 25000"/>
                <a:gd name="adj3" fmla="val 25000"/>
                <a:gd name="adj4" fmla="val 43750"/>
              </a:avLst>
            </a:prstGeom>
            <a:solidFill>
              <a:srgbClr val="B4CED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TextBox 63"/>
            <p:cNvSpPr txBox="1"/>
            <p:nvPr/>
          </p:nvSpPr>
          <p:spPr>
            <a:xfrm>
              <a:off x="7391400" y="3429000"/>
              <a:ext cx="1261884" cy="923330"/>
            </a:xfrm>
            <a:prstGeom prst="rect">
              <a:avLst/>
            </a:prstGeom>
            <a:noFill/>
          </p:spPr>
          <p:txBody>
            <a:bodyPr wrap="none" rtlCol="0">
              <a:spAutoFit/>
            </a:bodyPr>
            <a:lstStyle/>
            <a:p>
              <a:r>
                <a:rPr lang="en-US" dirty="0">
                  <a:solidFill>
                    <a:srgbClr val="B4CED6"/>
                  </a:solidFill>
                </a:rPr>
                <a:t>Mapping</a:t>
              </a:r>
            </a:p>
            <a:p>
              <a:r>
                <a:rPr lang="en-US" dirty="0">
                  <a:solidFill>
                    <a:srgbClr val="B4CED6"/>
                  </a:solidFill>
                </a:rPr>
                <a:t>a point set</a:t>
              </a:r>
            </a:p>
            <a:p>
              <a:r>
                <a:rPr lang="en-US" dirty="0">
                  <a:solidFill>
                    <a:srgbClr val="B4CED6"/>
                  </a:solidFill>
                </a:rPr>
                <a:t>to a vector</a:t>
              </a:r>
            </a:p>
          </p:txBody>
        </p:sp>
      </p:grpSp>
      <p:sp>
        <p:nvSpPr>
          <p:cNvPr id="66" name="TextBox 65"/>
          <p:cNvSpPr txBox="1"/>
          <p:nvPr/>
        </p:nvSpPr>
        <p:spPr>
          <a:xfrm>
            <a:off x="304800" y="6096000"/>
            <a:ext cx="1927672" cy="335989"/>
          </a:xfrm>
          <a:prstGeom prst="rect">
            <a:avLst/>
          </a:prstGeom>
          <a:noFill/>
        </p:spPr>
        <p:txBody>
          <a:bodyPr wrap="square" rtlCol="0">
            <a:spAutoFit/>
          </a:bodyPr>
          <a:lstStyle/>
          <a:p>
            <a:pPr algn="ctr">
              <a:lnSpc>
                <a:spcPts val="1900"/>
              </a:lnSpc>
            </a:pPr>
            <a:r>
              <a:rPr lang="en-US" dirty="0">
                <a:solidFill>
                  <a:schemeClr val="accent1">
                    <a:lumMod val="75000"/>
                  </a:schemeClr>
                </a:solidFill>
              </a:rPr>
              <a:t>All key-point sets</a:t>
            </a:r>
          </a:p>
        </p:txBody>
      </p:sp>
      <p:grpSp>
        <p:nvGrpSpPr>
          <p:cNvPr id="70" name="Group 69"/>
          <p:cNvGrpSpPr/>
          <p:nvPr/>
        </p:nvGrpSpPr>
        <p:grpSpPr>
          <a:xfrm>
            <a:off x="1687606" y="1205089"/>
            <a:ext cx="2884394" cy="779287"/>
            <a:chOff x="1687606" y="1205089"/>
            <a:chExt cx="2884394" cy="779287"/>
          </a:xfrm>
        </p:grpSpPr>
        <p:sp>
          <p:nvSpPr>
            <p:cNvPr id="931875" name="Rectangle 35"/>
            <p:cNvSpPr>
              <a:spLocks noChangeArrowheads="1"/>
            </p:cNvSpPr>
            <p:nvPr/>
          </p:nvSpPr>
          <p:spPr bwMode="auto">
            <a:xfrm>
              <a:off x="1687606" y="1205089"/>
              <a:ext cx="2884394" cy="276225"/>
            </a:xfrm>
            <a:prstGeom prst="rect">
              <a:avLst/>
            </a:prstGeom>
            <a:noFill/>
            <a:ln w="22225" algn="ctr">
              <a:noFill/>
              <a:miter lim="800000"/>
              <a:headEnd/>
              <a:tailEnd/>
            </a:ln>
            <a:effectLst/>
          </p:spPr>
          <p:txBody>
            <a:bodyPr wrap="square" lIns="0" tIns="0" rIns="0" bIns="0">
              <a:spAutoFit/>
            </a:bodyPr>
            <a:lstStyle/>
            <a:p>
              <a:pPr algn="l"/>
              <a:r>
                <a:rPr lang="en-US" altLang="zh-CN" dirty="0">
                  <a:solidFill>
                    <a:srgbClr val="F78609"/>
                  </a:solidFill>
                </a:rPr>
                <a:t>A point set (some image)</a:t>
              </a:r>
            </a:p>
          </p:txBody>
        </p:sp>
        <p:pic>
          <p:nvPicPr>
            <p:cNvPr id="69" name="Picture 20"/>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728788" y="1481138"/>
              <a:ext cx="2789238" cy="503238"/>
            </a:xfrm>
            <a:prstGeom prst="rect">
              <a:avLst/>
            </a:prstGeom>
            <a:noFill/>
          </p:spPr>
        </p:pic>
      </p:grpSp>
      <p:sp>
        <p:nvSpPr>
          <p:cNvPr id="706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0657" name="Picture 1"/>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334000" y="2286000"/>
            <a:ext cx="388938" cy="457200"/>
          </a:xfrm>
          <a:prstGeom prst="rect">
            <a:avLst/>
          </a:prstGeom>
          <a:noFill/>
        </p:spPr>
      </p:pic>
      <p:sp>
        <p:nvSpPr>
          <p:cNvPr id="70659" name="Rectangle 3"/>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066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0662" name="Rectangle 6"/>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066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0665" name="Rectangle 9"/>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0667"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0668" name="Rectangle 12"/>
          <p:cNvSpPr>
            <a:spLocks noChangeArrowheads="1"/>
          </p:cNvSpPr>
          <p:nvPr/>
        </p:nvSpPr>
        <p:spPr bwMode="auto">
          <a:xfrm>
            <a:off x="0" y="906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0670"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74" name="Group 73"/>
          <p:cNvGrpSpPr/>
          <p:nvPr/>
        </p:nvGrpSpPr>
        <p:grpSpPr>
          <a:xfrm>
            <a:off x="3948288" y="3048000"/>
            <a:ext cx="1774650" cy="2895600"/>
            <a:chOff x="3948288" y="3048000"/>
            <a:chExt cx="1774650" cy="2895600"/>
          </a:xfrm>
        </p:grpSpPr>
        <p:sp>
          <p:nvSpPr>
            <p:cNvPr id="56" name="Right Arrow 55"/>
            <p:cNvSpPr/>
            <p:nvPr/>
          </p:nvSpPr>
          <p:spPr>
            <a:xfrm>
              <a:off x="3948288" y="3129845"/>
              <a:ext cx="1309511" cy="304800"/>
            </a:xfrm>
            <a:prstGeom prst="right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8609"/>
                </a:solidFill>
              </a:endParaRPr>
            </a:p>
          </p:txBody>
        </p:sp>
        <p:sp>
          <p:nvSpPr>
            <p:cNvPr id="57" name="Right Arrow 56"/>
            <p:cNvSpPr/>
            <p:nvPr/>
          </p:nvSpPr>
          <p:spPr>
            <a:xfrm>
              <a:off x="3951110" y="3942645"/>
              <a:ext cx="1306689" cy="304800"/>
            </a:xfrm>
            <a:prstGeom prst="right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8609"/>
                </a:solidFill>
              </a:endParaRPr>
            </a:p>
          </p:txBody>
        </p:sp>
        <p:sp>
          <p:nvSpPr>
            <p:cNvPr id="58" name="Right Arrow 57"/>
            <p:cNvSpPr/>
            <p:nvPr/>
          </p:nvSpPr>
          <p:spPr>
            <a:xfrm>
              <a:off x="3976510" y="4727222"/>
              <a:ext cx="1281289" cy="304800"/>
            </a:xfrm>
            <a:prstGeom prst="right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8609"/>
                </a:solidFill>
              </a:endParaRPr>
            </a:p>
          </p:txBody>
        </p:sp>
        <p:sp>
          <p:nvSpPr>
            <p:cNvPr id="59" name="Right Arrow 58"/>
            <p:cNvSpPr/>
            <p:nvPr/>
          </p:nvSpPr>
          <p:spPr>
            <a:xfrm>
              <a:off x="3993444" y="5551311"/>
              <a:ext cx="1264356" cy="304800"/>
            </a:xfrm>
            <a:prstGeom prst="right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8609"/>
                </a:solidFill>
              </a:endParaRPr>
            </a:p>
          </p:txBody>
        </p:sp>
        <p:pic>
          <p:nvPicPr>
            <p:cNvPr id="70660" name="Picture 4"/>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5334000" y="3048000"/>
              <a:ext cx="388938" cy="457200"/>
            </a:xfrm>
            <a:prstGeom prst="rect">
              <a:avLst/>
            </a:prstGeom>
            <a:noFill/>
          </p:spPr>
        </p:pic>
        <p:pic>
          <p:nvPicPr>
            <p:cNvPr id="70663" name="Picture 7"/>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5334000" y="3886200"/>
              <a:ext cx="388938" cy="457200"/>
            </a:xfrm>
            <a:prstGeom prst="rect">
              <a:avLst/>
            </a:prstGeom>
            <a:noFill/>
          </p:spPr>
        </p:pic>
        <p:pic>
          <p:nvPicPr>
            <p:cNvPr id="70666" name="Picture 10"/>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5334000" y="4648200"/>
              <a:ext cx="388938" cy="449263"/>
            </a:xfrm>
            <a:prstGeom prst="rect">
              <a:avLst/>
            </a:prstGeom>
            <a:noFill/>
          </p:spPr>
        </p:pic>
        <p:pic>
          <p:nvPicPr>
            <p:cNvPr id="70669" name="Picture 13"/>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5334000" y="5486400"/>
              <a:ext cx="388938" cy="457200"/>
            </a:xfrm>
            <a:prstGeom prst="rect">
              <a:avLst/>
            </a:prstGeom>
            <a:noFill/>
          </p:spPr>
        </p:pic>
      </p:grpSp>
      <p:sp>
        <p:nvSpPr>
          <p:cNvPr id="70671" name="Rectangle 15"/>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0673"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76" name="Group 75"/>
          <p:cNvGrpSpPr/>
          <p:nvPr/>
        </p:nvGrpSpPr>
        <p:grpSpPr>
          <a:xfrm>
            <a:off x="5257800" y="5971400"/>
            <a:ext cx="3768090" cy="734200"/>
            <a:chOff x="5257800" y="5971400"/>
            <a:chExt cx="3768090" cy="734200"/>
          </a:xfrm>
        </p:grpSpPr>
        <p:sp>
          <p:nvSpPr>
            <p:cNvPr id="931876" name="Rectangle 36"/>
            <p:cNvSpPr>
              <a:spLocks noChangeArrowheads="1"/>
            </p:cNvSpPr>
            <p:nvPr/>
          </p:nvSpPr>
          <p:spPr bwMode="auto">
            <a:xfrm>
              <a:off x="6082736" y="5971400"/>
              <a:ext cx="2943154" cy="276999"/>
            </a:xfrm>
            <a:prstGeom prst="rect">
              <a:avLst/>
            </a:prstGeom>
            <a:noFill/>
            <a:ln w="22225" algn="ctr">
              <a:noFill/>
              <a:miter lim="800000"/>
              <a:headEnd/>
              <a:tailEnd/>
            </a:ln>
            <a:effectLst/>
          </p:spPr>
          <p:txBody>
            <a:bodyPr wrap="square" lIns="0" tIns="0" rIns="0" bIns="0">
              <a:spAutoFit/>
            </a:bodyPr>
            <a:lstStyle/>
            <a:p>
              <a:pPr algn="l"/>
              <a:r>
                <a:rPr lang="en-US" altLang="zh-CN" b="1" dirty="0">
                  <a:solidFill>
                    <a:srgbClr val="F78609"/>
                  </a:solidFill>
                </a:rPr>
                <a:t>Feature vector of image </a:t>
              </a:r>
              <a:r>
                <a:rPr lang="en-US" altLang="zh-CN" b="1" i="1" dirty="0">
                  <a:solidFill>
                    <a:srgbClr val="F78609"/>
                  </a:solidFill>
                </a:rPr>
                <a:t>X</a:t>
              </a:r>
            </a:p>
          </p:txBody>
        </p:sp>
        <p:pic>
          <p:nvPicPr>
            <p:cNvPr id="70672" name="Picture 16"/>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5257800" y="6248400"/>
              <a:ext cx="3581400" cy="457200"/>
            </a:xfrm>
            <a:prstGeom prst="rect">
              <a:avLst/>
            </a:prstGeom>
            <a:noFill/>
          </p:spPr>
        </p:pic>
      </p:grpSp>
      <p:sp>
        <p:nvSpPr>
          <p:cNvPr id="70674" name="Rectangle 18"/>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 name="TextBox 2"/>
          <p:cNvSpPr txBox="1"/>
          <p:nvPr/>
        </p:nvSpPr>
        <p:spPr>
          <a:xfrm>
            <a:off x="347900" y="6438057"/>
            <a:ext cx="1723549" cy="369332"/>
          </a:xfrm>
          <a:prstGeom prst="rect">
            <a:avLst/>
          </a:prstGeom>
          <a:noFill/>
        </p:spPr>
        <p:txBody>
          <a:bodyPr wrap="none" rtlCol="0">
            <a:spAutoFit/>
          </a:bodyPr>
          <a:lstStyle/>
          <a:p>
            <a:r>
              <a:rPr lang="en-US" dirty="0">
                <a:solidFill>
                  <a:srgbClr val="FFFF00"/>
                </a:solidFill>
              </a:rPr>
              <a:t>(All categories)</a:t>
            </a:r>
          </a:p>
        </p:txBody>
      </p:sp>
      <p:sp>
        <p:nvSpPr>
          <p:cNvPr id="4" name="Oval 3"/>
          <p:cNvSpPr/>
          <p:nvPr/>
        </p:nvSpPr>
        <p:spPr>
          <a:xfrm>
            <a:off x="5213068" y="2152508"/>
            <a:ext cx="648688" cy="1567711"/>
          </a:xfrm>
          <a:prstGeom prst="ellipse">
            <a:avLst/>
          </a:prstGeom>
          <a:no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Rounded Rectangular Callout 4"/>
              <p:cNvSpPr/>
              <p:nvPr/>
            </p:nvSpPr>
            <p:spPr>
              <a:xfrm>
                <a:off x="6513938" y="1240464"/>
                <a:ext cx="2139346" cy="1590050"/>
              </a:xfrm>
              <a:prstGeom prst="wedgeRoundRectCallout">
                <a:avLst>
                  <a:gd name="adj1" fmla="val -84412"/>
                  <a:gd name="adj2" fmla="val 47500"/>
                  <a:gd name="adj3" fmla="val 16667"/>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Relatively smaller </a:t>
                </a:r>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1</m:t>
                        </m:r>
                      </m:sub>
                      <m:sup>
                        <m:r>
                          <a:rPr lang="en-US" b="0" i="1" smtClean="0">
                            <a:latin typeface="Cambria Math" panose="02040503050406030204" pitchFamily="18" charset="0"/>
                          </a:rPr>
                          <m:t>𝑋</m:t>
                        </m:r>
                      </m:sup>
                    </m:sSubSup>
                  </m:oMath>
                </a14:m>
                <a:r>
                  <a:rPr lang="en-US" dirty="0"/>
                  <a:t> and </a:t>
                </a:r>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2</m:t>
                        </m:r>
                      </m:sub>
                      <m:sup>
                        <m:r>
                          <a:rPr lang="en-US" b="0" i="1" smtClean="0">
                            <a:latin typeface="Cambria Math" panose="02040503050406030204" pitchFamily="18" charset="0"/>
                          </a:rPr>
                          <m:t>𝑋</m:t>
                        </m:r>
                      </m:sup>
                    </m:sSubSup>
                  </m:oMath>
                </a14:m>
                <a:r>
                  <a:rPr lang="en-US" dirty="0"/>
                  <a:t> distances if image </a:t>
                </a:r>
                <a:r>
                  <a:rPr lang="en-US" i="1" dirty="0"/>
                  <a:t>X</a:t>
                </a:r>
                <a:r>
                  <a:rPr lang="en-US" dirty="0"/>
                  <a:t> belongs to Category 1</a:t>
                </a:r>
              </a:p>
            </p:txBody>
          </p:sp>
        </mc:Choice>
        <mc:Fallback xmlns="">
          <p:sp>
            <p:nvSpPr>
              <p:cNvPr id="5" name="Rounded Rectangular Callout 4"/>
              <p:cNvSpPr>
                <a:spLocks noRot="1" noChangeAspect="1" noMove="1" noResize="1" noEditPoints="1" noAdjustHandles="1" noChangeArrowheads="1" noChangeShapeType="1" noTextEdit="1"/>
              </p:cNvSpPr>
              <p:nvPr/>
            </p:nvSpPr>
            <p:spPr>
              <a:xfrm>
                <a:off x="6513938" y="1240464"/>
                <a:ext cx="2139346" cy="1590050"/>
              </a:xfrm>
              <a:prstGeom prst="wedgeRoundRectCallout">
                <a:avLst>
                  <a:gd name="adj1" fmla="val -84412"/>
                  <a:gd name="adj2" fmla="val 47500"/>
                  <a:gd name="adj3" fmla="val 16667"/>
                </a:avLst>
              </a:prstGeom>
              <a:blipFill>
                <a:blip r:embed="rId15"/>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cxnSp>
        <p:nvCxnSpPr>
          <p:cNvPr id="7" name="Straight Connector 6"/>
          <p:cNvCxnSpPr>
            <a:endCxn id="70672" idx="2"/>
          </p:cNvCxnSpPr>
          <p:nvPr/>
        </p:nvCxnSpPr>
        <p:spPr>
          <a:xfrm>
            <a:off x="6242756" y="6705600"/>
            <a:ext cx="805744"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397932" y="2238021"/>
            <a:ext cx="1532467" cy="1343557"/>
          </a:xfrm>
          <a:prstGeom prst="roundRect">
            <a:avLst>
              <a:gd name="adj" fmla="val 11574"/>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30"/>
          <p:cNvSpPr>
            <a:spLocks noChangeArrowheads="1"/>
          </p:cNvSpPr>
          <p:nvPr/>
        </p:nvSpPr>
        <p:spPr bwMode="auto">
          <a:xfrm>
            <a:off x="591110" y="2748846"/>
            <a:ext cx="1195034" cy="276999"/>
          </a:xfrm>
          <a:prstGeom prst="rect">
            <a:avLst/>
          </a:prstGeom>
          <a:noFill/>
          <a:ln w="22225" algn="ctr">
            <a:noFill/>
            <a:miter lim="800000"/>
            <a:headEnd/>
            <a:tailEnd/>
          </a:ln>
          <a:effectLst/>
        </p:spPr>
        <p:txBody>
          <a:bodyPr wrap="square" lIns="0" tIns="0" rIns="0" bIns="0">
            <a:spAutoFit/>
          </a:bodyPr>
          <a:lstStyle/>
          <a:p>
            <a:pPr algn="ctr"/>
            <a:r>
              <a:rPr lang="en-US" altLang="zh-CN" dirty="0">
                <a:solidFill>
                  <a:srgbClr val="00B050"/>
                </a:solidFill>
              </a:rPr>
              <a:t>Category 1</a:t>
            </a:r>
          </a:p>
        </p:txBody>
      </p:sp>
      <p:sp>
        <p:nvSpPr>
          <p:cNvPr id="72" name="Rounded Rectangle 71"/>
          <p:cNvSpPr/>
          <p:nvPr/>
        </p:nvSpPr>
        <p:spPr>
          <a:xfrm>
            <a:off x="394075" y="3900311"/>
            <a:ext cx="1532467" cy="719846"/>
          </a:xfrm>
          <a:prstGeom prst="roundRect">
            <a:avLst>
              <a:gd name="adj" fmla="val 11574"/>
            </a:avLst>
          </a:prstGeom>
          <a:noFill/>
          <a:ln>
            <a:solidFill>
              <a:srgbClr val="633B2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30"/>
          <p:cNvSpPr>
            <a:spLocks noChangeArrowheads="1"/>
          </p:cNvSpPr>
          <p:nvPr/>
        </p:nvSpPr>
        <p:spPr bwMode="auto">
          <a:xfrm>
            <a:off x="587253" y="4325553"/>
            <a:ext cx="1195034" cy="276999"/>
          </a:xfrm>
          <a:prstGeom prst="rect">
            <a:avLst/>
          </a:prstGeom>
          <a:noFill/>
          <a:ln w="22225" algn="ctr">
            <a:noFill/>
            <a:miter lim="800000"/>
            <a:headEnd/>
            <a:tailEnd/>
          </a:ln>
          <a:effectLst/>
        </p:spPr>
        <p:txBody>
          <a:bodyPr wrap="square" lIns="0" tIns="0" rIns="0" bIns="0">
            <a:spAutoFit/>
          </a:bodyPr>
          <a:lstStyle/>
          <a:p>
            <a:pPr algn="ctr"/>
            <a:r>
              <a:rPr lang="en-US" altLang="zh-CN" dirty="0">
                <a:solidFill>
                  <a:srgbClr val="633B2B"/>
                </a:solidFill>
              </a:rPr>
              <a:t>Category 2</a:t>
            </a:r>
          </a:p>
        </p:txBody>
      </p:sp>
      <p:sp>
        <p:nvSpPr>
          <p:cNvPr id="8" name="Date Placeholder 7">
            <a:extLst>
              <a:ext uri="{FF2B5EF4-FFF2-40B4-BE49-F238E27FC236}">
                <a16:creationId xmlns:a16="http://schemas.microsoft.com/office/drawing/2014/main" id="{5DDBD212-6D29-4455-9FA2-15A5BD8011C8}"/>
              </a:ext>
            </a:extLst>
          </p:cNvPr>
          <p:cNvSpPr>
            <a:spLocks noGrp="1"/>
          </p:cNvSpPr>
          <p:nvPr>
            <p:ph type="dt" sz="half" idx="10"/>
          </p:nvPr>
        </p:nvSpPr>
        <p:spPr/>
        <p:txBody>
          <a:bodyPr/>
          <a:lstStyle/>
          <a:p>
            <a:fld id="{A1A9C7FE-7237-4A47-9C21-EECF695B3FD7}" type="datetime1">
              <a:rPr lang="en-US" smtClean="0"/>
              <a:t>3/28/2023</a:t>
            </a:fld>
            <a:endParaRPr lang="en-US" dirty="0"/>
          </a:p>
        </p:txBody>
      </p:sp>
      <p:sp>
        <p:nvSpPr>
          <p:cNvPr id="9" name="Slide Number Placeholder 8">
            <a:extLst>
              <a:ext uri="{FF2B5EF4-FFF2-40B4-BE49-F238E27FC236}">
                <a16:creationId xmlns:a16="http://schemas.microsoft.com/office/drawing/2014/main" id="{B6282994-BA89-474A-8ECB-FD12A9D9591E}"/>
              </a:ext>
            </a:extLst>
          </p:cNvPr>
          <p:cNvSpPr>
            <a:spLocks noGrp="1"/>
          </p:cNvSpPr>
          <p:nvPr>
            <p:ph type="sldNum" sz="quarter" idx="12"/>
          </p:nvPr>
        </p:nvSpPr>
        <p:spPr/>
        <p:txBody>
          <a:bodyPr/>
          <a:lstStyle/>
          <a:p>
            <a:fld id="{8444A278-390B-480E-A91C-73A8347B7D93}" type="slidenum">
              <a:rPr lang="en-US" smtClean="0"/>
              <a:pPr/>
              <a:t>67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dissolve">
                                      <p:cBhvr>
                                        <p:cTn id="11" dur="500"/>
                                        <p:tgtEl>
                                          <p:spTgt spid="71"/>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wheel(1)">
                                      <p:cBhvr>
                                        <p:cTn id="15" dur="500"/>
                                        <p:tgtEl>
                                          <p:spTgt spid="72"/>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dissolve">
                                      <p:cBhvr>
                                        <p:cTn id="19" dur="5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dissolve">
                                      <p:cBhvr>
                                        <p:cTn id="24" dur="500"/>
                                        <p:tgtEl>
                                          <p:spTgt spid="70"/>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up)">
                                      <p:cBhvr>
                                        <p:cTn id="35" dur="500"/>
                                        <p:tgtEl>
                                          <p:spTgt spid="54"/>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left)">
                                      <p:cBhvr>
                                        <p:cTn id="39" dur="500"/>
                                        <p:tgtEl>
                                          <p:spTgt spid="55"/>
                                        </p:tgtEl>
                                      </p:cBhvr>
                                    </p:animEffect>
                                  </p:childTnLst>
                                </p:cTn>
                              </p:par>
                            </p:childTnLst>
                          </p:cTn>
                        </p:par>
                        <p:par>
                          <p:cTn id="40" fill="hold">
                            <p:stCondLst>
                              <p:cond delay="2000"/>
                            </p:stCondLst>
                            <p:childTnLst>
                              <p:par>
                                <p:cTn id="41" presetID="9" presetClass="entr" presetSubtype="0" fill="hold" grpId="0" nodeType="afterEffect">
                                  <p:stCondLst>
                                    <p:cond delay="0"/>
                                  </p:stCondLst>
                                  <p:childTnLst>
                                    <p:set>
                                      <p:cBhvr>
                                        <p:cTn id="42" dur="1" fill="hold">
                                          <p:stCondLst>
                                            <p:cond delay="0"/>
                                          </p:stCondLst>
                                        </p:cTn>
                                        <p:tgtEl>
                                          <p:spTgt spid="931870"/>
                                        </p:tgtEl>
                                        <p:attrNameLst>
                                          <p:attrName>style.visibility</p:attrName>
                                        </p:attrNameLst>
                                      </p:cBhvr>
                                      <p:to>
                                        <p:strVal val="visible"/>
                                      </p:to>
                                    </p:set>
                                    <p:animEffect transition="in" filter="dissolve">
                                      <p:cBhvr>
                                        <p:cTn id="43" dur="500"/>
                                        <p:tgtEl>
                                          <p:spTgt spid="931870"/>
                                        </p:tgtEl>
                                      </p:cBhvr>
                                    </p:animEffect>
                                  </p:childTnLst>
                                </p:cTn>
                              </p:par>
                              <p:par>
                                <p:cTn id="44" presetID="9" presetClass="entr" presetSubtype="0" fill="hold" nodeType="withEffect">
                                  <p:stCondLst>
                                    <p:cond delay="0"/>
                                  </p:stCondLst>
                                  <p:childTnLst>
                                    <p:set>
                                      <p:cBhvr>
                                        <p:cTn id="45" dur="1" fill="hold">
                                          <p:stCondLst>
                                            <p:cond delay="0"/>
                                          </p:stCondLst>
                                        </p:cTn>
                                        <p:tgtEl>
                                          <p:spTgt spid="70657"/>
                                        </p:tgtEl>
                                        <p:attrNameLst>
                                          <p:attrName>style.visibility</p:attrName>
                                        </p:attrNameLst>
                                      </p:cBhvr>
                                      <p:to>
                                        <p:strVal val="visible"/>
                                      </p:to>
                                    </p:set>
                                    <p:animEffect transition="in" filter="dissolve">
                                      <p:cBhvr>
                                        <p:cTn id="46" dur="500"/>
                                        <p:tgtEl>
                                          <p:spTgt spid="7065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wipe(left)">
                                      <p:cBhvr>
                                        <p:cTn id="51" dur="500"/>
                                        <p:tgtEl>
                                          <p:spTgt spid="73"/>
                                        </p:tgtEl>
                                      </p:cBhvr>
                                    </p:animEffect>
                                  </p:childTnLst>
                                </p:cTn>
                              </p:par>
                              <p:par>
                                <p:cTn id="52" presetID="22" presetClass="entr" presetSubtype="1" fill="hold" nodeType="with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up)">
                                      <p:cBhvr>
                                        <p:cTn id="54" dur="500"/>
                                        <p:tgtEl>
                                          <p:spTgt spid="53"/>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wipe(left)">
                                      <p:cBhvr>
                                        <p:cTn id="58" dur="500"/>
                                        <p:tgtEl>
                                          <p:spTgt spid="7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wipe(up)">
                                      <p:cBhvr>
                                        <p:cTn id="63" dur="500"/>
                                        <p:tgtEl>
                                          <p:spTgt spid="62"/>
                                        </p:tgtEl>
                                      </p:cBhvr>
                                    </p:animEffect>
                                  </p:childTnLst>
                                </p:cTn>
                              </p:par>
                            </p:childTnLst>
                          </p:cTn>
                        </p:par>
                        <p:par>
                          <p:cTn id="64" fill="hold">
                            <p:stCondLst>
                              <p:cond delay="500"/>
                            </p:stCondLst>
                            <p:childTnLst>
                              <p:par>
                                <p:cTn id="65" presetID="22" presetClass="entr" presetSubtype="1" fill="hold" nodeType="afterEffect">
                                  <p:stCondLst>
                                    <p:cond delay="0"/>
                                  </p:stCondLst>
                                  <p:childTnLst>
                                    <p:set>
                                      <p:cBhvr>
                                        <p:cTn id="66" dur="1" fill="hold">
                                          <p:stCondLst>
                                            <p:cond delay="0"/>
                                          </p:stCondLst>
                                        </p:cTn>
                                        <p:tgtEl>
                                          <p:spTgt spid="75"/>
                                        </p:tgtEl>
                                        <p:attrNameLst>
                                          <p:attrName>style.visibility</p:attrName>
                                        </p:attrNameLst>
                                      </p:cBhvr>
                                      <p:to>
                                        <p:strVal val="visible"/>
                                      </p:to>
                                    </p:set>
                                    <p:animEffect transition="in" filter="wipe(up)">
                                      <p:cBhvr>
                                        <p:cTn id="67" dur="500"/>
                                        <p:tgtEl>
                                          <p:spTgt spid="75"/>
                                        </p:tgtEl>
                                      </p:cBhvr>
                                    </p:animEffect>
                                  </p:childTnLst>
                                </p:cTn>
                              </p:par>
                            </p:childTnLst>
                          </p:cTn>
                        </p:par>
                        <p:par>
                          <p:cTn id="68" fill="hold">
                            <p:stCondLst>
                              <p:cond delay="1000"/>
                            </p:stCondLst>
                            <p:childTnLst>
                              <p:par>
                                <p:cTn id="69" presetID="9" presetClass="entr" presetSubtype="0" fill="hold" nodeType="after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dissolve">
                                      <p:cBhvr>
                                        <p:cTn id="71" dur="500"/>
                                        <p:tgtEl>
                                          <p:spTgt spid="76"/>
                                        </p:tgtEl>
                                      </p:cBhvr>
                                    </p:animEffect>
                                  </p:childTnLst>
                                </p:cTn>
                              </p:par>
                            </p:childTnLst>
                          </p:cTn>
                        </p:par>
                        <p:par>
                          <p:cTn id="72" fill="hold">
                            <p:stCondLst>
                              <p:cond delay="1500"/>
                            </p:stCondLst>
                            <p:childTnLst>
                              <p:par>
                                <p:cTn id="73" presetID="21" presetClass="entr" presetSubtype="1" fill="hold" grpId="0" nodeType="after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wheel(1)">
                                      <p:cBhvr>
                                        <p:cTn id="75" dur="500"/>
                                        <p:tgtEl>
                                          <p:spTgt spid="4"/>
                                        </p:tgtEl>
                                      </p:cBhvr>
                                    </p:animEffect>
                                  </p:childTnLst>
                                </p:cTn>
                              </p:par>
                            </p:childTnLst>
                          </p:cTn>
                        </p:par>
                        <p:par>
                          <p:cTn id="76" fill="hold">
                            <p:stCondLst>
                              <p:cond delay="2000"/>
                            </p:stCondLst>
                            <p:childTnLst>
                              <p:par>
                                <p:cTn id="77" presetID="22" presetClass="entr" presetSubtype="2" fill="hold" grpId="0"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wipe(right)">
                                      <p:cBhvr>
                                        <p:cTn id="79" dur="500"/>
                                        <p:tgtEl>
                                          <p:spTgt spid="5"/>
                                        </p:tgtEl>
                                      </p:cBhvr>
                                    </p:animEffect>
                                  </p:childTnLst>
                                </p:cTn>
                              </p:par>
                            </p:childTnLst>
                          </p:cTn>
                        </p:par>
                        <p:par>
                          <p:cTn id="80" fill="hold">
                            <p:stCondLst>
                              <p:cond delay="2500"/>
                            </p:stCondLst>
                            <p:childTnLst>
                              <p:par>
                                <p:cTn id="81" presetID="22" presetClass="entr" presetSubtype="8" fill="hold" nodeType="after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wipe(left)">
                                      <p:cBhvr>
                                        <p:cTn id="8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0" grpId="0"/>
      <p:bldP spid="34" grpId="0" animBg="1"/>
      <p:bldP spid="35" grpId="0" animBg="1"/>
      <p:bldP spid="54" grpId="0" animBg="1"/>
      <p:bldP spid="55" grpId="0" animBg="1"/>
      <p:bldP spid="62" grpId="0" animBg="1"/>
      <p:bldP spid="4" grpId="0" animBg="1"/>
      <p:bldP spid="5" grpId="0" animBg="1"/>
      <p:bldP spid="6" grpId="0" animBg="1"/>
      <p:bldP spid="71" grpId="0"/>
      <p:bldP spid="72" grpId="0" animBg="1"/>
      <p:bldP spid="7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Rectangle 2"/>
          <p:cNvSpPr>
            <a:spLocks noGrp="1" noChangeArrowheads="1"/>
          </p:cNvSpPr>
          <p:nvPr>
            <p:ph type="title"/>
          </p:nvPr>
        </p:nvSpPr>
        <p:spPr/>
        <p:txBody>
          <a:bodyPr>
            <a:normAutofit/>
          </a:bodyPr>
          <a:lstStyle/>
          <a:p>
            <a:r>
              <a:rPr lang="en-US" altLang="zh-CN" sz="4400" dirty="0">
                <a:solidFill>
                  <a:srgbClr val="CFAFE7"/>
                </a:solidFill>
                <a:ea typeface="宋体" pitchFamily="2" charset="-122"/>
              </a:rPr>
              <a:t>Step 7:  Train Classifier</a:t>
            </a:r>
          </a:p>
        </p:txBody>
      </p:sp>
      <p:sp>
        <p:nvSpPr>
          <p:cNvPr id="992289" name="Rectangle 33"/>
          <p:cNvSpPr>
            <a:spLocks noChangeArrowheads="1"/>
          </p:cNvSpPr>
          <p:nvPr/>
        </p:nvSpPr>
        <p:spPr bwMode="auto">
          <a:xfrm>
            <a:off x="381000" y="2912268"/>
            <a:ext cx="750887" cy="244475"/>
          </a:xfrm>
          <a:prstGeom prst="rect">
            <a:avLst/>
          </a:prstGeom>
          <a:noFill/>
          <a:ln w="22225" algn="ctr">
            <a:noFill/>
            <a:miter lim="800000"/>
            <a:headEnd/>
            <a:tailEnd/>
          </a:ln>
          <a:effectLst/>
        </p:spPr>
        <p:txBody>
          <a:bodyPr wrap="square" lIns="0" tIns="0" rIns="0" bIns="0">
            <a:spAutoFit/>
          </a:bodyPr>
          <a:lstStyle/>
          <a:p>
            <a:pPr algn="l"/>
            <a:r>
              <a:rPr lang="en-US" altLang="zh-CN" sz="1600" dirty="0"/>
              <a:t>Horses</a:t>
            </a:r>
          </a:p>
        </p:txBody>
      </p:sp>
      <p:sp>
        <p:nvSpPr>
          <p:cNvPr id="992298" name="Rectangle 42"/>
          <p:cNvSpPr>
            <a:spLocks noChangeArrowheads="1"/>
          </p:cNvSpPr>
          <p:nvPr/>
        </p:nvSpPr>
        <p:spPr bwMode="auto">
          <a:xfrm>
            <a:off x="454819" y="3861594"/>
            <a:ext cx="609600" cy="244475"/>
          </a:xfrm>
          <a:prstGeom prst="rect">
            <a:avLst/>
          </a:prstGeom>
          <a:noFill/>
          <a:ln w="22225" algn="ctr">
            <a:noFill/>
            <a:miter lim="800000"/>
            <a:headEnd/>
            <a:tailEnd/>
          </a:ln>
          <a:effectLst/>
        </p:spPr>
        <p:txBody>
          <a:bodyPr wrap="square" lIns="0" tIns="0" rIns="0" bIns="0">
            <a:spAutoFit/>
          </a:bodyPr>
          <a:lstStyle/>
          <a:p>
            <a:pPr algn="l"/>
            <a:r>
              <a:rPr lang="en-US" altLang="zh-CN" sz="1600" dirty="0"/>
              <a:t>Dogs</a:t>
            </a:r>
          </a:p>
        </p:txBody>
      </p:sp>
      <p:sp>
        <p:nvSpPr>
          <p:cNvPr id="992305" name="Rectangle 49"/>
          <p:cNvSpPr>
            <a:spLocks noChangeArrowheads="1"/>
          </p:cNvSpPr>
          <p:nvPr/>
        </p:nvSpPr>
        <p:spPr bwMode="auto">
          <a:xfrm>
            <a:off x="214313" y="4923631"/>
            <a:ext cx="1055687" cy="492443"/>
          </a:xfrm>
          <a:prstGeom prst="rect">
            <a:avLst/>
          </a:prstGeom>
          <a:noFill/>
          <a:ln w="22225" algn="ctr">
            <a:noFill/>
            <a:miter lim="800000"/>
            <a:headEnd/>
            <a:tailEnd/>
          </a:ln>
          <a:effectLst/>
        </p:spPr>
        <p:txBody>
          <a:bodyPr wrap="square" lIns="0" tIns="0" rIns="0" bIns="0">
            <a:spAutoFit/>
          </a:bodyPr>
          <a:lstStyle/>
          <a:p>
            <a:pPr algn="l"/>
            <a:r>
              <a:rPr lang="en-US" altLang="zh-CN" sz="1600" dirty="0"/>
              <a:t>Snow mountains</a:t>
            </a:r>
          </a:p>
        </p:txBody>
      </p:sp>
      <p:sp>
        <p:nvSpPr>
          <p:cNvPr id="992306" name="Rectangle 50"/>
          <p:cNvSpPr>
            <a:spLocks noChangeArrowheads="1"/>
          </p:cNvSpPr>
          <p:nvPr/>
        </p:nvSpPr>
        <p:spPr bwMode="auto">
          <a:xfrm>
            <a:off x="228600" y="4430712"/>
            <a:ext cx="914400" cy="244475"/>
          </a:xfrm>
          <a:prstGeom prst="rect">
            <a:avLst/>
          </a:prstGeom>
          <a:noFill/>
          <a:ln w="22225" algn="ctr">
            <a:noFill/>
            <a:miter lim="800000"/>
            <a:headEnd/>
            <a:tailEnd/>
          </a:ln>
          <a:effectLst/>
        </p:spPr>
        <p:txBody>
          <a:bodyPr wrap="square" lIns="0" tIns="0" rIns="0" bIns="0">
            <a:spAutoFit/>
          </a:bodyPr>
          <a:lstStyle/>
          <a:p>
            <a:pPr algn="l"/>
            <a:r>
              <a:rPr lang="en-US" altLang="zh-CN" sz="1600" dirty="0"/>
              <a:t>Dinosaurs</a:t>
            </a:r>
          </a:p>
        </p:txBody>
      </p:sp>
      <p:grpSp>
        <p:nvGrpSpPr>
          <p:cNvPr id="64" name="Group 63"/>
          <p:cNvGrpSpPr/>
          <p:nvPr/>
        </p:nvGrpSpPr>
        <p:grpSpPr>
          <a:xfrm>
            <a:off x="2576689" y="1833739"/>
            <a:ext cx="1008063" cy="692150"/>
            <a:chOff x="2576689" y="1833739"/>
            <a:chExt cx="1008063" cy="692150"/>
          </a:xfrm>
        </p:grpSpPr>
        <p:pic>
          <p:nvPicPr>
            <p:cNvPr id="62" name="Picture 15" descr="771"/>
            <p:cNvPicPr>
              <a:picLocks noChangeAspect="1" noChangeArrowheads="1"/>
            </p:cNvPicPr>
            <p:nvPr/>
          </p:nvPicPr>
          <p:blipFill>
            <a:blip r:embed="rId3" cstate="print"/>
            <a:srcRect/>
            <a:stretch>
              <a:fillRect/>
            </a:stretch>
          </p:blipFill>
          <p:spPr bwMode="auto">
            <a:xfrm>
              <a:off x="2652889" y="1833739"/>
              <a:ext cx="931863" cy="620713"/>
            </a:xfrm>
            <a:prstGeom prst="rect">
              <a:avLst/>
            </a:prstGeom>
            <a:noFill/>
          </p:spPr>
        </p:pic>
        <p:pic>
          <p:nvPicPr>
            <p:cNvPr id="992311" name="Picture 55" descr="738"/>
            <p:cNvPicPr>
              <a:picLocks noChangeAspect="1" noChangeArrowheads="1"/>
            </p:cNvPicPr>
            <p:nvPr/>
          </p:nvPicPr>
          <p:blipFill>
            <a:blip r:embed="rId4" cstate="print"/>
            <a:srcRect/>
            <a:stretch>
              <a:fillRect/>
            </a:stretch>
          </p:blipFill>
          <p:spPr bwMode="auto">
            <a:xfrm>
              <a:off x="2576689" y="1909939"/>
              <a:ext cx="923925" cy="615950"/>
            </a:xfrm>
            <a:prstGeom prst="rect">
              <a:avLst/>
            </a:prstGeom>
            <a:noFill/>
          </p:spPr>
        </p:pic>
      </p:grpSp>
      <p:grpSp>
        <p:nvGrpSpPr>
          <p:cNvPr id="65" name="Group 64"/>
          <p:cNvGrpSpPr/>
          <p:nvPr/>
        </p:nvGrpSpPr>
        <p:grpSpPr>
          <a:xfrm>
            <a:off x="3724275" y="1752600"/>
            <a:ext cx="1076325" cy="768350"/>
            <a:chOff x="3724275" y="1752600"/>
            <a:chExt cx="1076325" cy="768350"/>
          </a:xfrm>
        </p:grpSpPr>
        <p:pic>
          <p:nvPicPr>
            <p:cNvPr id="60" name="Picture 51" descr="473"/>
            <p:cNvPicPr>
              <a:picLocks noChangeAspect="1" noChangeArrowheads="1"/>
            </p:cNvPicPr>
            <p:nvPr/>
          </p:nvPicPr>
          <p:blipFill>
            <a:blip r:embed="rId5" cstate="print"/>
            <a:srcRect/>
            <a:stretch>
              <a:fillRect/>
            </a:stretch>
          </p:blipFill>
          <p:spPr bwMode="auto">
            <a:xfrm>
              <a:off x="3876675" y="1752600"/>
              <a:ext cx="923925" cy="614363"/>
            </a:xfrm>
            <a:prstGeom prst="rect">
              <a:avLst/>
            </a:prstGeom>
            <a:noFill/>
          </p:spPr>
        </p:pic>
        <p:pic>
          <p:nvPicPr>
            <p:cNvPr id="61" name="Picture 52" descr="429"/>
            <p:cNvPicPr>
              <a:picLocks noChangeAspect="1" noChangeArrowheads="1"/>
            </p:cNvPicPr>
            <p:nvPr/>
          </p:nvPicPr>
          <p:blipFill>
            <a:blip r:embed="rId6" cstate="print"/>
            <a:srcRect/>
            <a:stretch>
              <a:fillRect/>
            </a:stretch>
          </p:blipFill>
          <p:spPr bwMode="auto">
            <a:xfrm>
              <a:off x="3800475" y="1828800"/>
              <a:ext cx="923925" cy="614363"/>
            </a:xfrm>
            <a:prstGeom prst="rect">
              <a:avLst/>
            </a:prstGeom>
            <a:noFill/>
          </p:spPr>
        </p:pic>
        <p:pic>
          <p:nvPicPr>
            <p:cNvPr id="992313" name="Picture 57" descr="454"/>
            <p:cNvPicPr>
              <a:picLocks noChangeAspect="1" noChangeArrowheads="1"/>
            </p:cNvPicPr>
            <p:nvPr/>
          </p:nvPicPr>
          <p:blipFill>
            <a:blip r:embed="rId7" cstate="print"/>
            <a:srcRect/>
            <a:stretch>
              <a:fillRect/>
            </a:stretch>
          </p:blipFill>
          <p:spPr bwMode="auto">
            <a:xfrm>
              <a:off x="3724275" y="1905000"/>
              <a:ext cx="923925" cy="615950"/>
            </a:xfrm>
            <a:prstGeom prst="rect">
              <a:avLst/>
            </a:prstGeom>
            <a:noFill/>
          </p:spPr>
        </p:pic>
      </p:grpSp>
      <p:grpSp>
        <p:nvGrpSpPr>
          <p:cNvPr id="66" name="Group 65"/>
          <p:cNvGrpSpPr/>
          <p:nvPr/>
        </p:nvGrpSpPr>
        <p:grpSpPr>
          <a:xfrm>
            <a:off x="4949825" y="1524000"/>
            <a:ext cx="765175" cy="1089026"/>
            <a:chOff x="4949825" y="1524000"/>
            <a:chExt cx="765175" cy="1089026"/>
          </a:xfrm>
        </p:grpSpPr>
        <p:pic>
          <p:nvPicPr>
            <p:cNvPr id="58" name="Picture 25" descr="1856"/>
            <p:cNvPicPr>
              <a:picLocks noChangeAspect="1" noChangeArrowheads="1"/>
            </p:cNvPicPr>
            <p:nvPr/>
          </p:nvPicPr>
          <p:blipFill>
            <a:blip r:embed="rId8" cstate="print"/>
            <a:srcRect/>
            <a:stretch>
              <a:fillRect/>
            </a:stretch>
          </p:blipFill>
          <p:spPr bwMode="auto">
            <a:xfrm>
              <a:off x="5105400" y="1524000"/>
              <a:ext cx="609600" cy="914400"/>
            </a:xfrm>
            <a:prstGeom prst="rect">
              <a:avLst/>
            </a:prstGeom>
            <a:noFill/>
          </p:spPr>
        </p:pic>
        <p:pic>
          <p:nvPicPr>
            <p:cNvPr id="59" name="Picture 27" descr="1841"/>
            <p:cNvPicPr>
              <a:picLocks noChangeAspect="1" noChangeArrowheads="1"/>
            </p:cNvPicPr>
            <p:nvPr/>
          </p:nvPicPr>
          <p:blipFill>
            <a:blip r:embed="rId9" cstate="print"/>
            <a:srcRect/>
            <a:stretch>
              <a:fillRect/>
            </a:stretch>
          </p:blipFill>
          <p:spPr bwMode="auto">
            <a:xfrm>
              <a:off x="5029200" y="1600200"/>
              <a:ext cx="609600" cy="914400"/>
            </a:xfrm>
            <a:prstGeom prst="rect">
              <a:avLst/>
            </a:prstGeom>
            <a:noFill/>
          </p:spPr>
        </p:pic>
        <p:pic>
          <p:nvPicPr>
            <p:cNvPr id="992322" name="Picture 66" descr="1895"/>
            <p:cNvPicPr>
              <a:picLocks noChangeAspect="1" noChangeArrowheads="1"/>
            </p:cNvPicPr>
            <p:nvPr/>
          </p:nvPicPr>
          <p:blipFill>
            <a:blip r:embed="rId10" cstate="print"/>
            <a:srcRect/>
            <a:stretch>
              <a:fillRect/>
            </a:stretch>
          </p:blipFill>
          <p:spPr bwMode="auto">
            <a:xfrm>
              <a:off x="4949825" y="1693863"/>
              <a:ext cx="612775" cy="919163"/>
            </a:xfrm>
            <a:prstGeom prst="rect">
              <a:avLst/>
            </a:prstGeom>
            <a:noFill/>
          </p:spPr>
        </p:pic>
      </p:grpSp>
      <p:sp>
        <p:nvSpPr>
          <p:cNvPr id="992329" name="Rectangle 73"/>
          <p:cNvSpPr>
            <a:spLocks noChangeArrowheads="1"/>
          </p:cNvSpPr>
          <p:nvPr/>
        </p:nvSpPr>
        <p:spPr bwMode="auto">
          <a:xfrm>
            <a:off x="3993356" y="2876549"/>
            <a:ext cx="978694" cy="516731"/>
          </a:xfrm>
          <a:prstGeom prst="rect">
            <a:avLst/>
          </a:prstGeom>
          <a:noFill/>
          <a:ln w="22225" algn="ctr">
            <a:solidFill>
              <a:srgbClr val="FF0000"/>
            </a:solidFill>
            <a:miter lim="800000"/>
            <a:headEnd/>
            <a:tailEnd/>
          </a:ln>
          <a:effectLst/>
        </p:spPr>
        <p:txBody>
          <a:bodyPr wrap="none" anchor="ctr"/>
          <a:lstStyle/>
          <a:p>
            <a:endParaRPr lang="en-US"/>
          </a:p>
        </p:txBody>
      </p:sp>
      <p:sp>
        <p:nvSpPr>
          <p:cNvPr id="992330" name="Rectangle 74"/>
          <p:cNvSpPr>
            <a:spLocks noChangeArrowheads="1"/>
          </p:cNvSpPr>
          <p:nvPr/>
        </p:nvSpPr>
        <p:spPr bwMode="auto">
          <a:xfrm>
            <a:off x="5514975" y="3412331"/>
            <a:ext cx="490538" cy="502444"/>
          </a:xfrm>
          <a:prstGeom prst="rect">
            <a:avLst/>
          </a:prstGeom>
          <a:noFill/>
          <a:ln w="22225" algn="ctr">
            <a:solidFill>
              <a:srgbClr val="FF0000"/>
            </a:solidFill>
            <a:miter lim="800000"/>
            <a:headEnd/>
            <a:tailEnd/>
          </a:ln>
          <a:effectLst/>
        </p:spPr>
        <p:txBody>
          <a:bodyPr wrap="none" anchor="ctr"/>
          <a:lstStyle/>
          <a:p>
            <a:endParaRPr lang="en-US"/>
          </a:p>
        </p:txBody>
      </p:sp>
      <p:sp>
        <p:nvSpPr>
          <p:cNvPr id="992331" name="Rectangle 75"/>
          <p:cNvSpPr>
            <a:spLocks noChangeArrowheads="1"/>
          </p:cNvSpPr>
          <p:nvPr/>
        </p:nvSpPr>
        <p:spPr bwMode="auto">
          <a:xfrm>
            <a:off x="6115050" y="3962400"/>
            <a:ext cx="498475" cy="509588"/>
          </a:xfrm>
          <a:prstGeom prst="rect">
            <a:avLst/>
          </a:prstGeom>
          <a:noFill/>
          <a:ln w="22225" algn="ctr">
            <a:solidFill>
              <a:srgbClr val="FF0000"/>
            </a:solidFill>
            <a:miter lim="800000"/>
            <a:headEnd/>
            <a:tailEnd/>
          </a:ln>
          <a:effectLst/>
        </p:spPr>
        <p:txBody>
          <a:bodyPr wrap="none" anchor="ctr"/>
          <a:lstStyle/>
          <a:p>
            <a:endParaRPr lang="en-US"/>
          </a:p>
        </p:txBody>
      </p:sp>
      <p:pic>
        <p:nvPicPr>
          <p:cNvPr id="992337" name="Picture 81" descr="SVM"/>
          <p:cNvPicPr>
            <a:picLocks noChangeAspect="1" noChangeArrowheads="1"/>
          </p:cNvPicPr>
          <p:nvPr/>
        </p:nvPicPr>
        <p:blipFill>
          <a:blip r:embed="rId11" cstate="print"/>
          <a:srcRect/>
          <a:stretch>
            <a:fillRect/>
          </a:stretch>
        </p:blipFill>
        <p:spPr bwMode="auto">
          <a:xfrm>
            <a:off x="4267200" y="4876800"/>
            <a:ext cx="2011363" cy="1600200"/>
          </a:xfrm>
          <a:prstGeom prst="rect">
            <a:avLst/>
          </a:prstGeom>
          <a:noFill/>
        </p:spPr>
      </p:pic>
      <p:pic>
        <p:nvPicPr>
          <p:cNvPr id="992339" name="Picture 83"/>
          <p:cNvPicPr>
            <a:picLocks noChangeAspect="1" noChangeArrowheads="1"/>
          </p:cNvPicPr>
          <p:nvPr/>
        </p:nvPicPr>
        <p:blipFill>
          <a:blip r:embed="rId12" cstate="print"/>
          <a:srcRect/>
          <a:stretch>
            <a:fillRect/>
          </a:stretch>
        </p:blipFill>
        <p:spPr bwMode="auto">
          <a:xfrm>
            <a:off x="4419600" y="4876800"/>
            <a:ext cx="1909762" cy="1681163"/>
          </a:xfrm>
          <a:prstGeom prst="rect">
            <a:avLst/>
          </a:prstGeom>
          <a:noFill/>
        </p:spPr>
      </p:pic>
      <p:grpSp>
        <p:nvGrpSpPr>
          <p:cNvPr id="67" name="Group 66"/>
          <p:cNvGrpSpPr/>
          <p:nvPr/>
        </p:nvGrpSpPr>
        <p:grpSpPr>
          <a:xfrm>
            <a:off x="6477000" y="1905000"/>
            <a:ext cx="2554356" cy="2057400"/>
            <a:chOff x="6477000" y="1905000"/>
            <a:chExt cx="2554356" cy="2057400"/>
          </a:xfrm>
        </p:grpSpPr>
        <p:pic>
          <p:nvPicPr>
            <p:cNvPr id="63" name="Picture 15" descr="771"/>
            <p:cNvPicPr>
              <a:picLocks noChangeAspect="1" noChangeArrowheads="1"/>
            </p:cNvPicPr>
            <p:nvPr/>
          </p:nvPicPr>
          <p:blipFill>
            <a:blip r:embed="rId3" cstate="print"/>
            <a:srcRect/>
            <a:stretch>
              <a:fillRect/>
            </a:stretch>
          </p:blipFill>
          <p:spPr bwMode="auto">
            <a:xfrm>
              <a:off x="6881639" y="1997076"/>
              <a:ext cx="2149717" cy="1431924"/>
            </a:xfrm>
            <a:prstGeom prst="rect">
              <a:avLst/>
            </a:prstGeom>
            <a:noFill/>
            <a:scene3d>
              <a:camera prst="isometricOffAxis2Left"/>
              <a:lightRig rig="threePt" dir="t"/>
            </a:scene3d>
          </p:spPr>
        </p:pic>
        <p:grpSp>
          <p:nvGrpSpPr>
            <p:cNvPr id="43" name="Group 42"/>
            <p:cNvGrpSpPr/>
            <p:nvPr/>
          </p:nvGrpSpPr>
          <p:grpSpPr>
            <a:xfrm>
              <a:off x="6477000" y="1905000"/>
              <a:ext cx="1795340" cy="2057400"/>
              <a:chOff x="4953000" y="3810000"/>
              <a:chExt cx="2329089" cy="2743200"/>
            </a:xfrm>
          </p:grpSpPr>
          <p:pic>
            <p:nvPicPr>
              <p:cNvPr id="40" name="Picture 3" descr="C:\Users\Kien\AppData\Local\Microsoft\Windows\Temporary Internet Files\Content.IE5\R7S19DGI\MCj04419020000[1].wmf"/>
              <p:cNvPicPr>
                <a:picLocks noChangeAspect="1" noChangeArrowheads="1"/>
              </p:cNvPicPr>
              <p:nvPr/>
            </p:nvPicPr>
            <p:blipFill>
              <a:blip r:embed="rId13" cstate="print"/>
              <a:srcRect/>
              <a:stretch>
                <a:fillRect/>
              </a:stretch>
            </p:blipFill>
            <p:spPr bwMode="auto">
              <a:xfrm>
                <a:off x="5761264" y="4756150"/>
                <a:ext cx="1520825" cy="1797050"/>
              </a:xfrm>
              <a:prstGeom prst="rect">
                <a:avLst/>
              </a:prstGeom>
              <a:noFill/>
            </p:spPr>
          </p:pic>
          <p:sp>
            <p:nvSpPr>
              <p:cNvPr id="42" name="AutoShape 20"/>
              <p:cNvSpPr>
                <a:spLocks noChangeArrowheads="1"/>
              </p:cNvSpPr>
              <p:nvPr/>
            </p:nvSpPr>
            <p:spPr bwMode="auto">
              <a:xfrm>
                <a:off x="4953000" y="3810000"/>
                <a:ext cx="1752600" cy="914400"/>
              </a:xfrm>
              <a:prstGeom prst="cloudCallout">
                <a:avLst>
                  <a:gd name="adj1" fmla="val 26183"/>
                  <a:gd name="adj2" fmla="val 85000"/>
                </a:avLst>
              </a:prstGeom>
              <a:noFill/>
              <a:ln w="12700">
                <a:solidFill>
                  <a:srgbClr val="FF0000"/>
                </a:solidFill>
                <a:round/>
                <a:headEnd/>
                <a:tailEnd/>
              </a:ln>
              <a:effectLst/>
            </p:spPr>
            <p:txBody>
              <a:bodyPr/>
              <a:lstStyle/>
              <a:p>
                <a:r>
                  <a:rPr lang="en-US" altLang="zh-CN" sz="1400" dirty="0"/>
                  <a:t>What is the label?</a:t>
                </a:r>
              </a:p>
            </p:txBody>
          </p:sp>
        </p:grpSp>
      </p:grpSp>
      <p:sp>
        <p:nvSpPr>
          <p:cNvPr id="51" name="Down Arrow 50"/>
          <p:cNvSpPr/>
          <p:nvPr/>
        </p:nvSpPr>
        <p:spPr>
          <a:xfrm>
            <a:off x="5105400" y="4495800"/>
            <a:ext cx="304800" cy="304800"/>
          </a:xfrm>
          <a:prstGeom prst="downArrow">
            <a:avLst/>
          </a:prstGeom>
          <a:solidFill>
            <a:srgbClr val="F78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ular Callout 52"/>
          <p:cNvSpPr/>
          <p:nvPr/>
        </p:nvSpPr>
        <p:spPr>
          <a:xfrm>
            <a:off x="6629400" y="4419600"/>
            <a:ext cx="2057400" cy="762000"/>
          </a:xfrm>
          <a:prstGeom prst="wedgeRoundRectCallout">
            <a:avLst>
              <a:gd name="adj1" fmla="val -63083"/>
              <a:gd name="adj2" fmla="val 32130"/>
              <a:gd name="adj3" fmla="val 16667"/>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dirty="0"/>
              <a:t>Can use standard supervised learning algorithms</a:t>
            </a:r>
          </a:p>
        </p:txBody>
      </p:sp>
      <p:sp>
        <p:nvSpPr>
          <p:cNvPr id="992319" name="Rectangle 63"/>
          <p:cNvSpPr>
            <a:spLocks noChangeArrowheads="1"/>
          </p:cNvSpPr>
          <p:nvPr/>
        </p:nvSpPr>
        <p:spPr bwMode="auto">
          <a:xfrm>
            <a:off x="2248705" y="1335090"/>
            <a:ext cx="4075895" cy="1331912"/>
          </a:xfrm>
          <a:prstGeom prst="rect">
            <a:avLst/>
          </a:prstGeom>
          <a:noFill/>
          <a:ln w="12700" algn="ctr">
            <a:solidFill>
              <a:srgbClr val="3366FF"/>
            </a:solidFill>
            <a:prstDash val="dash"/>
            <a:miter lim="800000"/>
            <a:headEnd/>
            <a:tailEnd/>
          </a:ln>
          <a:effectLst/>
        </p:spPr>
        <p:txBody>
          <a:bodyPr wrap="none" anchor="ctr"/>
          <a:lstStyle/>
          <a:p>
            <a:endParaRPr lang="en-US"/>
          </a:p>
        </p:txBody>
      </p:sp>
      <p:sp>
        <p:nvSpPr>
          <p:cNvPr id="992320" name="Rectangle 64"/>
          <p:cNvSpPr>
            <a:spLocks noChangeArrowheads="1"/>
          </p:cNvSpPr>
          <p:nvPr/>
        </p:nvSpPr>
        <p:spPr bwMode="auto">
          <a:xfrm>
            <a:off x="2362200" y="1371600"/>
            <a:ext cx="1713865" cy="276999"/>
          </a:xfrm>
          <a:prstGeom prst="rect">
            <a:avLst/>
          </a:prstGeom>
          <a:noFill/>
          <a:ln w="22225" algn="ctr">
            <a:noFill/>
            <a:miter lim="800000"/>
            <a:headEnd/>
            <a:tailEnd/>
          </a:ln>
          <a:effectLst/>
        </p:spPr>
        <p:txBody>
          <a:bodyPr wrap="square" lIns="0" tIns="0" rIns="0" bIns="0">
            <a:spAutoFit/>
          </a:bodyPr>
          <a:lstStyle/>
          <a:p>
            <a:pPr algn="l"/>
            <a:r>
              <a:rPr lang="en-US" altLang="zh-CN" dirty="0"/>
              <a:t>Training dataset</a:t>
            </a:r>
          </a:p>
        </p:txBody>
      </p:sp>
      <p:sp>
        <p:nvSpPr>
          <p:cNvPr id="54" name="TextBox 53"/>
          <p:cNvSpPr txBox="1"/>
          <p:nvPr/>
        </p:nvSpPr>
        <p:spPr>
          <a:xfrm>
            <a:off x="5754469" y="1676400"/>
            <a:ext cx="646331" cy="646331"/>
          </a:xfrm>
          <a:prstGeom prst="rect">
            <a:avLst/>
          </a:prstGeom>
          <a:noFill/>
        </p:spPr>
        <p:txBody>
          <a:bodyPr wrap="none" rtlCol="0">
            <a:spAutoFit/>
          </a:bodyPr>
          <a:lstStyle/>
          <a:p>
            <a:r>
              <a:rPr lang="en-US" sz="3600" dirty="0"/>
              <a:t>…</a:t>
            </a:r>
          </a:p>
        </p:txBody>
      </p:sp>
      <p:sp>
        <p:nvSpPr>
          <p:cNvPr id="686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pic>
        <p:nvPicPr>
          <p:cNvPr id="68609" name="Picture 1"/>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1166813" y="2855912"/>
            <a:ext cx="1638300" cy="449263"/>
          </a:xfrm>
          <a:prstGeom prst="rect">
            <a:avLst/>
          </a:prstGeom>
          <a:noFill/>
        </p:spPr>
      </p:pic>
      <p:sp>
        <p:nvSpPr>
          <p:cNvPr id="68611" name="Rectangle 3"/>
          <p:cNvSpPr>
            <a:spLocks noChangeArrowheads="1"/>
          </p:cNvSpPr>
          <p:nvPr/>
        </p:nvSpPr>
        <p:spPr bwMode="auto">
          <a:xfrm>
            <a:off x="0" y="906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861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pic>
        <p:nvPicPr>
          <p:cNvPr id="68612" name="Picture 4"/>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1162050" y="3284537"/>
            <a:ext cx="1638300" cy="449263"/>
          </a:xfrm>
          <a:prstGeom prst="rect">
            <a:avLst/>
          </a:prstGeom>
          <a:noFill/>
        </p:spPr>
      </p:pic>
      <p:sp>
        <p:nvSpPr>
          <p:cNvPr id="68614" name="Rectangle 6"/>
          <p:cNvSpPr>
            <a:spLocks noChangeArrowheads="1"/>
          </p:cNvSpPr>
          <p:nvPr/>
        </p:nvSpPr>
        <p:spPr bwMode="auto">
          <a:xfrm>
            <a:off x="0" y="906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8616"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pic>
        <p:nvPicPr>
          <p:cNvPr id="68615" name="Picture 7"/>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1181100" y="3807619"/>
            <a:ext cx="1654175" cy="449263"/>
          </a:xfrm>
          <a:prstGeom prst="rect">
            <a:avLst/>
          </a:prstGeom>
          <a:noFill/>
        </p:spPr>
      </p:pic>
      <p:sp>
        <p:nvSpPr>
          <p:cNvPr id="68617" name="Rectangle 9"/>
          <p:cNvSpPr>
            <a:spLocks noChangeArrowheads="1"/>
          </p:cNvSpPr>
          <p:nvPr/>
        </p:nvSpPr>
        <p:spPr bwMode="auto">
          <a:xfrm>
            <a:off x="0" y="906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8619"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pic>
        <p:nvPicPr>
          <p:cNvPr id="68618" name="Picture 10"/>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1202531" y="4343400"/>
            <a:ext cx="1654175" cy="449263"/>
          </a:xfrm>
          <a:prstGeom prst="rect">
            <a:avLst/>
          </a:prstGeom>
          <a:noFill/>
        </p:spPr>
      </p:pic>
      <p:sp>
        <p:nvSpPr>
          <p:cNvPr id="68620" name="Rectangle 12"/>
          <p:cNvSpPr>
            <a:spLocks noChangeArrowheads="1"/>
          </p:cNvSpPr>
          <p:nvPr/>
        </p:nvSpPr>
        <p:spPr bwMode="auto">
          <a:xfrm>
            <a:off x="0" y="906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8622"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8621" name="Picture 13"/>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a:off x="1219200" y="4953000"/>
            <a:ext cx="1654175" cy="449263"/>
          </a:xfrm>
          <a:prstGeom prst="rect">
            <a:avLst/>
          </a:prstGeom>
          <a:noFill/>
        </p:spPr>
      </p:pic>
      <p:sp>
        <p:nvSpPr>
          <p:cNvPr id="68623" name="Rectangle 15"/>
          <p:cNvSpPr>
            <a:spLocks noChangeArrowheads="1"/>
          </p:cNvSpPr>
          <p:nvPr/>
        </p:nvSpPr>
        <p:spPr bwMode="auto">
          <a:xfrm>
            <a:off x="0" y="906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8625"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pic>
        <p:nvPicPr>
          <p:cNvPr id="68624" name="Picture 16"/>
          <p:cNvPicPr>
            <a:picLocks noChangeAspect="1" noChangeArrowheads="1"/>
          </p:cNvPicPr>
          <p:nvPr/>
        </p:nvPicPr>
        <p:blipFill>
          <a:blip r:embed="rId19" cstate="print">
            <a:clrChange>
              <a:clrFrom>
                <a:srgbClr val="FFFFFF"/>
              </a:clrFrom>
              <a:clrTo>
                <a:srgbClr val="FFFFFF">
                  <a:alpha val="0"/>
                </a:srgbClr>
              </a:clrTo>
            </a:clrChange>
          </a:blip>
          <a:srcRect/>
          <a:stretch>
            <a:fillRect/>
          </a:stretch>
        </p:blipFill>
        <p:spPr bwMode="auto">
          <a:xfrm>
            <a:off x="3048000" y="2895600"/>
            <a:ext cx="3627438" cy="511175"/>
          </a:xfrm>
          <a:prstGeom prst="rect">
            <a:avLst/>
          </a:prstGeom>
          <a:noFill/>
        </p:spPr>
      </p:pic>
      <p:sp>
        <p:nvSpPr>
          <p:cNvPr id="68626" name="Rectangle 18"/>
          <p:cNvSpPr>
            <a:spLocks noChangeArrowheads="1"/>
          </p:cNvSpPr>
          <p:nvPr/>
        </p:nvSpPr>
        <p:spPr bwMode="auto">
          <a:xfrm>
            <a:off x="0" y="968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8628"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8627" name="Picture 19"/>
          <p:cNvPicPr>
            <a:picLocks noChangeAspect="1" noChangeArrowheads="1"/>
          </p:cNvPicPr>
          <p:nvPr/>
        </p:nvPicPr>
        <p:blipFill>
          <a:blip r:embed="rId20" cstate="print">
            <a:clrChange>
              <a:clrFrom>
                <a:srgbClr val="FFFFFF"/>
              </a:clrFrom>
              <a:clrTo>
                <a:srgbClr val="FFFFFF">
                  <a:alpha val="0"/>
                </a:srgbClr>
              </a:clrTo>
            </a:clrChange>
          </a:blip>
          <a:srcRect/>
          <a:stretch>
            <a:fillRect/>
          </a:stretch>
        </p:blipFill>
        <p:spPr bwMode="auto">
          <a:xfrm>
            <a:off x="3048000" y="3429000"/>
            <a:ext cx="3627438" cy="511175"/>
          </a:xfrm>
          <a:prstGeom prst="rect">
            <a:avLst/>
          </a:prstGeom>
          <a:noFill/>
        </p:spPr>
      </p:pic>
      <p:sp>
        <p:nvSpPr>
          <p:cNvPr id="68629" name="Rectangle 21"/>
          <p:cNvSpPr>
            <a:spLocks noChangeArrowheads="1"/>
          </p:cNvSpPr>
          <p:nvPr/>
        </p:nvSpPr>
        <p:spPr bwMode="auto">
          <a:xfrm>
            <a:off x="0" y="968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8631" name="Rectangle 2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pic>
        <p:nvPicPr>
          <p:cNvPr id="68630" name="Picture 22"/>
          <p:cNvPicPr>
            <a:picLocks noChangeAspect="1" noChangeArrowheads="1"/>
          </p:cNvPicPr>
          <p:nvPr/>
        </p:nvPicPr>
        <p:blipFill>
          <a:blip r:embed="rId21" cstate="print">
            <a:clrChange>
              <a:clrFrom>
                <a:srgbClr val="FFFFFF"/>
              </a:clrFrom>
              <a:clrTo>
                <a:srgbClr val="FFFFFF">
                  <a:alpha val="0"/>
                </a:srgbClr>
              </a:clrTo>
            </a:clrChange>
          </a:blip>
          <a:srcRect/>
          <a:stretch>
            <a:fillRect/>
          </a:stretch>
        </p:blipFill>
        <p:spPr bwMode="auto">
          <a:xfrm>
            <a:off x="3086100" y="3957638"/>
            <a:ext cx="3627438" cy="511175"/>
          </a:xfrm>
          <a:prstGeom prst="rect">
            <a:avLst/>
          </a:prstGeom>
          <a:noFill/>
        </p:spPr>
      </p:pic>
      <p:sp>
        <p:nvSpPr>
          <p:cNvPr id="68632" name="Rectangle 24"/>
          <p:cNvSpPr>
            <a:spLocks noChangeArrowheads="1"/>
          </p:cNvSpPr>
          <p:nvPr/>
        </p:nvSpPr>
        <p:spPr bwMode="auto">
          <a:xfrm>
            <a:off x="0" y="968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8634" name="Rectangle 2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endParaRPr lang="en-US"/>
          </a:p>
        </p:txBody>
      </p:sp>
      <p:grpSp>
        <p:nvGrpSpPr>
          <p:cNvPr id="77" name="Group 76"/>
          <p:cNvGrpSpPr/>
          <p:nvPr/>
        </p:nvGrpSpPr>
        <p:grpSpPr>
          <a:xfrm>
            <a:off x="3581400" y="5455356"/>
            <a:ext cx="5190846" cy="640644"/>
            <a:chOff x="3581400" y="5455356"/>
            <a:chExt cx="5190846" cy="640644"/>
          </a:xfrm>
        </p:grpSpPr>
        <p:sp>
          <p:nvSpPr>
            <p:cNvPr id="47" name="Right Arrow 46"/>
            <p:cNvSpPr/>
            <p:nvPr/>
          </p:nvSpPr>
          <p:spPr>
            <a:xfrm>
              <a:off x="3581400" y="5791200"/>
              <a:ext cx="749808" cy="304800"/>
            </a:xfrm>
            <a:prstGeom prst="rightArrow">
              <a:avLst/>
            </a:prstGeom>
            <a:solidFill>
              <a:srgbClr val="B4CED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6400800" y="5455356"/>
              <a:ext cx="2371446" cy="523220"/>
              <a:chOff x="6400800" y="5455356"/>
              <a:chExt cx="2371446" cy="523220"/>
            </a:xfrm>
          </p:grpSpPr>
          <p:sp>
            <p:nvSpPr>
              <p:cNvPr id="48" name="Right Arrow 47"/>
              <p:cNvSpPr/>
              <p:nvPr/>
            </p:nvSpPr>
            <p:spPr>
              <a:xfrm>
                <a:off x="6400800" y="5562600"/>
                <a:ext cx="978408" cy="304800"/>
              </a:xfrm>
              <a:prstGeom prst="rightArrow">
                <a:avLst/>
              </a:prstGeom>
              <a:solidFill>
                <a:srgbClr val="B4CED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447844" y="5455356"/>
                <a:ext cx="1324402" cy="523220"/>
              </a:xfrm>
              <a:prstGeom prst="rect">
                <a:avLst/>
              </a:prstGeom>
            </p:spPr>
            <p:txBody>
              <a:bodyPr wrap="none">
                <a:spAutoFit/>
              </a:bodyPr>
              <a:lstStyle/>
              <a:p>
                <a:r>
                  <a:rPr lang="en-US" sz="2800" dirty="0"/>
                  <a:t>Horses</a:t>
                </a:r>
              </a:p>
            </p:txBody>
          </p:sp>
        </p:grpSp>
      </p:grpSp>
      <p:pic>
        <p:nvPicPr>
          <p:cNvPr id="68633" name="Picture 25"/>
          <p:cNvPicPr>
            <a:picLocks noChangeAspect="1" noChangeArrowheads="1"/>
          </p:cNvPicPr>
          <p:nvPr/>
        </p:nvPicPr>
        <p:blipFill>
          <a:blip r:embed="rId22" cstate="print">
            <a:clrChange>
              <a:clrFrom>
                <a:srgbClr val="FFFFFF"/>
              </a:clrFrom>
              <a:clrTo>
                <a:srgbClr val="FFFFFF">
                  <a:alpha val="0"/>
                </a:srgbClr>
              </a:clrTo>
            </a:clrChange>
          </a:blip>
          <a:srcRect/>
          <a:stretch>
            <a:fillRect/>
          </a:stretch>
        </p:blipFill>
        <p:spPr bwMode="auto">
          <a:xfrm>
            <a:off x="228600" y="5715000"/>
            <a:ext cx="3268663" cy="449263"/>
          </a:xfrm>
          <a:prstGeom prst="rect">
            <a:avLst/>
          </a:prstGeom>
          <a:noFill/>
        </p:spPr>
      </p:pic>
      <p:sp>
        <p:nvSpPr>
          <p:cNvPr id="68635" name="Rectangle 27"/>
          <p:cNvSpPr>
            <a:spLocks noChangeArrowheads="1"/>
          </p:cNvSpPr>
          <p:nvPr/>
        </p:nvSpPr>
        <p:spPr bwMode="auto">
          <a:xfrm>
            <a:off x="0" y="906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6" name="TextBox 75"/>
          <p:cNvSpPr txBox="1"/>
          <p:nvPr/>
        </p:nvSpPr>
        <p:spPr>
          <a:xfrm>
            <a:off x="152400" y="2312313"/>
            <a:ext cx="2020105" cy="430887"/>
          </a:xfrm>
          <a:prstGeom prst="rect">
            <a:avLst/>
          </a:prstGeom>
          <a:noFill/>
        </p:spPr>
        <p:txBody>
          <a:bodyPr wrap="none" rtlCol="0">
            <a:spAutoFit/>
          </a:bodyPr>
          <a:lstStyle/>
          <a:p>
            <a:r>
              <a:rPr lang="en-US" sz="2200" dirty="0">
                <a:solidFill>
                  <a:srgbClr val="F20000"/>
                </a:solidFill>
              </a:rPr>
              <a:t>Key-point Sets</a:t>
            </a:r>
          </a:p>
        </p:txBody>
      </p:sp>
      <p:sp>
        <p:nvSpPr>
          <p:cNvPr id="2" name="Date Placeholder 1">
            <a:extLst>
              <a:ext uri="{FF2B5EF4-FFF2-40B4-BE49-F238E27FC236}">
                <a16:creationId xmlns:a16="http://schemas.microsoft.com/office/drawing/2014/main" id="{A28D8822-ECE0-4C2B-A58A-797E35AF2624}"/>
              </a:ext>
            </a:extLst>
          </p:cNvPr>
          <p:cNvSpPr>
            <a:spLocks noGrp="1"/>
          </p:cNvSpPr>
          <p:nvPr>
            <p:ph type="dt" sz="half" idx="10"/>
          </p:nvPr>
        </p:nvSpPr>
        <p:spPr/>
        <p:txBody>
          <a:bodyPr/>
          <a:lstStyle/>
          <a:p>
            <a:fld id="{4309B980-BC0C-4BCA-A326-0F8BB19139AE}" type="datetime1">
              <a:rPr lang="en-US" smtClean="0"/>
              <a:t>3/28/2023</a:t>
            </a:fld>
            <a:endParaRPr lang="en-US" dirty="0"/>
          </a:p>
        </p:txBody>
      </p:sp>
      <p:sp>
        <p:nvSpPr>
          <p:cNvPr id="3" name="Slide Number Placeholder 2">
            <a:extLst>
              <a:ext uri="{FF2B5EF4-FFF2-40B4-BE49-F238E27FC236}">
                <a16:creationId xmlns:a16="http://schemas.microsoft.com/office/drawing/2014/main" id="{BE32EBC8-B13E-4869-B78A-48B873F053EF}"/>
              </a:ext>
            </a:extLst>
          </p:cNvPr>
          <p:cNvSpPr>
            <a:spLocks noGrp="1"/>
          </p:cNvSpPr>
          <p:nvPr>
            <p:ph type="sldNum" sz="quarter" idx="12"/>
          </p:nvPr>
        </p:nvSpPr>
        <p:spPr/>
        <p:txBody>
          <a:bodyPr/>
          <a:lstStyle/>
          <a:p>
            <a:fld id="{8444A278-390B-480E-A91C-73A8347B7D93}" type="slidenum">
              <a:rPr lang="en-US" smtClean="0"/>
              <a:pPr/>
              <a:t>68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2320"/>
                                        </p:tgtEl>
                                        <p:attrNameLst>
                                          <p:attrName>style.visibility</p:attrName>
                                        </p:attrNameLst>
                                      </p:cBhvr>
                                      <p:to>
                                        <p:strVal val="visible"/>
                                      </p:to>
                                    </p:set>
                                    <p:animEffect transition="in" filter="dissolve">
                                      <p:cBhvr>
                                        <p:cTn id="7" dur="500"/>
                                        <p:tgtEl>
                                          <p:spTgt spid="9923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92319"/>
                                        </p:tgtEl>
                                        <p:attrNameLst>
                                          <p:attrName>style.visibility</p:attrName>
                                        </p:attrNameLst>
                                      </p:cBhvr>
                                      <p:to>
                                        <p:strVal val="visible"/>
                                      </p:to>
                                    </p:set>
                                    <p:animEffect transition="in" filter="dissolve">
                                      <p:cBhvr>
                                        <p:cTn id="10" dur="500"/>
                                        <p:tgtEl>
                                          <p:spTgt spid="992319"/>
                                        </p:tgtEl>
                                      </p:cBhvr>
                                    </p:animEffect>
                                  </p:childTnLst>
                                </p:cTn>
                              </p:par>
                              <p:par>
                                <p:cTn id="11" presetID="9"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dissolve">
                                      <p:cBhvr>
                                        <p:cTn id="13" dur="500"/>
                                        <p:tgtEl>
                                          <p:spTgt spid="64"/>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68624"/>
                                        </p:tgtEl>
                                        <p:attrNameLst>
                                          <p:attrName>style.visibility</p:attrName>
                                        </p:attrNameLst>
                                      </p:cBhvr>
                                      <p:to>
                                        <p:strVal val="visible"/>
                                      </p:to>
                                    </p:set>
                                    <p:animEffect transition="in" filter="wipe(left)">
                                      <p:cBhvr>
                                        <p:cTn id="17" dur="500"/>
                                        <p:tgtEl>
                                          <p:spTgt spid="686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92329"/>
                                        </p:tgtEl>
                                        <p:attrNameLst>
                                          <p:attrName>style.visibility</p:attrName>
                                        </p:attrNameLst>
                                      </p:cBhvr>
                                      <p:to>
                                        <p:strVal val="visible"/>
                                      </p:to>
                                    </p:set>
                                    <p:animEffect transition="in" filter="dissolve">
                                      <p:cBhvr>
                                        <p:cTn id="22" dur="500"/>
                                        <p:tgtEl>
                                          <p:spTgt spid="99232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dissolve">
                                      <p:cBhvr>
                                        <p:cTn id="27" dur="500"/>
                                        <p:tgtEl>
                                          <p:spTgt spid="65"/>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68627"/>
                                        </p:tgtEl>
                                        <p:attrNameLst>
                                          <p:attrName>style.visibility</p:attrName>
                                        </p:attrNameLst>
                                      </p:cBhvr>
                                      <p:to>
                                        <p:strVal val="visible"/>
                                      </p:to>
                                    </p:set>
                                    <p:animEffect transition="in" filter="wipe(left)">
                                      <p:cBhvr>
                                        <p:cTn id="31" dur="500"/>
                                        <p:tgtEl>
                                          <p:spTgt spid="68627"/>
                                        </p:tgtEl>
                                      </p:cBhvr>
                                    </p:animEffect>
                                  </p:childTnLst>
                                </p:cTn>
                              </p:par>
                            </p:childTnLst>
                          </p:cTn>
                        </p:par>
                        <p:par>
                          <p:cTn id="32" fill="hold">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992330"/>
                                        </p:tgtEl>
                                        <p:attrNameLst>
                                          <p:attrName>style.visibility</p:attrName>
                                        </p:attrNameLst>
                                      </p:cBhvr>
                                      <p:to>
                                        <p:strVal val="visible"/>
                                      </p:to>
                                    </p:set>
                                    <p:animEffect transition="in" filter="dissolve">
                                      <p:cBhvr>
                                        <p:cTn id="35" dur="500"/>
                                        <p:tgtEl>
                                          <p:spTgt spid="992330"/>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dissolve">
                                      <p:cBhvr>
                                        <p:cTn id="40" dur="500"/>
                                        <p:tgtEl>
                                          <p:spTgt spid="66"/>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68630"/>
                                        </p:tgtEl>
                                        <p:attrNameLst>
                                          <p:attrName>style.visibility</p:attrName>
                                        </p:attrNameLst>
                                      </p:cBhvr>
                                      <p:to>
                                        <p:strVal val="visible"/>
                                      </p:to>
                                    </p:set>
                                    <p:animEffect transition="in" filter="wipe(left)">
                                      <p:cBhvr>
                                        <p:cTn id="44" dur="500"/>
                                        <p:tgtEl>
                                          <p:spTgt spid="68630"/>
                                        </p:tgtEl>
                                      </p:cBhvr>
                                    </p:animEffect>
                                  </p:childTnLst>
                                </p:cTn>
                              </p:par>
                            </p:childTnLst>
                          </p:cTn>
                        </p:par>
                        <p:par>
                          <p:cTn id="45" fill="hold">
                            <p:stCondLst>
                              <p:cond delay="1000"/>
                            </p:stCondLst>
                            <p:childTnLst>
                              <p:par>
                                <p:cTn id="46" presetID="9" presetClass="entr" presetSubtype="0" fill="hold" grpId="0" nodeType="afterEffect">
                                  <p:stCondLst>
                                    <p:cond delay="0"/>
                                  </p:stCondLst>
                                  <p:childTnLst>
                                    <p:set>
                                      <p:cBhvr>
                                        <p:cTn id="47" dur="1" fill="hold">
                                          <p:stCondLst>
                                            <p:cond delay="0"/>
                                          </p:stCondLst>
                                        </p:cTn>
                                        <p:tgtEl>
                                          <p:spTgt spid="992331"/>
                                        </p:tgtEl>
                                        <p:attrNameLst>
                                          <p:attrName>style.visibility</p:attrName>
                                        </p:attrNameLst>
                                      </p:cBhvr>
                                      <p:to>
                                        <p:strVal val="visible"/>
                                      </p:to>
                                    </p:set>
                                    <p:animEffect transition="in" filter="dissolve">
                                      <p:cBhvr>
                                        <p:cTn id="48" dur="500"/>
                                        <p:tgtEl>
                                          <p:spTgt spid="992331"/>
                                        </p:tgtEl>
                                      </p:cBhvr>
                                    </p:animEffect>
                                  </p:childTnLst>
                                </p:cTn>
                              </p:par>
                            </p:childTnLst>
                          </p:cTn>
                        </p:par>
                        <p:par>
                          <p:cTn id="49" fill="hold">
                            <p:stCondLst>
                              <p:cond delay="1500"/>
                            </p:stCondLst>
                            <p:childTnLst>
                              <p:par>
                                <p:cTn id="50" presetID="22" presetClass="entr" presetSubtype="8" fill="hold" grpId="0" nodeType="after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20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992337"/>
                                        </p:tgtEl>
                                        <p:attrNameLst>
                                          <p:attrName>style.visibility</p:attrName>
                                        </p:attrNameLst>
                                      </p:cBhvr>
                                      <p:to>
                                        <p:strVal val="visible"/>
                                      </p:to>
                                    </p:set>
                                    <p:animEffect transition="in" filter="dissolve">
                                      <p:cBhvr>
                                        <p:cTn id="57" dur="500"/>
                                        <p:tgtEl>
                                          <p:spTgt spid="992337"/>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wipe(up)">
                                      <p:cBhvr>
                                        <p:cTn id="61" dur="500"/>
                                        <p:tgtEl>
                                          <p:spTgt spid="51"/>
                                        </p:tgtEl>
                                      </p:cBhvr>
                                    </p:animEffect>
                                  </p:childTnLst>
                                </p:cTn>
                              </p:par>
                            </p:childTnLst>
                          </p:cTn>
                        </p:par>
                        <p:par>
                          <p:cTn id="62" fill="hold">
                            <p:stCondLst>
                              <p:cond delay="1000"/>
                            </p:stCondLst>
                            <p:childTnLst>
                              <p:par>
                                <p:cTn id="63" presetID="22" presetClass="entr" presetSubtype="2" fill="hold" grpId="0" nodeType="after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wipe(right)">
                                      <p:cBhvr>
                                        <p:cTn id="65" dur="500"/>
                                        <p:tgtEl>
                                          <p:spTgt spid="53"/>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xit" presetSubtype="0" fill="hold" nodeType="clickEffect">
                                  <p:stCondLst>
                                    <p:cond delay="0"/>
                                  </p:stCondLst>
                                  <p:childTnLst>
                                    <p:animEffect transition="out" filter="dissolve">
                                      <p:cBhvr>
                                        <p:cTn id="69" dur="500"/>
                                        <p:tgtEl>
                                          <p:spTgt spid="992337"/>
                                        </p:tgtEl>
                                      </p:cBhvr>
                                    </p:animEffect>
                                    <p:set>
                                      <p:cBhvr>
                                        <p:cTn id="70" dur="1" fill="hold">
                                          <p:stCondLst>
                                            <p:cond delay="499"/>
                                          </p:stCondLst>
                                        </p:cTn>
                                        <p:tgtEl>
                                          <p:spTgt spid="992337"/>
                                        </p:tgtEl>
                                        <p:attrNameLst>
                                          <p:attrName>style.visibility</p:attrName>
                                        </p:attrNameLst>
                                      </p:cBhvr>
                                      <p:to>
                                        <p:strVal val="hidden"/>
                                      </p:to>
                                    </p:set>
                                  </p:childTnLst>
                                </p:cTn>
                              </p:par>
                            </p:childTnLst>
                          </p:cTn>
                        </p:par>
                        <p:par>
                          <p:cTn id="71" fill="hold">
                            <p:stCondLst>
                              <p:cond delay="500"/>
                            </p:stCondLst>
                            <p:childTnLst>
                              <p:par>
                                <p:cTn id="72" presetID="9" presetClass="entr" presetSubtype="0" fill="hold" nodeType="afterEffect">
                                  <p:stCondLst>
                                    <p:cond delay="0"/>
                                  </p:stCondLst>
                                  <p:childTnLst>
                                    <p:set>
                                      <p:cBhvr>
                                        <p:cTn id="73" dur="1" fill="hold">
                                          <p:stCondLst>
                                            <p:cond delay="0"/>
                                          </p:stCondLst>
                                        </p:cTn>
                                        <p:tgtEl>
                                          <p:spTgt spid="992339"/>
                                        </p:tgtEl>
                                        <p:attrNameLst>
                                          <p:attrName>style.visibility</p:attrName>
                                        </p:attrNameLst>
                                      </p:cBhvr>
                                      <p:to>
                                        <p:strVal val="visible"/>
                                      </p:to>
                                    </p:set>
                                    <p:animEffect transition="in" filter="dissolve">
                                      <p:cBhvr>
                                        <p:cTn id="74" dur="1000"/>
                                        <p:tgtEl>
                                          <p:spTgt spid="992339"/>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dissolve">
                                      <p:cBhvr>
                                        <p:cTn id="79" dur="500"/>
                                        <p:tgtEl>
                                          <p:spTgt spid="67"/>
                                        </p:tgtEl>
                                      </p:cBhvr>
                                    </p:animEffect>
                                  </p:childTnLst>
                                </p:cTn>
                              </p:par>
                            </p:childTnLst>
                          </p:cTn>
                        </p:par>
                        <p:par>
                          <p:cTn id="80" fill="hold">
                            <p:stCondLst>
                              <p:cond delay="500"/>
                            </p:stCondLst>
                            <p:childTnLst>
                              <p:par>
                                <p:cTn id="81" presetID="9" presetClass="entr" presetSubtype="0" fill="hold" nodeType="afterEffect">
                                  <p:stCondLst>
                                    <p:cond delay="0"/>
                                  </p:stCondLst>
                                  <p:childTnLst>
                                    <p:set>
                                      <p:cBhvr>
                                        <p:cTn id="82" dur="1" fill="hold">
                                          <p:stCondLst>
                                            <p:cond delay="0"/>
                                          </p:stCondLst>
                                        </p:cTn>
                                        <p:tgtEl>
                                          <p:spTgt spid="68633"/>
                                        </p:tgtEl>
                                        <p:attrNameLst>
                                          <p:attrName>style.visibility</p:attrName>
                                        </p:attrNameLst>
                                      </p:cBhvr>
                                      <p:to>
                                        <p:strVal val="visible"/>
                                      </p:to>
                                    </p:set>
                                    <p:animEffect transition="in" filter="dissolve">
                                      <p:cBhvr>
                                        <p:cTn id="83" dur="500"/>
                                        <p:tgtEl>
                                          <p:spTgt spid="68633"/>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77"/>
                                        </p:tgtEl>
                                        <p:attrNameLst>
                                          <p:attrName>style.visibility</p:attrName>
                                        </p:attrNameLst>
                                      </p:cBhvr>
                                      <p:to>
                                        <p:strVal val="visible"/>
                                      </p:to>
                                    </p:set>
                                    <p:animEffect transition="in" filter="wipe(left)">
                                      <p:cBhvr>
                                        <p:cTn id="88"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2329" grpId="0" animBg="1"/>
      <p:bldP spid="992330" grpId="0" animBg="1"/>
      <p:bldP spid="992331" grpId="0" animBg="1"/>
      <p:bldP spid="51" grpId="0" animBg="1"/>
      <p:bldP spid="53" grpId="0" animBg="1"/>
      <p:bldP spid="992319" grpId="0" animBg="1"/>
      <p:bldP spid="992320" grpId="0"/>
      <p:bldP spid="5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1EB270-5660-4741-BEFA-1E6BA4F57151}"/>
              </a:ext>
            </a:extLst>
          </p:cNvPr>
          <p:cNvSpPr>
            <a:spLocks noGrp="1"/>
          </p:cNvSpPr>
          <p:nvPr>
            <p:ph idx="1"/>
          </p:nvPr>
        </p:nvSpPr>
        <p:spPr>
          <a:xfrm>
            <a:off x="228601" y="2286000"/>
            <a:ext cx="7010399" cy="4495800"/>
          </a:xfrm>
        </p:spPr>
        <p:txBody>
          <a:bodyPr>
            <a:normAutofit fontScale="70000" lnSpcReduction="20000"/>
          </a:bodyPr>
          <a:lstStyle/>
          <a:p>
            <a:pPr marL="550862" indent="-514350">
              <a:lnSpc>
                <a:spcPct val="120000"/>
              </a:lnSpc>
              <a:spcAft>
                <a:spcPts val="600"/>
              </a:spcAft>
              <a:buClr>
                <a:schemeClr val="tx1"/>
              </a:buClr>
              <a:buSzPct val="100000"/>
              <a:buFont typeface="+mj-lt"/>
              <a:buAutoNum type="arabicPeriod" startAt="3"/>
            </a:pPr>
            <a:r>
              <a:rPr lang="en-US" dirty="0"/>
              <a:t>Each image is represented by its set of cluster labels</a:t>
            </a:r>
          </a:p>
          <a:p>
            <a:pPr marL="550862" indent="-514350">
              <a:lnSpc>
                <a:spcPct val="120000"/>
              </a:lnSpc>
              <a:spcAft>
                <a:spcPts val="600"/>
              </a:spcAft>
              <a:buClr>
                <a:schemeClr val="tx1"/>
              </a:buClr>
              <a:buSzPct val="100000"/>
              <a:buFont typeface="+mj-lt"/>
              <a:buAutoNum type="arabicPeriod" startAt="3"/>
            </a:pPr>
            <a:r>
              <a:rPr lang="en-US" dirty="0"/>
              <a:t>Apply Frequent Itemset Mining to determine the sets of common cluster labels for each image category (e.g., horses)</a:t>
            </a:r>
          </a:p>
          <a:p>
            <a:pPr marL="550862" indent="-514350">
              <a:lnSpc>
                <a:spcPct val="120000"/>
              </a:lnSpc>
              <a:spcAft>
                <a:spcPts val="600"/>
              </a:spcAft>
              <a:buClr>
                <a:schemeClr val="tx1"/>
              </a:buClr>
              <a:buSzPct val="100000"/>
              <a:buFont typeface="+mj-lt"/>
              <a:buAutoNum type="arabicPeriod" startAt="3"/>
            </a:pPr>
            <a:r>
              <a:rPr lang="en-US" dirty="0"/>
              <a:t>Each image category is represented by a key-point set (</a:t>
            </a:r>
            <a:r>
              <a:rPr lang="en-US"/>
              <a:t>i.e., vector </a:t>
            </a:r>
            <a:r>
              <a:rPr lang="en-US" dirty="0"/>
              <a:t>version of the cluster centroids) </a:t>
            </a:r>
          </a:p>
          <a:p>
            <a:pPr marL="550862" indent="-514350">
              <a:lnSpc>
                <a:spcPct val="120000"/>
              </a:lnSpc>
              <a:spcAft>
                <a:spcPts val="600"/>
              </a:spcAft>
              <a:buClr>
                <a:schemeClr val="tx1"/>
              </a:buClr>
              <a:buSzPct val="100000"/>
              <a:buFont typeface="+mj-lt"/>
              <a:buAutoNum type="arabicPeriod" startAt="3"/>
            </a:pPr>
            <a:r>
              <a:rPr lang="en-US" dirty="0"/>
              <a:t>Compute the feature vector of each training image by matching its point set against each of the key-point sets of the image categories.</a:t>
            </a:r>
          </a:p>
          <a:p>
            <a:pPr marL="550862" indent="-514350">
              <a:lnSpc>
                <a:spcPct val="120000"/>
              </a:lnSpc>
              <a:buClr>
                <a:schemeClr val="tx1"/>
              </a:buClr>
              <a:buSzPct val="100000"/>
              <a:buFont typeface="+mj-lt"/>
              <a:buAutoNum type="arabicPeriod" startAt="3"/>
            </a:pPr>
            <a:r>
              <a:rPr lang="en-US" dirty="0"/>
              <a:t>Using the feature vectors of the training images to train a classifier  </a:t>
            </a:r>
          </a:p>
        </p:txBody>
      </p:sp>
      <p:sp>
        <p:nvSpPr>
          <p:cNvPr id="4" name="Rectangle 2">
            <a:extLst>
              <a:ext uri="{FF2B5EF4-FFF2-40B4-BE49-F238E27FC236}">
                <a16:creationId xmlns:a16="http://schemas.microsoft.com/office/drawing/2014/main" id="{A4AFADED-5D39-431D-AFCC-D50DAB28733C}"/>
              </a:ext>
            </a:extLst>
          </p:cNvPr>
          <p:cNvSpPr>
            <a:spLocks noGrp="1" noChangeArrowheads="1"/>
          </p:cNvSpPr>
          <p:nvPr>
            <p:ph type="title"/>
          </p:nvPr>
        </p:nvSpPr>
        <p:spPr>
          <a:xfrm>
            <a:off x="228601" y="0"/>
            <a:ext cx="3009900" cy="762000"/>
          </a:xfrm>
        </p:spPr>
        <p:txBody>
          <a:bodyPr>
            <a:normAutofit/>
          </a:bodyPr>
          <a:lstStyle/>
          <a:p>
            <a:r>
              <a:rPr lang="en-US" altLang="zh-CN" sz="4400" dirty="0">
                <a:solidFill>
                  <a:srgbClr val="CFAFE7"/>
                </a:solidFill>
                <a:ea typeface="宋体" pitchFamily="2" charset="-122"/>
              </a:rPr>
              <a:t>Overall Idea</a:t>
            </a:r>
          </a:p>
        </p:txBody>
      </p:sp>
      <p:pic>
        <p:nvPicPr>
          <p:cNvPr id="6" name="Picture 5">
            <a:extLst>
              <a:ext uri="{FF2B5EF4-FFF2-40B4-BE49-F238E27FC236}">
                <a16:creationId xmlns:a16="http://schemas.microsoft.com/office/drawing/2014/main" id="{4002DE4A-C640-4045-9380-0A01113D62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2395" y="914358"/>
            <a:ext cx="2495601" cy="1340612"/>
          </a:xfrm>
          <a:prstGeom prst="rect">
            <a:avLst/>
          </a:prstGeom>
        </p:spPr>
      </p:pic>
      <p:pic>
        <p:nvPicPr>
          <p:cNvPr id="8" name="Picture 7">
            <a:extLst>
              <a:ext uri="{FF2B5EF4-FFF2-40B4-BE49-F238E27FC236}">
                <a16:creationId xmlns:a16="http://schemas.microsoft.com/office/drawing/2014/main" id="{A4A39DFD-DAC3-4D26-99AD-5B7CB386CC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3048000"/>
            <a:ext cx="1692796" cy="2938210"/>
          </a:xfrm>
          <a:prstGeom prst="rect">
            <a:avLst/>
          </a:prstGeom>
        </p:spPr>
      </p:pic>
      <p:sp>
        <p:nvSpPr>
          <p:cNvPr id="9" name="Rectangle 8">
            <a:extLst>
              <a:ext uri="{FF2B5EF4-FFF2-40B4-BE49-F238E27FC236}">
                <a16:creationId xmlns:a16="http://schemas.microsoft.com/office/drawing/2014/main" id="{11880AF0-3C70-4E63-BDAC-7B38B9F16EA6}"/>
              </a:ext>
            </a:extLst>
          </p:cNvPr>
          <p:cNvSpPr/>
          <p:nvPr/>
        </p:nvSpPr>
        <p:spPr>
          <a:xfrm>
            <a:off x="304800" y="762000"/>
            <a:ext cx="6477000" cy="1461939"/>
          </a:xfrm>
          <a:prstGeom prst="rect">
            <a:avLst/>
          </a:prstGeom>
        </p:spPr>
        <p:txBody>
          <a:bodyPr wrap="square">
            <a:spAutoFit/>
          </a:bodyPr>
          <a:lstStyle/>
          <a:p>
            <a:pPr marL="457200" indent="-457200">
              <a:spcAft>
                <a:spcPts val="600"/>
              </a:spcAft>
              <a:buClr>
                <a:schemeClr val="tx1"/>
              </a:buClr>
              <a:buFont typeface="+mj-lt"/>
              <a:buAutoNum type="arabicPeriod"/>
            </a:pPr>
            <a:r>
              <a:rPr lang="en-US" sz="2100" dirty="0"/>
              <a:t>Create a point set for each image in the training set based on the prominent regions in the image</a:t>
            </a:r>
          </a:p>
          <a:p>
            <a:pPr marL="457200" indent="-457200">
              <a:spcAft>
                <a:spcPts val="600"/>
              </a:spcAft>
              <a:buClr>
                <a:schemeClr val="tx1"/>
              </a:buClr>
              <a:buFont typeface="+mj-lt"/>
              <a:buAutoNum type="arabicPeriod"/>
            </a:pPr>
            <a:r>
              <a:rPr lang="en-US" sz="2100" dirty="0"/>
              <a:t>Apply g-means clustering to cluster all the point sets to create cluster labels (i.e., cluster IDs) </a:t>
            </a:r>
          </a:p>
        </p:txBody>
      </p:sp>
      <p:sp>
        <p:nvSpPr>
          <p:cNvPr id="2" name="Date Placeholder 1">
            <a:extLst>
              <a:ext uri="{FF2B5EF4-FFF2-40B4-BE49-F238E27FC236}">
                <a16:creationId xmlns:a16="http://schemas.microsoft.com/office/drawing/2014/main" id="{390435AE-1EBE-4C27-9E0B-615B5F5FF4C6}"/>
              </a:ext>
            </a:extLst>
          </p:cNvPr>
          <p:cNvSpPr>
            <a:spLocks noGrp="1"/>
          </p:cNvSpPr>
          <p:nvPr>
            <p:ph type="dt" sz="half" idx="10"/>
          </p:nvPr>
        </p:nvSpPr>
        <p:spPr/>
        <p:txBody>
          <a:bodyPr/>
          <a:lstStyle/>
          <a:p>
            <a:fld id="{3A7DD115-0366-41D6-862A-2A17BEC1BC1E}" type="datetime1">
              <a:rPr lang="en-US" smtClean="0"/>
              <a:t>3/28/2023</a:t>
            </a:fld>
            <a:endParaRPr lang="en-US" dirty="0"/>
          </a:p>
        </p:txBody>
      </p:sp>
      <p:sp>
        <p:nvSpPr>
          <p:cNvPr id="5" name="Slide Number Placeholder 4">
            <a:extLst>
              <a:ext uri="{FF2B5EF4-FFF2-40B4-BE49-F238E27FC236}">
                <a16:creationId xmlns:a16="http://schemas.microsoft.com/office/drawing/2014/main" id="{B182184F-D1A1-4B6F-8CE8-8CD11286109F}"/>
              </a:ext>
            </a:extLst>
          </p:cNvPr>
          <p:cNvSpPr>
            <a:spLocks noGrp="1"/>
          </p:cNvSpPr>
          <p:nvPr>
            <p:ph type="sldNum" sz="quarter" idx="12"/>
          </p:nvPr>
        </p:nvSpPr>
        <p:spPr/>
        <p:txBody>
          <a:bodyPr/>
          <a:lstStyle/>
          <a:p>
            <a:fld id="{8444A278-390B-480E-A91C-73A8347B7D93}" type="slidenum">
              <a:rPr lang="en-US" smtClean="0"/>
              <a:pPr/>
              <a:t>69</a:t>
            </a:fld>
            <a:endParaRPr lang="en-US" dirty="0"/>
          </a:p>
        </p:txBody>
      </p:sp>
    </p:spTree>
    <p:extLst>
      <p:ext uri="{BB962C8B-B14F-4D97-AF65-F5344CB8AC3E}">
        <p14:creationId xmlns:p14="http://schemas.microsoft.com/office/powerpoint/2010/main" val="86801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subTnLst>
                                    <p:animClr clrSpc="rgb" dir="cw">
                                      <p:cBhvr override="childStyle">
                                        <p:cTn dur="1" fill="hold" display="0" masterRel="nextClick" afterEffect="1"/>
                                        <p:tgtEl>
                                          <p:spTgt spid="9">
                                            <p:txEl>
                                              <p:pRg st="0" end="0"/>
                                            </p:txEl>
                                          </p:spTgt>
                                        </p:tgtEl>
                                        <p:attrNameLst>
                                          <p:attrName>ppt_c</p:attrName>
                                        </p:attrNameLst>
                                      </p:cBhvr>
                                      <p:to>
                                        <a:srgbClr val="7A7AA6"/>
                                      </p:to>
                                    </p:animClr>
                                  </p:sub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left)">
                                      <p:cBhvr>
                                        <p:cTn id="15" dur="500"/>
                                        <p:tgtEl>
                                          <p:spTgt spid="9">
                                            <p:txEl>
                                              <p:pRg st="1" end="1"/>
                                            </p:txEl>
                                          </p:spTgt>
                                        </p:tgtEl>
                                      </p:cBhvr>
                                    </p:animEffect>
                                  </p:childTnLst>
                                  <p:subTnLst>
                                    <p:animClr clrSpc="rgb" dir="cw">
                                      <p:cBhvr override="childStyle">
                                        <p:cTn dur="1" fill="hold" display="0" masterRel="nextClick" afterEffect="1"/>
                                        <p:tgtEl>
                                          <p:spTgt spid="9">
                                            <p:txEl>
                                              <p:pRg st="1" end="1"/>
                                            </p:txEl>
                                          </p:spTgt>
                                        </p:tgtEl>
                                        <p:attrNameLst>
                                          <p:attrName>ppt_c</p:attrName>
                                        </p:attrNameLst>
                                      </p:cBhvr>
                                      <p:to>
                                        <a:srgbClr val="7A7AA6"/>
                                      </p:to>
                                    </p:animClr>
                                  </p:sub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7A7AA6"/>
                                      </p:to>
                                    </p:animClr>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7A7AA6"/>
                                      </p:to>
                                    </p:animClr>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7A7AA6"/>
                                      </p:to>
                                    </p:animClr>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left)">
                                      <p:cBhvr>
                                        <p:cTn id="35"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7A7AA6"/>
                                      </p:to>
                                    </p:animClr>
                                  </p:subTnLst>
                                </p:cTn>
                              </p:par>
                              <p:par>
                                <p:cTn id="36" presetID="9"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dissolv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wipe(left)">
                                      <p:cBhvr>
                                        <p:cTn id="4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990600" y="600529"/>
            <a:ext cx="7315200" cy="1143000"/>
          </a:xfrm>
        </p:spPr>
        <p:txBody>
          <a:bodyPr/>
          <a:lstStyle/>
          <a:p>
            <a:pPr eaLnBrk="1" hangingPunct="1"/>
            <a:r>
              <a:rPr lang="en-US" dirty="0">
                <a:solidFill>
                  <a:srgbClr val="CFAFE7"/>
                </a:solidFill>
                <a:latin typeface="Comic Sans MS" pitchFamily="66" charset="0"/>
              </a:rPr>
              <a:t>Challenges</a:t>
            </a:r>
          </a:p>
        </p:txBody>
      </p:sp>
      <p:sp>
        <p:nvSpPr>
          <p:cNvPr id="2052" name="Rectangle 3"/>
          <p:cNvSpPr>
            <a:spLocks noGrp="1" noChangeArrowheads="1"/>
          </p:cNvSpPr>
          <p:nvPr>
            <p:ph type="body" idx="1"/>
          </p:nvPr>
        </p:nvSpPr>
        <p:spPr>
          <a:xfrm>
            <a:off x="3124200" y="1981200"/>
            <a:ext cx="5576887" cy="3327400"/>
          </a:xfrm>
        </p:spPr>
        <p:txBody>
          <a:bodyPr/>
          <a:lstStyle/>
          <a:p>
            <a:pPr eaLnBrk="1" hangingPunct="1">
              <a:spcAft>
                <a:spcPts val="2400"/>
              </a:spcAft>
            </a:pPr>
            <a:r>
              <a:rPr lang="en-US" sz="2800" dirty="0">
                <a:latin typeface="Comic Sans MS" pitchFamily="66" charset="0"/>
              </a:rPr>
              <a:t>How do we </a:t>
            </a:r>
            <a:r>
              <a:rPr lang="en-US" sz="2800" dirty="0">
                <a:solidFill>
                  <a:srgbClr val="FF5050"/>
                </a:solidFill>
                <a:latin typeface="Comic Sans MS" pitchFamily="66" charset="0"/>
              </a:rPr>
              <a:t>extract features</a:t>
            </a:r>
            <a:r>
              <a:rPr lang="en-US" sz="2800" dirty="0">
                <a:latin typeface="Comic Sans MS" pitchFamily="66" charset="0"/>
              </a:rPr>
              <a:t> to build the </a:t>
            </a:r>
            <a:r>
              <a:rPr lang="en-US" sz="2800" dirty="0" err="1">
                <a:latin typeface="Comic Sans MS" pitchFamily="66" charset="0"/>
              </a:rPr>
              <a:t>metadatabase</a:t>
            </a:r>
            <a:r>
              <a:rPr lang="en-US" sz="2800" dirty="0">
                <a:latin typeface="Comic Sans MS" pitchFamily="66" charset="0"/>
              </a:rPr>
              <a:t> if we do not know the matching areas beforehand ?</a:t>
            </a:r>
          </a:p>
          <a:p>
            <a:pPr eaLnBrk="1" hangingPunct="1"/>
            <a:r>
              <a:rPr lang="en-US" sz="2800" dirty="0">
                <a:latin typeface="Comic Sans MS" pitchFamily="66" charset="0"/>
              </a:rPr>
              <a:t>How do we </a:t>
            </a:r>
            <a:r>
              <a:rPr lang="en-US" sz="2800" dirty="0">
                <a:solidFill>
                  <a:srgbClr val="FF5050"/>
                </a:solidFill>
                <a:latin typeface="Comic Sans MS" pitchFamily="66" charset="0"/>
              </a:rPr>
              <a:t>index</a:t>
            </a:r>
            <a:r>
              <a:rPr lang="en-US" sz="2800" dirty="0">
                <a:latin typeface="Comic Sans MS" pitchFamily="66" charset="0"/>
              </a:rPr>
              <a:t> the images ?</a:t>
            </a:r>
            <a:endParaRPr lang="en-US" sz="2400" dirty="0">
              <a:latin typeface="Comic Sans MS" pitchFamily="66" charset="0"/>
            </a:endParaRPr>
          </a:p>
          <a:p>
            <a:pPr eaLnBrk="1" hangingPunct="1"/>
            <a:endParaRPr lang="en-US" sz="2400" dirty="0">
              <a:latin typeface="Comic Sans MS" pitchFamily="66" charset="0"/>
            </a:endParaRPr>
          </a:p>
        </p:txBody>
      </p:sp>
      <p:graphicFrame>
        <p:nvGraphicFramePr>
          <p:cNvPr id="2050" name="Object 4"/>
          <p:cNvGraphicFramePr>
            <a:graphicFrameLocks noChangeAspect="1"/>
          </p:cNvGraphicFramePr>
          <p:nvPr/>
        </p:nvGraphicFramePr>
        <p:xfrm>
          <a:off x="855663" y="2730500"/>
          <a:ext cx="1871662" cy="1871663"/>
        </p:xfrm>
        <a:graphic>
          <a:graphicData uri="http://schemas.openxmlformats.org/presentationml/2006/ole">
            <mc:AlternateContent xmlns:mc="http://schemas.openxmlformats.org/markup-compatibility/2006">
              <mc:Choice xmlns:v="urn:schemas-microsoft-com:vml" Requires="v">
                <p:oleObj spid="_x0000_s2051" name="Image" r:id="rId4" imgW="3253089" imgH="3253089" progId="">
                  <p:embed/>
                </p:oleObj>
              </mc:Choice>
              <mc:Fallback>
                <p:oleObj name="Image" r:id="rId4" imgW="3253089" imgH="3253089"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663" y="2730500"/>
                        <a:ext cx="1871662"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Line 5"/>
          <p:cNvSpPr>
            <a:spLocks noChangeShapeType="1"/>
          </p:cNvSpPr>
          <p:nvPr/>
        </p:nvSpPr>
        <p:spPr bwMode="auto">
          <a:xfrm flipV="1">
            <a:off x="1371599" y="4419600"/>
            <a:ext cx="125413" cy="533400"/>
          </a:xfrm>
          <a:prstGeom prst="line">
            <a:avLst/>
          </a:prstGeom>
          <a:noFill/>
          <a:ln w="41275">
            <a:solidFill>
              <a:srgbClr val="C00000"/>
            </a:solidFill>
            <a:miter lim="800000"/>
            <a:headEnd/>
            <a:tailEnd type="triangle" w="med" len="med"/>
          </a:ln>
        </p:spPr>
        <p:txBody>
          <a:bodyPr wrap="none" anchor="ctr"/>
          <a:lstStyle/>
          <a:p>
            <a:endParaRPr lang="en-US"/>
          </a:p>
        </p:txBody>
      </p:sp>
      <p:sp>
        <p:nvSpPr>
          <p:cNvPr id="2055" name="Text Box 7"/>
          <p:cNvSpPr txBox="1">
            <a:spLocks noChangeArrowheads="1"/>
          </p:cNvSpPr>
          <p:nvPr/>
        </p:nvSpPr>
        <p:spPr bwMode="auto">
          <a:xfrm>
            <a:off x="762000" y="4903788"/>
            <a:ext cx="1214438" cy="641350"/>
          </a:xfrm>
          <a:prstGeom prst="rect">
            <a:avLst/>
          </a:prstGeom>
          <a:noFill/>
          <a:ln w="9525">
            <a:noFill/>
            <a:miter lim="800000"/>
            <a:headEnd/>
            <a:tailEnd/>
          </a:ln>
        </p:spPr>
        <p:txBody>
          <a:bodyPr wrap="none">
            <a:spAutoFit/>
          </a:bodyPr>
          <a:lstStyle/>
          <a:p>
            <a:pPr algn="ctr"/>
            <a:r>
              <a:rPr kumimoji="1" lang="en-US" sz="1800">
                <a:latin typeface="Tahoma" pitchFamily="34" charset="0"/>
              </a:rPr>
              <a:t>Noise-free</a:t>
            </a:r>
          </a:p>
          <a:p>
            <a:pPr algn="ctr"/>
            <a:r>
              <a:rPr kumimoji="1" lang="en-US" sz="1800">
                <a:latin typeface="Tahoma" pitchFamily="34" charset="0"/>
              </a:rPr>
              <a:t>query</a:t>
            </a:r>
          </a:p>
        </p:txBody>
      </p:sp>
      <p:pic>
        <p:nvPicPr>
          <p:cNvPr id="43012" name="Picture 4" descr="C:\Users\Kien\AppData\Local\Microsoft\Windows\Temporary Internet Files\Content.IE5\RNMI152G\MCj04419300000[1].wmf"/>
          <p:cNvPicPr>
            <a:picLocks noChangeAspect="1" noChangeArrowheads="1"/>
          </p:cNvPicPr>
          <p:nvPr/>
        </p:nvPicPr>
        <p:blipFill>
          <a:blip r:embed="rId6" cstate="print"/>
          <a:srcRect/>
          <a:stretch>
            <a:fillRect/>
          </a:stretch>
        </p:blipFill>
        <p:spPr bwMode="auto">
          <a:xfrm>
            <a:off x="6934200" y="4800600"/>
            <a:ext cx="1978025" cy="1908175"/>
          </a:xfrm>
          <a:prstGeom prst="rect">
            <a:avLst/>
          </a:prstGeom>
          <a:noFill/>
        </p:spPr>
      </p:pic>
      <p:sp>
        <p:nvSpPr>
          <p:cNvPr id="2" name="Date Placeholder 1">
            <a:extLst>
              <a:ext uri="{FF2B5EF4-FFF2-40B4-BE49-F238E27FC236}">
                <a16:creationId xmlns:a16="http://schemas.microsoft.com/office/drawing/2014/main" id="{4D1DAD5A-BE49-4C88-9076-E34B6A9CBC8E}"/>
              </a:ext>
            </a:extLst>
          </p:cNvPr>
          <p:cNvSpPr>
            <a:spLocks noGrp="1"/>
          </p:cNvSpPr>
          <p:nvPr>
            <p:ph type="dt" sz="half" idx="10"/>
          </p:nvPr>
        </p:nvSpPr>
        <p:spPr/>
        <p:txBody>
          <a:bodyPr/>
          <a:lstStyle/>
          <a:p>
            <a:fld id="{1C862D52-EDD4-45B9-AAA5-2D0E72ED7DF3}" type="datetime1">
              <a:rPr lang="en-US" smtClean="0"/>
              <a:t>3/28/2023</a:t>
            </a:fld>
            <a:endParaRPr lang="en-US" dirty="0"/>
          </a:p>
        </p:txBody>
      </p:sp>
      <p:sp>
        <p:nvSpPr>
          <p:cNvPr id="3" name="Slide Number Placeholder 2">
            <a:extLst>
              <a:ext uri="{FF2B5EF4-FFF2-40B4-BE49-F238E27FC236}">
                <a16:creationId xmlns:a16="http://schemas.microsoft.com/office/drawing/2014/main" id="{5E0CD200-63C1-4AC8-B812-75EB7DAD52C6}"/>
              </a:ext>
            </a:extLst>
          </p:cNvPr>
          <p:cNvSpPr>
            <a:spLocks noGrp="1"/>
          </p:cNvSpPr>
          <p:nvPr>
            <p:ph type="sldNum" sz="quarter" idx="12"/>
          </p:nvPr>
        </p:nvSpPr>
        <p:spPr/>
        <p:txBody>
          <a:bodyPr/>
          <a:lstStyle/>
          <a:p>
            <a:fld id="{8444A278-390B-480E-A91C-73A8347B7D93}" type="slidenum">
              <a:rPr lang="en-US" smtClean="0"/>
              <a:pPr/>
              <a:t>7</a:t>
            </a:fld>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362564"/>
            <a:ext cx="7772400" cy="762000"/>
          </a:xfrm>
        </p:spPr>
        <p:txBody>
          <a:bodyPr>
            <a:normAutofit/>
          </a:bodyPr>
          <a:lstStyle/>
          <a:p>
            <a:pPr eaLnBrk="1" hangingPunct="1"/>
            <a:r>
              <a:rPr lang="en-US" sz="4400" dirty="0">
                <a:solidFill>
                  <a:srgbClr val="CFAFE7"/>
                </a:solidFill>
              </a:rPr>
              <a:t>Support Vector Machine  (SVM)</a:t>
            </a:r>
          </a:p>
        </p:txBody>
      </p:sp>
      <p:sp>
        <p:nvSpPr>
          <p:cNvPr id="32771" name="Rectangle 3"/>
          <p:cNvSpPr>
            <a:spLocks noGrp="1" noChangeArrowheads="1"/>
          </p:cNvSpPr>
          <p:nvPr>
            <p:ph type="body" idx="1"/>
          </p:nvPr>
        </p:nvSpPr>
        <p:spPr>
          <a:xfrm>
            <a:off x="685800" y="1283045"/>
            <a:ext cx="7772400" cy="1295400"/>
          </a:xfrm>
        </p:spPr>
        <p:txBody>
          <a:bodyPr>
            <a:normAutofit/>
          </a:bodyPr>
          <a:lstStyle/>
          <a:p>
            <a:pPr marL="0" indent="0">
              <a:lnSpc>
                <a:spcPct val="90000"/>
              </a:lnSpc>
              <a:spcAft>
                <a:spcPct val="35000"/>
              </a:spcAft>
              <a:buNone/>
            </a:pPr>
            <a:r>
              <a:rPr lang="en-US" sz="2800" dirty="0">
                <a:latin typeface="Arial" charset="0"/>
              </a:rPr>
              <a:t>Transform the data into a higher dimensional space and find the optimal </a:t>
            </a:r>
            <a:r>
              <a:rPr lang="en-US" sz="2800" dirty="0" err="1">
                <a:latin typeface="Arial" charset="0"/>
              </a:rPr>
              <a:t>hyperplane</a:t>
            </a:r>
            <a:r>
              <a:rPr lang="en-US" sz="2800" dirty="0">
                <a:latin typeface="Arial" charset="0"/>
              </a:rPr>
              <a:t> that maximizes the margin between the two classes</a:t>
            </a:r>
          </a:p>
        </p:txBody>
      </p:sp>
      <p:sp>
        <p:nvSpPr>
          <p:cNvPr id="4" name="Oval 3"/>
          <p:cNvSpPr/>
          <p:nvPr/>
        </p:nvSpPr>
        <p:spPr>
          <a:xfrm>
            <a:off x="1066800" y="46850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057400" y="39992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85800" y="47612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66800" y="49898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85800" y="51422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04800" y="52946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143000" y="52946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38200" y="55994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600200" y="55232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371600" y="57518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43000" y="59804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676400" y="59804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209800" y="43040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514600" y="41516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590800" y="43802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95600" y="39992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819400" y="44564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67000" y="46850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124200" y="47612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200400" y="44564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200400" y="49898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743200" y="50660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438400" y="38468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rot="16200000" flipH="1">
            <a:off x="571500" y="4312674"/>
            <a:ext cx="2895600" cy="1295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876299" y="4189771"/>
            <a:ext cx="2895600" cy="129540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190500" y="4342171"/>
            <a:ext cx="2895600" cy="129540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1219200" y="3694471"/>
            <a:ext cx="609600" cy="304800"/>
          </a:xfrm>
          <a:prstGeom prst="straightConnector1">
            <a:avLst/>
          </a:prstGeom>
          <a:ln w="25400">
            <a:solidFill>
              <a:schemeClr val="tx1">
                <a:lumMod val="9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5105400" y="47612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096000" y="40754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724400" y="48374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105400" y="50660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724400" y="52184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343400" y="53708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181600" y="53708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876800" y="56756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638800" y="55994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410200" y="58280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181600" y="60566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715000" y="6056671"/>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248400" y="43802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553200" y="42278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629400" y="44564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934200" y="40754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858000" y="45326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705600" y="47612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162800" y="48374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239000" y="45326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239000" y="50660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6781800" y="51422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477000" y="3923071"/>
            <a:ext cx="152400" cy="152400"/>
          </a:xfrm>
          <a:prstGeom prst="ellipse">
            <a:avLst/>
          </a:prstGeom>
          <a:solidFill>
            <a:srgbClr val="18F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rot="16200000" flipH="1">
            <a:off x="4597810" y="4140610"/>
            <a:ext cx="2819400" cy="1676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flipH="1">
            <a:off x="5056240" y="3977151"/>
            <a:ext cx="2819398" cy="1752597"/>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flipH="1">
            <a:off x="4181168" y="4343400"/>
            <a:ext cx="2743200" cy="167640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4977581" y="3770671"/>
            <a:ext cx="813619" cy="467032"/>
          </a:xfrm>
          <a:prstGeom prst="straightConnector1">
            <a:avLst/>
          </a:prstGeom>
          <a:ln w="25400">
            <a:solidFill>
              <a:schemeClr val="tx1">
                <a:lumMod val="9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Oval Callout 67"/>
          <p:cNvSpPr/>
          <p:nvPr/>
        </p:nvSpPr>
        <p:spPr>
          <a:xfrm>
            <a:off x="3124200" y="3161071"/>
            <a:ext cx="1828800" cy="685800"/>
          </a:xfrm>
          <a:prstGeom prst="wedgeEllipseCallout">
            <a:avLst>
              <a:gd name="adj1" fmla="val 67070"/>
              <a:gd name="adj2" fmla="val 79704"/>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bg1"/>
                </a:solidFill>
              </a:rPr>
              <a:t>Larger margin is superior</a:t>
            </a:r>
          </a:p>
        </p:txBody>
      </p:sp>
      <p:sp>
        <p:nvSpPr>
          <p:cNvPr id="69" name="Oval 68"/>
          <p:cNvSpPr/>
          <p:nvPr/>
        </p:nvSpPr>
        <p:spPr>
          <a:xfrm>
            <a:off x="6019800" y="3999271"/>
            <a:ext cx="3048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172200" y="4304071"/>
            <a:ext cx="3048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5562600" y="5523271"/>
            <a:ext cx="3048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5029200" y="4685071"/>
            <a:ext cx="3048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6705600" y="5066071"/>
            <a:ext cx="3048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ular Callout 73"/>
          <p:cNvSpPr/>
          <p:nvPr/>
        </p:nvSpPr>
        <p:spPr>
          <a:xfrm>
            <a:off x="6934200" y="2856271"/>
            <a:ext cx="2057400" cy="1143000"/>
          </a:xfrm>
          <a:prstGeom prst="wedgeRoundRectCallout">
            <a:avLst>
              <a:gd name="adj1" fmla="val -79773"/>
              <a:gd name="adj2" fmla="val 57459"/>
              <a:gd name="adj3" fmla="val 16667"/>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en-US" sz="1600" b="1" dirty="0">
                <a:solidFill>
                  <a:srgbClr val="C00000"/>
                </a:solidFill>
              </a:rPr>
              <a:t>Support vectors</a:t>
            </a:r>
            <a:r>
              <a:rPr lang="en-US" sz="1600" dirty="0">
                <a:solidFill>
                  <a:schemeClr val="bg1"/>
                </a:solidFill>
              </a:rPr>
              <a:t>:  subset of training data used to define the boundary</a:t>
            </a:r>
          </a:p>
        </p:txBody>
      </p:sp>
      <p:sp>
        <p:nvSpPr>
          <p:cNvPr id="75" name="Oval Callout 74"/>
          <p:cNvSpPr/>
          <p:nvPr/>
        </p:nvSpPr>
        <p:spPr>
          <a:xfrm>
            <a:off x="3429000" y="5675671"/>
            <a:ext cx="1066800" cy="685800"/>
          </a:xfrm>
          <a:prstGeom prst="wedgeEllipseCallout">
            <a:avLst>
              <a:gd name="adj1" fmla="val 70535"/>
              <a:gd name="adj2" fmla="val -72111"/>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bg1"/>
                </a:solidFill>
              </a:rPr>
              <a:t>Training data</a:t>
            </a:r>
          </a:p>
        </p:txBody>
      </p:sp>
      <p:sp>
        <p:nvSpPr>
          <p:cNvPr id="2" name="Date Placeholder 1">
            <a:extLst>
              <a:ext uri="{FF2B5EF4-FFF2-40B4-BE49-F238E27FC236}">
                <a16:creationId xmlns:a16="http://schemas.microsoft.com/office/drawing/2014/main" id="{C9D27341-557D-41BE-999E-C915D56342B0}"/>
              </a:ext>
            </a:extLst>
          </p:cNvPr>
          <p:cNvSpPr>
            <a:spLocks noGrp="1"/>
          </p:cNvSpPr>
          <p:nvPr>
            <p:ph type="dt" sz="half" idx="10"/>
          </p:nvPr>
        </p:nvSpPr>
        <p:spPr/>
        <p:txBody>
          <a:bodyPr/>
          <a:lstStyle/>
          <a:p>
            <a:fld id="{514E8990-E72A-4191-B995-E678A6051C44}" type="datetime1">
              <a:rPr lang="en-US" smtClean="0"/>
              <a:t>3/28/2023</a:t>
            </a:fld>
            <a:endParaRPr lang="en-US" dirty="0"/>
          </a:p>
        </p:txBody>
      </p:sp>
      <p:sp>
        <p:nvSpPr>
          <p:cNvPr id="3" name="Slide Number Placeholder 2">
            <a:extLst>
              <a:ext uri="{FF2B5EF4-FFF2-40B4-BE49-F238E27FC236}">
                <a16:creationId xmlns:a16="http://schemas.microsoft.com/office/drawing/2014/main" id="{5377B861-A9AD-4AB0-9F8A-43F1C476C4F0}"/>
              </a:ext>
            </a:extLst>
          </p:cNvPr>
          <p:cNvSpPr>
            <a:spLocks noGrp="1"/>
          </p:cNvSpPr>
          <p:nvPr>
            <p:ph type="sldNum" sz="quarter" idx="12"/>
          </p:nvPr>
        </p:nvSpPr>
        <p:spPr/>
        <p:txBody>
          <a:bodyPr/>
          <a:lstStyle/>
          <a:p>
            <a:fld id="{8444A278-390B-480E-A91C-73A8347B7D93}" type="slidenum">
              <a:rPr lang="en-US" smtClean="0"/>
              <a:pPr/>
              <a:t>70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500"/>
                                        <p:tgtEl>
                                          <p:spTgt spid="7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wipe(left)">
                                      <p:cBhvr>
                                        <p:cTn id="11" dur="500"/>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dissolve">
                                      <p:cBhvr>
                                        <p:cTn id="16" dur="500"/>
                                        <p:tgtEl>
                                          <p:spTgt spid="72"/>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dissolve">
                                      <p:cBhvr>
                                        <p:cTn id="20" dur="500"/>
                                        <p:tgtEl>
                                          <p:spTgt spid="71"/>
                                        </p:tgtEl>
                                      </p:cBhvr>
                                    </p:animEffect>
                                  </p:childTnLst>
                                </p:cTn>
                              </p:par>
                            </p:childTnLst>
                          </p:cTn>
                        </p:par>
                        <p:par>
                          <p:cTn id="21" fill="hold">
                            <p:stCondLst>
                              <p:cond delay="1000"/>
                            </p:stCondLst>
                            <p:childTnLst>
                              <p:par>
                                <p:cTn id="22" presetID="9" presetClass="entr" presetSubtype="0" fill="hold" grpId="0" nodeType="after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dissolve">
                                      <p:cBhvr>
                                        <p:cTn id="24" dur="500"/>
                                        <p:tgtEl>
                                          <p:spTgt spid="73"/>
                                        </p:tgtEl>
                                      </p:cBhvr>
                                    </p:animEffect>
                                  </p:childTnLst>
                                </p:cTn>
                              </p:par>
                            </p:childTnLst>
                          </p:cTn>
                        </p:par>
                        <p:par>
                          <p:cTn id="25" fill="hold">
                            <p:stCondLst>
                              <p:cond delay="1500"/>
                            </p:stCondLst>
                            <p:childTnLst>
                              <p:par>
                                <p:cTn id="26" presetID="9" presetClass="entr" presetSubtype="0" fill="hold" grpId="0" nodeType="after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dissolve">
                                      <p:cBhvr>
                                        <p:cTn id="28" dur="500"/>
                                        <p:tgtEl>
                                          <p:spTgt spid="70"/>
                                        </p:tgtEl>
                                      </p:cBhvr>
                                    </p:animEffect>
                                  </p:childTnLst>
                                </p:cTn>
                              </p:par>
                            </p:childTnLst>
                          </p:cTn>
                        </p:par>
                        <p:par>
                          <p:cTn id="29" fill="hold">
                            <p:stCondLst>
                              <p:cond delay="2000"/>
                            </p:stCondLst>
                            <p:childTnLst>
                              <p:par>
                                <p:cTn id="30" presetID="9" presetClass="entr" presetSubtype="0" fill="hold" grpId="0" nodeType="after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dissolve">
                                      <p:cBhvr>
                                        <p:cTn id="32" dur="500"/>
                                        <p:tgtEl>
                                          <p:spTgt spid="69"/>
                                        </p:tgtEl>
                                      </p:cBhvr>
                                    </p:animEffect>
                                  </p:childTnLst>
                                </p:cTn>
                              </p:par>
                            </p:childTnLst>
                          </p:cTn>
                        </p:par>
                        <p:par>
                          <p:cTn id="33" fill="hold">
                            <p:stCondLst>
                              <p:cond delay="2500"/>
                            </p:stCondLst>
                            <p:childTnLst>
                              <p:par>
                                <p:cTn id="34" presetID="22" presetClass="entr" presetSubtype="2" fill="hold" grpId="0" nodeType="after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wipe(right)">
                                      <p:cBhvr>
                                        <p:cTn id="36"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P spid="72" grpId="0" animBg="1"/>
      <p:bldP spid="73" grpId="0" animBg="1"/>
      <p:bldP spid="74" grpId="0" animBg="1"/>
      <p:bldP spid="7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609600"/>
            <a:ext cx="7772400" cy="762000"/>
          </a:xfrm>
        </p:spPr>
        <p:txBody>
          <a:bodyPr>
            <a:normAutofit/>
          </a:bodyPr>
          <a:lstStyle/>
          <a:p>
            <a:pPr eaLnBrk="1" hangingPunct="1"/>
            <a:r>
              <a:rPr lang="en-US" sz="4400" dirty="0">
                <a:solidFill>
                  <a:srgbClr val="CFAFE7"/>
                </a:solidFill>
              </a:rPr>
              <a:t>Multi-Class SVM</a:t>
            </a:r>
          </a:p>
        </p:txBody>
      </p:sp>
      <p:sp>
        <p:nvSpPr>
          <p:cNvPr id="32771" name="Rectangle 3"/>
          <p:cNvSpPr>
            <a:spLocks noGrp="1" noChangeArrowheads="1"/>
          </p:cNvSpPr>
          <p:nvPr>
            <p:ph type="body" idx="1"/>
          </p:nvPr>
        </p:nvSpPr>
        <p:spPr>
          <a:xfrm>
            <a:off x="685800" y="1752600"/>
            <a:ext cx="7772400" cy="4648200"/>
          </a:xfrm>
        </p:spPr>
        <p:txBody>
          <a:bodyPr>
            <a:normAutofit/>
          </a:bodyPr>
          <a:lstStyle/>
          <a:p>
            <a:pPr>
              <a:lnSpc>
                <a:spcPct val="90000"/>
              </a:lnSpc>
              <a:spcAft>
                <a:spcPct val="35000"/>
              </a:spcAft>
            </a:pPr>
            <a:r>
              <a:rPr lang="en-US" sz="3600" dirty="0">
                <a:latin typeface="Arial" charset="0"/>
              </a:rPr>
              <a:t>SVMs were originally designed for binary classifications</a:t>
            </a:r>
          </a:p>
          <a:p>
            <a:pPr>
              <a:lnSpc>
                <a:spcPct val="90000"/>
              </a:lnSpc>
              <a:spcAft>
                <a:spcPct val="35000"/>
              </a:spcAft>
            </a:pPr>
            <a:r>
              <a:rPr lang="en-US" sz="3600" dirty="0">
                <a:latin typeface="Arial" charset="0"/>
              </a:rPr>
              <a:t>One-against-one multi-class SVM</a:t>
            </a:r>
          </a:p>
          <a:p>
            <a:pPr lvl="1">
              <a:lnSpc>
                <a:spcPct val="90000"/>
              </a:lnSpc>
              <a:spcAft>
                <a:spcPct val="35000"/>
              </a:spcAft>
            </a:pPr>
            <a:r>
              <a:rPr lang="en-US" sz="3200" dirty="0">
                <a:solidFill>
                  <a:schemeClr val="accent1">
                    <a:lumMod val="40000"/>
                    <a:lumOff val="60000"/>
                  </a:schemeClr>
                </a:solidFill>
                <a:latin typeface="Arial" charset="0"/>
              </a:rPr>
              <a:t>Construct binary SVM for each pair of classes (e.g., dinosaur vs. horses)</a:t>
            </a:r>
          </a:p>
          <a:p>
            <a:pPr lvl="1">
              <a:lnSpc>
                <a:spcPct val="90000"/>
              </a:lnSpc>
              <a:spcAft>
                <a:spcPct val="35000"/>
              </a:spcAft>
            </a:pPr>
            <a:r>
              <a:rPr lang="en-US" sz="3200" dirty="0">
                <a:solidFill>
                  <a:schemeClr val="accent1">
                    <a:lumMod val="40000"/>
                    <a:lumOff val="60000"/>
                  </a:schemeClr>
                </a:solidFill>
                <a:latin typeface="Arial" charset="0"/>
              </a:rPr>
              <a:t>An instance is assigned to a class which has the largest number of votes (from the SVMs) </a:t>
            </a:r>
          </a:p>
        </p:txBody>
      </p:sp>
      <p:sp>
        <p:nvSpPr>
          <p:cNvPr id="2" name="Date Placeholder 1">
            <a:extLst>
              <a:ext uri="{FF2B5EF4-FFF2-40B4-BE49-F238E27FC236}">
                <a16:creationId xmlns:a16="http://schemas.microsoft.com/office/drawing/2014/main" id="{3797B3BF-360C-4AC7-AC13-7F6DC7F98DD6}"/>
              </a:ext>
            </a:extLst>
          </p:cNvPr>
          <p:cNvSpPr>
            <a:spLocks noGrp="1"/>
          </p:cNvSpPr>
          <p:nvPr>
            <p:ph type="dt" sz="half" idx="10"/>
          </p:nvPr>
        </p:nvSpPr>
        <p:spPr/>
        <p:txBody>
          <a:bodyPr/>
          <a:lstStyle/>
          <a:p>
            <a:fld id="{4CA56171-4B58-4135-AAEE-F28F01AEDAEF}" type="datetime1">
              <a:rPr lang="en-US" smtClean="0"/>
              <a:t>3/28/2023</a:t>
            </a:fld>
            <a:endParaRPr lang="en-US" dirty="0"/>
          </a:p>
        </p:txBody>
      </p:sp>
      <p:sp>
        <p:nvSpPr>
          <p:cNvPr id="3" name="Slide Number Placeholder 2">
            <a:extLst>
              <a:ext uri="{FF2B5EF4-FFF2-40B4-BE49-F238E27FC236}">
                <a16:creationId xmlns:a16="http://schemas.microsoft.com/office/drawing/2014/main" id="{8AEF6332-A5C9-4620-8FB6-A6197C67D107}"/>
              </a:ext>
            </a:extLst>
          </p:cNvPr>
          <p:cNvSpPr>
            <a:spLocks noGrp="1"/>
          </p:cNvSpPr>
          <p:nvPr>
            <p:ph type="sldNum" sz="quarter" idx="12"/>
          </p:nvPr>
        </p:nvSpPr>
        <p:spPr/>
        <p:txBody>
          <a:bodyPr/>
          <a:lstStyle/>
          <a:p>
            <a:fld id="{8444A278-390B-480E-A91C-73A8347B7D93}" type="slidenum">
              <a:rPr lang="en-US" smtClean="0"/>
              <a:pPr/>
              <a:t>71</a:t>
            </a:fld>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Kien\Documents\Downloads\classification.bmp"/>
          <p:cNvPicPr>
            <a:picLocks noChangeAspect="1" noChangeArrowheads="1"/>
          </p:cNvPicPr>
          <p:nvPr/>
        </p:nvPicPr>
        <p:blipFill>
          <a:blip r:embed="rId3" cstate="print"/>
          <a:srcRect/>
          <a:stretch>
            <a:fillRect/>
          </a:stretch>
        </p:blipFill>
        <p:spPr bwMode="auto">
          <a:xfrm>
            <a:off x="1143000" y="4114800"/>
            <a:ext cx="3937000" cy="2362200"/>
          </a:xfrm>
          <a:prstGeom prst="rect">
            <a:avLst/>
          </a:prstGeom>
          <a:noFill/>
        </p:spPr>
      </p:pic>
      <p:sp>
        <p:nvSpPr>
          <p:cNvPr id="882690" name="Rectangle 2"/>
          <p:cNvSpPr>
            <a:spLocks noGrp="1" noChangeArrowheads="1"/>
          </p:cNvSpPr>
          <p:nvPr>
            <p:ph type="title"/>
          </p:nvPr>
        </p:nvSpPr>
        <p:spPr/>
        <p:txBody>
          <a:bodyPr>
            <a:normAutofit/>
          </a:bodyPr>
          <a:lstStyle/>
          <a:p>
            <a:r>
              <a:rPr lang="en-US" altLang="zh-CN" sz="4400" dirty="0">
                <a:solidFill>
                  <a:srgbClr val="CFAFE7"/>
                </a:solidFill>
                <a:ea typeface="宋体" pitchFamily="2" charset="-122"/>
              </a:rPr>
              <a:t>Categorization Accuracy</a:t>
            </a:r>
          </a:p>
        </p:txBody>
      </p:sp>
      <p:sp>
        <p:nvSpPr>
          <p:cNvPr id="882694" name="Rectangle 6"/>
          <p:cNvSpPr>
            <a:spLocks noChangeArrowheads="1"/>
          </p:cNvSpPr>
          <p:nvPr/>
        </p:nvSpPr>
        <p:spPr bwMode="auto">
          <a:xfrm>
            <a:off x="3276600" y="4419600"/>
            <a:ext cx="1752600" cy="457200"/>
          </a:xfrm>
          <a:prstGeom prst="rect">
            <a:avLst/>
          </a:prstGeom>
          <a:noFill/>
          <a:ln w="22225" algn="ctr">
            <a:solidFill>
              <a:srgbClr val="FF0000"/>
            </a:solidFill>
            <a:miter lim="800000"/>
            <a:headEnd/>
            <a:tailEnd/>
          </a:ln>
          <a:effectLst/>
        </p:spPr>
        <p:txBody>
          <a:bodyPr wrap="none" anchor="ctr"/>
          <a:lstStyle/>
          <a:p>
            <a:endParaRPr lang="en-US"/>
          </a:p>
        </p:txBody>
      </p:sp>
      <p:grpSp>
        <p:nvGrpSpPr>
          <p:cNvPr id="2" name="Group 7"/>
          <p:cNvGrpSpPr>
            <a:grpSpLocks/>
          </p:cNvGrpSpPr>
          <p:nvPr/>
        </p:nvGrpSpPr>
        <p:grpSpPr bwMode="auto">
          <a:xfrm>
            <a:off x="533400" y="1920875"/>
            <a:ext cx="5241925" cy="1736725"/>
            <a:chOff x="912" y="2496"/>
            <a:chExt cx="3302" cy="1094"/>
          </a:xfrm>
          <a:scene3d>
            <a:camera prst="orthographicFront">
              <a:rot lat="0" lon="0" rev="0"/>
            </a:camera>
            <a:lightRig rig="soft" dir="t">
              <a:rot lat="0" lon="0" rev="0"/>
            </a:lightRig>
          </a:scene3d>
        </p:grpSpPr>
        <p:pic>
          <p:nvPicPr>
            <p:cNvPr id="882696" name="Picture 8" descr="1"/>
            <p:cNvPicPr>
              <a:picLocks noChangeAspect="1" noChangeArrowheads="1"/>
            </p:cNvPicPr>
            <p:nvPr/>
          </p:nvPicPr>
          <p:blipFill>
            <a:blip r:embed="rId4" cstate="print"/>
            <a:srcRect/>
            <a:stretch>
              <a:fillRect/>
            </a:stretch>
          </p:blipFill>
          <p:spPr bwMode="auto">
            <a:xfrm>
              <a:off x="912" y="2496"/>
              <a:ext cx="614" cy="409"/>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pic>
          <p:nvPicPr>
            <p:cNvPr id="882697" name="Picture 9" descr="102"/>
            <p:cNvPicPr>
              <a:picLocks noChangeAspect="1" noChangeArrowheads="1"/>
            </p:cNvPicPr>
            <p:nvPr/>
          </p:nvPicPr>
          <p:blipFill>
            <a:blip r:embed="rId5" cstate="print"/>
            <a:srcRect/>
            <a:stretch>
              <a:fillRect/>
            </a:stretch>
          </p:blipFill>
          <p:spPr bwMode="auto">
            <a:xfrm>
              <a:off x="1584" y="2496"/>
              <a:ext cx="614" cy="409"/>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pic>
          <p:nvPicPr>
            <p:cNvPr id="882698" name="Picture 10" descr="283"/>
            <p:cNvPicPr>
              <a:picLocks noChangeAspect="1" noChangeArrowheads="1"/>
            </p:cNvPicPr>
            <p:nvPr/>
          </p:nvPicPr>
          <p:blipFill>
            <a:blip r:embed="rId6" cstate="print"/>
            <a:srcRect/>
            <a:stretch>
              <a:fillRect/>
            </a:stretch>
          </p:blipFill>
          <p:spPr bwMode="auto">
            <a:xfrm>
              <a:off x="2266" y="2496"/>
              <a:ext cx="614" cy="409"/>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pic>
          <p:nvPicPr>
            <p:cNvPr id="882699" name="Picture 11" descr="316"/>
            <p:cNvPicPr>
              <a:picLocks noChangeAspect="1" noChangeArrowheads="1"/>
            </p:cNvPicPr>
            <p:nvPr/>
          </p:nvPicPr>
          <p:blipFill>
            <a:blip r:embed="rId7" cstate="print"/>
            <a:srcRect/>
            <a:stretch>
              <a:fillRect/>
            </a:stretch>
          </p:blipFill>
          <p:spPr bwMode="auto">
            <a:xfrm>
              <a:off x="2938" y="2496"/>
              <a:ext cx="614" cy="409"/>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pic>
          <p:nvPicPr>
            <p:cNvPr id="882700" name="Picture 12" descr="404"/>
            <p:cNvPicPr>
              <a:picLocks noChangeAspect="1" noChangeArrowheads="1"/>
            </p:cNvPicPr>
            <p:nvPr/>
          </p:nvPicPr>
          <p:blipFill>
            <a:blip r:embed="rId8" cstate="print"/>
            <a:srcRect/>
            <a:stretch>
              <a:fillRect/>
            </a:stretch>
          </p:blipFill>
          <p:spPr bwMode="auto">
            <a:xfrm>
              <a:off x="3600" y="2496"/>
              <a:ext cx="614" cy="409"/>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pic>
          <p:nvPicPr>
            <p:cNvPr id="882701" name="Picture 13" descr="501"/>
            <p:cNvPicPr>
              <a:picLocks noChangeAspect="1" noChangeArrowheads="1"/>
            </p:cNvPicPr>
            <p:nvPr/>
          </p:nvPicPr>
          <p:blipFill>
            <a:blip r:embed="rId9" cstate="print"/>
            <a:srcRect/>
            <a:stretch>
              <a:fillRect/>
            </a:stretch>
          </p:blipFill>
          <p:spPr bwMode="auto">
            <a:xfrm>
              <a:off x="922" y="3024"/>
              <a:ext cx="614" cy="409"/>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pic>
          <p:nvPicPr>
            <p:cNvPr id="882702" name="Picture 14" descr="603"/>
            <p:cNvPicPr>
              <a:picLocks noChangeAspect="1" noChangeArrowheads="1"/>
            </p:cNvPicPr>
            <p:nvPr/>
          </p:nvPicPr>
          <p:blipFill>
            <a:blip r:embed="rId10" cstate="print"/>
            <a:srcRect/>
            <a:stretch>
              <a:fillRect/>
            </a:stretch>
          </p:blipFill>
          <p:spPr bwMode="auto">
            <a:xfrm>
              <a:off x="1584" y="3024"/>
              <a:ext cx="614" cy="409"/>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pic>
          <p:nvPicPr>
            <p:cNvPr id="882703" name="Picture 15" descr="761"/>
            <p:cNvPicPr>
              <a:picLocks noChangeAspect="1" noChangeArrowheads="1"/>
            </p:cNvPicPr>
            <p:nvPr/>
          </p:nvPicPr>
          <p:blipFill>
            <a:blip r:embed="rId11" cstate="print"/>
            <a:srcRect/>
            <a:stretch>
              <a:fillRect/>
            </a:stretch>
          </p:blipFill>
          <p:spPr bwMode="auto">
            <a:xfrm>
              <a:off x="2352" y="2976"/>
              <a:ext cx="409" cy="614"/>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pic>
          <p:nvPicPr>
            <p:cNvPr id="882704" name="Picture 16" descr="841"/>
            <p:cNvPicPr>
              <a:picLocks noChangeAspect="1" noChangeArrowheads="1"/>
            </p:cNvPicPr>
            <p:nvPr/>
          </p:nvPicPr>
          <p:blipFill>
            <a:blip r:embed="rId12" cstate="print"/>
            <a:srcRect/>
            <a:stretch>
              <a:fillRect/>
            </a:stretch>
          </p:blipFill>
          <p:spPr bwMode="auto">
            <a:xfrm>
              <a:off x="2928" y="3024"/>
              <a:ext cx="614" cy="409"/>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pic>
          <p:nvPicPr>
            <p:cNvPr id="882705" name="Picture 17" descr="911"/>
            <p:cNvPicPr>
              <a:picLocks noChangeAspect="1" noChangeArrowheads="1"/>
            </p:cNvPicPr>
            <p:nvPr/>
          </p:nvPicPr>
          <p:blipFill>
            <a:blip r:embed="rId13" cstate="print"/>
            <a:srcRect/>
            <a:stretch>
              <a:fillRect/>
            </a:stretch>
          </p:blipFill>
          <p:spPr bwMode="auto">
            <a:xfrm>
              <a:off x="3600" y="3024"/>
              <a:ext cx="614" cy="409"/>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grpSp>
      <p:sp>
        <p:nvSpPr>
          <p:cNvPr id="22" name="TextBox 21"/>
          <p:cNvSpPr txBox="1"/>
          <p:nvPr/>
        </p:nvSpPr>
        <p:spPr>
          <a:xfrm>
            <a:off x="2093759" y="1402854"/>
            <a:ext cx="2103461" cy="461665"/>
          </a:xfrm>
          <a:prstGeom prst="rect">
            <a:avLst/>
          </a:prstGeom>
          <a:noFill/>
        </p:spPr>
        <p:txBody>
          <a:bodyPr wrap="none" rtlCol="0">
            <a:spAutoFit/>
          </a:bodyPr>
          <a:lstStyle/>
          <a:p>
            <a:r>
              <a:rPr lang="en-US" sz="2400" dirty="0">
                <a:solidFill>
                  <a:srgbClr val="F78609"/>
                </a:solidFill>
              </a:rPr>
              <a:t>10 Categories</a:t>
            </a:r>
          </a:p>
        </p:txBody>
      </p:sp>
      <p:sp>
        <p:nvSpPr>
          <p:cNvPr id="19" name="Rounded Rectangular Callout 18"/>
          <p:cNvSpPr/>
          <p:nvPr/>
        </p:nvSpPr>
        <p:spPr>
          <a:xfrm>
            <a:off x="6553200" y="2286000"/>
            <a:ext cx="2057400" cy="1374648"/>
          </a:xfrm>
          <a:prstGeom prst="wedgeRoundRectCallout">
            <a:avLst>
              <a:gd name="adj1" fmla="val -125624"/>
              <a:gd name="adj2" fmla="val 115567"/>
              <a:gd name="adj3" fmla="val 16667"/>
            </a:avLst>
          </a:prstGeom>
          <a:solidFill>
            <a:srgbClr val="F7860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Vector-based point-set technique</a:t>
            </a:r>
          </a:p>
        </p:txBody>
      </p:sp>
      <p:sp>
        <p:nvSpPr>
          <p:cNvPr id="20" name="Right Brace 19"/>
          <p:cNvSpPr/>
          <p:nvPr/>
        </p:nvSpPr>
        <p:spPr>
          <a:xfrm>
            <a:off x="5181600" y="4953000"/>
            <a:ext cx="228600" cy="1219200"/>
          </a:xfrm>
          <a:prstGeom prst="rightBrace">
            <a:avLst/>
          </a:prstGeom>
          <a:ln w="22225">
            <a:solidFill>
              <a:srgbClr val="F2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ounded Rectangular Callout 20"/>
          <p:cNvSpPr/>
          <p:nvPr/>
        </p:nvSpPr>
        <p:spPr>
          <a:xfrm>
            <a:off x="6553200" y="4191000"/>
            <a:ext cx="2057400" cy="1146048"/>
          </a:xfrm>
          <a:prstGeom prst="wedgeRoundRectCallout">
            <a:avLst>
              <a:gd name="adj1" fmla="val -104014"/>
              <a:gd name="adj2" fmla="val 69088"/>
              <a:gd name="adj3" fmla="val 16667"/>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Point-set categorization</a:t>
            </a:r>
          </a:p>
          <a:p>
            <a:pPr algn="ctr"/>
            <a:r>
              <a:rPr lang="en-US" sz="2000" dirty="0"/>
              <a:t>techniques</a:t>
            </a:r>
          </a:p>
        </p:txBody>
      </p:sp>
      <p:sp>
        <p:nvSpPr>
          <p:cNvPr id="23" name="Rounded Rectangular Callout 22"/>
          <p:cNvSpPr/>
          <p:nvPr/>
        </p:nvSpPr>
        <p:spPr>
          <a:xfrm>
            <a:off x="6477000" y="5562600"/>
            <a:ext cx="2057400" cy="1146048"/>
          </a:xfrm>
          <a:prstGeom prst="wedgeRoundRectCallout">
            <a:avLst>
              <a:gd name="adj1" fmla="val -120731"/>
              <a:gd name="adj2" fmla="val 16384"/>
              <a:gd name="adj3" fmla="val 16667"/>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Standard</a:t>
            </a:r>
          </a:p>
          <a:p>
            <a:pPr algn="ctr"/>
            <a:r>
              <a:rPr lang="en-US" sz="2000" dirty="0"/>
              <a:t>vector-based technique</a:t>
            </a:r>
          </a:p>
        </p:txBody>
      </p:sp>
      <p:sp>
        <p:nvSpPr>
          <p:cNvPr id="3" name="Date Placeholder 2">
            <a:extLst>
              <a:ext uri="{FF2B5EF4-FFF2-40B4-BE49-F238E27FC236}">
                <a16:creationId xmlns:a16="http://schemas.microsoft.com/office/drawing/2014/main" id="{B18B60E7-1383-4F15-B0AC-787C00C177A0}"/>
              </a:ext>
            </a:extLst>
          </p:cNvPr>
          <p:cNvSpPr>
            <a:spLocks noGrp="1"/>
          </p:cNvSpPr>
          <p:nvPr>
            <p:ph type="dt" sz="half" idx="10"/>
          </p:nvPr>
        </p:nvSpPr>
        <p:spPr/>
        <p:txBody>
          <a:bodyPr/>
          <a:lstStyle/>
          <a:p>
            <a:fld id="{1418922B-9EA2-4A4B-8934-41EFC4A4E61E}" type="datetime1">
              <a:rPr lang="en-US" smtClean="0"/>
              <a:t>3/28/2023</a:t>
            </a:fld>
            <a:endParaRPr lang="en-US" dirty="0"/>
          </a:p>
        </p:txBody>
      </p:sp>
      <p:sp>
        <p:nvSpPr>
          <p:cNvPr id="4" name="Slide Number Placeholder 3">
            <a:extLst>
              <a:ext uri="{FF2B5EF4-FFF2-40B4-BE49-F238E27FC236}">
                <a16:creationId xmlns:a16="http://schemas.microsoft.com/office/drawing/2014/main" id="{E65443A3-A85F-4E11-9459-257A0239CFCA}"/>
              </a:ext>
            </a:extLst>
          </p:cNvPr>
          <p:cNvSpPr>
            <a:spLocks noGrp="1"/>
          </p:cNvSpPr>
          <p:nvPr>
            <p:ph type="sldNum" sz="quarter" idx="12"/>
          </p:nvPr>
        </p:nvSpPr>
        <p:spPr/>
        <p:txBody>
          <a:bodyPr/>
          <a:lstStyle/>
          <a:p>
            <a:fld id="{8444A278-390B-480E-A91C-73A8347B7D93}" type="slidenum">
              <a:rPr lang="en-US" smtClean="0"/>
              <a:pPr/>
              <a:t>72</a:t>
            </a:fld>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Kien\Documents\Downloads\classification.bmp"/>
          <p:cNvPicPr>
            <a:picLocks noChangeAspect="1" noChangeArrowheads="1"/>
          </p:cNvPicPr>
          <p:nvPr/>
        </p:nvPicPr>
        <p:blipFill>
          <a:blip r:embed="rId3" cstate="print"/>
          <a:srcRect/>
          <a:stretch>
            <a:fillRect/>
          </a:stretch>
        </p:blipFill>
        <p:spPr bwMode="auto">
          <a:xfrm>
            <a:off x="5638800" y="1676400"/>
            <a:ext cx="3276600" cy="1965960"/>
          </a:xfrm>
          <a:prstGeom prst="rect">
            <a:avLst/>
          </a:prstGeom>
          <a:noFill/>
        </p:spPr>
      </p:pic>
      <p:sp>
        <p:nvSpPr>
          <p:cNvPr id="882690" name="Rectangle 2"/>
          <p:cNvSpPr>
            <a:spLocks noGrp="1" noChangeArrowheads="1"/>
          </p:cNvSpPr>
          <p:nvPr>
            <p:ph type="title"/>
          </p:nvPr>
        </p:nvSpPr>
        <p:spPr/>
        <p:txBody>
          <a:bodyPr/>
          <a:lstStyle/>
          <a:p>
            <a:r>
              <a:rPr lang="en-US" altLang="zh-CN" sz="4000" dirty="0">
                <a:solidFill>
                  <a:srgbClr val="CFAFE7"/>
                </a:solidFill>
                <a:latin typeface="Comic Sans MS" pitchFamily="66" charset="0"/>
                <a:ea typeface="宋体" pitchFamily="2" charset="-122"/>
              </a:rPr>
              <a:t>Categorization Accuracy</a:t>
            </a:r>
          </a:p>
        </p:txBody>
      </p:sp>
      <p:sp>
        <p:nvSpPr>
          <p:cNvPr id="882694" name="Rectangle 6"/>
          <p:cNvSpPr>
            <a:spLocks noChangeArrowheads="1"/>
          </p:cNvSpPr>
          <p:nvPr/>
        </p:nvSpPr>
        <p:spPr bwMode="auto">
          <a:xfrm>
            <a:off x="7391400" y="1905000"/>
            <a:ext cx="1524000" cy="434975"/>
          </a:xfrm>
          <a:prstGeom prst="rect">
            <a:avLst/>
          </a:prstGeom>
          <a:noFill/>
          <a:ln w="22225" algn="ctr">
            <a:solidFill>
              <a:srgbClr val="FF0000"/>
            </a:solidFill>
            <a:miter lim="800000"/>
            <a:headEnd/>
            <a:tailEnd/>
          </a:ln>
          <a:effectLst/>
        </p:spPr>
        <p:txBody>
          <a:bodyPr wrap="none" anchor="ctr"/>
          <a:lstStyle/>
          <a:p>
            <a:endParaRPr lang="en-US"/>
          </a:p>
        </p:txBody>
      </p:sp>
      <p:grpSp>
        <p:nvGrpSpPr>
          <p:cNvPr id="2" name="Group 7"/>
          <p:cNvGrpSpPr>
            <a:grpSpLocks/>
          </p:cNvGrpSpPr>
          <p:nvPr/>
        </p:nvGrpSpPr>
        <p:grpSpPr bwMode="auto">
          <a:xfrm>
            <a:off x="228600" y="1920875"/>
            <a:ext cx="5241925" cy="1736725"/>
            <a:chOff x="912" y="2496"/>
            <a:chExt cx="3302" cy="1094"/>
          </a:xfrm>
        </p:grpSpPr>
        <p:pic>
          <p:nvPicPr>
            <p:cNvPr id="882696" name="Picture 8" descr="1"/>
            <p:cNvPicPr>
              <a:picLocks noChangeAspect="1" noChangeArrowheads="1"/>
            </p:cNvPicPr>
            <p:nvPr/>
          </p:nvPicPr>
          <p:blipFill>
            <a:blip r:embed="rId4" cstate="print"/>
            <a:srcRect/>
            <a:stretch>
              <a:fillRect/>
            </a:stretch>
          </p:blipFill>
          <p:spPr bwMode="auto">
            <a:xfrm>
              <a:off x="912" y="2496"/>
              <a:ext cx="614" cy="409"/>
            </a:xfrm>
            <a:prstGeom prst="rect">
              <a:avLst/>
            </a:prstGeom>
            <a:noFill/>
          </p:spPr>
        </p:pic>
        <p:pic>
          <p:nvPicPr>
            <p:cNvPr id="882697" name="Picture 9" descr="102"/>
            <p:cNvPicPr>
              <a:picLocks noChangeAspect="1" noChangeArrowheads="1"/>
            </p:cNvPicPr>
            <p:nvPr/>
          </p:nvPicPr>
          <p:blipFill>
            <a:blip r:embed="rId5" cstate="print"/>
            <a:srcRect/>
            <a:stretch>
              <a:fillRect/>
            </a:stretch>
          </p:blipFill>
          <p:spPr bwMode="auto">
            <a:xfrm>
              <a:off x="1584" y="2496"/>
              <a:ext cx="614" cy="409"/>
            </a:xfrm>
            <a:prstGeom prst="rect">
              <a:avLst/>
            </a:prstGeom>
            <a:noFill/>
          </p:spPr>
        </p:pic>
        <p:pic>
          <p:nvPicPr>
            <p:cNvPr id="882698" name="Picture 10" descr="283"/>
            <p:cNvPicPr>
              <a:picLocks noChangeAspect="1" noChangeArrowheads="1"/>
            </p:cNvPicPr>
            <p:nvPr/>
          </p:nvPicPr>
          <p:blipFill>
            <a:blip r:embed="rId6" cstate="print"/>
            <a:srcRect/>
            <a:stretch>
              <a:fillRect/>
            </a:stretch>
          </p:blipFill>
          <p:spPr bwMode="auto">
            <a:xfrm>
              <a:off x="2266" y="2496"/>
              <a:ext cx="614" cy="409"/>
            </a:xfrm>
            <a:prstGeom prst="rect">
              <a:avLst/>
            </a:prstGeom>
            <a:noFill/>
          </p:spPr>
        </p:pic>
        <p:pic>
          <p:nvPicPr>
            <p:cNvPr id="882699" name="Picture 11" descr="316"/>
            <p:cNvPicPr>
              <a:picLocks noChangeAspect="1" noChangeArrowheads="1"/>
            </p:cNvPicPr>
            <p:nvPr/>
          </p:nvPicPr>
          <p:blipFill>
            <a:blip r:embed="rId7" cstate="print"/>
            <a:srcRect/>
            <a:stretch>
              <a:fillRect/>
            </a:stretch>
          </p:blipFill>
          <p:spPr bwMode="auto">
            <a:xfrm>
              <a:off x="2938" y="2496"/>
              <a:ext cx="614" cy="409"/>
            </a:xfrm>
            <a:prstGeom prst="rect">
              <a:avLst/>
            </a:prstGeom>
            <a:noFill/>
          </p:spPr>
        </p:pic>
        <p:pic>
          <p:nvPicPr>
            <p:cNvPr id="882700" name="Picture 12" descr="404"/>
            <p:cNvPicPr>
              <a:picLocks noChangeAspect="1" noChangeArrowheads="1"/>
            </p:cNvPicPr>
            <p:nvPr/>
          </p:nvPicPr>
          <p:blipFill>
            <a:blip r:embed="rId8" cstate="print"/>
            <a:srcRect/>
            <a:stretch>
              <a:fillRect/>
            </a:stretch>
          </p:blipFill>
          <p:spPr bwMode="auto">
            <a:xfrm>
              <a:off x="3600" y="2496"/>
              <a:ext cx="614" cy="409"/>
            </a:xfrm>
            <a:prstGeom prst="rect">
              <a:avLst/>
            </a:prstGeom>
            <a:noFill/>
          </p:spPr>
        </p:pic>
        <p:pic>
          <p:nvPicPr>
            <p:cNvPr id="882701" name="Picture 13" descr="501"/>
            <p:cNvPicPr>
              <a:picLocks noChangeAspect="1" noChangeArrowheads="1"/>
            </p:cNvPicPr>
            <p:nvPr/>
          </p:nvPicPr>
          <p:blipFill>
            <a:blip r:embed="rId9" cstate="print"/>
            <a:srcRect/>
            <a:stretch>
              <a:fillRect/>
            </a:stretch>
          </p:blipFill>
          <p:spPr bwMode="auto">
            <a:xfrm>
              <a:off x="922" y="3024"/>
              <a:ext cx="614" cy="409"/>
            </a:xfrm>
            <a:prstGeom prst="rect">
              <a:avLst/>
            </a:prstGeom>
            <a:noFill/>
          </p:spPr>
        </p:pic>
        <p:pic>
          <p:nvPicPr>
            <p:cNvPr id="882702" name="Picture 14" descr="603"/>
            <p:cNvPicPr>
              <a:picLocks noChangeAspect="1" noChangeArrowheads="1"/>
            </p:cNvPicPr>
            <p:nvPr/>
          </p:nvPicPr>
          <p:blipFill>
            <a:blip r:embed="rId10" cstate="print"/>
            <a:srcRect/>
            <a:stretch>
              <a:fillRect/>
            </a:stretch>
          </p:blipFill>
          <p:spPr bwMode="auto">
            <a:xfrm>
              <a:off x="1584" y="3024"/>
              <a:ext cx="614" cy="409"/>
            </a:xfrm>
            <a:prstGeom prst="rect">
              <a:avLst/>
            </a:prstGeom>
            <a:noFill/>
          </p:spPr>
        </p:pic>
        <p:pic>
          <p:nvPicPr>
            <p:cNvPr id="882703" name="Picture 15" descr="761"/>
            <p:cNvPicPr>
              <a:picLocks noChangeAspect="1" noChangeArrowheads="1"/>
            </p:cNvPicPr>
            <p:nvPr/>
          </p:nvPicPr>
          <p:blipFill>
            <a:blip r:embed="rId11" cstate="print"/>
            <a:srcRect/>
            <a:stretch>
              <a:fillRect/>
            </a:stretch>
          </p:blipFill>
          <p:spPr bwMode="auto">
            <a:xfrm>
              <a:off x="2352" y="2976"/>
              <a:ext cx="409" cy="614"/>
            </a:xfrm>
            <a:prstGeom prst="rect">
              <a:avLst/>
            </a:prstGeom>
            <a:noFill/>
          </p:spPr>
        </p:pic>
        <p:pic>
          <p:nvPicPr>
            <p:cNvPr id="882704" name="Picture 16" descr="841"/>
            <p:cNvPicPr>
              <a:picLocks noChangeAspect="1" noChangeArrowheads="1"/>
            </p:cNvPicPr>
            <p:nvPr/>
          </p:nvPicPr>
          <p:blipFill>
            <a:blip r:embed="rId12" cstate="print"/>
            <a:srcRect/>
            <a:stretch>
              <a:fillRect/>
            </a:stretch>
          </p:blipFill>
          <p:spPr bwMode="auto">
            <a:xfrm>
              <a:off x="2928" y="3024"/>
              <a:ext cx="614" cy="409"/>
            </a:xfrm>
            <a:prstGeom prst="rect">
              <a:avLst/>
            </a:prstGeom>
            <a:noFill/>
          </p:spPr>
        </p:pic>
        <p:pic>
          <p:nvPicPr>
            <p:cNvPr id="882705" name="Picture 17" descr="911"/>
            <p:cNvPicPr>
              <a:picLocks noChangeAspect="1" noChangeArrowheads="1"/>
            </p:cNvPicPr>
            <p:nvPr/>
          </p:nvPicPr>
          <p:blipFill>
            <a:blip r:embed="rId13" cstate="print"/>
            <a:srcRect/>
            <a:stretch>
              <a:fillRect/>
            </a:stretch>
          </p:blipFill>
          <p:spPr bwMode="auto">
            <a:xfrm>
              <a:off x="3600" y="3024"/>
              <a:ext cx="614" cy="409"/>
            </a:xfrm>
            <a:prstGeom prst="rect">
              <a:avLst/>
            </a:prstGeom>
            <a:noFill/>
          </p:spPr>
        </p:pic>
      </p:grpSp>
      <p:pic>
        <p:nvPicPr>
          <p:cNvPr id="882715" name="Picture 27"/>
          <p:cNvPicPr>
            <a:picLocks noChangeAspect="1" noChangeArrowheads="1"/>
          </p:cNvPicPr>
          <p:nvPr/>
        </p:nvPicPr>
        <p:blipFill>
          <a:blip r:embed="rId14" cstate="print"/>
          <a:srcRect/>
          <a:stretch>
            <a:fillRect/>
          </a:stretch>
        </p:blipFill>
        <p:spPr bwMode="auto">
          <a:xfrm>
            <a:off x="304801" y="4172966"/>
            <a:ext cx="6629400" cy="2227833"/>
          </a:xfrm>
          <a:prstGeom prst="rect">
            <a:avLst/>
          </a:prstGeom>
          <a:noFill/>
          <a:ln w="22225" algn="ctr">
            <a:noFill/>
            <a:miter lim="800000"/>
            <a:headEnd/>
            <a:tailEnd/>
          </a:ln>
          <a:effectLst/>
        </p:spPr>
      </p:pic>
      <p:sp>
        <p:nvSpPr>
          <p:cNvPr id="22" name="TextBox 21"/>
          <p:cNvSpPr txBox="1"/>
          <p:nvPr/>
        </p:nvSpPr>
        <p:spPr>
          <a:xfrm>
            <a:off x="1828800" y="1447800"/>
            <a:ext cx="2103461" cy="461665"/>
          </a:xfrm>
          <a:prstGeom prst="rect">
            <a:avLst/>
          </a:prstGeom>
          <a:noFill/>
        </p:spPr>
        <p:txBody>
          <a:bodyPr wrap="none" rtlCol="0">
            <a:spAutoFit/>
          </a:bodyPr>
          <a:lstStyle/>
          <a:p>
            <a:r>
              <a:rPr lang="en-US" sz="2400" dirty="0">
                <a:solidFill>
                  <a:srgbClr val="F78609"/>
                </a:solidFill>
              </a:rPr>
              <a:t>10 Categories</a:t>
            </a:r>
          </a:p>
        </p:txBody>
      </p:sp>
      <p:sp>
        <p:nvSpPr>
          <p:cNvPr id="18" name="Rounded Rectangular Callout 17"/>
          <p:cNvSpPr/>
          <p:nvPr/>
        </p:nvSpPr>
        <p:spPr>
          <a:xfrm>
            <a:off x="7315200" y="4191000"/>
            <a:ext cx="1524000" cy="765048"/>
          </a:xfrm>
          <a:prstGeom prst="wedgeRoundRectCallout">
            <a:avLst>
              <a:gd name="adj1" fmla="val -80389"/>
              <a:gd name="adj2" fmla="val 64733"/>
              <a:gd name="adj3" fmla="val 16667"/>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700"/>
              </a:lnSpc>
            </a:pPr>
            <a:r>
              <a:rPr lang="en-US" sz="1600" dirty="0"/>
              <a:t>1.3% of Cat. 9 are classified as Cat. 3</a:t>
            </a:r>
          </a:p>
        </p:txBody>
      </p:sp>
      <p:sp>
        <p:nvSpPr>
          <p:cNvPr id="19" name="Rounded Rectangular Callout 18"/>
          <p:cNvSpPr/>
          <p:nvPr/>
        </p:nvSpPr>
        <p:spPr>
          <a:xfrm>
            <a:off x="7391400" y="5286882"/>
            <a:ext cx="1257300" cy="1295400"/>
          </a:xfrm>
          <a:prstGeom prst="wedgeRoundRectCallout">
            <a:avLst>
              <a:gd name="adj1" fmla="val -89480"/>
              <a:gd name="adj2" fmla="val 25027"/>
              <a:gd name="adj3" fmla="val 16667"/>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700"/>
              </a:lnSpc>
            </a:pPr>
            <a:r>
              <a:rPr lang="en-US" sz="1600" dirty="0"/>
              <a:t>images of Cat. 9 are mostly classified correctly</a:t>
            </a:r>
          </a:p>
        </p:txBody>
      </p:sp>
      <p:sp>
        <p:nvSpPr>
          <p:cNvPr id="3" name="Date Placeholder 2">
            <a:extLst>
              <a:ext uri="{FF2B5EF4-FFF2-40B4-BE49-F238E27FC236}">
                <a16:creationId xmlns:a16="http://schemas.microsoft.com/office/drawing/2014/main" id="{4325B101-1308-498E-AE71-CD82439FEA35}"/>
              </a:ext>
            </a:extLst>
          </p:cNvPr>
          <p:cNvSpPr>
            <a:spLocks noGrp="1"/>
          </p:cNvSpPr>
          <p:nvPr>
            <p:ph type="dt" sz="half" idx="10"/>
          </p:nvPr>
        </p:nvSpPr>
        <p:spPr/>
        <p:txBody>
          <a:bodyPr/>
          <a:lstStyle/>
          <a:p>
            <a:fld id="{3D473408-0D95-4DBB-868F-358033267741}" type="datetime1">
              <a:rPr lang="en-US" smtClean="0"/>
              <a:t>3/28/2023</a:t>
            </a:fld>
            <a:endParaRPr lang="en-US" dirty="0"/>
          </a:p>
        </p:txBody>
      </p:sp>
      <p:sp>
        <p:nvSpPr>
          <p:cNvPr id="4" name="Slide Number Placeholder 3">
            <a:extLst>
              <a:ext uri="{FF2B5EF4-FFF2-40B4-BE49-F238E27FC236}">
                <a16:creationId xmlns:a16="http://schemas.microsoft.com/office/drawing/2014/main" id="{0AD77EAE-87E5-4B03-BA3C-1C4A5A1CB556}"/>
              </a:ext>
            </a:extLst>
          </p:cNvPr>
          <p:cNvSpPr>
            <a:spLocks noGrp="1"/>
          </p:cNvSpPr>
          <p:nvPr>
            <p:ph type="sldNum" sz="quarter" idx="12"/>
          </p:nvPr>
        </p:nvSpPr>
        <p:spPr/>
        <p:txBody>
          <a:bodyPr/>
          <a:lstStyle/>
          <a:p>
            <a:fld id="{8444A278-390B-480E-A91C-73A8347B7D93}" type="slidenum">
              <a:rPr lang="en-US" smtClean="0"/>
              <a:pPr/>
              <a:t>73</a:t>
            </a:fld>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1143000"/>
          </a:xfrm>
        </p:spPr>
        <p:txBody>
          <a:bodyPr>
            <a:normAutofit/>
          </a:bodyPr>
          <a:lstStyle/>
          <a:p>
            <a:r>
              <a:rPr lang="en-US" dirty="0">
                <a:solidFill>
                  <a:srgbClr val="CFAFE7"/>
                </a:solidFill>
              </a:rPr>
              <a:t>Semantic Gap</a:t>
            </a:r>
          </a:p>
        </p:txBody>
      </p:sp>
      <p:sp>
        <p:nvSpPr>
          <p:cNvPr id="3" name="Content Placeholder 2"/>
          <p:cNvSpPr>
            <a:spLocks noGrp="1"/>
          </p:cNvSpPr>
          <p:nvPr>
            <p:ph idx="1"/>
          </p:nvPr>
        </p:nvSpPr>
        <p:spPr>
          <a:xfrm>
            <a:off x="457200" y="1699419"/>
            <a:ext cx="6781800" cy="3276600"/>
          </a:xfrm>
        </p:spPr>
        <p:txBody>
          <a:bodyPr>
            <a:normAutofit/>
          </a:bodyPr>
          <a:lstStyle/>
          <a:p>
            <a:pPr>
              <a:spcAft>
                <a:spcPts val="1200"/>
              </a:spcAft>
            </a:pPr>
            <a:r>
              <a:rPr lang="en-US" sz="3200" dirty="0"/>
              <a:t>Content-based image retrieval is challenging due to semantic gap</a:t>
            </a:r>
          </a:p>
          <a:p>
            <a:r>
              <a:rPr lang="en-US" sz="3200" dirty="0"/>
              <a:t>Semantic gap:  Low-level visual features cannot capture high-level semantics</a:t>
            </a:r>
          </a:p>
          <a:p>
            <a:pPr marL="36576" indent="0">
              <a:buNone/>
            </a:pPr>
            <a:endParaRPr lang="en-US" dirty="0"/>
          </a:p>
        </p:txBody>
      </p:sp>
      <p:sp>
        <p:nvSpPr>
          <p:cNvPr id="4" name="Rectangle 3"/>
          <p:cNvSpPr/>
          <p:nvPr/>
        </p:nvSpPr>
        <p:spPr>
          <a:xfrm>
            <a:off x="1176050" y="5259659"/>
            <a:ext cx="72390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sz="3200" u="sng" dirty="0">
                <a:solidFill>
                  <a:srgbClr val="FC674E"/>
                </a:solidFill>
              </a:rPr>
              <a:t>A solution</a:t>
            </a:r>
            <a:r>
              <a:rPr lang="en-US" sz="3200" dirty="0">
                <a:solidFill>
                  <a:srgbClr val="FC674E"/>
                </a:solidFill>
              </a:rPr>
              <a:t>:  </a:t>
            </a:r>
          </a:p>
          <a:p>
            <a:pPr>
              <a:spcBef>
                <a:spcPts val="600"/>
              </a:spcBef>
            </a:pPr>
            <a:r>
              <a:rPr lang="en-US" sz="3200" dirty="0">
                <a:solidFill>
                  <a:srgbClr val="FC674E"/>
                </a:solidFill>
              </a:rPr>
              <a:t>     User relevance feedback</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495800"/>
            <a:ext cx="993913" cy="1353355"/>
          </a:xfrm>
          <a:prstGeom prst="rect">
            <a:avLst/>
          </a:prstGeom>
          <a:solidFill>
            <a:srgbClr val="B4CED6"/>
          </a:solidFill>
        </p:spPr>
      </p:pic>
      <p:sp>
        <p:nvSpPr>
          <p:cNvPr id="6" name="Date Placeholder 5">
            <a:extLst>
              <a:ext uri="{FF2B5EF4-FFF2-40B4-BE49-F238E27FC236}">
                <a16:creationId xmlns:a16="http://schemas.microsoft.com/office/drawing/2014/main" id="{369F0137-23C5-49C7-ABD1-4E36EFD2E0A9}"/>
              </a:ext>
            </a:extLst>
          </p:cNvPr>
          <p:cNvSpPr>
            <a:spLocks noGrp="1"/>
          </p:cNvSpPr>
          <p:nvPr>
            <p:ph type="dt" sz="half" idx="10"/>
          </p:nvPr>
        </p:nvSpPr>
        <p:spPr/>
        <p:txBody>
          <a:bodyPr/>
          <a:lstStyle/>
          <a:p>
            <a:fld id="{C2243A22-7475-4569-8D2E-52239C7818A1}" type="datetime1">
              <a:rPr lang="en-US" smtClean="0"/>
              <a:t>3/28/2023</a:t>
            </a:fld>
            <a:endParaRPr lang="en-US" dirty="0"/>
          </a:p>
        </p:txBody>
      </p:sp>
      <p:sp>
        <p:nvSpPr>
          <p:cNvPr id="7" name="Slide Number Placeholder 6">
            <a:extLst>
              <a:ext uri="{FF2B5EF4-FFF2-40B4-BE49-F238E27FC236}">
                <a16:creationId xmlns:a16="http://schemas.microsoft.com/office/drawing/2014/main" id="{DBF080EC-4246-40E1-AB15-213BFA6A8F28}"/>
              </a:ext>
            </a:extLst>
          </p:cNvPr>
          <p:cNvSpPr>
            <a:spLocks noGrp="1"/>
          </p:cNvSpPr>
          <p:nvPr>
            <p:ph type="sldNum" sz="quarter" idx="12"/>
          </p:nvPr>
        </p:nvSpPr>
        <p:spPr/>
        <p:txBody>
          <a:bodyPr/>
          <a:lstStyle/>
          <a:p>
            <a:fld id="{8444A278-390B-480E-A91C-73A8347B7D93}" type="slidenum">
              <a:rPr lang="en-US" smtClean="0"/>
              <a:pPr/>
              <a:t>74</a:t>
            </a:fld>
            <a:endParaRPr lang="en-US" dirty="0"/>
          </a:p>
        </p:txBody>
      </p:sp>
    </p:spTree>
    <p:extLst>
      <p:ext uri="{BB962C8B-B14F-4D97-AF65-F5344CB8AC3E}">
        <p14:creationId xmlns:p14="http://schemas.microsoft.com/office/powerpoint/2010/main" val="33055996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609600"/>
            <a:ext cx="7772400" cy="762000"/>
          </a:xfrm>
        </p:spPr>
        <p:txBody>
          <a:bodyPr>
            <a:normAutofit/>
          </a:bodyPr>
          <a:lstStyle/>
          <a:p>
            <a:pPr eaLnBrk="1" hangingPunct="1"/>
            <a:r>
              <a:rPr lang="en-US" sz="4400" dirty="0">
                <a:solidFill>
                  <a:srgbClr val="CFAFE7"/>
                </a:solidFill>
              </a:rPr>
              <a:t>Relevance Feedback (RF)</a:t>
            </a:r>
          </a:p>
        </p:txBody>
      </p:sp>
      <p:sp>
        <p:nvSpPr>
          <p:cNvPr id="32771" name="Rectangle 3"/>
          <p:cNvSpPr>
            <a:spLocks noGrp="1" noChangeArrowheads="1"/>
          </p:cNvSpPr>
          <p:nvPr>
            <p:ph type="body" idx="1"/>
          </p:nvPr>
        </p:nvSpPr>
        <p:spPr>
          <a:xfrm>
            <a:off x="685800" y="1752600"/>
            <a:ext cx="7772400" cy="4648200"/>
          </a:xfrm>
        </p:spPr>
        <p:txBody>
          <a:bodyPr>
            <a:normAutofit/>
          </a:bodyPr>
          <a:lstStyle/>
          <a:p>
            <a:pPr>
              <a:lnSpc>
                <a:spcPct val="90000"/>
              </a:lnSpc>
              <a:spcAft>
                <a:spcPct val="35000"/>
              </a:spcAft>
            </a:pPr>
            <a:r>
              <a:rPr lang="en-US" sz="3600" dirty="0">
                <a:latin typeface="Arial" charset="0"/>
              </a:rPr>
              <a:t>User identifies relevant images within the returned set</a:t>
            </a:r>
          </a:p>
          <a:p>
            <a:pPr>
              <a:lnSpc>
                <a:spcPct val="90000"/>
              </a:lnSpc>
              <a:spcAft>
                <a:spcPct val="35000"/>
              </a:spcAft>
            </a:pPr>
            <a:r>
              <a:rPr lang="en-US" sz="3600" dirty="0">
                <a:latin typeface="Arial" charset="0"/>
              </a:rPr>
              <a:t>System utilizes feedback to modify the query to retrieve better results in the next round</a:t>
            </a:r>
          </a:p>
          <a:p>
            <a:pPr>
              <a:lnSpc>
                <a:spcPct val="90000"/>
              </a:lnSpc>
            </a:pPr>
            <a:r>
              <a:rPr lang="en-US" sz="3600" dirty="0">
                <a:latin typeface="Arial" charset="0"/>
              </a:rPr>
              <a:t>This process repeats until user is satisfied with the results</a:t>
            </a:r>
          </a:p>
        </p:txBody>
      </p:sp>
      <p:sp>
        <p:nvSpPr>
          <p:cNvPr id="2" name="Date Placeholder 1">
            <a:extLst>
              <a:ext uri="{FF2B5EF4-FFF2-40B4-BE49-F238E27FC236}">
                <a16:creationId xmlns:a16="http://schemas.microsoft.com/office/drawing/2014/main" id="{010A9508-38C9-41D9-9B2A-D499F53B6066}"/>
              </a:ext>
            </a:extLst>
          </p:cNvPr>
          <p:cNvSpPr>
            <a:spLocks noGrp="1"/>
          </p:cNvSpPr>
          <p:nvPr>
            <p:ph type="dt" sz="half" idx="10"/>
          </p:nvPr>
        </p:nvSpPr>
        <p:spPr/>
        <p:txBody>
          <a:bodyPr/>
          <a:lstStyle/>
          <a:p>
            <a:fld id="{3623434B-E97E-48E8-A865-42F7EB1BCFE1}" type="datetime1">
              <a:rPr lang="en-US" smtClean="0"/>
              <a:t>3/28/2023</a:t>
            </a:fld>
            <a:endParaRPr lang="en-US" dirty="0"/>
          </a:p>
        </p:txBody>
      </p:sp>
      <p:sp>
        <p:nvSpPr>
          <p:cNvPr id="3" name="Slide Number Placeholder 2">
            <a:extLst>
              <a:ext uri="{FF2B5EF4-FFF2-40B4-BE49-F238E27FC236}">
                <a16:creationId xmlns:a16="http://schemas.microsoft.com/office/drawing/2014/main" id="{694FB311-AB33-40CF-B868-45062822D543}"/>
              </a:ext>
            </a:extLst>
          </p:cNvPr>
          <p:cNvSpPr>
            <a:spLocks noGrp="1"/>
          </p:cNvSpPr>
          <p:nvPr>
            <p:ph type="sldNum" sz="quarter" idx="12"/>
          </p:nvPr>
        </p:nvSpPr>
        <p:spPr/>
        <p:txBody>
          <a:bodyPr/>
          <a:lstStyle/>
          <a:p>
            <a:fld id="{8444A278-390B-480E-A91C-73A8347B7D93}" type="slidenum">
              <a:rPr lang="en-US" smtClean="0"/>
              <a:pPr/>
              <a:t>75</a:t>
            </a:fld>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FAFE7"/>
                </a:solidFill>
              </a:rPr>
              <a:t>Search with User Feedback</a:t>
            </a:r>
          </a:p>
        </p:txBody>
      </p:sp>
      <p:cxnSp>
        <p:nvCxnSpPr>
          <p:cNvPr id="5" name="Straight Arrow Connector 4"/>
          <p:cNvCxnSpPr/>
          <p:nvPr/>
        </p:nvCxnSpPr>
        <p:spPr>
          <a:xfrm>
            <a:off x="1066800" y="6400800"/>
            <a:ext cx="6858000" cy="158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1295400" y="3962400"/>
            <a:ext cx="4800600" cy="76200"/>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905000" y="41910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895600" y="36576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38600" y="3581400"/>
            <a:ext cx="152400" cy="152400"/>
          </a:xfrm>
          <a:prstGeom prst="ellipse">
            <a:avLst/>
          </a:prstGeom>
          <a:solidFill>
            <a:srgbClr val="5D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124200" y="33528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505200" y="3581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572000" y="4191000"/>
            <a:ext cx="152400" cy="152400"/>
          </a:xfrm>
          <a:prstGeom prst="ellipse">
            <a:avLst/>
          </a:prstGeom>
          <a:solidFill>
            <a:srgbClr val="5D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67200" y="4038600"/>
            <a:ext cx="152400" cy="152400"/>
          </a:xfrm>
          <a:prstGeom prst="ellipse">
            <a:avLst/>
          </a:prstGeom>
          <a:solidFill>
            <a:srgbClr val="5D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76800" y="3733800"/>
            <a:ext cx="152400" cy="152400"/>
          </a:xfrm>
          <a:prstGeom prst="ellipse">
            <a:avLst/>
          </a:prstGeom>
          <a:solidFill>
            <a:srgbClr val="5D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362200" y="35814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971800" y="4267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590800" y="39624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57400" y="4876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800600" y="5257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181600" y="4800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038600" y="5181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048000" y="5410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886200" y="5791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048000" y="4038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981200" y="3276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267200" y="3276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886200" y="1981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276600" y="3733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029200" y="2590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038600" y="3886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572000" y="5562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581400" y="3124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105400" y="3657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410200" y="30480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572000" y="3581400"/>
            <a:ext cx="152400" cy="152400"/>
          </a:xfrm>
          <a:prstGeom prst="ellipse">
            <a:avLst/>
          </a:prstGeom>
          <a:solidFill>
            <a:srgbClr val="5D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267200" y="3733800"/>
            <a:ext cx="152400" cy="152400"/>
          </a:xfrm>
          <a:prstGeom prst="ellipse">
            <a:avLst/>
          </a:prstGeom>
          <a:solidFill>
            <a:srgbClr val="5D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343400" y="4343400"/>
            <a:ext cx="152400" cy="152400"/>
          </a:xfrm>
          <a:prstGeom prst="ellipse">
            <a:avLst/>
          </a:prstGeom>
          <a:solidFill>
            <a:srgbClr val="5D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876800" y="4267200"/>
            <a:ext cx="152400" cy="152400"/>
          </a:xfrm>
          <a:prstGeom prst="ellipse">
            <a:avLst/>
          </a:prstGeom>
          <a:solidFill>
            <a:srgbClr val="5D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590800" y="2971800"/>
            <a:ext cx="14478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495800" y="3886200"/>
            <a:ext cx="152400" cy="152400"/>
          </a:xfrm>
          <a:prstGeom prst="ellipse">
            <a:avLst/>
          </a:prstGeom>
          <a:solidFill>
            <a:srgbClr val="5D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029200" y="4038600"/>
            <a:ext cx="152400" cy="152400"/>
          </a:xfrm>
          <a:prstGeom prst="ellipse">
            <a:avLst/>
          </a:prstGeom>
          <a:solidFill>
            <a:srgbClr val="5D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800600" y="3962400"/>
            <a:ext cx="152400" cy="152400"/>
          </a:xfrm>
          <a:prstGeom prst="ellipse">
            <a:avLst/>
          </a:prstGeom>
          <a:solidFill>
            <a:srgbClr val="5D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477000" y="1676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477000" y="20574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6675854" y="1524000"/>
            <a:ext cx="1401346" cy="461665"/>
          </a:xfrm>
          <a:prstGeom prst="rect">
            <a:avLst/>
          </a:prstGeom>
          <a:noFill/>
        </p:spPr>
        <p:txBody>
          <a:bodyPr wrap="none" rtlCol="0">
            <a:spAutoFit/>
          </a:bodyPr>
          <a:lstStyle/>
          <a:p>
            <a:r>
              <a:rPr lang="en-US" sz="2400" dirty="0"/>
              <a:t>Relevant</a:t>
            </a:r>
          </a:p>
        </p:txBody>
      </p:sp>
      <p:sp>
        <p:nvSpPr>
          <p:cNvPr id="53" name="TextBox 52"/>
          <p:cNvSpPr txBox="1"/>
          <p:nvPr/>
        </p:nvSpPr>
        <p:spPr>
          <a:xfrm>
            <a:off x="6689023" y="1905000"/>
            <a:ext cx="1845377" cy="461665"/>
          </a:xfrm>
          <a:prstGeom prst="rect">
            <a:avLst/>
          </a:prstGeom>
          <a:noFill/>
        </p:spPr>
        <p:txBody>
          <a:bodyPr wrap="none" rtlCol="0">
            <a:spAutoFit/>
          </a:bodyPr>
          <a:lstStyle/>
          <a:p>
            <a:r>
              <a:rPr lang="en-US" sz="2400" dirty="0"/>
              <a:t>Not relevant</a:t>
            </a:r>
          </a:p>
        </p:txBody>
      </p:sp>
      <p:sp>
        <p:nvSpPr>
          <p:cNvPr id="54" name="Oval 53"/>
          <p:cNvSpPr/>
          <p:nvPr/>
        </p:nvSpPr>
        <p:spPr>
          <a:xfrm>
            <a:off x="5105400" y="3352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352800" y="3352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810000" y="34290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648200" y="45720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5867400" y="4038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5562600" y="5257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6172200" y="47244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434206" y="3216479"/>
            <a:ext cx="14478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2334936" y="3577206"/>
            <a:ext cx="14478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590800" y="2819400"/>
            <a:ext cx="14478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733800" y="37338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3429000" y="3962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3200400" y="2819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2895600" y="29718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2895600" y="3200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3276600" y="30480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886200" y="45720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2667000" y="3352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4114800" y="2514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2819400" y="47244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3352800" y="4648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ular Callout 60"/>
          <p:cNvSpPr/>
          <p:nvPr/>
        </p:nvSpPr>
        <p:spPr>
          <a:xfrm>
            <a:off x="3276600" y="2133600"/>
            <a:ext cx="1143000" cy="457200"/>
          </a:xfrm>
          <a:prstGeom prst="wedgeRoundRectCallout">
            <a:avLst>
              <a:gd name="adj1" fmla="val -32454"/>
              <a:gd name="adj2" fmla="val 101032"/>
              <a:gd name="adj3" fmla="val 16667"/>
            </a:avLst>
          </a:prstGeom>
          <a:solidFill>
            <a:schemeClr val="tx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Result</a:t>
            </a:r>
          </a:p>
        </p:txBody>
      </p:sp>
      <p:sp>
        <p:nvSpPr>
          <p:cNvPr id="71" name="Rounded Rectangular Callout 70"/>
          <p:cNvSpPr/>
          <p:nvPr/>
        </p:nvSpPr>
        <p:spPr>
          <a:xfrm>
            <a:off x="1524000" y="1825752"/>
            <a:ext cx="1828800" cy="933527"/>
          </a:xfrm>
          <a:prstGeom prst="wedgeRoundRectCallout">
            <a:avLst>
              <a:gd name="adj1" fmla="val 39717"/>
              <a:gd name="adj2" fmla="val 96493"/>
              <a:gd name="adj3" fmla="val 16667"/>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ctr"/>
          <a:lstStyle/>
          <a:p>
            <a:pPr algn="ctr">
              <a:lnSpc>
                <a:spcPts val="2000"/>
              </a:lnSpc>
            </a:pPr>
            <a:r>
              <a:rPr lang="en-US" sz="2000" dirty="0">
                <a:solidFill>
                  <a:schemeClr val="bg1"/>
                </a:solidFill>
              </a:rPr>
              <a:t>Returned set based on new centroid</a:t>
            </a:r>
          </a:p>
        </p:txBody>
      </p:sp>
      <p:sp>
        <p:nvSpPr>
          <p:cNvPr id="66" name="Rounded Rectangular Callout 65"/>
          <p:cNvSpPr/>
          <p:nvPr/>
        </p:nvSpPr>
        <p:spPr>
          <a:xfrm>
            <a:off x="1524000" y="2362200"/>
            <a:ext cx="1524000" cy="765048"/>
          </a:xfrm>
          <a:prstGeom prst="wedgeRoundRectCallout">
            <a:avLst>
              <a:gd name="adj1" fmla="val 36414"/>
              <a:gd name="adj2" fmla="val 110747"/>
              <a:gd name="adj3" fmla="val 16667"/>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lang="en-US" sz="2400" dirty="0">
                <a:solidFill>
                  <a:schemeClr val="bg1"/>
                </a:solidFill>
              </a:rPr>
              <a:t>Returned set</a:t>
            </a:r>
          </a:p>
        </p:txBody>
      </p:sp>
      <p:sp>
        <p:nvSpPr>
          <p:cNvPr id="3" name="TextBox 2"/>
          <p:cNvSpPr txBox="1"/>
          <p:nvPr/>
        </p:nvSpPr>
        <p:spPr>
          <a:xfrm>
            <a:off x="5912796" y="2751715"/>
            <a:ext cx="2754280" cy="830997"/>
          </a:xfrm>
          <a:prstGeom prst="rect">
            <a:avLst/>
          </a:prstGeom>
          <a:noFill/>
          <a:ln>
            <a:solidFill>
              <a:srgbClr val="5CF679"/>
            </a:solidFill>
          </a:ln>
        </p:spPr>
        <p:txBody>
          <a:bodyPr wrap="none" rtlCol="0">
            <a:spAutoFit/>
          </a:bodyPr>
          <a:lstStyle/>
          <a:p>
            <a:r>
              <a:rPr lang="en-US" sz="2400" dirty="0">
                <a:solidFill>
                  <a:srgbClr val="92D050"/>
                </a:solidFill>
              </a:rPr>
              <a:t>Query refinement</a:t>
            </a:r>
          </a:p>
          <a:p>
            <a:r>
              <a:rPr lang="en-US" sz="2400" dirty="0">
                <a:solidFill>
                  <a:srgbClr val="92D050"/>
                </a:solidFill>
              </a:rPr>
              <a:t>using new centroid</a:t>
            </a:r>
          </a:p>
        </p:txBody>
      </p:sp>
      <p:sp>
        <p:nvSpPr>
          <p:cNvPr id="4" name="Date Placeholder 3">
            <a:extLst>
              <a:ext uri="{FF2B5EF4-FFF2-40B4-BE49-F238E27FC236}">
                <a16:creationId xmlns:a16="http://schemas.microsoft.com/office/drawing/2014/main" id="{7FDA9172-F342-43A2-B75E-982B603C1934}"/>
              </a:ext>
            </a:extLst>
          </p:cNvPr>
          <p:cNvSpPr>
            <a:spLocks noGrp="1"/>
          </p:cNvSpPr>
          <p:nvPr>
            <p:ph type="dt" sz="half" idx="10"/>
          </p:nvPr>
        </p:nvSpPr>
        <p:spPr/>
        <p:txBody>
          <a:bodyPr/>
          <a:lstStyle/>
          <a:p>
            <a:fld id="{E7028A00-2F88-4E29-A7C2-E685CEEC949D}" type="datetime1">
              <a:rPr lang="en-US" smtClean="0"/>
              <a:t>3/28/2023</a:t>
            </a:fld>
            <a:endParaRPr lang="en-US" dirty="0"/>
          </a:p>
        </p:txBody>
      </p:sp>
      <p:sp>
        <p:nvSpPr>
          <p:cNvPr id="6" name="Slide Number Placeholder 5">
            <a:extLst>
              <a:ext uri="{FF2B5EF4-FFF2-40B4-BE49-F238E27FC236}">
                <a16:creationId xmlns:a16="http://schemas.microsoft.com/office/drawing/2014/main" id="{91D92A49-AF09-4E40-AD82-412E343A78DA}"/>
              </a:ext>
            </a:extLst>
          </p:cNvPr>
          <p:cNvSpPr>
            <a:spLocks noGrp="1"/>
          </p:cNvSpPr>
          <p:nvPr>
            <p:ph type="sldNum" sz="quarter" idx="12"/>
          </p:nvPr>
        </p:nvSpPr>
        <p:spPr/>
        <p:txBody>
          <a:bodyPr/>
          <a:lstStyle/>
          <a:p>
            <a:fld id="{8444A278-390B-480E-A91C-73A8347B7D93}" type="slidenum">
              <a:rPr lang="en-US" smtClean="0"/>
              <a:pPr/>
              <a:t>76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heel(4)">
                                      <p:cBhvr>
                                        <p:cTn id="7" dur="500"/>
                                        <p:tgtEl>
                                          <p:spTgt spid="6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up)">
                                      <p:cBhvr>
                                        <p:cTn id="11" dur="500"/>
                                        <p:tgtEl>
                                          <p:spTgt spid="6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grpId="1" nodeType="clickEffect">
                                  <p:stCondLst>
                                    <p:cond delay="0"/>
                                  </p:stCondLst>
                                  <p:childTnLst>
                                    <p:animEffect transition="out" filter="dissolve">
                                      <p:cBhvr>
                                        <p:cTn id="15" dur="500"/>
                                        <p:tgtEl>
                                          <p:spTgt spid="68"/>
                                        </p:tgtEl>
                                      </p:cBhvr>
                                    </p:animEffect>
                                    <p:set>
                                      <p:cBhvr>
                                        <p:cTn id="16" dur="1" fill="hold">
                                          <p:stCondLst>
                                            <p:cond delay="499"/>
                                          </p:stCondLst>
                                        </p:cTn>
                                        <p:tgtEl>
                                          <p:spTgt spid="68"/>
                                        </p:tgtEl>
                                        <p:attrNameLst>
                                          <p:attrName>style.visibility</p:attrName>
                                        </p:attrNameLst>
                                      </p:cBhvr>
                                      <p:to>
                                        <p:strVal val="hidden"/>
                                      </p:to>
                                    </p:set>
                                  </p:childTnLst>
                                </p:cTn>
                              </p:par>
                              <p:par>
                                <p:cTn id="17" presetID="9" presetClass="exit" presetSubtype="0" fill="hold" grpId="1" nodeType="withEffect">
                                  <p:stCondLst>
                                    <p:cond delay="0"/>
                                  </p:stCondLst>
                                  <p:childTnLst>
                                    <p:animEffect transition="out" filter="dissolve">
                                      <p:cBhvr>
                                        <p:cTn id="18" dur="500"/>
                                        <p:tgtEl>
                                          <p:spTgt spid="66"/>
                                        </p:tgtEl>
                                      </p:cBhvr>
                                    </p:animEffect>
                                    <p:set>
                                      <p:cBhvr>
                                        <p:cTn id="19" dur="1" fill="hold">
                                          <p:stCondLst>
                                            <p:cond delay="499"/>
                                          </p:stCondLst>
                                        </p:cTn>
                                        <p:tgtEl>
                                          <p:spTgt spid="66"/>
                                        </p:tgtEl>
                                        <p:attrNameLst>
                                          <p:attrName>style.visibility</p:attrName>
                                        </p:attrNameLst>
                                      </p:cBhvr>
                                      <p:to>
                                        <p:strVal val="hidden"/>
                                      </p:to>
                                    </p:set>
                                  </p:childTnLst>
                                </p:cTn>
                              </p:par>
                            </p:childTnLst>
                          </p:cTn>
                        </p:par>
                        <p:par>
                          <p:cTn id="20" fill="hold">
                            <p:stCondLst>
                              <p:cond delay="500"/>
                            </p:stCondLst>
                            <p:childTnLst>
                              <p:par>
                                <p:cTn id="21" presetID="21" presetClass="entr" presetSubtype="4" fill="hold" grpId="0"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heel(4)">
                                      <p:cBhvr>
                                        <p:cTn id="23" dur="500"/>
                                        <p:tgtEl>
                                          <p:spTgt spid="67"/>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up)">
                                      <p:cBhvr>
                                        <p:cTn id="27" dur="5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71"/>
                                        </p:tgtEl>
                                      </p:cBhvr>
                                    </p:animEffect>
                                    <p:set>
                                      <p:cBhvr>
                                        <p:cTn id="32" dur="1" fill="hold">
                                          <p:stCondLst>
                                            <p:cond delay="499"/>
                                          </p:stCondLst>
                                        </p:cTn>
                                        <p:tgtEl>
                                          <p:spTgt spid="71"/>
                                        </p:tgtEl>
                                        <p:attrNameLst>
                                          <p:attrName>style.visibility</p:attrName>
                                        </p:attrNameLst>
                                      </p:cBhvr>
                                      <p:to>
                                        <p:strVal val="hidden"/>
                                      </p:to>
                                    </p:set>
                                  </p:childTnLst>
                                </p:cTn>
                              </p:par>
                            </p:childTnLst>
                          </p:cTn>
                        </p:par>
                        <p:par>
                          <p:cTn id="33" fill="hold">
                            <p:stCondLst>
                              <p:cond delay="500"/>
                            </p:stCondLst>
                            <p:childTnLst>
                              <p:par>
                                <p:cTn id="34" presetID="9" presetClass="exit" presetSubtype="0" fill="hold" grpId="1" nodeType="afterEffect">
                                  <p:stCondLst>
                                    <p:cond delay="0"/>
                                  </p:stCondLst>
                                  <p:childTnLst>
                                    <p:animEffect transition="out" filter="dissolve">
                                      <p:cBhvr>
                                        <p:cTn id="35" dur="500"/>
                                        <p:tgtEl>
                                          <p:spTgt spid="67"/>
                                        </p:tgtEl>
                                      </p:cBhvr>
                                    </p:animEffect>
                                    <p:set>
                                      <p:cBhvr>
                                        <p:cTn id="36" dur="1" fill="hold">
                                          <p:stCondLst>
                                            <p:cond delay="499"/>
                                          </p:stCondLst>
                                        </p:cTn>
                                        <p:tgtEl>
                                          <p:spTgt spid="67"/>
                                        </p:tgtEl>
                                        <p:attrNameLst>
                                          <p:attrName>style.visibility</p:attrName>
                                        </p:attrNameLst>
                                      </p:cBhvr>
                                      <p:to>
                                        <p:strVal val="hidden"/>
                                      </p:to>
                                    </p:set>
                                  </p:childTnLst>
                                </p:cTn>
                              </p:par>
                            </p:childTnLst>
                          </p:cTn>
                        </p:par>
                        <p:par>
                          <p:cTn id="37" fill="hold">
                            <p:stCondLst>
                              <p:cond delay="1000"/>
                            </p:stCondLst>
                            <p:childTnLst>
                              <p:par>
                                <p:cTn id="38" presetID="21" presetClass="entr" presetSubtype="4" fill="hold" grpId="0" nodeType="after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wheel(4)">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xit" presetSubtype="0" fill="hold" grpId="1" nodeType="clickEffect">
                                  <p:stCondLst>
                                    <p:cond delay="0"/>
                                  </p:stCondLst>
                                  <p:childTnLst>
                                    <p:animEffect transition="out" filter="dissolve">
                                      <p:cBhvr>
                                        <p:cTn id="44" dur="500"/>
                                        <p:tgtEl>
                                          <p:spTgt spid="46"/>
                                        </p:tgtEl>
                                      </p:cBhvr>
                                    </p:animEffect>
                                    <p:set>
                                      <p:cBhvr>
                                        <p:cTn id="45" dur="1" fill="hold">
                                          <p:stCondLst>
                                            <p:cond delay="499"/>
                                          </p:stCondLst>
                                        </p:cTn>
                                        <p:tgtEl>
                                          <p:spTgt spid="46"/>
                                        </p:tgtEl>
                                        <p:attrNameLst>
                                          <p:attrName>style.visibility</p:attrName>
                                        </p:attrNameLst>
                                      </p:cBhvr>
                                      <p:to>
                                        <p:strVal val="hidden"/>
                                      </p:to>
                                    </p:set>
                                  </p:childTnLst>
                                </p:cTn>
                              </p:par>
                              <p:par>
                                <p:cTn id="46" presetID="21" presetClass="entr" presetSubtype="4" fill="hold" grpId="0" nodeType="with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wheel(4)">
                                      <p:cBhvr>
                                        <p:cTn id="48" dur="500"/>
                                        <p:tgtEl>
                                          <p:spTgt spid="70"/>
                                        </p:tgtEl>
                                      </p:cBhvr>
                                    </p:animEffect>
                                  </p:childTnLst>
                                </p:cTn>
                              </p:par>
                            </p:childTnLst>
                          </p:cTn>
                        </p:par>
                        <p:par>
                          <p:cTn id="49" fill="hold">
                            <p:stCondLst>
                              <p:cond delay="500"/>
                            </p:stCondLst>
                            <p:childTnLst>
                              <p:par>
                                <p:cTn id="50" presetID="22" presetClass="entr" presetSubtype="1" fill="hold" grpId="0" nodeType="after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wipe(up)">
                                      <p:cBhvr>
                                        <p:cTn id="5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67" grpId="0" animBg="1"/>
      <p:bldP spid="67" grpId="1" animBg="1"/>
      <p:bldP spid="68" grpId="0" animBg="1"/>
      <p:bldP spid="68" grpId="1" animBg="1"/>
      <p:bldP spid="70" grpId="0" animBg="1"/>
      <p:bldP spid="61" grpId="0" animBg="1"/>
      <p:bldP spid="71" grpId="0" animBg="1"/>
      <p:bldP spid="71" grpId="1" animBg="1"/>
      <p:bldP spid="66" grpId="0" animBg="1"/>
      <p:bldP spid="66"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081657"/>
          </a:xfrm>
        </p:spPr>
        <p:txBody>
          <a:bodyPr/>
          <a:lstStyle/>
          <a:p>
            <a:r>
              <a:rPr lang="en-US" dirty="0">
                <a:solidFill>
                  <a:srgbClr val="CFAFE7"/>
                </a:solidFill>
              </a:rPr>
              <a:t>Query Shape Optimization</a:t>
            </a:r>
          </a:p>
        </p:txBody>
      </p:sp>
      <p:sp>
        <p:nvSpPr>
          <p:cNvPr id="3" name="Content Placeholder 2"/>
          <p:cNvSpPr>
            <a:spLocks noGrp="1"/>
          </p:cNvSpPr>
          <p:nvPr>
            <p:ph idx="1"/>
          </p:nvPr>
        </p:nvSpPr>
        <p:spPr>
          <a:xfrm>
            <a:off x="457200" y="1402048"/>
            <a:ext cx="8153400" cy="3810000"/>
          </a:xfrm>
        </p:spPr>
        <p:txBody>
          <a:bodyPr/>
          <a:lstStyle/>
          <a:p>
            <a:pPr>
              <a:spcAft>
                <a:spcPts val="1200"/>
              </a:spcAft>
            </a:pPr>
            <a:r>
              <a:rPr lang="en-US" dirty="0"/>
              <a:t>A query consists of multiple example images</a:t>
            </a:r>
          </a:p>
          <a:p>
            <a:pPr>
              <a:spcAft>
                <a:spcPts val="1200"/>
              </a:spcAft>
            </a:pPr>
            <a:r>
              <a:rPr lang="en-US" dirty="0"/>
              <a:t>Neighboring images of the example images define an area in the feature space, i.e., </a:t>
            </a:r>
            <a:r>
              <a:rPr lang="en-US" dirty="0">
                <a:solidFill>
                  <a:srgbClr val="92D050"/>
                </a:solidFill>
              </a:rPr>
              <a:t>query shape </a:t>
            </a:r>
            <a:r>
              <a:rPr lang="en-US" dirty="0"/>
              <a:t>(or footprint)</a:t>
            </a:r>
          </a:p>
          <a:p>
            <a:r>
              <a:rPr lang="en-US" dirty="0"/>
              <a:t>Various techniques manipulate the query shape to cover more relevant images and exclude irrelevant ones</a:t>
            </a:r>
          </a:p>
        </p:txBody>
      </p:sp>
      <p:grpSp>
        <p:nvGrpSpPr>
          <p:cNvPr id="17" name="Group 16"/>
          <p:cNvGrpSpPr/>
          <p:nvPr/>
        </p:nvGrpSpPr>
        <p:grpSpPr>
          <a:xfrm>
            <a:off x="6162443" y="5578398"/>
            <a:ext cx="1039387" cy="746202"/>
            <a:chOff x="6162443" y="5578398"/>
            <a:chExt cx="1039387" cy="746202"/>
          </a:xfrm>
        </p:grpSpPr>
        <p:sp>
          <p:nvSpPr>
            <p:cNvPr id="4" name="5-Point Star 3"/>
            <p:cNvSpPr/>
            <p:nvPr/>
          </p:nvSpPr>
          <p:spPr>
            <a:xfrm>
              <a:off x="6332035" y="5578398"/>
              <a:ext cx="228600" cy="228600"/>
            </a:xfrm>
            <a:prstGeom prst="star5">
              <a:avLst/>
            </a:prstGeom>
            <a:solidFill>
              <a:srgbClr val="18F8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6973230" y="5943599"/>
              <a:ext cx="228600" cy="228600"/>
            </a:xfrm>
            <a:prstGeom prst="star5">
              <a:avLst/>
            </a:prstGeom>
            <a:solidFill>
              <a:srgbClr val="18F8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6162443" y="6096000"/>
              <a:ext cx="228600" cy="228600"/>
            </a:xfrm>
            <a:prstGeom prst="star5">
              <a:avLst/>
            </a:prstGeom>
            <a:solidFill>
              <a:srgbClr val="18F8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 name="Oval 6"/>
          <p:cNvSpPr/>
          <p:nvPr/>
        </p:nvSpPr>
        <p:spPr>
          <a:xfrm>
            <a:off x="5870188" y="5628578"/>
            <a:ext cx="228600" cy="228600"/>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42564" y="5524500"/>
            <a:ext cx="228600" cy="228600"/>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485364" y="6400799"/>
            <a:ext cx="228600" cy="228600"/>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6599664" y="5981700"/>
            <a:ext cx="228600" cy="228600"/>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6430537" y="5219701"/>
            <a:ext cx="228600" cy="228600"/>
          </a:xfrm>
          <a:prstGeom prst="ellipse">
            <a:avLst/>
          </a:prstGeom>
          <a:solidFill>
            <a:srgbClr val="FF5B5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5744970" y="6218664"/>
            <a:ext cx="228600" cy="228600"/>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7590264" y="6103435"/>
            <a:ext cx="228600" cy="228600"/>
          </a:xfrm>
          <a:prstGeom prst="ellipse">
            <a:avLst/>
          </a:prstGeom>
          <a:solidFill>
            <a:srgbClr val="FC674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p:cNvSpPr/>
          <p:nvPr/>
        </p:nvSpPr>
        <p:spPr>
          <a:xfrm>
            <a:off x="5148497" y="5442467"/>
            <a:ext cx="228600" cy="228600"/>
          </a:xfrm>
          <a:prstGeom prst="ellipse">
            <a:avLst/>
          </a:prstGeom>
          <a:solidFill>
            <a:srgbClr val="FC674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Freeform 14"/>
          <p:cNvSpPr/>
          <p:nvPr/>
        </p:nvSpPr>
        <p:spPr>
          <a:xfrm>
            <a:off x="5556096" y="5062654"/>
            <a:ext cx="1858536" cy="1665248"/>
          </a:xfrm>
          <a:custGeom>
            <a:avLst/>
            <a:gdLst>
              <a:gd name="connsiteX0" fmla="*/ 617034 w 1858536"/>
              <a:gd name="connsiteY0" fmla="*/ 215590 h 1665248"/>
              <a:gd name="connsiteX1" fmla="*/ 602166 w 1858536"/>
              <a:gd name="connsiteY1" fmla="*/ 252761 h 1665248"/>
              <a:gd name="connsiteX2" fmla="*/ 579863 w 1858536"/>
              <a:gd name="connsiteY2" fmla="*/ 260195 h 1665248"/>
              <a:gd name="connsiteX3" fmla="*/ 527824 w 1858536"/>
              <a:gd name="connsiteY3" fmla="*/ 289931 h 1665248"/>
              <a:gd name="connsiteX4" fmla="*/ 483219 w 1858536"/>
              <a:gd name="connsiteY4" fmla="*/ 304800 h 1665248"/>
              <a:gd name="connsiteX5" fmla="*/ 416312 w 1858536"/>
              <a:gd name="connsiteY5" fmla="*/ 334536 h 1665248"/>
              <a:gd name="connsiteX6" fmla="*/ 371707 w 1858536"/>
              <a:gd name="connsiteY6" fmla="*/ 349405 h 1665248"/>
              <a:gd name="connsiteX7" fmla="*/ 349405 w 1858536"/>
              <a:gd name="connsiteY7" fmla="*/ 364273 h 1665248"/>
              <a:gd name="connsiteX8" fmla="*/ 334536 w 1858536"/>
              <a:gd name="connsiteY8" fmla="*/ 379141 h 1665248"/>
              <a:gd name="connsiteX9" fmla="*/ 312234 w 1858536"/>
              <a:gd name="connsiteY9" fmla="*/ 386575 h 1665248"/>
              <a:gd name="connsiteX10" fmla="*/ 282497 w 1858536"/>
              <a:gd name="connsiteY10" fmla="*/ 416312 h 1665248"/>
              <a:gd name="connsiteX11" fmla="*/ 260195 w 1858536"/>
              <a:gd name="connsiteY11" fmla="*/ 438614 h 1665248"/>
              <a:gd name="connsiteX12" fmla="*/ 230458 w 1858536"/>
              <a:gd name="connsiteY12" fmla="*/ 475785 h 1665248"/>
              <a:gd name="connsiteX13" fmla="*/ 215590 w 1858536"/>
              <a:gd name="connsiteY13" fmla="*/ 498087 h 1665248"/>
              <a:gd name="connsiteX14" fmla="*/ 193288 w 1858536"/>
              <a:gd name="connsiteY14" fmla="*/ 505522 h 1665248"/>
              <a:gd name="connsiteX15" fmla="*/ 178419 w 1858536"/>
              <a:gd name="connsiteY15" fmla="*/ 520390 h 1665248"/>
              <a:gd name="connsiteX16" fmla="*/ 156117 w 1858536"/>
              <a:gd name="connsiteY16" fmla="*/ 557561 h 1665248"/>
              <a:gd name="connsiteX17" fmla="*/ 133814 w 1858536"/>
              <a:gd name="connsiteY17" fmla="*/ 602166 h 1665248"/>
              <a:gd name="connsiteX18" fmla="*/ 118946 w 1858536"/>
              <a:gd name="connsiteY18" fmla="*/ 646770 h 1665248"/>
              <a:gd name="connsiteX19" fmla="*/ 111512 w 1858536"/>
              <a:gd name="connsiteY19" fmla="*/ 669073 h 1665248"/>
              <a:gd name="connsiteX20" fmla="*/ 81775 w 1858536"/>
              <a:gd name="connsiteY20" fmla="*/ 735980 h 1665248"/>
              <a:gd name="connsiteX21" fmla="*/ 66907 w 1858536"/>
              <a:gd name="connsiteY21" fmla="*/ 765717 h 1665248"/>
              <a:gd name="connsiteX22" fmla="*/ 59473 w 1858536"/>
              <a:gd name="connsiteY22" fmla="*/ 795453 h 1665248"/>
              <a:gd name="connsiteX23" fmla="*/ 44605 w 1858536"/>
              <a:gd name="connsiteY23" fmla="*/ 862361 h 1665248"/>
              <a:gd name="connsiteX24" fmla="*/ 29736 w 1858536"/>
              <a:gd name="connsiteY24" fmla="*/ 929268 h 1665248"/>
              <a:gd name="connsiteX25" fmla="*/ 22302 w 1858536"/>
              <a:gd name="connsiteY25" fmla="*/ 988741 h 1665248"/>
              <a:gd name="connsiteX26" fmla="*/ 7434 w 1858536"/>
              <a:gd name="connsiteY26" fmla="*/ 1033346 h 1665248"/>
              <a:gd name="connsiteX27" fmla="*/ 0 w 1858536"/>
              <a:gd name="connsiteY27" fmla="*/ 1115122 h 1665248"/>
              <a:gd name="connsiteX28" fmla="*/ 7434 w 1858536"/>
              <a:gd name="connsiteY28" fmla="*/ 1397619 h 1665248"/>
              <a:gd name="connsiteX29" fmla="*/ 14868 w 1858536"/>
              <a:gd name="connsiteY29" fmla="*/ 1427356 h 1665248"/>
              <a:gd name="connsiteX30" fmla="*/ 66907 w 1858536"/>
              <a:gd name="connsiteY30" fmla="*/ 1494263 h 1665248"/>
              <a:gd name="connsiteX31" fmla="*/ 96644 w 1858536"/>
              <a:gd name="connsiteY31" fmla="*/ 1531434 h 1665248"/>
              <a:gd name="connsiteX32" fmla="*/ 118946 w 1858536"/>
              <a:gd name="connsiteY32" fmla="*/ 1538868 h 1665248"/>
              <a:gd name="connsiteX33" fmla="*/ 148683 w 1858536"/>
              <a:gd name="connsiteY33" fmla="*/ 1568605 h 1665248"/>
              <a:gd name="connsiteX34" fmla="*/ 185853 w 1858536"/>
              <a:gd name="connsiteY34" fmla="*/ 1598341 h 1665248"/>
              <a:gd name="connsiteX35" fmla="*/ 215590 w 1858536"/>
              <a:gd name="connsiteY35" fmla="*/ 1628078 h 1665248"/>
              <a:gd name="connsiteX36" fmla="*/ 237892 w 1858536"/>
              <a:gd name="connsiteY36" fmla="*/ 1635512 h 1665248"/>
              <a:gd name="connsiteX37" fmla="*/ 260195 w 1858536"/>
              <a:gd name="connsiteY37" fmla="*/ 1650380 h 1665248"/>
              <a:gd name="connsiteX38" fmla="*/ 297366 w 1858536"/>
              <a:gd name="connsiteY38" fmla="*/ 1657814 h 1665248"/>
              <a:gd name="connsiteX39" fmla="*/ 327102 w 1858536"/>
              <a:gd name="connsiteY39" fmla="*/ 1665248 h 1665248"/>
              <a:gd name="connsiteX40" fmla="*/ 505522 w 1858536"/>
              <a:gd name="connsiteY40" fmla="*/ 1657814 h 1665248"/>
              <a:gd name="connsiteX41" fmla="*/ 579863 w 1858536"/>
              <a:gd name="connsiteY41" fmla="*/ 1650380 h 1665248"/>
              <a:gd name="connsiteX42" fmla="*/ 676507 w 1858536"/>
              <a:gd name="connsiteY42" fmla="*/ 1635512 h 1665248"/>
              <a:gd name="connsiteX43" fmla="*/ 1025912 w 1858536"/>
              <a:gd name="connsiteY43" fmla="*/ 1642946 h 1665248"/>
              <a:gd name="connsiteX44" fmla="*/ 1189463 w 1858536"/>
              <a:gd name="connsiteY44" fmla="*/ 1657814 h 1665248"/>
              <a:gd name="connsiteX45" fmla="*/ 1234068 w 1858536"/>
              <a:gd name="connsiteY45" fmla="*/ 1665248 h 1665248"/>
              <a:gd name="connsiteX46" fmla="*/ 1360448 w 1858536"/>
              <a:gd name="connsiteY46" fmla="*/ 1657814 h 1665248"/>
              <a:gd name="connsiteX47" fmla="*/ 1405053 w 1858536"/>
              <a:gd name="connsiteY47" fmla="*/ 1642946 h 1665248"/>
              <a:gd name="connsiteX48" fmla="*/ 1427356 w 1858536"/>
              <a:gd name="connsiteY48" fmla="*/ 1635512 h 1665248"/>
              <a:gd name="connsiteX49" fmla="*/ 1449658 w 1858536"/>
              <a:gd name="connsiteY49" fmla="*/ 1620644 h 1665248"/>
              <a:gd name="connsiteX50" fmla="*/ 1501697 w 1858536"/>
              <a:gd name="connsiteY50" fmla="*/ 1590907 h 1665248"/>
              <a:gd name="connsiteX51" fmla="*/ 1553736 w 1858536"/>
              <a:gd name="connsiteY51" fmla="*/ 1553736 h 1665248"/>
              <a:gd name="connsiteX52" fmla="*/ 1590907 w 1858536"/>
              <a:gd name="connsiteY52" fmla="*/ 1524000 h 1665248"/>
              <a:gd name="connsiteX53" fmla="*/ 1628078 w 1858536"/>
              <a:gd name="connsiteY53" fmla="*/ 1494263 h 1665248"/>
              <a:gd name="connsiteX54" fmla="*/ 1642946 w 1858536"/>
              <a:gd name="connsiteY54" fmla="*/ 1471961 h 1665248"/>
              <a:gd name="connsiteX55" fmla="*/ 1702419 w 1858536"/>
              <a:gd name="connsiteY55" fmla="*/ 1397619 h 1665248"/>
              <a:gd name="connsiteX56" fmla="*/ 1717288 w 1858536"/>
              <a:gd name="connsiteY56" fmla="*/ 1367883 h 1665248"/>
              <a:gd name="connsiteX57" fmla="*/ 1747024 w 1858536"/>
              <a:gd name="connsiteY57" fmla="*/ 1308409 h 1665248"/>
              <a:gd name="connsiteX58" fmla="*/ 1776761 w 1858536"/>
              <a:gd name="connsiteY58" fmla="*/ 1219200 h 1665248"/>
              <a:gd name="connsiteX59" fmla="*/ 1791629 w 1858536"/>
              <a:gd name="connsiteY59" fmla="*/ 1174595 h 1665248"/>
              <a:gd name="connsiteX60" fmla="*/ 1806497 w 1858536"/>
              <a:gd name="connsiteY60" fmla="*/ 1152292 h 1665248"/>
              <a:gd name="connsiteX61" fmla="*/ 1813931 w 1858536"/>
              <a:gd name="connsiteY61" fmla="*/ 1115122 h 1665248"/>
              <a:gd name="connsiteX62" fmla="*/ 1828800 w 1858536"/>
              <a:gd name="connsiteY62" fmla="*/ 1070517 h 1665248"/>
              <a:gd name="connsiteX63" fmla="*/ 1843668 w 1858536"/>
              <a:gd name="connsiteY63" fmla="*/ 1018478 h 1665248"/>
              <a:gd name="connsiteX64" fmla="*/ 1851102 w 1858536"/>
              <a:gd name="connsiteY64" fmla="*/ 988741 h 1665248"/>
              <a:gd name="connsiteX65" fmla="*/ 1858536 w 1858536"/>
              <a:gd name="connsiteY65" fmla="*/ 906966 h 1665248"/>
              <a:gd name="connsiteX66" fmla="*/ 1851102 w 1858536"/>
              <a:gd name="connsiteY66" fmla="*/ 646770 h 1665248"/>
              <a:gd name="connsiteX67" fmla="*/ 1843668 w 1858536"/>
              <a:gd name="connsiteY67" fmla="*/ 624468 h 1665248"/>
              <a:gd name="connsiteX68" fmla="*/ 1836234 w 1858536"/>
              <a:gd name="connsiteY68" fmla="*/ 594731 h 1665248"/>
              <a:gd name="connsiteX69" fmla="*/ 1821366 w 1858536"/>
              <a:gd name="connsiteY69" fmla="*/ 550126 h 1665248"/>
              <a:gd name="connsiteX70" fmla="*/ 1799063 w 1858536"/>
              <a:gd name="connsiteY70" fmla="*/ 505522 h 1665248"/>
              <a:gd name="connsiteX71" fmla="*/ 1784195 w 1858536"/>
              <a:gd name="connsiteY71" fmla="*/ 490653 h 1665248"/>
              <a:gd name="connsiteX72" fmla="*/ 1776761 w 1858536"/>
              <a:gd name="connsiteY72" fmla="*/ 468351 h 1665248"/>
              <a:gd name="connsiteX73" fmla="*/ 1747024 w 1858536"/>
              <a:gd name="connsiteY73" fmla="*/ 438614 h 1665248"/>
              <a:gd name="connsiteX74" fmla="*/ 1724722 w 1858536"/>
              <a:gd name="connsiteY74" fmla="*/ 416312 h 1665248"/>
              <a:gd name="connsiteX75" fmla="*/ 1702419 w 1858536"/>
              <a:gd name="connsiteY75" fmla="*/ 401444 h 1665248"/>
              <a:gd name="connsiteX76" fmla="*/ 1687551 w 1858536"/>
              <a:gd name="connsiteY76" fmla="*/ 386575 h 1665248"/>
              <a:gd name="connsiteX77" fmla="*/ 1642946 w 1858536"/>
              <a:gd name="connsiteY77" fmla="*/ 356839 h 1665248"/>
              <a:gd name="connsiteX78" fmla="*/ 1613209 w 1858536"/>
              <a:gd name="connsiteY78" fmla="*/ 327102 h 1665248"/>
              <a:gd name="connsiteX79" fmla="*/ 1583473 w 1858536"/>
              <a:gd name="connsiteY79" fmla="*/ 312234 h 1665248"/>
              <a:gd name="connsiteX80" fmla="*/ 1553736 w 1858536"/>
              <a:gd name="connsiteY80" fmla="*/ 289931 h 1665248"/>
              <a:gd name="connsiteX81" fmla="*/ 1531434 w 1858536"/>
              <a:gd name="connsiteY81" fmla="*/ 267629 h 1665248"/>
              <a:gd name="connsiteX82" fmla="*/ 1509131 w 1858536"/>
              <a:gd name="connsiteY82" fmla="*/ 260195 h 1665248"/>
              <a:gd name="connsiteX83" fmla="*/ 1434790 w 1858536"/>
              <a:gd name="connsiteY83" fmla="*/ 215590 h 1665248"/>
              <a:gd name="connsiteX84" fmla="*/ 1434790 w 1858536"/>
              <a:gd name="connsiteY84" fmla="*/ 215590 h 1665248"/>
              <a:gd name="connsiteX85" fmla="*/ 1382751 w 1858536"/>
              <a:gd name="connsiteY85" fmla="*/ 178419 h 1665248"/>
              <a:gd name="connsiteX86" fmla="*/ 1315844 w 1858536"/>
              <a:gd name="connsiteY86" fmla="*/ 148683 h 1665248"/>
              <a:gd name="connsiteX87" fmla="*/ 1278673 w 1858536"/>
              <a:gd name="connsiteY87" fmla="*/ 126380 h 1665248"/>
              <a:gd name="connsiteX88" fmla="*/ 1256370 w 1858536"/>
              <a:gd name="connsiteY88" fmla="*/ 111512 h 1665248"/>
              <a:gd name="connsiteX89" fmla="*/ 1211766 w 1858536"/>
              <a:gd name="connsiteY89" fmla="*/ 96644 h 1665248"/>
              <a:gd name="connsiteX90" fmla="*/ 1174595 w 1858536"/>
              <a:gd name="connsiteY90" fmla="*/ 74341 h 1665248"/>
              <a:gd name="connsiteX91" fmla="*/ 1107688 w 1858536"/>
              <a:gd name="connsiteY91" fmla="*/ 44605 h 1665248"/>
              <a:gd name="connsiteX92" fmla="*/ 1085385 w 1858536"/>
              <a:gd name="connsiteY92" fmla="*/ 37170 h 1665248"/>
              <a:gd name="connsiteX93" fmla="*/ 1063083 w 1858536"/>
              <a:gd name="connsiteY93" fmla="*/ 22302 h 1665248"/>
              <a:gd name="connsiteX94" fmla="*/ 1018478 w 1858536"/>
              <a:gd name="connsiteY94" fmla="*/ 14868 h 1665248"/>
              <a:gd name="connsiteX95" fmla="*/ 996175 w 1858536"/>
              <a:gd name="connsiteY95" fmla="*/ 7434 h 1665248"/>
              <a:gd name="connsiteX96" fmla="*/ 966439 w 1858536"/>
              <a:gd name="connsiteY96" fmla="*/ 0 h 1665248"/>
              <a:gd name="connsiteX97" fmla="*/ 780585 w 1858536"/>
              <a:gd name="connsiteY97" fmla="*/ 7434 h 1665248"/>
              <a:gd name="connsiteX98" fmla="*/ 743414 w 1858536"/>
              <a:gd name="connsiteY98" fmla="*/ 14868 h 1665248"/>
              <a:gd name="connsiteX99" fmla="*/ 691375 w 1858536"/>
              <a:gd name="connsiteY99" fmla="*/ 29736 h 1665248"/>
              <a:gd name="connsiteX100" fmla="*/ 676507 w 1858536"/>
              <a:gd name="connsiteY100" fmla="*/ 44605 h 1665248"/>
              <a:gd name="connsiteX101" fmla="*/ 654205 w 1858536"/>
              <a:gd name="connsiteY101" fmla="*/ 118946 h 1665248"/>
              <a:gd name="connsiteX102" fmla="*/ 639336 w 1858536"/>
              <a:gd name="connsiteY102" fmla="*/ 163551 h 1665248"/>
              <a:gd name="connsiteX103" fmla="*/ 617034 w 1858536"/>
              <a:gd name="connsiteY103" fmla="*/ 215590 h 166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858536" h="1665248">
                <a:moveTo>
                  <a:pt x="617034" y="215590"/>
                </a:moveTo>
                <a:cubicBezTo>
                  <a:pt x="612078" y="227980"/>
                  <a:pt x="610709" y="242509"/>
                  <a:pt x="602166" y="252761"/>
                </a:cubicBezTo>
                <a:cubicBezTo>
                  <a:pt x="597149" y="258781"/>
                  <a:pt x="586872" y="256691"/>
                  <a:pt x="579863" y="260195"/>
                </a:cubicBezTo>
                <a:cubicBezTo>
                  <a:pt x="526206" y="287023"/>
                  <a:pt x="593007" y="263858"/>
                  <a:pt x="527824" y="289931"/>
                </a:cubicBezTo>
                <a:cubicBezTo>
                  <a:pt x="513272" y="295752"/>
                  <a:pt x="483219" y="304800"/>
                  <a:pt x="483219" y="304800"/>
                </a:cubicBezTo>
                <a:cubicBezTo>
                  <a:pt x="447877" y="328361"/>
                  <a:pt x="469393" y="316843"/>
                  <a:pt x="416312" y="334536"/>
                </a:cubicBezTo>
                <a:cubicBezTo>
                  <a:pt x="416307" y="334538"/>
                  <a:pt x="371712" y="349401"/>
                  <a:pt x="371707" y="349405"/>
                </a:cubicBezTo>
                <a:cubicBezTo>
                  <a:pt x="364273" y="354361"/>
                  <a:pt x="356382" y="358692"/>
                  <a:pt x="349405" y="364273"/>
                </a:cubicBezTo>
                <a:cubicBezTo>
                  <a:pt x="343932" y="368651"/>
                  <a:pt x="340546" y="375535"/>
                  <a:pt x="334536" y="379141"/>
                </a:cubicBezTo>
                <a:cubicBezTo>
                  <a:pt x="327817" y="383173"/>
                  <a:pt x="319668" y="384097"/>
                  <a:pt x="312234" y="386575"/>
                </a:cubicBezTo>
                <a:lnTo>
                  <a:pt x="282497" y="416312"/>
                </a:lnTo>
                <a:cubicBezTo>
                  <a:pt x="275063" y="423746"/>
                  <a:pt x="266027" y="429866"/>
                  <a:pt x="260195" y="438614"/>
                </a:cubicBezTo>
                <a:cubicBezTo>
                  <a:pt x="214440" y="507250"/>
                  <a:pt x="272825" y="422828"/>
                  <a:pt x="230458" y="475785"/>
                </a:cubicBezTo>
                <a:cubicBezTo>
                  <a:pt x="224877" y="482762"/>
                  <a:pt x="222567" y="492506"/>
                  <a:pt x="215590" y="498087"/>
                </a:cubicBezTo>
                <a:cubicBezTo>
                  <a:pt x="209471" y="502982"/>
                  <a:pt x="200722" y="503044"/>
                  <a:pt x="193288" y="505522"/>
                </a:cubicBezTo>
                <a:cubicBezTo>
                  <a:pt x="188332" y="510478"/>
                  <a:pt x="182025" y="514380"/>
                  <a:pt x="178419" y="520390"/>
                </a:cubicBezTo>
                <a:cubicBezTo>
                  <a:pt x="149462" y="568649"/>
                  <a:pt x="193794" y="519881"/>
                  <a:pt x="156117" y="557561"/>
                </a:cubicBezTo>
                <a:cubicBezTo>
                  <a:pt x="129006" y="638894"/>
                  <a:pt x="172244" y="515700"/>
                  <a:pt x="133814" y="602166"/>
                </a:cubicBezTo>
                <a:cubicBezTo>
                  <a:pt x="127449" y="616487"/>
                  <a:pt x="123902" y="631902"/>
                  <a:pt x="118946" y="646770"/>
                </a:cubicBezTo>
                <a:cubicBezTo>
                  <a:pt x="116468" y="654204"/>
                  <a:pt x="115859" y="662553"/>
                  <a:pt x="111512" y="669073"/>
                </a:cubicBezTo>
                <a:cubicBezTo>
                  <a:pt x="67783" y="734667"/>
                  <a:pt x="134847" y="629833"/>
                  <a:pt x="81775" y="735980"/>
                </a:cubicBezTo>
                <a:cubicBezTo>
                  <a:pt x="76819" y="745892"/>
                  <a:pt x="70798" y="755340"/>
                  <a:pt x="66907" y="765717"/>
                </a:cubicBezTo>
                <a:cubicBezTo>
                  <a:pt x="63320" y="775284"/>
                  <a:pt x="62280" y="785629"/>
                  <a:pt x="59473" y="795453"/>
                </a:cubicBezTo>
                <a:cubicBezTo>
                  <a:pt x="40180" y="862978"/>
                  <a:pt x="66969" y="750547"/>
                  <a:pt x="44605" y="862361"/>
                </a:cubicBezTo>
                <a:cubicBezTo>
                  <a:pt x="34734" y="911712"/>
                  <a:pt x="38396" y="872980"/>
                  <a:pt x="29736" y="929268"/>
                </a:cubicBezTo>
                <a:cubicBezTo>
                  <a:pt x="26698" y="949014"/>
                  <a:pt x="26488" y="969206"/>
                  <a:pt x="22302" y="988741"/>
                </a:cubicBezTo>
                <a:cubicBezTo>
                  <a:pt x="19018" y="1004066"/>
                  <a:pt x="7434" y="1033346"/>
                  <a:pt x="7434" y="1033346"/>
                </a:cubicBezTo>
                <a:cubicBezTo>
                  <a:pt x="4956" y="1060605"/>
                  <a:pt x="0" y="1087751"/>
                  <a:pt x="0" y="1115122"/>
                </a:cubicBezTo>
                <a:cubicBezTo>
                  <a:pt x="0" y="1209320"/>
                  <a:pt x="2954" y="1303527"/>
                  <a:pt x="7434" y="1397619"/>
                </a:cubicBezTo>
                <a:cubicBezTo>
                  <a:pt x="7920" y="1407825"/>
                  <a:pt x="10299" y="1418217"/>
                  <a:pt x="14868" y="1427356"/>
                </a:cubicBezTo>
                <a:cubicBezTo>
                  <a:pt x="43053" y="1483727"/>
                  <a:pt x="36313" y="1457550"/>
                  <a:pt x="66907" y="1494263"/>
                </a:cubicBezTo>
                <a:cubicBezTo>
                  <a:pt x="77039" y="1506422"/>
                  <a:pt x="82222" y="1522781"/>
                  <a:pt x="96644" y="1531434"/>
                </a:cubicBezTo>
                <a:cubicBezTo>
                  <a:pt x="103363" y="1535466"/>
                  <a:pt x="111512" y="1536390"/>
                  <a:pt x="118946" y="1538868"/>
                </a:cubicBezTo>
                <a:cubicBezTo>
                  <a:pt x="135165" y="1587526"/>
                  <a:pt x="112639" y="1539769"/>
                  <a:pt x="148683" y="1568605"/>
                </a:cubicBezTo>
                <a:cubicBezTo>
                  <a:pt x="196719" y="1607034"/>
                  <a:pt x="129797" y="1579656"/>
                  <a:pt x="185853" y="1598341"/>
                </a:cubicBezTo>
                <a:cubicBezTo>
                  <a:pt x="195765" y="1608253"/>
                  <a:pt x="202291" y="1623645"/>
                  <a:pt x="215590" y="1628078"/>
                </a:cubicBezTo>
                <a:cubicBezTo>
                  <a:pt x="223024" y="1630556"/>
                  <a:pt x="230883" y="1632008"/>
                  <a:pt x="237892" y="1635512"/>
                </a:cubicBezTo>
                <a:cubicBezTo>
                  <a:pt x="245884" y="1639508"/>
                  <a:pt x="251829" y="1647243"/>
                  <a:pt x="260195" y="1650380"/>
                </a:cubicBezTo>
                <a:cubicBezTo>
                  <a:pt x="272026" y="1654817"/>
                  <a:pt x="285031" y="1655073"/>
                  <a:pt x="297366" y="1657814"/>
                </a:cubicBezTo>
                <a:cubicBezTo>
                  <a:pt x="307340" y="1660030"/>
                  <a:pt x="317190" y="1662770"/>
                  <a:pt x="327102" y="1665248"/>
                </a:cubicBezTo>
                <a:lnTo>
                  <a:pt x="505522" y="1657814"/>
                </a:lnTo>
                <a:cubicBezTo>
                  <a:pt x="530383" y="1656352"/>
                  <a:pt x="555111" y="1653130"/>
                  <a:pt x="579863" y="1650380"/>
                </a:cubicBezTo>
                <a:cubicBezTo>
                  <a:pt x="640622" y="1643629"/>
                  <a:pt x="626862" y="1645441"/>
                  <a:pt x="676507" y="1635512"/>
                </a:cubicBezTo>
                <a:lnTo>
                  <a:pt x="1025912" y="1642946"/>
                </a:lnTo>
                <a:cubicBezTo>
                  <a:pt x="1043859" y="1643554"/>
                  <a:pt x="1165619" y="1654834"/>
                  <a:pt x="1189463" y="1657814"/>
                </a:cubicBezTo>
                <a:cubicBezTo>
                  <a:pt x="1204420" y="1659684"/>
                  <a:pt x="1219200" y="1662770"/>
                  <a:pt x="1234068" y="1665248"/>
                </a:cubicBezTo>
                <a:cubicBezTo>
                  <a:pt x="1276195" y="1662770"/>
                  <a:pt x="1318603" y="1663272"/>
                  <a:pt x="1360448" y="1657814"/>
                </a:cubicBezTo>
                <a:cubicBezTo>
                  <a:pt x="1375989" y="1655787"/>
                  <a:pt x="1390185" y="1647902"/>
                  <a:pt x="1405053" y="1642946"/>
                </a:cubicBezTo>
                <a:lnTo>
                  <a:pt x="1427356" y="1635512"/>
                </a:lnTo>
                <a:cubicBezTo>
                  <a:pt x="1434790" y="1630556"/>
                  <a:pt x="1441901" y="1625077"/>
                  <a:pt x="1449658" y="1620644"/>
                </a:cubicBezTo>
                <a:cubicBezTo>
                  <a:pt x="1470749" y="1608592"/>
                  <a:pt x="1483587" y="1606430"/>
                  <a:pt x="1501697" y="1590907"/>
                </a:cubicBezTo>
                <a:cubicBezTo>
                  <a:pt x="1546596" y="1552422"/>
                  <a:pt x="1512757" y="1567396"/>
                  <a:pt x="1553736" y="1553736"/>
                </a:cubicBezTo>
                <a:cubicBezTo>
                  <a:pt x="1589647" y="1517828"/>
                  <a:pt x="1544005" y="1561523"/>
                  <a:pt x="1590907" y="1524000"/>
                </a:cubicBezTo>
                <a:cubicBezTo>
                  <a:pt x="1643864" y="1481633"/>
                  <a:pt x="1559442" y="1540018"/>
                  <a:pt x="1628078" y="1494263"/>
                </a:cubicBezTo>
                <a:cubicBezTo>
                  <a:pt x="1633034" y="1486829"/>
                  <a:pt x="1637131" y="1478745"/>
                  <a:pt x="1642946" y="1471961"/>
                </a:cubicBezTo>
                <a:cubicBezTo>
                  <a:pt x="1676141" y="1433234"/>
                  <a:pt x="1676606" y="1449241"/>
                  <a:pt x="1702419" y="1397619"/>
                </a:cubicBezTo>
                <a:cubicBezTo>
                  <a:pt x="1707375" y="1387707"/>
                  <a:pt x="1713172" y="1378172"/>
                  <a:pt x="1717288" y="1367883"/>
                </a:cubicBezTo>
                <a:cubicBezTo>
                  <a:pt x="1740069" y="1310932"/>
                  <a:pt x="1718527" y="1336908"/>
                  <a:pt x="1747024" y="1308409"/>
                </a:cubicBezTo>
                <a:lnTo>
                  <a:pt x="1776761" y="1219200"/>
                </a:lnTo>
                <a:cubicBezTo>
                  <a:pt x="1776761" y="1219199"/>
                  <a:pt x="1791628" y="1174596"/>
                  <a:pt x="1791629" y="1174595"/>
                </a:cubicBezTo>
                <a:lnTo>
                  <a:pt x="1806497" y="1152292"/>
                </a:lnTo>
                <a:cubicBezTo>
                  <a:pt x="1808975" y="1139902"/>
                  <a:pt x="1810606" y="1127312"/>
                  <a:pt x="1813931" y="1115122"/>
                </a:cubicBezTo>
                <a:cubicBezTo>
                  <a:pt x="1818055" y="1100002"/>
                  <a:pt x="1824999" y="1085722"/>
                  <a:pt x="1828800" y="1070517"/>
                </a:cubicBezTo>
                <a:cubicBezTo>
                  <a:pt x="1852040" y="977552"/>
                  <a:pt x="1822338" y="1093135"/>
                  <a:pt x="1843668" y="1018478"/>
                </a:cubicBezTo>
                <a:cubicBezTo>
                  <a:pt x="1846475" y="1008654"/>
                  <a:pt x="1848624" y="998653"/>
                  <a:pt x="1851102" y="988741"/>
                </a:cubicBezTo>
                <a:cubicBezTo>
                  <a:pt x="1853580" y="961483"/>
                  <a:pt x="1858536" y="934337"/>
                  <a:pt x="1858536" y="906966"/>
                </a:cubicBezTo>
                <a:cubicBezTo>
                  <a:pt x="1858536" y="820199"/>
                  <a:pt x="1855662" y="733417"/>
                  <a:pt x="1851102" y="646770"/>
                </a:cubicBezTo>
                <a:cubicBezTo>
                  <a:pt x="1850690" y="638945"/>
                  <a:pt x="1845821" y="632003"/>
                  <a:pt x="1843668" y="624468"/>
                </a:cubicBezTo>
                <a:cubicBezTo>
                  <a:pt x="1840861" y="614644"/>
                  <a:pt x="1839170" y="604517"/>
                  <a:pt x="1836234" y="594731"/>
                </a:cubicBezTo>
                <a:cubicBezTo>
                  <a:pt x="1831731" y="579719"/>
                  <a:pt x="1826322" y="564994"/>
                  <a:pt x="1821366" y="550126"/>
                </a:cubicBezTo>
                <a:cubicBezTo>
                  <a:pt x="1813515" y="526572"/>
                  <a:pt x="1815531" y="526107"/>
                  <a:pt x="1799063" y="505522"/>
                </a:cubicBezTo>
                <a:cubicBezTo>
                  <a:pt x="1794685" y="500049"/>
                  <a:pt x="1789151" y="495609"/>
                  <a:pt x="1784195" y="490653"/>
                </a:cubicBezTo>
                <a:cubicBezTo>
                  <a:pt x="1781717" y="483219"/>
                  <a:pt x="1781316" y="474727"/>
                  <a:pt x="1776761" y="468351"/>
                </a:cubicBezTo>
                <a:cubicBezTo>
                  <a:pt x="1768613" y="456944"/>
                  <a:pt x="1756936" y="448526"/>
                  <a:pt x="1747024" y="438614"/>
                </a:cubicBezTo>
                <a:cubicBezTo>
                  <a:pt x="1739590" y="431180"/>
                  <a:pt x="1733470" y="422144"/>
                  <a:pt x="1724722" y="416312"/>
                </a:cubicBezTo>
                <a:cubicBezTo>
                  <a:pt x="1717288" y="411356"/>
                  <a:pt x="1709396" y="407026"/>
                  <a:pt x="1702419" y="401444"/>
                </a:cubicBezTo>
                <a:cubicBezTo>
                  <a:pt x="1696946" y="397065"/>
                  <a:pt x="1693158" y="390780"/>
                  <a:pt x="1687551" y="386575"/>
                </a:cubicBezTo>
                <a:cubicBezTo>
                  <a:pt x="1673256" y="375853"/>
                  <a:pt x="1655582" y="369475"/>
                  <a:pt x="1642946" y="356839"/>
                </a:cubicBezTo>
                <a:cubicBezTo>
                  <a:pt x="1633034" y="346927"/>
                  <a:pt x="1625747" y="333371"/>
                  <a:pt x="1613209" y="327102"/>
                </a:cubicBezTo>
                <a:cubicBezTo>
                  <a:pt x="1603297" y="322146"/>
                  <a:pt x="1592870" y="318107"/>
                  <a:pt x="1583473" y="312234"/>
                </a:cubicBezTo>
                <a:cubicBezTo>
                  <a:pt x="1572966" y="305667"/>
                  <a:pt x="1563144" y="297995"/>
                  <a:pt x="1553736" y="289931"/>
                </a:cubicBezTo>
                <a:cubicBezTo>
                  <a:pt x="1545754" y="283089"/>
                  <a:pt x="1540182" y="273461"/>
                  <a:pt x="1531434" y="267629"/>
                </a:cubicBezTo>
                <a:cubicBezTo>
                  <a:pt x="1524914" y="263282"/>
                  <a:pt x="1516565" y="262673"/>
                  <a:pt x="1509131" y="260195"/>
                </a:cubicBezTo>
                <a:cubicBezTo>
                  <a:pt x="1478591" y="229653"/>
                  <a:pt x="1500532" y="248461"/>
                  <a:pt x="1434790" y="215590"/>
                </a:cubicBezTo>
                <a:lnTo>
                  <a:pt x="1434790" y="215590"/>
                </a:lnTo>
                <a:cubicBezTo>
                  <a:pt x="1423748" y="207309"/>
                  <a:pt x="1396728" y="186184"/>
                  <a:pt x="1382751" y="178419"/>
                </a:cubicBezTo>
                <a:cubicBezTo>
                  <a:pt x="1344042" y="156914"/>
                  <a:pt x="1347833" y="159346"/>
                  <a:pt x="1315844" y="148683"/>
                </a:cubicBezTo>
                <a:cubicBezTo>
                  <a:pt x="1286803" y="119642"/>
                  <a:pt x="1317274" y="145680"/>
                  <a:pt x="1278673" y="126380"/>
                </a:cubicBezTo>
                <a:cubicBezTo>
                  <a:pt x="1270681" y="122384"/>
                  <a:pt x="1264535" y="115141"/>
                  <a:pt x="1256370" y="111512"/>
                </a:cubicBezTo>
                <a:cubicBezTo>
                  <a:pt x="1242048" y="105147"/>
                  <a:pt x="1211766" y="96644"/>
                  <a:pt x="1211766" y="96644"/>
                </a:cubicBezTo>
                <a:cubicBezTo>
                  <a:pt x="1182725" y="67603"/>
                  <a:pt x="1213196" y="93641"/>
                  <a:pt x="1174595" y="74341"/>
                </a:cubicBezTo>
                <a:cubicBezTo>
                  <a:pt x="1103906" y="38997"/>
                  <a:pt x="1222767" y="82966"/>
                  <a:pt x="1107688" y="44605"/>
                </a:cubicBezTo>
                <a:cubicBezTo>
                  <a:pt x="1100254" y="42127"/>
                  <a:pt x="1091905" y="41517"/>
                  <a:pt x="1085385" y="37170"/>
                </a:cubicBezTo>
                <a:cubicBezTo>
                  <a:pt x="1077951" y="32214"/>
                  <a:pt x="1071559" y="25127"/>
                  <a:pt x="1063083" y="22302"/>
                </a:cubicBezTo>
                <a:cubicBezTo>
                  <a:pt x="1048783" y="17535"/>
                  <a:pt x="1033192" y="18138"/>
                  <a:pt x="1018478" y="14868"/>
                </a:cubicBezTo>
                <a:cubicBezTo>
                  <a:pt x="1010828" y="13168"/>
                  <a:pt x="1003710" y="9587"/>
                  <a:pt x="996175" y="7434"/>
                </a:cubicBezTo>
                <a:cubicBezTo>
                  <a:pt x="986351" y="4627"/>
                  <a:pt x="976351" y="2478"/>
                  <a:pt x="966439" y="0"/>
                </a:cubicBezTo>
                <a:cubicBezTo>
                  <a:pt x="904488" y="2478"/>
                  <a:pt x="842449" y="3310"/>
                  <a:pt x="780585" y="7434"/>
                </a:cubicBezTo>
                <a:cubicBezTo>
                  <a:pt x="767977" y="8274"/>
                  <a:pt x="755749" y="12127"/>
                  <a:pt x="743414" y="14868"/>
                </a:cubicBezTo>
                <a:cubicBezTo>
                  <a:pt x="715412" y="21091"/>
                  <a:pt x="716210" y="21458"/>
                  <a:pt x="691375" y="29736"/>
                </a:cubicBezTo>
                <a:cubicBezTo>
                  <a:pt x="686419" y="34692"/>
                  <a:pt x="679642" y="38336"/>
                  <a:pt x="676507" y="44605"/>
                </a:cubicBezTo>
                <a:cubicBezTo>
                  <a:pt x="663363" y="70893"/>
                  <a:pt x="662210" y="92265"/>
                  <a:pt x="654205" y="118946"/>
                </a:cubicBezTo>
                <a:cubicBezTo>
                  <a:pt x="649701" y="133958"/>
                  <a:pt x="644292" y="148683"/>
                  <a:pt x="639336" y="163551"/>
                </a:cubicBezTo>
                <a:lnTo>
                  <a:pt x="617034" y="215590"/>
                </a:lnTo>
                <a:close/>
              </a:path>
            </a:pathLst>
          </a:custGeom>
          <a:noFill/>
          <a:ln w="28575">
            <a:solidFill>
              <a:srgbClr val="5CF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645000" y="5257801"/>
            <a:ext cx="1082348" cy="369332"/>
          </a:xfrm>
          <a:prstGeom prst="rect">
            <a:avLst/>
          </a:prstGeom>
          <a:noFill/>
        </p:spPr>
        <p:txBody>
          <a:bodyPr wrap="none" rtlCol="0">
            <a:spAutoFit/>
          </a:bodyPr>
          <a:lstStyle/>
          <a:p>
            <a:r>
              <a:rPr lang="en-US" dirty="0"/>
              <a:t>Example</a:t>
            </a:r>
          </a:p>
        </p:txBody>
      </p:sp>
      <p:cxnSp>
        <p:nvCxnSpPr>
          <p:cNvPr id="18" name="Straight Arrow Connector 17"/>
          <p:cNvCxnSpPr/>
          <p:nvPr/>
        </p:nvCxnSpPr>
        <p:spPr>
          <a:xfrm flipH="1">
            <a:off x="7201830" y="5578398"/>
            <a:ext cx="526894" cy="4033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310298" y="5780269"/>
            <a:ext cx="835181" cy="646331"/>
          </a:xfrm>
          <a:prstGeom prst="rect">
            <a:avLst/>
          </a:prstGeom>
          <a:noFill/>
        </p:spPr>
        <p:txBody>
          <a:bodyPr wrap="square" rtlCol="0">
            <a:spAutoFit/>
          </a:bodyPr>
          <a:lstStyle/>
          <a:p>
            <a:r>
              <a:rPr lang="en-US" dirty="0"/>
              <a:t>Query shape</a:t>
            </a:r>
          </a:p>
        </p:txBody>
      </p:sp>
      <p:cxnSp>
        <p:nvCxnSpPr>
          <p:cNvPr id="21" name="Straight Arrow Connector 20"/>
          <p:cNvCxnSpPr>
            <a:endCxn id="15" idx="27"/>
          </p:cNvCxnSpPr>
          <p:nvPr/>
        </p:nvCxnSpPr>
        <p:spPr>
          <a:xfrm>
            <a:off x="5070088" y="6140605"/>
            <a:ext cx="486008" cy="371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82619B38-0E96-4293-89E0-434B03B0D9E1}"/>
              </a:ext>
            </a:extLst>
          </p:cNvPr>
          <p:cNvGrpSpPr/>
          <p:nvPr/>
        </p:nvGrpSpPr>
        <p:grpSpPr>
          <a:xfrm>
            <a:off x="1472837" y="5492697"/>
            <a:ext cx="2293470" cy="1148953"/>
            <a:chOff x="1364130" y="5270957"/>
            <a:chExt cx="2293470" cy="1148953"/>
          </a:xfrm>
        </p:grpSpPr>
        <p:grpSp>
          <p:nvGrpSpPr>
            <p:cNvPr id="28" name="Group 27">
              <a:extLst>
                <a:ext uri="{FF2B5EF4-FFF2-40B4-BE49-F238E27FC236}">
                  <a16:creationId xmlns:a16="http://schemas.microsoft.com/office/drawing/2014/main" id="{718D589E-C2A5-48CF-9BC5-963543A4162C}"/>
                </a:ext>
              </a:extLst>
            </p:cNvPr>
            <p:cNvGrpSpPr/>
            <p:nvPr/>
          </p:nvGrpSpPr>
          <p:grpSpPr>
            <a:xfrm>
              <a:off x="1405720" y="6019800"/>
              <a:ext cx="2251880" cy="400110"/>
              <a:chOff x="1410621" y="5768190"/>
              <a:chExt cx="2251880" cy="400110"/>
            </a:xfrm>
          </p:grpSpPr>
          <p:sp>
            <p:nvSpPr>
              <p:cNvPr id="22" name="Oval 21">
                <a:extLst>
                  <a:ext uri="{FF2B5EF4-FFF2-40B4-BE49-F238E27FC236}">
                    <a16:creationId xmlns:a16="http://schemas.microsoft.com/office/drawing/2014/main" id="{DAD004D4-8843-43BB-A719-1BEED5A080C6}"/>
                  </a:ext>
                </a:extLst>
              </p:cNvPr>
              <p:cNvSpPr/>
              <p:nvPr/>
            </p:nvSpPr>
            <p:spPr>
              <a:xfrm>
                <a:off x="1410621" y="5870286"/>
                <a:ext cx="228600" cy="228600"/>
              </a:xfrm>
              <a:prstGeom prst="ellipse">
                <a:avLst/>
              </a:prstGeom>
              <a:solidFill>
                <a:srgbClr val="FC674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extBox 19">
                <a:extLst>
                  <a:ext uri="{FF2B5EF4-FFF2-40B4-BE49-F238E27FC236}">
                    <a16:creationId xmlns:a16="http://schemas.microsoft.com/office/drawing/2014/main" id="{D275C119-0A0B-4927-B851-1400699B971F}"/>
                  </a:ext>
                </a:extLst>
              </p:cNvPr>
              <p:cNvSpPr txBox="1"/>
              <p:nvPr/>
            </p:nvSpPr>
            <p:spPr>
              <a:xfrm>
                <a:off x="1640794" y="5768190"/>
                <a:ext cx="2021707" cy="400110"/>
              </a:xfrm>
              <a:prstGeom prst="rect">
                <a:avLst/>
              </a:prstGeom>
              <a:noFill/>
            </p:spPr>
            <p:txBody>
              <a:bodyPr wrap="none" rtlCol="0">
                <a:spAutoFit/>
              </a:bodyPr>
              <a:lstStyle/>
              <a:p>
                <a:r>
                  <a:rPr lang="en-US" sz="2000" dirty="0"/>
                  <a:t>Irrelevant image</a:t>
                </a:r>
              </a:p>
            </p:txBody>
          </p:sp>
        </p:grpSp>
        <p:grpSp>
          <p:nvGrpSpPr>
            <p:cNvPr id="27" name="Group 26">
              <a:extLst>
                <a:ext uri="{FF2B5EF4-FFF2-40B4-BE49-F238E27FC236}">
                  <a16:creationId xmlns:a16="http://schemas.microsoft.com/office/drawing/2014/main" id="{3171DCBF-1038-46B4-8EF9-E37A05FE337B}"/>
                </a:ext>
              </a:extLst>
            </p:cNvPr>
            <p:cNvGrpSpPr/>
            <p:nvPr/>
          </p:nvGrpSpPr>
          <p:grpSpPr>
            <a:xfrm>
              <a:off x="1405289" y="5657123"/>
              <a:ext cx="2211483" cy="400110"/>
              <a:chOff x="1412194" y="6305490"/>
              <a:chExt cx="2211483" cy="400110"/>
            </a:xfrm>
          </p:grpSpPr>
          <p:sp>
            <p:nvSpPr>
              <p:cNvPr id="23" name="Oval 22">
                <a:extLst>
                  <a:ext uri="{FF2B5EF4-FFF2-40B4-BE49-F238E27FC236}">
                    <a16:creationId xmlns:a16="http://schemas.microsoft.com/office/drawing/2014/main" id="{28D42B22-0BE6-46D1-97F2-E5D2E6799972}"/>
                  </a:ext>
                </a:extLst>
              </p:cNvPr>
              <p:cNvSpPr/>
              <p:nvPr/>
            </p:nvSpPr>
            <p:spPr>
              <a:xfrm>
                <a:off x="1412194" y="6391245"/>
                <a:ext cx="228600" cy="228600"/>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TextBox 23">
                <a:extLst>
                  <a:ext uri="{FF2B5EF4-FFF2-40B4-BE49-F238E27FC236}">
                    <a16:creationId xmlns:a16="http://schemas.microsoft.com/office/drawing/2014/main" id="{57FC7960-5C88-4DAD-8F38-2DE6B15FB09A}"/>
                  </a:ext>
                </a:extLst>
              </p:cNvPr>
              <p:cNvSpPr txBox="1"/>
              <p:nvPr/>
            </p:nvSpPr>
            <p:spPr>
              <a:xfrm>
                <a:off x="1656472" y="6305490"/>
                <a:ext cx="1967205" cy="400110"/>
              </a:xfrm>
              <a:prstGeom prst="rect">
                <a:avLst/>
              </a:prstGeom>
              <a:noFill/>
            </p:spPr>
            <p:txBody>
              <a:bodyPr wrap="none" rtlCol="0">
                <a:spAutoFit/>
              </a:bodyPr>
              <a:lstStyle/>
              <a:p>
                <a:r>
                  <a:rPr lang="en-US" sz="2000" dirty="0"/>
                  <a:t>Relevant image</a:t>
                </a:r>
              </a:p>
            </p:txBody>
          </p:sp>
        </p:grpSp>
        <p:sp>
          <p:nvSpPr>
            <p:cNvPr id="25" name="5-Point Star 4">
              <a:extLst>
                <a:ext uri="{FF2B5EF4-FFF2-40B4-BE49-F238E27FC236}">
                  <a16:creationId xmlns:a16="http://schemas.microsoft.com/office/drawing/2014/main" id="{246CA1D9-447F-43BE-A631-B20F0BB3D05E}"/>
                </a:ext>
              </a:extLst>
            </p:cNvPr>
            <p:cNvSpPr/>
            <p:nvPr/>
          </p:nvSpPr>
          <p:spPr>
            <a:xfrm>
              <a:off x="1364130" y="5327992"/>
              <a:ext cx="324728" cy="307818"/>
            </a:xfrm>
            <a:prstGeom prst="star5">
              <a:avLst/>
            </a:prstGeom>
            <a:solidFill>
              <a:srgbClr val="18F8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92116B4-718A-43D2-8CEF-D5BD31E17C9E}"/>
                </a:ext>
              </a:extLst>
            </p:cNvPr>
            <p:cNvSpPr txBox="1"/>
            <p:nvPr/>
          </p:nvSpPr>
          <p:spPr>
            <a:xfrm>
              <a:off x="1663403" y="5270957"/>
              <a:ext cx="1651414" cy="400110"/>
            </a:xfrm>
            <a:prstGeom prst="rect">
              <a:avLst/>
            </a:prstGeom>
            <a:noFill/>
          </p:spPr>
          <p:txBody>
            <a:bodyPr wrap="none" rtlCol="0">
              <a:spAutoFit/>
            </a:bodyPr>
            <a:lstStyle/>
            <a:p>
              <a:r>
                <a:rPr lang="en-US" sz="2000" dirty="0"/>
                <a:t>Query image</a:t>
              </a:r>
            </a:p>
          </p:txBody>
        </p:sp>
      </p:grpSp>
      <p:sp>
        <p:nvSpPr>
          <p:cNvPr id="30" name="Date Placeholder 29">
            <a:extLst>
              <a:ext uri="{FF2B5EF4-FFF2-40B4-BE49-F238E27FC236}">
                <a16:creationId xmlns:a16="http://schemas.microsoft.com/office/drawing/2014/main" id="{360016A9-94F6-41E1-96D9-E664A2244999}"/>
              </a:ext>
            </a:extLst>
          </p:cNvPr>
          <p:cNvSpPr>
            <a:spLocks noGrp="1"/>
          </p:cNvSpPr>
          <p:nvPr>
            <p:ph type="dt" sz="half" idx="10"/>
          </p:nvPr>
        </p:nvSpPr>
        <p:spPr/>
        <p:txBody>
          <a:bodyPr/>
          <a:lstStyle/>
          <a:p>
            <a:fld id="{85A39136-157D-4436-8C18-9E0D6210DB7A}" type="datetime1">
              <a:rPr lang="en-US" smtClean="0"/>
              <a:t>3/28/2023</a:t>
            </a:fld>
            <a:endParaRPr lang="en-US" dirty="0"/>
          </a:p>
        </p:txBody>
      </p:sp>
      <p:sp>
        <p:nvSpPr>
          <p:cNvPr id="31" name="Slide Number Placeholder 30">
            <a:extLst>
              <a:ext uri="{FF2B5EF4-FFF2-40B4-BE49-F238E27FC236}">
                <a16:creationId xmlns:a16="http://schemas.microsoft.com/office/drawing/2014/main" id="{38902580-0D45-4EF2-B6D5-F40091F764C8}"/>
              </a:ext>
            </a:extLst>
          </p:cNvPr>
          <p:cNvSpPr>
            <a:spLocks noGrp="1"/>
          </p:cNvSpPr>
          <p:nvPr>
            <p:ph type="sldNum" sz="quarter" idx="12"/>
          </p:nvPr>
        </p:nvSpPr>
        <p:spPr/>
        <p:txBody>
          <a:bodyPr/>
          <a:lstStyle/>
          <a:p>
            <a:fld id="{8444A278-390B-480E-A91C-73A8347B7D93}" type="slidenum">
              <a:rPr lang="en-US" smtClean="0"/>
              <a:pPr/>
              <a:t>77</a:t>
            </a:fld>
            <a:endParaRPr lang="en-US" dirty="0"/>
          </a:p>
        </p:txBody>
      </p:sp>
    </p:spTree>
    <p:extLst>
      <p:ext uri="{BB962C8B-B14F-4D97-AF65-F5344CB8AC3E}">
        <p14:creationId xmlns:p14="http://schemas.microsoft.com/office/powerpoint/2010/main" val="244753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1000"/>
                                        <p:tgtEl>
                                          <p:spTgt spid="17"/>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right)">
                                      <p:cBhvr>
                                        <p:cTn id="14" dur="1000"/>
                                        <p:tgtEl>
                                          <p:spTgt spid="18"/>
                                        </p:tgtEl>
                                      </p:cBhvr>
                                    </p:animEffect>
                                  </p:childTnLst>
                                </p:cTn>
                              </p:par>
                            </p:childTnLst>
                          </p:cTn>
                        </p:par>
                        <p:par>
                          <p:cTn id="15" fill="hold">
                            <p:stCondLst>
                              <p:cond delay="2000"/>
                            </p:stCondLst>
                            <p:childTnLst>
                              <p:par>
                                <p:cTn id="16" presetID="21" presetClass="entr" presetSubtype="1"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1000"/>
                                        <p:tgtEl>
                                          <p:spTgt spid="15"/>
                                        </p:tgtEl>
                                      </p:cBhvr>
                                    </p:animEffec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4114800" cy="1554162"/>
          </a:xfrm>
        </p:spPr>
        <p:txBody>
          <a:bodyPr>
            <a:normAutofit/>
          </a:bodyPr>
          <a:lstStyle/>
          <a:p>
            <a:pPr eaLnBrk="1" hangingPunct="1"/>
            <a:r>
              <a:rPr lang="en-US" b="1" dirty="0">
                <a:solidFill>
                  <a:srgbClr val="CFAFE7"/>
                </a:solidFill>
                <a:latin typeface="Comic Sans MS" pitchFamily="66" charset="0"/>
              </a:rPr>
              <a:t>Single-point Query</a:t>
            </a:r>
          </a:p>
        </p:txBody>
      </p:sp>
      <p:sp>
        <p:nvSpPr>
          <p:cNvPr id="34819" name="Rectangle 3"/>
          <p:cNvSpPr>
            <a:spLocks noGrp="1" noChangeArrowheads="1"/>
          </p:cNvSpPr>
          <p:nvPr>
            <p:ph type="body" sz="half" idx="1"/>
          </p:nvPr>
        </p:nvSpPr>
        <p:spPr>
          <a:xfrm>
            <a:off x="540245" y="2084672"/>
            <a:ext cx="4191000" cy="4680455"/>
          </a:xfrm>
        </p:spPr>
        <p:txBody>
          <a:bodyPr>
            <a:normAutofit fontScale="92500" lnSpcReduction="10000"/>
          </a:bodyPr>
          <a:lstStyle/>
          <a:p>
            <a:pPr eaLnBrk="1" hangingPunct="1">
              <a:spcAft>
                <a:spcPct val="35000"/>
              </a:spcAft>
            </a:pPr>
            <a:r>
              <a:rPr lang="en-US" altLang="zh-TW" sz="2800" dirty="0">
                <a:solidFill>
                  <a:schemeClr val="accent1">
                    <a:lumMod val="40000"/>
                    <a:lumOff val="60000"/>
                  </a:schemeClr>
                </a:solidFill>
                <a:latin typeface="Arial" charset="0"/>
                <a:ea typeface="PMingLiU" pitchFamily="18" charset="-120"/>
              </a:rPr>
              <a:t>The centroid of the relevant images is the new query point in the next iteration</a:t>
            </a:r>
            <a:endParaRPr lang="en-US" sz="2800" dirty="0">
              <a:solidFill>
                <a:schemeClr val="accent1">
                  <a:lumMod val="40000"/>
                  <a:lumOff val="60000"/>
                </a:schemeClr>
              </a:solidFill>
              <a:latin typeface="Arial" charset="0"/>
            </a:endParaRPr>
          </a:p>
          <a:p>
            <a:pPr eaLnBrk="1" hangingPunct="1"/>
            <a:r>
              <a:rPr lang="en-US" altLang="zh-TW" sz="2800" dirty="0">
                <a:solidFill>
                  <a:schemeClr val="accent1">
                    <a:lumMod val="40000"/>
                    <a:lumOff val="60000"/>
                  </a:schemeClr>
                </a:solidFill>
                <a:latin typeface="Arial" charset="0"/>
                <a:ea typeface="PMingLiU" pitchFamily="18" charset="-120"/>
              </a:rPr>
              <a:t>Distance function is weighted </a:t>
            </a:r>
            <a:r>
              <a:rPr lang="en-US" altLang="zh-TW" sz="2800" dirty="0">
                <a:solidFill>
                  <a:schemeClr val="accent1">
                    <a:lumMod val="60000"/>
                    <a:lumOff val="40000"/>
                  </a:schemeClr>
                </a:solidFill>
                <a:latin typeface="Arial" charset="0"/>
                <a:ea typeface="PMingLiU" pitchFamily="18" charset="-120"/>
              </a:rPr>
              <a:t>(e.g., adjusted based on the statistical variance of the relevant images) </a:t>
            </a:r>
            <a:r>
              <a:rPr lang="en-US" altLang="zh-TW" sz="2800" dirty="0">
                <a:solidFill>
                  <a:schemeClr val="accent1">
                    <a:lumMod val="40000"/>
                    <a:lumOff val="60000"/>
                  </a:schemeClr>
                </a:solidFill>
                <a:latin typeface="Arial" charset="0"/>
                <a:ea typeface="PMingLiU" pitchFamily="18" charset="-120"/>
              </a:rPr>
              <a:t>such that the query contour is shaped to optimize the query result</a:t>
            </a:r>
          </a:p>
          <a:p>
            <a:pPr eaLnBrk="1" hangingPunct="1">
              <a:spcAft>
                <a:spcPct val="35000"/>
              </a:spcAft>
            </a:pPr>
            <a:endParaRPr lang="en-US" dirty="0">
              <a:solidFill>
                <a:srgbClr val="006699"/>
              </a:solidFill>
              <a:latin typeface="Arial" charset="0"/>
            </a:endParaRPr>
          </a:p>
        </p:txBody>
      </p:sp>
      <p:grpSp>
        <p:nvGrpSpPr>
          <p:cNvPr id="40" name="Group 39">
            <a:extLst>
              <a:ext uri="{FF2B5EF4-FFF2-40B4-BE49-F238E27FC236}">
                <a16:creationId xmlns:a16="http://schemas.microsoft.com/office/drawing/2014/main" id="{8E6025F3-33E5-4F90-8B28-D099C11B8B8D}"/>
              </a:ext>
            </a:extLst>
          </p:cNvPr>
          <p:cNvGrpSpPr/>
          <p:nvPr/>
        </p:nvGrpSpPr>
        <p:grpSpPr>
          <a:xfrm>
            <a:off x="4979536" y="457200"/>
            <a:ext cx="3866486" cy="6307939"/>
            <a:chOff x="4979536" y="457200"/>
            <a:chExt cx="3866486" cy="6307939"/>
          </a:xfrm>
        </p:grpSpPr>
        <p:grpSp>
          <p:nvGrpSpPr>
            <p:cNvPr id="6" name="Group 5"/>
            <p:cNvGrpSpPr/>
            <p:nvPr/>
          </p:nvGrpSpPr>
          <p:grpSpPr>
            <a:xfrm>
              <a:off x="5410200" y="457200"/>
              <a:ext cx="3200400" cy="3810000"/>
              <a:chOff x="5181600" y="2057400"/>
              <a:chExt cx="3200400" cy="3810000"/>
            </a:xfrm>
          </p:grpSpPr>
          <p:sp>
            <p:nvSpPr>
              <p:cNvPr id="5" name="Rectangle 4"/>
              <p:cNvSpPr/>
              <p:nvPr/>
            </p:nvSpPr>
            <p:spPr>
              <a:xfrm>
                <a:off x="5181600" y="2057400"/>
                <a:ext cx="3200400" cy="381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20" name="Picture 5" descr="qm"/>
              <p:cNvPicPr>
                <a:picLocks noGrp="1" noChangeAspect="1" noChangeArrowheads="1"/>
              </p:cNvPicPr>
              <p:nvPr>
                <p:ph type="body" sz="half" idx="2"/>
              </p:nvPr>
            </p:nvPicPr>
            <p:blipFill>
              <a:blip r:embed="rId3" cstate="print"/>
              <a:srcRect/>
              <a:stretch>
                <a:fillRect/>
              </a:stretch>
            </p:blipFill>
            <p:spPr>
              <a:xfrm>
                <a:off x="5410200" y="2281238"/>
                <a:ext cx="2743200" cy="3433762"/>
              </a:xfrm>
              <a:noFill/>
            </p:spPr>
          </p:pic>
        </p:grpSp>
        <p:grpSp>
          <p:nvGrpSpPr>
            <p:cNvPr id="2" name="Group 1">
              <a:extLst>
                <a:ext uri="{FF2B5EF4-FFF2-40B4-BE49-F238E27FC236}">
                  <a16:creationId xmlns:a16="http://schemas.microsoft.com/office/drawing/2014/main" id="{1EA217FF-FA0F-4A53-8BF1-7F09EEDA7C24}"/>
                </a:ext>
              </a:extLst>
            </p:cNvPr>
            <p:cNvGrpSpPr/>
            <p:nvPr/>
          </p:nvGrpSpPr>
          <p:grpSpPr>
            <a:xfrm>
              <a:off x="5562600" y="4729162"/>
              <a:ext cx="1858536" cy="1447800"/>
              <a:chOff x="6019800" y="4648200"/>
              <a:chExt cx="1858536" cy="1447800"/>
            </a:xfrm>
          </p:grpSpPr>
          <p:grpSp>
            <p:nvGrpSpPr>
              <p:cNvPr id="7" name="Group 6">
                <a:extLst>
                  <a:ext uri="{FF2B5EF4-FFF2-40B4-BE49-F238E27FC236}">
                    <a16:creationId xmlns:a16="http://schemas.microsoft.com/office/drawing/2014/main" id="{60425621-D23B-409B-ABA1-D796BE765101}"/>
                  </a:ext>
                </a:extLst>
              </p:cNvPr>
              <p:cNvGrpSpPr/>
              <p:nvPr/>
            </p:nvGrpSpPr>
            <p:grpSpPr>
              <a:xfrm>
                <a:off x="6605579" y="5163944"/>
                <a:ext cx="1059955" cy="736282"/>
                <a:chOff x="6141875" y="5578398"/>
                <a:chExt cx="1059955" cy="736282"/>
              </a:xfrm>
            </p:grpSpPr>
            <p:sp>
              <p:nvSpPr>
                <p:cNvPr id="8" name="5-Point Star 3">
                  <a:extLst>
                    <a:ext uri="{FF2B5EF4-FFF2-40B4-BE49-F238E27FC236}">
                      <a16:creationId xmlns:a16="http://schemas.microsoft.com/office/drawing/2014/main" id="{EC809C24-3205-4207-B3AD-CC2F38AF084C}"/>
                    </a:ext>
                  </a:extLst>
                </p:cNvPr>
                <p:cNvSpPr/>
                <p:nvPr/>
              </p:nvSpPr>
              <p:spPr>
                <a:xfrm>
                  <a:off x="6332035" y="5578398"/>
                  <a:ext cx="228600" cy="228600"/>
                </a:xfrm>
                <a:prstGeom prst="star5">
                  <a:avLst/>
                </a:prstGeom>
                <a:solidFill>
                  <a:srgbClr val="18F8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4">
                  <a:extLst>
                    <a:ext uri="{FF2B5EF4-FFF2-40B4-BE49-F238E27FC236}">
                      <a16:creationId xmlns:a16="http://schemas.microsoft.com/office/drawing/2014/main" id="{184BC2F2-9490-4241-9824-7CA9C8E1E4D8}"/>
                    </a:ext>
                  </a:extLst>
                </p:cNvPr>
                <p:cNvSpPr/>
                <p:nvPr/>
              </p:nvSpPr>
              <p:spPr>
                <a:xfrm>
                  <a:off x="6973230" y="5943599"/>
                  <a:ext cx="228600" cy="228600"/>
                </a:xfrm>
                <a:prstGeom prst="star5">
                  <a:avLst/>
                </a:prstGeom>
                <a:solidFill>
                  <a:srgbClr val="18F8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5">
                  <a:extLst>
                    <a:ext uri="{FF2B5EF4-FFF2-40B4-BE49-F238E27FC236}">
                      <a16:creationId xmlns:a16="http://schemas.microsoft.com/office/drawing/2014/main" id="{FAA26EB2-501C-4091-BC2E-8D9C8DD9D568}"/>
                    </a:ext>
                  </a:extLst>
                </p:cNvPr>
                <p:cNvSpPr/>
                <p:nvPr/>
              </p:nvSpPr>
              <p:spPr>
                <a:xfrm>
                  <a:off x="6141875" y="6086080"/>
                  <a:ext cx="228600" cy="228600"/>
                </a:xfrm>
                <a:prstGeom prst="star5">
                  <a:avLst/>
                </a:prstGeom>
                <a:solidFill>
                  <a:srgbClr val="18F8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1" name="Oval 10">
                <a:extLst>
                  <a:ext uri="{FF2B5EF4-FFF2-40B4-BE49-F238E27FC236}">
                    <a16:creationId xmlns:a16="http://schemas.microsoft.com/office/drawing/2014/main" id="{30E672BD-F813-4132-85B1-AD27DD3A96D6}"/>
                  </a:ext>
                </a:extLst>
              </p:cNvPr>
              <p:cNvSpPr/>
              <p:nvPr/>
            </p:nvSpPr>
            <p:spPr>
              <a:xfrm>
                <a:off x="6333892" y="5214124"/>
                <a:ext cx="228600" cy="228600"/>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A4095C9-4F13-4847-900F-C6E625ECBAB1}"/>
                  </a:ext>
                </a:extLst>
              </p:cNvPr>
              <p:cNvSpPr/>
              <p:nvPr/>
            </p:nvSpPr>
            <p:spPr>
              <a:xfrm>
                <a:off x="7551234" y="5163944"/>
                <a:ext cx="228600" cy="228600"/>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B3C350F-62D8-4630-8F1F-5F34136DE8B5}"/>
                  </a:ext>
                </a:extLst>
              </p:cNvPr>
              <p:cNvSpPr/>
              <p:nvPr/>
            </p:nvSpPr>
            <p:spPr>
              <a:xfrm>
                <a:off x="7183202" y="5757745"/>
                <a:ext cx="228600" cy="228600"/>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a16="http://schemas.microsoft.com/office/drawing/2014/main" id="{9B94EA1C-2D85-430F-BA5B-8ECB21F737C1}"/>
                  </a:ext>
                </a:extLst>
              </p:cNvPr>
              <p:cNvSpPr/>
              <p:nvPr/>
            </p:nvSpPr>
            <p:spPr>
              <a:xfrm>
                <a:off x="6949068" y="5467273"/>
                <a:ext cx="228600" cy="228600"/>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a:extLst>
                  <a:ext uri="{FF2B5EF4-FFF2-40B4-BE49-F238E27FC236}">
                    <a16:creationId xmlns:a16="http://schemas.microsoft.com/office/drawing/2014/main" id="{D7DD354B-3144-4D27-A2D4-D5D2BFC35A66}"/>
                  </a:ext>
                </a:extLst>
              </p:cNvPr>
              <p:cNvSpPr/>
              <p:nvPr/>
            </p:nvSpPr>
            <p:spPr>
              <a:xfrm>
                <a:off x="6894241" y="4805247"/>
                <a:ext cx="228600" cy="228600"/>
              </a:xfrm>
              <a:prstGeom prst="ellipse">
                <a:avLst/>
              </a:prstGeom>
              <a:solidFill>
                <a:srgbClr val="FF5B5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a:extLst>
                  <a:ext uri="{FF2B5EF4-FFF2-40B4-BE49-F238E27FC236}">
                    <a16:creationId xmlns:a16="http://schemas.microsoft.com/office/drawing/2014/main" id="{FA1502FF-0E2E-449B-8D06-9F399EEF84DC}"/>
                  </a:ext>
                </a:extLst>
              </p:cNvPr>
              <p:cNvSpPr/>
              <p:nvPr/>
            </p:nvSpPr>
            <p:spPr>
              <a:xfrm>
                <a:off x="6155078" y="5727562"/>
                <a:ext cx="228600" cy="228600"/>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Freeform 14">
                <a:extLst>
                  <a:ext uri="{FF2B5EF4-FFF2-40B4-BE49-F238E27FC236}">
                    <a16:creationId xmlns:a16="http://schemas.microsoft.com/office/drawing/2014/main" id="{61CB87A2-48B2-45C8-8739-8C3F6F22AE2D}"/>
                  </a:ext>
                </a:extLst>
              </p:cNvPr>
              <p:cNvSpPr/>
              <p:nvPr/>
            </p:nvSpPr>
            <p:spPr>
              <a:xfrm>
                <a:off x="6019800" y="4648200"/>
                <a:ext cx="1858536" cy="1447800"/>
              </a:xfrm>
              <a:custGeom>
                <a:avLst/>
                <a:gdLst>
                  <a:gd name="connsiteX0" fmla="*/ 617034 w 1858536"/>
                  <a:gd name="connsiteY0" fmla="*/ 215590 h 1665248"/>
                  <a:gd name="connsiteX1" fmla="*/ 602166 w 1858536"/>
                  <a:gd name="connsiteY1" fmla="*/ 252761 h 1665248"/>
                  <a:gd name="connsiteX2" fmla="*/ 579863 w 1858536"/>
                  <a:gd name="connsiteY2" fmla="*/ 260195 h 1665248"/>
                  <a:gd name="connsiteX3" fmla="*/ 527824 w 1858536"/>
                  <a:gd name="connsiteY3" fmla="*/ 289931 h 1665248"/>
                  <a:gd name="connsiteX4" fmla="*/ 483219 w 1858536"/>
                  <a:gd name="connsiteY4" fmla="*/ 304800 h 1665248"/>
                  <a:gd name="connsiteX5" fmla="*/ 416312 w 1858536"/>
                  <a:gd name="connsiteY5" fmla="*/ 334536 h 1665248"/>
                  <a:gd name="connsiteX6" fmla="*/ 371707 w 1858536"/>
                  <a:gd name="connsiteY6" fmla="*/ 349405 h 1665248"/>
                  <a:gd name="connsiteX7" fmla="*/ 349405 w 1858536"/>
                  <a:gd name="connsiteY7" fmla="*/ 364273 h 1665248"/>
                  <a:gd name="connsiteX8" fmla="*/ 334536 w 1858536"/>
                  <a:gd name="connsiteY8" fmla="*/ 379141 h 1665248"/>
                  <a:gd name="connsiteX9" fmla="*/ 312234 w 1858536"/>
                  <a:gd name="connsiteY9" fmla="*/ 386575 h 1665248"/>
                  <a:gd name="connsiteX10" fmla="*/ 282497 w 1858536"/>
                  <a:gd name="connsiteY10" fmla="*/ 416312 h 1665248"/>
                  <a:gd name="connsiteX11" fmla="*/ 260195 w 1858536"/>
                  <a:gd name="connsiteY11" fmla="*/ 438614 h 1665248"/>
                  <a:gd name="connsiteX12" fmla="*/ 230458 w 1858536"/>
                  <a:gd name="connsiteY12" fmla="*/ 475785 h 1665248"/>
                  <a:gd name="connsiteX13" fmla="*/ 215590 w 1858536"/>
                  <a:gd name="connsiteY13" fmla="*/ 498087 h 1665248"/>
                  <a:gd name="connsiteX14" fmla="*/ 193288 w 1858536"/>
                  <a:gd name="connsiteY14" fmla="*/ 505522 h 1665248"/>
                  <a:gd name="connsiteX15" fmla="*/ 178419 w 1858536"/>
                  <a:gd name="connsiteY15" fmla="*/ 520390 h 1665248"/>
                  <a:gd name="connsiteX16" fmla="*/ 156117 w 1858536"/>
                  <a:gd name="connsiteY16" fmla="*/ 557561 h 1665248"/>
                  <a:gd name="connsiteX17" fmla="*/ 133814 w 1858536"/>
                  <a:gd name="connsiteY17" fmla="*/ 602166 h 1665248"/>
                  <a:gd name="connsiteX18" fmla="*/ 118946 w 1858536"/>
                  <a:gd name="connsiteY18" fmla="*/ 646770 h 1665248"/>
                  <a:gd name="connsiteX19" fmla="*/ 111512 w 1858536"/>
                  <a:gd name="connsiteY19" fmla="*/ 669073 h 1665248"/>
                  <a:gd name="connsiteX20" fmla="*/ 81775 w 1858536"/>
                  <a:gd name="connsiteY20" fmla="*/ 735980 h 1665248"/>
                  <a:gd name="connsiteX21" fmla="*/ 66907 w 1858536"/>
                  <a:gd name="connsiteY21" fmla="*/ 765717 h 1665248"/>
                  <a:gd name="connsiteX22" fmla="*/ 59473 w 1858536"/>
                  <a:gd name="connsiteY22" fmla="*/ 795453 h 1665248"/>
                  <a:gd name="connsiteX23" fmla="*/ 44605 w 1858536"/>
                  <a:gd name="connsiteY23" fmla="*/ 862361 h 1665248"/>
                  <a:gd name="connsiteX24" fmla="*/ 29736 w 1858536"/>
                  <a:gd name="connsiteY24" fmla="*/ 929268 h 1665248"/>
                  <a:gd name="connsiteX25" fmla="*/ 22302 w 1858536"/>
                  <a:gd name="connsiteY25" fmla="*/ 988741 h 1665248"/>
                  <a:gd name="connsiteX26" fmla="*/ 7434 w 1858536"/>
                  <a:gd name="connsiteY26" fmla="*/ 1033346 h 1665248"/>
                  <a:gd name="connsiteX27" fmla="*/ 0 w 1858536"/>
                  <a:gd name="connsiteY27" fmla="*/ 1115122 h 1665248"/>
                  <a:gd name="connsiteX28" fmla="*/ 7434 w 1858536"/>
                  <a:gd name="connsiteY28" fmla="*/ 1397619 h 1665248"/>
                  <a:gd name="connsiteX29" fmla="*/ 14868 w 1858536"/>
                  <a:gd name="connsiteY29" fmla="*/ 1427356 h 1665248"/>
                  <a:gd name="connsiteX30" fmla="*/ 66907 w 1858536"/>
                  <a:gd name="connsiteY30" fmla="*/ 1494263 h 1665248"/>
                  <a:gd name="connsiteX31" fmla="*/ 96644 w 1858536"/>
                  <a:gd name="connsiteY31" fmla="*/ 1531434 h 1665248"/>
                  <a:gd name="connsiteX32" fmla="*/ 118946 w 1858536"/>
                  <a:gd name="connsiteY32" fmla="*/ 1538868 h 1665248"/>
                  <a:gd name="connsiteX33" fmla="*/ 148683 w 1858536"/>
                  <a:gd name="connsiteY33" fmla="*/ 1568605 h 1665248"/>
                  <a:gd name="connsiteX34" fmla="*/ 185853 w 1858536"/>
                  <a:gd name="connsiteY34" fmla="*/ 1598341 h 1665248"/>
                  <a:gd name="connsiteX35" fmla="*/ 215590 w 1858536"/>
                  <a:gd name="connsiteY35" fmla="*/ 1628078 h 1665248"/>
                  <a:gd name="connsiteX36" fmla="*/ 237892 w 1858536"/>
                  <a:gd name="connsiteY36" fmla="*/ 1635512 h 1665248"/>
                  <a:gd name="connsiteX37" fmla="*/ 260195 w 1858536"/>
                  <a:gd name="connsiteY37" fmla="*/ 1650380 h 1665248"/>
                  <a:gd name="connsiteX38" fmla="*/ 297366 w 1858536"/>
                  <a:gd name="connsiteY38" fmla="*/ 1657814 h 1665248"/>
                  <a:gd name="connsiteX39" fmla="*/ 327102 w 1858536"/>
                  <a:gd name="connsiteY39" fmla="*/ 1665248 h 1665248"/>
                  <a:gd name="connsiteX40" fmla="*/ 505522 w 1858536"/>
                  <a:gd name="connsiteY40" fmla="*/ 1657814 h 1665248"/>
                  <a:gd name="connsiteX41" fmla="*/ 579863 w 1858536"/>
                  <a:gd name="connsiteY41" fmla="*/ 1650380 h 1665248"/>
                  <a:gd name="connsiteX42" fmla="*/ 676507 w 1858536"/>
                  <a:gd name="connsiteY42" fmla="*/ 1635512 h 1665248"/>
                  <a:gd name="connsiteX43" fmla="*/ 1025912 w 1858536"/>
                  <a:gd name="connsiteY43" fmla="*/ 1642946 h 1665248"/>
                  <a:gd name="connsiteX44" fmla="*/ 1189463 w 1858536"/>
                  <a:gd name="connsiteY44" fmla="*/ 1657814 h 1665248"/>
                  <a:gd name="connsiteX45" fmla="*/ 1234068 w 1858536"/>
                  <a:gd name="connsiteY45" fmla="*/ 1665248 h 1665248"/>
                  <a:gd name="connsiteX46" fmla="*/ 1360448 w 1858536"/>
                  <a:gd name="connsiteY46" fmla="*/ 1657814 h 1665248"/>
                  <a:gd name="connsiteX47" fmla="*/ 1405053 w 1858536"/>
                  <a:gd name="connsiteY47" fmla="*/ 1642946 h 1665248"/>
                  <a:gd name="connsiteX48" fmla="*/ 1427356 w 1858536"/>
                  <a:gd name="connsiteY48" fmla="*/ 1635512 h 1665248"/>
                  <a:gd name="connsiteX49" fmla="*/ 1449658 w 1858536"/>
                  <a:gd name="connsiteY49" fmla="*/ 1620644 h 1665248"/>
                  <a:gd name="connsiteX50" fmla="*/ 1501697 w 1858536"/>
                  <a:gd name="connsiteY50" fmla="*/ 1590907 h 1665248"/>
                  <a:gd name="connsiteX51" fmla="*/ 1553736 w 1858536"/>
                  <a:gd name="connsiteY51" fmla="*/ 1553736 h 1665248"/>
                  <a:gd name="connsiteX52" fmla="*/ 1590907 w 1858536"/>
                  <a:gd name="connsiteY52" fmla="*/ 1524000 h 1665248"/>
                  <a:gd name="connsiteX53" fmla="*/ 1628078 w 1858536"/>
                  <a:gd name="connsiteY53" fmla="*/ 1494263 h 1665248"/>
                  <a:gd name="connsiteX54" fmla="*/ 1642946 w 1858536"/>
                  <a:gd name="connsiteY54" fmla="*/ 1471961 h 1665248"/>
                  <a:gd name="connsiteX55" fmla="*/ 1702419 w 1858536"/>
                  <a:gd name="connsiteY55" fmla="*/ 1397619 h 1665248"/>
                  <a:gd name="connsiteX56" fmla="*/ 1717288 w 1858536"/>
                  <a:gd name="connsiteY56" fmla="*/ 1367883 h 1665248"/>
                  <a:gd name="connsiteX57" fmla="*/ 1747024 w 1858536"/>
                  <a:gd name="connsiteY57" fmla="*/ 1308409 h 1665248"/>
                  <a:gd name="connsiteX58" fmla="*/ 1776761 w 1858536"/>
                  <a:gd name="connsiteY58" fmla="*/ 1219200 h 1665248"/>
                  <a:gd name="connsiteX59" fmla="*/ 1791629 w 1858536"/>
                  <a:gd name="connsiteY59" fmla="*/ 1174595 h 1665248"/>
                  <a:gd name="connsiteX60" fmla="*/ 1806497 w 1858536"/>
                  <a:gd name="connsiteY60" fmla="*/ 1152292 h 1665248"/>
                  <a:gd name="connsiteX61" fmla="*/ 1813931 w 1858536"/>
                  <a:gd name="connsiteY61" fmla="*/ 1115122 h 1665248"/>
                  <a:gd name="connsiteX62" fmla="*/ 1828800 w 1858536"/>
                  <a:gd name="connsiteY62" fmla="*/ 1070517 h 1665248"/>
                  <a:gd name="connsiteX63" fmla="*/ 1843668 w 1858536"/>
                  <a:gd name="connsiteY63" fmla="*/ 1018478 h 1665248"/>
                  <a:gd name="connsiteX64" fmla="*/ 1851102 w 1858536"/>
                  <a:gd name="connsiteY64" fmla="*/ 988741 h 1665248"/>
                  <a:gd name="connsiteX65" fmla="*/ 1858536 w 1858536"/>
                  <a:gd name="connsiteY65" fmla="*/ 906966 h 1665248"/>
                  <a:gd name="connsiteX66" fmla="*/ 1851102 w 1858536"/>
                  <a:gd name="connsiteY66" fmla="*/ 646770 h 1665248"/>
                  <a:gd name="connsiteX67" fmla="*/ 1843668 w 1858536"/>
                  <a:gd name="connsiteY67" fmla="*/ 624468 h 1665248"/>
                  <a:gd name="connsiteX68" fmla="*/ 1836234 w 1858536"/>
                  <a:gd name="connsiteY68" fmla="*/ 594731 h 1665248"/>
                  <a:gd name="connsiteX69" fmla="*/ 1821366 w 1858536"/>
                  <a:gd name="connsiteY69" fmla="*/ 550126 h 1665248"/>
                  <a:gd name="connsiteX70" fmla="*/ 1799063 w 1858536"/>
                  <a:gd name="connsiteY70" fmla="*/ 505522 h 1665248"/>
                  <a:gd name="connsiteX71" fmla="*/ 1784195 w 1858536"/>
                  <a:gd name="connsiteY71" fmla="*/ 490653 h 1665248"/>
                  <a:gd name="connsiteX72" fmla="*/ 1776761 w 1858536"/>
                  <a:gd name="connsiteY72" fmla="*/ 468351 h 1665248"/>
                  <a:gd name="connsiteX73" fmla="*/ 1747024 w 1858536"/>
                  <a:gd name="connsiteY73" fmla="*/ 438614 h 1665248"/>
                  <a:gd name="connsiteX74" fmla="*/ 1724722 w 1858536"/>
                  <a:gd name="connsiteY74" fmla="*/ 416312 h 1665248"/>
                  <a:gd name="connsiteX75" fmla="*/ 1702419 w 1858536"/>
                  <a:gd name="connsiteY75" fmla="*/ 401444 h 1665248"/>
                  <a:gd name="connsiteX76" fmla="*/ 1687551 w 1858536"/>
                  <a:gd name="connsiteY76" fmla="*/ 386575 h 1665248"/>
                  <a:gd name="connsiteX77" fmla="*/ 1642946 w 1858536"/>
                  <a:gd name="connsiteY77" fmla="*/ 356839 h 1665248"/>
                  <a:gd name="connsiteX78" fmla="*/ 1613209 w 1858536"/>
                  <a:gd name="connsiteY78" fmla="*/ 327102 h 1665248"/>
                  <a:gd name="connsiteX79" fmla="*/ 1583473 w 1858536"/>
                  <a:gd name="connsiteY79" fmla="*/ 312234 h 1665248"/>
                  <a:gd name="connsiteX80" fmla="*/ 1553736 w 1858536"/>
                  <a:gd name="connsiteY80" fmla="*/ 289931 h 1665248"/>
                  <a:gd name="connsiteX81" fmla="*/ 1531434 w 1858536"/>
                  <a:gd name="connsiteY81" fmla="*/ 267629 h 1665248"/>
                  <a:gd name="connsiteX82" fmla="*/ 1509131 w 1858536"/>
                  <a:gd name="connsiteY82" fmla="*/ 260195 h 1665248"/>
                  <a:gd name="connsiteX83" fmla="*/ 1434790 w 1858536"/>
                  <a:gd name="connsiteY83" fmla="*/ 215590 h 1665248"/>
                  <a:gd name="connsiteX84" fmla="*/ 1434790 w 1858536"/>
                  <a:gd name="connsiteY84" fmla="*/ 215590 h 1665248"/>
                  <a:gd name="connsiteX85" fmla="*/ 1382751 w 1858536"/>
                  <a:gd name="connsiteY85" fmla="*/ 178419 h 1665248"/>
                  <a:gd name="connsiteX86" fmla="*/ 1315844 w 1858536"/>
                  <a:gd name="connsiteY86" fmla="*/ 148683 h 1665248"/>
                  <a:gd name="connsiteX87" fmla="*/ 1278673 w 1858536"/>
                  <a:gd name="connsiteY87" fmla="*/ 126380 h 1665248"/>
                  <a:gd name="connsiteX88" fmla="*/ 1256370 w 1858536"/>
                  <a:gd name="connsiteY88" fmla="*/ 111512 h 1665248"/>
                  <a:gd name="connsiteX89" fmla="*/ 1211766 w 1858536"/>
                  <a:gd name="connsiteY89" fmla="*/ 96644 h 1665248"/>
                  <a:gd name="connsiteX90" fmla="*/ 1174595 w 1858536"/>
                  <a:gd name="connsiteY90" fmla="*/ 74341 h 1665248"/>
                  <a:gd name="connsiteX91" fmla="*/ 1107688 w 1858536"/>
                  <a:gd name="connsiteY91" fmla="*/ 44605 h 1665248"/>
                  <a:gd name="connsiteX92" fmla="*/ 1085385 w 1858536"/>
                  <a:gd name="connsiteY92" fmla="*/ 37170 h 1665248"/>
                  <a:gd name="connsiteX93" fmla="*/ 1063083 w 1858536"/>
                  <a:gd name="connsiteY93" fmla="*/ 22302 h 1665248"/>
                  <a:gd name="connsiteX94" fmla="*/ 1018478 w 1858536"/>
                  <a:gd name="connsiteY94" fmla="*/ 14868 h 1665248"/>
                  <a:gd name="connsiteX95" fmla="*/ 996175 w 1858536"/>
                  <a:gd name="connsiteY95" fmla="*/ 7434 h 1665248"/>
                  <a:gd name="connsiteX96" fmla="*/ 966439 w 1858536"/>
                  <a:gd name="connsiteY96" fmla="*/ 0 h 1665248"/>
                  <a:gd name="connsiteX97" fmla="*/ 780585 w 1858536"/>
                  <a:gd name="connsiteY97" fmla="*/ 7434 h 1665248"/>
                  <a:gd name="connsiteX98" fmla="*/ 743414 w 1858536"/>
                  <a:gd name="connsiteY98" fmla="*/ 14868 h 1665248"/>
                  <a:gd name="connsiteX99" fmla="*/ 691375 w 1858536"/>
                  <a:gd name="connsiteY99" fmla="*/ 29736 h 1665248"/>
                  <a:gd name="connsiteX100" fmla="*/ 676507 w 1858536"/>
                  <a:gd name="connsiteY100" fmla="*/ 44605 h 1665248"/>
                  <a:gd name="connsiteX101" fmla="*/ 654205 w 1858536"/>
                  <a:gd name="connsiteY101" fmla="*/ 118946 h 1665248"/>
                  <a:gd name="connsiteX102" fmla="*/ 639336 w 1858536"/>
                  <a:gd name="connsiteY102" fmla="*/ 163551 h 1665248"/>
                  <a:gd name="connsiteX103" fmla="*/ 617034 w 1858536"/>
                  <a:gd name="connsiteY103" fmla="*/ 215590 h 166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858536" h="1665248">
                    <a:moveTo>
                      <a:pt x="617034" y="215590"/>
                    </a:moveTo>
                    <a:cubicBezTo>
                      <a:pt x="612078" y="227980"/>
                      <a:pt x="610709" y="242509"/>
                      <a:pt x="602166" y="252761"/>
                    </a:cubicBezTo>
                    <a:cubicBezTo>
                      <a:pt x="597149" y="258781"/>
                      <a:pt x="586872" y="256691"/>
                      <a:pt x="579863" y="260195"/>
                    </a:cubicBezTo>
                    <a:cubicBezTo>
                      <a:pt x="526206" y="287023"/>
                      <a:pt x="593007" y="263858"/>
                      <a:pt x="527824" y="289931"/>
                    </a:cubicBezTo>
                    <a:cubicBezTo>
                      <a:pt x="513272" y="295752"/>
                      <a:pt x="483219" y="304800"/>
                      <a:pt x="483219" y="304800"/>
                    </a:cubicBezTo>
                    <a:cubicBezTo>
                      <a:pt x="447877" y="328361"/>
                      <a:pt x="469393" y="316843"/>
                      <a:pt x="416312" y="334536"/>
                    </a:cubicBezTo>
                    <a:cubicBezTo>
                      <a:pt x="416307" y="334538"/>
                      <a:pt x="371712" y="349401"/>
                      <a:pt x="371707" y="349405"/>
                    </a:cubicBezTo>
                    <a:cubicBezTo>
                      <a:pt x="364273" y="354361"/>
                      <a:pt x="356382" y="358692"/>
                      <a:pt x="349405" y="364273"/>
                    </a:cubicBezTo>
                    <a:cubicBezTo>
                      <a:pt x="343932" y="368651"/>
                      <a:pt x="340546" y="375535"/>
                      <a:pt x="334536" y="379141"/>
                    </a:cubicBezTo>
                    <a:cubicBezTo>
                      <a:pt x="327817" y="383173"/>
                      <a:pt x="319668" y="384097"/>
                      <a:pt x="312234" y="386575"/>
                    </a:cubicBezTo>
                    <a:lnTo>
                      <a:pt x="282497" y="416312"/>
                    </a:lnTo>
                    <a:cubicBezTo>
                      <a:pt x="275063" y="423746"/>
                      <a:pt x="266027" y="429866"/>
                      <a:pt x="260195" y="438614"/>
                    </a:cubicBezTo>
                    <a:cubicBezTo>
                      <a:pt x="214440" y="507250"/>
                      <a:pt x="272825" y="422828"/>
                      <a:pt x="230458" y="475785"/>
                    </a:cubicBezTo>
                    <a:cubicBezTo>
                      <a:pt x="224877" y="482762"/>
                      <a:pt x="222567" y="492506"/>
                      <a:pt x="215590" y="498087"/>
                    </a:cubicBezTo>
                    <a:cubicBezTo>
                      <a:pt x="209471" y="502982"/>
                      <a:pt x="200722" y="503044"/>
                      <a:pt x="193288" y="505522"/>
                    </a:cubicBezTo>
                    <a:cubicBezTo>
                      <a:pt x="188332" y="510478"/>
                      <a:pt x="182025" y="514380"/>
                      <a:pt x="178419" y="520390"/>
                    </a:cubicBezTo>
                    <a:cubicBezTo>
                      <a:pt x="149462" y="568649"/>
                      <a:pt x="193794" y="519881"/>
                      <a:pt x="156117" y="557561"/>
                    </a:cubicBezTo>
                    <a:cubicBezTo>
                      <a:pt x="129006" y="638894"/>
                      <a:pt x="172244" y="515700"/>
                      <a:pt x="133814" y="602166"/>
                    </a:cubicBezTo>
                    <a:cubicBezTo>
                      <a:pt x="127449" y="616487"/>
                      <a:pt x="123902" y="631902"/>
                      <a:pt x="118946" y="646770"/>
                    </a:cubicBezTo>
                    <a:cubicBezTo>
                      <a:pt x="116468" y="654204"/>
                      <a:pt x="115859" y="662553"/>
                      <a:pt x="111512" y="669073"/>
                    </a:cubicBezTo>
                    <a:cubicBezTo>
                      <a:pt x="67783" y="734667"/>
                      <a:pt x="134847" y="629833"/>
                      <a:pt x="81775" y="735980"/>
                    </a:cubicBezTo>
                    <a:cubicBezTo>
                      <a:pt x="76819" y="745892"/>
                      <a:pt x="70798" y="755340"/>
                      <a:pt x="66907" y="765717"/>
                    </a:cubicBezTo>
                    <a:cubicBezTo>
                      <a:pt x="63320" y="775284"/>
                      <a:pt x="62280" y="785629"/>
                      <a:pt x="59473" y="795453"/>
                    </a:cubicBezTo>
                    <a:cubicBezTo>
                      <a:pt x="40180" y="862978"/>
                      <a:pt x="66969" y="750547"/>
                      <a:pt x="44605" y="862361"/>
                    </a:cubicBezTo>
                    <a:cubicBezTo>
                      <a:pt x="34734" y="911712"/>
                      <a:pt x="38396" y="872980"/>
                      <a:pt x="29736" y="929268"/>
                    </a:cubicBezTo>
                    <a:cubicBezTo>
                      <a:pt x="26698" y="949014"/>
                      <a:pt x="26488" y="969206"/>
                      <a:pt x="22302" y="988741"/>
                    </a:cubicBezTo>
                    <a:cubicBezTo>
                      <a:pt x="19018" y="1004066"/>
                      <a:pt x="7434" y="1033346"/>
                      <a:pt x="7434" y="1033346"/>
                    </a:cubicBezTo>
                    <a:cubicBezTo>
                      <a:pt x="4956" y="1060605"/>
                      <a:pt x="0" y="1087751"/>
                      <a:pt x="0" y="1115122"/>
                    </a:cubicBezTo>
                    <a:cubicBezTo>
                      <a:pt x="0" y="1209320"/>
                      <a:pt x="2954" y="1303527"/>
                      <a:pt x="7434" y="1397619"/>
                    </a:cubicBezTo>
                    <a:cubicBezTo>
                      <a:pt x="7920" y="1407825"/>
                      <a:pt x="10299" y="1418217"/>
                      <a:pt x="14868" y="1427356"/>
                    </a:cubicBezTo>
                    <a:cubicBezTo>
                      <a:pt x="43053" y="1483727"/>
                      <a:pt x="36313" y="1457550"/>
                      <a:pt x="66907" y="1494263"/>
                    </a:cubicBezTo>
                    <a:cubicBezTo>
                      <a:pt x="77039" y="1506422"/>
                      <a:pt x="82222" y="1522781"/>
                      <a:pt x="96644" y="1531434"/>
                    </a:cubicBezTo>
                    <a:cubicBezTo>
                      <a:pt x="103363" y="1535466"/>
                      <a:pt x="111512" y="1536390"/>
                      <a:pt x="118946" y="1538868"/>
                    </a:cubicBezTo>
                    <a:cubicBezTo>
                      <a:pt x="135165" y="1587526"/>
                      <a:pt x="112639" y="1539769"/>
                      <a:pt x="148683" y="1568605"/>
                    </a:cubicBezTo>
                    <a:cubicBezTo>
                      <a:pt x="196719" y="1607034"/>
                      <a:pt x="129797" y="1579656"/>
                      <a:pt x="185853" y="1598341"/>
                    </a:cubicBezTo>
                    <a:cubicBezTo>
                      <a:pt x="195765" y="1608253"/>
                      <a:pt x="202291" y="1623645"/>
                      <a:pt x="215590" y="1628078"/>
                    </a:cubicBezTo>
                    <a:cubicBezTo>
                      <a:pt x="223024" y="1630556"/>
                      <a:pt x="230883" y="1632008"/>
                      <a:pt x="237892" y="1635512"/>
                    </a:cubicBezTo>
                    <a:cubicBezTo>
                      <a:pt x="245884" y="1639508"/>
                      <a:pt x="251829" y="1647243"/>
                      <a:pt x="260195" y="1650380"/>
                    </a:cubicBezTo>
                    <a:cubicBezTo>
                      <a:pt x="272026" y="1654817"/>
                      <a:pt x="285031" y="1655073"/>
                      <a:pt x="297366" y="1657814"/>
                    </a:cubicBezTo>
                    <a:cubicBezTo>
                      <a:pt x="307340" y="1660030"/>
                      <a:pt x="317190" y="1662770"/>
                      <a:pt x="327102" y="1665248"/>
                    </a:cubicBezTo>
                    <a:lnTo>
                      <a:pt x="505522" y="1657814"/>
                    </a:lnTo>
                    <a:cubicBezTo>
                      <a:pt x="530383" y="1656352"/>
                      <a:pt x="555111" y="1653130"/>
                      <a:pt x="579863" y="1650380"/>
                    </a:cubicBezTo>
                    <a:cubicBezTo>
                      <a:pt x="640622" y="1643629"/>
                      <a:pt x="626862" y="1645441"/>
                      <a:pt x="676507" y="1635512"/>
                    </a:cubicBezTo>
                    <a:lnTo>
                      <a:pt x="1025912" y="1642946"/>
                    </a:lnTo>
                    <a:cubicBezTo>
                      <a:pt x="1043859" y="1643554"/>
                      <a:pt x="1165619" y="1654834"/>
                      <a:pt x="1189463" y="1657814"/>
                    </a:cubicBezTo>
                    <a:cubicBezTo>
                      <a:pt x="1204420" y="1659684"/>
                      <a:pt x="1219200" y="1662770"/>
                      <a:pt x="1234068" y="1665248"/>
                    </a:cubicBezTo>
                    <a:cubicBezTo>
                      <a:pt x="1276195" y="1662770"/>
                      <a:pt x="1318603" y="1663272"/>
                      <a:pt x="1360448" y="1657814"/>
                    </a:cubicBezTo>
                    <a:cubicBezTo>
                      <a:pt x="1375989" y="1655787"/>
                      <a:pt x="1390185" y="1647902"/>
                      <a:pt x="1405053" y="1642946"/>
                    </a:cubicBezTo>
                    <a:lnTo>
                      <a:pt x="1427356" y="1635512"/>
                    </a:lnTo>
                    <a:cubicBezTo>
                      <a:pt x="1434790" y="1630556"/>
                      <a:pt x="1441901" y="1625077"/>
                      <a:pt x="1449658" y="1620644"/>
                    </a:cubicBezTo>
                    <a:cubicBezTo>
                      <a:pt x="1470749" y="1608592"/>
                      <a:pt x="1483587" y="1606430"/>
                      <a:pt x="1501697" y="1590907"/>
                    </a:cubicBezTo>
                    <a:cubicBezTo>
                      <a:pt x="1546596" y="1552422"/>
                      <a:pt x="1512757" y="1567396"/>
                      <a:pt x="1553736" y="1553736"/>
                    </a:cubicBezTo>
                    <a:cubicBezTo>
                      <a:pt x="1589647" y="1517828"/>
                      <a:pt x="1544005" y="1561523"/>
                      <a:pt x="1590907" y="1524000"/>
                    </a:cubicBezTo>
                    <a:cubicBezTo>
                      <a:pt x="1643864" y="1481633"/>
                      <a:pt x="1559442" y="1540018"/>
                      <a:pt x="1628078" y="1494263"/>
                    </a:cubicBezTo>
                    <a:cubicBezTo>
                      <a:pt x="1633034" y="1486829"/>
                      <a:pt x="1637131" y="1478745"/>
                      <a:pt x="1642946" y="1471961"/>
                    </a:cubicBezTo>
                    <a:cubicBezTo>
                      <a:pt x="1676141" y="1433234"/>
                      <a:pt x="1676606" y="1449241"/>
                      <a:pt x="1702419" y="1397619"/>
                    </a:cubicBezTo>
                    <a:cubicBezTo>
                      <a:pt x="1707375" y="1387707"/>
                      <a:pt x="1713172" y="1378172"/>
                      <a:pt x="1717288" y="1367883"/>
                    </a:cubicBezTo>
                    <a:cubicBezTo>
                      <a:pt x="1740069" y="1310932"/>
                      <a:pt x="1718527" y="1336908"/>
                      <a:pt x="1747024" y="1308409"/>
                    </a:cubicBezTo>
                    <a:lnTo>
                      <a:pt x="1776761" y="1219200"/>
                    </a:lnTo>
                    <a:cubicBezTo>
                      <a:pt x="1776761" y="1219199"/>
                      <a:pt x="1791628" y="1174596"/>
                      <a:pt x="1791629" y="1174595"/>
                    </a:cubicBezTo>
                    <a:lnTo>
                      <a:pt x="1806497" y="1152292"/>
                    </a:lnTo>
                    <a:cubicBezTo>
                      <a:pt x="1808975" y="1139902"/>
                      <a:pt x="1810606" y="1127312"/>
                      <a:pt x="1813931" y="1115122"/>
                    </a:cubicBezTo>
                    <a:cubicBezTo>
                      <a:pt x="1818055" y="1100002"/>
                      <a:pt x="1824999" y="1085722"/>
                      <a:pt x="1828800" y="1070517"/>
                    </a:cubicBezTo>
                    <a:cubicBezTo>
                      <a:pt x="1852040" y="977552"/>
                      <a:pt x="1822338" y="1093135"/>
                      <a:pt x="1843668" y="1018478"/>
                    </a:cubicBezTo>
                    <a:cubicBezTo>
                      <a:pt x="1846475" y="1008654"/>
                      <a:pt x="1848624" y="998653"/>
                      <a:pt x="1851102" y="988741"/>
                    </a:cubicBezTo>
                    <a:cubicBezTo>
                      <a:pt x="1853580" y="961483"/>
                      <a:pt x="1858536" y="934337"/>
                      <a:pt x="1858536" y="906966"/>
                    </a:cubicBezTo>
                    <a:cubicBezTo>
                      <a:pt x="1858536" y="820199"/>
                      <a:pt x="1855662" y="733417"/>
                      <a:pt x="1851102" y="646770"/>
                    </a:cubicBezTo>
                    <a:cubicBezTo>
                      <a:pt x="1850690" y="638945"/>
                      <a:pt x="1845821" y="632003"/>
                      <a:pt x="1843668" y="624468"/>
                    </a:cubicBezTo>
                    <a:cubicBezTo>
                      <a:pt x="1840861" y="614644"/>
                      <a:pt x="1839170" y="604517"/>
                      <a:pt x="1836234" y="594731"/>
                    </a:cubicBezTo>
                    <a:cubicBezTo>
                      <a:pt x="1831731" y="579719"/>
                      <a:pt x="1826322" y="564994"/>
                      <a:pt x="1821366" y="550126"/>
                    </a:cubicBezTo>
                    <a:cubicBezTo>
                      <a:pt x="1813515" y="526572"/>
                      <a:pt x="1815531" y="526107"/>
                      <a:pt x="1799063" y="505522"/>
                    </a:cubicBezTo>
                    <a:cubicBezTo>
                      <a:pt x="1794685" y="500049"/>
                      <a:pt x="1789151" y="495609"/>
                      <a:pt x="1784195" y="490653"/>
                    </a:cubicBezTo>
                    <a:cubicBezTo>
                      <a:pt x="1781717" y="483219"/>
                      <a:pt x="1781316" y="474727"/>
                      <a:pt x="1776761" y="468351"/>
                    </a:cubicBezTo>
                    <a:cubicBezTo>
                      <a:pt x="1768613" y="456944"/>
                      <a:pt x="1756936" y="448526"/>
                      <a:pt x="1747024" y="438614"/>
                    </a:cubicBezTo>
                    <a:cubicBezTo>
                      <a:pt x="1739590" y="431180"/>
                      <a:pt x="1733470" y="422144"/>
                      <a:pt x="1724722" y="416312"/>
                    </a:cubicBezTo>
                    <a:cubicBezTo>
                      <a:pt x="1717288" y="411356"/>
                      <a:pt x="1709396" y="407026"/>
                      <a:pt x="1702419" y="401444"/>
                    </a:cubicBezTo>
                    <a:cubicBezTo>
                      <a:pt x="1696946" y="397065"/>
                      <a:pt x="1693158" y="390780"/>
                      <a:pt x="1687551" y="386575"/>
                    </a:cubicBezTo>
                    <a:cubicBezTo>
                      <a:pt x="1673256" y="375853"/>
                      <a:pt x="1655582" y="369475"/>
                      <a:pt x="1642946" y="356839"/>
                    </a:cubicBezTo>
                    <a:cubicBezTo>
                      <a:pt x="1633034" y="346927"/>
                      <a:pt x="1625747" y="333371"/>
                      <a:pt x="1613209" y="327102"/>
                    </a:cubicBezTo>
                    <a:cubicBezTo>
                      <a:pt x="1603297" y="322146"/>
                      <a:pt x="1592870" y="318107"/>
                      <a:pt x="1583473" y="312234"/>
                    </a:cubicBezTo>
                    <a:cubicBezTo>
                      <a:pt x="1572966" y="305667"/>
                      <a:pt x="1563144" y="297995"/>
                      <a:pt x="1553736" y="289931"/>
                    </a:cubicBezTo>
                    <a:cubicBezTo>
                      <a:pt x="1545754" y="283089"/>
                      <a:pt x="1540182" y="273461"/>
                      <a:pt x="1531434" y="267629"/>
                    </a:cubicBezTo>
                    <a:cubicBezTo>
                      <a:pt x="1524914" y="263282"/>
                      <a:pt x="1516565" y="262673"/>
                      <a:pt x="1509131" y="260195"/>
                    </a:cubicBezTo>
                    <a:cubicBezTo>
                      <a:pt x="1478591" y="229653"/>
                      <a:pt x="1500532" y="248461"/>
                      <a:pt x="1434790" y="215590"/>
                    </a:cubicBezTo>
                    <a:lnTo>
                      <a:pt x="1434790" y="215590"/>
                    </a:lnTo>
                    <a:cubicBezTo>
                      <a:pt x="1423748" y="207309"/>
                      <a:pt x="1396728" y="186184"/>
                      <a:pt x="1382751" y="178419"/>
                    </a:cubicBezTo>
                    <a:cubicBezTo>
                      <a:pt x="1344042" y="156914"/>
                      <a:pt x="1347833" y="159346"/>
                      <a:pt x="1315844" y="148683"/>
                    </a:cubicBezTo>
                    <a:cubicBezTo>
                      <a:pt x="1286803" y="119642"/>
                      <a:pt x="1317274" y="145680"/>
                      <a:pt x="1278673" y="126380"/>
                    </a:cubicBezTo>
                    <a:cubicBezTo>
                      <a:pt x="1270681" y="122384"/>
                      <a:pt x="1264535" y="115141"/>
                      <a:pt x="1256370" y="111512"/>
                    </a:cubicBezTo>
                    <a:cubicBezTo>
                      <a:pt x="1242048" y="105147"/>
                      <a:pt x="1211766" y="96644"/>
                      <a:pt x="1211766" y="96644"/>
                    </a:cubicBezTo>
                    <a:cubicBezTo>
                      <a:pt x="1182725" y="67603"/>
                      <a:pt x="1213196" y="93641"/>
                      <a:pt x="1174595" y="74341"/>
                    </a:cubicBezTo>
                    <a:cubicBezTo>
                      <a:pt x="1103906" y="38997"/>
                      <a:pt x="1222767" y="82966"/>
                      <a:pt x="1107688" y="44605"/>
                    </a:cubicBezTo>
                    <a:cubicBezTo>
                      <a:pt x="1100254" y="42127"/>
                      <a:pt x="1091905" y="41517"/>
                      <a:pt x="1085385" y="37170"/>
                    </a:cubicBezTo>
                    <a:cubicBezTo>
                      <a:pt x="1077951" y="32214"/>
                      <a:pt x="1071559" y="25127"/>
                      <a:pt x="1063083" y="22302"/>
                    </a:cubicBezTo>
                    <a:cubicBezTo>
                      <a:pt x="1048783" y="17535"/>
                      <a:pt x="1033192" y="18138"/>
                      <a:pt x="1018478" y="14868"/>
                    </a:cubicBezTo>
                    <a:cubicBezTo>
                      <a:pt x="1010828" y="13168"/>
                      <a:pt x="1003710" y="9587"/>
                      <a:pt x="996175" y="7434"/>
                    </a:cubicBezTo>
                    <a:cubicBezTo>
                      <a:pt x="986351" y="4627"/>
                      <a:pt x="976351" y="2478"/>
                      <a:pt x="966439" y="0"/>
                    </a:cubicBezTo>
                    <a:cubicBezTo>
                      <a:pt x="904488" y="2478"/>
                      <a:pt x="842449" y="3310"/>
                      <a:pt x="780585" y="7434"/>
                    </a:cubicBezTo>
                    <a:cubicBezTo>
                      <a:pt x="767977" y="8274"/>
                      <a:pt x="755749" y="12127"/>
                      <a:pt x="743414" y="14868"/>
                    </a:cubicBezTo>
                    <a:cubicBezTo>
                      <a:pt x="715412" y="21091"/>
                      <a:pt x="716210" y="21458"/>
                      <a:pt x="691375" y="29736"/>
                    </a:cubicBezTo>
                    <a:cubicBezTo>
                      <a:pt x="686419" y="34692"/>
                      <a:pt x="679642" y="38336"/>
                      <a:pt x="676507" y="44605"/>
                    </a:cubicBezTo>
                    <a:cubicBezTo>
                      <a:pt x="663363" y="70893"/>
                      <a:pt x="662210" y="92265"/>
                      <a:pt x="654205" y="118946"/>
                    </a:cubicBezTo>
                    <a:cubicBezTo>
                      <a:pt x="649701" y="133958"/>
                      <a:pt x="644292" y="148683"/>
                      <a:pt x="639336" y="163551"/>
                    </a:cubicBezTo>
                    <a:lnTo>
                      <a:pt x="617034" y="215590"/>
                    </a:lnTo>
                    <a:close/>
                  </a:path>
                </a:pathLst>
              </a:custGeom>
              <a:noFill/>
              <a:ln w="28575">
                <a:solidFill>
                  <a:srgbClr val="5CF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 name="Straight Arrow Connector 3">
              <a:extLst>
                <a:ext uri="{FF2B5EF4-FFF2-40B4-BE49-F238E27FC236}">
                  <a16:creationId xmlns:a16="http://schemas.microsoft.com/office/drawing/2014/main" id="{07155C93-BD76-4650-B942-62BB8B856BAB}"/>
                </a:ext>
              </a:extLst>
            </p:cNvPr>
            <p:cNvCxnSpPr>
              <a:cxnSpLocks/>
            </p:cNvCxnSpPr>
            <p:nvPr/>
          </p:nvCxnSpPr>
          <p:spPr>
            <a:xfrm>
              <a:off x="5334000" y="6405562"/>
              <a:ext cx="25908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5345519-3D64-4E34-94B9-D500C50C5F8F}"/>
                </a:ext>
              </a:extLst>
            </p:cNvPr>
            <p:cNvCxnSpPr>
              <a:cxnSpLocks/>
            </p:cNvCxnSpPr>
            <p:nvPr/>
          </p:nvCxnSpPr>
          <p:spPr>
            <a:xfrm flipH="1" flipV="1">
              <a:off x="5295331" y="4496013"/>
              <a:ext cx="49218" cy="19095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F09364B-7499-43EE-BB28-471D271B7DF4}"/>
                </a:ext>
              </a:extLst>
            </p:cNvPr>
            <p:cNvCxnSpPr>
              <a:cxnSpLocks/>
            </p:cNvCxnSpPr>
            <p:nvPr/>
          </p:nvCxnSpPr>
          <p:spPr>
            <a:xfrm flipH="1" flipV="1">
              <a:off x="5334000" y="5209980"/>
              <a:ext cx="2377068" cy="890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45C4-98C8-4C2A-9DEC-6E135353A09E}"/>
                </a:ext>
              </a:extLst>
            </p:cNvPr>
            <p:cNvCxnSpPr>
              <a:cxnSpLocks/>
            </p:cNvCxnSpPr>
            <p:nvPr/>
          </p:nvCxnSpPr>
          <p:spPr>
            <a:xfrm flipH="1" flipV="1">
              <a:off x="5334000" y="6087094"/>
              <a:ext cx="2377068" cy="890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DE9AA2D-E515-48FE-B51E-49D404FDA49F}"/>
                </a:ext>
              </a:extLst>
            </p:cNvPr>
            <p:cNvCxnSpPr>
              <a:cxnSpLocks/>
            </p:cNvCxnSpPr>
            <p:nvPr/>
          </p:nvCxnSpPr>
          <p:spPr>
            <a:xfrm>
              <a:off x="5670274" y="4800600"/>
              <a:ext cx="32612" cy="160813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A0AD17C-B760-40F8-AEE5-E4F2BB89D632}"/>
                </a:ext>
              </a:extLst>
            </p:cNvPr>
            <p:cNvCxnSpPr>
              <a:cxnSpLocks/>
            </p:cNvCxnSpPr>
            <p:nvPr/>
          </p:nvCxnSpPr>
          <p:spPr>
            <a:xfrm>
              <a:off x="7330068" y="4793416"/>
              <a:ext cx="32612" cy="160813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3BC7E16-786E-49E8-B716-5217F9E78607}"/>
                </a:ext>
              </a:extLst>
            </p:cNvPr>
            <p:cNvSpPr txBox="1"/>
            <p:nvPr/>
          </p:nvSpPr>
          <p:spPr>
            <a:xfrm>
              <a:off x="5653668" y="6395807"/>
              <a:ext cx="1787669" cy="369332"/>
            </a:xfrm>
            <a:prstGeom prst="rect">
              <a:avLst/>
            </a:prstGeom>
            <a:noFill/>
          </p:spPr>
          <p:txBody>
            <a:bodyPr wrap="none" rtlCol="0">
              <a:spAutoFit/>
            </a:bodyPr>
            <a:lstStyle/>
            <a:p>
              <a:r>
                <a:rPr lang="en-US" dirty="0"/>
                <a:t>Larger variance</a:t>
              </a:r>
            </a:p>
          </p:txBody>
        </p:sp>
        <p:sp>
          <p:nvSpPr>
            <p:cNvPr id="36" name="TextBox 35">
              <a:extLst>
                <a:ext uri="{FF2B5EF4-FFF2-40B4-BE49-F238E27FC236}">
                  <a16:creationId xmlns:a16="http://schemas.microsoft.com/office/drawing/2014/main" id="{40779362-F667-4B56-9E05-52103911C804}"/>
                </a:ext>
              </a:extLst>
            </p:cNvPr>
            <p:cNvSpPr txBox="1"/>
            <p:nvPr/>
          </p:nvSpPr>
          <p:spPr>
            <a:xfrm rot="16200000">
              <a:off x="4680736" y="5480400"/>
              <a:ext cx="966931" cy="369332"/>
            </a:xfrm>
            <a:prstGeom prst="rect">
              <a:avLst/>
            </a:prstGeom>
            <a:noFill/>
          </p:spPr>
          <p:txBody>
            <a:bodyPr wrap="none" rtlCol="0">
              <a:spAutoFit/>
            </a:bodyPr>
            <a:lstStyle/>
            <a:p>
              <a:r>
                <a:rPr lang="en-US" dirty="0"/>
                <a:t>Smaller</a:t>
              </a:r>
            </a:p>
          </p:txBody>
        </p:sp>
        <p:sp>
          <p:nvSpPr>
            <p:cNvPr id="42" name="TextBox 41">
              <a:extLst>
                <a:ext uri="{FF2B5EF4-FFF2-40B4-BE49-F238E27FC236}">
                  <a16:creationId xmlns:a16="http://schemas.microsoft.com/office/drawing/2014/main" id="{33B3808E-FF82-489B-B898-4A99D9C7BCFF}"/>
                </a:ext>
              </a:extLst>
            </p:cNvPr>
            <p:cNvSpPr txBox="1"/>
            <p:nvPr/>
          </p:nvSpPr>
          <p:spPr>
            <a:xfrm>
              <a:off x="7768953" y="5432019"/>
              <a:ext cx="1077069" cy="584775"/>
            </a:xfrm>
            <a:prstGeom prst="rect">
              <a:avLst/>
            </a:prstGeom>
            <a:noFill/>
          </p:spPr>
          <p:txBody>
            <a:bodyPr wrap="square" rtlCol="0">
              <a:spAutoFit/>
            </a:bodyPr>
            <a:lstStyle/>
            <a:p>
              <a:r>
                <a:rPr lang="en-US" sz="1600" dirty="0">
                  <a:solidFill>
                    <a:srgbClr val="FFFF00"/>
                  </a:solidFill>
                </a:rPr>
                <a:t>Relevant image</a:t>
              </a:r>
            </a:p>
          </p:txBody>
        </p:sp>
        <p:cxnSp>
          <p:nvCxnSpPr>
            <p:cNvPr id="43" name="Straight Arrow Connector 42">
              <a:extLst>
                <a:ext uri="{FF2B5EF4-FFF2-40B4-BE49-F238E27FC236}">
                  <a16:creationId xmlns:a16="http://schemas.microsoft.com/office/drawing/2014/main" id="{B9492704-FC89-4905-8D75-A15DDEA086C4}"/>
                </a:ext>
              </a:extLst>
            </p:cNvPr>
            <p:cNvCxnSpPr>
              <a:cxnSpLocks/>
            </p:cNvCxnSpPr>
            <p:nvPr/>
          </p:nvCxnSpPr>
          <p:spPr>
            <a:xfrm flipH="1" flipV="1">
              <a:off x="7281082" y="5390866"/>
              <a:ext cx="545909" cy="232012"/>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4AE4CD4C-CCE7-43D4-A085-0309B695DBB3}"/>
              </a:ext>
            </a:extLst>
          </p:cNvPr>
          <p:cNvSpPr>
            <a:spLocks noGrp="1"/>
          </p:cNvSpPr>
          <p:nvPr>
            <p:ph type="dt" sz="half" idx="10"/>
          </p:nvPr>
        </p:nvSpPr>
        <p:spPr/>
        <p:txBody>
          <a:bodyPr/>
          <a:lstStyle/>
          <a:p>
            <a:fld id="{0B0E87EE-086B-498A-AFF8-479576A13FBC}" type="datetime1">
              <a:rPr lang="en-US" smtClean="0"/>
              <a:t>3/28/2023</a:t>
            </a:fld>
            <a:endParaRPr lang="en-US" dirty="0"/>
          </a:p>
        </p:txBody>
      </p:sp>
      <p:sp>
        <p:nvSpPr>
          <p:cNvPr id="17" name="Slide Number Placeholder 16">
            <a:extLst>
              <a:ext uri="{FF2B5EF4-FFF2-40B4-BE49-F238E27FC236}">
                <a16:creationId xmlns:a16="http://schemas.microsoft.com/office/drawing/2014/main" id="{CF33E70C-18C7-4C5D-AC4C-955C7C0DD064}"/>
              </a:ext>
            </a:extLst>
          </p:cNvPr>
          <p:cNvSpPr>
            <a:spLocks noGrp="1"/>
          </p:cNvSpPr>
          <p:nvPr>
            <p:ph type="sldNum" sz="quarter" idx="12"/>
          </p:nvPr>
        </p:nvSpPr>
        <p:spPr/>
        <p:txBody>
          <a:bodyPr/>
          <a:lstStyle/>
          <a:p>
            <a:fld id="{8444A278-390B-480E-A91C-73A8347B7D93}" type="slidenum">
              <a:rPr lang="en-US" smtClean="0"/>
              <a:pPr/>
              <a:t>78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1000"/>
                                        <p:tgtEl>
                                          <p:spTgt spid="34819">
                                            <p:txEl>
                                              <p:pRg st="0" end="0"/>
                                            </p:txEl>
                                          </p:spTgt>
                                        </p:tgtEl>
                                      </p:cBhvr>
                                    </p:animEffect>
                                    <p:anim calcmode="lin" valueType="num">
                                      <p:cBhvr>
                                        <p:cTn id="8" dur="10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48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819">
                                            <p:txEl>
                                              <p:pRg st="1" end="1"/>
                                            </p:txEl>
                                          </p:spTgt>
                                        </p:tgtEl>
                                        <p:attrNameLst>
                                          <p:attrName>style.visibility</p:attrName>
                                        </p:attrNameLst>
                                      </p:cBhvr>
                                      <p:to>
                                        <p:strVal val="visible"/>
                                      </p:to>
                                    </p:set>
                                    <p:animEffect transition="in" filter="fade">
                                      <p:cBhvr>
                                        <p:cTn id="14" dur="1000"/>
                                        <p:tgtEl>
                                          <p:spTgt spid="34819">
                                            <p:txEl>
                                              <p:pRg st="1" end="1"/>
                                            </p:txEl>
                                          </p:spTgt>
                                        </p:tgtEl>
                                      </p:cBhvr>
                                    </p:animEffect>
                                    <p:anim calcmode="lin" valueType="num">
                                      <p:cBhvr>
                                        <p:cTn id="15" dur="10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4819">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dissolve">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b="1" dirty="0">
                <a:solidFill>
                  <a:srgbClr val="CFAFE7"/>
                </a:solidFill>
                <a:latin typeface="Comic Sans MS" pitchFamily="66" charset="0"/>
              </a:rPr>
              <a:t>Multipoint Query</a:t>
            </a:r>
          </a:p>
        </p:txBody>
      </p:sp>
      <p:sp>
        <p:nvSpPr>
          <p:cNvPr id="35843" name="Rectangle 3"/>
          <p:cNvSpPr>
            <a:spLocks noGrp="1" noChangeArrowheads="1"/>
          </p:cNvSpPr>
          <p:nvPr>
            <p:ph type="body" sz="half" idx="1"/>
          </p:nvPr>
        </p:nvSpPr>
        <p:spPr>
          <a:xfrm>
            <a:off x="609600" y="1600200"/>
            <a:ext cx="3733800" cy="4876800"/>
          </a:xfrm>
        </p:spPr>
        <p:txBody>
          <a:bodyPr>
            <a:noAutofit/>
          </a:bodyPr>
          <a:lstStyle/>
          <a:p>
            <a:pPr eaLnBrk="1" hangingPunct="1">
              <a:lnSpc>
                <a:spcPts val="2500"/>
              </a:lnSpc>
              <a:spcAft>
                <a:spcPct val="35000"/>
              </a:spcAft>
            </a:pPr>
            <a:r>
              <a:rPr lang="en-US" altLang="zh-TW" sz="2400" dirty="0">
                <a:solidFill>
                  <a:schemeClr val="accent1">
                    <a:lumMod val="40000"/>
                    <a:lumOff val="60000"/>
                  </a:schemeClr>
                </a:solidFill>
                <a:latin typeface="Arial" charset="0"/>
                <a:ea typeface="PMingLiU" pitchFamily="18" charset="-120"/>
              </a:rPr>
              <a:t>Relevant points according to user feedback are grouped into clusters, each represented by its </a:t>
            </a:r>
            <a:r>
              <a:rPr lang="en-US" altLang="zh-TW" sz="2400" dirty="0" err="1">
                <a:solidFill>
                  <a:schemeClr val="accent1">
                    <a:lumMod val="40000"/>
                    <a:lumOff val="60000"/>
                  </a:schemeClr>
                </a:solidFill>
                <a:latin typeface="Arial" charset="0"/>
                <a:ea typeface="PMingLiU" pitchFamily="18" charset="-120"/>
              </a:rPr>
              <a:t>centroid</a:t>
            </a:r>
            <a:r>
              <a:rPr lang="en-US" altLang="zh-TW" sz="2400" dirty="0">
                <a:solidFill>
                  <a:schemeClr val="accent1">
                    <a:lumMod val="40000"/>
                    <a:lumOff val="60000"/>
                  </a:schemeClr>
                </a:solidFill>
                <a:latin typeface="Arial" charset="0"/>
                <a:ea typeface="PMingLiU" pitchFamily="18" charset="-120"/>
              </a:rPr>
              <a:t>. </a:t>
            </a:r>
          </a:p>
          <a:p>
            <a:pPr eaLnBrk="1" hangingPunct="1">
              <a:lnSpc>
                <a:spcPts val="2500"/>
              </a:lnSpc>
              <a:spcAft>
                <a:spcPct val="35000"/>
              </a:spcAft>
            </a:pPr>
            <a:r>
              <a:rPr lang="en-US" altLang="zh-TW" sz="2400" dirty="0">
                <a:solidFill>
                  <a:schemeClr val="accent1">
                    <a:lumMod val="40000"/>
                    <a:lumOff val="60000"/>
                  </a:schemeClr>
                </a:solidFill>
                <a:latin typeface="Arial" charset="0"/>
                <a:ea typeface="PMingLiU" pitchFamily="18" charset="-120"/>
              </a:rPr>
              <a:t>Distance of a data point is computed as weighed combination of individual distances from the centroids. </a:t>
            </a:r>
          </a:p>
          <a:p>
            <a:pPr eaLnBrk="1" hangingPunct="1">
              <a:lnSpc>
                <a:spcPts val="2500"/>
              </a:lnSpc>
              <a:spcAft>
                <a:spcPct val="35000"/>
              </a:spcAft>
            </a:pPr>
            <a:r>
              <a:rPr lang="en-US" sz="2400" dirty="0">
                <a:solidFill>
                  <a:schemeClr val="accent1">
                    <a:lumMod val="40000"/>
                    <a:lumOff val="60000"/>
                  </a:schemeClr>
                </a:solidFill>
                <a:latin typeface="Arial" charset="0"/>
              </a:rPr>
              <a:t>Weight factor is proportional to the cluster size</a:t>
            </a:r>
          </a:p>
        </p:txBody>
      </p:sp>
      <p:cxnSp>
        <p:nvCxnSpPr>
          <p:cNvPr id="4" name="Straight Connector 3"/>
          <p:cNvCxnSpPr>
            <a:endCxn id="11" idx="7"/>
          </p:cNvCxnSpPr>
          <p:nvPr/>
        </p:nvCxnSpPr>
        <p:spPr>
          <a:xfrm flipH="1">
            <a:off x="6581016" y="1834132"/>
            <a:ext cx="889371" cy="133196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30" idx="3"/>
          </p:cNvCxnSpPr>
          <p:nvPr/>
        </p:nvCxnSpPr>
        <p:spPr>
          <a:xfrm flipH="1" flipV="1">
            <a:off x="5160693" y="3236821"/>
            <a:ext cx="1219611" cy="3506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31" idx="0"/>
          </p:cNvCxnSpPr>
          <p:nvPr/>
        </p:nvCxnSpPr>
        <p:spPr>
          <a:xfrm>
            <a:off x="6577584" y="3334512"/>
            <a:ext cx="744691" cy="96307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845" name="TextBox 35844"/>
          <p:cNvSpPr txBox="1"/>
          <p:nvPr/>
        </p:nvSpPr>
        <p:spPr>
          <a:xfrm>
            <a:off x="6819225" y="3453064"/>
            <a:ext cx="487634" cy="369332"/>
          </a:xfrm>
          <a:prstGeom prst="rect">
            <a:avLst/>
          </a:prstGeom>
          <a:noFill/>
        </p:spPr>
        <p:txBody>
          <a:bodyPr wrap="none" rtlCol="0">
            <a:spAutoFit/>
          </a:bodyPr>
          <a:lstStyle/>
          <a:p>
            <a:r>
              <a:rPr lang="en-US" dirty="0"/>
              <a:t>W</a:t>
            </a:r>
            <a:r>
              <a:rPr lang="en-US" baseline="-25000" dirty="0"/>
              <a:t>3</a:t>
            </a:r>
            <a:endParaRPr lang="en-US" dirty="0"/>
          </a:p>
        </p:txBody>
      </p:sp>
      <p:sp>
        <p:nvSpPr>
          <p:cNvPr id="40" name="TextBox 39"/>
          <p:cNvSpPr txBox="1"/>
          <p:nvPr/>
        </p:nvSpPr>
        <p:spPr>
          <a:xfrm>
            <a:off x="4810526" y="563969"/>
            <a:ext cx="487634" cy="369332"/>
          </a:xfrm>
          <a:prstGeom prst="rect">
            <a:avLst/>
          </a:prstGeom>
          <a:noFill/>
        </p:spPr>
        <p:txBody>
          <a:bodyPr wrap="none" rtlCol="0">
            <a:spAutoFit/>
          </a:bodyPr>
          <a:lstStyle/>
          <a:p>
            <a:r>
              <a:rPr lang="en-US" dirty="0"/>
              <a:t>W</a:t>
            </a:r>
            <a:r>
              <a:rPr lang="en-US" baseline="-25000" dirty="0"/>
              <a:t>1</a:t>
            </a:r>
            <a:endParaRPr lang="en-US" dirty="0"/>
          </a:p>
        </p:txBody>
      </p:sp>
      <p:sp>
        <p:nvSpPr>
          <p:cNvPr id="41" name="TextBox 40"/>
          <p:cNvSpPr txBox="1"/>
          <p:nvPr/>
        </p:nvSpPr>
        <p:spPr>
          <a:xfrm>
            <a:off x="5615225" y="2894257"/>
            <a:ext cx="487634" cy="369332"/>
          </a:xfrm>
          <a:prstGeom prst="rect">
            <a:avLst/>
          </a:prstGeom>
          <a:noFill/>
        </p:spPr>
        <p:txBody>
          <a:bodyPr wrap="none" rtlCol="0">
            <a:spAutoFit/>
          </a:bodyPr>
          <a:lstStyle/>
          <a:p>
            <a:r>
              <a:rPr lang="en-US" dirty="0"/>
              <a:t>W</a:t>
            </a:r>
            <a:r>
              <a:rPr lang="en-US" baseline="-25000" dirty="0"/>
              <a:t>2</a:t>
            </a:r>
            <a:endParaRPr lang="en-US" dirty="0"/>
          </a:p>
        </p:txBody>
      </p:sp>
      <p:sp>
        <p:nvSpPr>
          <p:cNvPr id="35846" name="TextBox 35845"/>
          <p:cNvSpPr txBox="1"/>
          <p:nvPr/>
        </p:nvSpPr>
        <p:spPr>
          <a:xfrm>
            <a:off x="4343400" y="5430747"/>
            <a:ext cx="4543296" cy="369332"/>
          </a:xfrm>
          <a:prstGeom prst="rect">
            <a:avLst/>
          </a:prstGeom>
          <a:noFill/>
        </p:spPr>
        <p:txBody>
          <a:bodyPr wrap="square" rtlCol="0">
            <a:spAutoFit/>
          </a:bodyPr>
          <a:lstStyle/>
          <a:p>
            <a:pPr algn="ctr"/>
            <a:r>
              <a:rPr lang="en-US" dirty="0"/>
              <a:t>Similarity(</a:t>
            </a:r>
            <a:r>
              <a:rPr lang="en-US" i="1" dirty="0"/>
              <a:t>O</a:t>
            </a:r>
            <a:r>
              <a:rPr lang="en-US" dirty="0"/>
              <a:t>) =  w</a:t>
            </a:r>
            <a:r>
              <a:rPr lang="en-US" baseline="-25000" dirty="0"/>
              <a:t>1</a:t>
            </a:r>
            <a:r>
              <a:rPr lang="en-US" dirty="0"/>
              <a:t> ∙ d</a:t>
            </a:r>
            <a:r>
              <a:rPr lang="en-US" baseline="-25000" dirty="0"/>
              <a:t>1</a:t>
            </a:r>
            <a:r>
              <a:rPr lang="en-US" dirty="0"/>
              <a:t> + w</a:t>
            </a:r>
            <a:r>
              <a:rPr lang="en-US" baseline="-25000" dirty="0"/>
              <a:t>2</a:t>
            </a:r>
            <a:r>
              <a:rPr lang="en-US" dirty="0"/>
              <a:t> ∙ d</a:t>
            </a:r>
            <a:r>
              <a:rPr lang="en-US" baseline="-25000" dirty="0"/>
              <a:t>2</a:t>
            </a:r>
            <a:r>
              <a:rPr lang="en-US" dirty="0"/>
              <a:t> +  w</a:t>
            </a:r>
            <a:r>
              <a:rPr lang="en-US" baseline="-25000" dirty="0"/>
              <a:t>3</a:t>
            </a:r>
            <a:r>
              <a:rPr lang="en-US" dirty="0"/>
              <a:t> ∙ d</a:t>
            </a:r>
            <a:r>
              <a:rPr lang="en-US" baseline="-25000" dirty="0"/>
              <a:t>3</a:t>
            </a:r>
            <a:r>
              <a:rPr lang="en-US" dirty="0"/>
              <a:t> </a:t>
            </a:r>
          </a:p>
        </p:txBody>
      </p:sp>
      <p:sp>
        <p:nvSpPr>
          <p:cNvPr id="43" name="TextBox 42"/>
          <p:cNvSpPr txBox="1"/>
          <p:nvPr/>
        </p:nvSpPr>
        <p:spPr>
          <a:xfrm>
            <a:off x="5736548" y="5833607"/>
            <a:ext cx="2426762" cy="369332"/>
          </a:xfrm>
          <a:prstGeom prst="rect">
            <a:avLst/>
          </a:prstGeom>
          <a:noFill/>
        </p:spPr>
        <p:txBody>
          <a:bodyPr wrap="square" rtlCol="0">
            <a:spAutoFit/>
          </a:bodyPr>
          <a:lstStyle/>
          <a:p>
            <a:pPr algn="ctr"/>
            <a:r>
              <a:rPr lang="en-US" dirty="0"/>
              <a:t>w</a:t>
            </a:r>
            <a:r>
              <a:rPr lang="en-US" baseline="-25000" dirty="0"/>
              <a:t>1</a:t>
            </a:r>
            <a:r>
              <a:rPr lang="en-US" dirty="0"/>
              <a:t> &lt; w</a:t>
            </a:r>
            <a:r>
              <a:rPr lang="en-US" baseline="-25000" dirty="0"/>
              <a:t>2</a:t>
            </a:r>
            <a:r>
              <a:rPr lang="en-US" dirty="0"/>
              <a:t> &lt;  w</a:t>
            </a:r>
            <a:r>
              <a:rPr lang="en-US" baseline="-25000" dirty="0"/>
              <a:t>3</a:t>
            </a:r>
            <a:r>
              <a:rPr lang="en-US" dirty="0"/>
              <a:t> </a:t>
            </a:r>
          </a:p>
        </p:txBody>
      </p:sp>
      <p:grpSp>
        <p:nvGrpSpPr>
          <p:cNvPr id="7" name="Group 6"/>
          <p:cNvGrpSpPr/>
          <p:nvPr/>
        </p:nvGrpSpPr>
        <p:grpSpPr>
          <a:xfrm rot="2793169">
            <a:off x="4583849" y="2822167"/>
            <a:ext cx="1039387" cy="746202"/>
            <a:chOff x="6162443" y="5578398"/>
            <a:chExt cx="1039387" cy="746202"/>
          </a:xfrm>
        </p:grpSpPr>
        <p:sp>
          <p:nvSpPr>
            <p:cNvPr id="8" name="5-Point Star 7"/>
            <p:cNvSpPr/>
            <p:nvPr/>
          </p:nvSpPr>
          <p:spPr>
            <a:xfrm>
              <a:off x="6332035" y="5578398"/>
              <a:ext cx="228600" cy="228600"/>
            </a:xfrm>
            <a:prstGeom prst="star5">
              <a:avLst/>
            </a:prstGeom>
            <a:solidFill>
              <a:srgbClr val="18F8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6973230" y="5943599"/>
              <a:ext cx="228600" cy="228600"/>
            </a:xfrm>
            <a:prstGeom prst="star5">
              <a:avLst/>
            </a:prstGeom>
            <a:solidFill>
              <a:srgbClr val="18F8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6162443" y="6096000"/>
              <a:ext cx="228600" cy="228600"/>
            </a:xfrm>
            <a:prstGeom prst="star5">
              <a:avLst/>
            </a:prstGeom>
            <a:solidFill>
              <a:srgbClr val="18F8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6" name="Group 5"/>
          <p:cNvGrpSpPr/>
          <p:nvPr/>
        </p:nvGrpSpPr>
        <p:grpSpPr>
          <a:xfrm>
            <a:off x="7098109" y="1291656"/>
            <a:ext cx="1049743" cy="1114585"/>
            <a:chOff x="7095920" y="1355498"/>
            <a:chExt cx="1049743" cy="1114585"/>
          </a:xfrm>
        </p:grpSpPr>
        <p:grpSp>
          <p:nvGrpSpPr>
            <p:cNvPr id="13" name="Group 12"/>
            <p:cNvGrpSpPr/>
            <p:nvPr/>
          </p:nvGrpSpPr>
          <p:grpSpPr>
            <a:xfrm rot="2311837">
              <a:off x="7106276" y="1355498"/>
              <a:ext cx="1039387" cy="1026780"/>
              <a:chOff x="6162443" y="5297820"/>
              <a:chExt cx="1039387" cy="1026780"/>
            </a:xfrm>
          </p:grpSpPr>
          <p:sp>
            <p:nvSpPr>
              <p:cNvPr id="14" name="5-Point Star 13"/>
              <p:cNvSpPr/>
              <p:nvPr/>
            </p:nvSpPr>
            <p:spPr>
              <a:xfrm>
                <a:off x="6253673" y="5297820"/>
                <a:ext cx="228600" cy="228600"/>
              </a:xfrm>
              <a:prstGeom prst="star5">
                <a:avLst/>
              </a:prstGeom>
              <a:solidFill>
                <a:srgbClr val="18F8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6973230" y="5943599"/>
                <a:ext cx="228600" cy="228600"/>
              </a:xfrm>
              <a:prstGeom prst="star5">
                <a:avLst/>
              </a:prstGeom>
              <a:solidFill>
                <a:srgbClr val="18F8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6162443" y="6096000"/>
                <a:ext cx="228600" cy="228600"/>
              </a:xfrm>
              <a:prstGeom prst="star5">
                <a:avLst/>
              </a:prstGeom>
              <a:solidFill>
                <a:srgbClr val="18F8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1" name="Group 20"/>
            <p:cNvGrpSpPr/>
            <p:nvPr/>
          </p:nvGrpSpPr>
          <p:grpSpPr>
            <a:xfrm>
              <a:off x="7095920" y="1456256"/>
              <a:ext cx="854124" cy="1013827"/>
              <a:chOff x="6332035" y="5578398"/>
              <a:chExt cx="854124" cy="1013827"/>
            </a:xfrm>
          </p:grpSpPr>
          <p:sp>
            <p:nvSpPr>
              <p:cNvPr id="22" name="5-Point Star 21"/>
              <p:cNvSpPr/>
              <p:nvPr/>
            </p:nvSpPr>
            <p:spPr>
              <a:xfrm>
                <a:off x="6332035" y="5578398"/>
                <a:ext cx="228600" cy="228600"/>
              </a:xfrm>
              <a:prstGeom prst="star5">
                <a:avLst/>
              </a:prstGeom>
              <a:solidFill>
                <a:srgbClr val="18F8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6957559" y="5796815"/>
                <a:ext cx="228600" cy="228600"/>
              </a:xfrm>
              <a:prstGeom prst="star5">
                <a:avLst/>
              </a:prstGeom>
              <a:solidFill>
                <a:srgbClr val="18F8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6522963" y="6363625"/>
                <a:ext cx="228600" cy="228600"/>
              </a:xfrm>
              <a:prstGeom prst="star5">
                <a:avLst/>
              </a:prstGeom>
              <a:solidFill>
                <a:srgbClr val="18F8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12" name="Group 11"/>
          <p:cNvGrpSpPr/>
          <p:nvPr/>
        </p:nvGrpSpPr>
        <p:grpSpPr>
          <a:xfrm>
            <a:off x="6497945" y="3764487"/>
            <a:ext cx="1438146" cy="1110693"/>
            <a:chOff x="6363634" y="4192884"/>
            <a:chExt cx="1438146" cy="1110693"/>
          </a:xfrm>
        </p:grpSpPr>
        <p:grpSp>
          <p:nvGrpSpPr>
            <p:cNvPr id="17" name="Group 16"/>
            <p:cNvGrpSpPr/>
            <p:nvPr/>
          </p:nvGrpSpPr>
          <p:grpSpPr>
            <a:xfrm rot="19239794">
              <a:off x="6762393" y="4562471"/>
              <a:ext cx="1039387" cy="741106"/>
              <a:chOff x="6162443" y="5583494"/>
              <a:chExt cx="1039387" cy="741106"/>
            </a:xfrm>
          </p:grpSpPr>
          <p:sp>
            <p:nvSpPr>
              <p:cNvPr id="18" name="5-Point Star 17"/>
              <p:cNvSpPr/>
              <p:nvPr/>
            </p:nvSpPr>
            <p:spPr>
              <a:xfrm>
                <a:off x="6280077" y="5583494"/>
                <a:ext cx="228600" cy="228600"/>
              </a:xfrm>
              <a:prstGeom prst="star5">
                <a:avLst/>
              </a:prstGeom>
              <a:solidFill>
                <a:srgbClr val="18F8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6973230" y="5943599"/>
                <a:ext cx="228600" cy="228600"/>
              </a:xfrm>
              <a:prstGeom prst="star5">
                <a:avLst/>
              </a:prstGeom>
              <a:solidFill>
                <a:srgbClr val="18F8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6162443" y="6096000"/>
                <a:ext cx="228600" cy="228600"/>
              </a:xfrm>
              <a:prstGeom prst="star5">
                <a:avLst/>
              </a:prstGeom>
              <a:solidFill>
                <a:srgbClr val="18F8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5" name="Group 24"/>
            <p:cNvGrpSpPr/>
            <p:nvPr/>
          </p:nvGrpSpPr>
          <p:grpSpPr>
            <a:xfrm>
              <a:off x="6363634" y="4192884"/>
              <a:ext cx="1037514" cy="760131"/>
              <a:chOff x="5268838" y="5409602"/>
              <a:chExt cx="1037514" cy="760131"/>
            </a:xfrm>
          </p:grpSpPr>
          <p:sp>
            <p:nvSpPr>
              <p:cNvPr id="26" name="5-Point Star 25"/>
              <p:cNvSpPr/>
              <p:nvPr/>
            </p:nvSpPr>
            <p:spPr>
              <a:xfrm>
                <a:off x="6077752" y="5409602"/>
                <a:ext cx="228600" cy="228600"/>
              </a:xfrm>
              <a:prstGeom prst="star5">
                <a:avLst/>
              </a:prstGeom>
              <a:solidFill>
                <a:srgbClr val="18F8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5268838" y="5941133"/>
                <a:ext cx="228600" cy="228600"/>
              </a:xfrm>
              <a:prstGeom prst="star5">
                <a:avLst/>
              </a:prstGeom>
              <a:solidFill>
                <a:srgbClr val="18F8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Rectangle 1"/>
          <p:cNvSpPr/>
          <p:nvPr/>
        </p:nvSpPr>
        <p:spPr>
          <a:xfrm>
            <a:off x="7443455" y="1771694"/>
            <a:ext cx="114300" cy="8508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046393" y="3194276"/>
            <a:ext cx="114300" cy="8508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265125" y="4297584"/>
            <a:ext cx="114300" cy="8508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6385894" y="3032756"/>
            <a:ext cx="592421" cy="461665"/>
            <a:chOff x="6385894" y="3032756"/>
            <a:chExt cx="592421" cy="461665"/>
          </a:xfrm>
        </p:grpSpPr>
        <p:sp>
          <p:nvSpPr>
            <p:cNvPr id="11" name="Oval 10"/>
            <p:cNvSpPr/>
            <p:nvPr/>
          </p:nvSpPr>
          <p:spPr>
            <a:xfrm>
              <a:off x="6385894" y="3132616"/>
              <a:ext cx="228600" cy="228600"/>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847" name="TextBox 35846"/>
            <p:cNvSpPr txBox="1"/>
            <p:nvPr/>
          </p:nvSpPr>
          <p:spPr>
            <a:xfrm>
              <a:off x="6554801" y="3032756"/>
              <a:ext cx="423514" cy="461665"/>
            </a:xfrm>
            <a:prstGeom prst="rect">
              <a:avLst/>
            </a:prstGeom>
            <a:noFill/>
          </p:spPr>
          <p:txBody>
            <a:bodyPr wrap="none" rtlCol="0">
              <a:spAutoFit/>
            </a:bodyPr>
            <a:lstStyle/>
            <a:p>
              <a:r>
                <a:rPr lang="en-US" sz="2400" i="1" dirty="0"/>
                <a:t>O</a:t>
              </a:r>
            </a:p>
          </p:txBody>
        </p:sp>
      </p:grpSp>
      <p:sp>
        <p:nvSpPr>
          <p:cNvPr id="3" name="Freeform 2"/>
          <p:cNvSpPr/>
          <p:nvPr/>
        </p:nvSpPr>
        <p:spPr>
          <a:xfrm>
            <a:off x="5510438" y="2209991"/>
            <a:ext cx="1895856" cy="1853184"/>
          </a:xfrm>
          <a:custGeom>
            <a:avLst/>
            <a:gdLst>
              <a:gd name="connsiteX0" fmla="*/ 1700784 w 1895856"/>
              <a:gd name="connsiteY0" fmla="*/ 24384 h 1853184"/>
              <a:gd name="connsiteX1" fmla="*/ 1670304 w 1895856"/>
              <a:gd name="connsiteY1" fmla="*/ 6096 h 1853184"/>
              <a:gd name="connsiteX2" fmla="*/ 1652016 w 1895856"/>
              <a:gd name="connsiteY2" fmla="*/ 0 h 1853184"/>
              <a:gd name="connsiteX3" fmla="*/ 1353312 w 1895856"/>
              <a:gd name="connsiteY3" fmla="*/ 6096 h 1853184"/>
              <a:gd name="connsiteX4" fmla="*/ 1286256 w 1895856"/>
              <a:gd name="connsiteY4" fmla="*/ 18288 h 1853184"/>
              <a:gd name="connsiteX5" fmla="*/ 1267968 w 1895856"/>
              <a:gd name="connsiteY5" fmla="*/ 30480 h 1853184"/>
              <a:gd name="connsiteX6" fmla="*/ 1237488 w 1895856"/>
              <a:gd name="connsiteY6" fmla="*/ 36576 h 1853184"/>
              <a:gd name="connsiteX7" fmla="*/ 1200912 w 1895856"/>
              <a:gd name="connsiteY7" fmla="*/ 48768 h 1853184"/>
              <a:gd name="connsiteX8" fmla="*/ 1176528 w 1895856"/>
              <a:gd name="connsiteY8" fmla="*/ 54864 h 1853184"/>
              <a:gd name="connsiteX9" fmla="*/ 1139952 w 1895856"/>
              <a:gd name="connsiteY9" fmla="*/ 67056 h 1853184"/>
              <a:gd name="connsiteX10" fmla="*/ 1127760 w 1895856"/>
              <a:gd name="connsiteY10" fmla="*/ 85344 h 1853184"/>
              <a:gd name="connsiteX11" fmla="*/ 1085088 w 1895856"/>
              <a:gd name="connsiteY11" fmla="*/ 97536 h 1853184"/>
              <a:gd name="connsiteX12" fmla="*/ 1048512 w 1895856"/>
              <a:gd name="connsiteY12" fmla="*/ 121920 h 1853184"/>
              <a:gd name="connsiteX13" fmla="*/ 1030224 w 1895856"/>
              <a:gd name="connsiteY13" fmla="*/ 128016 h 1853184"/>
              <a:gd name="connsiteX14" fmla="*/ 993648 w 1895856"/>
              <a:gd name="connsiteY14" fmla="*/ 152400 h 1853184"/>
              <a:gd name="connsiteX15" fmla="*/ 957072 w 1895856"/>
              <a:gd name="connsiteY15" fmla="*/ 182880 h 1853184"/>
              <a:gd name="connsiteX16" fmla="*/ 944880 w 1895856"/>
              <a:gd name="connsiteY16" fmla="*/ 201168 h 1853184"/>
              <a:gd name="connsiteX17" fmla="*/ 926592 w 1895856"/>
              <a:gd name="connsiteY17" fmla="*/ 213360 h 1853184"/>
              <a:gd name="connsiteX18" fmla="*/ 902208 w 1895856"/>
              <a:gd name="connsiteY18" fmla="*/ 231648 h 1853184"/>
              <a:gd name="connsiteX19" fmla="*/ 865632 w 1895856"/>
              <a:gd name="connsiteY19" fmla="*/ 256032 h 1853184"/>
              <a:gd name="connsiteX20" fmla="*/ 822960 w 1895856"/>
              <a:gd name="connsiteY20" fmla="*/ 286512 h 1853184"/>
              <a:gd name="connsiteX21" fmla="*/ 786384 w 1895856"/>
              <a:gd name="connsiteY21" fmla="*/ 310896 h 1853184"/>
              <a:gd name="connsiteX22" fmla="*/ 768096 w 1895856"/>
              <a:gd name="connsiteY22" fmla="*/ 329184 h 1853184"/>
              <a:gd name="connsiteX23" fmla="*/ 749808 w 1895856"/>
              <a:gd name="connsiteY23" fmla="*/ 335280 h 1853184"/>
              <a:gd name="connsiteX24" fmla="*/ 713232 w 1895856"/>
              <a:gd name="connsiteY24" fmla="*/ 365760 h 1853184"/>
              <a:gd name="connsiteX25" fmla="*/ 676656 w 1895856"/>
              <a:gd name="connsiteY25" fmla="*/ 384048 h 1853184"/>
              <a:gd name="connsiteX26" fmla="*/ 621792 w 1895856"/>
              <a:gd name="connsiteY26" fmla="*/ 420624 h 1853184"/>
              <a:gd name="connsiteX27" fmla="*/ 573024 w 1895856"/>
              <a:gd name="connsiteY27" fmla="*/ 445008 h 1853184"/>
              <a:gd name="connsiteX28" fmla="*/ 512064 w 1895856"/>
              <a:gd name="connsiteY28" fmla="*/ 487680 h 1853184"/>
              <a:gd name="connsiteX29" fmla="*/ 487680 w 1895856"/>
              <a:gd name="connsiteY29" fmla="*/ 499872 h 1853184"/>
              <a:gd name="connsiteX30" fmla="*/ 432816 w 1895856"/>
              <a:gd name="connsiteY30" fmla="*/ 530352 h 1853184"/>
              <a:gd name="connsiteX31" fmla="*/ 396240 w 1895856"/>
              <a:gd name="connsiteY31" fmla="*/ 554736 h 1853184"/>
              <a:gd name="connsiteX32" fmla="*/ 359664 w 1895856"/>
              <a:gd name="connsiteY32" fmla="*/ 579120 h 1853184"/>
              <a:gd name="connsiteX33" fmla="*/ 341376 w 1895856"/>
              <a:gd name="connsiteY33" fmla="*/ 585216 h 1853184"/>
              <a:gd name="connsiteX34" fmla="*/ 304800 w 1895856"/>
              <a:gd name="connsiteY34" fmla="*/ 615696 h 1853184"/>
              <a:gd name="connsiteX35" fmla="*/ 286512 w 1895856"/>
              <a:gd name="connsiteY35" fmla="*/ 621792 h 1853184"/>
              <a:gd name="connsiteX36" fmla="*/ 268224 w 1895856"/>
              <a:gd name="connsiteY36" fmla="*/ 633984 h 1853184"/>
              <a:gd name="connsiteX37" fmla="*/ 249936 w 1895856"/>
              <a:gd name="connsiteY37" fmla="*/ 640080 h 1853184"/>
              <a:gd name="connsiteX38" fmla="*/ 231648 w 1895856"/>
              <a:gd name="connsiteY38" fmla="*/ 652272 h 1853184"/>
              <a:gd name="connsiteX39" fmla="*/ 207264 w 1895856"/>
              <a:gd name="connsiteY39" fmla="*/ 664464 h 1853184"/>
              <a:gd name="connsiteX40" fmla="*/ 170688 w 1895856"/>
              <a:gd name="connsiteY40" fmla="*/ 688848 h 1853184"/>
              <a:gd name="connsiteX41" fmla="*/ 152400 w 1895856"/>
              <a:gd name="connsiteY41" fmla="*/ 701040 h 1853184"/>
              <a:gd name="connsiteX42" fmla="*/ 115824 w 1895856"/>
              <a:gd name="connsiteY42" fmla="*/ 725424 h 1853184"/>
              <a:gd name="connsiteX43" fmla="*/ 103632 w 1895856"/>
              <a:gd name="connsiteY43" fmla="*/ 743712 h 1853184"/>
              <a:gd name="connsiteX44" fmla="*/ 85344 w 1895856"/>
              <a:gd name="connsiteY44" fmla="*/ 749808 h 1853184"/>
              <a:gd name="connsiteX45" fmla="*/ 67056 w 1895856"/>
              <a:gd name="connsiteY45" fmla="*/ 762000 h 1853184"/>
              <a:gd name="connsiteX46" fmla="*/ 54864 w 1895856"/>
              <a:gd name="connsiteY46" fmla="*/ 780288 h 1853184"/>
              <a:gd name="connsiteX47" fmla="*/ 12192 w 1895856"/>
              <a:gd name="connsiteY47" fmla="*/ 829056 h 1853184"/>
              <a:gd name="connsiteX48" fmla="*/ 0 w 1895856"/>
              <a:gd name="connsiteY48" fmla="*/ 865632 h 1853184"/>
              <a:gd name="connsiteX49" fmla="*/ 12192 w 1895856"/>
              <a:gd name="connsiteY49" fmla="*/ 993648 h 1853184"/>
              <a:gd name="connsiteX50" fmla="*/ 18288 w 1895856"/>
              <a:gd name="connsiteY50" fmla="*/ 1011936 h 1853184"/>
              <a:gd name="connsiteX51" fmla="*/ 30480 w 1895856"/>
              <a:gd name="connsiteY51" fmla="*/ 1060704 h 1853184"/>
              <a:gd name="connsiteX52" fmla="*/ 36576 w 1895856"/>
              <a:gd name="connsiteY52" fmla="*/ 1078992 h 1853184"/>
              <a:gd name="connsiteX53" fmla="*/ 73152 w 1895856"/>
              <a:gd name="connsiteY53" fmla="*/ 1115568 h 1853184"/>
              <a:gd name="connsiteX54" fmla="*/ 91440 w 1895856"/>
              <a:gd name="connsiteY54" fmla="*/ 1133856 h 1853184"/>
              <a:gd name="connsiteX55" fmla="*/ 109728 w 1895856"/>
              <a:gd name="connsiteY55" fmla="*/ 1139952 h 1853184"/>
              <a:gd name="connsiteX56" fmla="*/ 134112 w 1895856"/>
              <a:gd name="connsiteY56" fmla="*/ 1152144 h 1853184"/>
              <a:gd name="connsiteX57" fmla="*/ 152400 w 1895856"/>
              <a:gd name="connsiteY57" fmla="*/ 1158240 h 1853184"/>
              <a:gd name="connsiteX58" fmla="*/ 170688 w 1895856"/>
              <a:gd name="connsiteY58" fmla="*/ 1170432 h 1853184"/>
              <a:gd name="connsiteX59" fmla="*/ 188976 w 1895856"/>
              <a:gd name="connsiteY59" fmla="*/ 1176528 h 1853184"/>
              <a:gd name="connsiteX60" fmla="*/ 207264 w 1895856"/>
              <a:gd name="connsiteY60" fmla="*/ 1188720 h 1853184"/>
              <a:gd name="connsiteX61" fmla="*/ 225552 w 1895856"/>
              <a:gd name="connsiteY61" fmla="*/ 1194816 h 1853184"/>
              <a:gd name="connsiteX62" fmla="*/ 249936 w 1895856"/>
              <a:gd name="connsiteY62" fmla="*/ 1207008 h 1853184"/>
              <a:gd name="connsiteX63" fmla="*/ 268224 w 1895856"/>
              <a:gd name="connsiteY63" fmla="*/ 1213104 h 1853184"/>
              <a:gd name="connsiteX64" fmla="*/ 292608 w 1895856"/>
              <a:gd name="connsiteY64" fmla="*/ 1225296 h 1853184"/>
              <a:gd name="connsiteX65" fmla="*/ 353568 w 1895856"/>
              <a:gd name="connsiteY65" fmla="*/ 1249680 h 1853184"/>
              <a:gd name="connsiteX66" fmla="*/ 390144 w 1895856"/>
              <a:gd name="connsiteY66" fmla="*/ 1261872 h 1853184"/>
              <a:gd name="connsiteX67" fmla="*/ 414528 w 1895856"/>
              <a:gd name="connsiteY67" fmla="*/ 1274064 h 1853184"/>
              <a:gd name="connsiteX68" fmla="*/ 451104 w 1895856"/>
              <a:gd name="connsiteY68" fmla="*/ 1298448 h 1853184"/>
              <a:gd name="connsiteX69" fmla="*/ 487680 w 1895856"/>
              <a:gd name="connsiteY69" fmla="*/ 1322832 h 1853184"/>
              <a:gd name="connsiteX70" fmla="*/ 505968 w 1895856"/>
              <a:gd name="connsiteY70" fmla="*/ 1335024 h 1853184"/>
              <a:gd name="connsiteX71" fmla="*/ 530352 w 1895856"/>
              <a:gd name="connsiteY71" fmla="*/ 1347216 h 1853184"/>
              <a:gd name="connsiteX72" fmla="*/ 566928 w 1895856"/>
              <a:gd name="connsiteY72" fmla="*/ 1383792 h 1853184"/>
              <a:gd name="connsiteX73" fmla="*/ 603504 w 1895856"/>
              <a:gd name="connsiteY73" fmla="*/ 1408176 h 1853184"/>
              <a:gd name="connsiteX74" fmla="*/ 621792 w 1895856"/>
              <a:gd name="connsiteY74" fmla="*/ 1420368 h 1853184"/>
              <a:gd name="connsiteX75" fmla="*/ 640080 w 1895856"/>
              <a:gd name="connsiteY75" fmla="*/ 1438656 h 1853184"/>
              <a:gd name="connsiteX76" fmla="*/ 658368 w 1895856"/>
              <a:gd name="connsiteY76" fmla="*/ 1450848 h 1853184"/>
              <a:gd name="connsiteX77" fmla="*/ 694944 w 1895856"/>
              <a:gd name="connsiteY77" fmla="*/ 1487424 h 1853184"/>
              <a:gd name="connsiteX78" fmla="*/ 713232 w 1895856"/>
              <a:gd name="connsiteY78" fmla="*/ 1505712 h 1853184"/>
              <a:gd name="connsiteX79" fmla="*/ 743712 w 1895856"/>
              <a:gd name="connsiteY79" fmla="*/ 1530096 h 1853184"/>
              <a:gd name="connsiteX80" fmla="*/ 780288 w 1895856"/>
              <a:gd name="connsiteY80" fmla="*/ 1548384 h 1853184"/>
              <a:gd name="connsiteX81" fmla="*/ 798576 w 1895856"/>
              <a:gd name="connsiteY81" fmla="*/ 1560576 h 1853184"/>
              <a:gd name="connsiteX82" fmla="*/ 847344 w 1895856"/>
              <a:gd name="connsiteY82" fmla="*/ 1591056 h 1853184"/>
              <a:gd name="connsiteX83" fmla="*/ 908304 w 1895856"/>
              <a:gd name="connsiteY83" fmla="*/ 1627632 h 1853184"/>
              <a:gd name="connsiteX84" fmla="*/ 932688 w 1895856"/>
              <a:gd name="connsiteY84" fmla="*/ 1633728 h 1853184"/>
              <a:gd name="connsiteX85" fmla="*/ 981456 w 1895856"/>
              <a:gd name="connsiteY85" fmla="*/ 1664208 h 1853184"/>
              <a:gd name="connsiteX86" fmla="*/ 1011936 w 1895856"/>
              <a:gd name="connsiteY86" fmla="*/ 1676400 h 1853184"/>
              <a:gd name="connsiteX87" fmla="*/ 1030224 w 1895856"/>
              <a:gd name="connsiteY87" fmla="*/ 1682496 h 1853184"/>
              <a:gd name="connsiteX88" fmla="*/ 1066800 w 1895856"/>
              <a:gd name="connsiteY88" fmla="*/ 1700784 h 1853184"/>
              <a:gd name="connsiteX89" fmla="*/ 1103376 w 1895856"/>
              <a:gd name="connsiteY89" fmla="*/ 1712976 h 1853184"/>
              <a:gd name="connsiteX90" fmla="*/ 1146048 w 1895856"/>
              <a:gd name="connsiteY90" fmla="*/ 1731264 h 1853184"/>
              <a:gd name="connsiteX91" fmla="*/ 1164336 w 1895856"/>
              <a:gd name="connsiteY91" fmla="*/ 1743456 h 1853184"/>
              <a:gd name="connsiteX92" fmla="*/ 1188720 w 1895856"/>
              <a:gd name="connsiteY92" fmla="*/ 1749552 h 1853184"/>
              <a:gd name="connsiteX93" fmla="*/ 1225296 w 1895856"/>
              <a:gd name="connsiteY93" fmla="*/ 1761744 h 1853184"/>
              <a:gd name="connsiteX94" fmla="*/ 1243584 w 1895856"/>
              <a:gd name="connsiteY94" fmla="*/ 1767840 h 1853184"/>
              <a:gd name="connsiteX95" fmla="*/ 1261872 w 1895856"/>
              <a:gd name="connsiteY95" fmla="*/ 1780032 h 1853184"/>
              <a:gd name="connsiteX96" fmla="*/ 1304544 w 1895856"/>
              <a:gd name="connsiteY96" fmla="*/ 1792224 h 1853184"/>
              <a:gd name="connsiteX97" fmla="*/ 1322832 w 1895856"/>
              <a:gd name="connsiteY97" fmla="*/ 1804416 h 1853184"/>
              <a:gd name="connsiteX98" fmla="*/ 1359408 w 1895856"/>
              <a:gd name="connsiteY98" fmla="*/ 1816608 h 1853184"/>
              <a:gd name="connsiteX99" fmla="*/ 1377696 w 1895856"/>
              <a:gd name="connsiteY99" fmla="*/ 1828800 h 1853184"/>
              <a:gd name="connsiteX100" fmla="*/ 1402080 w 1895856"/>
              <a:gd name="connsiteY100" fmla="*/ 1834896 h 1853184"/>
              <a:gd name="connsiteX101" fmla="*/ 1420368 w 1895856"/>
              <a:gd name="connsiteY101" fmla="*/ 1840992 h 1853184"/>
              <a:gd name="connsiteX102" fmla="*/ 1469136 w 1895856"/>
              <a:gd name="connsiteY102" fmla="*/ 1853184 h 1853184"/>
              <a:gd name="connsiteX103" fmla="*/ 1615440 w 1895856"/>
              <a:gd name="connsiteY103" fmla="*/ 1847088 h 1853184"/>
              <a:gd name="connsiteX104" fmla="*/ 1633728 w 1895856"/>
              <a:gd name="connsiteY104" fmla="*/ 1840992 h 1853184"/>
              <a:gd name="connsiteX105" fmla="*/ 1652016 w 1895856"/>
              <a:gd name="connsiteY105" fmla="*/ 1828800 h 1853184"/>
              <a:gd name="connsiteX106" fmla="*/ 1682496 w 1895856"/>
              <a:gd name="connsiteY106" fmla="*/ 1804416 h 1853184"/>
              <a:gd name="connsiteX107" fmla="*/ 1694688 w 1895856"/>
              <a:gd name="connsiteY107" fmla="*/ 1786128 h 1853184"/>
              <a:gd name="connsiteX108" fmla="*/ 1712976 w 1895856"/>
              <a:gd name="connsiteY108" fmla="*/ 1773936 h 1853184"/>
              <a:gd name="connsiteX109" fmla="*/ 1749552 w 1895856"/>
              <a:gd name="connsiteY109" fmla="*/ 1743456 h 1853184"/>
              <a:gd name="connsiteX110" fmla="*/ 1773936 w 1895856"/>
              <a:gd name="connsiteY110" fmla="*/ 1706880 h 1853184"/>
              <a:gd name="connsiteX111" fmla="*/ 1786128 w 1895856"/>
              <a:gd name="connsiteY111" fmla="*/ 1688592 h 1853184"/>
              <a:gd name="connsiteX112" fmla="*/ 1822704 w 1895856"/>
              <a:gd name="connsiteY112" fmla="*/ 1603248 h 1853184"/>
              <a:gd name="connsiteX113" fmla="*/ 1840992 w 1895856"/>
              <a:gd name="connsiteY113" fmla="*/ 1578864 h 1853184"/>
              <a:gd name="connsiteX114" fmla="*/ 1859280 w 1895856"/>
              <a:gd name="connsiteY114" fmla="*/ 1542288 h 1853184"/>
              <a:gd name="connsiteX115" fmla="*/ 1871472 w 1895856"/>
              <a:gd name="connsiteY115" fmla="*/ 1505712 h 1853184"/>
              <a:gd name="connsiteX116" fmla="*/ 1877568 w 1895856"/>
              <a:gd name="connsiteY116" fmla="*/ 1487424 h 1853184"/>
              <a:gd name="connsiteX117" fmla="*/ 1883664 w 1895856"/>
              <a:gd name="connsiteY117" fmla="*/ 1456944 h 1853184"/>
              <a:gd name="connsiteX118" fmla="*/ 1889760 w 1895856"/>
              <a:gd name="connsiteY118" fmla="*/ 1420368 h 1853184"/>
              <a:gd name="connsiteX119" fmla="*/ 1895856 w 1895856"/>
              <a:gd name="connsiteY119" fmla="*/ 1395984 h 1853184"/>
              <a:gd name="connsiteX120" fmla="*/ 1889760 w 1895856"/>
              <a:gd name="connsiteY120" fmla="*/ 731520 h 1853184"/>
              <a:gd name="connsiteX121" fmla="*/ 1877568 w 1895856"/>
              <a:gd name="connsiteY121" fmla="*/ 530352 h 1853184"/>
              <a:gd name="connsiteX122" fmla="*/ 1865376 w 1895856"/>
              <a:gd name="connsiteY122" fmla="*/ 438912 h 1853184"/>
              <a:gd name="connsiteX123" fmla="*/ 1859280 w 1895856"/>
              <a:gd name="connsiteY123" fmla="*/ 420624 h 1853184"/>
              <a:gd name="connsiteX124" fmla="*/ 1853184 w 1895856"/>
              <a:gd name="connsiteY124" fmla="*/ 396240 h 1853184"/>
              <a:gd name="connsiteX125" fmla="*/ 1840992 w 1895856"/>
              <a:gd name="connsiteY125" fmla="*/ 359664 h 1853184"/>
              <a:gd name="connsiteX126" fmla="*/ 1834896 w 1895856"/>
              <a:gd name="connsiteY126" fmla="*/ 341376 h 1853184"/>
              <a:gd name="connsiteX127" fmla="*/ 1816608 w 1895856"/>
              <a:gd name="connsiteY127" fmla="*/ 280416 h 1853184"/>
              <a:gd name="connsiteX128" fmla="*/ 1804416 w 1895856"/>
              <a:gd name="connsiteY128" fmla="*/ 262128 h 1853184"/>
              <a:gd name="connsiteX129" fmla="*/ 1792224 w 1895856"/>
              <a:gd name="connsiteY129" fmla="*/ 225552 h 1853184"/>
              <a:gd name="connsiteX130" fmla="*/ 1767840 w 1895856"/>
              <a:gd name="connsiteY130" fmla="*/ 170688 h 1853184"/>
              <a:gd name="connsiteX131" fmla="*/ 1761744 w 1895856"/>
              <a:gd name="connsiteY131" fmla="*/ 146304 h 1853184"/>
              <a:gd name="connsiteX132" fmla="*/ 1743456 w 1895856"/>
              <a:gd name="connsiteY132" fmla="*/ 91440 h 1853184"/>
              <a:gd name="connsiteX133" fmla="*/ 1737360 w 1895856"/>
              <a:gd name="connsiteY133" fmla="*/ 73152 h 1853184"/>
              <a:gd name="connsiteX134" fmla="*/ 1731264 w 1895856"/>
              <a:gd name="connsiteY134" fmla="*/ 54864 h 1853184"/>
              <a:gd name="connsiteX135" fmla="*/ 1700784 w 1895856"/>
              <a:gd name="connsiteY135" fmla="*/ 24384 h 185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895856" h="1853184">
                <a:moveTo>
                  <a:pt x="1700784" y="24384"/>
                </a:moveTo>
                <a:cubicBezTo>
                  <a:pt x="1690624" y="18288"/>
                  <a:pt x="1680902" y="11395"/>
                  <a:pt x="1670304" y="6096"/>
                </a:cubicBezTo>
                <a:cubicBezTo>
                  <a:pt x="1664557" y="3222"/>
                  <a:pt x="1658442" y="0"/>
                  <a:pt x="1652016" y="0"/>
                </a:cubicBezTo>
                <a:cubicBezTo>
                  <a:pt x="1552427" y="0"/>
                  <a:pt x="1452880" y="4064"/>
                  <a:pt x="1353312" y="6096"/>
                </a:cubicBezTo>
                <a:cubicBezTo>
                  <a:pt x="1343424" y="7509"/>
                  <a:pt x="1300627" y="12129"/>
                  <a:pt x="1286256" y="18288"/>
                </a:cubicBezTo>
                <a:cubicBezTo>
                  <a:pt x="1279522" y="21174"/>
                  <a:pt x="1274828" y="27908"/>
                  <a:pt x="1267968" y="30480"/>
                </a:cubicBezTo>
                <a:cubicBezTo>
                  <a:pt x="1258266" y="34118"/>
                  <a:pt x="1247484" y="33850"/>
                  <a:pt x="1237488" y="36576"/>
                </a:cubicBezTo>
                <a:cubicBezTo>
                  <a:pt x="1225089" y="39957"/>
                  <a:pt x="1213380" y="45651"/>
                  <a:pt x="1200912" y="48768"/>
                </a:cubicBezTo>
                <a:cubicBezTo>
                  <a:pt x="1192784" y="50800"/>
                  <a:pt x="1184553" y="52457"/>
                  <a:pt x="1176528" y="54864"/>
                </a:cubicBezTo>
                <a:cubicBezTo>
                  <a:pt x="1164218" y="58557"/>
                  <a:pt x="1139952" y="67056"/>
                  <a:pt x="1139952" y="67056"/>
                </a:cubicBezTo>
                <a:cubicBezTo>
                  <a:pt x="1135888" y="73152"/>
                  <a:pt x="1133481" y="80767"/>
                  <a:pt x="1127760" y="85344"/>
                </a:cubicBezTo>
                <a:cubicBezTo>
                  <a:pt x="1123785" y="88524"/>
                  <a:pt x="1086681" y="97138"/>
                  <a:pt x="1085088" y="97536"/>
                </a:cubicBezTo>
                <a:cubicBezTo>
                  <a:pt x="1072896" y="105664"/>
                  <a:pt x="1062413" y="117286"/>
                  <a:pt x="1048512" y="121920"/>
                </a:cubicBezTo>
                <a:cubicBezTo>
                  <a:pt x="1042416" y="123952"/>
                  <a:pt x="1035841" y="124895"/>
                  <a:pt x="1030224" y="128016"/>
                </a:cubicBezTo>
                <a:cubicBezTo>
                  <a:pt x="1017415" y="135132"/>
                  <a:pt x="1004009" y="142039"/>
                  <a:pt x="993648" y="152400"/>
                </a:cubicBezTo>
                <a:cubicBezTo>
                  <a:pt x="970179" y="175869"/>
                  <a:pt x="982533" y="165906"/>
                  <a:pt x="957072" y="182880"/>
                </a:cubicBezTo>
                <a:cubicBezTo>
                  <a:pt x="953008" y="188976"/>
                  <a:pt x="950061" y="195987"/>
                  <a:pt x="944880" y="201168"/>
                </a:cubicBezTo>
                <a:cubicBezTo>
                  <a:pt x="939699" y="206349"/>
                  <a:pt x="932554" y="209102"/>
                  <a:pt x="926592" y="213360"/>
                </a:cubicBezTo>
                <a:cubicBezTo>
                  <a:pt x="918324" y="219265"/>
                  <a:pt x="909922" y="225036"/>
                  <a:pt x="902208" y="231648"/>
                </a:cubicBezTo>
                <a:cubicBezTo>
                  <a:pt x="873149" y="256555"/>
                  <a:pt x="896740" y="245663"/>
                  <a:pt x="865632" y="256032"/>
                </a:cubicBezTo>
                <a:cubicBezTo>
                  <a:pt x="833306" y="288358"/>
                  <a:pt x="863079" y="262441"/>
                  <a:pt x="822960" y="286512"/>
                </a:cubicBezTo>
                <a:cubicBezTo>
                  <a:pt x="810395" y="294051"/>
                  <a:pt x="796745" y="300535"/>
                  <a:pt x="786384" y="310896"/>
                </a:cubicBezTo>
                <a:cubicBezTo>
                  <a:pt x="780288" y="316992"/>
                  <a:pt x="775269" y="324402"/>
                  <a:pt x="768096" y="329184"/>
                </a:cubicBezTo>
                <a:cubicBezTo>
                  <a:pt x="762749" y="332748"/>
                  <a:pt x="755555" y="332406"/>
                  <a:pt x="749808" y="335280"/>
                </a:cubicBezTo>
                <a:cubicBezTo>
                  <a:pt x="727105" y="346631"/>
                  <a:pt x="733455" y="348908"/>
                  <a:pt x="713232" y="365760"/>
                </a:cubicBezTo>
                <a:cubicBezTo>
                  <a:pt x="697476" y="378890"/>
                  <a:pt x="694985" y="377938"/>
                  <a:pt x="676656" y="384048"/>
                </a:cubicBezTo>
                <a:cubicBezTo>
                  <a:pt x="645928" y="414776"/>
                  <a:pt x="670508" y="394052"/>
                  <a:pt x="621792" y="420624"/>
                </a:cubicBezTo>
                <a:cubicBezTo>
                  <a:pt x="576547" y="445303"/>
                  <a:pt x="607571" y="433492"/>
                  <a:pt x="573024" y="445008"/>
                </a:cubicBezTo>
                <a:cubicBezTo>
                  <a:pt x="557733" y="456477"/>
                  <a:pt x="527074" y="480175"/>
                  <a:pt x="512064" y="487680"/>
                </a:cubicBezTo>
                <a:cubicBezTo>
                  <a:pt x="503936" y="491744"/>
                  <a:pt x="495472" y="495197"/>
                  <a:pt x="487680" y="499872"/>
                </a:cubicBezTo>
                <a:cubicBezTo>
                  <a:pt x="435277" y="531314"/>
                  <a:pt x="469601" y="518090"/>
                  <a:pt x="432816" y="530352"/>
                </a:cubicBezTo>
                <a:cubicBezTo>
                  <a:pt x="392230" y="570938"/>
                  <a:pt x="435940" y="532680"/>
                  <a:pt x="396240" y="554736"/>
                </a:cubicBezTo>
                <a:cubicBezTo>
                  <a:pt x="383431" y="561852"/>
                  <a:pt x="373565" y="574486"/>
                  <a:pt x="359664" y="579120"/>
                </a:cubicBezTo>
                <a:cubicBezTo>
                  <a:pt x="353568" y="581152"/>
                  <a:pt x="347123" y="582342"/>
                  <a:pt x="341376" y="585216"/>
                </a:cubicBezTo>
                <a:cubicBezTo>
                  <a:pt x="301487" y="605160"/>
                  <a:pt x="345246" y="588732"/>
                  <a:pt x="304800" y="615696"/>
                </a:cubicBezTo>
                <a:cubicBezTo>
                  <a:pt x="299453" y="619260"/>
                  <a:pt x="292259" y="618918"/>
                  <a:pt x="286512" y="621792"/>
                </a:cubicBezTo>
                <a:cubicBezTo>
                  <a:pt x="279959" y="625069"/>
                  <a:pt x="274777" y="630707"/>
                  <a:pt x="268224" y="633984"/>
                </a:cubicBezTo>
                <a:cubicBezTo>
                  <a:pt x="262477" y="636858"/>
                  <a:pt x="255683" y="637206"/>
                  <a:pt x="249936" y="640080"/>
                </a:cubicBezTo>
                <a:cubicBezTo>
                  <a:pt x="243383" y="643357"/>
                  <a:pt x="238009" y="648637"/>
                  <a:pt x="231648" y="652272"/>
                </a:cubicBezTo>
                <a:cubicBezTo>
                  <a:pt x="223758" y="656781"/>
                  <a:pt x="215056" y="659789"/>
                  <a:pt x="207264" y="664464"/>
                </a:cubicBezTo>
                <a:cubicBezTo>
                  <a:pt x="194699" y="672003"/>
                  <a:pt x="182880" y="680720"/>
                  <a:pt x="170688" y="688848"/>
                </a:cubicBezTo>
                <a:cubicBezTo>
                  <a:pt x="164592" y="692912"/>
                  <a:pt x="157581" y="695859"/>
                  <a:pt x="152400" y="701040"/>
                </a:cubicBezTo>
                <a:cubicBezTo>
                  <a:pt x="129568" y="723872"/>
                  <a:pt x="142291" y="716602"/>
                  <a:pt x="115824" y="725424"/>
                </a:cubicBezTo>
                <a:cubicBezTo>
                  <a:pt x="111760" y="731520"/>
                  <a:pt x="109353" y="739135"/>
                  <a:pt x="103632" y="743712"/>
                </a:cubicBezTo>
                <a:cubicBezTo>
                  <a:pt x="98614" y="747726"/>
                  <a:pt x="91091" y="746934"/>
                  <a:pt x="85344" y="749808"/>
                </a:cubicBezTo>
                <a:cubicBezTo>
                  <a:pt x="78791" y="753085"/>
                  <a:pt x="73152" y="757936"/>
                  <a:pt x="67056" y="762000"/>
                </a:cubicBezTo>
                <a:cubicBezTo>
                  <a:pt x="62992" y="768096"/>
                  <a:pt x="60045" y="775107"/>
                  <a:pt x="54864" y="780288"/>
                </a:cubicBezTo>
                <a:cubicBezTo>
                  <a:pt x="29972" y="805180"/>
                  <a:pt x="29464" y="777240"/>
                  <a:pt x="12192" y="829056"/>
                </a:cubicBezTo>
                <a:lnTo>
                  <a:pt x="0" y="865632"/>
                </a:lnTo>
                <a:cubicBezTo>
                  <a:pt x="2993" y="910524"/>
                  <a:pt x="2662" y="950764"/>
                  <a:pt x="12192" y="993648"/>
                </a:cubicBezTo>
                <a:cubicBezTo>
                  <a:pt x="13586" y="999921"/>
                  <a:pt x="16597" y="1005737"/>
                  <a:pt x="18288" y="1011936"/>
                </a:cubicBezTo>
                <a:cubicBezTo>
                  <a:pt x="22697" y="1028102"/>
                  <a:pt x="25181" y="1044808"/>
                  <a:pt x="30480" y="1060704"/>
                </a:cubicBezTo>
                <a:cubicBezTo>
                  <a:pt x="32512" y="1066800"/>
                  <a:pt x="33388" y="1073413"/>
                  <a:pt x="36576" y="1078992"/>
                </a:cubicBezTo>
                <a:cubicBezTo>
                  <a:pt x="55692" y="1112444"/>
                  <a:pt x="48984" y="1095428"/>
                  <a:pt x="73152" y="1115568"/>
                </a:cubicBezTo>
                <a:cubicBezTo>
                  <a:pt x="79775" y="1121087"/>
                  <a:pt x="84267" y="1129074"/>
                  <a:pt x="91440" y="1133856"/>
                </a:cubicBezTo>
                <a:cubicBezTo>
                  <a:pt x="96787" y="1137420"/>
                  <a:pt x="103822" y="1137421"/>
                  <a:pt x="109728" y="1139952"/>
                </a:cubicBezTo>
                <a:cubicBezTo>
                  <a:pt x="118081" y="1143532"/>
                  <a:pt x="125759" y="1148564"/>
                  <a:pt x="134112" y="1152144"/>
                </a:cubicBezTo>
                <a:cubicBezTo>
                  <a:pt x="140018" y="1154675"/>
                  <a:pt x="146653" y="1155366"/>
                  <a:pt x="152400" y="1158240"/>
                </a:cubicBezTo>
                <a:cubicBezTo>
                  <a:pt x="158953" y="1161517"/>
                  <a:pt x="164135" y="1167155"/>
                  <a:pt x="170688" y="1170432"/>
                </a:cubicBezTo>
                <a:cubicBezTo>
                  <a:pt x="176435" y="1173306"/>
                  <a:pt x="183229" y="1173654"/>
                  <a:pt x="188976" y="1176528"/>
                </a:cubicBezTo>
                <a:cubicBezTo>
                  <a:pt x="195529" y="1179805"/>
                  <a:pt x="200711" y="1185443"/>
                  <a:pt x="207264" y="1188720"/>
                </a:cubicBezTo>
                <a:cubicBezTo>
                  <a:pt x="213011" y="1191594"/>
                  <a:pt x="219646" y="1192285"/>
                  <a:pt x="225552" y="1194816"/>
                </a:cubicBezTo>
                <a:cubicBezTo>
                  <a:pt x="233905" y="1198396"/>
                  <a:pt x="241583" y="1203428"/>
                  <a:pt x="249936" y="1207008"/>
                </a:cubicBezTo>
                <a:cubicBezTo>
                  <a:pt x="255842" y="1209539"/>
                  <a:pt x="262318" y="1210573"/>
                  <a:pt x="268224" y="1213104"/>
                </a:cubicBezTo>
                <a:cubicBezTo>
                  <a:pt x="276577" y="1216684"/>
                  <a:pt x="284255" y="1221716"/>
                  <a:pt x="292608" y="1225296"/>
                </a:cubicBezTo>
                <a:cubicBezTo>
                  <a:pt x="312724" y="1233917"/>
                  <a:pt x="332806" y="1242759"/>
                  <a:pt x="353568" y="1249680"/>
                </a:cubicBezTo>
                <a:cubicBezTo>
                  <a:pt x="365760" y="1253744"/>
                  <a:pt x="378649" y="1256125"/>
                  <a:pt x="390144" y="1261872"/>
                </a:cubicBezTo>
                <a:cubicBezTo>
                  <a:pt x="398272" y="1265936"/>
                  <a:pt x="406736" y="1269389"/>
                  <a:pt x="414528" y="1274064"/>
                </a:cubicBezTo>
                <a:cubicBezTo>
                  <a:pt x="427093" y="1281603"/>
                  <a:pt x="438912" y="1290320"/>
                  <a:pt x="451104" y="1298448"/>
                </a:cubicBezTo>
                <a:lnTo>
                  <a:pt x="487680" y="1322832"/>
                </a:lnTo>
                <a:cubicBezTo>
                  <a:pt x="493776" y="1326896"/>
                  <a:pt x="499415" y="1331747"/>
                  <a:pt x="505968" y="1335024"/>
                </a:cubicBezTo>
                <a:cubicBezTo>
                  <a:pt x="514096" y="1339088"/>
                  <a:pt x="523256" y="1341539"/>
                  <a:pt x="530352" y="1347216"/>
                </a:cubicBezTo>
                <a:cubicBezTo>
                  <a:pt x="543816" y="1357987"/>
                  <a:pt x="552582" y="1374228"/>
                  <a:pt x="566928" y="1383792"/>
                </a:cubicBezTo>
                <a:lnTo>
                  <a:pt x="603504" y="1408176"/>
                </a:lnTo>
                <a:cubicBezTo>
                  <a:pt x="609600" y="1412240"/>
                  <a:pt x="616611" y="1415187"/>
                  <a:pt x="621792" y="1420368"/>
                </a:cubicBezTo>
                <a:cubicBezTo>
                  <a:pt x="627888" y="1426464"/>
                  <a:pt x="633457" y="1433137"/>
                  <a:pt x="640080" y="1438656"/>
                </a:cubicBezTo>
                <a:cubicBezTo>
                  <a:pt x="645708" y="1443346"/>
                  <a:pt x="652892" y="1445981"/>
                  <a:pt x="658368" y="1450848"/>
                </a:cubicBezTo>
                <a:cubicBezTo>
                  <a:pt x="671255" y="1462303"/>
                  <a:pt x="682752" y="1475232"/>
                  <a:pt x="694944" y="1487424"/>
                </a:cubicBezTo>
                <a:cubicBezTo>
                  <a:pt x="701040" y="1493520"/>
                  <a:pt x="706500" y="1500326"/>
                  <a:pt x="713232" y="1505712"/>
                </a:cubicBezTo>
                <a:cubicBezTo>
                  <a:pt x="723392" y="1513840"/>
                  <a:pt x="733303" y="1522289"/>
                  <a:pt x="743712" y="1530096"/>
                </a:cubicBezTo>
                <a:cubicBezTo>
                  <a:pt x="778653" y="1556301"/>
                  <a:pt x="745133" y="1530807"/>
                  <a:pt x="780288" y="1548384"/>
                </a:cubicBezTo>
                <a:cubicBezTo>
                  <a:pt x="786841" y="1551661"/>
                  <a:pt x="792614" y="1556318"/>
                  <a:pt x="798576" y="1560576"/>
                </a:cubicBezTo>
                <a:cubicBezTo>
                  <a:pt x="872866" y="1613640"/>
                  <a:pt x="775738" y="1548092"/>
                  <a:pt x="847344" y="1591056"/>
                </a:cubicBezTo>
                <a:cubicBezTo>
                  <a:pt x="870975" y="1605235"/>
                  <a:pt x="883531" y="1618342"/>
                  <a:pt x="908304" y="1627632"/>
                </a:cubicBezTo>
                <a:cubicBezTo>
                  <a:pt x="916149" y="1630574"/>
                  <a:pt x="924560" y="1631696"/>
                  <a:pt x="932688" y="1633728"/>
                </a:cubicBezTo>
                <a:cubicBezTo>
                  <a:pt x="948944" y="1643888"/>
                  <a:pt x="963657" y="1657088"/>
                  <a:pt x="981456" y="1664208"/>
                </a:cubicBezTo>
                <a:cubicBezTo>
                  <a:pt x="991616" y="1668272"/>
                  <a:pt x="1001690" y="1672558"/>
                  <a:pt x="1011936" y="1676400"/>
                </a:cubicBezTo>
                <a:cubicBezTo>
                  <a:pt x="1017953" y="1678656"/>
                  <a:pt x="1024352" y="1679886"/>
                  <a:pt x="1030224" y="1682496"/>
                </a:cubicBezTo>
                <a:cubicBezTo>
                  <a:pt x="1042680" y="1688032"/>
                  <a:pt x="1054217" y="1695541"/>
                  <a:pt x="1066800" y="1700784"/>
                </a:cubicBezTo>
                <a:cubicBezTo>
                  <a:pt x="1078663" y="1705727"/>
                  <a:pt x="1092683" y="1705847"/>
                  <a:pt x="1103376" y="1712976"/>
                </a:cubicBezTo>
                <a:cubicBezTo>
                  <a:pt x="1128635" y="1729815"/>
                  <a:pt x="1114556" y="1723391"/>
                  <a:pt x="1146048" y="1731264"/>
                </a:cubicBezTo>
                <a:cubicBezTo>
                  <a:pt x="1152144" y="1735328"/>
                  <a:pt x="1157602" y="1740570"/>
                  <a:pt x="1164336" y="1743456"/>
                </a:cubicBezTo>
                <a:cubicBezTo>
                  <a:pt x="1172037" y="1746756"/>
                  <a:pt x="1180695" y="1747145"/>
                  <a:pt x="1188720" y="1749552"/>
                </a:cubicBezTo>
                <a:cubicBezTo>
                  <a:pt x="1201030" y="1753245"/>
                  <a:pt x="1213104" y="1757680"/>
                  <a:pt x="1225296" y="1761744"/>
                </a:cubicBezTo>
                <a:cubicBezTo>
                  <a:pt x="1231392" y="1763776"/>
                  <a:pt x="1238237" y="1764276"/>
                  <a:pt x="1243584" y="1767840"/>
                </a:cubicBezTo>
                <a:cubicBezTo>
                  <a:pt x="1249680" y="1771904"/>
                  <a:pt x="1255138" y="1777146"/>
                  <a:pt x="1261872" y="1780032"/>
                </a:cubicBezTo>
                <a:cubicBezTo>
                  <a:pt x="1289216" y="1791751"/>
                  <a:pt x="1280818" y="1780361"/>
                  <a:pt x="1304544" y="1792224"/>
                </a:cubicBezTo>
                <a:cubicBezTo>
                  <a:pt x="1311097" y="1795501"/>
                  <a:pt x="1316137" y="1801440"/>
                  <a:pt x="1322832" y="1804416"/>
                </a:cubicBezTo>
                <a:cubicBezTo>
                  <a:pt x="1334576" y="1809635"/>
                  <a:pt x="1348715" y="1809479"/>
                  <a:pt x="1359408" y="1816608"/>
                </a:cubicBezTo>
                <a:cubicBezTo>
                  <a:pt x="1365504" y="1820672"/>
                  <a:pt x="1370962" y="1825914"/>
                  <a:pt x="1377696" y="1828800"/>
                </a:cubicBezTo>
                <a:cubicBezTo>
                  <a:pt x="1385397" y="1832100"/>
                  <a:pt x="1394024" y="1832594"/>
                  <a:pt x="1402080" y="1834896"/>
                </a:cubicBezTo>
                <a:cubicBezTo>
                  <a:pt x="1408259" y="1836661"/>
                  <a:pt x="1414134" y="1839434"/>
                  <a:pt x="1420368" y="1840992"/>
                </a:cubicBezTo>
                <a:lnTo>
                  <a:pt x="1469136" y="1853184"/>
                </a:lnTo>
                <a:cubicBezTo>
                  <a:pt x="1517904" y="1851152"/>
                  <a:pt x="1566763" y="1850694"/>
                  <a:pt x="1615440" y="1847088"/>
                </a:cubicBezTo>
                <a:cubicBezTo>
                  <a:pt x="1621848" y="1846613"/>
                  <a:pt x="1627981" y="1843866"/>
                  <a:pt x="1633728" y="1840992"/>
                </a:cubicBezTo>
                <a:cubicBezTo>
                  <a:pt x="1640281" y="1837715"/>
                  <a:pt x="1645920" y="1832864"/>
                  <a:pt x="1652016" y="1828800"/>
                </a:cubicBezTo>
                <a:cubicBezTo>
                  <a:pt x="1686957" y="1776389"/>
                  <a:pt x="1640432" y="1838067"/>
                  <a:pt x="1682496" y="1804416"/>
                </a:cubicBezTo>
                <a:cubicBezTo>
                  <a:pt x="1688217" y="1799839"/>
                  <a:pt x="1689507" y="1791309"/>
                  <a:pt x="1694688" y="1786128"/>
                </a:cubicBezTo>
                <a:cubicBezTo>
                  <a:pt x="1699869" y="1780947"/>
                  <a:pt x="1707348" y="1778626"/>
                  <a:pt x="1712976" y="1773936"/>
                </a:cubicBezTo>
                <a:cubicBezTo>
                  <a:pt x="1759913" y="1734822"/>
                  <a:pt x="1704146" y="1773726"/>
                  <a:pt x="1749552" y="1743456"/>
                </a:cubicBezTo>
                <a:lnTo>
                  <a:pt x="1773936" y="1706880"/>
                </a:lnTo>
                <a:cubicBezTo>
                  <a:pt x="1778000" y="1700784"/>
                  <a:pt x="1783811" y="1695543"/>
                  <a:pt x="1786128" y="1688592"/>
                </a:cubicBezTo>
                <a:cubicBezTo>
                  <a:pt x="1795545" y="1660341"/>
                  <a:pt x="1804625" y="1627353"/>
                  <a:pt x="1822704" y="1603248"/>
                </a:cubicBezTo>
                <a:lnTo>
                  <a:pt x="1840992" y="1578864"/>
                </a:lnTo>
                <a:cubicBezTo>
                  <a:pt x="1863224" y="1512168"/>
                  <a:pt x="1827767" y="1613192"/>
                  <a:pt x="1859280" y="1542288"/>
                </a:cubicBezTo>
                <a:cubicBezTo>
                  <a:pt x="1864499" y="1530544"/>
                  <a:pt x="1867408" y="1517904"/>
                  <a:pt x="1871472" y="1505712"/>
                </a:cubicBezTo>
                <a:cubicBezTo>
                  <a:pt x="1873504" y="1499616"/>
                  <a:pt x="1876308" y="1493725"/>
                  <a:pt x="1877568" y="1487424"/>
                </a:cubicBezTo>
                <a:cubicBezTo>
                  <a:pt x="1879600" y="1477264"/>
                  <a:pt x="1881811" y="1467138"/>
                  <a:pt x="1883664" y="1456944"/>
                </a:cubicBezTo>
                <a:cubicBezTo>
                  <a:pt x="1885875" y="1444783"/>
                  <a:pt x="1887336" y="1432488"/>
                  <a:pt x="1889760" y="1420368"/>
                </a:cubicBezTo>
                <a:cubicBezTo>
                  <a:pt x="1891403" y="1412153"/>
                  <a:pt x="1893824" y="1404112"/>
                  <a:pt x="1895856" y="1395984"/>
                </a:cubicBezTo>
                <a:cubicBezTo>
                  <a:pt x="1893824" y="1174496"/>
                  <a:pt x="1892947" y="952994"/>
                  <a:pt x="1889760" y="731520"/>
                </a:cubicBezTo>
                <a:cubicBezTo>
                  <a:pt x="1887198" y="553462"/>
                  <a:pt x="1902557" y="605319"/>
                  <a:pt x="1877568" y="530352"/>
                </a:cubicBezTo>
                <a:cubicBezTo>
                  <a:pt x="1874633" y="503939"/>
                  <a:pt x="1871457" y="466275"/>
                  <a:pt x="1865376" y="438912"/>
                </a:cubicBezTo>
                <a:cubicBezTo>
                  <a:pt x="1863982" y="432639"/>
                  <a:pt x="1861045" y="426803"/>
                  <a:pt x="1859280" y="420624"/>
                </a:cubicBezTo>
                <a:cubicBezTo>
                  <a:pt x="1856978" y="412568"/>
                  <a:pt x="1855591" y="404265"/>
                  <a:pt x="1853184" y="396240"/>
                </a:cubicBezTo>
                <a:cubicBezTo>
                  <a:pt x="1849491" y="383930"/>
                  <a:pt x="1845056" y="371856"/>
                  <a:pt x="1840992" y="359664"/>
                </a:cubicBezTo>
                <a:cubicBezTo>
                  <a:pt x="1838960" y="353568"/>
                  <a:pt x="1836454" y="347610"/>
                  <a:pt x="1834896" y="341376"/>
                </a:cubicBezTo>
                <a:cubicBezTo>
                  <a:pt x="1831488" y="327745"/>
                  <a:pt x="1822545" y="289321"/>
                  <a:pt x="1816608" y="280416"/>
                </a:cubicBezTo>
                <a:cubicBezTo>
                  <a:pt x="1812544" y="274320"/>
                  <a:pt x="1807392" y="268823"/>
                  <a:pt x="1804416" y="262128"/>
                </a:cubicBezTo>
                <a:cubicBezTo>
                  <a:pt x="1799197" y="250384"/>
                  <a:pt x="1799353" y="236245"/>
                  <a:pt x="1792224" y="225552"/>
                </a:cubicBezTo>
                <a:cubicBezTo>
                  <a:pt x="1776212" y="201534"/>
                  <a:pt x="1776545" y="205509"/>
                  <a:pt x="1767840" y="170688"/>
                </a:cubicBezTo>
                <a:cubicBezTo>
                  <a:pt x="1765808" y="162560"/>
                  <a:pt x="1764151" y="154329"/>
                  <a:pt x="1761744" y="146304"/>
                </a:cubicBezTo>
                <a:lnTo>
                  <a:pt x="1743456" y="91440"/>
                </a:lnTo>
                <a:lnTo>
                  <a:pt x="1737360" y="73152"/>
                </a:lnTo>
                <a:cubicBezTo>
                  <a:pt x="1735328" y="67056"/>
                  <a:pt x="1736611" y="58428"/>
                  <a:pt x="1731264" y="54864"/>
                </a:cubicBezTo>
                <a:lnTo>
                  <a:pt x="1700784" y="24384"/>
                </a:lnTo>
                <a:close/>
              </a:path>
            </a:pathLst>
          </a:custGeom>
          <a:noFill/>
          <a:ln>
            <a:solidFill>
              <a:srgbClr val="F786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4912009" y="1691196"/>
            <a:ext cx="914400" cy="612648"/>
          </a:xfrm>
          <a:prstGeom prst="wedgeRoundRectCallout">
            <a:avLst>
              <a:gd name="adj1" fmla="val 87167"/>
              <a:gd name="adj2" fmla="val 118221"/>
              <a:gd name="adj3" fmla="val 16667"/>
            </a:avLst>
          </a:prstGeom>
          <a:solidFill>
            <a:srgbClr val="FAB97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lnSpc>
                <a:spcPts val="1900"/>
              </a:lnSpc>
            </a:pPr>
            <a:r>
              <a:rPr lang="en-US" dirty="0">
                <a:solidFill>
                  <a:schemeClr val="accent1">
                    <a:lumMod val="50000"/>
                  </a:schemeClr>
                </a:solidFill>
              </a:rPr>
              <a:t>Query result</a:t>
            </a:r>
          </a:p>
        </p:txBody>
      </p:sp>
      <p:sp>
        <p:nvSpPr>
          <p:cNvPr id="49" name="TextBox 48"/>
          <p:cNvSpPr txBox="1"/>
          <p:nvPr/>
        </p:nvSpPr>
        <p:spPr>
          <a:xfrm>
            <a:off x="6471615" y="2333096"/>
            <a:ext cx="487634" cy="369332"/>
          </a:xfrm>
          <a:prstGeom prst="rect">
            <a:avLst/>
          </a:prstGeom>
          <a:noFill/>
        </p:spPr>
        <p:txBody>
          <a:bodyPr wrap="none" rtlCol="0">
            <a:spAutoFit/>
          </a:bodyPr>
          <a:lstStyle/>
          <a:p>
            <a:r>
              <a:rPr lang="en-US" dirty="0"/>
              <a:t>W</a:t>
            </a:r>
            <a:r>
              <a:rPr lang="en-US" baseline="-25000" dirty="0"/>
              <a:t>1</a:t>
            </a:r>
            <a:endParaRPr lang="en-US" dirty="0"/>
          </a:p>
        </p:txBody>
      </p:sp>
      <p:sp>
        <p:nvSpPr>
          <p:cNvPr id="29" name="Date Placeholder 28">
            <a:extLst>
              <a:ext uri="{FF2B5EF4-FFF2-40B4-BE49-F238E27FC236}">
                <a16:creationId xmlns:a16="http://schemas.microsoft.com/office/drawing/2014/main" id="{B735592A-1066-43EB-8A7C-A8BACF9DE501}"/>
              </a:ext>
            </a:extLst>
          </p:cNvPr>
          <p:cNvSpPr>
            <a:spLocks noGrp="1"/>
          </p:cNvSpPr>
          <p:nvPr>
            <p:ph type="dt" sz="half" idx="10"/>
          </p:nvPr>
        </p:nvSpPr>
        <p:spPr/>
        <p:txBody>
          <a:bodyPr/>
          <a:lstStyle/>
          <a:p>
            <a:fld id="{1F798161-B525-42AD-9549-AA554028D2CB}" type="datetime1">
              <a:rPr lang="en-US" smtClean="0"/>
              <a:t>3/28/2023</a:t>
            </a:fld>
            <a:endParaRPr lang="en-US" dirty="0"/>
          </a:p>
        </p:txBody>
      </p:sp>
      <p:sp>
        <p:nvSpPr>
          <p:cNvPr id="35840" name="Slide Number Placeholder 35839">
            <a:extLst>
              <a:ext uri="{FF2B5EF4-FFF2-40B4-BE49-F238E27FC236}">
                <a16:creationId xmlns:a16="http://schemas.microsoft.com/office/drawing/2014/main" id="{1ED0009C-F41F-439F-8EE9-910072F6883A}"/>
              </a:ext>
            </a:extLst>
          </p:cNvPr>
          <p:cNvSpPr>
            <a:spLocks noGrp="1"/>
          </p:cNvSpPr>
          <p:nvPr>
            <p:ph type="sldNum" sz="quarter" idx="12"/>
          </p:nvPr>
        </p:nvSpPr>
        <p:spPr/>
        <p:txBody>
          <a:bodyPr/>
          <a:lstStyle/>
          <a:p>
            <a:fld id="{8444A278-390B-480E-A91C-73A8347B7D93}" type="slidenum">
              <a:rPr lang="en-US" smtClean="0"/>
              <a:pPr/>
              <a:t>79</a:t>
            </a:fld>
            <a:endParaRPr lang="en-US" dirty="0"/>
          </a:p>
        </p:txBody>
      </p:sp>
      <p:grpSp>
        <p:nvGrpSpPr>
          <p:cNvPr id="44" name="Group 43"/>
          <p:cNvGrpSpPr/>
          <p:nvPr/>
        </p:nvGrpSpPr>
        <p:grpSpPr>
          <a:xfrm>
            <a:off x="4432779" y="3584016"/>
            <a:ext cx="484133" cy="535174"/>
            <a:chOff x="6130361" y="2826042"/>
            <a:chExt cx="484133" cy="535174"/>
          </a:xfrm>
        </p:grpSpPr>
        <p:sp>
          <p:nvSpPr>
            <p:cNvPr id="45" name="Oval 44"/>
            <p:cNvSpPr/>
            <p:nvPr/>
          </p:nvSpPr>
          <p:spPr>
            <a:xfrm>
              <a:off x="6385894" y="3132616"/>
              <a:ext cx="228600" cy="228600"/>
            </a:xfrm>
            <a:prstGeom prst="ellipse">
              <a:avLst/>
            </a:prstGeom>
            <a:solidFill>
              <a:srgbClr val="F35F0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TextBox 45"/>
            <p:cNvSpPr txBox="1"/>
            <p:nvPr/>
          </p:nvSpPr>
          <p:spPr>
            <a:xfrm>
              <a:off x="6130361" y="2826042"/>
              <a:ext cx="389850" cy="461665"/>
            </a:xfrm>
            <a:prstGeom prst="rect">
              <a:avLst/>
            </a:prstGeom>
            <a:noFill/>
          </p:spPr>
          <p:txBody>
            <a:bodyPr wrap="none" rtlCol="0">
              <a:spAutoFit/>
            </a:bodyPr>
            <a:lstStyle/>
            <a:p>
              <a:r>
                <a:rPr lang="en-US" sz="2400" i="1" dirty="0"/>
                <a:t>P</a:t>
              </a:r>
            </a:p>
          </p:txBody>
        </p:sp>
      </p:grpSp>
      <p:sp>
        <p:nvSpPr>
          <p:cNvPr id="47" name="Rounded Rectangular Callout 46"/>
          <p:cNvSpPr/>
          <p:nvPr/>
        </p:nvSpPr>
        <p:spPr>
          <a:xfrm>
            <a:off x="4834596" y="4495011"/>
            <a:ext cx="1124769" cy="612648"/>
          </a:xfrm>
          <a:prstGeom prst="wedgeRoundRectCallout">
            <a:avLst>
              <a:gd name="adj1" fmla="val -44301"/>
              <a:gd name="adj2" fmla="val -104197"/>
              <a:gd name="adj3" fmla="val 16667"/>
            </a:avLst>
          </a:prstGeom>
          <a:solidFill>
            <a:srgbClr val="FAB97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lnSpc>
                <a:spcPts val="1900"/>
              </a:lnSpc>
            </a:pPr>
            <a:r>
              <a:rPr lang="en-US" dirty="0">
                <a:solidFill>
                  <a:schemeClr val="accent1">
                    <a:lumMod val="50000"/>
                  </a:schemeClr>
                </a:solidFill>
              </a:rPr>
              <a:t>Not relevant</a:t>
            </a:r>
          </a:p>
        </p:txBody>
      </p:sp>
    </p:spTree>
    <p:extLst>
      <p:ext uri="{BB962C8B-B14F-4D97-AF65-F5344CB8AC3E}">
        <p14:creationId xmlns:p14="http://schemas.microsoft.com/office/powerpoint/2010/main" val="124371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fade">
                                      <p:cBhvr>
                                        <p:cTn id="7" dur="500"/>
                                        <p:tgtEl>
                                          <p:spTgt spid="35843">
                                            <p:txEl>
                                              <p:pRg st="0" end="0"/>
                                            </p:txEl>
                                          </p:spTgt>
                                        </p:tgtEl>
                                      </p:cBhvr>
                                    </p:animEffect>
                                    <p:anim calcmode="lin" valueType="num">
                                      <p:cBhvr>
                                        <p:cTn id="8"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584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par>
                          <p:cTn id="18" fill="hold">
                            <p:stCondLst>
                              <p:cond delay="1500"/>
                            </p:stCondLst>
                            <p:childTnLst>
                              <p:par>
                                <p:cTn id="19" presetID="9"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par>
                          <p:cTn id="22" fill="hold">
                            <p:stCondLst>
                              <p:cond delay="2000"/>
                            </p:stCondLst>
                            <p:childTnLst>
                              <p:par>
                                <p:cTn id="23" presetID="9"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par>
                          <p:cTn id="26" fill="hold">
                            <p:stCondLst>
                              <p:cond delay="2500"/>
                            </p:stCondLst>
                            <p:childTnLst>
                              <p:par>
                                <p:cTn id="27" presetID="9" presetClass="entr" presetSubtype="0"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dissolve">
                                      <p:cBhvr>
                                        <p:cTn id="29" dur="500"/>
                                        <p:tgtEl>
                                          <p:spTgt spid="31"/>
                                        </p:tgtEl>
                                      </p:cBhvr>
                                    </p:animEffect>
                                  </p:childTnLst>
                                </p:cTn>
                              </p:par>
                            </p:childTnLst>
                          </p:cTn>
                        </p:par>
                        <p:par>
                          <p:cTn id="30" fill="hold">
                            <p:stCondLst>
                              <p:cond delay="3000"/>
                            </p:stCondLst>
                            <p:childTnLst>
                              <p:par>
                                <p:cTn id="31" presetID="9" presetClass="entr" presetSubtype="0"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dissolv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5843">
                                            <p:txEl>
                                              <p:pRg st="1" end="1"/>
                                            </p:txEl>
                                          </p:spTgt>
                                        </p:tgtEl>
                                        <p:attrNameLst>
                                          <p:attrName>style.visibility</p:attrName>
                                        </p:attrNameLst>
                                      </p:cBhvr>
                                      <p:to>
                                        <p:strVal val="visible"/>
                                      </p:to>
                                    </p:set>
                                    <p:animEffect transition="in" filter="fade">
                                      <p:cBhvr>
                                        <p:cTn id="38" dur="500"/>
                                        <p:tgtEl>
                                          <p:spTgt spid="35843">
                                            <p:txEl>
                                              <p:pRg st="1" end="1"/>
                                            </p:txEl>
                                          </p:spTgt>
                                        </p:tgtEl>
                                      </p:cBhvr>
                                    </p:animEffect>
                                    <p:anim calcmode="lin" valueType="num">
                                      <p:cBhvr>
                                        <p:cTn id="39"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p:cTn id="40" dur="500" fill="hold"/>
                                        <p:tgtEl>
                                          <p:spTgt spid="35843">
                                            <p:txEl>
                                              <p:pRg st="1" end="1"/>
                                            </p:txEl>
                                          </p:spTgt>
                                        </p:tgtEl>
                                        <p:attrNameLst>
                                          <p:attrName>ppt_y</p:attrName>
                                        </p:attrNameLst>
                                      </p:cBhvr>
                                      <p:tavLst>
                                        <p:tav tm="0">
                                          <p:val>
                                            <p:strVal val="#ppt_y+.1"/>
                                          </p:val>
                                        </p:tav>
                                        <p:tav tm="100000">
                                          <p:val>
                                            <p:strVal val="#ppt_y"/>
                                          </p:val>
                                        </p:tav>
                                      </p:tavLst>
                                    </p:anim>
                                  </p:childTnLst>
                                </p:cTn>
                              </p:par>
                            </p:childTnLst>
                          </p:cTn>
                        </p:par>
                        <p:par>
                          <p:cTn id="41" fill="hold">
                            <p:stCondLst>
                              <p:cond delay="500"/>
                            </p:stCondLst>
                            <p:childTnLst>
                              <p:par>
                                <p:cTn id="42" presetID="9" presetClass="entr" presetSubtype="0" fill="hold"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dissolve">
                                      <p:cBhvr>
                                        <p:cTn id="44" dur="500"/>
                                        <p:tgtEl>
                                          <p:spTgt spid="28"/>
                                        </p:tgtEl>
                                      </p:cBhvr>
                                    </p:animEffect>
                                  </p:childTnLst>
                                </p:cTn>
                              </p:par>
                            </p:childTnLst>
                          </p:cTn>
                        </p:par>
                        <p:par>
                          <p:cTn id="45" fill="hold">
                            <p:stCondLst>
                              <p:cond delay="1000"/>
                            </p:stCondLst>
                            <p:childTnLst>
                              <p:par>
                                <p:cTn id="46" presetID="22" presetClass="entr" presetSubtype="4"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par>
                          <p:cTn id="49" fill="hold">
                            <p:stCondLst>
                              <p:cond delay="1500"/>
                            </p:stCondLst>
                            <p:childTnLst>
                              <p:par>
                                <p:cTn id="50" presetID="9" presetClass="entr" presetSubtype="0" fill="hold" grpId="0" nodeType="after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dissolve">
                                      <p:cBhvr>
                                        <p:cTn id="52" dur="500"/>
                                        <p:tgtEl>
                                          <p:spTgt spid="49"/>
                                        </p:tgtEl>
                                      </p:cBhvr>
                                    </p:animEffect>
                                  </p:childTnLst>
                                </p:cTn>
                              </p:par>
                            </p:childTnLst>
                          </p:cTn>
                        </p:par>
                        <p:par>
                          <p:cTn id="53" fill="hold">
                            <p:stCondLst>
                              <p:cond delay="2000"/>
                            </p:stCondLst>
                            <p:childTnLst>
                              <p:par>
                                <p:cTn id="54" presetID="22" presetClass="entr" presetSubtype="4" fill="hold"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down)">
                                      <p:cBhvr>
                                        <p:cTn id="56" dur="500"/>
                                        <p:tgtEl>
                                          <p:spTgt spid="34"/>
                                        </p:tgtEl>
                                      </p:cBhvr>
                                    </p:animEffect>
                                  </p:childTnLst>
                                </p:cTn>
                              </p:par>
                            </p:childTnLst>
                          </p:cTn>
                        </p:par>
                        <p:par>
                          <p:cTn id="57" fill="hold">
                            <p:stCondLst>
                              <p:cond delay="2500"/>
                            </p:stCondLst>
                            <p:childTnLst>
                              <p:par>
                                <p:cTn id="58" presetID="9"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dissolve">
                                      <p:cBhvr>
                                        <p:cTn id="60" dur="500"/>
                                        <p:tgtEl>
                                          <p:spTgt spid="41"/>
                                        </p:tgtEl>
                                      </p:cBhvr>
                                    </p:animEffect>
                                  </p:childTnLst>
                                </p:cTn>
                              </p:par>
                            </p:childTnLst>
                          </p:cTn>
                        </p:par>
                        <p:par>
                          <p:cTn id="61" fill="hold">
                            <p:stCondLst>
                              <p:cond delay="3000"/>
                            </p:stCondLst>
                            <p:childTnLst>
                              <p:par>
                                <p:cTn id="62" presetID="22" presetClass="entr" presetSubtype="1"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up)">
                                      <p:cBhvr>
                                        <p:cTn id="64" dur="500"/>
                                        <p:tgtEl>
                                          <p:spTgt spid="37"/>
                                        </p:tgtEl>
                                      </p:cBhvr>
                                    </p:animEffect>
                                  </p:childTnLst>
                                </p:cTn>
                              </p:par>
                            </p:childTnLst>
                          </p:cTn>
                        </p:par>
                        <p:par>
                          <p:cTn id="65" fill="hold">
                            <p:stCondLst>
                              <p:cond delay="3500"/>
                            </p:stCondLst>
                            <p:childTnLst>
                              <p:par>
                                <p:cTn id="66" presetID="9" presetClass="entr" presetSubtype="0" fill="hold" grpId="0" nodeType="afterEffect">
                                  <p:stCondLst>
                                    <p:cond delay="0"/>
                                  </p:stCondLst>
                                  <p:childTnLst>
                                    <p:set>
                                      <p:cBhvr>
                                        <p:cTn id="67" dur="1" fill="hold">
                                          <p:stCondLst>
                                            <p:cond delay="0"/>
                                          </p:stCondLst>
                                        </p:cTn>
                                        <p:tgtEl>
                                          <p:spTgt spid="35845"/>
                                        </p:tgtEl>
                                        <p:attrNameLst>
                                          <p:attrName>style.visibility</p:attrName>
                                        </p:attrNameLst>
                                      </p:cBhvr>
                                      <p:to>
                                        <p:strVal val="visible"/>
                                      </p:to>
                                    </p:set>
                                    <p:animEffect transition="in" filter="dissolve">
                                      <p:cBhvr>
                                        <p:cTn id="68" dur="500"/>
                                        <p:tgtEl>
                                          <p:spTgt spid="35845"/>
                                        </p:tgtEl>
                                      </p:cBhvr>
                                    </p:animEffect>
                                  </p:childTnLst>
                                </p:cTn>
                              </p:par>
                            </p:childTnLst>
                          </p:cTn>
                        </p:par>
                        <p:par>
                          <p:cTn id="69" fill="hold">
                            <p:stCondLst>
                              <p:cond delay="4000"/>
                            </p:stCondLst>
                            <p:childTnLst>
                              <p:par>
                                <p:cTn id="70" presetID="22" presetClass="entr" presetSubtype="8" fill="hold" nodeType="afterEffect">
                                  <p:stCondLst>
                                    <p:cond delay="0"/>
                                  </p:stCondLst>
                                  <p:childTnLst>
                                    <p:set>
                                      <p:cBhvr>
                                        <p:cTn id="71" dur="1" fill="hold">
                                          <p:stCondLst>
                                            <p:cond delay="0"/>
                                          </p:stCondLst>
                                        </p:cTn>
                                        <p:tgtEl>
                                          <p:spTgt spid="35846">
                                            <p:txEl>
                                              <p:pRg st="0" end="0"/>
                                            </p:txEl>
                                          </p:spTgt>
                                        </p:tgtEl>
                                        <p:attrNameLst>
                                          <p:attrName>style.visibility</p:attrName>
                                        </p:attrNameLst>
                                      </p:cBhvr>
                                      <p:to>
                                        <p:strVal val="visible"/>
                                      </p:to>
                                    </p:set>
                                    <p:animEffect transition="in" filter="wipe(left)">
                                      <p:cBhvr>
                                        <p:cTn id="72" dur="500"/>
                                        <p:tgtEl>
                                          <p:spTgt spid="35846">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5843">
                                            <p:txEl>
                                              <p:pRg st="2" end="2"/>
                                            </p:txEl>
                                          </p:spTgt>
                                        </p:tgtEl>
                                        <p:attrNameLst>
                                          <p:attrName>style.visibility</p:attrName>
                                        </p:attrNameLst>
                                      </p:cBhvr>
                                      <p:to>
                                        <p:strVal val="visible"/>
                                      </p:to>
                                    </p:set>
                                    <p:animEffect transition="in" filter="fade">
                                      <p:cBhvr>
                                        <p:cTn id="77" dur="500"/>
                                        <p:tgtEl>
                                          <p:spTgt spid="35843">
                                            <p:txEl>
                                              <p:pRg st="2" end="2"/>
                                            </p:txEl>
                                          </p:spTgt>
                                        </p:tgtEl>
                                      </p:cBhvr>
                                    </p:animEffect>
                                    <p:anim calcmode="lin" valueType="num">
                                      <p:cBhvr>
                                        <p:cTn id="78"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p:cTn id="79" dur="500" fill="hold"/>
                                        <p:tgtEl>
                                          <p:spTgt spid="35843">
                                            <p:txEl>
                                              <p:pRg st="2" end="2"/>
                                            </p:txEl>
                                          </p:spTgt>
                                        </p:tgtEl>
                                        <p:attrNameLst>
                                          <p:attrName>ppt_y</p:attrName>
                                        </p:attrNameLst>
                                      </p:cBhvr>
                                      <p:tavLst>
                                        <p:tav tm="0">
                                          <p:val>
                                            <p:strVal val="#ppt_y+.1"/>
                                          </p:val>
                                        </p:tav>
                                        <p:tav tm="100000">
                                          <p:val>
                                            <p:strVal val="#ppt_y"/>
                                          </p:val>
                                        </p:tav>
                                      </p:tavLst>
                                    </p:anim>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wipe(left)">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21" presetClass="entr" presetSubtype="1" fill="hold" grpId="0" nodeType="clickEffect">
                                  <p:stCondLst>
                                    <p:cond delay="0"/>
                                  </p:stCondLst>
                                  <p:childTnLst>
                                    <p:set>
                                      <p:cBhvr>
                                        <p:cTn id="87" dur="1" fill="hold">
                                          <p:stCondLst>
                                            <p:cond delay="0"/>
                                          </p:stCondLst>
                                        </p:cTn>
                                        <p:tgtEl>
                                          <p:spTgt spid="3"/>
                                        </p:tgtEl>
                                        <p:attrNameLst>
                                          <p:attrName>style.visibility</p:attrName>
                                        </p:attrNameLst>
                                      </p:cBhvr>
                                      <p:to>
                                        <p:strVal val="visible"/>
                                      </p:to>
                                    </p:set>
                                    <p:animEffect transition="in" filter="wheel(1)">
                                      <p:cBhvr>
                                        <p:cTn id="88" dur="500"/>
                                        <p:tgtEl>
                                          <p:spTgt spid="3"/>
                                        </p:tgtEl>
                                      </p:cBhvr>
                                    </p:animEffect>
                                  </p:childTnLst>
                                </p:cTn>
                              </p:par>
                            </p:childTnLst>
                          </p:cTn>
                        </p:par>
                        <p:par>
                          <p:cTn id="89" fill="hold">
                            <p:stCondLst>
                              <p:cond delay="500"/>
                            </p:stCondLst>
                            <p:childTnLst>
                              <p:par>
                                <p:cTn id="90" presetID="22" presetClass="entr" presetSubtype="1" fill="hold" grpId="0" nodeType="after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wipe(up)">
                                      <p:cBhvr>
                                        <p:cTn id="92" dur="500"/>
                                        <p:tgtEl>
                                          <p:spTgt spid="5"/>
                                        </p:tgtEl>
                                      </p:cBhvr>
                                    </p:animEffect>
                                  </p:childTnLst>
                                </p:cTn>
                              </p:par>
                            </p:childTnLst>
                          </p:cTn>
                        </p:par>
                        <p:par>
                          <p:cTn id="93" fill="hold">
                            <p:stCondLst>
                              <p:cond delay="1000"/>
                            </p:stCondLst>
                            <p:childTnLst>
                              <p:par>
                                <p:cTn id="94" presetID="9" presetClass="entr" presetSubtype="0" fill="hold" nodeType="after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dissolve">
                                      <p:cBhvr>
                                        <p:cTn id="96" dur="500"/>
                                        <p:tgtEl>
                                          <p:spTgt spid="44"/>
                                        </p:tgtEl>
                                      </p:cBhvr>
                                    </p:animEffect>
                                  </p:childTnLst>
                                </p:cTn>
                              </p:par>
                            </p:childTnLst>
                          </p:cTn>
                        </p:par>
                        <p:par>
                          <p:cTn id="97" fill="hold">
                            <p:stCondLst>
                              <p:cond delay="1500"/>
                            </p:stCondLst>
                            <p:childTnLst>
                              <p:par>
                                <p:cTn id="98" presetID="22" presetClass="entr" presetSubtype="1" fill="hold" grpId="0" nodeType="afterEffect">
                                  <p:stCondLst>
                                    <p:cond delay="0"/>
                                  </p:stCondLst>
                                  <p:childTnLst>
                                    <p:set>
                                      <p:cBhvr>
                                        <p:cTn id="99" dur="1" fill="hold">
                                          <p:stCondLst>
                                            <p:cond delay="0"/>
                                          </p:stCondLst>
                                        </p:cTn>
                                        <p:tgtEl>
                                          <p:spTgt spid="47"/>
                                        </p:tgtEl>
                                        <p:attrNameLst>
                                          <p:attrName>style.visibility</p:attrName>
                                        </p:attrNameLst>
                                      </p:cBhvr>
                                      <p:to>
                                        <p:strVal val="visible"/>
                                      </p:to>
                                    </p:set>
                                    <p:animEffect transition="in" filter="wipe(up)">
                                      <p:cBhvr>
                                        <p:cTn id="10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p:bldP spid="41" grpId="0"/>
      <p:bldP spid="43" grpId="0"/>
      <p:bldP spid="2" grpId="0" animBg="1"/>
      <p:bldP spid="30" grpId="0" animBg="1"/>
      <p:bldP spid="31" grpId="0" animBg="1"/>
      <p:bldP spid="3" grpId="0" animBg="1"/>
      <p:bldP spid="5" grpId="0" animBg="1"/>
      <p:bldP spid="49" grpId="0"/>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096000" y="1447800"/>
            <a:ext cx="2286000" cy="50292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74" name="Object 4"/>
          <p:cNvGraphicFramePr>
            <a:graphicFrameLocks noChangeAspect="1"/>
          </p:cNvGraphicFramePr>
          <p:nvPr/>
        </p:nvGraphicFramePr>
        <p:xfrm>
          <a:off x="6259513" y="1660525"/>
          <a:ext cx="1970087" cy="4727575"/>
        </p:xfrm>
        <a:graphic>
          <a:graphicData uri="http://schemas.openxmlformats.org/presentationml/2006/ole">
            <mc:AlternateContent xmlns:mc="http://schemas.openxmlformats.org/markup-compatibility/2006">
              <mc:Choice xmlns:v="urn:schemas-microsoft-com:vml" Requires="v">
                <p:oleObj spid="_x0000_s3075" name="VISIO" r:id="rId4" imgW="1970640" imgH="4726080" progId="">
                  <p:embed/>
                </p:oleObj>
              </mc:Choice>
              <mc:Fallback>
                <p:oleObj name="VISIO" r:id="rId4" imgW="1970640" imgH="472608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9513" y="1660525"/>
                        <a:ext cx="1970087" cy="472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Rectangle 2"/>
          <p:cNvSpPr>
            <a:spLocks noGrp="1" noChangeArrowheads="1"/>
          </p:cNvSpPr>
          <p:nvPr>
            <p:ph type="title"/>
          </p:nvPr>
        </p:nvSpPr>
        <p:spPr>
          <a:xfrm>
            <a:off x="838200" y="457200"/>
            <a:ext cx="7231063" cy="1143000"/>
          </a:xfrm>
        </p:spPr>
        <p:txBody>
          <a:bodyPr>
            <a:normAutofit fontScale="90000"/>
          </a:bodyPr>
          <a:lstStyle/>
          <a:p>
            <a:pPr eaLnBrk="1" hangingPunct="1"/>
            <a:r>
              <a:rPr lang="en-US" sz="4000" dirty="0">
                <a:solidFill>
                  <a:srgbClr val="CFAFE7"/>
                </a:solidFill>
                <a:latin typeface="Comic Sans MS" pitchFamily="66" charset="0"/>
              </a:rPr>
              <a:t>One Solution – Local Color Histogram (LCH)</a:t>
            </a:r>
            <a:endParaRPr lang="en-US" dirty="0">
              <a:solidFill>
                <a:srgbClr val="CFAFE7"/>
              </a:solidFill>
              <a:latin typeface="Comic Sans MS" pitchFamily="66" charset="0"/>
            </a:endParaRPr>
          </a:p>
        </p:txBody>
      </p:sp>
      <p:sp>
        <p:nvSpPr>
          <p:cNvPr id="3076" name="Rectangle 3"/>
          <p:cNvSpPr>
            <a:spLocks noGrp="1" noChangeArrowheads="1"/>
          </p:cNvSpPr>
          <p:nvPr>
            <p:ph type="body" idx="1"/>
          </p:nvPr>
        </p:nvSpPr>
        <p:spPr>
          <a:xfrm>
            <a:off x="609600" y="2438400"/>
            <a:ext cx="5029200" cy="3006725"/>
          </a:xfrm>
        </p:spPr>
        <p:txBody>
          <a:bodyPr>
            <a:normAutofit/>
          </a:bodyPr>
          <a:lstStyle/>
          <a:p>
            <a:pPr eaLnBrk="1" hangingPunct="1">
              <a:spcAft>
                <a:spcPct val="50000"/>
              </a:spcAft>
            </a:pPr>
            <a:r>
              <a:rPr lang="en-US" dirty="0">
                <a:latin typeface="Comic Sans MS" pitchFamily="66" charset="0"/>
              </a:rPr>
              <a:t>Each </a:t>
            </a:r>
            <a:r>
              <a:rPr lang="en-US" dirty="0" err="1">
                <a:latin typeface="Comic Sans MS" pitchFamily="66" charset="0"/>
              </a:rPr>
              <a:t>subimage</a:t>
            </a:r>
            <a:r>
              <a:rPr lang="en-US" dirty="0">
                <a:latin typeface="Comic Sans MS" pitchFamily="66" charset="0"/>
              </a:rPr>
              <a:t> has a color histogram.</a:t>
            </a:r>
          </a:p>
          <a:p>
            <a:pPr eaLnBrk="1" hangingPunct="1">
              <a:spcAft>
                <a:spcPct val="50000"/>
              </a:spcAft>
            </a:pPr>
            <a:r>
              <a:rPr lang="en-US" dirty="0">
                <a:latin typeface="Comic Sans MS" pitchFamily="66" charset="0"/>
              </a:rPr>
              <a:t>Any combination of the histograms can be selected for comparison.</a:t>
            </a:r>
          </a:p>
        </p:txBody>
      </p:sp>
      <p:pic>
        <p:nvPicPr>
          <p:cNvPr id="3077" name="Picture 5" descr="BD18227_"/>
          <p:cNvPicPr>
            <a:picLocks noChangeAspect="1" noChangeArrowheads="1"/>
          </p:cNvPicPr>
          <p:nvPr/>
        </p:nvPicPr>
        <p:blipFill>
          <a:blip r:embed="rId6" cstate="print"/>
          <a:srcRect/>
          <a:stretch>
            <a:fillRect/>
          </a:stretch>
        </p:blipFill>
        <p:spPr bwMode="auto">
          <a:xfrm>
            <a:off x="6324600" y="1676400"/>
            <a:ext cx="622300" cy="622300"/>
          </a:xfrm>
          <a:prstGeom prst="rect">
            <a:avLst/>
          </a:prstGeom>
          <a:noFill/>
          <a:ln w="9525">
            <a:noFill/>
            <a:miter lim="800000"/>
            <a:headEnd/>
            <a:tailEnd/>
          </a:ln>
        </p:spPr>
      </p:pic>
      <p:pic>
        <p:nvPicPr>
          <p:cNvPr id="3078" name="Picture 6" descr="MCBD18230_0000[1]"/>
          <p:cNvPicPr>
            <a:picLocks noChangeAspect="1" noChangeArrowheads="1"/>
          </p:cNvPicPr>
          <p:nvPr/>
        </p:nvPicPr>
        <p:blipFill>
          <a:blip r:embed="rId7" cstate="print"/>
          <a:srcRect/>
          <a:stretch>
            <a:fillRect/>
          </a:stretch>
        </p:blipFill>
        <p:spPr bwMode="auto">
          <a:xfrm flipV="1">
            <a:off x="6400800" y="4267200"/>
            <a:ext cx="600075" cy="600075"/>
          </a:xfrm>
          <a:prstGeom prst="rect">
            <a:avLst/>
          </a:prstGeom>
          <a:noFill/>
          <a:ln w="9525">
            <a:noFill/>
            <a:miter lim="800000"/>
            <a:headEnd/>
            <a:tailEnd/>
          </a:ln>
        </p:spPr>
      </p:pic>
      <p:sp>
        <p:nvSpPr>
          <p:cNvPr id="2" name="Date Placeholder 1">
            <a:extLst>
              <a:ext uri="{FF2B5EF4-FFF2-40B4-BE49-F238E27FC236}">
                <a16:creationId xmlns:a16="http://schemas.microsoft.com/office/drawing/2014/main" id="{974DE1D2-75CE-4559-8AAE-F5C1E61672B0}"/>
              </a:ext>
            </a:extLst>
          </p:cNvPr>
          <p:cNvSpPr>
            <a:spLocks noGrp="1"/>
          </p:cNvSpPr>
          <p:nvPr>
            <p:ph type="dt" sz="half" idx="10"/>
          </p:nvPr>
        </p:nvSpPr>
        <p:spPr/>
        <p:txBody>
          <a:bodyPr/>
          <a:lstStyle/>
          <a:p>
            <a:fld id="{C622C826-F3CC-4CC0-9556-523CABA67DBF}" type="datetime1">
              <a:rPr lang="en-US" smtClean="0"/>
              <a:t>3/28/2023</a:t>
            </a:fld>
            <a:endParaRPr lang="en-US" dirty="0"/>
          </a:p>
        </p:txBody>
      </p:sp>
      <p:sp>
        <p:nvSpPr>
          <p:cNvPr id="3" name="Slide Number Placeholder 2">
            <a:extLst>
              <a:ext uri="{FF2B5EF4-FFF2-40B4-BE49-F238E27FC236}">
                <a16:creationId xmlns:a16="http://schemas.microsoft.com/office/drawing/2014/main" id="{44C411EC-4FA3-4F21-8BCE-7D7BE00BAA5C}"/>
              </a:ext>
            </a:extLst>
          </p:cNvPr>
          <p:cNvSpPr>
            <a:spLocks noGrp="1"/>
          </p:cNvSpPr>
          <p:nvPr>
            <p:ph type="sldNum" sz="quarter" idx="12"/>
          </p:nvPr>
        </p:nvSpPr>
        <p:spPr/>
        <p:txBody>
          <a:bodyPr/>
          <a:lstStyle/>
          <a:p>
            <a:fld id="{8444A278-390B-480E-A91C-73A8347B7D93}" type="slidenum">
              <a:rPr lang="en-US" smtClean="0"/>
              <a:pPr/>
              <a:t>8</a:t>
            </a:fld>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609600"/>
            <a:ext cx="7772400" cy="838200"/>
          </a:xfrm>
        </p:spPr>
        <p:txBody>
          <a:bodyPr/>
          <a:lstStyle/>
          <a:p>
            <a:pPr eaLnBrk="1" hangingPunct="1"/>
            <a:r>
              <a:rPr lang="en-US" b="1" dirty="0">
                <a:solidFill>
                  <a:srgbClr val="CFAFE7"/>
                </a:solidFill>
                <a:latin typeface="Comic Sans MS" pitchFamily="66" charset="0"/>
              </a:rPr>
              <a:t>Multiple Viewpoints</a:t>
            </a:r>
          </a:p>
        </p:txBody>
      </p:sp>
      <p:sp>
        <p:nvSpPr>
          <p:cNvPr id="37891" name="Rectangle 3"/>
          <p:cNvSpPr>
            <a:spLocks noGrp="1" noChangeArrowheads="1"/>
          </p:cNvSpPr>
          <p:nvPr>
            <p:ph type="body" sz="half" idx="1"/>
          </p:nvPr>
        </p:nvSpPr>
        <p:spPr>
          <a:xfrm>
            <a:off x="533400" y="1981200"/>
            <a:ext cx="4648200" cy="4572000"/>
          </a:xfrm>
        </p:spPr>
        <p:txBody>
          <a:bodyPr/>
          <a:lstStyle/>
          <a:p>
            <a:pPr eaLnBrk="1" hangingPunct="1">
              <a:lnSpc>
                <a:spcPct val="90000"/>
              </a:lnSpc>
              <a:spcAft>
                <a:spcPct val="35000"/>
              </a:spcAft>
            </a:pPr>
            <a:r>
              <a:rPr lang="en-US" altLang="zh-TW" dirty="0">
                <a:solidFill>
                  <a:schemeClr val="accent3">
                    <a:lumMod val="40000"/>
                    <a:lumOff val="60000"/>
                  </a:schemeClr>
                </a:solidFill>
                <a:latin typeface="Arial" charset="0"/>
                <a:ea typeface="PMingLiU" pitchFamily="18" charset="-120"/>
              </a:rPr>
              <a:t>Searching for relevant images using variants of the query image (i.e., color, negative, grayscale). </a:t>
            </a:r>
          </a:p>
          <a:p>
            <a:pPr eaLnBrk="1" hangingPunct="1">
              <a:lnSpc>
                <a:spcPct val="90000"/>
              </a:lnSpc>
              <a:spcAft>
                <a:spcPct val="35000"/>
              </a:spcAft>
            </a:pPr>
            <a:r>
              <a:rPr lang="en-US" altLang="zh-TW" dirty="0">
                <a:solidFill>
                  <a:schemeClr val="accent3">
                    <a:lumMod val="40000"/>
                    <a:lumOff val="60000"/>
                  </a:schemeClr>
                </a:solidFill>
                <a:latin typeface="Arial" charset="0"/>
                <a:ea typeface="PMingLiU" pitchFamily="18" charset="-120"/>
              </a:rPr>
              <a:t>Recognizes red cars and white cars as cars, but </a:t>
            </a:r>
          </a:p>
          <a:p>
            <a:pPr lvl="1" eaLnBrk="1" hangingPunct="1">
              <a:lnSpc>
                <a:spcPct val="90000"/>
              </a:lnSpc>
              <a:spcAft>
                <a:spcPct val="35000"/>
              </a:spcAft>
            </a:pPr>
            <a:r>
              <a:rPr lang="en-US" altLang="zh-TW" sz="2400" dirty="0">
                <a:solidFill>
                  <a:srgbClr val="B4CED6"/>
                </a:solidFill>
                <a:latin typeface="Arial" charset="0"/>
                <a:ea typeface="PMingLiU" pitchFamily="18" charset="-120"/>
              </a:rPr>
              <a:t>not all cars from various viewpoints,</a:t>
            </a:r>
          </a:p>
          <a:p>
            <a:pPr lvl="1" eaLnBrk="1" hangingPunct="1">
              <a:lnSpc>
                <a:spcPct val="90000"/>
              </a:lnSpc>
              <a:spcAft>
                <a:spcPct val="35000"/>
              </a:spcAft>
            </a:pPr>
            <a:r>
              <a:rPr lang="en-US" altLang="zh-TW" sz="2400" dirty="0">
                <a:solidFill>
                  <a:srgbClr val="B4CED6"/>
                </a:solidFill>
                <a:latin typeface="Arial" charset="0"/>
                <a:ea typeface="PMingLiU" pitchFamily="18" charset="-120"/>
              </a:rPr>
              <a:t>nor cars with different appearances.</a:t>
            </a:r>
            <a:endParaRPr lang="en-US" sz="2400" dirty="0">
              <a:solidFill>
                <a:srgbClr val="B4CED6"/>
              </a:solidFill>
              <a:latin typeface="Arial" charset="0"/>
            </a:endParaRPr>
          </a:p>
        </p:txBody>
      </p:sp>
      <p:grpSp>
        <p:nvGrpSpPr>
          <p:cNvPr id="6" name="Group 5"/>
          <p:cNvGrpSpPr/>
          <p:nvPr/>
        </p:nvGrpSpPr>
        <p:grpSpPr>
          <a:xfrm>
            <a:off x="5257800" y="2057400"/>
            <a:ext cx="3200400" cy="3962400"/>
            <a:chOff x="5257800" y="2057400"/>
            <a:chExt cx="3200400" cy="3962400"/>
          </a:xfrm>
        </p:grpSpPr>
        <p:sp>
          <p:nvSpPr>
            <p:cNvPr id="5" name="Rectangle 4"/>
            <p:cNvSpPr/>
            <p:nvPr/>
          </p:nvSpPr>
          <p:spPr>
            <a:xfrm>
              <a:off x="5257800" y="2057400"/>
              <a:ext cx="3200400" cy="396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2" name="Picture 6" descr="mv"/>
            <p:cNvPicPr>
              <a:picLocks noGrp="1" noChangeAspect="1" noChangeArrowheads="1"/>
            </p:cNvPicPr>
            <p:nvPr>
              <p:ph type="body" sz="half" idx="2"/>
            </p:nvPr>
          </p:nvPicPr>
          <p:blipFill>
            <a:blip r:embed="rId3" cstate="print"/>
            <a:srcRect/>
            <a:stretch>
              <a:fillRect/>
            </a:stretch>
          </p:blipFill>
          <p:spPr>
            <a:xfrm>
              <a:off x="5265738" y="2209800"/>
              <a:ext cx="2963862" cy="3657600"/>
            </a:xfrm>
            <a:noFill/>
          </p:spPr>
        </p:pic>
      </p:grpSp>
      <p:sp>
        <p:nvSpPr>
          <p:cNvPr id="2" name="Rounded Rectangle 1"/>
          <p:cNvSpPr/>
          <p:nvPr/>
        </p:nvSpPr>
        <p:spPr>
          <a:xfrm>
            <a:off x="838200" y="4495800"/>
            <a:ext cx="3962400" cy="1752600"/>
          </a:xfrm>
          <a:prstGeom prst="round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Callout 2"/>
          <p:cNvSpPr/>
          <p:nvPr/>
        </p:nvSpPr>
        <p:spPr>
          <a:xfrm>
            <a:off x="4511959" y="5852652"/>
            <a:ext cx="1339281" cy="756746"/>
          </a:xfrm>
          <a:prstGeom prst="wedgeEllipseCallout">
            <a:avLst>
              <a:gd name="adj1" fmla="val -72157"/>
              <a:gd name="adj2" fmla="val -30623"/>
            </a:avLst>
          </a:prstGeom>
          <a:solidFill>
            <a:srgbClr val="F7860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lIns="0" rIns="0" rtlCol="0" anchor="ctr"/>
          <a:lstStyle/>
          <a:p>
            <a:pPr algn="ctr"/>
            <a:r>
              <a:rPr lang="en-US" dirty="0"/>
              <a:t>Address this later</a:t>
            </a:r>
          </a:p>
        </p:txBody>
      </p:sp>
      <p:sp>
        <p:nvSpPr>
          <p:cNvPr id="9" name="Oval Callout 8"/>
          <p:cNvSpPr/>
          <p:nvPr/>
        </p:nvSpPr>
        <p:spPr>
          <a:xfrm>
            <a:off x="5550776" y="1630712"/>
            <a:ext cx="1339281" cy="756746"/>
          </a:xfrm>
          <a:prstGeom prst="wedgeEllipseCallout">
            <a:avLst>
              <a:gd name="adj1" fmla="val 24841"/>
              <a:gd name="adj2" fmla="val 79377"/>
            </a:avLst>
          </a:prstGeom>
          <a:solidFill>
            <a:srgbClr val="03655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lIns="0" rIns="0" rtlCol="0" anchor="ctr"/>
          <a:lstStyle/>
          <a:p>
            <a:pPr algn="ctr"/>
            <a:r>
              <a:rPr lang="en-US" dirty="0"/>
              <a:t>Based on color</a:t>
            </a:r>
          </a:p>
        </p:txBody>
      </p:sp>
      <p:sp>
        <p:nvSpPr>
          <p:cNvPr id="10" name="Oval Callout 9"/>
          <p:cNvSpPr/>
          <p:nvPr/>
        </p:nvSpPr>
        <p:spPr>
          <a:xfrm>
            <a:off x="7118919" y="1447800"/>
            <a:ext cx="1479857" cy="756746"/>
          </a:xfrm>
          <a:prstGeom prst="wedgeEllipseCallout">
            <a:avLst>
              <a:gd name="adj1" fmla="val -2577"/>
              <a:gd name="adj2" fmla="val 82231"/>
            </a:avLst>
          </a:prstGeom>
          <a:solidFill>
            <a:srgbClr val="03655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lIns="0" rIns="0" rtlCol="0" anchor="ctr"/>
          <a:lstStyle/>
          <a:p>
            <a:pPr algn="ctr"/>
            <a:r>
              <a:rPr lang="en-US" dirty="0"/>
              <a:t>Based on negative</a:t>
            </a:r>
          </a:p>
        </p:txBody>
      </p:sp>
      <p:sp>
        <p:nvSpPr>
          <p:cNvPr id="11" name="Oval Callout 10"/>
          <p:cNvSpPr/>
          <p:nvPr/>
        </p:nvSpPr>
        <p:spPr>
          <a:xfrm>
            <a:off x="5181600" y="3429000"/>
            <a:ext cx="1491681" cy="866299"/>
          </a:xfrm>
          <a:prstGeom prst="wedgeEllipseCallout">
            <a:avLst>
              <a:gd name="adj1" fmla="val 66834"/>
              <a:gd name="adj2" fmla="val -5397"/>
            </a:avLst>
          </a:prstGeom>
          <a:solidFill>
            <a:srgbClr val="03655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lIns="0" rIns="0" rtlCol="0" anchor="ctr"/>
          <a:lstStyle/>
          <a:p>
            <a:pPr algn="ctr"/>
            <a:r>
              <a:rPr lang="en-US" dirty="0"/>
              <a:t>Based on grayscale</a:t>
            </a:r>
          </a:p>
        </p:txBody>
      </p:sp>
      <p:sp>
        <p:nvSpPr>
          <p:cNvPr id="4" name="Date Placeholder 3">
            <a:extLst>
              <a:ext uri="{FF2B5EF4-FFF2-40B4-BE49-F238E27FC236}">
                <a16:creationId xmlns:a16="http://schemas.microsoft.com/office/drawing/2014/main" id="{C24691D7-BF36-4925-9ECB-A3CDE22F7898}"/>
              </a:ext>
            </a:extLst>
          </p:cNvPr>
          <p:cNvSpPr>
            <a:spLocks noGrp="1"/>
          </p:cNvSpPr>
          <p:nvPr>
            <p:ph type="dt" sz="half" idx="10"/>
          </p:nvPr>
        </p:nvSpPr>
        <p:spPr/>
        <p:txBody>
          <a:bodyPr/>
          <a:lstStyle/>
          <a:p>
            <a:fld id="{D2E8E683-F378-43F7-81C7-7C27787F4947}" type="datetime1">
              <a:rPr lang="en-US" smtClean="0"/>
              <a:t>3/28/2023</a:t>
            </a:fld>
            <a:endParaRPr lang="en-US" dirty="0"/>
          </a:p>
        </p:txBody>
      </p:sp>
      <p:sp>
        <p:nvSpPr>
          <p:cNvPr id="7" name="Slide Number Placeholder 6">
            <a:extLst>
              <a:ext uri="{FF2B5EF4-FFF2-40B4-BE49-F238E27FC236}">
                <a16:creationId xmlns:a16="http://schemas.microsoft.com/office/drawing/2014/main" id="{CF20DB03-2594-47F4-829D-09AC32215FE2}"/>
              </a:ext>
            </a:extLst>
          </p:cNvPr>
          <p:cNvSpPr>
            <a:spLocks noGrp="1"/>
          </p:cNvSpPr>
          <p:nvPr>
            <p:ph type="sldNum" sz="quarter" idx="12"/>
          </p:nvPr>
        </p:nvSpPr>
        <p:spPr/>
        <p:txBody>
          <a:bodyPr/>
          <a:lstStyle/>
          <a:p>
            <a:fld id="{8444A278-390B-480E-A91C-73A8347B7D93}" type="slidenum">
              <a:rPr lang="en-US" smtClean="0"/>
              <a:pPr/>
              <a:t>80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7891">
                                            <p:txEl>
                                              <p:pRg st="1" end="1"/>
                                            </p:txEl>
                                          </p:spTgt>
                                        </p:tgtEl>
                                        <p:attrNameLst>
                                          <p:attrName>style.visibility</p:attrName>
                                        </p:attrNameLst>
                                      </p:cBhvr>
                                      <p:to>
                                        <p:strVal val="visible"/>
                                      </p:to>
                                    </p:set>
                                    <p:animEffect transition="in" filter="dissolve">
                                      <p:cBhvr>
                                        <p:cTn id="20" dur="500"/>
                                        <p:tgtEl>
                                          <p:spTgt spid="37891">
                                            <p:txEl>
                                              <p:pRg st="1" end="1"/>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7891">
                                            <p:txEl>
                                              <p:pRg st="2" end="2"/>
                                            </p:txEl>
                                          </p:spTgt>
                                        </p:tgtEl>
                                        <p:attrNameLst>
                                          <p:attrName>style.visibility</p:attrName>
                                        </p:attrNameLst>
                                      </p:cBhvr>
                                      <p:to>
                                        <p:strVal val="visible"/>
                                      </p:to>
                                    </p:set>
                                    <p:animEffect transition="in" filter="dissolve">
                                      <p:cBhvr>
                                        <p:cTn id="23" dur="500"/>
                                        <p:tgtEl>
                                          <p:spTgt spid="37891">
                                            <p:txEl>
                                              <p:pRg st="2" end="2"/>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7891">
                                            <p:txEl>
                                              <p:pRg st="3" end="3"/>
                                            </p:txEl>
                                          </p:spTgt>
                                        </p:tgtEl>
                                        <p:attrNameLst>
                                          <p:attrName>style.visibility</p:attrName>
                                        </p:attrNameLst>
                                      </p:cBhvr>
                                      <p:to>
                                        <p:strVal val="visible"/>
                                      </p:to>
                                    </p:set>
                                    <p:animEffect transition="in" filter="dissolve">
                                      <p:cBhvr>
                                        <p:cTn id="26" dur="500"/>
                                        <p:tgtEl>
                                          <p:spTgt spid="37891">
                                            <p:txEl>
                                              <p:pRg st="3" end="3"/>
                                            </p:txEl>
                                          </p:spTgt>
                                        </p:tgtEl>
                                      </p:cBhvr>
                                    </p:animEffect>
                                  </p:childTnLst>
                                </p:cTn>
                              </p:par>
                            </p:childTnLst>
                          </p:cTn>
                        </p:par>
                        <p:par>
                          <p:cTn id="27" fill="hold">
                            <p:stCondLst>
                              <p:cond delay="500"/>
                            </p:stCondLst>
                            <p:childTnLst>
                              <p:par>
                                <p:cTn id="28" presetID="21" presetClass="entr" presetSubtype="1"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1000"/>
                                        <p:tgtEl>
                                          <p:spTgt spid="2"/>
                                        </p:tgtEl>
                                      </p:cBhvr>
                                    </p:animEffect>
                                  </p:childTnLst>
                                </p:cTn>
                              </p:par>
                            </p:childTnLst>
                          </p:cTn>
                        </p:par>
                        <p:par>
                          <p:cTn id="31" fill="hold">
                            <p:stCondLst>
                              <p:cond delay="1500"/>
                            </p:stCondLst>
                            <p:childTnLst>
                              <p:par>
                                <p:cTn id="32" presetID="22" presetClass="entr" presetSubtype="4"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down)">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0"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0" y="533400"/>
            <a:ext cx="7772400" cy="838200"/>
          </a:xfrm>
        </p:spPr>
        <p:txBody>
          <a:bodyPr/>
          <a:lstStyle/>
          <a:p>
            <a:pPr eaLnBrk="1" hangingPunct="1"/>
            <a:r>
              <a:rPr lang="en-US" b="1" dirty="0">
                <a:solidFill>
                  <a:srgbClr val="CFAFE7"/>
                </a:solidFill>
                <a:latin typeface="Comic Sans MS" pitchFamily="66" charset="0"/>
              </a:rPr>
              <a:t>RF Techniques - Summary</a:t>
            </a:r>
          </a:p>
        </p:txBody>
      </p:sp>
      <p:sp>
        <p:nvSpPr>
          <p:cNvPr id="38915" name="Rectangle 3"/>
          <p:cNvSpPr>
            <a:spLocks noGrp="1" noChangeArrowheads="1"/>
          </p:cNvSpPr>
          <p:nvPr>
            <p:ph type="body" sz="half" idx="1"/>
          </p:nvPr>
        </p:nvSpPr>
        <p:spPr>
          <a:xfrm>
            <a:off x="533400" y="1676400"/>
            <a:ext cx="8001000" cy="4876800"/>
          </a:xfrm>
        </p:spPr>
        <p:txBody>
          <a:bodyPr>
            <a:normAutofit/>
          </a:bodyPr>
          <a:lstStyle/>
          <a:p>
            <a:pPr marL="342900" indent="-342900" eaLnBrk="1" hangingPunct="1">
              <a:lnSpc>
                <a:spcPct val="90000"/>
              </a:lnSpc>
              <a:spcAft>
                <a:spcPct val="35000"/>
              </a:spcAft>
            </a:pPr>
            <a:r>
              <a:rPr lang="en-US" altLang="zh-TW" sz="2800" dirty="0">
                <a:solidFill>
                  <a:schemeClr val="accent1">
                    <a:lumMod val="40000"/>
                    <a:lumOff val="60000"/>
                  </a:schemeClr>
                </a:solidFill>
                <a:latin typeface="Arial" charset="0"/>
                <a:ea typeface="PMingLiU" pitchFamily="18" charset="-120"/>
              </a:rPr>
              <a:t>Query Point Movement</a:t>
            </a:r>
          </a:p>
          <a:p>
            <a:pPr lvl="1" eaLnBrk="1" hangingPunct="1">
              <a:lnSpc>
                <a:spcPct val="90000"/>
              </a:lnSpc>
              <a:spcAft>
                <a:spcPct val="35000"/>
              </a:spcAft>
            </a:pPr>
            <a:r>
              <a:rPr lang="en-US" altLang="zh-TW" sz="2400" b="1" dirty="0">
                <a:solidFill>
                  <a:srgbClr val="F78609"/>
                </a:solidFill>
                <a:latin typeface="Arial" charset="0"/>
                <a:ea typeface="PMingLiU" pitchFamily="18" charset="-120"/>
              </a:rPr>
              <a:t>Single-point Query</a:t>
            </a:r>
            <a:r>
              <a:rPr lang="en-US" altLang="zh-TW" sz="2400" dirty="0">
                <a:latin typeface="Arial" charset="0"/>
                <a:ea typeface="PMingLiU" pitchFamily="18" charset="-120"/>
              </a:rPr>
              <a:t>:  Distance function is weighed to shape the “query contour” to contain maximum number of relevant images and least number of irrelevant ones</a:t>
            </a:r>
          </a:p>
          <a:p>
            <a:pPr lvl="1" eaLnBrk="1" hangingPunct="1">
              <a:lnSpc>
                <a:spcPct val="90000"/>
              </a:lnSpc>
              <a:spcAft>
                <a:spcPts val="1200"/>
              </a:spcAft>
            </a:pPr>
            <a:r>
              <a:rPr lang="en-US" altLang="zh-TW" sz="2400" b="1" dirty="0">
                <a:solidFill>
                  <a:srgbClr val="F78609"/>
                </a:solidFill>
                <a:latin typeface="Arial" charset="0"/>
                <a:ea typeface="PMingLiU" pitchFamily="18" charset="-120"/>
              </a:rPr>
              <a:t>Multipoint Query</a:t>
            </a:r>
            <a:r>
              <a:rPr lang="en-US" altLang="zh-TW" sz="2400" dirty="0">
                <a:latin typeface="Arial" charset="0"/>
                <a:ea typeface="PMingLiU" pitchFamily="18" charset="-120"/>
              </a:rPr>
              <a:t>:  Distance is computed as weighted sum of individual distance from cluster centroids</a:t>
            </a:r>
            <a:r>
              <a:rPr lang="en-US" altLang="zh-TW" sz="2200" dirty="0">
                <a:latin typeface="Arial" charset="0"/>
                <a:ea typeface="PMingLiU" pitchFamily="18" charset="-120"/>
              </a:rPr>
              <a:t>.</a:t>
            </a:r>
          </a:p>
          <a:p>
            <a:pPr marL="342900" indent="-342900" eaLnBrk="1" hangingPunct="1">
              <a:lnSpc>
                <a:spcPct val="90000"/>
              </a:lnSpc>
              <a:spcAft>
                <a:spcPct val="35000"/>
              </a:spcAft>
            </a:pPr>
            <a:r>
              <a:rPr lang="en-US" altLang="zh-TW" sz="2800" dirty="0">
                <a:solidFill>
                  <a:schemeClr val="accent1">
                    <a:lumMod val="40000"/>
                    <a:lumOff val="60000"/>
                  </a:schemeClr>
                </a:solidFill>
                <a:latin typeface="Arial" charset="0"/>
                <a:ea typeface="PMingLiU" pitchFamily="18" charset="-120"/>
              </a:rPr>
              <a:t>Multiple Viewpoints</a:t>
            </a:r>
            <a:r>
              <a:rPr lang="en-US" altLang="zh-TW" sz="2800" dirty="0">
                <a:latin typeface="Arial" charset="0"/>
                <a:ea typeface="PMingLiU" pitchFamily="18" charset="-120"/>
              </a:rPr>
              <a:t>:  Retrieving images using variants of the query image</a:t>
            </a:r>
          </a:p>
        </p:txBody>
      </p:sp>
      <p:sp>
        <p:nvSpPr>
          <p:cNvPr id="2" name="Date Placeholder 1">
            <a:extLst>
              <a:ext uri="{FF2B5EF4-FFF2-40B4-BE49-F238E27FC236}">
                <a16:creationId xmlns:a16="http://schemas.microsoft.com/office/drawing/2014/main" id="{2D78DCA3-B514-47BD-8E9F-F2FFE04423E2}"/>
              </a:ext>
            </a:extLst>
          </p:cNvPr>
          <p:cNvSpPr>
            <a:spLocks noGrp="1"/>
          </p:cNvSpPr>
          <p:nvPr>
            <p:ph type="dt" sz="half" idx="10"/>
          </p:nvPr>
        </p:nvSpPr>
        <p:spPr/>
        <p:txBody>
          <a:bodyPr/>
          <a:lstStyle/>
          <a:p>
            <a:fld id="{86669DEA-D6B1-47D7-A2BE-2565ED872F64}" type="datetime1">
              <a:rPr lang="en-US" smtClean="0"/>
              <a:t>3/28/2023</a:t>
            </a:fld>
            <a:endParaRPr lang="en-US" dirty="0"/>
          </a:p>
        </p:txBody>
      </p:sp>
      <p:sp>
        <p:nvSpPr>
          <p:cNvPr id="3" name="Slide Number Placeholder 2">
            <a:extLst>
              <a:ext uri="{FF2B5EF4-FFF2-40B4-BE49-F238E27FC236}">
                <a16:creationId xmlns:a16="http://schemas.microsoft.com/office/drawing/2014/main" id="{7B622F01-C5AB-4623-85C1-D1C60379790C}"/>
              </a:ext>
            </a:extLst>
          </p:cNvPr>
          <p:cNvSpPr>
            <a:spLocks noGrp="1"/>
          </p:cNvSpPr>
          <p:nvPr>
            <p:ph type="sldNum" sz="quarter" idx="12"/>
          </p:nvPr>
        </p:nvSpPr>
        <p:spPr/>
        <p:txBody>
          <a:bodyPr/>
          <a:lstStyle/>
          <a:p>
            <a:fld id="{8444A278-390B-480E-A91C-73A8347B7D93}" type="slidenum">
              <a:rPr lang="en-US" smtClean="0"/>
              <a:pPr/>
              <a:t>81</a:t>
            </a:fld>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685800" y="228600"/>
            <a:ext cx="5562600" cy="914400"/>
          </a:xfrm>
        </p:spPr>
        <p:txBody>
          <a:bodyPr>
            <a:normAutofit/>
          </a:bodyPr>
          <a:lstStyle/>
          <a:p>
            <a:pPr eaLnBrk="1" hangingPunct="1"/>
            <a:r>
              <a:rPr lang="en-US" b="1" dirty="0">
                <a:solidFill>
                  <a:srgbClr val="CFAFE7"/>
                </a:solidFill>
              </a:rPr>
              <a:t>Semantic Gap</a:t>
            </a:r>
          </a:p>
        </p:txBody>
      </p:sp>
      <p:sp>
        <p:nvSpPr>
          <p:cNvPr id="39940" name="Rectangle 3"/>
          <p:cNvSpPr>
            <a:spLocks noGrp="1" noChangeArrowheads="1"/>
          </p:cNvSpPr>
          <p:nvPr>
            <p:ph type="body" idx="1"/>
          </p:nvPr>
        </p:nvSpPr>
        <p:spPr>
          <a:xfrm>
            <a:off x="304800" y="1295400"/>
            <a:ext cx="4191000" cy="5257800"/>
          </a:xfrm>
        </p:spPr>
        <p:txBody>
          <a:bodyPr>
            <a:normAutofit fontScale="92500" lnSpcReduction="10000"/>
          </a:bodyPr>
          <a:lstStyle/>
          <a:p>
            <a:pPr eaLnBrk="1" hangingPunct="1">
              <a:spcAft>
                <a:spcPct val="40000"/>
              </a:spcAft>
            </a:pPr>
            <a:r>
              <a:rPr lang="en-US" altLang="zh-TW" sz="2800" b="1" dirty="0">
                <a:solidFill>
                  <a:srgbClr val="FFC000"/>
                </a:solidFill>
                <a:latin typeface="Arial" charset="0"/>
                <a:ea typeface="PMingLiU" pitchFamily="18" charset="-120"/>
              </a:rPr>
              <a:t>Assumption</a:t>
            </a:r>
            <a:r>
              <a:rPr lang="en-US" altLang="zh-TW" sz="2800" dirty="0">
                <a:latin typeface="Arial" charset="0"/>
                <a:ea typeface="PMingLiU" pitchFamily="18" charset="-120"/>
              </a:rPr>
              <a:t>:  semantically similar images are located “close” to each other in the feature space, according to some distance measure.</a:t>
            </a:r>
          </a:p>
          <a:p>
            <a:pPr eaLnBrk="1" hangingPunct="1"/>
            <a:r>
              <a:rPr lang="en-US" altLang="zh-TW" sz="2800" b="1" dirty="0">
                <a:solidFill>
                  <a:srgbClr val="FFC000"/>
                </a:solidFill>
                <a:latin typeface="Arial" charset="0"/>
                <a:ea typeface="PMingLiU" pitchFamily="18" charset="-120"/>
              </a:rPr>
              <a:t>Reality</a:t>
            </a:r>
            <a:r>
              <a:rPr lang="en-US" altLang="zh-TW" sz="2800" dirty="0">
                <a:latin typeface="Arial" charset="0"/>
                <a:ea typeface="PMingLiU" pitchFamily="18" charset="-120"/>
              </a:rPr>
              <a:t>: semantically similar images can look very different, and are therefore located far apart in the feature space or sub-spaces.</a:t>
            </a:r>
          </a:p>
        </p:txBody>
      </p:sp>
      <p:pic>
        <p:nvPicPr>
          <p:cNvPr id="39941" name="Picture 5" descr="carcar"/>
          <p:cNvPicPr>
            <a:picLocks noChangeAspect="1" noChangeArrowheads="1"/>
          </p:cNvPicPr>
          <p:nvPr/>
        </p:nvPicPr>
        <p:blipFill>
          <a:blip r:embed="rId3" cstate="print"/>
          <a:srcRect/>
          <a:stretch>
            <a:fillRect/>
          </a:stretch>
        </p:blipFill>
        <p:spPr bwMode="auto">
          <a:xfrm>
            <a:off x="4678909" y="1066800"/>
            <a:ext cx="3931235" cy="3276600"/>
          </a:xfrm>
          <a:prstGeom prst="rect">
            <a:avLst/>
          </a:prstGeom>
          <a:noFill/>
          <a:ln w="9525">
            <a:noFill/>
            <a:miter lim="800000"/>
            <a:headEnd/>
            <a:tailEnd/>
          </a:ln>
        </p:spPr>
      </p:pic>
      <p:sp>
        <p:nvSpPr>
          <p:cNvPr id="7" name="Rounded Rectangular Callout 6"/>
          <p:cNvSpPr/>
          <p:nvPr/>
        </p:nvSpPr>
        <p:spPr>
          <a:xfrm>
            <a:off x="4800600" y="4800600"/>
            <a:ext cx="3352800" cy="1828800"/>
          </a:xfrm>
          <a:prstGeom prst="wedgeRoundRectCallout">
            <a:avLst>
              <a:gd name="adj1" fmla="val -83427"/>
              <a:gd name="adj2" fmla="val 431"/>
              <a:gd name="adj3" fmla="val 16667"/>
            </a:avLst>
          </a:prstGeom>
          <a:solidFill>
            <a:schemeClr val="tx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200" b="1" dirty="0">
                <a:solidFill>
                  <a:srgbClr val="C00000"/>
                </a:solidFill>
              </a:rPr>
              <a:t>Semantic gap </a:t>
            </a:r>
            <a:r>
              <a:rPr lang="en-US" sz="2200" dirty="0">
                <a:solidFill>
                  <a:schemeClr val="bg1"/>
                </a:solidFill>
              </a:rPr>
              <a:t>between low-level visual features and the high-level concepts conveyed by the query images</a:t>
            </a:r>
          </a:p>
        </p:txBody>
      </p:sp>
      <p:sp>
        <p:nvSpPr>
          <p:cNvPr id="2" name="Date Placeholder 1">
            <a:extLst>
              <a:ext uri="{FF2B5EF4-FFF2-40B4-BE49-F238E27FC236}">
                <a16:creationId xmlns:a16="http://schemas.microsoft.com/office/drawing/2014/main" id="{EA364113-7ED6-4AFD-B7B4-B6E4839DA7AB}"/>
              </a:ext>
            </a:extLst>
          </p:cNvPr>
          <p:cNvSpPr>
            <a:spLocks noGrp="1"/>
          </p:cNvSpPr>
          <p:nvPr>
            <p:ph type="dt" sz="half" idx="10"/>
          </p:nvPr>
        </p:nvSpPr>
        <p:spPr/>
        <p:txBody>
          <a:bodyPr/>
          <a:lstStyle/>
          <a:p>
            <a:fld id="{0C4A6543-3F62-4717-8346-E60F27DBD9E2}" type="datetime1">
              <a:rPr lang="en-US" smtClean="0"/>
              <a:t>3/28/2023</a:t>
            </a:fld>
            <a:endParaRPr lang="en-US" dirty="0"/>
          </a:p>
        </p:txBody>
      </p:sp>
      <p:sp>
        <p:nvSpPr>
          <p:cNvPr id="3" name="Slide Number Placeholder 2">
            <a:extLst>
              <a:ext uri="{FF2B5EF4-FFF2-40B4-BE49-F238E27FC236}">
                <a16:creationId xmlns:a16="http://schemas.microsoft.com/office/drawing/2014/main" id="{0B8D8A7B-318B-45E8-950F-9C15AFDB29C0}"/>
              </a:ext>
            </a:extLst>
          </p:cNvPr>
          <p:cNvSpPr>
            <a:spLocks noGrp="1"/>
          </p:cNvSpPr>
          <p:nvPr>
            <p:ph type="sldNum" sz="quarter" idx="12"/>
          </p:nvPr>
        </p:nvSpPr>
        <p:spPr/>
        <p:txBody>
          <a:bodyPr/>
          <a:lstStyle/>
          <a:p>
            <a:fld id="{8444A278-390B-480E-A91C-73A8347B7D93}" type="slidenum">
              <a:rPr lang="en-US" smtClean="0"/>
              <a:pPr/>
              <a:t>82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940">
                                            <p:txEl>
                                              <p:pRg st="1" end="1"/>
                                            </p:txEl>
                                          </p:spTgt>
                                        </p:tgtEl>
                                        <p:attrNameLst>
                                          <p:attrName>style.visibility</p:attrName>
                                        </p:attrNameLst>
                                      </p:cBhvr>
                                      <p:to>
                                        <p:strVal val="visible"/>
                                      </p:to>
                                    </p:set>
                                    <p:animEffect transition="in" filter="fade">
                                      <p:cBhvr>
                                        <p:cTn id="7" dur="1000"/>
                                        <p:tgtEl>
                                          <p:spTgt spid="39940">
                                            <p:txEl>
                                              <p:pRg st="1" end="1"/>
                                            </p:txEl>
                                          </p:spTgt>
                                        </p:tgtEl>
                                      </p:cBhvr>
                                    </p:animEffect>
                                    <p:anim calcmode="lin" valueType="num">
                                      <p:cBhvr>
                                        <p:cTn id="8" dur="1000" fill="hold"/>
                                        <p:tgtEl>
                                          <p:spTgt spid="3994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9940">
                                            <p:txEl>
                                              <p:pRg st="1" end="1"/>
                                            </p:txEl>
                                          </p:spTgt>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39941"/>
                                        </p:tgtEl>
                                        <p:attrNameLst>
                                          <p:attrName>style.visibility</p:attrName>
                                        </p:attrNameLst>
                                      </p:cBhvr>
                                      <p:to>
                                        <p:strVal val="visible"/>
                                      </p:to>
                                    </p:set>
                                    <p:animEffect transition="in" filter="dissolve">
                                      <p:cBhvr>
                                        <p:cTn id="12" dur="500"/>
                                        <p:tgtEl>
                                          <p:spTgt spid="399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24800" cy="1143000"/>
          </a:xfrm>
        </p:spPr>
        <p:txBody>
          <a:bodyPr>
            <a:normAutofit/>
          </a:bodyPr>
          <a:lstStyle/>
          <a:p>
            <a:r>
              <a:rPr lang="en-US" dirty="0">
                <a:solidFill>
                  <a:srgbClr val="CFAFE7"/>
                </a:solidFill>
              </a:rPr>
              <a:t>Standard Relevance Feedback</a:t>
            </a:r>
          </a:p>
        </p:txBody>
      </p:sp>
      <p:cxnSp>
        <p:nvCxnSpPr>
          <p:cNvPr id="5" name="Straight Arrow Connector 4"/>
          <p:cNvCxnSpPr/>
          <p:nvPr/>
        </p:nvCxnSpPr>
        <p:spPr>
          <a:xfrm>
            <a:off x="1066800" y="6400800"/>
            <a:ext cx="6858000" cy="158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1295400" y="3962400"/>
            <a:ext cx="4800600" cy="76200"/>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905000" y="41910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895600" y="36576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38600" y="3581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124200" y="33528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505200" y="3581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572000" y="41910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67200" y="40386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76800" y="37338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362200" y="35814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971800" y="4267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590800" y="39624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57400" y="4876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800600" y="5257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181600" y="4800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038600" y="5181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048000" y="5410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886200" y="5791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048000" y="4038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981200" y="3276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267200" y="3276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886200" y="1981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276600" y="3733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029200" y="2590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038600" y="3886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572000" y="5562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581400" y="3124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105400" y="3657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410200" y="30480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572000" y="3581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267200" y="37338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343400" y="4343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876800" y="42672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590800" y="2971800"/>
            <a:ext cx="14478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495800" y="38862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029200" y="40386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800600" y="3962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477000" y="1676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477000" y="20574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6675854" y="1524000"/>
            <a:ext cx="1401346" cy="461665"/>
          </a:xfrm>
          <a:prstGeom prst="rect">
            <a:avLst/>
          </a:prstGeom>
          <a:noFill/>
        </p:spPr>
        <p:txBody>
          <a:bodyPr wrap="none" rtlCol="0">
            <a:spAutoFit/>
          </a:bodyPr>
          <a:lstStyle/>
          <a:p>
            <a:r>
              <a:rPr lang="en-US" sz="2400" dirty="0"/>
              <a:t>Relevant</a:t>
            </a:r>
          </a:p>
        </p:txBody>
      </p:sp>
      <p:sp>
        <p:nvSpPr>
          <p:cNvPr id="53" name="TextBox 52"/>
          <p:cNvSpPr txBox="1"/>
          <p:nvPr/>
        </p:nvSpPr>
        <p:spPr>
          <a:xfrm>
            <a:off x="6689023" y="1905000"/>
            <a:ext cx="1845377" cy="461665"/>
          </a:xfrm>
          <a:prstGeom prst="rect">
            <a:avLst/>
          </a:prstGeom>
          <a:noFill/>
        </p:spPr>
        <p:txBody>
          <a:bodyPr wrap="none" rtlCol="0">
            <a:spAutoFit/>
          </a:bodyPr>
          <a:lstStyle/>
          <a:p>
            <a:r>
              <a:rPr lang="en-US" sz="2400" dirty="0"/>
              <a:t>Not relevant</a:t>
            </a:r>
          </a:p>
        </p:txBody>
      </p:sp>
      <p:sp>
        <p:nvSpPr>
          <p:cNvPr id="54" name="Oval 53"/>
          <p:cNvSpPr/>
          <p:nvPr/>
        </p:nvSpPr>
        <p:spPr>
          <a:xfrm>
            <a:off x="5105400" y="3352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352800" y="3352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810000" y="34290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648200" y="45720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5867400" y="4038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5562600" y="5257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6172200" y="47244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ular Callout 62"/>
          <p:cNvSpPr/>
          <p:nvPr/>
        </p:nvSpPr>
        <p:spPr>
          <a:xfrm>
            <a:off x="5791200" y="2895600"/>
            <a:ext cx="1143000" cy="762000"/>
          </a:xfrm>
          <a:prstGeom prst="wedgeRoundRectCallout">
            <a:avLst>
              <a:gd name="adj1" fmla="val -91903"/>
              <a:gd name="adj2" fmla="val 92224"/>
              <a:gd name="adj3" fmla="val 16667"/>
            </a:avLst>
          </a:prstGeom>
          <a:solidFill>
            <a:schemeClr val="tx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400" dirty="0">
                <a:solidFill>
                  <a:schemeClr val="bg1"/>
                </a:solidFill>
              </a:rPr>
              <a:t>Better result</a:t>
            </a:r>
          </a:p>
        </p:txBody>
      </p:sp>
      <p:sp>
        <p:nvSpPr>
          <p:cNvPr id="67" name="Oval 66"/>
          <p:cNvSpPr/>
          <p:nvPr/>
        </p:nvSpPr>
        <p:spPr>
          <a:xfrm>
            <a:off x="2434206" y="3216479"/>
            <a:ext cx="14478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2334936" y="3577206"/>
            <a:ext cx="14478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886200" y="3352800"/>
            <a:ext cx="1447800" cy="1447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590800" y="2819400"/>
            <a:ext cx="14478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733800" y="37338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3429000" y="3962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3200400" y="2819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2895600" y="29718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2895600" y="3200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3276600" y="30480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886200" y="45720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2667000" y="3352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4114800" y="2514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2819400" y="47244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3352800" y="4648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ular Callout 60"/>
          <p:cNvSpPr/>
          <p:nvPr/>
        </p:nvSpPr>
        <p:spPr>
          <a:xfrm>
            <a:off x="3276600" y="2133600"/>
            <a:ext cx="1143000" cy="457200"/>
          </a:xfrm>
          <a:prstGeom prst="wedgeRoundRectCallout">
            <a:avLst>
              <a:gd name="adj1" fmla="val -32454"/>
              <a:gd name="adj2" fmla="val 101032"/>
              <a:gd name="adj3" fmla="val 16667"/>
            </a:avLst>
          </a:prstGeom>
          <a:solidFill>
            <a:schemeClr val="tx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Result</a:t>
            </a:r>
          </a:p>
        </p:txBody>
      </p:sp>
      <p:sp>
        <p:nvSpPr>
          <p:cNvPr id="71" name="Rounded Rectangular Callout 70"/>
          <p:cNvSpPr/>
          <p:nvPr/>
        </p:nvSpPr>
        <p:spPr>
          <a:xfrm>
            <a:off x="1752600" y="2057400"/>
            <a:ext cx="1524000" cy="765048"/>
          </a:xfrm>
          <a:prstGeom prst="wedgeRoundRectCallout">
            <a:avLst>
              <a:gd name="adj1" fmla="val 39717"/>
              <a:gd name="adj2" fmla="val 96493"/>
              <a:gd name="adj3" fmla="val 16667"/>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lang="en-US" sz="2400" dirty="0">
                <a:solidFill>
                  <a:schemeClr val="bg1"/>
                </a:solidFill>
              </a:rPr>
              <a:t>Returned set</a:t>
            </a:r>
          </a:p>
        </p:txBody>
      </p:sp>
      <p:sp>
        <p:nvSpPr>
          <p:cNvPr id="66" name="Rounded Rectangular Callout 65"/>
          <p:cNvSpPr/>
          <p:nvPr/>
        </p:nvSpPr>
        <p:spPr>
          <a:xfrm>
            <a:off x="1524000" y="2362200"/>
            <a:ext cx="1524000" cy="765048"/>
          </a:xfrm>
          <a:prstGeom prst="wedgeRoundRectCallout">
            <a:avLst>
              <a:gd name="adj1" fmla="val 36414"/>
              <a:gd name="adj2" fmla="val 110747"/>
              <a:gd name="adj3" fmla="val 16667"/>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lang="en-US" sz="2400" dirty="0">
                <a:solidFill>
                  <a:schemeClr val="bg1"/>
                </a:solidFill>
              </a:rPr>
              <a:t>Returned set</a:t>
            </a:r>
          </a:p>
        </p:txBody>
      </p:sp>
      <p:sp>
        <p:nvSpPr>
          <p:cNvPr id="3" name="Date Placeholder 2">
            <a:extLst>
              <a:ext uri="{FF2B5EF4-FFF2-40B4-BE49-F238E27FC236}">
                <a16:creationId xmlns:a16="http://schemas.microsoft.com/office/drawing/2014/main" id="{FE415E3B-234F-424C-AB94-D0AD660CE661}"/>
              </a:ext>
            </a:extLst>
          </p:cNvPr>
          <p:cNvSpPr>
            <a:spLocks noGrp="1"/>
          </p:cNvSpPr>
          <p:nvPr>
            <p:ph type="dt" sz="half" idx="10"/>
          </p:nvPr>
        </p:nvSpPr>
        <p:spPr/>
        <p:txBody>
          <a:bodyPr/>
          <a:lstStyle/>
          <a:p>
            <a:fld id="{5E0730CA-B4E7-4290-BC29-47FD63FAC379}" type="datetime1">
              <a:rPr lang="en-US" smtClean="0"/>
              <a:t>3/28/2023</a:t>
            </a:fld>
            <a:endParaRPr lang="en-US" dirty="0"/>
          </a:p>
        </p:txBody>
      </p:sp>
      <p:sp>
        <p:nvSpPr>
          <p:cNvPr id="4" name="Slide Number Placeholder 3">
            <a:extLst>
              <a:ext uri="{FF2B5EF4-FFF2-40B4-BE49-F238E27FC236}">
                <a16:creationId xmlns:a16="http://schemas.microsoft.com/office/drawing/2014/main" id="{2DEF9C76-D423-4265-AB5A-B90B0593A59A}"/>
              </a:ext>
            </a:extLst>
          </p:cNvPr>
          <p:cNvSpPr>
            <a:spLocks noGrp="1"/>
          </p:cNvSpPr>
          <p:nvPr>
            <p:ph type="sldNum" sz="quarter" idx="12"/>
          </p:nvPr>
        </p:nvSpPr>
        <p:spPr/>
        <p:txBody>
          <a:bodyPr/>
          <a:lstStyle/>
          <a:p>
            <a:fld id="{8444A278-390B-480E-A91C-73A8347B7D93}" type="slidenum">
              <a:rPr lang="en-US" smtClean="0"/>
              <a:pPr/>
              <a:t>83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heel(4)">
                                      <p:cBhvr>
                                        <p:cTn id="7" dur="500"/>
                                        <p:tgtEl>
                                          <p:spTgt spid="6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up)">
                                      <p:cBhvr>
                                        <p:cTn id="11" dur="500"/>
                                        <p:tgtEl>
                                          <p:spTgt spid="6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grpId="1" nodeType="clickEffect">
                                  <p:stCondLst>
                                    <p:cond delay="0"/>
                                  </p:stCondLst>
                                  <p:childTnLst>
                                    <p:animEffect transition="out" filter="dissolve">
                                      <p:cBhvr>
                                        <p:cTn id="15" dur="500"/>
                                        <p:tgtEl>
                                          <p:spTgt spid="68"/>
                                        </p:tgtEl>
                                      </p:cBhvr>
                                    </p:animEffect>
                                    <p:set>
                                      <p:cBhvr>
                                        <p:cTn id="16" dur="1" fill="hold">
                                          <p:stCondLst>
                                            <p:cond delay="499"/>
                                          </p:stCondLst>
                                        </p:cTn>
                                        <p:tgtEl>
                                          <p:spTgt spid="68"/>
                                        </p:tgtEl>
                                        <p:attrNameLst>
                                          <p:attrName>style.visibility</p:attrName>
                                        </p:attrNameLst>
                                      </p:cBhvr>
                                      <p:to>
                                        <p:strVal val="hidden"/>
                                      </p:to>
                                    </p:set>
                                  </p:childTnLst>
                                </p:cTn>
                              </p:par>
                              <p:par>
                                <p:cTn id="17" presetID="9" presetClass="exit" presetSubtype="0" fill="hold" grpId="1" nodeType="withEffect">
                                  <p:stCondLst>
                                    <p:cond delay="0"/>
                                  </p:stCondLst>
                                  <p:childTnLst>
                                    <p:animEffect transition="out" filter="dissolve">
                                      <p:cBhvr>
                                        <p:cTn id="18" dur="500"/>
                                        <p:tgtEl>
                                          <p:spTgt spid="66"/>
                                        </p:tgtEl>
                                      </p:cBhvr>
                                    </p:animEffect>
                                    <p:set>
                                      <p:cBhvr>
                                        <p:cTn id="19" dur="1" fill="hold">
                                          <p:stCondLst>
                                            <p:cond delay="499"/>
                                          </p:stCondLst>
                                        </p:cTn>
                                        <p:tgtEl>
                                          <p:spTgt spid="66"/>
                                        </p:tgtEl>
                                        <p:attrNameLst>
                                          <p:attrName>style.visibility</p:attrName>
                                        </p:attrNameLst>
                                      </p:cBhvr>
                                      <p:to>
                                        <p:strVal val="hidden"/>
                                      </p:to>
                                    </p:set>
                                  </p:childTnLst>
                                </p:cTn>
                              </p:par>
                            </p:childTnLst>
                          </p:cTn>
                        </p:par>
                        <p:par>
                          <p:cTn id="20" fill="hold">
                            <p:stCondLst>
                              <p:cond delay="500"/>
                            </p:stCondLst>
                            <p:childTnLst>
                              <p:par>
                                <p:cTn id="21" presetID="21" presetClass="entr" presetSubtype="4" fill="hold" grpId="0"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heel(4)">
                                      <p:cBhvr>
                                        <p:cTn id="23" dur="500"/>
                                        <p:tgtEl>
                                          <p:spTgt spid="67"/>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up)">
                                      <p:cBhvr>
                                        <p:cTn id="27" dur="5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71"/>
                                        </p:tgtEl>
                                      </p:cBhvr>
                                    </p:animEffect>
                                    <p:set>
                                      <p:cBhvr>
                                        <p:cTn id="32" dur="1" fill="hold">
                                          <p:stCondLst>
                                            <p:cond delay="499"/>
                                          </p:stCondLst>
                                        </p:cTn>
                                        <p:tgtEl>
                                          <p:spTgt spid="71"/>
                                        </p:tgtEl>
                                        <p:attrNameLst>
                                          <p:attrName>style.visibility</p:attrName>
                                        </p:attrNameLst>
                                      </p:cBhvr>
                                      <p:to>
                                        <p:strVal val="hidden"/>
                                      </p:to>
                                    </p:set>
                                  </p:childTnLst>
                                </p:cTn>
                              </p:par>
                            </p:childTnLst>
                          </p:cTn>
                        </p:par>
                        <p:par>
                          <p:cTn id="33" fill="hold">
                            <p:stCondLst>
                              <p:cond delay="500"/>
                            </p:stCondLst>
                            <p:childTnLst>
                              <p:par>
                                <p:cTn id="34" presetID="9" presetClass="exit" presetSubtype="0" fill="hold" grpId="1" nodeType="afterEffect">
                                  <p:stCondLst>
                                    <p:cond delay="0"/>
                                  </p:stCondLst>
                                  <p:childTnLst>
                                    <p:animEffect transition="out" filter="dissolve">
                                      <p:cBhvr>
                                        <p:cTn id="35" dur="500"/>
                                        <p:tgtEl>
                                          <p:spTgt spid="67"/>
                                        </p:tgtEl>
                                      </p:cBhvr>
                                    </p:animEffect>
                                    <p:set>
                                      <p:cBhvr>
                                        <p:cTn id="36" dur="1" fill="hold">
                                          <p:stCondLst>
                                            <p:cond delay="499"/>
                                          </p:stCondLst>
                                        </p:cTn>
                                        <p:tgtEl>
                                          <p:spTgt spid="67"/>
                                        </p:tgtEl>
                                        <p:attrNameLst>
                                          <p:attrName>style.visibility</p:attrName>
                                        </p:attrNameLst>
                                      </p:cBhvr>
                                      <p:to>
                                        <p:strVal val="hidden"/>
                                      </p:to>
                                    </p:set>
                                  </p:childTnLst>
                                </p:cTn>
                              </p:par>
                            </p:childTnLst>
                          </p:cTn>
                        </p:par>
                        <p:par>
                          <p:cTn id="37" fill="hold">
                            <p:stCondLst>
                              <p:cond delay="1000"/>
                            </p:stCondLst>
                            <p:childTnLst>
                              <p:par>
                                <p:cTn id="38" presetID="21" presetClass="entr" presetSubtype="4" fill="hold" grpId="0" nodeType="after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wheel(4)">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xit" presetSubtype="0" fill="hold" grpId="1" nodeType="clickEffect">
                                  <p:stCondLst>
                                    <p:cond delay="0"/>
                                  </p:stCondLst>
                                  <p:childTnLst>
                                    <p:animEffect transition="out" filter="dissolve">
                                      <p:cBhvr>
                                        <p:cTn id="44" dur="500"/>
                                        <p:tgtEl>
                                          <p:spTgt spid="46"/>
                                        </p:tgtEl>
                                      </p:cBhvr>
                                    </p:animEffect>
                                    <p:set>
                                      <p:cBhvr>
                                        <p:cTn id="45" dur="1" fill="hold">
                                          <p:stCondLst>
                                            <p:cond delay="499"/>
                                          </p:stCondLst>
                                        </p:cTn>
                                        <p:tgtEl>
                                          <p:spTgt spid="46"/>
                                        </p:tgtEl>
                                        <p:attrNameLst>
                                          <p:attrName>style.visibility</p:attrName>
                                        </p:attrNameLst>
                                      </p:cBhvr>
                                      <p:to>
                                        <p:strVal val="hidden"/>
                                      </p:to>
                                    </p:set>
                                  </p:childTnLst>
                                </p:cTn>
                              </p:par>
                              <p:par>
                                <p:cTn id="46" presetID="21" presetClass="entr" presetSubtype="4" fill="hold" grpId="0" nodeType="with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wheel(4)">
                                      <p:cBhvr>
                                        <p:cTn id="48" dur="500"/>
                                        <p:tgtEl>
                                          <p:spTgt spid="70"/>
                                        </p:tgtEl>
                                      </p:cBhvr>
                                    </p:animEffect>
                                  </p:childTnLst>
                                </p:cTn>
                              </p:par>
                            </p:childTnLst>
                          </p:cTn>
                        </p:par>
                        <p:par>
                          <p:cTn id="49" fill="hold">
                            <p:stCondLst>
                              <p:cond delay="500"/>
                            </p:stCondLst>
                            <p:childTnLst>
                              <p:par>
                                <p:cTn id="50" presetID="22" presetClass="entr" presetSubtype="1" fill="hold" grpId="0" nodeType="after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wipe(up)">
                                      <p:cBhvr>
                                        <p:cTn id="52" dur="500"/>
                                        <p:tgtEl>
                                          <p:spTgt spid="61"/>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4" fill="hold" grpId="0" nodeType="click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wheel(4)">
                                      <p:cBhvr>
                                        <p:cTn id="57" dur="500"/>
                                        <p:tgtEl>
                                          <p:spTgt spid="69"/>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wipe(up)">
                                      <p:cBhvr>
                                        <p:cTn id="6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63" grpId="0" animBg="1"/>
      <p:bldP spid="67" grpId="0" animBg="1"/>
      <p:bldP spid="67" grpId="1" animBg="1"/>
      <p:bldP spid="68" grpId="0" animBg="1"/>
      <p:bldP spid="68" grpId="1" animBg="1"/>
      <p:bldP spid="69" grpId="0" animBg="1"/>
      <p:bldP spid="70" grpId="0" animBg="1"/>
      <p:bldP spid="61" grpId="0" animBg="1"/>
      <p:bldP spid="71" grpId="0" animBg="1"/>
      <p:bldP spid="71" grpId="1" animBg="1"/>
      <p:bldP spid="66" grpId="0" animBg="1"/>
      <p:bldP spid="66"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849600" y="1528534"/>
            <a:ext cx="4532011"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Search Space</a:t>
            </a:r>
          </a:p>
        </p:txBody>
      </p:sp>
      <p:sp>
        <p:nvSpPr>
          <p:cNvPr id="2" name="Title 1"/>
          <p:cNvSpPr>
            <a:spLocks noGrp="1"/>
          </p:cNvSpPr>
          <p:nvPr>
            <p:ph type="title"/>
          </p:nvPr>
        </p:nvSpPr>
        <p:spPr>
          <a:xfrm>
            <a:off x="457200" y="274638"/>
            <a:ext cx="8305800" cy="1143000"/>
          </a:xfrm>
        </p:spPr>
        <p:txBody>
          <a:bodyPr>
            <a:normAutofit fontScale="90000"/>
          </a:bodyPr>
          <a:lstStyle/>
          <a:p>
            <a:r>
              <a:rPr lang="en-US" dirty="0">
                <a:solidFill>
                  <a:srgbClr val="CFAFE7"/>
                </a:solidFill>
              </a:rPr>
              <a:t>Standard</a:t>
            </a:r>
            <a:r>
              <a:rPr lang="en-US" i="1" dirty="0">
                <a:solidFill>
                  <a:srgbClr val="CFAFE7"/>
                </a:solidFill>
              </a:rPr>
              <a:t> k</a:t>
            </a:r>
            <a:r>
              <a:rPr lang="en-US" dirty="0">
                <a:solidFill>
                  <a:srgbClr val="CFAFE7"/>
                </a:solidFill>
              </a:rPr>
              <a:t>-NN Approach -  Limitation</a:t>
            </a:r>
          </a:p>
        </p:txBody>
      </p:sp>
      <p:sp>
        <p:nvSpPr>
          <p:cNvPr id="5" name="Freeform 4"/>
          <p:cNvSpPr/>
          <p:nvPr/>
        </p:nvSpPr>
        <p:spPr>
          <a:xfrm>
            <a:off x="758504" y="1676400"/>
            <a:ext cx="7852096" cy="2513900"/>
          </a:xfrm>
          <a:custGeom>
            <a:avLst/>
            <a:gdLst>
              <a:gd name="connsiteX0" fmla="*/ 0 w 7852096"/>
              <a:gd name="connsiteY0" fmla="*/ 734036 h 2513900"/>
              <a:gd name="connsiteX1" fmla="*/ 67112 w 7852096"/>
              <a:gd name="connsiteY1" fmla="*/ 373310 h 2513900"/>
              <a:gd name="connsiteX2" fmla="*/ 226503 w 7852096"/>
              <a:gd name="connsiteY2" fmla="*/ 71306 h 2513900"/>
              <a:gd name="connsiteX3" fmla="*/ 444617 w 7852096"/>
              <a:gd name="connsiteY3" fmla="*/ 12583 h 2513900"/>
              <a:gd name="connsiteX4" fmla="*/ 511729 w 7852096"/>
              <a:gd name="connsiteY4" fmla="*/ 146807 h 2513900"/>
              <a:gd name="connsiteX5" fmla="*/ 536896 w 7852096"/>
              <a:gd name="connsiteY5" fmla="*/ 381699 h 2513900"/>
              <a:gd name="connsiteX6" fmla="*/ 620786 w 7852096"/>
              <a:gd name="connsiteY6" fmla="*/ 524312 h 2513900"/>
              <a:gd name="connsiteX7" fmla="*/ 738231 w 7852096"/>
              <a:gd name="connsiteY7" fmla="*/ 599812 h 2513900"/>
              <a:gd name="connsiteX8" fmla="*/ 847288 w 7852096"/>
              <a:gd name="connsiteY8" fmla="*/ 918594 h 2513900"/>
              <a:gd name="connsiteX9" fmla="*/ 906011 w 7852096"/>
              <a:gd name="connsiteY9" fmla="*/ 1371600 h 2513900"/>
              <a:gd name="connsiteX10" fmla="*/ 931178 w 7852096"/>
              <a:gd name="connsiteY10" fmla="*/ 1489046 h 2513900"/>
              <a:gd name="connsiteX11" fmla="*/ 1040235 w 7852096"/>
              <a:gd name="connsiteY11" fmla="*/ 1740715 h 2513900"/>
              <a:gd name="connsiteX12" fmla="*/ 1149292 w 7852096"/>
              <a:gd name="connsiteY12" fmla="*/ 1791049 h 2513900"/>
              <a:gd name="connsiteX13" fmla="*/ 1392573 w 7852096"/>
              <a:gd name="connsiteY13" fmla="*/ 1589713 h 2513900"/>
              <a:gd name="connsiteX14" fmla="*/ 1451296 w 7852096"/>
              <a:gd name="connsiteY14" fmla="*/ 1287710 h 2513900"/>
              <a:gd name="connsiteX15" fmla="*/ 1677798 w 7852096"/>
              <a:gd name="connsiteY15" fmla="*/ 851482 h 2513900"/>
              <a:gd name="connsiteX16" fmla="*/ 1744910 w 7852096"/>
              <a:gd name="connsiteY16" fmla="*/ 499145 h 2513900"/>
              <a:gd name="connsiteX17" fmla="*/ 1753299 w 7852096"/>
              <a:gd name="connsiteY17" fmla="*/ 322976 h 2513900"/>
              <a:gd name="connsiteX18" fmla="*/ 1853967 w 7852096"/>
              <a:gd name="connsiteY18" fmla="*/ 146807 h 2513900"/>
              <a:gd name="connsiteX19" fmla="*/ 2038525 w 7852096"/>
              <a:gd name="connsiteY19" fmla="*/ 188752 h 2513900"/>
              <a:gd name="connsiteX20" fmla="*/ 2072081 w 7852096"/>
              <a:gd name="connsiteY20" fmla="*/ 364921 h 2513900"/>
              <a:gd name="connsiteX21" fmla="*/ 2097248 w 7852096"/>
              <a:gd name="connsiteY21" fmla="*/ 767592 h 2513900"/>
              <a:gd name="connsiteX22" fmla="*/ 2114026 w 7852096"/>
              <a:gd name="connsiteY22" fmla="*/ 1052818 h 2513900"/>
              <a:gd name="connsiteX23" fmla="*/ 2290195 w 7852096"/>
              <a:gd name="connsiteY23" fmla="*/ 1539379 h 2513900"/>
              <a:gd name="connsiteX24" fmla="*/ 2516697 w 7852096"/>
              <a:gd name="connsiteY24" fmla="*/ 1581324 h 2513900"/>
              <a:gd name="connsiteX25" fmla="*/ 2692866 w 7852096"/>
              <a:gd name="connsiteY25" fmla="*/ 1925273 h 2513900"/>
              <a:gd name="connsiteX26" fmla="*/ 2768367 w 7852096"/>
              <a:gd name="connsiteY26" fmla="*/ 2143387 h 2513900"/>
              <a:gd name="connsiteX27" fmla="*/ 2894202 w 7852096"/>
              <a:gd name="connsiteY27" fmla="*/ 2252444 h 2513900"/>
              <a:gd name="connsiteX28" fmla="*/ 3053593 w 7852096"/>
              <a:gd name="connsiteY28" fmla="*/ 2235666 h 2513900"/>
              <a:gd name="connsiteX29" fmla="*/ 3171039 w 7852096"/>
              <a:gd name="connsiteY29" fmla="*/ 1908495 h 2513900"/>
              <a:gd name="connsiteX30" fmla="*/ 3254929 w 7852096"/>
              <a:gd name="connsiteY30" fmla="*/ 1338044 h 2513900"/>
              <a:gd name="connsiteX31" fmla="*/ 3254929 w 7852096"/>
              <a:gd name="connsiteY31" fmla="*/ 968928 h 2513900"/>
              <a:gd name="connsiteX32" fmla="*/ 3380764 w 7852096"/>
              <a:gd name="connsiteY32" fmla="*/ 482367 h 2513900"/>
              <a:gd name="connsiteX33" fmla="*/ 3582099 w 7852096"/>
              <a:gd name="connsiteY33" fmla="*/ 541090 h 2513900"/>
              <a:gd name="connsiteX34" fmla="*/ 3640822 w 7852096"/>
              <a:gd name="connsiteY34" fmla="*/ 759203 h 2513900"/>
              <a:gd name="connsiteX35" fmla="*/ 3682767 w 7852096"/>
              <a:gd name="connsiteY35" fmla="*/ 1338044 h 2513900"/>
              <a:gd name="connsiteX36" fmla="*/ 3733101 w 7852096"/>
              <a:gd name="connsiteY36" fmla="*/ 1421934 h 2513900"/>
              <a:gd name="connsiteX37" fmla="*/ 3791824 w 7852096"/>
              <a:gd name="connsiteY37" fmla="*/ 1438712 h 2513900"/>
              <a:gd name="connsiteX38" fmla="*/ 3850547 w 7852096"/>
              <a:gd name="connsiteY38" fmla="*/ 1312877 h 2513900"/>
              <a:gd name="connsiteX39" fmla="*/ 3959604 w 7852096"/>
              <a:gd name="connsiteY39" fmla="*/ 1077985 h 2513900"/>
              <a:gd name="connsiteX40" fmla="*/ 4026716 w 7852096"/>
              <a:gd name="connsiteY40" fmla="*/ 692091 h 2513900"/>
              <a:gd name="connsiteX41" fmla="*/ 4144162 w 7852096"/>
              <a:gd name="connsiteY41" fmla="*/ 725647 h 2513900"/>
              <a:gd name="connsiteX42" fmla="*/ 4244830 w 7852096"/>
              <a:gd name="connsiteY42" fmla="*/ 977317 h 2513900"/>
              <a:gd name="connsiteX43" fmla="*/ 4311942 w 7852096"/>
              <a:gd name="connsiteY43" fmla="*/ 1338044 h 2513900"/>
              <a:gd name="connsiteX44" fmla="*/ 4370664 w 7852096"/>
              <a:gd name="connsiteY44" fmla="*/ 1665214 h 2513900"/>
              <a:gd name="connsiteX45" fmla="*/ 4420998 w 7852096"/>
              <a:gd name="connsiteY45" fmla="*/ 1858161 h 2513900"/>
              <a:gd name="connsiteX46" fmla="*/ 4546833 w 7852096"/>
              <a:gd name="connsiteY46" fmla="*/ 2176943 h 2513900"/>
              <a:gd name="connsiteX47" fmla="*/ 4706224 w 7852096"/>
              <a:gd name="connsiteY47" fmla="*/ 2470557 h 2513900"/>
              <a:gd name="connsiteX48" fmla="*/ 4890782 w 7852096"/>
              <a:gd name="connsiteY48" fmla="*/ 2437001 h 2513900"/>
              <a:gd name="connsiteX49" fmla="*/ 4899171 w 7852096"/>
              <a:gd name="connsiteY49" fmla="*/ 2017552 h 2513900"/>
              <a:gd name="connsiteX50" fmla="*/ 4957894 w 7852096"/>
              <a:gd name="connsiteY50" fmla="*/ 1640047 h 2513900"/>
              <a:gd name="connsiteX51" fmla="*/ 5041784 w 7852096"/>
              <a:gd name="connsiteY51" fmla="*/ 985706 h 2513900"/>
              <a:gd name="connsiteX52" fmla="*/ 5041784 w 7852096"/>
              <a:gd name="connsiteY52" fmla="*/ 448811 h 2513900"/>
              <a:gd name="connsiteX53" fmla="*/ 5234731 w 7852096"/>
              <a:gd name="connsiteY53" fmla="*/ 339754 h 2513900"/>
              <a:gd name="connsiteX54" fmla="*/ 5385732 w 7852096"/>
              <a:gd name="connsiteY54" fmla="*/ 532701 h 2513900"/>
              <a:gd name="connsiteX55" fmla="*/ 5494789 w 7852096"/>
              <a:gd name="connsiteY55" fmla="*/ 1187042 h 2513900"/>
              <a:gd name="connsiteX56" fmla="*/ 5578679 w 7852096"/>
              <a:gd name="connsiteY56" fmla="*/ 1765882 h 2513900"/>
              <a:gd name="connsiteX57" fmla="*/ 5754848 w 7852096"/>
              <a:gd name="connsiteY57" fmla="*/ 2034330 h 2513900"/>
              <a:gd name="connsiteX58" fmla="*/ 5838738 w 7852096"/>
              <a:gd name="connsiteY58" fmla="*/ 2336334 h 2513900"/>
              <a:gd name="connsiteX59" fmla="*/ 5947795 w 7852096"/>
              <a:gd name="connsiteY59" fmla="*/ 2353112 h 2513900"/>
              <a:gd name="connsiteX60" fmla="*/ 6098797 w 7852096"/>
              <a:gd name="connsiteY60" fmla="*/ 2210499 h 2513900"/>
              <a:gd name="connsiteX61" fmla="*/ 6123964 w 7852096"/>
              <a:gd name="connsiteY61" fmla="*/ 1883328 h 2513900"/>
              <a:gd name="connsiteX62" fmla="*/ 6207853 w 7852096"/>
              <a:gd name="connsiteY62" fmla="*/ 1405156 h 2513900"/>
              <a:gd name="connsiteX63" fmla="*/ 6291743 w 7852096"/>
              <a:gd name="connsiteY63" fmla="*/ 826315 h 2513900"/>
              <a:gd name="connsiteX64" fmla="*/ 6493079 w 7852096"/>
              <a:gd name="connsiteY64" fmla="*/ 876649 h 2513900"/>
              <a:gd name="connsiteX65" fmla="*/ 6501468 w 7852096"/>
              <a:gd name="connsiteY65" fmla="*/ 1111541 h 2513900"/>
              <a:gd name="connsiteX66" fmla="*/ 6551802 w 7852096"/>
              <a:gd name="connsiteY66" fmla="*/ 1690381 h 2513900"/>
              <a:gd name="connsiteX67" fmla="*/ 6769916 w 7852096"/>
              <a:gd name="connsiteY67" fmla="*/ 1606491 h 2513900"/>
              <a:gd name="connsiteX68" fmla="*/ 6853806 w 7852096"/>
              <a:gd name="connsiteY68" fmla="*/ 1421934 h 2513900"/>
              <a:gd name="connsiteX69" fmla="*/ 7088697 w 7852096"/>
              <a:gd name="connsiteY69" fmla="*/ 1329655 h 2513900"/>
              <a:gd name="connsiteX70" fmla="*/ 7432646 w 7852096"/>
              <a:gd name="connsiteY70" fmla="*/ 935372 h 2513900"/>
              <a:gd name="connsiteX71" fmla="*/ 7717872 w 7852096"/>
              <a:gd name="connsiteY71" fmla="*/ 977317 h 2513900"/>
              <a:gd name="connsiteX72" fmla="*/ 7852096 w 7852096"/>
              <a:gd name="connsiteY72" fmla="*/ 1119930 h 251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852096" h="2513900">
                <a:moveTo>
                  <a:pt x="0" y="734036"/>
                </a:moveTo>
                <a:cubicBezTo>
                  <a:pt x="14681" y="608900"/>
                  <a:pt x="29362" y="483765"/>
                  <a:pt x="67112" y="373310"/>
                </a:cubicBezTo>
                <a:cubicBezTo>
                  <a:pt x="104862" y="262855"/>
                  <a:pt x="163586" y="131427"/>
                  <a:pt x="226503" y="71306"/>
                </a:cubicBezTo>
                <a:cubicBezTo>
                  <a:pt x="289420" y="11185"/>
                  <a:pt x="397079" y="0"/>
                  <a:pt x="444617" y="12583"/>
                </a:cubicBezTo>
                <a:cubicBezTo>
                  <a:pt x="492155" y="25166"/>
                  <a:pt x="496349" y="85288"/>
                  <a:pt x="511729" y="146807"/>
                </a:cubicBezTo>
                <a:cubicBezTo>
                  <a:pt x="527109" y="208326"/>
                  <a:pt x="518720" y="318782"/>
                  <a:pt x="536896" y="381699"/>
                </a:cubicBezTo>
                <a:cubicBezTo>
                  <a:pt x="555072" y="444616"/>
                  <a:pt x="587230" y="487960"/>
                  <a:pt x="620786" y="524312"/>
                </a:cubicBezTo>
                <a:cubicBezTo>
                  <a:pt x="654342" y="560664"/>
                  <a:pt x="700481" y="534098"/>
                  <a:pt x="738231" y="599812"/>
                </a:cubicBezTo>
                <a:cubicBezTo>
                  <a:pt x="775981" y="665526"/>
                  <a:pt x="819325" y="789963"/>
                  <a:pt x="847288" y="918594"/>
                </a:cubicBezTo>
                <a:cubicBezTo>
                  <a:pt x="875251" y="1047225"/>
                  <a:pt x="892029" y="1276525"/>
                  <a:pt x="906011" y="1371600"/>
                </a:cubicBezTo>
                <a:cubicBezTo>
                  <a:pt x="919993" y="1466675"/>
                  <a:pt x="908807" y="1427527"/>
                  <a:pt x="931178" y="1489046"/>
                </a:cubicBezTo>
                <a:cubicBezTo>
                  <a:pt x="953549" y="1550565"/>
                  <a:pt x="1003883" y="1690381"/>
                  <a:pt x="1040235" y="1740715"/>
                </a:cubicBezTo>
                <a:cubicBezTo>
                  <a:pt x="1076587" y="1791049"/>
                  <a:pt x="1090569" y="1816216"/>
                  <a:pt x="1149292" y="1791049"/>
                </a:cubicBezTo>
                <a:cubicBezTo>
                  <a:pt x="1208015" y="1765882"/>
                  <a:pt x="1342239" y="1673603"/>
                  <a:pt x="1392573" y="1589713"/>
                </a:cubicBezTo>
                <a:cubicBezTo>
                  <a:pt x="1442907" y="1505823"/>
                  <a:pt x="1403759" y="1410748"/>
                  <a:pt x="1451296" y="1287710"/>
                </a:cubicBezTo>
                <a:cubicBezTo>
                  <a:pt x="1498833" y="1164672"/>
                  <a:pt x="1628862" y="982909"/>
                  <a:pt x="1677798" y="851482"/>
                </a:cubicBezTo>
                <a:cubicBezTo>
                  <a:pt x="1726734" y="720055"/>
                  <a:pt x="1732327" y="587229"/>
                  <a:pt x="1744910" y="499145"/>
                </a:cubicBezTo>
                <a:cubicBezTo>
                  <a:pt x="1757493" y="411061"/>
                  <a:pt x="1735123" y="381699"/>
                  <a:pt x="1753299" y="322976"/>
                </a:cubicBezTo>
                <a:cubicBezTo>
                  <a:pt x="1771475" y="264253"/>
                  <a:pt x="1806429" y="169178"/>
                  <a:pt x="1853967" y="146807"/>
                </a:cubicBezTo>
                <a:cubicBezTo>
                  <a:pt x="1901505" y="124436"/>
                  <a:pt x="2002173" y="152400"/>
                  <a:pt x="2038525" y="188752"/>
                </a:cubicBezTo>
                <a:cubicBezTo>
                  <a:pt x="2074877" y="225104"/>
                  <a:pt x="2062294" y="268448"/>
                  <a:pt x="2072081" y="364921"/>
                </a:cubicBezTo>
                <a:cubicBezTo>
                  <a:pt x="2081868" y="461394"/>
                  <a:pt x="2090257" y="652943"/>
                  <a:pt x="2097248" y="767592"/>
                </a:cubicBezTo>
                <a:cubicBezTo>
                  <a:pt x="2104239" y="882241"/>
                  <a:pt x="2081868" y="924187"/>
                  <a:pt x="2114026" y="1052818"/>
                </a:cubicBezTo>
                <a:cubicBezTo>
                  <a:pt x="2146184" y="1181449"/>
                  <a:pt x="2223083" y="1451295"/>
                  <a:pt x="2290195" y="1539379"/>
                </a:cubicBezTo>
                <a:cubicBezTo>
                  <a:pt x="2357307" y="1627463"/>
                  <a:pt x="2449585" y="1517008"/>
                  <a:pt x="2516697" y="1581324"/>
                </a:cubicBezTo>
                <a:cubicBezTo>
                  <a:pt x="2583809" y="1645640"/>
                  <a:pt x="2650921" y="1831596"/>
                  <a:pt x="2692866" y="1925273"/>
                </a:cubicBezTo>
                <a:cubicBezTo>
                  <a:pt x="2734811" y="2018950"/>
                  <a:pt x="2734811" y="2088859"/>
                  <a:pt x="2768367" y="2143387"/>
                </a:cubicBezTo>
                <a:cubicBezTo>
                  <a:pt x="2801923" y="2197915"/>
                  <a:pt x="2846664" y="2237064"/>
                  <a:pt x="2894202" y="2252444"/>
                </a:cubicBezTo>
                <a:cubicBezTo>
                  <a:pt x="2941740" y="2267824"/>
                  <a:pt x="3007454" y="2292991"/>
                  <a:pt x="3053593" y="2235666"/>
                </a:cubicBezTo>
                <a:cubicBezTo>
                  <a:pt x="3099733" y="2178341"/>
                  <a:pt x="3137483" y="2058099"/>
                  <a:pt x="3171039" y="1908495"/>
                </a:cubicBezTo>
                <a:cubicBezTo>
                  <a:pt x="3204595" y="1758891"/>
                  <a:pt x="3240947" y="1494638"/>
                  <a:pt x="3254929" y="1338044"/>
                </a:cubicBezTo>
                <a:cubicBezTo>
                  <a:pt x="3268911" y="1181450"/>
                  <a:pt x="3233957" y="1111541"/>
                  <a:pt x="3254929" y="968928"/>
                </a:cubicBezTo>
                <a:cubicBezTo>
                  <a:pt x="3275901" y="826315"/>
                  <a:pt x="3326236" y="553673"/>
                  <a:pt x="3380764" y="482367"/>
                </a:cubicBezTo>
                <a:cubicBezTo>
                  <a:pt x="3435292" y="411061"/>
                  <a:pt x="3538756" y="494951"/>
                  <a:pt x="3582099" y="541090"/>
                </a:cubicBezTo>
                <a:cubicBezTo>
                  <a:pt x="3625442" y="587229"/>
                  <a:pt x="3624044" y="626377"/>
                  <a:pt x="3640822" y="759203"/>
                </a:cubicBezTo>
                <a:cubicBezTo>
                  <a:pt x="3657600" y="892029"/>
                  <a:pt x="3667387" y="1227589"/>
                  <a:pt x="3682767" y="1338044"/>
                </a:cubicBezTo>
                <a:cubicBezTo>
                  <a:pt x="3698147" y="1448499"/>
                  <a:pt x="3714925" y="1405156"/>
                  <a:pt x="3733101" y="1421934"/>
                </a:cubicBezTo>
                <a:cubicBezTo>
                  <a:pt x="3751277" y="1438712"/>
                  <a:pt x="3772250" y="1456888"/>
                  <a:pt x="3791824" y="1438712"/>
                </a:cubicBezTo>
                <a:cubicBezTo>
                  <a:pt x="3811398" y="1420536"/>
                  <a:pt x="3850547" y="1312877"/>
                  <a:pt x="3850547" y="1312877"/>
                </a:cubicBezTo>
                <a:cubicBezTo>
                  <a:pt x="3878510" y="1252756"/>
                  <a:pt x="3930243" y="1181449"/>
                  <a:pt x="3959604" y="1077985"/>
                </a:cubicBezTo>
                <a:cubicBezTo>
                  <a:pt x="3988965" y="974521"/>
                  <a:pt x="3995956" y="750814"/>
                  <a:pt x="4026716" y="692091"/>
                </a:cubicBezTo>
                <a:cubicBezTo>
                  <a:pt x="4057476" y="633368"/>
                  <a:pt x="4107810" y="678109"/>
                  <a:pt x="4144162" y="725647"/>
                </a:cubicBezTo>
                <a:cubicBezTo>
                  <a:pt x="4180514" y="773185"/>
                  <a:pt x="4216867" y="875251"/>
                  <a:pt x="4244830" y="977317"/>
                </a:cubicBezTo>
                <a:cubicBezTo>
                  <a:pt x="4272793" y="1079383"/>
                  <a:pt x="4290970" y="1223395"/>
                  <a:pt x="4311942" y="1338044"/>
                </a:cubicBezTo>
                <a:cubicBezTo>
                  <a:pt x="4332914" y="1452694"/>
                  <a:pt x="4352488" y="1578528"/>
                  <a:pt x="4370664" y="1665214"/>
                </a:cubicBezTo>
                <a:cubicBezTo>
                  <a:pt x="4388840" y="1751900"/>
                  <a:pt x="4391636" y="1772873"/>
                  <a:pt x="4420998" y="1858161"/>
                </a:cubicBezTo>
                <a:cubicBezTo>
                  <a:pt x="4450360" y="1943449"/>
                  <a:pt x="4499295" y="2074877"/>
                  <a:pt x="4546833" y="2176943"/>
                </a:cubicBezTo>
                <a:cubicBezTo>
                  <a:pt x="4594371" y="2279009"/>
                  <a:pt x="4648899" y="2427214"/>
                  <a:pt x="4706224" y="2470557"/>
                </a:cubicBezTo>
                <a:cubicBezTo>
                  <a:pt x="4763549" y="2513900"/>
                  <a:pt x="4858624" y="2512502"/>
                  <a:pt x="4890782" y="2437001"/>
                </a:cubicBezTo>
                <a:cubicBezTo>
                  <a:pt x="4922940" y="2361500"/>
                  <a:pt x="4887986" y="2150378"/>
                  <a:pt x="4899171" y="2017552"/>
                </a:cubicBezTo>
                <a:cubicBezTo>
                  <a:pt x="4910356" y="1884726"/>
                  <a:pt x="4934125" y="1812021"/>
                  <a:pt x="4957894" y="1640047"/>
                </a:cubicBezTo>
                <a:cubicBezTo>
                  <a:pt x="4981663" y="1468073"/>
                  <a:pt x="5027802" y="1184245"/>
                  <a:pt x="5041784" y="985706"/>
                </a:cubicBezTo>
                <a:cubicBezTo>
                  <a:pt x="5055766" y="787167"/>
                  <a:pt x="5009626" y="556470"/>
                  <a:pt x="5041784" y="448811"/>
                </a:cubicBezTo>
                <a:cubicBezTo>
                  <a:pt x="5073942" y="341152"/>
                  <a:pt x="5177406" y="325772"/>
                  <a:pt x="5234731" y="339754"/>
                </a:cubicBezTo>
                <a:cubicBezTo>
                  <a:pt x="5292056" y="353736"/>
                  <a:pt x="5342389" y="391486"/>
                  <a:pt x="5385732" y="532701"/>
                </a:cubicBezTo>
                <a:cubicBezTo>
                  <a:pt x="5429075" y="673916"/>
                  <a:pt x="5462631" y="981512"/>
                  <a:pt x="5494789" y="1187042"/>
                </a:cubicBezTo>
                <a:cubicBezTo>
                  <a:pt x="5526947" y="1392572"/>
                  <a:pt x="5535336" y="1624667"/>
                  <a:pt x="5578679" y="1765882"/>
                </a:cubicBezTo>
                <a:cubicBezTo>
                  <a:pt x="5622022" y="1907097"/>
                  <a:pt x="5711505" y="1939255"/>
                  <a:pt x="5754848" y="2034330"/>
                </a:cubicBezTo>
                <a:cubicBezTo>
                  <a:pt x="5798191" y="2129405"/>
                  <a:pt x="5806580" y="2283204"/>
                  <a:pt x="5838738" y="2336334"/>
                </a:cubicBezTo>
                <a:cubicBezTo>
                  <a:pt x="5870896" y="2389464"/>
                  <a:pt x="5904452" y="2374084"/>
                  <a:pt x="5947795" y="2353112"/>
                </a:cubicBezTo>
                <a:cubicBezTo>
                  <a:pt x="5991138" y="2332140"/>
                  <a:pt x="6069436" y="2288796"/>
                  <a:pt x="6098797" y="2210499"/>
                </a:cubicBezTo>
                <a:cubicBezTo>
                  <a:pt x="6128159" y="2132202"/>
                  <a:pt x="6105788" y="2017552"/>
                  <a:pt x="6123964" y="1883328"/>
                </a:cubicBezTo>
                <a:cubicBezTo>
                  <a:pt x="6142140" y="1749104"/>
                  <a:pt x="6179890" y="1581325"/>
                  <a:pt x="6207853" y="1405156"/>
                </a:cubicBezTo>
                <a:cubicBezTo>
                  <a:pt x="6235816" y="1228987"/>
                  <a:pt x="6244205" y="914399"/>
                  <a:pt x="6291743" y="826315"/>
                </a:cubicBezTo>
                <a:cubicBezTo>
                  <a:pt x="6339281" y="738231"/>
                  <a:pt x="6458125" y="829111"/>
                  <a:pt x="6493079" y="876649"/>
                </a:cubicBezTo>
                <a:cubicBezTo>
                  <a:pt x="6528033" y="924187"/>
                  <a:pt x="6491681" y="975919"/>
                  <a:pt x="6501468" y="1111541"/>
                </a:cubicBezTo>
                <a:cubicBezTo>
                  <a:pt x="6511255" y="1247163"/>
                  <a:pt x="6507061" y="1607889"/>
                  <a:pt x="6551802" y="1690381"/>
                </a:cubicBezTo>
                <a:cubicBezTo>
                  <a:pt x="6596543" y="1772873"/>
                  <a:pt x="6719582" y="1651232"/>
                  <a:pt x="6769916" y="1606491"/>
                </a:cubicBezTo>
                <a:cubicBezTo>
                  <a:pt x="6820250" y="1561750"/>
                  <a:pt x="6800676" y="1468073"/>
                  <a:pt x="6853806" y="1421934"/>
                </a:cubicBezTo>
                <a:cubicBezTo>
                  <a:pt x="6906936" y="1375795"/>
                  <a:pt x="6992224" y="1410749"/>
                  <a:pt x="7088697" y="1329655"/>
                </a:cubicBezTo>
                <a:cubicBezTo>
                  <a:pt x="7185170" y="1248561"/>
                  <a:pt x="7327784" y="994095"/>
                  <a:pt x="7432646" y="935372"/>
                </a:cubicBezTo>
                <a:cubicBezTo>
                  <a:pt x="7537509" y="876649"/>
                  <a:pt x="7647964" y="946557"/>
                  <a:pt x="7717872" y="977317"/>
                </a:cubicBezTo>
                <a:cubicBezTo>
                  <a:pt x="7787780" y="1008077"/>
                  <a:pt x="7819938" y="1064003"/>
                  <a:pt x="7852096" y="111993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ounded Rectangular Callout 5"/>
          <p:cNvSpPr/>
          <p:nvPr/>
        </p:nvSpPr>
        <p:spPr>
          <a:xfrm>
            <a:off x="367415" y="3917255"/>
            <a:ext cx="2209800" cy="1905700"/>
          </a:xfrm>
          <a:prstGeom prst="wedgeRoundRectCallout">
            <a:avLst>
              <a:gd name="adj1" fmla="val 57991"/>
              <a:gd name="adj2" fmla="val -102579"/>
              <a:gd name="adj3" fmla="val 16667"/>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goal of standard </a:t>
            </a:r>
            <a:r>
              <a:rPr lang="en-US" i="1" dirty="0"/>
              <a:t>k</a:t>
            </a:r>
            <a:r>
              <a:rPr lang="en-US" dirty="0"/>
              <a:t>-NN approach is to avoid being trapped in a local minimum</a:t>
            </a:r>
          </a:p>
        </p:txBody>
      </p:sp>
      <p:sp>
        <p:nvSpPr>
          <p:cNvPr id="7" name="Rounded Rectangular Callout 6"/>
          <p:cNvSpPr/>
          <p:nvPr/>
        </p:nvSpPr>
        <p:spPr>
          <a:xfrm>
            <a:off x="6096000" y="5267946"/>
            <a:ext cx="1752600" cy="1296100"/>
          </a:xfrm>
          <a:prstGeom prst="wedgeRoundRectCallout">
            <a:avLst>
              <a:gd name="adj1" fmla="val -80589"/>
              <a:gd name="adj2" fmla="val -131606"/>
              <a:gd name="adj3" fmla="val 16667"/>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Best result for standard approach – suboptimal !</a:t>
            </a:r>
          </a:p>
        </p:txBody>
      </p:sp>
      <p:grpSp>
        <p:nvGrpSpPr>
          <p:cNvPr id="16" name="Group 15"/>
          <p:cNvGrpSpPr/>
          <p:nvPr/>
        </p:nvGrpSpPr>
        <p:grpSpPr>
          <a:xfrm>
            <a:off x="2743200" y="3504500"/>
            <a:ext cx="5918844" cy="769441"/>
            <a:chOff x="2743200" y="3504500"/>
            <a:chExt cx="5918844" cy="769441"/>
          </a:xfrm>
        </p:grpSpPr>
        <p:cxnSp>
          <p:nvCxnSpPr>
            <p:cNvPr id="9" name="Straight Connector 8"/>
            <p:cNvCxnSpPr/>
            <p:nvPr/>
          </p:nvCxnSpPr>
          <p:spPr>
            <a:xfrm>
              <a:off x="2743200" y="3809300"/>
              <a:ext cx="45720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15200" y="3504500"/>
              <a:ext cx="1346844" cy="769441"/>
            </a:xfrm>
            <a:prstGeom prst="rect">
              <a:avLst/>
            </a:prstGeom>
            <a:noFill/>
          </p:spPr>
          <p:txBody>
            <a:bodyPr wrap="none" rtlCol="0">
              <a:spAutoFit/>
            </a:bodyPr>
            <a:lstStyle/>
            <a:p>
              <a:r>
                <a:rPr lang="en-US" sz="2200" dirty="0">
                  <a:solidFill>
                    <a:srgbClr val="FF0000"/>
                  </a:solidFill>
                </a:rPr>
                <a:t>Matching</a:t>
              </a:r>
            </a:p>
            <a:p>
              <a:r>
                <a:rPr lang="en-US" sz="2200" dirty="0">
                  <a:solidFill>
                    <a:srgbClr val="FF0000"/>
                  </a:solidFill>
                </a:rPr>
                <a:t>threshold</a:t>
              </a:r>
            </a:p>
          </p:txBody>
        </p:sp>
      </p:grpSp>
      <p:sp>
        <p:nvSpPr>
          <p:cNvPr id="15" name="TextBox 14"/>
          <p:cNvSpPr txBox="1"/>
          <p:nvPr/>
        </p:nvSpPr>
        <p:spPr>
          <a:xfrm>
            <a:off x="3098172" y="5029200"/>
            <a:ext cx="2438400" cy="1200329"/>
          </a:xfrm>
          <a:prstGeom prst="rect">
            <a:avLst/>
          </a:prstGeom>
          <a:noFill/>
        </p:spPr>
        <p:txBody>
          <a:bodyPr wrap="square" rtlCol="0">
            <a:spAutoFit/>
          </a:bodyPr>
          <a:lstStyle/>
          <a:p>
            <a:r>
              <a:rPr lang="en-US" sz="2400" dirty="0">
                <a:solidFill>
                  <a:srgbClr val="F78609"/>
                </a:solidFill>
              </a:rPr>
              <a:t>All clusters 1, 2, and 3 should be returned to user</a:t>
            </a:r>
          </a:p>
        </p:txBody>
      </p:sp>
      <p:sp>
        <p:nvSpPr>
          <p:cNvPr id="3" name="Date Placeholder 2">
            <a:extLst>
              <a:ext uri="{FF2B5EF4-FFF2-40B4-BE49-F238E27FC236}">
                <a16:creationId xmlns:a16="http://schemas.microsoft.com/office/drawing/2014/main" id="{C1E50B50-167D-4209-8117-0122FED9B1F6}"/>
              </a:ext>
            </a:extLst>
          </p:cNvPr>
          <p:cNvSpPr>
            <a:spLocks noGrp="1"/>
          </p:cNvSpPr>
          <p:nvPr>
            <p:ph type="dt" sz="half" idx="10"/>
          </p:nvPr>
        </p:nvSpPr>
        <p:spPr/>
        <p:txBody>
          <a:bodyPr/>
          <a:lstStyle/>
          <a:p>
            <a:fld id="{95E1FDCF-2CE1-4312-9E0E-445C71918F21}" type="datetime1">
              <a:rPr lang="en-US" smtClean="0"/>
              <a:t>3/28/2023</a:t>
            </a:fld>
            <a:endParaRPr lang="en-US" dirty="0"/>
          </a:p>
        </p:txBody>
      </p:sp>
      <p:sp>
        <p:nvSpPr>
          <p:cNvPr id="4" name="Slide Number Placeholder 3">
            <a:extLst>
              <a:ext uri="{FF2B5EF4-FFF2-40B4-BE49-F238E27FC236}">
                <a16:creationId xmlns:a16="http://schemas.microsoft.com/office/drawing/2014/main" id="{B7C4EB77-C9E6-435C-9363-C8F484E08EA1}"/>
              </a:ext>
            </a:extLst>
          </p:cNvPr>
          <p:cNvSpPr>
            <a:spLocks noGrp="1"/>
          </p:cNvSpPr>
          <p:nvPr>
            <p:ph type="sldNum" sz="quarter" idx="12"/>
          </p:nvPr>
        </p:nvSpPr>
        <p:spPr/>
        <p:txBody>
          <a:bodyPr/>
          <a:lstStyle/>
          <a:p>
            <a:fld id="{8444A278-390B-480E-A91C-73A8347B7D93}" type="slidenum">
              <a:rPr lang="en-US" smtClean="0"/>
              <a:pPr/>
              <a:t>84</a:t>
            </a:fld>
            <a:endParaRPr lang="en-US" dirty="0"/>
          </a:p>
        </p:txBody>
      </p:sp>
      <p:sp>
        <p:nvSpPr>
          <p:cNvPr id="8" name="Rounded Rectangle 7"/>
          <p:cNvSpPr/>
          <p:nvPr/>
        </p:nvSpPr>
        <p:spPr>
          <a:xfrm>
            <a:off x="2917896" y="4007908"/>
            <a:ext cx="838200" cy="563562"/>
          </a:xfrm>
          <a:prstGeom prst="roundRect">
            <a:avLst/>
          </a:prstGeom>
          <a:solidFill>
            <a:srgbClr val="F7860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nchorCtr="1"/>
          <a:lstStyle/>
          <a:p>
            <a:pPr algn="ctr"/>
            <a:r>
              <a:rPr lang="en-US" dirty="0"/>
              <a:t>Cluster 1</a:t>
            </a:r>
          </a:p>
        </p:txBody>
      </p:sp>
      <p:sp>
        <p:nvSpPr>
          <p:cNvPr id="17" name="Rounded Rectangle 16"/>
          <p:cNvSpPr/>
          <p:nvPr/>
        </p:nvSpPr>
        <p:spPr>
          <a:xfrm>
            <a:off x="4430748" y="4002345"/>
            <a:ext cx="838200" cy="563562"/>
          </a:xfrm>
          <a:prstGeom prst="roundRect">
            <a:avLst/>
          </a:prstGeom>
          <a:solidFill>
            <a:srgbClr val="F7860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nchorCtr="1"/>
          <a:lstStyle/>
          <a:p>
            <a:pPr algn="ctr"/>
            <a:r>
              <a:rPr lang="en-US" dirty="0"/>
              <a:t>Cluster 2</a:t>
            </a:r>
          </a:p>
        </p:txBody>
      </p:sp>
      <p:sp>
        <p:nvSpPr>
          <p:cNvPr id="18" name="Rounded Rectangle 17"/>
          <p:cNvSpPr/>
          <p:nvPr/>
        </p:nvSpPr>
        <p:spPr>
          <a:xfrm>
            <a:off x="6245927" y="4131823"/>
            <a:ext cx="838200" cy="563562"/>
          </a:xfrm>
          <a:prstGeom prst="roundRect">
            <a:avLst/>
          </a:prstGeom>
          <a:solidFill>
            <a:srgbClr val="F7860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nchorCtr="1"/>
          <a:lstStyle/>
          <a:p>
            <a:pPr algn="ctr"/>
            <a:r>
              <a:rPr lang="en-US" dirty="0"/>
              <a:t>Cluster 3</a:t>
            </a:r>
          </a:p>
        </p:txBody>
      </p:sp>
      <p:sp>
        <p:nvSpPr>
          <p:cNvPr id="14" name="Freeform 13"/>
          <p:cNvSpPr/>
          <p:nvPr/>
        </p:nvSpPr>
        <p:spPr>
          <a:xfrm>
            <a:off x="1500326" y="2041864"/>
            <a:ext cx="2192785" cy="1642369"/>
          </a:xfrm>
          <a:custGeom>
            <a:avLst/>
            <a:gdLst>
              <a:gd name="connsiteX0" fmla="*/ 0 w 2192785"/>
              <a:gd name="connsiteY0" fmla="*/ 0 h 1642369"/>
              <a:gd name="connsiteX1" fmla="*/ 44389 w 2192785"/>
              <a:gd name="connsiteY1" fmla="*/ 71021 h 1642369"/>
              <a:gd name="connsiteX2" fmla="*/ 62144 w 2192785"/>
              <a:gd name="connsiteY2" fmla="*/ 88777 h 1642369"/>
              <a:gd name="connsiteX3" fmla="*/ 97655 w 2192785"/>
              <a:gd name="connsiteY3" fmla="*/ 133165 h 1642369"/>
              <a:gd name="connsiteX4" fmla="*/ 115410 w 2192785"/>
              <a:gd name="connsiteY4" fmla="*/ 168676 h 1642369"/>
              <a:gd name="connsiteX5" fmla="*/ 142043 w 2192785"/>
              <a:gd name="connsiteY5" fmla="*/ 186431 h 1642369"/>
              <a:gd name="connsiteX6" fmla="*/ 150921 w 2192785"/>
              <a:gd name="connsiteY6" fmla="*/ 213064 h 1642369"/>
              <a:gd name="connsiteX7" fmla="*/ 204187 w 2192785"/>
              <a:gd name="connsiteY7" fmla="*/ 266330 h 1642369"/>
              <a:gd name="connsiteX8" fmla="*/ 221942 w 2192785"/>
              <a:gd name="connsiteY8" fmla="*/ 284086 h 1642369"/>
              <a:gd name="connsiteX9" fmla="*/ 284086 w 2192785"/>
              <a:gd name="connsiteY9" fmla="*/ 355107 h 1642369"/>
              <a:gd name="connsiteX10" fmla="*/ 310719 w 2192785"/>
              <a:gd name="connsiteY10" fmla="*/ 372862 h 1642369"/>
              <a:gd name="connsiteX11" fmla="*/ 328474 w 2192785"/>
              <a:gd name="connsiteY11" fmla="*/ 390618 h 1642369"/>
              <a:gd name="connsiteX12" fmla="*/ 346229 w 2192785"/>
              <a:gd name="connsiteY12" fmla="*/ 417251 h 1642369"/>
              <a:gd name="connsiteX13" fmla="*/ 372862 w 2192785"/>
              <a:gd name="connsiteY13" fmla="*/ 426128 h 1642369"/>
              <a:gd name="connsiteX14" fmla="*/ 408373 w 2192785"/>
              <a:gd name="connsiteY14" fmla="*/ 470517 h 1642369"/>
              <a:gd name="connsiteX15" fmla="*/ 461639 w 2192785"/>
              <a:gd name="connsiteY15" fmla="*/ 523783 h 1642369"/>
              <a:gd name="connsiteX16" fmla="*/ 514905 w 2192785"/>
              <a:gd name="connsiteY16" fmla="*/ 559293 h 1642369"/>
              <a:gd name="connsiteX17" fmla="*/ 541538 w 2192785"/>
              <a:gd name="connsiteY17" fmla="*/ 568171 h 1642369"/>
              <a:gd name="connsiteX18" fmla="*/ 603682 w 2192785"/>
              <a:gd name="connsiteY18" fmla="*/ 612559 h 1642369"/>
              <a:gd name="connsiteX19" fmla="*/ 630315 w 2192785"/>
              <a:gd name="connsiteY19" fmla="*/ 621437 h 1642369"/>
              <a:gd name="connsiteX20" fmla="*/ 656948 w 2192785"/>
              <a:gd name="connsiteY20" fmla="*/ 639192 h 1642369"/>
              <a:gd name="connsiteX21" fmla="*/ 683581 w 2192785"/>
              <a:gd name="connsiteY21" fmla="*/ 648070 h 1642369"/>
              <a:gd name="connsiteX22" fmla="*/ 719091 w 2192785"/>
              <a:gd name="connsiteY22" fmla="*/ 665825 h 1642369"/>
              <a:gd name="connsiteX23" fmla="*/ 807868 w 2192785"/>
              <a:gd name="connsiteY23" fmla="*/ 692458 h 1642369"/>
              <a:gd name="connsiteX24" fmla="*/ 852257 w 2192785"/>
              <a:gd name="connsiteY24" fmla="*/ 710214 h 1642369"/>
              <a:gd name="connsiteX25" fmla="*/ 905523 w 2192785"/>
              <a:gd name="connsiteY25" fmla="*/ 719091 h 1642369"/>
              <a:gd name="connsiteX26" fmla="*/ 949911 w 2192785"/>
              <a:gd name="connsiteY26" fmla="*/ 727969 h 1642369"/>
              <a:gd name="connsiteX27" fmla="*/ 976544 w 2192785"/>
              <a:gd name="connsiteY27" fmla="*/ 736847 h 1642369"/>
              <a:gd name="connsiteX28" fmla="*/ 1038688 w 2192785"/>
              <a:gd name="connsiteY28" fmla="*/ 745724 h 1642369"/>
              <a:gd name="connsiteX29" fmla="*/ 1127464 w 2192785"/>
              <a:gd name="connsiteY29" fmla="*/ 763480 h 1642369"/>
              <a:gd name="connsiteX30" fmla="*/ 1225119 w 2192785"/>
              <a:gd name="connsiteY30" fmla="*/ 781235 h 1642369"/>
              <a:gd name="connsiteX31" fmla="*/ 1296140 w 2192785"/>
              <a:gd name="connsiteY31" fmla="*/ 798990 h 1642369"/>
              <a:gd name="connsiteX32" fmla="*/ 1349406 w 2192785"/>
              <a:gd name="connsiteY32" fmla="*/ 816746 h 1642369"/>
              <a:gd name="connsiteX33" fmla="*/ 1376039 w 2192785"/>
              <a:gd name="connsiteY33" fmla="*/ 825623 h 1642369"/>
              <a:gd name="connsiteX34" fmla="*/ 1491449 w 2192785"/>
              <a:gd name="connsiteY34" fmla="*/ 852256 h 1642369"/>
              <a:gd name="connsiteX35" fmla="*/ 1544715 w 2192785"/>
              <a:gd name="connsiteY35" fmla="*/ 870012 h 1642369"/>
              <a:gd name="connsiteX36" fmla="*/ 1580225 w 2192785"/>
              <a:gd name="connsiteY36" fmla="*/ 878889 h 1642369"/>
              <a:gd name="connsiteX37" fmla="*/ 1633491 w 2192785"/>
              <a:gd name="connsiteY37" fmla="*/ 896645 h 1642369"/>
              <a:gd name="connsiteX38" fmla="*/ 1660124 w 2192785"/>
              <a:gd name="connsiteY38" fmla="*/ 905522 h 1642369"/>
              <a:gd name="connsiteX39" fmla="*/ 1695635 w 2192785"/>
              <a:gd name="connsiteY39" fmla="*/ 914400 h 1642369"/>
              <a:gd name="connsiteX40" fmla="*/ 1740024 w 2192785"/>
              <a:gd name="connsiteY40" fmla="*/ 941033 h 1642369"/>
              <a:gd name="connsiteX41" fmla="*/ 1793290 w 2192785"/>
              <a:gd name="connsiteY41" fmla="*/ 976544 h 1642369"/>
              <a:gd name="connsiteX42" fmla="*/ 1837678 w 2192785"/>
              <a:gd name="connsiteY42" fmla="*/ 1029810 h 1642369"/>
              <a:gd name="connsiteX43" fmla="*/ 1855433 w 2192785"/>
              <a:gd name="connsiteY43" fmla="*/ 1056443 h 1642369"/>
              <a:gd name="connsiteX44" fmla="*/ 1873189 w 2192785"/>
              <a:gd name="connsiteY44" fmla="*/ 1074198 h 1642369"/>
              <a:gd name="connsiteX45" fmla="*/ 1908699 w 2192785"/>
              <a:gd name="connsiteY45" fmla="*/ 1127464 h 1642369"/>
              <a:gd name="connsiteX46" fmla="*/ 1935332 w 2192785"/>
              <a:gd name="connsiteY46" fmla="*/ 1171853 h 1642369"/>
              <a:gd name="connsiteX47" fmla="*/ 1970843 w 2192785"/>
              <a:gd name="connsiteY47" fmla="*/ 1225119 h 1642369"/>
              <a:gd name="connsiteX48" fmla="*/ 2006354 w 2192785"/>
              <a:gd name="connsiteY48" fmla="*/ 1296140 h 1642369"/>
              <a:gd name="connsiteX49" fmla="*/ 2041864 w 2192785"/>
              <a:gd name="connsiteY49" fmla="*/ 1376039 h 1642369"/>
              <a:gd name="connsiteX50" fmla="*/ 2059620 w 2192785"/>
              <a:gd name="connsiteY50" fmla="*/ 1393794 h 1642369"/>
              <a:gd name="connsiteX51" fmla="*/ 2068497 w 2192785"/>
              <a:gd name="connsiteY51" fmla="*/ 1420427 h 1642369"/>
              <a:gd name="connsiteX52" fmla="*/ 2086253 w 2192785"/>
              <a:gd name="connsiteY52" fmla="*/ 1447060 h 1642369"/>
              <a:gd name="connsiteX53" fmla="*/ 2121763 w 2192785"/>
              <a:gd name="connsiteY53" fmla="*/ 1518082 h 1642369"/>
              <a:gd name="connsiteX54" fmla="*/ 2148396 w 2192785"/>
              <a:gd name="connsiteY54" fmla="*/ 1597981 h 1642369"/>
              <a:gd name="connsiteX55" fmla="*/ 2192785 w 2192785"/>
              <a:gd name="connsiteY55" fmla="*/ 1642369 h 164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192785" h="1642369">
                <a:moveTo>
                  <a:pt x="0" y="0"/>
                </a:moveTo>
                <a:cubicBezTo>
                  <a:pt x="5612" y="9353"/>
                  <a:pt x="33455" y="57353"/>
                  <a:pt x="44389" y="71021"/>
                </a:cubicBezTo>
                <a:cubicBezTo>
                  <a:pt x="49618" y="77557"/>
                  <a:pt x="56915" y="82241"/>
                  <a:pt x="62144" y="88777"/>
                </a:cubicBezTo>
                <a:cubicBezTo>
                  <a:pt x="106929" y="144761"/>
                  <a:pt x="54792" y="90304"/>
                  <a:pt x="97655" y="133165"/>
                </a:cubicBezTo>
                <a:cubicBezTo>
                  <a:pt x="103573" y="145002"/>
                  <a:pt x="106938" y="158509"/>
                  <a:pt x="115410" y="168676"/>
                </a:cubicBezTo>
                <a:cubicBezTo>
                  <a:pt x="122240" y="176873"/>
                  <a:pt x="135378" y="178100"/>
                  <a:pt x="142043" y="186431"/>
                </a:cubicBezTo>
                <a:cubicBezTo>
                  <a:pt x="147889" y="193738"/>
                  <a:pt x="145176" y="205677"/>
                  <a:pt x="150921" y="213064"/>
                </a:cubicBezTo>
                <a:cubicBezTo>
                  <a:pt x="166337" y="232884"/>
                  <a:pt x="186432" y="248575"/>
                  <a:pt x="204187" y="266330"/>
                </a:cubicBezTo>
                <a:cubicBezTo>
                  <a:pt x="210105" y="272249"/>
                  <a:pt x="217299" y="277122"/>
                  <a:pt x="221942" y="284086"/>
                </a:cubicBezTo>
                <a:cubicBezTo>
                  <a:pt x="240712" y="312242"/>
                  <a:pt x="252924" y="334333"/>
                  <a:pt x="284086" y="355107"/>
                </a:cubicBezTo>
                <a:cubicBezTo>
                  <a:pt x="292964" y="361025"/>
                  <a:pt x="302388" y="366197"/>
                  <a:pt x="310719" y="372862"/>
                </a:cubicBezTo>
                <a:cubicBezTo>
                  <a:pt x="317255" y="378091"/>
                  <a:pt x="323245" y="384082"/>
                  <a:pt x="328474" y="390618"/>
                </a:cubicBezTo>
                <a:cubicBezTo>
                  <a:pt x="335139" y="398950"/>
                  <a:pt x="337897" y="410586"/>
                  <a:pt x="346229" y="417251"/>
                </a:cubicBezTo>
                <a:cubicBezTo>
                  <a:pt x="353536" y="423097"/>
                  <a:pt x="363984" y="423169"/>
                  <a:pt x="372862" y="426128"/>
                </a:cubicBezTo>
                <a:cubicBezTo>
                  <a:pt x="388292" y="472416"/>
                  <a:pt x="370331" y="436701"/>
                  <a:pt x="408373" y="470517"/>
                </a:cubicBezTo>
                <a:cubicBezTo>
                  <a:pt x="427140" y="487199"/>
                  <a:pt x="440746" y="509855"/>
                  <a:pt x="461639" y="523783"/>
                </a:cubicBezTo>
                <a:cubicBezTo>
                  <a:pt x="479394" y="535620"/>
                  <a:pt x="494661" y="552545"/>
                  <a:pt x="514905" y="559293"/>
                </a:cubicBezTo>
                <a:cubicBezTo>
                  <a:pt x="523783" y="562252"/>
                  <a:pt x="533168" y="563986"/>
                  <a:pt x="541538" y="568171"/>
                </a:cubicBezTo>
                <a:cubicBezTo>
                  <a:pt x="569021" y="581912"/>
                  <a:pt x="575530" y="596472"/>
                  <a:pt x="603682" y="612559"/>
                </a:cubicBezTo>
                <a:cubicBezTo>
                  <a:pt x="611807" y="617202"/>
                  <a:pt x="621945" y="617252"/>
                  <a:pt x="630315" y="621437"/>
                </a:cubicBezTo>
                <a:cubicBezTo>
                  <a:pt x="639858" y="626209"/>
                  <a:pt x="647405" y="634420"/>
                  <a:pt x="656948" y="639192"/>
                </a:cubicBezTo>
                <a:cubicBezTo>
                  <a:pt x="665318" y="643377"/>
                  <a:pt x="674980" y="644384"/>
                  <a:pt x="683581" y="648070"/>
                </a:cubicBezTo>
                <a:cubicBezTo>
                  <a:pt x="695745" y="653283"/>
                  <a:pt x="706804" y="660910"/>
                  <a:pt x="719091" y="665825"/>
                </a:cubicBezTo>
                <a:cubicBezTo>
                  <a:pt x="822015" y="706995"/>
                  <a:pt x="729373" y="666293"/>
                  <a:pt x="807868" y="692458"/>
                </a:cubicBezTo>
                <a:cubicBezTo>
                  <a:pt x="822986" y="697497"/>
                  <a:pt x="836882" y="706021"/>
                  <a:pt x="852257" y="710214"/>
                </a:cubicBezTo>
                <a:cubicBezTo>
                  <a:pt x="869623" y="714950"/>
                  <a:pt x="887813" y="715871"/>
                  <a:pt x="905523" y="719091"/>
                </a:cubicBezTo>
                <a:cubicBezTo>
                  <a:pt x="920369" y="721790"/>
                  <a:pt x="935273" y="724309"/>
                  <a:pt x="949911" y="727969"/>
                </a:cubicBezTo>
                <a:cubicBezTo>
                  <a:pt x="958989" y="730239"/>
                  <a:pt x="967368" y="735012"/>
                  <a:pt x="976544" y="736847"/>
                </a:cubicBezTo>
                <a:cubicBezTo>
                  <a:pt x="997063" y="740951"/>
                  <a:pt x="1018006" y="742542"/>
                  <a:pt x="1038688" y="745724"/>
                </a:cubicBezTo>
                <a:cubicBezTo>
                  <a:pt x="1170526" y="766006"/>
                  <a:pt x="1029391" y="743866"/>
                  <a:pt x="1127464" y="763480"/>
                </a:cubicBezTo>
                <a:cubicBezTo>
                  <a:pt x="1195471" y="777081"/>
                  <a:pt x="1163199" y="766946"/>
                  <a:pt x="1225119" y="781235"/>
                </a:cubicBezTo>
                <a:cubicBezTo>
                  <a:pt x="1248896" y="786722"/>
                  <a:pt x="1272990" y="791273"/>
                  <a:pt x="1296140" y="798990"/>
                </a:cubicBezTo>
                <a:lnTo>
                  <a:pt x="1349406" y="816746"/>
                </a:lnTo>
                <a:cubicBezTo>
                  <a:pt x="1358284" y="819705"/>
                  <a:pt x="1366863" y="823788"/>
                  <a:pt x="1376039" y="825623"/>
                </a:cubicBezTo>
                <a:cubicBezTo>
                  <a:pt x="1411244" y="832664"/>
                  <a:pt x="1459337" y="841552"/>
                  <a:pt x="1491449" y="852256"/>
                </a:cubicBezTo>
                <a:cubicBezTo>
                  <a:pt x="1509204" y="858175"/>
                  <a:pt x="1526558" y="865473"/>
                  <a:pt x="1544715" y="870012"/>
                </a:cubicBezTo>
                <a:cubicBezTo>
                  <a:pt x="1556552" y="872971"/>
                  <a:pt x="1568539" y="875383"/>
                  <a:pt x="1580225" y="878889"/>
                </a:cubicBezTo>
                <a:cubicBezTo>
                  <a:pt x="1598152" y="884267"/>
                  <a:pt x="1615736" y="890727"/>
                  <a:pt x="1633491" y="896645"/>
                </a:cubicBezTo>
                <a:cubicBezTo>
                  <a:pt x="1642369" y="899604"/>
                  <a:pt x="1651046" y="903252"/>
                  <a:pt x="1660124" y="905522"/>
                </a:cubicBezTo>
                <a:lnTo>
                  <a:pt x="1695635" y="914400"/>
                </a:lnTo>
                <a:cubicBezTo>
                  <a:pt x="1750937" y="969699"/>
                  <a:pt x="1670871" y="894931"/>
                  <a:pt x="1740024" y="941033"/>
                </a:cubicBezTo>
                <a:cubicBezTo>
                  <a:pt x="1806524" y="985367"/>
                  <a:pt x="1729963" y="955434"/>
                  <a:pt x="1793290" y="976544"/>
                </a:cubicBezTo>
                <a:cubicBezTo>
                  <a:pt x="1837372" y="1042669"/>
                  <a:pt x="1780716" y="961455"/>
                  <a:pt x="1837678" y="1029810"/>
                </a:cubicBezTo>
                <a:cubicBezTo>
                  <a:pt x="1844508" y="1038007"/>
                  <a:pt x="1848768" y="1048112"/>
                  <a:pt x="1855433" y="1056443"/>
                </a:cubicBezTo>
                <a:cubicBezTo>
                  <a:pt x="1860662" y="1062979"/>
                  <a:pt x="1868167" y="1067502"/>
                  <a:pt x="1873189" y="1074198"/>
                </a:cubicBezTo>
                <a:cubicBezTo>
                  <a:pt x="1885993" y="1091269"/>
                  <a:pt x="1901951" y="1107220"/>
                  <a:pt x="1908699" y="1127464"/>
                </a:cubicBezTo>
                <a:cubicBezTo>
                  <a:pt x="1920224" y="1162037"/>
                  <a:pt x="1910960" y="1147480"/>
                  <a:pt x="1935332" y="1171853"/>
                </a:cubicBezTo>
                <a:cubicBezTo>
                  <a:pt x="1964705" y="1259967"/>
                  <a:pt x="1915424" y="1125363"/>
                  <a:pt x="1970843" y="1225119"/>
                </a:cubicBezTo>
                <a:cubicBezTo>
                  <a:pt x="2021846" y="1316925"/>
                  <a:pt x="1961678" y="1251467"/>
                  <a:pt x="2006354" y="1296140"/>
                </a:cubicBezTo>
                <a:cubicBezTo>
                  <a:pt x="2020431" y="1338372"/>
                  <a:pt x="2017748" y="1345894"/>
                  <a:pt x="2041864" y="1376039"/>
                </a:cubicBezTo>
                <a:cubicBezTo>
                  <a:pt x="2047093" y="1382575"/>
                  <a:pt x="2053701" y="1387876"/>
                  <a:pt x="2059620" y="1393794"/>
                </a:cubicBezTo>
                <a:cubicBezTo>
                  <a:pt x="2062579" y="1402672"/>
                  <a:pt x="2064312" y="1412057"/>
                  <a:pt x="2068497" y="1420427"/>
                </a:cubicBezTo>
                <a:cubicBezTo>
                  <a:pt x="2073269" y="1429970"/>
                  <a:pt x="2081920" y="1437310"/>
                  <a:pt x="2086253" y="1447060"/>
                </a:cubicBezTo>
                <a:cubicBezTo>
                  <a:pt x="2118898" y="1520510"/>
                  <a:pt x="2085299" y="1481616"/>
                  <a:pt x="2121763" y="1518082"/>
                </a:cubicBezTo>
                <a:cubicBezTo>
                  <a:pt x="2127863" y="1548582"/>
                  <a:pt x="2128606" y="1572537"/>
                  <a:pt x="2148396" y="1597981"/>
                </a:cubicBezTo>
                <a:cubicBezTo>
                  <a:pt x="2161243" y="1614498"/>
                  <a:pt x="2192785" y="1642369"/>
                  <a:pt x="2192785" y="1642369"/>
                </a:cubicBezTo>
              </a:path>
            </a:pathLst>
          </a:custGeom>
          <a:noFill/>
          <a:ln w="762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dissolve">
                                      <p:cBhvr>
                                        <p:cTn id="11" dur="500"/>
                                        <p:tgtEl>
                                          <p:spTgt spid="17"/>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2000"/>
                                        <p:tgtEl>
                                          <p:spTgt spid="14"/>
                                        </p:tgtEl>
                                      </p:cBhvr>
                                    </p:animEffect>
                                  </p:childTnLst>
                                </p:cTn>
                              </p:par>
                            </p:childTnLst>
                          </p:cTn>
                        </p:par>
                        <p:par>
                          <p:cTn id="20" fill="hold">
                            <p:stCondLst>
                              <p:cond delay="3500"/>
                            </p:stCondLst>
                            <p:childTnLst>
                              <p:par>
                                <p:cTn id="21" presetID="2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par>
                          <p:cTn id="34" fill="hold">
                            <p:stCondLst>
                              <p:cond delay="500"/>
                            </p:stCondLst>
                            <p:childTnLst>
                              <p:par>
                                <p:cTn id="35" presetID="42" presetClass="entr" presetSubtype="0" fill="hold" nodeType="after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fade">
                                      <p:cBhvr>
                                        <p:cTn id="37" dur="1000"/>
                                        <p:tgtEl>
                                          <p:spTgt spid="15">
                                            <p:txEl>
                                              <p:pRg st="0" end="0"/>
                                            </p:txEl>
                                          </p:spTgt>
                                        </p:tgtEl>
                                      </p:cBhvr>
                                    </p:animEffect>
                                    <p:anim calcmode="lin" valueType="num">
                                      <p:cBhvr>
                                        <p:cTn id="3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7" grpId="0" animBg="1"/>
      <p:bldP spid="18" grpId="0" animBg="1"/>
      <p:bldP spid="1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FAFE7"/>
                </a:solidFill>
              </a:rPr>
              <a:t>Search Models</a:t>
            </a:r>
          </a:p>
        </p:txBody>
      </p:sp>
      <p:sp>
        <p:nvSpPr>
          <p:cNvPr id="3" name="Content Placeholder 2"/>
          <p:cNvSpPr>
            <a:spLocks noGrp="1"/>
          </p:cNvSpPr>
          <p:nvPr>
            <p:ph idx="1"/>
          </p:nvPr>
        </p:nvSpPr>
        <p:spPr>
          <a:xfrm>
            <a:off x="533400" y="1600200"/>
            <a:ext cx="8077200" cy="4525963"/>
          </a:xfrm>
        </p:spPr>
        <p:txBody>
          <a:bodyPr/>
          <a:lstStyle/>
          <a:p>
            <a:pPr marL="0" indent="0">
              <a:spcAft>
                <a:spcPts val="2400"/>
              </a:spcAft>
              <a:buNone/>
            </a:pPr>
            <a:r>
              <a:rPr lang="en-US" sz="3600" dirty="0"/>
              <a:t>An effective approach to mitigate the effect of semantic gap is to leverage user relevance feedback</a:t>
            </a:r>
          </a:p>
          <a:p>
            <a:pPr>
              <a:spcAft>
                <a:spcPts val="2400"/>
              </a:spcAft>
            </a:pPr>
            <a:r>
              <a:rPr lang="en-US" sz="3200" dirty="0">
                <a:solidFill>
                  <a:srgbClr val="B4CED6"/>
                </a:solidFill>
              </a:rPr>
              <a:t>Traditional model:  Find </a:t>
            </a:r>
            <a:r>
              <a:rPr lang="en-US" sz="3200" i="1" dirty="0">
                <a:solidFill>
                  <a:srgbClr val="B4CED6"/>
                </a:solidFill>
              </a:rPr>
              <a:t>k</a:t>
            </a:r>
            <a:r>
              <a:rPr lang="en-US" sz="3200" dirty="0">
                <a:solidFill>
                  <a:srgbClr val="B4CED6"/>
                </a:solidFill>
              </a:rPr>
              <a:t> nearest neighbors (</a:t>
            </a:r>
            <a:r>
              <a:rPr lang="en-US" sz="3200" i="1" dirty="0">
                <a:solidFill>
                  <a:srgbClr val="B4CED6"/>
                </a:solidFill>
              </a:rPr>
              <a:t>k</a:t>
            </a:r>
            <a:r>
              <a:rPr lang="en-US" sz="3200" dirty="0">
                <a:solidFill>
                  <a:srgbClr val="B4CED6"/>
                </a:solidFill>
              </a:rPr>
              <a:t>-NN) </a:t>
            </a:r>
          </a:p>
          <a:p>
            <a:r>
              <a:rPr lang="en-US" sz="3200" dirty="0">
                <a:solidFill>
                  <a:srgbClr val="B4CED6"/>
                </a:solidFill>
              </a:rPr>
              <a:t>Better model:  Query Decomposition</a:t>
            </a:r>
          </a:p>
        </p:txBody>
      </p:sp>
      <p:sp>
        <p:nvSpPr>
          <p:cNvPr id="4" name="Date Placeholder 3">
            <a:extLst>
              <a:ext uri="{FF2B5EF4-FFF2-40B4-BE49-F238E27FC236}">
                <a16:creationId xmlns:a16="http://schemas.microsoft.com/office/drawing/2014/main" id="{0582295B-13BB-43A5-8681-6D716E88EC6E}"/>
              </a:ext>
            </a:extLst>
          </p:cNvPr>
          <p:cNvSpPr>
            <a:spLocks noGrp="1"/>
          </p:cNvSpPr>
          <p:nvPr>
            <p:ph type="dt" sz="half" idx="10"/>
          </p:nvPr>
        </p:nvSpPr>
        <p:spPr/>
        <p:txBody>
          <a:bodyPr/>
          <a:lstStyle/>
          <a:p>
            <a:fld id="{15FCE3DB-7719-44FE-9B52-C5EC797A79F2}" type="datetime1">
              <a:rPr lang="en-US" smtClean="0"/>
              <a:t>3/28/2023</a:t>
            </a:fld>
            <a:endParaRPr lang="en-US" dirty="0"/>
          </a:p>
        </p:txBody>
      </p:sp>
      <p:sp>
        <p:nvSpPr>
          <p:cNvPr id="5" name="Slide Number Placeholder 4">
            <a:extLst>
              <a:ext uri="{FF2B5EF4-FFF2-40B4-BE49-F238E27FC236}">
                <a16:creationId xmlns:a16="http://schemas.microsoft.com/office/drawing/2014/main" id="{605AA543-961A-4F89-AD26-3292D2012511}"/>
              </a:ext>
            </a:extLst>
          </p:cNvPr>
          <p:cNvSpPr>
            <a:spLocks noGrp="1"/>
          </p:cNvSpPr>
          <p:nvPr>
            <p:ph type="sldNum" sz="quarter" idx="12"/>
          </p:nvPr>
        </p:nvSpPr>
        <p:spPr/>
        <p:txBody>
          <a:bodyPr/>
          <a:lstStyle/>
          <a:p>
            <a:fld id="{8444A278-390B-480E-A91C-73A8347B7D93}" type="slidenum">
              <a:rPr lang="en-US" smtClean="0"/>
              <a:pPr/>
              <a:t>85</a:t>
            </a:fld>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FAFE7"/>
                </a:solidFill>
              </a:rPr>
              <a:t>Query Decomposition</a:t>
            </a:r>
          </a:p>
        </p:txBody>
      </p:sp>
      <p:cxnSp>
        <p:nvCxnSpPr>
          <p:cNvPr id="5" name="Straight Arrow Connector 4"/>
          <p:cNvCxnSpPr/>
          <p:nvPr/>
        </p:nvCxnSpPr>
        <p:spPr>
          <a:xfrm>
            <a:off x="1066800" y="6400800"/>
            <a:ext cx="6858000" cy="158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1295400" y="3962400"/>
            <a:ext cx="4800600" cy="76200"/>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905000" y="41910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895600" y="36576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38600" y="3581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124200" y="33528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505200" y="3581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572000" y="41910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67200" y="40386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76800" y="37338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362200" y="35814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971800" y="4267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590800" y="39624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57400" y="4876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800600" y="5257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181600" y="4800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038600" y="5181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048000" y="5410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886200" y="5791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048000" y="4038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981200" y="3276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267200" y="3276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886200" y="1981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276600" y="3733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029200" y="2590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038600" y="3886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572000" y="5562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581400" y="3124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105400" y="3657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410200" y="30480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572000" y="3581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267200" y="37338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343400" y="4343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876800" y="42672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495800" y="38862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029200" y="40386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800600" y="3962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477000" y="1676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477000" y="20574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6675854" y="1524000"/>
            <a:ext cx="1401346" cy="461665"/>
          </a:xfrm>
          <a:prstGeom prst="rect">
            <a:avLst/>
          </a:prstGeom>
          <a:noFill/>
        </p:spPr>
        <p:txBody>
          <a:bodyPr wrap="none" rtlCol="0">
            <a:spAutoFit/>
          </a:bodyPr>
          <a:lstStyle/>
          <a:p>
            <a:r>
              <a:rPr lang="en-US" sz="2400" dirty="0"/>
              <a:t>Relevant</a:t>
            </a:r>
          </a:p>
        </p:txBody>
      </p:sp>
      <p:sp>
        <p:nvSpPr>
          <p:cNvPr id="53" name="TextBox 52"/>
          <p:cNvSpPr txBox="1"/>
          <p:nvPr/>
        </p:nvSpPr>
        <p:spPr>
          <a:xfrm>
            <a:off x="6689023" y="1905000"/>
            <a:ext cx="1845377" cy="461665"/>
          </a:xfrm>
          <a:prstGeom prst="rect">
            <a:avLst/>
          </a:prstGeom>
          <a:noFill/>
        </p:spPr>
        <p:txBody>
          <a:bodyPr wrap="none" rtlCol="0">
            <a:spAutoFit/>
          </a:bodyPr>
          <a:lstStyle/>
          <a:p>
            <a:r>
              <a:rPr lang="en-US" sz="2400" dirty="0"/>
              <a:t>Not relevant</a:t>
            </a:r>
          </a:p>
        </p:txBody>
      </p:sp>
      <p:sp>
        <p:nvSpPr>
          <p:cNvPr id="54" name="Oval 53"/>
          <p:cNvSpPr/>
          <p:nvPr/>
        </p:nvSpPr>
        <p:spPr>
          <a:xfrm>
            <a:off x="5105400" y="3352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352800" y="3352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810000" y="34290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648200" y="45720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5867400" y="4038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5562600" y="5257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6172200" y="47244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434206" y="3216479"/>
            <a:ext cx="14478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733800" y="37338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3429000" y="3962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3200400" y="2819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2895600" y="29718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2895600" y="3200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3276600" y="30480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886200" y="45720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2667000" y="3352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4114800" y="2514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2819400" y="47244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3352800" y="4648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ular Callout 70"/>
          <p:cNvSpPr/>
          <p:nvPr/>
        </p:nvSpPr>
        <p:spPr>
          <a:xfrm>
            <a:off x="1447800" y="5105400"/>
            <a:ext cx="1524000" cy="765048"/>
          </a:xfrm>
          <a:prstGeom prst="wedgeRoundRectCallout">
            <a:avLst>
              <a:gd name="adj1" fmla="val 33662"/>
              <a:gd name="adj2" fmla="val -127199"/>
              <a:gd name="adj3" fmla="val 16667"/>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lang="en-US" sz="2400" dirty="0">
                <a:solidFill>
                  <a:schemeClr val="bg1"/>
                </a:solidFill>
              </a:rPr>
              <a:t>Returned set</a:t>
            </a:r>
          </a:p>
        </p:txBody>
      </p:sp>
      <p:sp>
        <p:nvSpPr>
          <p:cNvPr id="83" name="Oval 82"/>
          <p:cNvSpPr/>
          <p:nvPr/>
        </p:nvSpPr>
        <p:spPr>
          <a:xfrm>
            <a:off x="2611772" y="3164048"/>
            <a:ext cx="762000" cy="762000"/>
          </a:xfrm>
          <a:prstGeom prst="ellipse">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3218576" y="3473742"/>
            <a:ext cx="762000" cy="762000"/>
          </a:xfrm>
          <a:prstGeom prst="ellipse">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5105400" y="2819400"/>
            <a:ext cx="3276600" cy="3254737"/>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182880" tIns="182880" rIns="0" bIns="182880" rtlCol="0">
            <a:spAutoFit/>
          </a:bodyPr>
          <a:lstStyle/>
          <a:p>
            <a:pPr>
              <a:lnSpc>
                <a:spcPts val="2500"/>
              </a:lnSpc>
            </a:pPr>
            <a:r>
              <a:rPr lang="en-US" sz="2400" dirty="0">
                <a:solidFill>
                  <a:schemeClr val="bg1"/>
                </a:solidFill>
              </a:rPr>
              <a:t>Two distinct clusters</a:t>
            </a:r>
          </a:p>
          <a:p>
            <a:pPr>
              <a:lnSpc>
                <a:spcPts val="2500"/>
              </a:lnSpc>
            </a:pPr>
            <a:r>
              <a:rPr lang="en-US" sz="2400" dirty="0">
                <a:solidFill>
                  <a:schemeClr val="bg1"/>
                </a:solidFill>
              </a:rPr>
              <a:t>→ Decompose query</a:t>
            </a:r>
          </a:p>
          <a:p>
            <a:pPr>
              <a:lnSpc>
                <a:spcPts val="2500"/>
              </a:lnSpc>
            </a:pPr>
            <a:r>
              <a:rPr lang="en-US" sz="2400" dirty="0">
                <a:solidFill>
                  <a:schemeClr val="bg1"/>
                </a:solidFill>
              </a:rPr>
              <a:t>     into two </a:t>
            </a:r>
            <a:r>
              <a:rPr lang="en-US" sz="2400" dirty="0" err="1">
                <a:solidFill>
                  <a:schemeClr val="bg1"/>
                </a:solidFill>
              </a:rPr>
              <a:t>subqueries</a:t>
            </a:r>
            <a:endParaRPr lang="en-US" sz="2400" dirty="0">
              <a:solidFill>
                <a:schemeClr val="bg1"/>
              </a:solidFill>
            </a:endParaRPr>
          </a:p>
          <a:p>
            <a:pPr marL="398463" indent="-398463">
              <a:lnSpc>
                <a:spcPts val="2500"/>
              </a:lnSpc>
            </a:pPr>
            <a:r>
              <a:rPr lang="en-US" sz="2400" dirty="0">
                <a:solidFill>
                  <a:schemeClr val="bg1"/>
                </a:solidFill>
              </a:rPr>
              <a:t>     to explore in different directions</a:t>
            </a:r>
          </a:p>
          <a:p>
            <a:pPr marL="398463" indent="-398463">
              <a:lnSpc>
                <a:spcPts val="2500"/>
              </a:lnSpc>
            </a:pPr>
            <a:endParaRPr lang="en-US" sz="2400" dirty="0">
              <a:solidFill>
                <a:schemeClr val="bg1"/>
              </a:solidFill>
            </a:endParaRPr>
          </a:p>
          <a:p>
            <a:pPr marL="398463" indent="-398463">
              <a:lnSpc>
                <a:spcPts val="2500"/>
              </a:lnSpc>
            </a:pPr>
            <a:endParaRPr lang="en-US" sz="2400" dirty="0">
              <a:solidFill>
                <a:schemeClr val="bg1"/>
              </a:solidFill>
            </a:endParaRPr>
          </a:p>
          <a:p>
            <a:pPr marL="398463" indent="-398463">
              <a:lnSpc>
                <a:spcPts val="2500"/>
              </a:lnSpc>
            </a:pPr>
            <a:endParaRPr lang="en-US" sz="2400" dirty="0">
              <a:solidFill>
                <a:schemeClr val="bg1"/>
              </a:solidFill>
            </a:endParaRPr>
          </a:p>
          <a:p>
            <a:pPr marL="398463" indent="-398463">
              <a:lnSpc>
                <a:spcPts val="2500"/>
              </a:lnSpc>
            </a:pPr>
            <a:endParaRPr lang="en-US" sz="2400" dirty="0">
              <a:solidFill>
                <a:schemeClr val="bg1"/>
              </a:solidFill>
            </a:endParaRPr>
          </a:p>
        </p:txBody>
      </p:sp>
      <p:grpSp>
        <p:nvGrpSpPr>
          <p:cNvPr id="69" name="Group 68"/>
          <p:cNvGrpSpPr/>
          <p:nvPr/>
        </p:nvGrpSpPr>
        <p:grpSpPr>
          <a:xfrm>
            <a:off x="5334000" y="4800600"/>
            <a:ext cx="2858857" cy="1084262"/>
            <a:chOff x="5867400" y="4800600"/>
            <a:chExt cx="2858857" cy="1084262"/>
          </a:xfrm>
        </p:grpSpPr>
        <p:pic>
          <p:nvPicPr>
            <p:cNvPr id="169985" name="Picture 1" descr="C:\Users\Kien\AppData\Local\Microsoft\Windows\Temporary Internet Files\Content.IE5\T01PYXRP\MCj04418980000[1].wmf"/>
            <p:cNvPicPr>
              <a:picLocks noChangeAspect="1" noChangeArrowheads="1"/>
            </p:cNvPicPr>
            <p:nvPr/>
          </p:nvPicPr>
          <p:blipFill>
            <a:blip r:embed="rId3" cstate="print"/>
            <a:srcRect/>
            <a:stretch>
              <a:fillRect/>
            </a:stretch>
          </p:blipFill>
          <p:spPr bwMode="auto">
            <a:xfrm>
              <a:off x="5867400" y="4800600"/>
              <a:ext cx="1224790" cy="1081087"/>
            </a:xfrm>
            <a:prstGeom prst="rect">
              <a:avLst/>
            </a:prstGeom>
            <a:noFill/>
          </p:spPr>
        </p:pic>
        <p:pic>
          <p:nvPicPr>
            <p:cNvPr id="169986" name="Picture 2" descr="C:\Users\Kien\AppData\Local\Microsoft\Windows\Temporary Internet Files\Content.IE5\ESSJNW8F\MCj04418960000[1].wmf"/>
            <p:cNvPicPr>
              <a:picLocks noChangeAspect="1" noChangeArrowheads="1"/>
            </p:cNvPicPr>
            <p:nvPr/>
          </p:nvPicPr>
          <p:blipFill>
            <a:blip r:embed="rId4" cstate="print"/>
            <a:srcRect/>
            <a:stretch>
              <a:fillRect/>
            </a:stretch>
          </p:blipFill>
          <p:spPr bwMode="auto">
            <a:xfrm>
              <a:off x="7162800" y="4800600"/>
              <a:ext cx="1563457" cy="1084262"/>
            </a:xfrm>
            <a:prstGeom prst="rect">
              <a:avLst/>
            </a:prstGeom>
            <a:noFill/>
          </p:spPr>
        </p:pic>
      </p:grpSp>
      <p:sp>
        <p:nvSpPr>
          <p:cNvPr id="3" name="Date Placeholder 2">
            <a:extLst>
              <a:ext uri="{FF2B5EF4-FFF2-40B4-BE49-F238E27FC236}">
                <a16:creationId xmlns:a16="http://schemas.microsoft.com/office/drawing/2014/main" id="{2DCADFC0-AB15-44F0-924E-134BD97310CE}"/>
              </a:ext>
            </a:extLst>
          </p:cNvPr>
          <p:cNvSpPr>
            <a:spLocks noGrp="1"/>
          </p:cNvSpPr>
          <p:nvPr>
            <p:ph type="dt" sz="half" idx="10"/>
          </p:nvPr>
        </p:nvSpPr>
        <p:spPr/>
        <p:txBody>
          <a:bodyPr/>
          <a:lstStyle/>
          <a:p>
            <a:fld id="{0AC9CA09-4A0A-4EB2-B0E1-BCFAD66F44ED}" type="datetime1">
              <a:rPr lang="en-US" smtClean="0"/>
              <a:t>3/28/2023</a:t>
            </a:fld>
            <a:endParaRPr lang="en-US" dirty="0"/>
          </a:p>
        </p:txBody>
      </p:sp>
      <p:sp>
        <p:nvSpPr>
          <p:cNvPr id="4" name="Slide Number Placeholder 3">
            <a:extLst>
              <a:ext uri="{FF2B5EF4-FFF2-40B4-BE49-F238E27FC236}">
                <a16:creationId xmlns:a16="http://schemas.microsoft.com/office/drawing/2014/main" id="{32B01926-DA5C-4C86-B941-F1A008917630}"/>
              </a:ext>
            </a:extLst>
          </p:cNvPr>
          <p:cNvSpPr>
            <a:spLocks noGrp="1"/>
          </p:cNvSpPr>
          <p:nvPr>
            <p:ph type="sldNum" sz="quarter" idx="12"/>
          </p:nvPr>
        </p:nvSpPr>
        <p:spPr/>
        <p:txBody>
          <a:bodyPr/>
          <a:lstStyle/>
          <a:p>
            <a:fld id="{8444A278-390B-480E-A91C-73A8347B7D93}" type="slidenum">
              <a:rPr lang="en-US" smtClean="0"/>
              <a:pPr/>
              <a:t>86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wheel(4)">
                                      <p:cBhvr>
                                        <p:cTn id="7" dur="500"/>
                                        <p:tgtEl>
                                          <p:spTgt spid="83"/>
                                        </p:tgtEl>
                                      </p:cBhvr>
                                    </p:animEffect>
                                  </p:childTnLst>
                                </p:cTn>
                              </p:par>
                            </p:childTnLst>
                          </p:cTn>
                        </p:par>
                        <p:par>
                          <p:cTn id="8" fill="hold">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wheel(4)">
                                      <p:cBhvr>
                                        <p:cTn id="11" dur="500"/>
                                        <p:tgtEl>
                                          <p:spTgt spid="84"/>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dissolve">
                                      <p:cBhvr>
                                        <p:cTn id="15" dur="500"/>
                                        <p:tgtEl>
                                          <p:spTgt spid="8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dissolve">
                                      <p:cBhvr>
                                        <p:cTn id="1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8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917575" y="533400"/>
            <a:ext cx="7388225" cy="914400"/>
          </a:xfrm>
        </p:spPr>
        <p:txBody>
          <a:bodyPr>
            <a:normAutofit/>
          </a:bodyPr>
          <a:lstStyle/>
          <a:p>
            <a:pPr eaLnBrk="1" hangingPunct="1"/>
            <a:r>
              <a:rPr lang="en-US" altLang="zh-TW" sz="4400" b="1" dirty="0">
                <a:solidFill>
                  <a:srgbClr val="CFAFE7"/>
                </a:solidFill>
                <a:ea typeface="PMingLiU" pitchFamily="18" charset="-120"/>
              </a:rPr>
              <a:t>Query Decomposition (QD)</a:t>
            </a:r>
            <a:r>
              <a:rPr lang="en-US" altLang="zh-TW" sz="4400" dirty="0">
                <a:solidFill>
                  <a:srgbClr val="CFAFE7"/>
                </a:solidFill>
                <a:ea typeface="PMingLiU" pitchFamily="18" charset="-120"/>
              </a:rPr>
              <a:t> </a:t>
            </a:r>
            <a:endParaRPr lang="en-US" sz="4400" dirty="0">
              <a:solidFill>
                <a:srgbClr val="CFAFE7"/>
              </a:solidFill>
            </a:endParaRPr>
          </a:p>
        </p:txBody>
      </p:sp>
      <p:sp>
        <p:nvSpPr>
          <p:cNvPr id="40963" name="Rectangle 3"/>
          <p:cNvSpPr>
            <a:spLocks noGrp="1" noChangeArrowheads="1"/>
          </p:cNvSpPr>
          <p:nvPr>
            <p:ph type="body" idx="1"/>
          </p:nvPr>
        </p:nvSpPr>
        <p:spPr>
          <a:xfrm>
            <a:off x="609600" y="1828800"/>
            <a:ext cx="7924800" cy="4495800"/>
          </a:xfrm>
        </p:spPr>
        <p:txBody>
          <a:bodyPr>
            <a:noAutofit/>
          </a:bodyPr>
          <a:lstStyle/>
          <a:p>
            <a:pPr eaLnBrk="1" hangingPunct="1">
              <a:spcAft>
                <a:spcPct val="25000"/>
              </a:spcAft>
            </a:pPr>
            <a:r>
              <a:rPr lang="en-US" altLang="zh-TW" sz="3300" dirty="0">
                <a:latin typeface="Arial" charset="0"/>
                <a:ea typeface="PMingLiU" pitchFamily="18" charset="-120"/>
              </a:rPr>
              <a:t>Decompose an initial query into </a:t>
            </a:r>
            <a:r>
              <a:rPr lang="en-US" altLang="zh-TW" sz="3300" dirty="0" err="1">
                <a:latin typeface="Arial" charset="0"/>
                <a:ea typeface="PMingLiU" pitchFamily="18" charset="-120"/>
              </a:rPr>
              <a:t>subqueries</a:t>
            </a:r>
            <a:r>
              <a:rPr lang="en-US" altLang="zh-TW" sz="3300" dirty="0">
                <a:latin typeface="Arial" charset="0"/>
                <a:ea typeface="PMingLiU" pitchFamily="18" charset="-120"/>
              </a:rPr>
              <a:t> based on user relevance feedback </a:t>
            </a:r>
          </a:p>
          <a:p>
            <a:pPr eaLnBrk="1" hangingPunct="1">
              <a:spcAft>
                <a:spcPct val="25000"/>
              </a:spcAft>
            </a:pPr>
            <a:r>
              <a:rPr lang="en-US" sz="3300" dirty="0" err="1">
                <a:latin typeface="Arial" charset="0"/>
              </a:rPr>
              <a:t>Subqueries</a:t>
            </a:r>
            <a:r>
              <a:rPr lang="en-US" sz="3300" dirty="0">
                <a:latin typeface="Arial" charset="0"/>
              </a:rPr>
              <a:t> are processed independently </a:t>
            </a:r>
          </a:p>
          <a:p>
            <a:pPr eaLnBrk="1" hangingPunct="1">
              <a:spcAft>
                <a:spcPct val="25000"/>
              </a:spcAft>
            </a:pPr>
            <a:r>
              <a:rPr lang="en-US" sz="3300" dirty="0">
                <a:latin typeface="Arial" charset="0"/>
              </a:rPr>
              <a:t>Their local results are merged into a single ranked list to form the final result</a:t>
            </a:r>
            <a:r>
              <a:rPr lang="en-US" sz="3300" dirty="0"/>
              <a:t> </a:t>
            </a:r>
          </a:p>
        </p:txBody>
      </p:sp>
      <p:sp>
        <p:nvSpPr>
          <p:cNvPr id="2" name="Date Placeholder 1">
            <a:extLst>
              <a:ext uri="{FF2B5EF4-FFF2-40B4-BE49-F238E27FC236}">
                <a16:creationId xmlns:a16="http://schemas.microsoft.com/office/drawing/2014/main" id="{B965BDA2-DB5E-497E-AB9F-8586CBD8EA2B}"/>
              </a:ext>
            </a:extLst>
          </p:cNvPr>
          <p:cNvSpPr>
            <a:spLocks noGrp="1"/>
          </p:cNvSpPr>
          <p:nvPr>
            <p:ph type="dt" sz="half" idx="10"/>
          </p:nvPr>
        </p:nvSpPr>
        <p:spPr/>
        <p:txBody>
          <a:bodyPr/>
          <a:lstStyle/>
          <a:p>
            <a:fld id="{B733E788-1CAB-4074-911D-B1683336F809}" type="datetime1">
              <a:rPr lang="en-US" smtClean="0"/>
              <a:t>3/28/2023</a:t>
            </a:fld>
            <a:endParaRPr lang="en-US" dirty="0"/>
          </a:p>
        </p:txBody>
      </p:sp>
      <p:sp>
        <p:nvSpPr>
          <p:cNvPr id="3" name="Slide Number Placeholder 2">
            <a:extLst>
              <a:ext uri="{FF2B5EF4-FFF2-40B4-BE49-F238E27FC236}">
                <a16:creationId xmlns:a16="http://schemas.microsoft.com/office/drawing/2014/main" id="{68EA1FAC-C30A-4E55-B9BB-8D80B32270B6}"/>
              </a:ext>
            </a:extLst>
          </p:cNvPr>
          <p:cNvSpPr>
            <a:spLocks noGrp="1"/>
          </p:cNvSpPr>
          <p:nvPr>
            <p:ph type="sldNum" sz="quarter" idx="12"/>
          </p:nvPr>
        </p:nvSpPr>
        <p:spPr/>
        <p:txBody>
          <a:bodyPr/>
          <a:lstStyle/>
          <a:p>
            <a:fld id="{8444A278-390B-480E-A91C-73A8347B7D93}" type="slidenum">
              <a:rPr lang="en-US" smtClean="0"/>
              <a:pPr/>
              <a:t>87</a:t>
            </a:fld>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48600" cy="1143000"/>
          </a:xfrm>
        </p:spPr>
        <p:txBody>
          <a:bodyPr>
            <a:normAutofit/>
          </a:bodyPr>
          <a:lstStyle/>
          <a:p>
            <a:r>
              <a:rPr lang="en-US" dirty="0">
                <a:solidFill>
                  <a:srgbClr val="CFAFE7"/>
                </a:solidFill>
              </a:rPr>
              <a:t>Query Decomposition Example</a:t>
            </a:r>
          </a:p>
        </p:txBody>
      </p:sp>
      <p:cxnSp>
        <p:nvCxnSpPr>
          <p:cNvPr id="5" name="Straight Arrow Connector 4"/>
          <p:cNvCxnSpPr/>
          <p:nvPr/>
        </p:nvCxnSpPr>
        <p:spPr>
          <a:xfrm>
            <a:off x="1066800" y="6400800"/>
            <a:ext cx="6858000" cy="158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1295400" y="3962400"/>
            <a:ext cx="4800600" cy="76200"/>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905000" y="41910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895600" y="36576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38600" y="3581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124200" y="33528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505200" y="3581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572000" y="41910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67200" y="40386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572000" y="3581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362200" y="35814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971800" y="4267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590800" y="39624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57400" y="4876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800600" y="5257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181600" y="4800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038600" y="5181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048000" y="5410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886200" y="5791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048000" y="4038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981200" y="3276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267200" y="3276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886200" y="1981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276600" y="3733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029200" y="2590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038600" y="3886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572000" y="5562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581400" y="3124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105400" y="3657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410200" y="30480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962400" y="41148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267200" y="37338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343400" y="4343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876800" y="42672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220286" y="2785145"/>
            <a:ext cx="14478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495800" y="38862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029200" y="40386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800600" y="3962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477000" y="1676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477000" y="20574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6675854" y="1524000"/>
            <a:ext cx="1401346" cy="461665"/>
          </a:xfrm>
          <a:prstGeom prst="rect">
            <a:avLst/>
          </a:prstGeom>
          <a:noFill/>
        </p:spPr>
        <p:txBody>
          <a:bodyPr wrap="none" rtlCol="0">
            <a:spAutoFit/>
          </a:bodyPr>
          <a:lstStyle/>
          <a:p>
            <a:r>
              <a:rPr lang="en-US" sz="2400" dirty="0"/>
              <a:t>Relevant</a:t>
            </a:r>
          </a:p>
        </p:txBody>
      </p:sp>
      <p:sp>
        <p:nvSpPr>
          <p:cNvPr id="53" name="TextBox 52"/>
          <p:cNvSpPr txBox="1"/>
          <p:nvPr/>
        </p:nvSpPr>
        <p:spPr>
          <a:xfrm>
            <a:off x="6689023" y="1905000"/>
            <a:ext cx="1845377" cy="461665"/>
          </a:xfrm>
          <a:prstGeom prst="rect">
            <a:avLst/>
          </a:prstGeom>
          <a:noFill/>
        </p:spPr>
        <p:txBody>
          <a:bodyPr wrap="none" rtlCol="0">
            <a:spAutoFit/>
          </a:bodyPr>
          <a:lstStyle/>
          <a:p>
            <a:r>
              <a:rPr lang="en-US" sz="2400" dirty="0"/>
              <a:t>Not relevant</a:t>
            </a:r>
          </a:p>
        </p:txBody>
      </p:sp>
      <p:sp>
        <p:nvSpPr>
          <p:cNvPr id="54" name="Oval 53"/>
          <p:cNvSpPr/>
          <p:nvPr/>
        </p:nvSpPr>
        <p:spPr>
          <a:xfrm>
            <a:off x="5105400" y="3352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352800" y="3352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810000" y="34290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648200" y="45720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5867400" y="4038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5562600" y="5257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6172200" y="47244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434206" y="3216479"/>
            <a:ext cx="14478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2334936" y="3577206"/>
            <a:ext cx="14478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733800" y="3242345"/>
            <a:ext cx="1447800" cy="1447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895600" y="3124200"/>
            <a:ext cx="1447800" cy="1447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733800" y="37338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3429000" y="3962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3200400" y="2819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2895600" y="29718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2895600" y="32004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3276600" y="304800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886200" y="45720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2667000" y="33528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4114800" y="25146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2819400" y="47244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3352800" y="4648200"/>
            <a:ext cx="152400" cy="152400"/>
          </a:xfrm>
          <a:prstGeom prst="ellipse">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ular Callout 70"/>
          <p:cNvSpPr/>
          <p:nvPr/>
        </p:nvSpPr>
        <p:spPr>
          <a:xfrm>
            <a:off x="1295400" y="2286000"/>
            <a:ext cx="1524000" cy="765048"/>
          </a:xfrm>
          <a:prstGeom prst="wedgeRoundRectCallout">
            <a:avLst>
              <a:gd name="adj1" fmla="val 39717"/>
              <a:gd name="adj2" fmla="val 96493"/>
              <a:gd name="adj3" fmla="val 16667"/>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lang="en-US" sz="2400" dirty="0">
                <a:solidFill>
                  <a:schemeClr val="bg1"/>
                </a:solidFill>
              </a:rPr>
              <a:t>Returned set</a:t>
            </a:r>
          </a:p>
        </p:txBody>
      </p:sp>
      <p:sp>
        <p:nvSpPr>
          <p:cNvPr id="66" name="Rounded Rectangular Callout 65"/>
          <p:cNvSpPr/>
          <p:nvPr/>
        </p:nvSpPr>
        <p:spPr>
          <a:xfrm>
            <a:off x="1219200" y="2514600"/>
            <a:ext cx="1524000" cy="765048"/>
          </a:xfrm>
          <a:prstGeom prst="wedgeRoundRectCallout">
            <a:avLst>
              <a:gd name="adj1" fmla="val 36414"/>
              <a:gd name="adj2" fmla="val 110747"/>
              <a:gd name="adj3" fmla="val 16667"/>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lang="en-US" sz="2400" dirty="0">
                <a:solidFill>
                  <a:schemeClr val="bg1"/>
                </a:solidFill>
              </a:rPr>
              <a:t>Returned set</a:t>
            </a:r>
          </a:p>
        </p:txBody>
      </p:sp>
      <p:sp>
        <p:nvSpPr>
          <p:cNvPr id="84" name="Oval 83"/>
          <p:cNvSpPr/>
          <p:nvPr/>
        </p:nvSpPr>
        <p:spPr>
          <a:xfrm>
            <a:off x="2590800" y="2667000"/>
            <a:ext cx="14478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3276600" y="3124200"/>
            <a:ext cx="1447800" cy="1447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3048000" y="3200400"/>
            <a:ext cx="1447800" cy="1447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3429000" y="3200400"/>
            <a:ext cx="1447800" cy="1447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p:cNvGrpSpPr/>
          <p:nvPr/>
        </p:nvGrpSpPr>
        <p:grpSpPr>
          <a:xfrm>
            <a:off x="3581400" y="2133600"/>
            <a:ext cx="2971800" cy="1447800"/>
            <a:chOff x="3581400" y="2133600"/>
            <a:chExt cx="2971800" cy="1447800"/>
          </a:xfrm>
        </p:grpSpPr>
        <p:sp>
          <p:nvSpPr>
            <p:cNvPr id="61" name="Rounded Rectangular Callout 60"/>
            <p:cNvSpPr/>
            <p:nvPr/>
          </p:nvSpPr>
          <p:spPr>
            <a:xfrm>
              <a:off x="3581400" y="2133600"/>
              <a:ext cx="1143000" cy="457200"/>
            </a:xfrm>
            <a:prstGeom prst="wedgeRoundRectCallout">
              <a:avLst>
                <a:gd name="adj1" fmla="val -32454"/>
                <a:gd name="adj2" fmla="val 101032"/>
                <a:gd name="adj3" fmla="val 16667"/>
              </a:avLst>
            </a:prstGeom>
            <a:solidFill>
              <a:schemeClr val="tx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Result</a:t>
              </a:r>
            </a:p>
          </p:txBody>
        </p:sp>
        <p:sp>
          <p:nvSpPr>
            <p:cNvPr id="88" name="Rounded Rectangular Callout 87"/>
            <p:cNvSpPr/>
            <p:nvPr/>
          </p:nvSpPr>
          <p:spPr>
            <a:xfrm>
              <a:off x="5410200" y="3124200"/>
              <a:ext cx="1143000" cy="457200"/>
            </a:xfrm>
            <a:prstGeom prst="wedgeRoundRectCallout">
              <a:avLst>
                <a:gd name="adj1" fmla="val -77959"/>
                <a:gd name="adj2" fmla="val 62500"/>
                <a:gd name="adj3" fmla="val 16667"/>
              </a:avLst>
            </a:prstGeom>
            <a:solidFill>
              <a:schemeClr val="tx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Result</a:t>
              </a:r>
            </a:p>
          </p:txBody>
        </p:sp>
      </p:grpSp>
      <p:sp>
        <p:nvSpPr>
          <p:cNvPr id="90" name="TextBox 89"/>
          <p:cNvSpPr txBox="1"/>
          <p:nvPr/>
        </p:nvSpPr>
        <p:spPr>
          <a:xfrm>
            <a:off x="5257800" y="4953000"/>
            <a:ext cx="3348994" cy="1010533"/>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182880" tIns="182880" rIns="0" bIns="182880" rtlCol="0">
            <a:spAutoFit/>
          </a:bodyPr>
          <a:lstStyle/>
          <a:p>
            <a:pPr>
              <a:lnSpc>
                <a:spcPts val="2500"/>
              </a:lnSpc>
            </a:pPr>
            <a:r>
              <a:rPr lang="en-US" sz="2400" dirty="0"/>
              <a:t>Capture both semantic subclasses</a:t>
            </a:r>
          </a:p>
        </p:txBody>
      </p:sp>
      <p:sp>
        <p:nvSpPr>
          <p:cNvPr id="3" name="Date Placeholder 2">
            <a:extLst>
              <a:ext uri="{FF2B5EF4-FFF2-40B4-BE49-F238E27FC236}">
                <a16:creationId xmlns:a16="http://schemas.microsoft.com/office/drawing/2014/main" id="{8521F47E-BC33-4FCD-8D71-1C546C62D47B}"/>
              </a:ext>
            </a:extLst>
          </p:cNvPr>
          <p:cNvSpPr>
            <a:spLocks noGrp="1"/>
          </p:cNvSpPr>
          <p:nvPr>
            <p:ph type="dt" sz="half" idx="10"/>
          </p:nvPr>
        </p:nvSpPr>
        <p:spPr/>
        <p:txBody>
          <a:bodyPr/>
          <a:lstStyle/>
          <a:p>
            <a:fld id="{37C64ADC-59E6-4D48-91BF-A6B17D245FCE}" type="datetime1">
              <a:rPr lang="en-US" smtClean="0"/>
              <a:t>3/28/2023</a:t>
            </a:fld>
            <a:endParaRPr lang="en-US" dirty="0"/>
          </a:p>
        </p:txBody>
      </p:sp>
      <p:sp>
        <p:nvSpPr>
          <p:cNvPr id="4" name="Slide Number Placeholder 3">
            <a:extLst>
              <a:ext uri="{FF2B5EF4-FFF2-40B4-BE49-F238E27FC236}">
                <a16:creationId xmlns:a16="http://schemas.microsoft.com/office/drawing/2014/main" id="{E1D24369-A487-4AF2-8A0A-07EE174A75D3}"/>
              </a:ext>
            </a:extLst>
          </p:cNvPr>
          <p:cNvSpPr>
            <a:spLocks noGrp="1"/>
          </p:cNvSpPr>
          <p:nvPr>
            <p:ph type="sldNum" sz="quarter" idx="12"/>
          </p:nvPr>
        </p:nvSpPr>
        <p:spPr/>
        <p:txBody>
          <a:bodyPr/>
          <a:lstStyle/>
          <a:p>
            <a:fld id="{8444A278-390B-480E-A91C-73A8347B7D93}" type="slidenum">
              <a:rPr lang="en-US" smtClean="0"/>
              <a:pPr/>
              <a:t>88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heel(4)">
                                      <p:cBhvr>
                                        <p:cTn id="7" dur="500"/>
                                        <p:tgtEl>
                                          <p:spTgt spid="6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up)">
                                      <p:cBhvr>
                                        <p:cTn id="11" dur="500"/>
                                        <p:tgtEl>
                                          <p:spTgt spid="6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grpId="1" nodeType="clickEffect">
                                  <p:stCondLst>
                                    <p:cond delay="0"/>
                                  </p:stCondLst>
                                  <p:childTnLst>
                                    <p:animEffect transition="out" filter="dissolve">
                                      <p:cBhvr>
                                        <p:cTn id="15" dur="500"/>
                                        <p:tgtEl>
                                          <p:spTgt spid="68"/>
                                        </p:tgtEl>
                                      </p:cBhvr>
                                    </p:animEffect>
                                    <p:set>
                                      <p:cBhvr>
                                        <p:cTn id="16" dur="1" fill="hold">
                                          <p:stCondLst>
                                            <p:cond delay="499"/>
                                          </p:stCondLst>
                                        </p:cTn>
                                        <p:tgtEl>
                                          <p:spTgt spid="68"/>
                                        </p:tgtEl>
                                        <p:attrNameLst>
                                          <p:attrName>style.visibility</p:attrName>
                                        </p:attrNameLst>
                                      </p:cBhvr>
                                      <p:to>
                                        <p:strVal val="hidden"/>
                                      </p:to>
                                    </p:set>
                                  </p:childTnLst>
                                </p:cTn>
                              </p:par>
                              <p:par>
                                <p:cTn id="17" presetID="9" presetClass="exit" presetSubtype="0" fill="hold" grpId="1" nodeType="withEffect">
                                  <p:stCondLst>
                                    <p:cond delay="0"/>
                                  </p:stCondLst>
                                  <p:childTnLst>
                                    <p:animEffect transition="out" filter="dissolve">
                                      <p:cBhvr>
                                        <p:cTn id="18" dur="500"/>
                                        <p:tgtEl>
                                          <p:spTgt spid="66"/>
                                        </p:tgtEl>
                                      </p:cBhvr>
                                    </p:animEffect>
                                    <p:set>
                                      <p:cBhvr>
                                        <p:cTn id="19" dur="1" fill="hold">
                                          <p:stCondLst>
                                            <p:cond delay="499"/>
                                          </p:stCondLst>
                                        </p:cTn>
                                        <p:tgtEl>
                                          <p:spTgt spid="66"/>
                                        </p:tgtEl>
                                        <p:attrNameLst>
                                          <p:attrName>style.visibility</p:attrName>
                                        </p:attrNameLst>
                                      </p:cBhvr>
                                      <p:to>
                                        <p:strVal val="hidden"/>
                                      </p:to>
                                    </p:set>
                                  </p:childTnLst>
                                </p:cTn>
                              </p:par>
                            </p:childTnLst>
                          </p:cTn>
                        </p:par>
                        <p:par>
                          <p:cTn id="20" fill="hold">
                            <p:stCondLst>
                              <p:cond delay="500"/>
                            </p:stCondLst>
                            <p:childTnLst>
                              <p:par>
                                <p:cTn id="21" presetID="21" presetClass="entr" presetSubtype="4" fill="hold" grpId="0"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heel(4)">
                                      <p:cBhvr>
                                        <p:cTn id="23" dur="500"/>
                                        <p:tgtEl>
                                          <p:spTgt spid="67"/>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up)">
                                      <p:cBhvr>
                                        <p:cTn id="27" dur="5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71"/>
                                        </p:tgtEl>
                                      </p:cBhvr>
                                    </p:animEffect>
                                    <p:set>
                                      <p:cBhvr>
                                        <p:cTn id="32" dur="1" fill="hold">
                                          <p:stCondLst>
                                            <p:cond delay="499"/>
                                          </p:stCondLst>
                                        </p:cTn>
                                        <p:tgtEl>
                                          <p:spTgt spid="71"/>
                                        </p:tgtEl>
                                        <p:attrNameLst>
                                          <p:attrName>style.visibility</p:attrName>
                                        </p:attrNameLst>
                                      </p:cBhvr>
                                      <p:to>
                                        <p:strVal val="hidden"/>
                                      </p:to>
                                    </p:set>
                                  </p:childTnLst>
                                </p:cTn>
                              </p:par>
                            </p:childTnLst>
                          </p:cTn>
                        </p:par>
                        <p:par>
                          <p:cTn id="33" fill="hold">
                            <p:stCondLst>
                              <p:cond delay="500"/>
                            </p:stCondLst>
                            <p:childTnLst>
                              <p:par>
                                <p:cTn id="34" presetID="9" presetClass="exit" presetSubtype="0" fill="hold" grpId="1" nodeType="afterEffect">
                                  <p:stCondLst>
                                    <p:cond delay="0"/>
                                  </p:stCondLst>
                                  <p:childTnLst>
                                    <p:animEffect transition="out" filter="dissolve">
                                      <p:cBhvr>
                                        <p:cTn id="35" dur="500"/>
                                        <p:tgtEl>
                                          <p:spTgt spid="67"/>
                                        </p:tgtEl>
                                      </p:cBhvr>
                                    </p:animEffect>
                                    <p:set>
                                      <p:cBhvr>
                                        <p:cTn id="36" dur="1" fill="hold">
                                          <p:stCondLst>
                                            <p:cond delay="499"/>
                                          </p:stCondLst>
                                        </p:cTn>
                                        <p:tgtEl>
                                          <p:spTgt spid="67"/>
                                        </p:tgtEl>
                                        <p:attrNameLst>
                                          <p:attrName>style.visibility</p:attrName>
                                        </p:attrNameLst>
                                      </p:cBhvr>
                                      <p:to>
                                        <p:strVal val="hidden"/>
                                      </p:to>
                                    </p:set>
                                  </p:childTnLst>
                                </p:cTn>
                              </p:par>
                            </p:childTnLst>
                          </p:cTn>
                        </p:par>
                        <p:par>
                          <p:cTn id="37" fill="hold">
                            <p:stCondLst>
                              <p:cond delay="1000"/>
                            </p:stCondLst>
                            <p:childTnLst>
                              <p:par>
                                <p:cTn id="38" presetID="21" presetClass="entr" presetSubtype="4" fill="hold" grpId="0" nodeType="after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wheel(4)">
                                      <p:cBhvr>
                                        <p:cTn id="40" dur="500"/>
                                        <p:tgtEl>
                                          <p:spTgt spid="46"/>
                                        </p:tgtEl>
                                      </p:cBhvr>
                                    </p:animEffect>
                                  </p:childTnLst>
                                </p:cTn>
                              </p:par>
                              <p:par>
                                <p:cTn id="41" presetID="21" presetClass="entr" presetSubtype="4"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wheel(4)">
                                      <p:cBhvr>
                                        <p:cTn id="43" dur="500"/>
                                        <p:tgtEl>
                                          <p:spTgt spid="7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1" nodeType="clickEffect">
                                  <p:stCondLst>
                                    <p:cond delay="0"/>
                                  </p:stCondLst>
                                  <p:childTnLst>
                                    <p:animEffect transition="out" filter="dissolve">
                                      <p:cBhvr>
                                        <p:cTn id="47" dur="500"/>
                                        <p:tgtEl>
                                          <p:spTgt spid="46"/>
                                        </p:tgtEl>
                                      </p:cBhvr>
                                    </p:animEffect>
                                    <p:set>
                                      <p:cBhvr>
                                        <p:cTn id="48" dur="1" fill="hold">
                                          <p:stCondLst>
                                            <p:cond delay="499"/>
                                          </p:stCondLst>
                                        </p:cTn>
                                        <p:tgtEl>
                                          <p:spTgt spid="46"/>
                                        </p:tgtEl>
                                        <p:attrNameLst>
                                          <p:attrName>style.visibility</p:attrName>
                                        </p:attrNameLst>
                                      </p:cBhvr>
                                      <p:to>
                                        <p:strVal val="hidden"/>
                                      </p:to>
                                    </p:set>
                                  </p:childTnLst>
                                </p:cTn>
                              </p:par>
                              <p:par>
                                <p:cTn id="49" presetID="9" presetClass="exit" presetSubtype="0" fill="hold" grpId="1" nodeType="withEffect">
                                  <p:stCondLst>
                                    <p:cond delay="0"/>
                                  </p:stCondLst>
                                  <p:childTnLst>
                                    <p:animEffect transition="out" filter="dissolve">
                                      <p:cBhvr>
                                        <p:cTn id="50" dur="500"/>
                                        <p:tgtEl>
                                          <p:spTgt spid="70"/>
                                        </p:tgtEl>
                                      </p:cBhvr>
                                    </p:animEffect>
                                    <p:set>
                                      <p:cBhvr>
                                        <p:cTn id="51" dur="1" fill="hold">
                                          <p:stCondLst>
                                            <p:cond delay="499"/>
                                          </p:stCondLst>
                                        </p:cTn>
                                        <p:tgtEl>
                                          <p:spTgt spid="70"/>
                                        </p:tgtEl>
                                        <p:attrNameLst>
                                          <p:attrName>style.visibility</p:attrName>
                                        </p:attrNameLst>
                                      </p:cBhvr>
                                      <p:to>
                                        <p:strVal val="hidden"/>
                                      </p:to>
                                    </p:set>
                                  </p:childTnLst>
                                </p:cTn>
                              </p:par>
                            </p:childTnLst>
                          </p:cTn>
                        </p:par>
                        <p:par>
                          <p:cTn id="52" fill="hold">
                            <p:stCondLst>
                              <p:cond delay="500"/>
                            </p:stCondLst>
                            <p:childTnLst>
                              <p:par>
                                <p:cTn id="53" presetID="21" presetClass="entr" presetSubtype="4" fill="hold" grpId="0" nodeType="afterEffect">
                                  <p:stCondLst>
                                    <p:cond delay="0"/>
                                  </p:stCondLst>
                                  <p:childTnLst>
                                    <p:set>
                                      <p:cBhvr>
                                        <p:cTn id="54" dur="1" fill="hold">
                                          <p:stCondLst>
                                            <p:cond delay="0"/>
                                          </p:stCondLst>
                                        </p:cTn>
                                        <p:tgtEl>
                                          <p:spTgt spid="84"/>
                                        </p:tgtEl>
                                        <p:attrNameLst>
                                          <p:attrName>style.visibility</p:attrName>
                                        </p:attrNameLst>
                                      </p:cBhvr>
                                      <p:to>
                                        <p:strVal val="visible"/>
                                      </p:to>
                                    </p:set>
                                    <p:animEffect transition="in" filter="wheel(4)">
                                      <p:cBhvr>
                                        <p:cTn id="55" dur="500"/>
                                        <p:tgtEl>
                                          <p:spTgt spid="84"/>
                                        </p:tgtEl>
                                      </p:cBhvr>
                                    </p:animEffect>
                                  </p:childTnLst>
                                </p:cTn>
                              </p:par>
                              <p:par>
                                <p:cTn id="56" presetID="21" presetClass="entr" presetSubtype="4" fill="hold" grpId="0" nodeType="with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wheel(4)">
                                      <p:cBhvr>
                                        <p:cTn id="58" dur="500"/>
                                        <p:tgtEl>
                                          <p:spTgt spid="86"/>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xit" presetSubtype="0" fill="hold" grpId="1" nodeType="clickEffect">
                                  <p:stCondLst>
                                    <p:cond delay="0"/>
                                  </p:stCondLst>
                                  <p:childTnLst>
                                    <p:animEffect transition="out" filter="dissolve">
                                      <p:cBhvr>
                                        <p:cTn id="62" dur="500"/>
                                        <p:tgtEl>
                                          <p:spTgt spid="86"/>
                                        </p:tgtEl>
                                      </p:cBhvr>
                                    </p:animEffect>
                                    <p:set>
                                      <p:cBhvr>
                                        <p:cTn id="63" dur="1" fill="hold">
                                          <p:stCondLst>
                                            <p:cond delay="499"/>
                                          </p:stCondLst>
                                        </p:cTn>
                                        <p:tgtEl>
                                          <p:spTgt spid="86"/>
                                        </p:tgtEl>
                                        <p:attrNameLst>
                                          <p:attrName>style.visibility</p:attrName>
                                        </p:attrNameLst>
                                      </p:cBhvr>
                                      <p:to>
                                        <p:strVal val="hidden"/>
                                      </p:to>
                                    </p:set>
                                  </p:childTnLst>
                                </p:cTn>
                              </p:par>
                            </p:childTnLst>
                          </p:cTn>
                        </p:par>
                        <p:par>
                          <p:cTn id="64" fill="hold">
                            <p:stCondLst>
                              <p:cond delay="500"/>
                            </p:stCondLst>
                            <p:childTnLst>
                              <p:par>
                                <p:cTn id="65" presetID="21" presetClass="entr" presetSubtype="4" fill="hold" grpId="0" nodeType="after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wheel(4)">
                                      <p:cBhvr>
                                        <p:cTn id="67" dur="500"/>
                                        <p:tgtEl>
                                          <p:spTgt spid="85"/>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1" nodeType="clickEffect">
                                  <p:stCondLst>
                                    <p:cond delay="0"/>
                                  </p:stCondLst>
                                  <p:childTnLst>
                                    <p:animEffect transition="out" filter="dissolve">
                                      <p:cBhvr>
                                        <p:cTn id="71" dur="500"/>
                                        <p:tgtEl>
                                          <p:spTgt spid="85"/>
                                        </p:tgtEl>
                                      </p:cBhvr>
                                    </p:animEffect>
                                    <p:set>
                                      <p:cBhvr>
                                        <p:cTn id="72" dur="1" fill="hold">
                                          <p:stCondLst>
                                            <p:cond delay="499"/>
                                          </p:stCondLst>
                                        </p:cTn>
                                        <p:tgtEl>
                                          <p:spTgt spid="85"/>
                                        </p:tgtEl>
                                        <p:attrNameLst>
                                          <p:attrName>style.visibility</p:attrName>
                                        </p:attrNameLst>
                                      </p:cBhvr>
                                      <p:to>
                                        <p:strVal val="hidden"/>
                                      </p:to>
                                    </p:set>
                                  </p:childTnLst>
                                </p:cTn>
                              </p:par>
                            </p:childTnLst>
                          </p:cTn>
                        </p:par>
                        <p:par>
                          <p:cTn id="73" fill="hold">
                            <p:stCondLst>
                              <p:cond delay="500"/>
                            </p:stCondLst>
                            <p:childTnLst>
                              <p:par>
                                <p:cTn id="74" presetID="21" presetClass="entr" presetSubtype="4" fill="hold" grpId="0" nodeType="afterEffect">
                                  <p:stCondLst>
                                    <p:cond delay="0"/>
                                  </p:stCondLst>
                                  <p:childTnLst>
                                    <p:set>
                                      <p:cBhvr>
                                        <p:cTn id="75" dur="1" fill="hold">
                                          <p:stCondLst>
                                            <p:cond delay="0"/>
                                          </p:stCondLst>
                                        </p:cTn>
                                        <p:tgtEl>
                                          <p:spTgt spid="87"/>
                                        </p:tgtEl>
                                        <p:attrNameLst>
                                          <p:attrName>style.visibility</p:attrName>
                                        </p:attrNameLst>
                                      </p:cBhvr>
                                      <p:to>
                                        <p:strVal val="visible"/>
                                      </p:to>
                                    </p:set>
                                    <p:animEffect transition="in" filter="wheel(4)">
                                      <p:cBhvr>
                                        <p:cTn id="76" dur="500"/>
                                        <p:tgtEl>
                                          <p:spTgt spid="87"/>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xit" presetSubtype="0" fill="hold" grpId="1" nodeType="clickEffect">
                                  <p:stCondLst>
                                    <p:cond delay="0"/>
                                  </p:stCondLst>
                                  <p:childTnLst>
                                    <p:animEffect transition="out" filter="dissolve">
                                      <p:cBhvr>
                                        <p:cTn id="80" dur="500"/>
                                        <p:tgtEl>
                                          <p:spTgt spid="87"/>
                                        </p:tgtEl>
                                      </p:cBhvr>
                                    </p:animEffect>
                                    <p:set>
                                      <p:cBhvr>
                                        <p:cTn id="81" dur="1" fill="hold">
                                          <p:stCondLst>
                                            <p:cond delay="499"/>
                                          </p:stCondLst>
                                        </p:cTn>
                                        <p:tgtEl>
                                          <p:spTgt spid="87"/>
                                        </p:tgtEl>
                                        <p:attrNameLst>
                                          <p:attrName>style.visibility</p:attrName>
                                        </p:attrNameLst>
                                      </p:cBhvr>
                                      <p:to>
                                        <p:strVal val="hidden"/>
                                      </p:to>
                                    </p:set>
                                  </p:childTnLst>
                                </p:cTn>
                              </p:par>
                            </p:childTnLst>
                          </p:cTn>
                        </p:par>
                        <p:par>
                          <p:cTn id="82" fill="hold">
                            <p:stCondLst>
                              <p:cond delay="500"/>
                            </p:stCondLst>
                            <p:childTnLst>
                              <p:par>
                                <p:cTn id="83" presetID="21" presetClass="entr" presetSubtype="4" fill="hold" grpId="0" nodeType="afterEffect">
                                  <p:stCondLst>
                                    <p:cond delay="0"/>
                                  </p:stCondLst>
                                  <p:childTnLst>
                                    <p:set>
                                      <p:cBhvr>
                                        <p:cTn id="84" dur="1" fill="hold">
                                          <p:stCondLst>
                                            <p:cond delay="0"/>
                                          </p:stCondLst>
                                        </p:cTn>
                                        <p:tgtEl>
                                          <p:spTgt spid="69"/>
                                        </p:tgtEl>
                                        <p:attrNameLst>
                                          <p:attrName>style.visibility</p:attrName>
                                        </p:attrNameLst>
                                      </p:cBhvr>
                                      <p:to>
                                        <p:strVal val="visible"/>
                                      </p:to>
                                    </p:set>
                                    <p:animEffect transition="in" filter="wheel(4)">
                                      <p:cBhvr>
                                        <p:cTn id="85" dur="500"/>
                                        <p:tgtEl>
                                          <p:spTgt spid="69"/>
                                        </p:tgtEl>
                                      </p:cBhvr>
                                    </p:animEffect>
                                  </p:childTnLst>
                                </p:cTn>
                              </p:par>
                            </p:childTnLst>
                          </p:cTn>
                        </p:par>
                        <p:par>
                          <p:cTn id="86" fill="hold">
                            <p:stCondLst>
                              <p:cond delay="1000"/>
                            </p:stCondLst>
                            <p:childTnLst>
                              <p:par>
                                <p:cTn id="87" presetID="22" presetClass="entr" presetSubtype="1" fill="hold" nodeType="afterEffect">
                                  <p:stCondLst>
                                    <p:cond delay="0"/>
                                  </p:stCondLst>
                                  <p:childTnLst>
                                    <p:set>
                                      <p:cBhvr>
                                        <p:cTn id="88" dur="1" fill="hold">
                                          <p:stCondLst>
                                            <p:cond delay="0"/>
                                          </p:stCondLst>
                                        </p:cTn>
                                        <p:tgtEl>
                                          <p:spTgt spid="89"/>
                                        </p:tgtEl>
                                        <p:attrNameLst>
                                          <p:attrName>style.visibility</p:attrName>
                                        </p:attrNameLst>
                                      </p:cBhvr>
                                      <p:to>
                                        <p:strVal val="visible"/>
                                      </p:to>
                                    </p:set>
                                    <p:animEffect transition="in" filter="wipe(up)">
                                      <p:cBhvr>
                                        <p:cTn id="89" dur="500"/>
                                        <p:tgtEl>
                                          <p:spTgt spid="89"/>
                                        </p:tgtEl>
                                      </p:cBhvr>
                                    </p:animEffect>
                                  </p:childTnLst>
                                </p:cTn>
                              </p:par>
                            </p:childTnLst>
                          </p:cTn>
                        </p:par>
                        <p:par>
                          <p:cTn id="90" fill="hold">
                            <p:stCondLst>
                              <p:cond delay="1500"/>
                            </p:stCondLst>
                            <p:childTnLst>
                              <p:par>
                                <p:cTn id="91" presetID="9" presetClass="entr" presetSubtype="0" fill="hold" grpId="0" nodeType="afterEffect">
                                  <p:stCondLst>
                                    <p:cond delay="0"/>
                                  </p:stCondLst>
                                  <p:childTnLst>
                                    <p:set>
                                      <p:cBhvr>
                                        <p:cTn id="92" dur="1" fill="hold">
                                          <p:stCondLst>
                                            <p:cond delay="0"/>
                                          </p:stCondLst>
                                        </p:cTn>
                                        <p:tgtEl>
                                          <p:spTgt spid="90"/>
                                        </p:tgtEl>
                                        <p:attrNameLst>
                                          <p:attrName>style.visibility</p:attrName>
                                        </p:attrNameLst>
                                      </p:cBhvr>
                                      <p:to>
                                        <p:strVal val="visible"/>
                                      </p:to>
                                    </p:set>
                                    <p:animEffect transition="in" filter="dissolve">
                                      <p:cBhvr>
                                        <p:cTn id="93"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67" grpId="0" animBg="1"/>
      <p:bldP spid="67" grpId="1" animBg="1"/>
      <p:bldP spid="68" grpId="0" animBg="1"/>
      <p:bldP spid="68" grpId="1" animBg="1"/>
      <p:bldP spid="69" grpId="0" animBg="1"/>
      <p:bldP spid="70" grpId="0" animBg="1"/>
      <p:bldP spid="70" grpId="1" animBg="1"/>
      <p:bldP spid="71" grpId="0" animBg="1"/>
      <p:bldP spid="71" grpId="1" animBg="1"/>
      <p:bldP spid="66" grpId="0" animBg="1"/>
      <p:bldP spid="66" grpId="1" animBg="1"/>
      <p:bldP spid="84" grpId="0" animBg="1"/>
      <p:bldP spid="85" grpId="0" animBg="1"/>
      <p:bldP spid="85" grpId="1" animBg="1"/>
      <p:bldP spid="86" grpId="0" animBg="1"/>
      <p:bldP spid="86" grpId="1" animBg="1"/>
      <p:bldP spid="87" grpId="0" animBg="1"/>
      <p:bldP spid="87" grpId="1" animBg="1"/>
      <p:bldP spid="9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12" descr="animal1"/>
          <p:cNvPicPr>
            <a:picLocks noChangeAspect="1" noChangeArrowheads="1"/>
          </p:cNvPicPr>
          <p:nvPr/>
        </p:nvPicPr>
        <p:blipFill>
          <a:blip r:embed="rId3" cstate="print"/>
          <a:srcRect/>
          <a:stretch>
            <a:fillRect/>
          </a:stretch>
        </p:blipFill>
        <p:spPr bwMode="auto">
          <a:xfrm>
            <a:off x="1752600" y="1720850"/>
            <a:ext cx="5638800" cy="3689350"/>
          </a:xfrm>
          <a:prstGeom prst="rect">
            <a:avLst/>
          </a:prstGeom>
          <a:noFill/>
          <a:ln w="9525">
            <a:noFill/>
            <a:miter lim="800000"/>
            <a:headEnd/>
            <a:tailEnd/>
          </a:ln>
        </p:spPr>
      </p:pic>
      <p:sp>
        <p:nvSpPr>
          <p:cNvPr id="49154" name="Rectangle 2"/>
          <p:cNvSpPr>
            <a:spLocks noGrp="1" noChangeArrowheads="1"/>
          </p:cNvSpPr>
          <p:nvPr>
            <p:ph type="title"/>
          </p:nvPr>
        </p:nvSpPr>
        <p:spPr>
          <a:xfrm>
            <a:off x="685800" y="304800"/>
            <a:ext cx="7924800" cy="914400"/>
          </a:xfrm>
        </p:spPr>
        <p:txBody>
          <a:bodyPr>
            <a:normAutofit/>
          </a:bodyPr>
          <a:lstStyle/>
          <a:p>
            <a:pPr eaLnBrk="1" hangingPunct="1"/>
            <a:r>
              <a:rPr lang="en-US" sz="4400" b="1" dirty="0">
                <a:solidFill>
                  <a:srgbClr val="CFAFE7"/>
                </a:solidFill>
              </a:rPr>
              <a:t> Screenshot of the QD system</a:t>
            </a:r>
          </a:p>
        </p:txBody>
      </p:sp>
      <p:grpSp>
        <p:nvGrpSpPr>
          <p:cNvPr id="2" name="Group 3"/>
          <p:cNvGrpSpPr>
            <a:grpSpLocks/>
          </p:cNvGrpSpPr>
          <p:nvPr/>
        </p:nvGrpSpPr>
        <p:grpSpPr bwMode="auto">
          <a:xfrm>
            <a:off x="762000" y="1447800"/>
            <a:ext cx="7796213" cy="4876800"/>
            <a:chOff x="384" y="912"/>
            <a:chExt cx="4911" cy="3072"/>
          </a:xfrm>
        </p:grpSpPr>
        <p:sp>
          <p:nvSpPr>
            <p:cNvPr id="49157" name="Rectangle 4"/>
            <p:cNvSpPr>
              <a:spLocks noChangeArrowheads="1"/>
            </p:cNvSpPr>
            <p:nvPr/>
          </p:nvSpPr>
          <p:spPr bwMode="auto">
            <a:xfrm>
              <a:off x="480" y="912"/>
              <a:ext cx="4815" cy="3072"/>
            </a:xfrm>
            <a:prstGeom prst="rect">
              <a:avLst/>
            </a:prstGeom>
            <a:noFill/>
            <a:ln w="9525">
              <a:noFill/>
              <a:miter lim="800000"/>
              <a:headEnd/>
              <a:tailEnd/>
            </a:ln>
          </p:spPr>
          <p:txBody>
            <a:bodyPr/>
            <a:lstStyle/>
            <a:p>
              <a:r>
                <a:rPr lang="en-US" altLang="zh-TW" sz="1200">
                  <a:ea typeface="宋体" pitchFamily="2" charset="-122"/>
                </a:rPr>
                <a:t>            </a:t>
              </a:r>
              <a:endParaRPr lang="en-US" sz="1800">
                <a:latin typeface="Arial" charset="0"/>
              </a:endParaRPr>
            </a:p>
          </p:txBody>
        </p:sp>
        <p:sp>
          <p:nvSpPr>
            <p:cNvPr id="49163" name="Rectangle 10"/>
            <p:cNvSpPr>
              <a:spLocks noChangeArrowheads="1"/>
            </p:cNvSpPr>
            <p:nvPr/>
          </p:nvSpPr>
          <p:spPr bwMode="auto">
            <a:xfrm>
              <a:off x="384" y="3546"/>
              <a:ext cx="4815" cy="409"/>
            </a:xfrm>
            <a:prstGeom prst="rect">
              <a:avLst/>
            </a:prstGeom>
            <a:noFill/>
            <a:ln w="9525">
              <a:noFill/>
              <a:miter lim="800000"/>
              <a:headEnd/>
              <a:tailEnd/>
            </a:ln>
          </p:spPr>
          <p:txBody>
            <a:bodyPr/>
            <a:lstStyle/>
            <a:p>
              <a:pPr algn="ctr"/>
              <a:r>
                <a:rPr lang="en-US" altLang="zh-TW" sz="1600" b="1" dirty="0">
                  <a:ea typeface="宋体" pitchFamily="2" charset="-122"/>
                </a:rPr>
                <a:t>The </a:t>
              </a:r>
              <a:r>
                <a:rPr lang="en-US" altLang="zh-TW" sz="1600" b="1" dirty="0" err="1">
                  <a:ea typeface="宋体" pitchFamily="2" charset="-122"/>
                </a:rPr>
                <a:t>subqueries</a:t>
              </a:r>
              <a:r>
                <a:rPr lang="en-US" altLang="zh-TW" sz="1600" b="1" dirty="0">
                  <a:ea typeface="宋体" pitchFamily="2" charset="-122"/>
                </a:rPr>
                <a:t> are “dinosaur,” “eagle,” “Owe,” “Cat,” and “Horse.”  Query results are presented in the left panel.</a:t>
              </a:r>
              <a:endParaRPr lang="en-US" sz="1600" dirty="0">
                <a:latin typeface="Arial" charset="0"/>
              </a:endParaRPr>
            </a:p>
          </p:txBody>
        </p:sp>
      </p:grpSp>
      <p:sp>
        <p:nvSpPr>
          <p:cNvPr id="13" name="Rounded Rectangular Callout 12"/>
          <p:cNvSpPr/>
          <p:nvPr/>
        </p:nvSpPr>
        <p:spPr>
          <a:xfrm>
            <a:off x="533400" y="1568450"/>
            <a:ext cx="1066800" cy="688848"/>
          </a:xfrm>
          <a:prstGeom prst="wedgeRoundRectCallout">
            <a:avLst>
              <a:gd name="adj1" fmla="val 94763"/>
              <a:gd name="adj2" fmla="val 29619"/>
              <a:gd name="adj3" fmla="val 16667"/>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Control panel</a:t>
            </a:r>
          </a:p>
        </p:txBody>
      </p:sp>
      <p:sp>
        <p:nvSpPr>
          <p:cNvPr id="14" name="Rounded Rectangular Callout 13"/>
          <p:cNvSpPr/>
          <p:nvPr/>
        </p:nvSpPr>
        <p:spPr>
          <a:xfrm>
            <a:off x="533400" y="3092450"/>
            <a:ext cx="914400" cy="688848"/>
          </a:xfrm>
          <a:prstGeom prst="wedgeRoundRectCallout">
            <a:avLst>
              <a:gd name="adj1" fmla="val 94763"/>
              <a:gd name="adj2" fmla="val 29619"/>
              <a:gd name="adj3" fmla="val 16667"/>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Result panel</a:t>
            </a:r>
          </a:p>
        </p:txBody>
      </p:sp>
      <p:sp>
        <p:nvSpPr>
          <p:cNvPr id="15" name="Rounded Rectangular Callout 14"/>
          <p:cNvSpPr/>
          <p:nvPr/>
        </p:nvSpPr>
        <p:spPr>
          <a:xfrm>
            <a:off x="7543800" y="2025650"/>
            <a:ext cx="1219200" cy="688848"/>
          </a:xfrm>
          <a:prstGeom prst="wedgeRoundRectCallout">
            <a:avLst>
              <a:gd name="adj1" fmla="val -75879"/>
              <a:gd name="adj2" fmla="val 85639"/>
              <a:gd name="adj3" fmla="val 16667"/>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Relevant images</a:t>
            </a:r>
          </a:p>
        </p:txBody>
      </p:sp>
      <p:sp>
        <p:nvSpPr>
          <p:cNvPr id="3" name="Date Placeholder 2">
            <a:extLst>
              <a:ext uri="{FF2B5EF4-FFF2-40B4-BE49-F238E27FC236}">
                <a16:creationId xmlns:a16="http://schemas.microsoft.com/office/drawing/2014/main" id="{2179EBD6-39C0-4946-A681-F0DF1EC12176}"/>
              </a:ext>
            </a:extLst>
          </p:cNvPr>
          <p:cNvSpPr>
            <a:spLocks noGrp="1"/>
          </p:cNvSpPr>
          <p:nvPr>
            <p:ph type="dt" sz="half" idx="10"/>
          </p:nvPr>
        </p:nvSpPr>
        <p:spPr/>
        <p:txBody>
          <a:bodyPr/>
          <a:lstStyle/>
          <a:p>
            <a:fld id="{A5E74375-BBD5-40FA-A85D-2EFA2B471129}" type="datetime1">
              <a:rPr lang="en-US" smtClean="0"/>
              <a:t>3/28/2023</a:t>
            </a:fld>
            <a:endParaRPr lang="en-US" dirty="0"/>
          </a:p>
        </p:txBody>
      </p:sp>
      <p:sp>
        <p:nvSpPr>
          <p:cNvPr id="4" name="Slide Number Placeholder 3">
            <a:extLst>
              <a:ext uri="{FF2B5EF4-FFF2-40B4-BE49-F238E27FC236}">
                <a16:creationId xmlns:a16="http://schemas.microsoft.com/office/drawing/2014/main" id="{B69DA82D-0899-43E9-9DB3-F93B0D3038FB}"/>
              </a:ext>
            </a:extLst>
          </p:cNvPr>
          <p:cNvSpPr>
            <a:spLocks noGrp="1"/>
          </p:cNvSpPr>
          <p:nvPr>
            <p:ph type="sldNum" sz="quarter" idx="12"/>
          </p:nvPr>
        </p:nvSpPr>
        <p:spPr/>
        <p:txBody>
          <a:bodyPr/>
          <a:lstStyle/>
          <a:p>
            <a:fld id="{8444A278-390B-480E-A91C-73A8347B7D93}" type="slidenum">
              <a:rPr lang="en-US" smtClean="0"/>
              <a:pPr/>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C:\Users\Kien\AppData\Local\Microsoft\Windows\Temporary Internet Files\Content.IE5\R7S19DGI\MCj03977760000[1].wmf"/>
          <p:cNvPicPr>
            <a:picLocks noChangeAspect="1" noChangeArrowheads="1"/>
          </p:cNvPicPr>
          <p:nvPr/>
        </p:nvPicPr>
        <p:blipFill>
          <a:blip r:embed="rId4" cstate="print"/>
          <a:srcRect/>
          <a:stretch>
            <a:fillRect/>
          </a:stretch>
        </p:blipFill>
        <p:spPr bwMode="auto">
          <a:xfrm>
            <a:off x="4267200" y="4191000"/>
            <a:ext cx="1268165" cy="1040282"/>
          </a:xfrm>
          <a:prstGeom prst="rect">
            <a:avLst/>
          </a:prstGeom>
          <a:noFill/>
        </p:spPr>
      </p:pic>
      <p:sp>
        <p:nvSpPr>
          <p:cNvPr id="4099" name="Rectangle 2"/>
          <p:cNvSpPr>
            <a:spLocks noGrp="1" noChangeArrowheads="1"/>
          </p:cNvSpPr>
          <p:nvPr>
            <p:ph type="title"/>
          </p:nvPr>
        </p:nvSpPr>
        <p:spPr>
          <a:xfrm>
            <a:off x="1139825" y="312738"/>
            <a:ext cx="7165975" cy="1143000"/>
          </a:xfrm>
        </p:spPr>
        <p:txBody>
          <a:bodyPr/>
          <a:lstStyle/>
          <a:p>
            <a:pPr eaLnBrk="1" hangingPunct="1"/>
            <a:r>
              <a:rPr lang="en-US" dirty="0">
                <a:solidFill>
                  <a:srgbClr val="CFAFE7"/>
                </a:solidFill>
                <a:latin typeface="Comic Sans MS" pitchFamily="66" charset="0"/>
              </a:rPr>
              <a:t>Limitations of LCH</a:t>
            </a:r>
          </a:p>
        </p:txBody>
      </p:sp>
      <p:sp>
        <p:nvSpPr>
          <p:cNvPr id="4100" name="Rectangle 3"/>
          <p:cNvSpPr>
            <a:spLocks noGrp="1" noChangeArrowheads="1"/>
          </p:cNvSpPr>
          <p:nvPr>
            <p:ph type="body" idx="1"/>
          </p:nvPr>
        </p:nvSpPr>
        <p:spPr>
          <a:xfrm>
            <a:off x="674688" y="1889125"/>
            <a:ext cx="5345112" cy="4462463"/>
          </a:xfrm>
        </p:spPr>
        <p:txBody>
          <a:bodyPr/>
          <a:lstStyle/>
          <a:p>
            <a:pPr eaLnBrk="1" hangingPunct="1">
              <a:spcAft>
                <a:spcPct val="50000"/>
              </a:spcAft>
            </a:pPr>
            <a:r>
              <a:rPr lang="en-US" b="1" dirty="0">
                <a:solidFill>
                  <a:srgbClr val="F78609"/>
                </a:solidFill>
                <a:latin typeface="Comic Sans MS" pitchFamily="66" charset="0"/>
              </a:rPr>
              <a:t>Dilemma:</a:t>
            </a:r>
            <a:endParaRPr lang="en-US" dirty="0">
              <a:solidFill>
                <a:srgbClr val="F78609"/>
              </a:solidFill>
              <a:latin typeface="Comic Sans MS" pitchFamily="66" charset="0"/>
            </a:endParaRPr>
          </a:p>
          <a:p>
            <a:pPr lvl="1" eaLnBrk="1" hangingPunct="1">
              <a:spcBef>
                <a:spcPct val="10000"/>
              </a:spcBef>
              <a:spcAft>
                <a:spcPct val="50000"/>
              </a:spcAft>
            </a:pPr>
            <a:r>
              <a:rPr lang="en-US" b="1" dirty="0">
                <a:latin typeface="Comic Sans MS" pitchFamily="66" charset="0"/>
              </a:rPr>
              <a:t>Using large partitions is not precise (due to noise)</a:t>
            </a:r>
          </a:p>
          <a:p>
            <a:pPr lvl="1" eaLnBrk="1" hangingPunct="1">
              <a:spcBef>
                <a:spcPct val="10000"/>
              </a:spcBef>
              <a:spcAft>
                <a:spcPts val="1800"/>
              </a:spcAft>
            </a:pPr>
            <a:r>
              <a:rPr lang="en-US" b="1" dirty="0">
                <a:latin typeface="Comic Sans MS" pitchFamily="66" charset="0"/>
              </a:rPr>
              <a:t>Using small partitions is too expensive</a:t>
            </a:r>
          </a:p>
          <a:p>
            <a:pPr eaLnBrk="1" hangingPunct="1">
              <a:spcAft>
                <a:spcPct val="50000"/>
              </a:spcAft>
            </a:pPr>
            <a:r>
              <a:rPr lang="en-US" b="1" dirty="0">
                <a:solidFill>
                  <a:srgbClr val="F78609"/>
                </a:solidFill>
                <a:latin typeface="Comic Sans MS" pitchFamily="66" charset="0"/>
              </a:rPr>
              <a:t>Limitation:</a:t>
            </a:r>
            <a:endParaRPr lang="en-US" dirty="0">
              <a:solidFill>
                <a:srgbClr val="F78609"/>
              </a:solidFill>
              <a:latin typeface="Comic Sans MS" pitchFamily="66" charset="0"/>
            </a:endParaRPr>
          </a:p>
          <a:p>
            <a:pPr lvl="1" eaLnBrk="1" hangingPunct="1">
              <a:spcBef>
                <a:spcPct val="10000"/>
              </a:spcBef>
              <a:spcAft>
                <a:spcPct val="50000"/>
              </a:spcAft>
            </a:pPr>
            <a:r>
              <a:rPr lang="en-US" b="1" dirty="0">
                <a:latin typeface="Comic Sans MS" pitchFamily="66" charset="0"/>
              </a:rPr>
              <a:t>difficult to handle scaling</a:t>
            </a:r>
            <a:endParaRPr lang="en-US" dirty="0">
              <a:latin typeface="Comic Sans MS" pitchFamily="66" charset="0"/>
            </a:endParaRPr>
          </a:p>
        </p:txBody>
      </p:sp>
      <p:grpSp>
        <p:nvGrpSpPr>
          <p:cNvPr id="7" name="Group 6"/>
          <p:cNvGrpSpPr/>
          <p:nvPr/>
        </p:nvGrpSpPr>
        <p:grpSpPr>
          <a:xfrm>
            <a:off x="6307455" y="1615440"/>
            <a:ext cx="2286000" cy="5029200"/>
            <a:chOff x="6307455" y="1615440"/>
            <a:chExt cx="2286000" cy="5029200"/>
          </a:xfrm>
        </p:grpSpPr>
        <p:sp>
          <p:nvSpPr>
            <p:cNvPr id="5" name="Rounded Rectangle 4"/>
            <p:cNvSpPr/>
            <p:nvPr/>
          </p:nvSpPr>
          <p:spPr>
            <a:xfrm>
              <a:off x="6307455" y="1615440"/>
              <a:ext cx="2286000" cy="50292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098" name="Object 4"/>
            <p:cNvGraphicFramePr>
              <a:graphicFrameLocks noChangeAspect="1"/>
            </p:cNvGraphicFramePr>
            <p:nvPr/>
          </p:nvGraphicFramePr>
          <p:xfrm>
            <a:off x="6477000" y="1889125"/>
            <a:ext cx="1970088" cy="4727575"/>
          </p:xfrm>
          <a:graphic>
            <a:graphicData uri="http://schemas.openxmlformats.org/presentationml/2006/ole">
              <mc:AlternateContent xmlns:mc="http://schemas.openxmlformats.org/markup-compatibility/2006">
                <mc:Choice xmlns:v="urn:schemas-microsoft-com:vml" Requires="v">
                  <p:oleObj spid="_x0000_s4099" name="VISIO" r:id="rId5" imgW="1970640" imgH="4726080" progId="">
                    <p:embed/>
                  </p:oleObj>
                </mc:Choice>
                <mc:Fallback>
                  <p:oleObj name="VISIO" r:id="rId5" imgW="1970640" imgH="4726080"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1889125"/>
                          <a:ext cx="1970088" cy="472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9" name="Rounded Rectangle 8"/>
          <p:cNvSpPr/>
          <p:nvPr/>
        </p:nvSpPr>
        <p:spPr>
          <a:xfrm>
            <a:off x="6324600" y="4191000"/>
            <a:ext cx="2209800" cy="243840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6545580" y="2857500"/>
            <a:ext cx="908844" cy="0"/>
          </a:xfrm>
          <a:prstGeom prst="line">
            <a:avLst/>
          </a:prstGeom>
          <a:ln w="28575">
            <a:solidFill>
              <a:srgbClr val="F7860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7457440" y="1950720"/>
            <a:ext cx="9684" cy="915039"/>
          </a:xfrm>
          <a:prstGeom prst="line">
            <a:avLst/>
          </a:prstGeom>
          <a:ln w="28575">
            <a:solidFill>
              <a:srgbClr val="F7860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456964" y="1948180"/>
            <a:ext cx="919956" cy="0"/>
          </a:xfrm>
          <a:prstGeom prst="line">
            <a:avLst/>
          </a:prstGeom>
          <a:ln w="28575">
            <a:solidFill>
              <a:srgbClr val="F7860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371840" y="1950720"/>
            <a:ext cx="2540" cy="1811020"/>
          </a:xfrm>
          <a:prstGeom prst="line">
            <a:avLst/>
          </a:prstGeom>
          <a:ln w="28575">
            <a:solidFill>
              <a:srgbClr val="F7860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6547644" y="3766820"/>
            <a:ext cx="1834356" cy="0"/>
          </a:xfrm>
          <a:prstGeom prst="line">
            <a:avLst/>
          </a:prstGeom>
          <a:ln w="28575">
            <a:solidFill>
              <a:srgbClr val="F7860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545580" y="2856230"/>
            <a:ext cx="0" cy="905510"/>
          </a:xfrm>
          <a:prstGeom prst="line">
            <a:avLst/>
          </a:prstGeom>
          <a:ln w="28575">
            <a:solidFill>
              <a:srgbClr val="F78609"/>
            </a:solidFill>
          </a:ln>
        </p:spPr>
        <p:style>
          <a:lnRef idx="1">
            <a:schemeClr val="accent1"/>
          </a:lnRef>
          <a:fillRef idx="0">
            <a:schemeClr val="accent1"/>
          </a:fillRef>
          <a:effectRef idx="0">
            <a:schemeClr val="accent1"/>
          </a:effectRef>
          <a:fontRef idx="minor">
            <a:schemeClr val="tx1"/>
          </a:fontRef>
        </p:style>
      </p:cxnSp>
      <p:sp>
        <p:nvSpPr>
          <p:cNvPr id="31" name="Oval Callout 30"/>
          <p:cNvSpPr/>
          <p:nvPr/>
        </p:nvSpPr>
        <p:spPr>
          <a:xfrm>
            <a:off x="7428938" y="1229265"/>
            <a:ext cx="914400" cy="612648"/>
          </a:xfrm>
          <a:prstGeom prst="wedgeEllipseCallout">
            <a:avLst>
              <a:gd name="adj1" fmla="val -33599"/>
              <a:gd name="adj2" fmla="val 91080"/>
            </a:avLst>
          </a:prstGeom>
          <a:solidFill>
            <a:srgbClr val="FF5B5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Noise</a:t>
            </a:r>
          </a:p>
        </p:txBody>
      </p:sp>
      <p:sp>
        <p:nvSpPr>
          <p:cNvPr id="2" name="Date Placeholder 1">
            <a:extLst>
              <a:ext uri="{FF2B5EF4-FFF2-40B4-BE49-F238E27FC236}">
                <a16:creationId xmlns:a16="http://schemas.microsoft.com/office/drawing/2014/main" id="{0895C54A-CC7F-4BBA-9769-E5C1A96BBF4A}"/>
              </a:ext>
            </a:extLst>
          </p:cNvPr>
          <p:cNvSpPr>
            <a:spLocks noGrp="1"/>
          </p:cNvSpPr>
          <p:nvPr>
            <p:ph type="dt" sz="half" idx="10"/>
          </p:nvPr>
        </p:nvSpPr>
        <p:spPr/>
        <p:txBody>
          <a:bodyPr/>
          <a:lstStyle/>
          <a:p>
            <a:fld id="{70FA3D27-A43C-40DB-9C10-DE5A5A4B7251}" type="datetime1">
              <a:rPr lang="en-US" smtClean="0"/>
              <a:t>3/28/2023</a:t>
            </a:fld>
            <a:endParaRPr lang="en-US" dirty="0"/>
          </a:p>
        </p:txBody>
      </p:sp>
      <p:sp>
        <p:nvSpPr>
          <p:cNvPr id="3" name="Slide Number Placeholder 2">
            <a:extLst>
              <a:ext uri="{FF2B5EF4-FFF2-40B4-BE49-F238E27FC236}">
                <a16:creationId xmlns:a16="http://schemas.microsoft.com/office/drawing/2014/main" id="{354C4412-7A30-4EC4-A8DB-6CD3A8D34BF0}"/>
              </a:ext>
            </a:extLst>
          </p:cNvPr>
          <p:cNvSpPr>
            <a:spLocks noGrp="1"/>
          </p:cNvSpPr>
          <p:nvPr>
            <p:ph type="sldNum" sz="quarter" idx="12"/>
          </p:nvPr>
        </p:nvSpPr>
        <p:spPr/>
        <p:txBody>
          <a:bodyPr/>
          <a:lstStyle/>
          <a:p>
            <a:fld id="{8444A278-390B-480E-A91C-73A8347B7D93}" type="slidenum">
              <a:rPr lang="en-US" smtClean="0"/>
              <a:pPr/>
              <a:t>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circle(out)">
                                      <p:cBhvr>
                                        <p:cTn id="7" dur="2000"/>
                                        <p:tgtEl>
                                          <p:spTgt spid="45059"/>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100">
                                            <p:txEl>
                                              <p:pRg st="3" end="3"/>
                                            </p:txEl>
                                          </p:spTgt>
                                        </p:tgtEl>
                                        <p:attrNameLst>
                                          <p:attrName>style.visibility</p:attrName>
                                        </p:attrNameLst>
                                      </p:cBhvr>
                                      <p:to>
                                        <p:strVal val="visible"/>
                                      </p:to>
                                    </p:set>
                                    <p:animEffect transition="in" filter="fade">
                                      <p:cBhvr>
                                        <p:cTn id="18" dur="1000"/>
                                        <p:tgtEl>
                                          <p:spTgt spid="4100">
                                            <p:txEl>
                                              <p:pRg st="3" end="3"/>
                                            </p:txEl>
                                          </p:spTgt>
                                        </p:tgtEl>
                                      </p:cBhvr>
                                    </p:animEffect>
                                    <p:anim calcmode="lin" valueType="num">
                                      <p:cBhvr>
                                        <p:cTn id="19" dur="1000" fill="hold"/>
                                        <p:tgtEl>
                                          <p:spTgt spid="4100">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4100">
                                            <p:txEl>
                                              <p:pRg st="3" end="3"/>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100">
                                            <p:txEl>
                                              <p:pRg st="4" end="4"/>
                                            </p:txEl>
                                          </p:spTgt>
                                        </p:tgtEl>
                                        <p:attrNameLst>
                                          <p:attrName>style.visibility</p:attrName>
                                        </p:attrNameLst>
                                      </p:cBhvr>
                                      <p:to>
                                        <p:strVal val="visible"/>
                                      </p:to>
                                    </p:set>
                                    <p:animEffect transition="in" filter="fade">
                                      <p:cBhvr>
                                        <p:cTn id="23" dur="1000"/>
                                        <p:tgtEl>
                                          <p:spTgt spid="4100">
                                            <p:txEl>
                                              <p:pRg st="4" end="4"/>
                                            </p:txEl>
                                          </p:spTgt>
                                        </p:tgtEl>
                                      </p:cBhvr>
                                    </p:animEffect>
                                    <p:anim calcmode="lin" valueType="num">
                                      <p:cBhvr>
                                        <p:cTn id="24" dur="1000" fill="hold"/>
                                        <p:tgtEl>
                                          <p:spTgt spid="4100">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4100">
                                            <p:txEl>
                                              <p:pRg st="4" end="4"/>
                                            </p:txEl>
                                          </p:spTgt>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9" presetClass="exit" presetSubtype="0" fill="hold" grpId="1" nodeType="afterEffect">
                                  <p:stCondLst>
                                    <p:cond delay="0"/>
                                  </p:stCondLst>
                                  <p:childTnLst>
                                    <p:animEffect transition="out" filter="dissolv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924800" cy="1143000"/>
          </a:xfrm>
        </p:spPr>
        <p:txBody>
          <a:bodyPr>
            <a:noAutofit/>
          </a:bodyPr>
          <a:lstStyle/>
          <a:p>
            <a:pPr>
              <a:lnSpc>
                <a:spcPts val="4300"/>
              </a:lnSpc>
            </a:pPr>
            <a:r>
              <a:rPr lang="en-US" sz="4400" dirty="0">
                <a:solidFill>
                  <a:srgbClr val="CFAFE7"/>
                </a:solidFill>
              </a:rPr>
              <a:t>Exploring Relevant</a:t>
            </a:r>
            <a:br>
              <a:rPr lang="en-US" sz="4400" dirty="0">
                <a:solidFill>
                  <a:srgbClr val="CFAFE7"/>
                </a:solidFill>
              </a:rPr>
            </a:br>
            <a:r>
              <a:rPr lang="en-US" sz="4400" dirty="0">
                <a:solidFill>
                  <a:srgbClr val="CFAFE7"/>
                </a:solidFill>
              </a:rPr>
              <a:t>                    Semantic Subclasses</a:t>
            </a:r>
          </a:p>
        </p:txBody>
      </p:sp>
      <p:sp>
        <p:nvSpPr>
          <p:cNvPr id="4" name="Oval 3"/>
          <p:cNvSpPr/>
          <p:nvPr/>
        </p:nvSpPr>
        <p:spPr>
          <a:xfrm>
            <a:off x="3886200" y="2133600"/>
            <a:ext cx="457200" cy="457200"/>
          </a:xfrm>
          <a:prstGeom prst="ellipse">
            <a:avLst/>
          </a:prstGeom>
          <a:solidFill>
            <a:srgbClr val="B4CE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362200" y="3124200"/>
            <a:ext cx="457200" cy="457200"/>
          </a:xfrm>
          <a:prstGeom prst="ellipse">
            <a:avLst/>
          </a:prstGeom>
          <a:solidFill>
            <a:srgbClr val="B4CE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248400" y="3200400"/>
            <a:ext cx="457200" cy="457200"/>
          </a:xfrm>
          <a:prstGeom prst="ellipse">
            <a:avLst/>
          </a:prstGeom>
          <a:solidFill>
            <a:srgbClr val="B4CE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371600" y="4267200"/>
            <a:ext cx="457200" cy="457200"/>
          </a:xfrm>
          <a:prstGeom prst="ellipse">
            <a:avLst/>
          </a:prstGeom>
          <a:solidFill>
            <a:srgbClr val="B4CE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200400" y="4267200"/>
            <a:ext cx="457200" cy="457200"/>
          </a:xfrm>
          <a:prstGeom prst="ellipse">
            <a:avLst/>
          </a:prstGeom>
          <a:solidFill>
            <a:srgbClr val="B4CE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029200" y="4419600"/>
            <a:ext cx="457200" cy="457200"/>
          </a:xfrm>
          <a:prstGeom prst="ellipse">
            <a:avLst/>
          </a:prstGeom>
          <a:solidFill>
            <a:srgbClr val="B4CE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391400" y="4419600"/>
            <a:ext cx="457200" cy="457200"/>
          </a:xfrm>
          <a:prstGeom prst="ellipse">
            <a:avLst/>
          </a:prstGeom>
          <a:solidFill>
            <a:srgbClr val="B4CE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114800" y="6019800"/>
            <a:ext cx="457200" cy="457200"/>
          </a:xfrm>
          <a:prstGeom prst="ellipse">
            <a:avLst/>
          </a:prstGeom>
          <a:solidFill>
            <a:srgbClr val="B4CE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934200" y="5943600"/>
            <a:ext cx="457200" cy="457200"/>
          </a:xfrm>
          <a:prstGeom prst="ellipse">
            <a:avLst/>
          </a:prstGeom>
          <a:solidFill>
            <a:srgbClr val="B4CE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19800" y="6019800"/>
            <a:ext cx="457200" cy="457200"/>
          </a:xfrm>
          <a:prstGeom prst="ellipse">
            <a:avLst/>
          </a:prstGeom>
          <a:solidFill>
            <a:srgbClr val="B4CE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105400" y="6019800"/>
            <a:ext cx="457200" cy="457200"/>
          </a:xfrm>
          <a:prstGeom prst="ellipse">
            <a:avLst/>
          </a:prstGeom>
          <a:solidFill>
            <a:srgbClr val="B4CE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828800" y="6019800"/>
            <a:ext cx="457200" cy="457200"/>
          </a:xfrm>
          <a:prstGeom prst="ellipse">
            <a:avLst/>
          </a:prstGeom>
          <a:solidFill>
            <a:srgbClr val="B4CE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33400" y="6019800"/>
            <a:ext cx="457200" cy="457200"/>
          </a:xfrm>
          <a:prstGeom prst="ellipse">
            <a:avLst/>
          </a:prstGeom>
          <a:solidFill>
            <a:srgbClr val="B4CE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153400" y="5943600"/>
            <a:ext cx="457200" cy="457200"/>
          </a:xfrm>
          <a:prstGeom prst="ellipse">
            <a:avLst/>
          </a:prstGeom>
          <a:solidFill>
            <a:srgbClr val="B4CE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rot="10800000" flipV="1">
            <a:off x="2776759" y="2483141"/>
            <a:ext cx="1140901" cy="721452"/>
          </a:xfrm>
          <a:prstGeom prst="line">
            <a:avLst/>
          </a:prstGeom>
          <a:ln w="38100">
            <a:solidFill>
              <a:srgbClr val="2FC9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1674304" y="3560426"/>
            <a:ext cx="796954" cy="706076"/>
          </a:xfrm>
          <a:prstGeom prst="line">
            <a:avLst/>
          </a:prstGeom>
          <a:ln w="38100">
            <a:solidFill>
              <a:srgbClr val="2FC9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V="1">
            <a:off x="2622260" y="3628939"/>
            <a:ext cx="796256" cy="586526"/>
          </a:xfrm>
          <a:prstGeom prst="line">
            <a:avLst/>
          </a:prstGeom>
          <a:ln w="38100">
            <a:solidFill>
              <a:srgbClr val="2FC9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450559" y="5053319"/>
            <a:ext cx="1400262" cy="590025"/>
          </a:xfrm>
          <a:prstGeom prst="line">
            <a:avLst/>
          </a:prstGeom>
          <a:ln w="38100">
            <a:solidFill>
              <a:srgbClr val="2FC9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6842620" y="5265490"/>
            <a:ext cx="1087772" cy="310392"/>
          </a:xfrm>
          <a:prstGeom prst="line">
            <a:avLst/>
          </a:prstGeom>
          <a:ln w="38100">
            <a:solidFill>
              <a:srgbClr val="2FC9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V="1">
            <a:off x="5134413" y="5084079"/>
            <a:ext cx="1258350" cy="720750"/>
          </a:xfrm>
          <a:prstGeom prst="line">
            <a:avLst/>
          </a:prstGeom>
          <a:ln w="38100">
            <a:solidFill>
              <a:srgbClr val="2FC9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V="1">
            <a:off x="4748869" y="5419988"/>
            <a:ext cx="1131816" cy="58020"/>
          </a:xfrm>
          <a:prstGeom prst="line">
            <a:avLst/>
          </a:prstGeom>
          <a:ln w="38100">
            <a:solidFill>
              <a:srgbClr val="2FC9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4150803" y="5095963"/>
            <a:ext cx="1247862" cy="657137"/>
          </a:xfrm>
          <a:prstGeom prst="line">
            <a:avLst/>
          </a:prstGeom>
          <a:ln w="38100">
            <a:solidFill>
              <a:srgbClr val="2FC9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V="1">
            <a:off x="1183199" y="5226691"/>
            <a:ext cx="1349930" cy="260055"/>
          </a:xfrm>
          <a:prstGeom prst="line">
            <a:avLst/>
          </a:prstGeom>
          <a:ln w="38100">
            <a:solidFill>
              <a:srgbClr val="2FC9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10" idx="1"/>
          </p:cNvCxnSpPr>
          <p:nvPr/>
        </p:nvCxnSpPr>
        <p:spPr>
          <a:xfrm rot="16200000" flipH="1">
            <a:off x="6590251" y="3618450"/>
            <a:ext cx="905155" cy="831053"/>
          </a:xfrm>
          <a:prstGeom prst="line">
            <a:avLst/>
          </a:prstGeom>
          <a:ln w="38100">
            <a:solidFill>
              <a:srgbClr val="2FC9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409151" y="3591537"/>
            <a:ext cx="923488" cy="903214"/>
          </a:xfrm>
          <a:prstGeom prst="line">
            <a:avLst/>
          </a:prstGeom>
          <a:ln w="38100">
            <a:solidFill>
              <a:srgbClr val="2FC9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0800000">
            <a:off x="4320330" y="2457974"/>
            <a:ext cx="1925972" cy="894826"/>
          </a:xfrm>
          <a:prstGeom prst="line">
            <a:avLst/>
          </a:prstGeom>
          <a:ln w="38100">
            <a:solidFill>
              <a:srgbClr val="2FC9F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7405032" y="5173560"/>
            <a:ext cx="1121328" cy="527808"/>
          </a:xfrm>
          <a:prstGeom prst="line">
            <a:avLst/>
          </a:prstGeom>
          <a:ln w="38100">
            <a:solidFill>
              <a:srgbClr val="2FC9FF"/>
            </a:solidFill>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4876800" y="5791200"/>
            <a:ext cx="914400" cy="914400"/>
          </a:xfrm>
          <a:prstGeom prst="ellipse">
            <a:avLst/>
          </a:prstGeom>
          <a:noFill/>
          <a:ln w="31750">
            <a:solidFill>
              <a:srgbClr val="F786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4728595" y="4295163"/>
            <a:ext cx="1918282" cy="2362900"/>
          </a:xfrm>
          <a:custGeom>
            <a:avLst/>
            <a:gdLst>
              <a:gd name="connsiteX0" fmla="*/ 1177255 w 1918282"/>
              <a:gd name="connsiteY0" fmla="*/ 520118 h 2362900"/>
              <a:gd name="connsiteX1" fmla="*/ 1017864 w 1918282"/>
              <a:gd name="connsiteY1" fmla="*/ 318782 h 2362900"/>
              <a:gd name="connsiteX2" fmla="*/ 749416 w 1918282"/>
              <a:gd name="connsiteY2" fmla="*/ 92279 h 2362900"/>
              <a:gd name="connsiteX3" fmla="*/ 455801 w 1918282"/>
              <a:gd name="connsiteY3" fmla="*/ 8389 h 2362900"/>
              <a:gd name="connsiteX4" fmla="*/ 137020 w 1918282"/>
              <a:gd name="connsiteY4" fmla="*/ 142613 h 2362900"/>
              <a:gd name="connsiteX5" fmla="*/ 61519 w 1918282"/>
              <a:gd name="connsiteY5" fmla="*/ 620786 h 2362900"/>
              <a:gd name="connsiteX6" fmla="*/ 2796 w 1918282"/>
              <a:gd name="connsiteY6" fmla="*/ 1602298 h 2362900"/>
              <a:gd name="connsiteX7" fmla="*/ 78297 w 1918282"/>
              <a:gd name="connsiteY7" fmla="*/ 2155971 h 2362900"/>
              <a:gd name="connsiteX8" fmla="*/ 363522 w 1918282"/>
              <a:gd name="connsiteY8" fmla="*/ 2332140 h 2362900"/>
              <a:gd name="connsiteX9" fmla="*/ 1093365 w 1918282"/>
              <a:gd name="connsiteY9" fmla="*/ 2340529 h 2362900"/>
              <a:gd name="connsiteX10" fmla="*/ 1487647 w 1918282"/>
              <a:gd name="connsiteY10" fmla="*/ 2315362 h 2362900"/>
              <a:gd name="connsiteX11" fmla="*/ 1814818 w 1918282"/>
              <a:gd name="connsiteY11" fmla="*/ 2164360 h 2362900"/>
              <a:gd name="connsiteX12" fmla="*/ 1907097 w 1918282"/>
              <a:gd name="connsiteY12" fmla="*/ 1887523 h 2362900"/>
              <a:gd name="connsiteX13" fmla="*/ 1747706 w 1918282"/>
              <a:gd name="connsiteY13" fmla="*/ 1535186 h 2362900"/>
              <a:gd name="connsiteX14" fmla="*/ 1177255 w 1918282"/>
              <a:gd name="connsiteY14" fmla="*/ 520118 h 236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8282" h="2362900">
                <a:moveTo>
                  <a:pt x="1177255" y="520118"/>
                </a:moveTo>
                <a:cubicBezTo>
                  <a:pt x="1055615" y="317384"/>
                  <a:pt x="1089170" y="390088"/>
                  <a:pt x="1017864" y="318782"/>
                </a:cubicBezTo>
                <a:cubicBezTo>
                  <a:pt x="946558" y="247476"/>
                  <a:pt x="843093" y="144011"/>
                  <a:pt x="749416" y="92279"/>
                </a:cubicBezTo>
                <a:cubicBezTo>
                  <a:pt x="655739" y="40547"/>
                  <a:pt x="557867" y="0"/>
                  <a:pt x="455801" y="8389"/>
                </a:cubicBezTo>
                <a:cubicBezTo>
                  <a:pt x="353735" y="16778"/>
                  <a:pt x="202734" y="40547"/>
                  <a:pt x="137020" y="142613"/>
                </a:cubicBezTo>
                <a:cubicBezTo>
                  <a:pt x="71306" y="244679"/>
                  <a:pt x="83890" y="377505"/>
                  <a:pt x="61519" y="620786"/>
                </a:cubicBezTo>
                <a:cubicBezTo>
                  <a:pt x="39148" y="864067"/>
                  <a:pt x="0" y="1346434"/>
                  <a:pt x="2796" y="1602298"/>
                </a:cubicBezTo>
                <a:cubicBezTo>
                  <a:pt x="5592" y="1858162"/>
                  <a:pt x="18176" y="2034331"/>
                  <a:pt x="78297" y="2155971"/>
                </a:cubicBezTo>
                <a:cubicBezTo>
                  <a:pt x="138418" y="2277611"/>
                  <a:pt x="194344" y="2301380"/>
                  <a:pt x="363522" y="2332140"/>
                </a:cubicBezTo>
                <a:cubicBezTo>
                  <a:pt x="532700" y="2362900"/>
                  <a:pt x="906011" y="2343325"/>
                  <a:pt x="1093365" y="2340529"/>
                </a:cubicBezTo>
                <a:cubicBezTo>
                  <a:pt x="1280719" y="2337733"/>
                  <a:pt x="1367405" y="2344724"/>
                  <a:pt x="1487647" y="2315362"/>
                </a:cubicBezTo>
                <a:cubicBezTo>
                  <a:pt x="1607889" y="2286001"/>
                  <a:pt x="1744910" y="2235667"/>
                  <a:pt x="1814818" y="2164360"/>
                </a:cubicBezTo>
                <a:cubicBezTo>
                  <a:pt x="1884726" y="2093054"/>
                  <a:pt x="1918282" y="1992385"/>
                  <a:pt x="1907097" y="1887523"/>
                </a:cubicBezTo>
                <a:cubicBezTo>
                  <a:pt x="1895912" y="1782661"/>
                  <a:pt x="1866550" y="1760290"/>
                  <a:pt x="1747706" y="1535186"/>
                </a:cubicBezTo>
                <a:cubicBezTo>
                  <a:pt x="1628862" y="1310082"/>
                  <a:pt x="1298895" y="722852"/>
                  <a:pt x="1177255" y="520118"/>
                </a:cubicBezTo>
                <a:close/>
              </a:path>
            </a:pathLst>
          </a:custGeom>
          <a:noFill/>
          <a:ln w="31750">
            <a:solidFill>
              <a:srgbClr val="F786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4692242" y="3070371"/>
            <a:ext cx="4197291" cy="3643618"/>
          </a:xfrm>
          <a:custGeom>
            <a:avLst/>
            <a:gdLst>
              <a:gd name="connsiteX0" fmla="*/ 3193409 w 4197291"/>
              <a:gd name="connsiteY0" fmla="*/ 939567 h 3643618"/>
              <a:gd name="connsiteX1" fmla="*/ 2765571 w 4197291"/>
              <a:gd name="connsiteY1" fmla="*/ 494950 h 3643618"/>
              <a:gd name="connsiteX2" fmla="*/ 2237064 w 4197291"/>
              <a:gd name="connsiteY2" fmla="*/ 117446 h 3643618"/>
              <a:gd name="connsiteX3" fmla="*/ 1716947 w 4197291"/>
              <a:gd name="connsiteY3" fmla="*/ 8389 h 3643618"/>
              <a:gd name="connsiteX4" fmla="*/ 1339442 w 4197291"/>
              <a:gd name="connsiteY4" fmla="*/ 167779 h 3643618"/>
              <a:gd name="connsiteX5" fmla="*/ 827714 w 4197291"/>
              <a:gd name="connsiteY5" fmla="*/ 637563 h 3643618"/>
              <a:gd name="connsiteX6" fmla="*/ 324375 w 4197291"/>
              <a:gd name="connsiteY6" fmla="*/ 1166069 h 3643618"/>
              <a:gd name="connsiteX7" fmla="*/ 148206 w 4197291"/>
              <a:gd name="connsiteY7" fmla="*/ 1417739 h 3643618"/>
              <a:gd name="connsiteX8" fmla="*/ 64316 w 4197291"/>
              <a:gd name="connsiteY8" fmla="*/ 1853967 h 3643618"/>
              <a:gd name="connsiteX9" fmla="*/ 5593 w 4197291"/>
              <a:gd name="connsiteY9" fmla="*/ 2491530 h 3643618"/>
              <a:gd name="connsiteX10" fmla="*/ 97872 w 4197291"/>
              <a:gd name="connsiteY10" fmla="*/ 3212983 h 3643618"/>
              <a:gd name="connsiteX11" fmla="*/ 257263 w 4197291"/>
              <a:gd name="connsiteY11" fmla="*/ 3498209 h 3643618"/>
              <a:gd name="connsiteX12" fmla="*/ 399875 w 4197291"/>
              <a:gd name="connsiteY12" fmla="*/ 3582099 h 3643618"/>
              <a:gd name="connsiteX13" fmla="*/ 668323 w 4197291"/>
              <a:gd name="connsiteY13" fmla="*/ 3632433 h 3643618"/>
              <a:gd name="connsiteX14" fmla="*/ 1012272 w 4197291"/>
              <a:gd name="connsiteY14" fmla="*/ 3632433 h 3643618"/>
              <a:gd name="connsiteX15" fmla="*/ 1607890 w 4197291"/>
              <a:gd name="connsiteY15" fmla="*/ 3565321 h 3643618"/>
              <a:gd name="connsiteX16" fmla="*/ 1977006 w 4197291"/>
              <a:gd name="connsiteY16" fmla="*/ 3280095 h 3643618"/>
              <a:gd name="connsiteX17" fmla="*/ 1700169 w 4197291"/>
              <a:gd name="connsiteY17" fmla="*/ 2525086 h 3643618"/>
              <a:gd name="connsiteX18" fmla="*/ 1473666 w 4197291"/>
              <a:gd name="connsiteY18" fmla="*/ 2164359 h 3643618"/>
              <a:gd name="connsiteX19" fmla="*/ 1238775 w 4197291"/>
              <a:gd name="connsiteY19" fmla="*/ 1543574 h 3643618"/>
              <a:gd name="connsiteX20" fmla="*/ 1339442 w 4197291"/>
              <a:gd name="connsiteY20" fmla="*/ 1233181 h 3643618"/>
              <a:gd name="connsiteX21" fmla="*/ 1633057 w 4197291"/>
              <a:gd name="connsiteY21" fmla="*/ 939567 h 3643618"/>
              <a:gd name="connsiteX22" fmla="*/ 1893116 w 4197291"/>
              <a:gd name="connsiteY22" fmla="*/ 964734 h 3643618"/>
              <a:gd name="connsiteX23" fmla="*/ 2195119 w 4197291"/>
              <a:gd name="connsiteY23" fmla="*/ 1283515 h 3643618"/>
              <a:gd name="connsiteX24" fmla="*/ 2849461 w 4197291"/>
              <a:gd name="connsiteY24" fmla="*/ 2256638 h 3643618"/>
              <a:gd name="connsiteX25" fmla="*/ 3134686 w 4197291"/>
              <a:gd name="connsiteY25" fmla="*/ 2961313 h 3643618"/>
              <a:gd name="connsiteX26" fmla="*/ 3277299 w 4197291"/>
              <a:gd name="connsiteY26" fmla="*/ 3347207 h 3643618"/>
              <a:gd name="connsiteX27" fmla="*/ 3495413 w 4197291"/>
              <a:gd name="connsiteY27" fmla="*/ 3531765 h 3643618"/>
              <a:gd name="connsiteX28" fmla="*/ 3948419 w 4197291"/>
              <a:gd name="connsiteY28" fmla="*/ 3565321 h 3643618"/>
              <a:gd name="connsiteX29" fmla="*/ 4166532 w 4197291"/>
              <a:gd name="connsiteY29" fmla="*/ 3296873 h 3643618"/>
              <a:gd name="connsiteX30" fmla="*/ 4132976 w 4197291"/>
              <a:gd name="connsiteY30" fmla="*/ 2869035 h 3643618"/>
              <a:gd name="connsiteX31" fmla="*/ 3914863 w 4197291"/>
              <a:gd name="connsiteY31" fmla="*/ 2357306 h 3643618"/>
              <a:gd name="connsiteX32" fmla="*/ 3554136 w 4197291"/>
              <a:gd name="connsiteY32" fmla="*/ 1577130 h 3643618"/>
              <a:gd name="connsiteX33" fmla="*/ 3252132 w 4197291"/>
              <a:gd name="connsiteY33" fmla="*/ 989901 h 364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97291" h="3643618">
                <a:moveTo>
                  <a:pt x="3193409" y="939567"/>
                </a:moveTo>
                <a:cubicBezTo>
                  <a:pt x="3059185" y="785768"/>
                  <a:pt x="2924962" y="631970"/>
                  <a:pt x="2765571" y="494950"/>
                </a:cubicBezTo>
                <a:cubicBezTo>
                  <a:pt x="2606180" y="357930"/>
                  <a:pt x="2411835" y="198539"/>
                  <a:pt x="2237064" y="117446"/>
                </a:cubicBezTo>
                <a:cubicBezTo>
                  <a:pt x="2062293" y="36353"/>
                  <a:pt x="1866551" y="0"/>
                  <a:pt x="1716947" y="8389"/>
                </a:cubicBezTo>
                <a:cubicBezTo>
                  <a:pt x="1567343" y="16778"/>
                  <a:pt x="1487648" y="62917"/>
                  <a:pt x="1339442" y="167779"/>
                </a:cubicBezTo>
                <a:cubicBezTo>
                  <a:pt x="1191237" y="272641"/>
                  <a:pt x="996892" y="471181"/>
                  <a:pt x="827714" y="637563"/>
                </a:cubicBezTo>
                <a:cubicBezTo>
                  <a:pt x="658536" y="803945"/>
                  <a:pt x="437626" y="1036040"/>
                  <a:pt x="324375" y="1166069"/>
                </a:cubicBezTo>
                <a:cubicBezTo>
                  <a:pt x="211124" y="1296098"/>
                  <a:pt x="191549" y="1303089"/>
                  <a:pt x="148206" y="1417739"/>
                </a:cubicBezTo>
                <a:cubicBezTo>
                  <a:pt x="104863" y="1532389"/>
                  <a:pt x="88085" y="1675002"/>
                  <a:pt x="64316" y="1853967"/>
                </a:cubicBezTo>
                <a:cubicBezTo>
                  <a:pt x="40547" y="2032932"/>
                  <a:pt x="0" y="2265027"/>
                  <a:pt x="5593" y="2491530"/>
                </a:cubicBezTo>
                <a:cubicBezTo>
                  <a:pt x="11186" y="2718033"/>
                  <a:pt x="55927" y="3045203"/>
                  <a:pt x="97872" y="3212983"/>
                </a:cubicBezTo>
                <a:cubicBezTo>
                  <a:pt x="139817" y="3380763"/>
                  <a:pt x="206929" y="3436690"/>
                  <a:pt x="257263" y="3498209"/>
                </a:cubicBezTo>
                <a:cubicBezTo>
                  <a:pt x="307597" y="3559728"/>
                  <a:pt x="331365" y="3559728"/>
                  <a:pt x="399875" y="3582099"/>
                </a:cubicBezTo>
                <a:cubicBezTo>
                  <a:pt x="468385" y="3604470"/>
                  <a:pt x="566257" y="3624044"/>
                  <a:pt x="668323" y="3632433"/>
                </a:cubicBezTo>
                <a:cubicBezTo>
                  <a:pt x="770389" y="3640822"/>
                  <a:pt x="855678" y="3643618"/>
                  <a:pt x="1012272" y="3632433"/>
                </a:cubicBezTo>
                <a:cubicBezTo>
                  <a:pt x="1168867" y="3621248"/>
                  <a:pt x="1447101" y="3624044"/>
                  <a:pt x="1607890" y="3565321"/>
                </a:cubicBezTo>
                <a:cubicBezTo>
                  <a:pt x="1768679" y="3506598"/>
                  <a:pt x="1961626" y="3453467"/>
                  <a:pt x="1977006" y="3280095"/>
                </a:cubicBezTo>
                <a:cubicBezTo>
                  <a:pt x="1992386" y="3106723"/>
                  <a:pt x="1784059" y="2711042"/>
                  <a:pt x="1700169" y="2525086"/>
                </a:cubicBezTo>
                <a:cubicBezTo>
                  <a:pt x="1616279" y="2339130"/>
                  <a:pt x="1550565" y="2327944"/>
                  <a:pt x="1473666" y="2164359"/>
                </a:cubicBezTo>
                <a:cubicBezTo>
                  <a:pt x="1396767" y="2000774"/>
                  <a:pt x="1261146" y="1698770"/>
                  <a:pt x="1238775" y="1543574"/>
                </a:cubicBezTo>
                <a:cubicBezTo>
                  <a:pt x="1216404" y="1388378"/>
                  <a:pt x="1273728" y="1333849"/>
                  <a:pt x="1339442" y="1233181"/>
                </a:cubicBezTo>
                <a:cubicBezTo>
                  <a:pt x="1405156" y="1132513"/>
                  <a:pt x="1540778" y="984308"/>
                  <a:pt x="1633057" y="939567"/>
                </a:cubicBezTo>
                <a:cubicBezTo>
                  <a:pt x="1725336" y="894826"/>
                  <a:pt x="1799439" y="907409"/>
                  <a:pt x="1893116" y="964734"/>
                </a:cubicBezTo>
                <a:cubicBezTo>
                  <a:pt x="1986793" y="1022059"/>
                  <a:pt x="2035728" y="1068198"/>
                  <a:pt x="2195119" y="1283515"/>
                </a:cubicBezTo>
                <a:cubicBezTo>
                  <a:pt x="2354510" y="1498832"/>
                  <a:pt x="2692867" y="1977005"/>
                  <a:pt x="2849461" y="2256638"/>
                </a:cubicBezTo>
                <a:cubicBezTo>
                  <a:pt x="3006055" y="2536271"/>
                  <a:pt x="3063380" y="2779552"/>
                  <a:pt x="3134686" y="2961313"/>
                </a:cubicBezTo>
                <a:cubicBezTo>
                  <a:pt x="3205992" y="3143074"/>
                  <a:pt x="3217178" y="3252132"/>
                  <a:pt x="3277299" y="3347207"/>
                </a:cubicBezTo>
                <a:cubicBezTo>
                  <a:pt x="3337420" y="3442282"/>
                  <a:pt x="3383560" y="3495413"/>
                  <a:pt x="3495413" y="3531765"/>
                </a:cubicBezTo>
                <a:cubicBezTo>
                  <a:pt x="3607266" y="3568117"/>
                  <a:pt x="3836566" y="3604470"/>
                  <a:pt x="3948419" y="3565321"/>
                </a:cubicBezTo>
                <a:cubicBezTo>
                  <a:pt x="4060272" y="3526172"/>
                  <a:pt x="4135773" y="3412921"/>
                  <a:pt x="4166532" y="3296873"/>
                </a:cubicBezTo>
                <a:cubicBezTo>
                  <a:pt x="4197291" y="3180825"/>
                  <a:pt x="4174921" y="3025629"/>
                  <a:pt x="4132976" y="2869035"/>
                </a:cubicBezTo>
                <a:cubicBezTo>
                  <a:pt x="4091031" y="2712441"/>
                  <a:pt x="4011336" y="2572623"/>
                  <a:pt x="3914863" y="2357306"/>
                </a:cubicBezTo>
                <a:cubicBezTo>
                  <a:pt x="3818390" y="2141989"/>
                  <a:pt x="3664591" y="1805031"/>
                  <a:pt x="3554136" y="1577130"/>
                </a:cubicBezTo>
                <a:cubicBezTo>
                  <a:pt x="3443681" y="1349229"/>
                  <a:pt x="3347906" y="1169565"/>
                  <a:pt x="3252132" y="989901"/>
                </a:cubicBezTo>
              </a:path>
            </a:pathLst>
          </a:custGeom>
          <a:ln w="31750">
            <a:solidFill>
              <a:srgbClr val="F78609"/>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Rounded Rectangular Callout 51"/>
          <p:cNvSpPr/>
          <p:nvPr/>
        </p:nvSpPr>
        <p:spPr>
          <a:xfrm>
            <a:off x="1066800" y="1817323"/>
            <a:ext cx="1219200" cy="852725"/>
          </a:xfrm>
          <a:prstGeom prst="wedgeRoundRectCallout">
            <a:avLst>
              <a:gd name="adj1" fmla="val 120950"/>
              <a:gd name="adj2" fmla="val 75203"/>
              <a:gd name="adj3" fmla="val 16667"/>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 Class hierarchy</a:t>
            </a:r>
          </a:p>
        </p:txBody>
      </p:sp>
      <p:sp>
        <p:nvSpPr>
          <p:cNvPr id="37" name="TextBox 36"/>
          <p:cNvSpPr txBox="1"/>
          <p:nvPr/>
        </p:nvSpPr>
        <p:spPr>
          <a:xfrm>
            <a:off x="5029200" y="1576418"/>
            <a:ext cx="3581400" cy="707886"/>
          </a:xfrm>
          <a:prstGeom prst="rect">
            <a:avLst/>
          </a:prstGeom>
          <a:noFill/>
        </p:spPr>
        <p:txBody>
          <a:bodyPr wrap="square" rtlCol="0">
            <a:spAutoFit/>
          </a:bodyPr>
          <a:lstStyle/>
          <a:p>
            <a:r>
              <a:rPr lang="en-US" sz="2000" dirty="0"/>
              <a:t>Search is a generalization process guided by the user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07328">
            <a:off x="7971244" y="5748453"/>
            <a:ext cx="836890" cy="83689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8842" y="5902181"/>
            <a:ext cx="1029099" cy="649985"/>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5731" y="5998128"/>
            <a:ext cx="909371" cy="544068"/>
          </a:xfrm>
          <a:prstGeom prst="rect">
            <a:avLst/>
          </a:prstGeom>
        </p:spPr>
      </p:pic>
      <p:sp>
        <p:nvSpPr>
          <p:cNvPr id="21" name="Date Placeholder 20">
            <a:extLst>
              <a:ext uri="{FF2B5EF4-FFF2-40B4-BE49-F238E27FC236}">
                <a16:creationId xmlns:a16="http://schemas.microsoft.com/office/drawing/2014/main" id="{F74B4753-E37F-4D87-976E-7AA9F013A068}"/>
              </a:ext>
            </a:extLst>
          </p:cNvPr>
          <p:cNvSpPr>
            <a:spLocks noGrp="1"/>
          </p:cNvSpPr>
          <p:nvPr>
            <p:ph type="dt" sz="half" idx="10"/>
          </p:nvPr>
        </p:nvSpPr>
        <p:spPr/>
        <p:txBody>
          <a:bodyPr/>
          <a:lstStyle/>
          <a:p>
            <a:fld id="{13B846A9-3370-4633-8057-1F19201BF382}" type="datetime1">
              <a:rPr lang="en-US" smtClean="0"/>
              <a:t>3/28/2023</a:t>
            </a:fld>
            <a:endParaRPr lang="en-US" dirty="0"/>
          </a:p>
        </p:txBody>
      </p:sp>
      <p:sp>
        <p:nvSpPr>
          <p:cNvPr id="22" name="Slide Number Placeholder 21">
            <a:extLst>
              <a:ext uri="{FF2B5EF4-FFF2-40B4-BE49-F238E27FC236}">
                <a16:creationId xmlns:a16="http://schemas.microsoft.com/office/drawing/2014/main" id="{50A3ADCC-A4BA-4B23-98CB-0D1DEAE2CCE1}"/>
              </a:ext>
            </a:extLst>
          </p:cNvPr>
          <p:cNvSpPr>
            <a:spLocks noGrp="1"/>
          </p:cNvSpPr>
          <p:nvPr>
            <p:ph type="sldNum" sz="quarter" idx="12"/>
          </p:nvPr>
        </p:nvSpPr>
        <p:spPr/>
        <p:txBody>
          <a:bodyPr/>
          <a:lstStyle/>
          <a:p>
            <a:fld id="{8444A278-390B-480E-A91C-73A8347B7D93}" type="slidenum">
              <a:rPr lang="en-US" smtClean="0"/>
              <a:pPr/>
              <a:t>90</a:t>
            </a:fld>
            <a:endParaRPr lang="en-US" dirty="0"/>
          </a:p>
        </p:txBody>
      </p:sp>
      <p:sp>
        <p:nvSpPr>
          <p:cNvPr id="23" name="Rounded Rectangular Callout 22"/>
          <p:cNvSpPr/>
          <p:nvPr/>
        </p:nvSpPr>
        <p:spPr>
          <a:xfrm>
            <a:off x="3559728" y="3429000"/>
            <a:ext cx="1257494" cy="612648"/>
          </a:xfrm>
          <a:prstGeom prst="wedgeRoundRectCallout">
            <a:avLst>
              <a:gd name="adj1" fmla="val 83652"/>
              <a:gd name="adj2" fmla="val 150893"/>
              <a:gd name="adj3" fmla="val 16667"/>
            </a:avLst>
          </a:prstGeom>
          <a:solidFill>
            <a:srgbClr val="FF5B5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bIns="91440" rtlCol="0" anchor="ctr" anchorCtr="1"/>
          <a:lstStyle/>
          <a:p>
            <a:pPr algn="ctr"/>
            <a:r>
              <a:rPr lang="en-US" dirty="0"/>
              <a:t>Passenger cars</a:t>
            </a:r>
          </a:p>
        </p:txBody>
      </p:sp>
      <p:sp>
        <p:nvSpPr>
          <p:cNvPr id="41" name="Rounded Rectangular Callout 40"/>
          <p:cNvSpPr/>
          <p:nvPr/>
        </p:nvSpPr>
        <p:spPr>
          <a:xfrm>
            <a:off x="7774220" y="3656468"/>
            <a:ext cx="915643" cy="501667"/>
          </a:xfrm>
          <a:prstGeom prst="wedgeRoundRectCallout">
            <a:avLst>
              <a:gd name="adj1" fmla="val -57903"/>
              <a:gd name="adj2" fmla="val 136736"/>
              <a:gd name="adj3" fmla="val 16667"/>
            </a:avLst>
          </a:prstGeom>
          <a:solidFill>
            <a:srgbClr val="FF5B5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bIns="91440" rtlCol="0" anchor="ctr" anchorCtr="1"/>
          <a:lstStyle/>
          <a:p>
            <a:pPr algn="ctr"/>
            <a:r>
              <a:rPr lang="en-US" dirty="0"/>
              <a:t>Trucks</a:t>
            </a:r>
          </a:p>
        </p:txBody>
      </p:sp>
      <p:sp>
        <p:nvSpPr>
          <p:cNvPr id="42" name="Rounded Rectangular Callout 41"/>
          <p:cNvSpPr/>
          <p:nvPr/>
        </p:nvSpPr>
        <p:spPr>
          <a:xfrm>
            <a:off x="7139538" y="2582410"/>
            <a:ext cx="1013862" cy="542329"/>
          </a:xfrm>
          <a:prstGeom prst="wedgeRoundRectCallout">
            <a:avLst>
              <a:gd name="adj1" fmla="val -108111"/>
              <a:gd name="adj2" fmla="val 101784"/>
              <a:gd name="adj3" fmla="val 16667"/>
            </a:avLst>
          </a:prstGeom>
          <a:solidFill>
            <a:srgbClr val="FF5B5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bIns="91440" rtlCol="0" anchor="ctr" anchorCtr="1"/>
          <a:lstStyle/>
          <a:p>
            <a:pPr algn="ctr"/>
            <a:r>
              <a:rPr lang="en-US" dirty="0"/>
              <a:t>Vehicles</a:t>
            </a:r>
          </a:p>
        </p:txBody>
      </p:sp>
      <p:sp>
        <p:nvSpPr>
          <p:cNvPr id="36" name="Rectangle 35"/>
          <p:cNvSpPr/>
          <p:nvPr/>
        </p:nvSpPr>
        <p:spPr>
          <a:xfrm>
            <a:off x="1353072" y="4842945"/>
            <a:ext cx="3324803"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2000" b="1" cap="none" spc="0" dirty="0">
                <a:ln/>
                <a:solidFill>
                  <a:srgbClr val="FFC000"/>
                </a:solidFill>
                <a:effectLst/>
              </a:rPr>
              <a:t>Conventional techniques find passenger cars or trucks, but not both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dissolve">
                                      <p:cBhvr>
                                        <p:cTn id="14" dur="1000"/>
                                        <p:tgtEl>
                                          <p:spTgt spid="15"/>
                                        </p:tgtEl>
                                      </p:cBhvr>
                                    </p:animEffect>
                                  </p:childTnLst>
                                </p:cTn>
                              </p:par>
                            </p:childTnLst>
                          </p:cTn>
                        </p:par>
                        <p:par>
                          <p:cTn id="15" fill="hold">
                            <p:stCondLst>
                              <p:cond delay="1000"/>
                            </p:stCondLst>
                            <p:childTnLst>
                              <p:par>
                                <p:cTn id="16" presetID="21" presetClass="entr" presetSubtype="4" fill="hold" grpId="0"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heel(4)">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1000"/>
                                        <p:tgtEl>
                                          <p:spTgt spid="19"/>
                                        </p:tgtEl>
                                      </p:cBhvr>
                                    </p:animEffect>
                                  </p:childTnLst>
                                </p:cTn>
                              </p:par>
                            </p:childTnLst>
                          </p:cTn>
                        </p:par>
                        <p:par>
                          <p:cTn id="24" fill="hold">
                            <p:stCondLst>
                              <p:cond delay="1000"/>
                            </p:stCondLst>
                            <p:childTnLst>
                              <p:par>
                                <p:cTn id="25" presetID="9" presetClass="exit" presetSubtype="0" fill="hold" grpId="1" nodeType="afterEffect">
                                  <p:stCondLst>
                                    <p:cond delay="0"/>
                                  </p:stCondLst>
                                  <p:childTnLst>
                                    <p:animEffect transition="out" filter="dissolve">
                                      <p:cBhvr>
                                        <p:cTn id="26" dur="500"/>
                                        <p:tgtEl>
                                          <p:spTgt spid="49"/>
                                        </p:tgtEl>
                                      </p:cBhvr>
                                    </p:animEffect>
                                    <p:set>
                                      <p:cBhvr>
                                        <p:cTn id="27" dur="1" fill="hold">
                                          <p:stCondLst>
                                            <p:cond delay="499"/>
                                          </p:stCondLst>
                                        </p:cTn>
                                        <p:tgtEl>
                                          <p:spTgt spid="49"/>
                                        </p:tgtEl>
                                        <p:attrNameLst>
                                          <p:attrName>style.visibility</p:attrName>
                                        </p:attrNameLst>
                                      </p:cBhvr>
                                      <p:to>
                                        <p:strVal val="hidden"/>
                                      </p:to>
                                    </p:set>
                                  </p:childTnLst>
                                </p:cTn>
                              </p:par>
                            </p:childTnLst>
                          </p:cTn>
                        </p:par>
                        <p:par>
                          <p:cTn id="28" fill="hold">
                            <p:stCondLst>
                              <p:cond delay="1500"/>
                            </p:stCondLst>
                            <p:childTnLst>
                              <p:par>
                                <p:cTn id="29" presetID="21" presetClass="entr" presetSubtype="4" fill="hold" grpId="0"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heel(4)">
                                      <p:cBhvr>
                                        <p:cTn id="31" dur="500"/>
                                        <p:tgtEl>
                                          <p:spTgt spid="50"/>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dissolve">
                                      <p:cBhvr>
                                        <p:cTn id="40" dur="1000"/>
                                        <p:tgtEl>
                                          <p:spTgt spid="3"/>
                                        </p:tgtEl>
                                      </p:cBhvr>
                                    </p:animEffect>
                                  </p:childTnLst>
                                </p:cTn>
                              </p:par>
                            </p:childTnLst>
                          </p:cTn>
                        </p:par>
                        <p:par>
                          <p:cTn id="41" fill="hold">
                            <p:stCondLst>
                              <p:cond delay="1000"/>
                            </p:stCondLst>
                            <p:childTnLst>
                              <p:par>
                                <p:cTn id="42" presetID="9" presetClass="exit" presetSubtype="0" fill="hold" grpId="1" nodeType="afterEffect">
                                  <p:stCondLst>
                                    <p:cond delay="0"/>
                                  </p:stCondLst>
                                  <p:childTnLst>
                                    <p:animEffect transition="out" filter="dissolve">
                                      <p:cBhvr>
                                        <p:cTn id="43" dur="500"/>
                                        <p:tgtEl>
                                          <p:spTgt spid="50"/>
                                        </p:tgtEl>
                                      </p:cBhvr>
                                    </p:animEffect>
                                    <p:set>
                                      <p:cBhvr>
                                        <p:cTn id="44" dur="1" fill="hold">
                                          <p:stCondLst>
                                            <p:cond delay="499"/>
                                          </p:stCondLst>
                                        </p:cTn>
                                        <p:tgtEl>
                                          <p:spTgt spid="50"/>
                                        </p:tgtEl>
                                        <p:attrNameLst>
                                          <p:attrName>style.visibility</p:attrName>
                                        </p:attrNameLst>
                                      </p:cBhvr>
                                      <p:to>
                                        <p:strVal val="hidden"/>
                                      </p:to>
                                    </p:set>
                                  </p:childTnLst>
                                </p:cTn>
                              </p:par>
                            </p:childTnLst>
                          </p:cTn>
                        </p:par>
                        <p:par>
                          <p:cTn id="45" fill="hold">
                            <p:stCondLst>
                              <p:cond delay="1500"/>
                            </p:stCondLst>
                            <p:childTnLst>
                              <p:par>
                                <p:cTn id="46" presetID="21" presetClass="entr" presetSubtype="4" fill="hold" grpId="0" nodeType="after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wheel(4)">
                                      <p:cBhvr>
                                        <p:cTn id="48" dur="500"/>
                                        <p:tgtEl>
                                          <p:spTgt spid="51"/>
                                        </p:tgtEl>
                                      </p:cBhvr>
                                    </p:animEffect>
                                  </p:childTnLst>
                                </p:cTn>
                              </p:par>
                            </p:childTnLst>
                          </p:cTn>
                        </p:par>
                        <p:par>
                          <p:cTn id="49" fill="hold">
                            <p:stCondLst>
                              <p:cond delay="2000"/>
                            </p:stCondLst>
                            <p:childTnLst>
                              <p:par>
                                <p:cTn id="50" presetID="22" presetClass="entr" presetSubtype="1" fill="hold" grpId="0"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up)">
                                      <p:cBhvr>
                                        <p:cTn id="52" dur="500"/>
                                        <p:tgtEl>
                                          <p:spTgt spid="41"/>
                                        </p:tgtEl>
                                      </p:cBhvr>
                                    </p:animEffect>
                                  </p:childTnLst>
                                </p:cTn>
                              </p:par>
                            </p:childTnLst>
                          </p:cTn>
                        </p:par>
                        <p:par>
                          <p:cTn id="53" fill="hold">
                            <p:stCondLst>
                              <p:cond delay="2500"/>
                            </p:stCondLst>
                            <p:childTnLst>
                              <p:par>
                                <p:cTn id="54" presetID="22" presetClass="entr" presetSubtype="1" fill="hold" grpId="0"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wipe(up)">
                                      <p:cBhvr>
                                        <p:cTn id="5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P spid="51" grpId="0" animBg="1"/>
      <p:bldP spid="37" grpId="0"/>
      <p:bldP spid="23" grpId="0" animBg="1"/>
      <p:bldP spid="41" grpId="0" animBg="1"/>
      <p:bldP spid="4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533400" y="228600"/>
            <a:ext cx="8077200" cy="1066800"/>
          </a:xfrm>
        </p:spPr>
        <p:txBody>
          <a:bodyPr/>
          <a:lstStyle/>
          <a:p>
            <a:pPr eaLnBrk="1" hangingPunct="1"/>
            <a:r>
              <a:rPr lang="en-US" altLang="zh-TW" sz="4000" b="1" dirty="0">
                <a:solidFill>
                  <a:srgbClr val="CFAFE7"/>
                </a:solidFill>
                <a:latin typeface="Comic Sans MS" pitchFamily="66" charset="0"/>
                <a:ea typeface="PMingLiU" pitchFamily="18" charset="-120"/>
              </a:rPr>
              <a:t>RF Support (RFS) Structure</a:t>
            </a:r>
            <a:r>
              <a:rPr lang="en-US" altLang="zh-TW" sz="4000" dirty="0">
                <a:solidFill>
                  <a:srgbClr val="CFAFE7"/>
                </a:solidFill>
                <a:ea typeface="PMingLiU" pitchFamily="18" charset="-120"/>
              </a:rPr>
              <a:t> </a:t>
            </a:r>
            <a:endParaRPr lang="en-US" sz="4000" dirty="0">
              <a:solidFill>
                <a:srgbClr val="CFAFE7"/>
              </a:solidFill>
            </a:endParaRPr>
          </a:p>
        </p:txBody>
      </p:sp>
      <p:sp>
        <p:nvSpPr>
          <p:cNvPr id="41987" name="Rectangle 3"/>
          <p:cNvSpPr>
            <a:spLocks noGrp="1" noChangeArrowheads="1"/>
          </p:cNvSpPr>
          <p:nvPr>
            <p:ph type="body" idx="1"/>
          </p:nvPr>
        </p:nvSpPr>
        <p:spPr>
          <a:xfrm>
            <a:off x="762000" y="1295400"/>
            <a:ext cx="7848600" cy="1828800"/>
          </a:xfrm>
        </p:spPr>
        <p:txBody>
          <a:bodyPr/>
          <a:lstStyle/>
          <a:p>
            <a:pPr eaLnBrk="1" hangingPunct="1">
              <a:spcAft>
                <a:spcPct val="25000"/>
              </a:spcAft>
            </a:pPr>
            <a:r>
              <a:rPr lang="en-US" altLang="zh-TW" sz="2400" dirty="0">
                <a:latin typeface="Arial" charset="0"/>
                <a:ea typeface="PMingLiU" pitchFamily="18" charset="-120"/>
              </a:rPr>
              <a:t>Hierarchically cluster database images into a tree structure to form a </a:t>
            </a:r>
            <a:r>
              <a:rPr lang="en-US" altLang="zh-TW" sz="2400" i="1" dirty="0">
                <a:latin typeface="Arial" charset="0"/>
                <a:ea typeface="PMingLiU" pitchFamily="18" charset="-120"/>
              </a:rPr>
              <a:t>RFS structure</a:t>
            </a:r>
          </a:p>
          <a:p>
            <a:pPr eaLnBrk="1" hangingPunct="1"/>
            <a:r>
              <a:rPr lang="en-US" altLang="zh-TW" sz="2400" dirty="0">
                <a:latin typeface="Arial" charset="0"/>
                <a:ea typeface="PMingLiU" pitchFamily="18" charset="-120"/>
              </a:rPr>
              <a:t>Representative images are selected for each cluster in the RFS structure in a bottom-up fashion</a:t>
            </a:r>
          </a:p>
          <a:p>
            <a:pPr eaLnBrk="1" hangingPunct="1"/>
            <a:endParaRPr lang="en-US" sz="2400" dirty="0">
              <a:solidFill>
                <a:srgbClr val="006699"/>
              </a:solidFill>
            </a:endParaRPr>
          </a:p>
        </p:txBody>
      </p:sp>
      <p:grpSp>
        <p:nvGrpSpPr>
          <p:cNvPr id="2" name="Group 4"/>
          <p:cNvGrpSpPr>
            <a:grpSpLocks/>
          </p:cNvGrpSpPr>
          <p:nvPr/>
        </p:nvGrpSpPr>
        <p:grpSpPr bwMode="auto">
          <a:xfrm>
            <a:off x="2133600" y="3352800"/>
            <a:ext cx="5410200" cy="2971800"/>
            <a:chOff x="1440" y="2016"/>
            <a:chExt cx="3408" cy="1872"/>
          </a:xfrm>
        </p:grpSpPr>
        <p:sp>
          <p:nvSpPr>
            <p:cNvPr id="42028" name="Oval 5"/>
            <p:cNvSpPr>
              <a:spLocks noChangeArrowheads="1"/>
            </p:cNvSpPr>
            <p:nvPr/>
          </p:nvSpPr>
          <p:spPr bwMode="auto">
            <a:xfrm>
              <a:off x="2016" y="2640"/>
              <a:ext cx="1056" cy="62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2029" name="Oval 6"/>
            <p:cNvSpPr>
              <a:spLocks noChangeArrowheads="1"/>
            </p:cNvSpPr>
            <p:nvPr/>
          </p:nvSpPr>
          <p:spPr bwMode="auto">
            <a:xfrm>
              <a:off x="3168" y="2640"/>
              <a:ext cx="1056" cy="62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2030" name="Oval 7"/>
            <p:cNvSpPr>
              <a:spLocks noChangeArrowheads="1"/>
            </p:cNvSpPr>
            <p:nvPr/>
          </p:nvSpPr>
          <p:spPr bwMode="auto">
            <a:xfrm>
              <a:off x="2592" y="2016"/>
              <a:ext cx="1056" cy="62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2031" name="Oval 8"/>
            <p:cNvSpPr>
              <a:spLocks noChangeArrowheads="1"/>
            </p:cNvSpPr>
            <p:nvPr/>
          </p:nvSpPr>
          <p:spPr bwMode="auto">
            <a:xfrm>
              <a:off x="1440" y="3264"/>
              <a:ext cx="1056" cy="62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2032" name="Oval 9"/>
            <p:cNvSpPr>
              <a:spLocks noChangeArrowheads="1"/>
            </p:cNvSpPr>
            <p:nvPr/>
          </p:nvSpPr>
          <p:spPr bwMode="auto">
            <a:xfrm>
              <a:off x="2592" y="3264"/>
              <a:ext cx="1056" cy="62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2033" name="Oval 10"/>
            <p:cNvSpPr>
              <a:spLocks noChangeArrowheads="1"/>
            </p:cNvSpPr>
            <p:nvPr/>
          </p:nvSpPr>
          <p:spPr bwMode="auto">
            <a:xfrm>
              <a:off x="3792" y="3264"/>
              <a:ext cx="1056" cy="624"/>
            </a:xfrm>
            <a:prstGeom prst="ellipse">
              <a:avLst/>
            </a:prstGeom>
            <a:solidFill>
              <a:schemeClr val="accent1"/>
            </a:solidFill>
            <a:ln w="9525">
              <a:solidFill>
                <a:schemeClr val="tx1"/>
              </a:solidFill>
              <a:round/>
              <a:headEnd/>
              <a:tailEnd/>
            </a:ln>
          </p:spPr>
          <p:txBody>
            <a:bodyPr wrap="none" anchor="ctr"/>
            <a:lstStyle/>
            <a:p>
              <a:endParaRPr lang="en-US"/>
            </a:p>
          </p:txBody>
        </p:sp>
      </p:grpSp>
      <p:sp>
        <p:nvSpPr>
          <p:cNvPr id="41989" name="Oval 11"/>
          <p:cNvSpPr>
            <a:spLocks noChangeArrowheads="1"/>
          </p:cNvSpPr>
          <p:nvPr/>
        </p:nvSpPr>
        <p:spPr bwMode="auto">
          <a:xfrm>
            <a:off x="2895600" y="5638800"/>
            <a:ext cx="76200" cy="7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41990" name="Oval 12"/>
          <p:cNvSpPr>
            <a:spLocks noChangeArrowheads="1"/>
          </p:cNvSpPr>
          <p:nvPr/>
        </p:nvSpPr>
        <p:spPr bwMode="auto">
          <a:xfrm>
            <a:off x="2819400" y="5791200"/>
            <a:ext cx="76200" cy="7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41991" name="Oval 13"/>
          <p:cNvSpPr>
            <a:spLocks noChangeArrowheads="1"/>
          </p:cNvSpPr>
          <p:nvPr/>
        </p:nvSpPr>
        <p:spPr bwMode="auto">
          <a:xfrm>
            <a:off x="3429000" y="5943600"/>
            <a:ext cx="76200" cy="7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41992" name="Oval 14"/>
          <p:cNvSpPr>
            <a:spLocks noChangeArrowheads="1"/>
          </p:cNvSpPr>
          <p:nvPr/>
        </p:nvSpPr>
        <p:spPr bwMode="auto">
          <a:xfrm>
            <a:off x="3352800" y="6096000"/>
            <a:ext cx="76200" cy="7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41993" name="Oval 15"/>
          <p:cNvSpPr>
            <a:spLocks noChangeArrowheads="1"/>
          </p:cNvSpPr>
          <p:nvPr/>
        </p:nvSpPr>
        <p:spPr bwMode="auto">
          <a:xfrm>
            <a:off x="3505200" y="6019800"/>
            <a:ext cx="76200" cy="7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41994" name="Oval 16"/>
          <p:cNvSpPr>
            <a:spLocks noChangeArrowheads="1"/>
          </p:cNvSpPr>
          <p:nvPr/>
        </p:nvSpPr>
        <p:spPr bwMode="auto">
          <a:xfrm>
            <a:off x="2743200" y="5638800"/>
            <a:ext cx="76200" cy="7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41995" name="Oval 17"/>
          <p:cNvSpPr>
            <a:spLocks noChangeArrowheads="1"/>
          </p:cNvSpPr>
          <p:nvPr/>
        </p:nvSpPr>
        <p:spPr bwMode="auto">
          <a:xfrm>
            <a:off x="3276600" y="6019800"/>
            <a:ext cx="76200" cy="7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41996" name="Oval 18"/>
          <p:cNvSpPr>
            <a:spLocks noChangeArrowheads="1"/>
          </p:cNvSpPr>
          <p:nvPr/>
        </p:nvSpPr>
        <p:spPr bwMode="auto">
          <a:xfrm>
            <a:off x="2819400" y="5715000"/>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997" name="Oval 19"/>
          <p:cNvSpPr>
            <a:spLocks noChangeArrowheads="1"/>
          </p:cNvSpPr>
          <p:nvPr/>
        </p:nvSpPr>
        <p:spPr bwMode="auto">
          <a:xfrm>
            <a:off x="3352800" y="6019800"/>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2022" name="Rectangle 44"/>
          <p:cNvSpPr>
            <a:spLocks noChangeArrowheads="1"/>
          </p:cNvSpPr>
          <p:nvPr/>
        </p:nvSpPr>
        <p:spPr bwMode="auto">
          <a:xfrm>
            <a:off x="685800" y="5562600"/>
            <a:ext cx="1219200" cy="457200"/>
          </a:xfrm>
          <a:prstGeom prst="rect">
            <a:avLst/>
          </a:prstGeom>
          <a:noFill/>
          <a:ln w="9525">
            <a:noFill/>
            <a:miter lim="800000"/>
            <a:headEnd/>
            <a:tailEnd/>
          </a:ln>
        </p:spPr>
        <p:txBody>
          <a:bodyPr wrap="none" anchor="ctr"/>
          <a:lstStyle/>
          <a:p>
            <a:pPr algn="ctr"/>
            <a:r>
              <a:rPr lang="en-US" sz="1800" dirty="0">
                <a:latin typeface="Arial" charset="0"/>
              </a:rPr>
              <a:t>……</a:t>
            </a:r>
          </a:p>
        </p:txBody>
      </p:sp>
      <p:sp>
        <p:nvSpPr>
          <p:cNvPr id="42023" name="Rectangle 45"/>
          <p:cNvSpPr>
            <a:spLocks noChangeArrowheads="1"/>
          </p:cNvSpPr>
          <p:nvPr/>
        </p:nvSpPr>
        <p:spPr bwMode="auto">
          <a:xfrm>
            <a:off x="7315200" y="5486400"/>
            <a:ext cx="1219200" cy="457200"/>
          </a:xfrm>
          <a:prstGeom prst="rect">
            <a:avLst/>
          </a:prstGeom>
          <a:noFill/>
          <a:ln w="9525">
            <a:noFill/>
            <a:miter lim="800000"/>
            <a:headEnd/>
            <a:tailEnd/>
          </a:ln>
        </p:spPr>
        <p:txBody>
          <a:bodyPr wrap="none" anchor="ctr"/>
          <a:lstStyle/>
          <a:p>
            <a:pPr algn="ctr"/>
            <a:r>
              <a:rPr lang="en-US" sz="1800" dirty="0">
                <a:latin typeface="Arial" charset="0"/>
              </a:rPr>
              <a:t>……</a:t>
            </a:r>
          </a:p>
        </p:txBody>
      </p:sp>
      <p:sp>
        <p:nvSpPr>
          <p:cNvPr id="42024" name="Rectangle 46"/>
          <p:cNvSpPr>
            <a:spLocks noChangeArrowheads="1"/>
          </p:cNvSpPr>
          <p:nvPr/>
        </p:nvSpPr>
        <p:spPr bwMode="auto">
          <a:xfrm>
            <a:off x="1295400" y="4572000"/>
            <a:ext cx="1219200" cy="457200"/>
          </a:xfrm>
          <a:prstGeom prst="rect">
            <a:avLst/>
          </a:prstGeom>
          <a:noFill/>
          <a:ln w="9525">
            <a:noFill/>
            <a:miter lim="800000"/>
            <a:headEnd/>
            <a:tailEnd/>
          </a:ln>
        </p:spPr>
        <p:txBody>
          <a:bodyPr wrap="none" anchor="ctr"/>
          <a:lstStyle/>
          <a:p>
            <a:pPr algn="ctr"/>
            <a:r>
              <a:rPr lang="en-US" sz="1800" dirty="0">
                <a:latin typeface="Arial" charset="0"/>
              </a:rPr>
              <a:t>……</a:t>
            </a:r>
          </a:p>
        </p:txBody>
      </p:sp>
      <p:sp>
        <p:nvSpPr>
          <p:cNvPr id="42025" name="Rectangle 47"/>
          <p:cNvSpPr>
            <a:spLocks noChangeArrowheads="1"/>
          </p:cNvSpPr>
          <p:nvPr/>
        </p:nvSpPr>
        <p:spPr bwMode="auto">
          <a:xfrm>
            <a:off x="7010400" y="4495800"/>
            <a:ext cx="1219200" cy="457200"/>
          </a:xfrm>
          <a:prstGeom prst="rect">
            <a:avLst/>
          </a:prstGeom>
          <a:noFill/>
          <a:ln w="9525">
            <a:noFill/>
            <a:miter lim="800000"/>
            <a:headEnd/>
            <a:tailEnd/>
          </a:ln>
        </p:spPr>
        <p:txBody>
          <a:bodyPr wrap="none" anchor="ctr"/>
          <a:lstStyle/>
          <a:p>
            <a:pPr algn="ctr"/>
            <a:r>
              <a:rPr lang="en-US" sz="1800" dirty="0">
                <a:latin typeface="Arial" charset="0"/>
              </a:rPr>
              <a:t>……</a:t>
            </a:r>
          </a:p>
        </p:txBody>
      </p:sp>
      <p:grpSp>
        <p:nvGrpSpPr>
          <p:cNvPr id="64" name="Group 63"/>
          <p:cNvGrpSpPr/>
          <p:nvPr/>
        </p:nvGrpSpPr>
        <p:grpSpPr>
          <a:xfrm>
            <a:off x="2057400" y="3581400"/>
            <a:ext cx="5486400" cy="1219200"/>
            <a:chOff x="2057400" y="3581400"/>
            <a:chExt cx="5486400" cy="1219200"/>
          </a:xfrm>
        </p:grpSpPr>
        <p:grpSp>
          <p:nvGrpSpPr>
            <p:cNvPr id="59" name="Group 58"/>
            <p:cNvGrpSpPr/>
            <p:nvPr/>
          </p:nvGrpSpPr>
          <p:grpSpPr>
            <a:xfrm>
              <a:off x="2057400" y="3657600"/>
              <a:ext cx="5486400" cy="1143000"/>
              <a:chOff x="2057400" y="3657600"/>
              <a:chExt cx="5486400" cy="1143000"/>
            </a:xfrm>
          </p:grpSpPr>
          <p:grpSp>
            <p:nvGrpSpPr>
              <p:cNvPr id="56" name="Group 55"/>
              <p:cNvGrpSpPr/>
              <p:nvPr/>
            </p:nvGrpSpPr>
            <p:grpSpPr>
              <a:xfrm>
                <a:off x="2057400" y="3657600"/>
                <a:ext cx="5486400" cy="1143000"/>
                <a:chOff x="2057400" y="3657600"/>
                <a:chExt cx="5486400" cy="1143000"/>
              </a:xfrm>
            </p:grpSpPr>
            <p:sp>
              <p:nvSpPr>
                <p:cNvPr id="42002" name="Oval 24"/>
                <p:cNvSpPr>
                  <a:spLocks noChangeArrowheads="1"/>
                </p:cNvSpPr>
                <p:nvPr/>
              </p:nvSpPr>
              <p:spPr bwMode="auto">
                <a:xfrm>
                  <a:off x="4572000" y="3733800"/>
                  <a:ext cx="76200" cy="76200"/>
                </a:xfrm>
                <a:prstGeom prst="ellipse">
                  <a:avLst/>
                </a:prstGeom>
                <a:solidFill>
                  <a:srgbClr val="00FF00"/>
                </a:solidFill>
                <a:ln w="9525">
                  <a:solidFill>
                    <a:schemeClr val="tx1"/>
                  </a:solidFill>
                  <a:round/>
                  <a:headEnd/>
                  <a:tailEnd/>
                </a:ln>
              </p:spPr>
              <p:txBody>
                <a:bodyPr wrap="none" anchor="ctr"/>
                <a:lstStyle/>
                <a:p>
                  <a:endParaRPr lang="en-US"/>
                </a:p>
              </p:txBody>
            </p:sp>
            <p:sp>
              <p:nvSpPr>
                <p:cNvPr id="42003" name="Oval 25"/>
                <p:cNvSpPr>
                  <a:spLocks noChangeArrowheads="1"/>
                </p:cNvSpPr>
                <p:nvPr/>
              </p:nvSpPr>
              <p:spPr bwMode="auto">
                <a:xfrm>
                  <a:off x="5105400" y="3810000"/>
                  <a:ext cx="76200" cy="76200"/>
                </a:xfrm>
                <a:prstGeom prst="ellipse">
                  <a:avLst/>
                </a:prstGeom>
                <a:solidFill>
                  <a:srgbClr val="00FF00"/>
                </a:solidFill>
                <a:ln w="9525">
                  <a:solidFill>
                    <a:schemeClr val="tx1"/>
                  </a:solidFill>
                  <a:round/>
                  <a:headEnd/>
                  <a:tailEnd/>
                </a:ln>
              </p:spPr>
              <p:txBody>
                <a:bodyPr wrap="none" anchor="ctr"/>
                <a:lstStyle/>
                <a:p>
                  <a:endParaRPr lang="en-US"/>
                </a:p>
              </p:txBody>
            </p:sp>
            <p:sp>
              <p:nvSpPr>
                <p:cNvPr id="42012" name="Oval 34"/>
                <p:cNvSpPr>
                  <a:spLocks noChangeArrowheads="1"/>
                </p:cNvSpPr>
                <p:nvPr/>
              </p:nvSpPr>
              <p:spPr bwMode="auto">
                <a:xfrm>
                  <a:off x="4648200" y="3657600"/>
                  <a:ext cx="76200" cy="76200"/>
                </a:xfrm>
                <a:prstGeom prst="ellipse">
                  <a:avLst/>
                </a:prstGeom>
                <a:solidFill>
                  <a:srgbClr val="5CF679"/>
                </a:solidFill>
                <a:ln w="9525">
                  <a:solidFill>
                    <a:schemeClr val="tx1"/>
                  </a:solidFill>
                  <a:round/>
                  <a:headEnd/>
                  <a:tailEnd/>
                </a:ln>
              </p:spPr>
              <p:txBody>
                <a:bodyPr wrap="none" anchor="ctr"/>
                <a:lstStyle/>
                <a:p>
                  <a:endParaRPr lang="en-US"/>
                </a:p>
              </p:txBody>
            </p:sp>
            <p:grpSp>
              <p:nvGrpSpPr>
                <p:cNvPr id="51" name="Group 50"/>
                <p:cNvGrpSpPr/>
                <p:nvPr/>
              </p:nvGrpSpPr>
              <p:grpSpPr>
                <a:xfrm>
                  <a:off x="2057400" y="3810000"/>
                  <a:ext cx="5486400" cy="990600"/>
                  <a:chOff x="2057400" y="3810000"/>
                  <a:chExt cx="5486400" cy="990600"/>
                </a:xfrm>
              </p:grpSpPr>
              <p:sp>
                <p:nvSpPr>
                  <p:cNvPr id="42008" name="Line 30"/>
                  <p:cNvSpPr>
                    <a:spLocks noChangeShapeType="1"/>
                  </p:cNvSpPr>
                  <p:nvPr/>
                </p:nvSpPr>
                <p:spPr bwMode="auto">
                  <a:xfrm flipV="1">
                    <a:off x="3810000" y="3886200"/>
                    <a:ext cx="762000" cy="914400"/>
                  </a:xfrm>
                  <a:prstGeom prst="line">
                    <a:avLst/>
                  </a:prstGeom>
                  <a:noFill/>
                  <a:ln w="9525">
                    <a:solidFill>
                      <a:srgbClr val="F78609"/>
                    </a:solidFill>
                    <a:round/>
                    <a:headEnd/>
                    <a:tailEnd type="triangle" w="med" len="med"/>
                  </a:ln>
                </p:spPr>
                <p:txBody>
                  <a:bodyPr/>
                  <a:lstStyle/>
                  <a:p>
                    <a:endParaRPr lang="en-US"/>
                  </a:p>
                </p:txBody>
              </p:sp>
              <p:sp>
                <p:nvSpPr>
                  <p:cNvPr id="42009" name="Line 31"/>
                  <p:cNvSpPr>
                    <a:spLocks noChangeShapeType="1"/>
                  </p:cNvSpPr>
                  <p:nvPr/>
                </p:nvSpPr>
                <p:spPr bwMode="auto">
                  <a:xfrm flipV="1">
                    <a:off x="4267200" y="3962400"/>
                    <a:ext cx="304800" cy="838200"/>
                  </a:xfrm>
                  <a:prstGeom prst="line">
                    <a:avLst/>
                  </a:prstGeom>
                  <a:noFill/>
                  <a:ln w="9525">
                    <a:solidFill>
                      <a:srgbClr val="F78609"/>
                    </a:solidFill>
                    <a:round/>
                    <a:headEnd/>
                    <a:tailEnd type="triangle" w="med" len="med"/>
                  </a:ln>
                </p:spPr>
                <p:txBody>
                  <a:bodyPr/>
                  <a:lstStyle/>
                  <a:p>
                    <a:endParaRPr lang="en-US"/>
                  </a:p>
                </p:txBody>
              </p:sp>
              <p:sp>
                <p:nvSpPr>
                  <p:cNvPr id="42010" name="Line 32"/>
                  <p:cNvSpPr>
                    <a:spLocks noChangeShapeType="1"/>
                  </p:cNvSpPr>
                  <p:nvPr/>
                </p:nvSpPr>
                <p:spPr bwMode="auto">
                  <a:xfrm flipH="1" flipV="1">
                    <a:off x="5029200" y="3962400"/>
                    <a:ext cx="609600" cy="762000"/>
                  </a:xfrm>
                  <a:prstGeom prst="line">
                    <a:avLst/>
                  </a:prstGeom>
                  <a:noFill/>
                  <a:ln w="9525">
                    <a:solidFill>
                      <a:srgbClr val="F78609"/>
                    </a:solidFill>
                    <a:round/>
                    <a:headEnd/>
                    <a:tailEnd type="triangle" w="med" len="med"/>
                  </a:ln>
                </p:spPr>
                <p:txBody>
                  <a:bodyPr/>
                  <a:lstStyle/>
                  <a:p>
                    <a:endParaRPr lang="en-US"/>
                  </a:p>
                </p:txBody>
              </p:sp>
              <p:sp>
                <p:nvSpPr>
                  <p:cNvPr id="42011" name="Line 33"/>
                  <p:cNvSpPr>
                    <a:spLocks noChangeShapeType="1"/>
                  </p:cNvSpPr>
                  <p:nvPr/>
                </p:nvSpPr>
                <p:spPr bwMode="auto">
                  <a:xfrm flipH="1" flipV="1">
                    <a:off x="5181600" y="3962400"/>
                    <a:ext cx="990600" cy="838200"/>
                  </a:xfrm>
                  <a:prstGeom prst="line">
                    <a:avLst/>
                  </a:prstGeom>
                  <a:noFill/>
                  <a:ln w="9525">
                    <a:solidFill>
                      <a:srgbClr val="F78609"/>
                    </a:solidFill>
                    <a:round/>
                    <a:headEnd/>
                    <a:tailEnd type="triangle" w="med" len="med"/>
                  </a:ln>
                </p:spPr>
                <p:txBody>
                  <a:bodyPr/>
                  <a:lstStyle/>
                  <a:p>
                    <a:endParaRPr lang="en-US"/>
                  </a:p>
                </p:txBody>
              </p:sp>
              <p:sp>
                <p:nvSpPr>
                  <p:cNvPr id="42026" name="Line 48"/>
                  <p:cNvSpPr>
                    <a:spLocks noChangeShapeType="1"/>
                  </p:cNvSpPr>
                  <p:nvPr/>
                </p:nvSpPr>
                <p:spPr bwMode="auto">
                  <a:xfrm flipV="1">
                    <a:off x="2057400" y="3810000"/>
                    <a:ext cx="2362200" cy="914400"/>
                  </a:xfrm>
                  <a:prstGeom prst="line">
                    <a:avLst/>
                  </a:prstGeom>
                  <a:noFill/>
                  <a:ln w="9525">
                    <a:solidFill>
                      <a:srgbClr val="F78609"/>
                    </a:solidFill>
                    <a:round/>
                    <a:headEnd/>
                    <a:tailEnd type="triangle" w="med" len="med"/>
                  </a:ln>
                </p:spPr>
                <p:txBody>
                  <a:bodyPr/>
                  <a:lstStyle/>
                  <a:p>
                    <a:endParaRPr lang="en-US"/>
                  </a:p>
                </p:txBody>
              </p:sp>
              <p:sp>
                <p:nvSpPr>
                  <p:cNvPr id="42027" name="Line 49"/>
                  <p:cNvSpPr>
                    <a:spLocks noChangeShapeType="1"/>
                  </p:cNvSpPr>
                  <p:nvPr/>
                </p:nvSpPr>
                <p:spPr bwMode="auto">
                  <a:xfrm flipH="1" flipV="1">
                    <a:off x="5562600" y="3886200"/>
                    <a:ext cx="1981200" cy="685800"/>
                  </a:xfrm>
                  <a:prstGeom prst="line">
                    <a:avLst/>
                  </a:prstGeom>
                  <a:noFill/>
                  <a:ln w="9525">
                    <a:solidFill>
                      <a:srgbClr val="F78609"/>
                    </a:solidFill>
                    <a:round/>
                    <a:headEnd/>
                    <a:tailEnd type="triangle" w="med" len="med"/>
                  </a:ln>
                </p:spPr>
                <p:txBody>
                  <a:bodyPr/>
                  <a:lstStyle/>
                  <a:p>
                    <a:endParaRPr lang="en-US"/>
                  </a:p>
                </p:txBody>
              </p:sp>
            </p:grpSp>
          </p:grpSp>
          <p:sp>
            <p:nvSpPr>
              <p:cNvPr id="57" name="Oval 35"/>
              <p:cNvSpPr>
                <a:spLocks noChangeArrowheads="1"/>
              </p:cNvSpPr>
              <p:nvPr/>
            </p:nvSpPr>
            <p:spPr bwMode="auto">
              <a:xfrm>
                <a:off x="5080635" y="3709035"/>
                <a:ext cx="76200" cy="76200"/>
              </a:xfrm>
              <a:prstGeom prst="ellipse">
                <a:avLst/>
              </a:prstGeom>
              <a:solidFill>
                <a:srgbClr val="5CF679"/>
              </a:solidFill>
              <a:ln w="9525">
                <a:solidFill>
                  <a:schemeClr val="tx1"/>
                </a:solidFill>
                <a:round/>
                <a:headEnd/>
                <a:tailEnd/>
              </a:ln>
            </p:spPr>
            <p:txBody>
              <a:bodyPr wrap="none" anchor="ctr"/>
              <a:lstStyle/>
              <a:p>
                <a:endParaRPr lang="en-US"/>
              </a:p>
            </p:txBody>
          </p:sp>
        </p:grpSp>
        <p:sp>
          <p:nvSpPr>
            <p:cNvPr id="60" name="Oval 24"/>
            <p:cNvSpPr>
              <a:spLocks noChangeArrowheads="1"/>
            </p:cNvSpPr>
            <p:nvPr/>
          </p:nvSpPr>
          <p:spPr bwMode="auto">
            <a:xfrm>
              <a:off x="4724400" y="3657600"/>
              <a:ext cx="76200" cy="76200"/>
            </a:xfrm>
            <a:prstGeom prst="ellipse">
              <a:avLst/>
            </a:prstGeom>
            <a:solidFill>
              <a:srgbClr val="00FF00"/>
            </a:solidFill>
            <a:ln w="9525">
              <a:solidFill>
                <a:schemeClr val="tx1"/>
              </a:solidFill>
              <a:round/>
              <a:headEnd/>
              <a:tailEnd/>
            </a:ln>
          </p:spPr>
          <p:txBody>
            <a:bodyPr wrap="none" anchor="ctr"/>
            <a:lstStyle/>
            <a:p>
              <a:endParaRPr lang="en-US"/>
            </a:p>
          </p:txBody>
        </p:sp>
        <p:sp>
          <p:nvSpPr>
            <p:cNvPr id="61" name="Oval 24"/>
            <p:cNvSpPr>
              <a:spLocks noChangeArrowheads="1"/>
            </p:cNvSpPr>
            <p:nvPr/>
          </p:nvSpPr>
          <p:spPr bwMode="auto">
            <a:xfrm>
              <a:off x="4953000" y="3657600"/>
              <a:ext cx="76200" cy="76200"/>
            </a:xfrm>
            <a:prstGeom prst="ellipse">
              <a:avLst/>
            </a:prstGeom>
            <a:solidFill>
              <a:srgbClr val="00FF00"/>
            </a:solidFill>
            <a:ln w="9525">
              <a:solidFill>
                <a:schemeClr val="tx1"/>
              </a:solidFill>
              <a:round/>
              <a:headEnd/>
              <a:tailEnd/>
            </a:ln>
          </p:spPr>
          <p:txBody>
            <a:bodyPr wrap="none" anchor="ctr"/>
            <a:lstStyle/>
            <a:p>
              <a:endParaRPr lang="en-US"/>
            </a:p>
          </p:txBody>
        </p:sp>
        <p:sp>
          <p:nvSpPr>
            <p:cNvPr id="62" name="Oval 24"/>
            <p:cNvSpPr>
              <a:spLocks noChangeArrowheads="1"/>
            </p:cNvSpPr>
            <p:nvPr/>
          </p:nvSpPr>
          <p:spPr bwMode="auto">
            <a:xfrm>
              <a:off x="5181600" y="3657600"/>
              <a:ext cx="76200" cy="76200"/>
            </a:xfrm>
            <a:prstGeom prst="ellipse">
              <a:avLst/>
            </a:prstGeom>
            <a:solidFill>
              <a:srgbClr val="00FF00"/>
            </a:solidFill>
            <a:ln w="9525">
              <a:solidFill>
                <a:schemeClr val="tx1"/>
              </a:solidFill>
              <a:round/>
              <a:headEnd/>
              <a:tailEnd/>
            </a:ln>
          </p:spPr>
          <p:txBody>
            <a:bodyPr wrap="none" anchor="ctr"/>
            <a:lstStyle/>
            <a:p>
              <a:endParaRPr lang="en-US"/>
            </a:p>
          </p:txBody>
        </p:sp>
        <p:sp>
          <p:nvSpPr>
            <p:cNvPr id="63" name="Oval 24"/>
            <p:cNvSpPr>
              <a:spLocks noChangeArrowheads="1"/>
            </p:cNvSpPr>
            <p:nvPr/>
          </p:nvSpPr>
          <p:spPr bwMode="auto">
            <a:xfrm>
              <a:off x="4572000" y="3581400"/>
              <a:ext cx="76200" cy="76200"/>
            </a:xfrm>
            <a:prstGeom prst="ellipse">
              <a:avLst/>
            </a:prstGeom>
            <a:solidFill>
              <a:srgbClr val="00FF00"/>
            </a:solidFill>
            <a:ln w="9525">
              <a:solidFill>
                <a:schemeClr val="tx1"/>
              </a:solidFill>
              <a:round/>
              <a:headEnd/>
              <a:tailEnd/>
            </a:ln>
          </p:spPr>
          <p:txBody>
            <a:bodyPr wrap="none" anchor="ctr"/>
            <a:lstStyle/>
            <a:p>
              <a:endParaRPr lang="en-US"/>
            </a:p>
          </p:txBody>
        </p:sp>
      </p:grpSp>
      <p:grpSp>
        <p:nvGrpSpPr>
          <p:cNvPr id="67" name="Group 66"/>
          <p:cNvGrpSpPr/>
          <p:nvPr/>
        </p:nvGrpSpPr>
        <p:grpSpPr>
          <a:xfrm>
            <a:off x="1524000" y="4800600"/>
            <a:ext cx="6324600" cy="1066800"/>
            <a:chOff x="1524000" y="4800600"/>
            <a:chExt cx="6324600" cy="1066800"/>
          </a:xfrm>
        </p:grpSpPr>
        <p:grpSp>
          <p:nvGrpSpPr>
            <p:cNvPr id="54" name="Group 53"/>
            <p:cNvGrpSpPr/>
            <p:nvPr/>
          </p:nvGrpSpPr>
          <p:grpSpPr>
            <a:xfrm>
              <a:off x="1524000" y="4800600"/>
              <a:ext cx="6324600" cy="1066800"/>
              <a:chOff x="1524000" y="4800600"/>
              <a:chExt cx="6324600" cy="1066800"/>
            </a:xfrm>
          </p:grpSpPr>
          <p:sp>
            <p:nvSpPr>
              <p:cNvPr id="42001" name="Oval 23"/>
              <p:cNvSpPr>
                <a:spLocks noChangeArrowheads="1"/>
              </p:cNvSpPr>
              <p:nvPr/>
            </p:nvSpPr>
            <p:spPr bwMode="auto">
              <a:xfrm>
                <a:off x="4191000" y="4876800"/>
                <a:ext cx="76200" cy="76200"/>
              </a:xfrm>
              <a:prstGeom prst="ellipse">
                <a:avLst/>
              </a:prstGeom>
              <a:solidFill>
                <a:srgbClr val="75EF8C"/>
              </a:solidFill>
              <a:ln w="9525">
                <a:solidFill>
                  <a:schemeClr val="tx1"/>
                </a:solidFill>
                <a:round/>
                <a:headEnd/>
                <a:tailEnd/>
              </a:ln>
            </p:spPr>
            <p:txBody>
              <a:bodyPr wrap="none" anchor="ctr"/>
              <a:lstStyle/>
              <a:p>
                <a:endParaRPr lang="en-US"/>
              </a:p>
            </p:txBody>
          </p:sp>
          <p:grpSp>
            <p:nvGrpSpPr>
              <p:cNvPr id="53" name="Group 52"/>
              <p:cNvGrpSpPr/>
              <p:nvPr/>
            </p:nvGrpSpPr>
            <p:grpSpPr>
              <a:xfrm>
                <a:off x="1524000" y="4800600"/>
                <a:ext cx="6324600" cy="1066800"/>
                <a:chOff x="1524000" y="4800600"/>
                <a:chExt cx="6324600" cy="1066800"/>
              </a:xfrm>
            </p:grpSpPr>
            <p:sp>
              <p:nvSpPr>
                <p:cNvPr id="42000" name="Oval 22"/>
                <p:cNvSpPr>
                  <a:spLocks noChangeArrowheads="1"/>
                </p:cNvSpPr>
                <p:nvPr/>
              </p:nvSpPr>
              <p:spPr bwMode="auto">
                <a:xfrm>
                  <a:off x="4191000" y="4800600"/>
                  <a:ext cx="76200" cy="76200"/>
                </a:xfrm>
                <a:prstGeom prst="ellipse">
                  <a:avLst/>
                </a:prstGeom>
                <a:solidFill>
                  <a:srgbClr val="FF0000"/>
                </a:solidFill>
                <a:ln w="9525">
                  <a:solidFill>
                    <a:schemeClr val="tx1"/>
                  </a:solidFill>
                  <a:round/>
                  <a:headEnd/>
                  <a:tailEnd/>
                </a:ln>
              </p:spPr>
              <p:txBody>
                <a:bodyPr wrap="none" anchor="ctr"/>
                <a:lstStyle/>
                <a:p>
                  <a:endParaRPr lang="en-US"/>
                </a:p>
              </p:txBody>
            </p:sp>
            <p:grpSp>
              <p:nvGrpSpPr>
                <p:cNvPr id="52" name="Group 51"/>
                <p:cNvGrpSpPr/>
                <p:nvPr/>
              </p:nvGrpSpPr>
              <p:grpSpPr>
                <a:xfrm>
                  <a:off x="1524000" y="4876800"/>
                  <a:ext cx="6324600" cy="990600"/>
                  <a:chOff x="1524000" y="4876800"/>
                  <a:chExt cx="6324600" cy="990600"/>
                </a:xfrm>
              </p:grpSpPr>
              <p:sp>
                <p:nvSpPr>
                  <p:cNvPr id="41998" name="Oval 20"/>
                  <p:cNvSpPr>
                    <a:spLocks noChangeArrowheads="1"/>
                  </p:cNvSpPr>
                  <p:nvPr/>
                </p:nvSpPr>
                <p:spPr bwMode="auto">
                  <a:xfrm>
                    <a:off x="3657600" y="4876800"/>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999" name="Oval 21"/>
                  <p:cNvSpPr>
                    <a:spLocks noChangeArrowheads="1"/>
                  </p:cNvSpPr>
                  <p:nvPr/>
                </p:nvSpPr>
                <p:spPr bwMode="auto">
                  <a:xfrm>
                    <a:off x="3731895" y="4907280"/>
                    <a:ext cx="76200" cy="76200"/>
                  </a:xfrm>
                  <a:prstGeom prst="ellipse">
                    <a:avLst/>
                  </a:prstGeom>
                  <a:solidFill>
                    <a:srgbClr val="75EF8C"/>
                  </a:solidFill>
                  <a:ln w="9525">
                    <a:solidFill>
                      <a:schemeClr val="tx1"/>
                    </a:solidFill>
                    <a:round/>
                    <a:headEnd/>
                    <a:tailEnd/>
                  </a:ln>
                </p:spPr>
                <p:txBody>
                  <a:bodyPr wrap="none" anchor="ctr"/>
                  <a:lstStyle/>
                  <a:p>
                    <a:endParaRPr lang="en-US"/>
                  </a:p>
                </p:txBody>
              </p:sp>
              <p:sp>
                <p:nvSpPr>
                  <p:cNvPr id="42004" name="Line 26"/>
                  <p:cNvSpPr>
                    <a:spLocks noChangeShapeType="1"/>
                  </p:cNvSpPr>
                  <p:nvPr/>
                </p:nvSpPr>
                <p:spPr bwMode="auto">
                  <a:xfrm flipV="1">
                    <a:off x="2971800" y="5105400"/>
                    <a:ext cx="609600" cy="533400"/>
                  </a:xfrm>
                  <a:prstGeom prst="line">
                    <a:avLst/>
                  </a:prstGeom>
                  <a:noFill/>
                  <a:ln w="9525">
                    <a:solidFill>
                      <a:srgbClr val="F78609"/>
                    </a:solidFill>
                    <a:round/>
                    <a:headEnd/>
                    <a:tailEnd type="triangle" w="med" len="med"/>
                  </a:ln>
                </p:spPr>
                <p:txBody>
                  <a:bodyPr/>
                  <a:lstStyle/>
                  <a:p>
                    <a:endParaRPr lang="en-US"/>
                  </a:p>
                </p:txBody>
              </p:sp>
              <p:sp>
                <p:nvSpPr>
                  <p:cNvPr id="42005" name="Line 27"/>
                  <p:cNvSpPr>
                    <a:spLocks noChangeShapeType="1"/>
                  </p:cNvSpPr>
                  <p:nvPr/>
                </p:nvSpPr>
                <p:spPr bwMode="auto">
                  <a:xfrm flipV="1">
                    <a:off x="3505200" y="5105400"/>
                    <a:ext cx="228600" cy="762000"/>
                  </a:xfrm>
                  <a:prstGeom prst="line">
                    <a:avLst/>
                  </a:prstGeom>
                  <a:noFill/>
                  <a:ln w="9525">
                    <a:solidFill>
                      <a:srgbClr val="F78609"/>
                    </a:solidFill>
                    <a:round/>
                    <a:headEnd/>
                    <a:tailEnd type="triangle" w="med" len="med"/>
                  </a:ln>
                </p:spPr>
                <p:txBody>
                  <a:bodyPr/>
                  <a:lstStyle/>
                  <a:p>
                    <a:endParaRPr lang="en-US"/>
                  </a:p>
                </p:txBody>
              </p:sp>
              <p:sp>
                <p:nvSpPr>
                  <p:cNvPr id="42006" name="Line 28"/>
                  <p:cNvSpPr>
                    <a:spLocks noChangeShapeType="1"/>
                  </p:cNvSpPr>
                  <p:nvPr/>
                </p:nvSpPr>
                <p:spPr bwMode="auto">
                  <a:xfrm flipH="1" flipV="1">
                    <a:off x="4191000" y="5029200"/>
                    <a:ext cx="76200" cy="685800"/>
                  </a:xfrm>
                  <a:prstGeom prst="line">
                    <a:avLst/>
                  </a:prstGeom>
                  <a:noFill/>
                  <a:ln w="9525">
                    <a:solidFill>
                      <a:srgbClr val="F78609"/>
                    </a:solidFill>
                    <a:round/>
                    <a:headEnd/>
                    <a:tailEnd type="triangle" w="med" len="med"/>
                  </a:ln>
                </p:spPr>
                <p:txBody>
                  <a:bodyPr/>
                  <a:lstStyle/>
                  <a:p>
                    <a:endParaRPr lang="en-US"/>
                  </a:p>
                </p:txBody>
              </p:sp>
              <p:sp>
                <p:nvSpPr>
                  <p:cNvPr id="42007" name="Line 29"/>
                  <p:cNvSpPr>
                    <a:spLocks noChangeShapeType="1"/>
                  </p:cNvSpPr>
                  <p:nvPr/>
                </p:nvSpPr>
                <p:spPr bwMode="auto">
                  <a:xfrm flipH="1" flipV="1">
                    <a:off x="4343400" y="5029200"/>
                    <a:ext cx="838200" cy="685800"/>
                  </a:xfrm>
                  <a:prstGeom prst="line">
                    <a:avLst/>
                  </a:prstGeom>
                  <a:noFill/>
                  <a:ln w="9525">
                    <a:solidFill>
                      <a:srgbClr val="F78609"/>
                    </a:solidFill>
                    <a:round/>
                    <a:headEnd/>
                    <a:tailEnd type="triangle" w="med" len="med"/>
                  </a:ln>
                </p:spPr>
                <p:txBody>
                  <a:bodyPr/>
                  <a:lstStyle/>
                  <a:p>
                    <a:endParaRPr lang="en-US"/>
                  </a:p>
                </p:txBody>
              </p:sp>
              <p:sp>
                <p:nvSpPr>
                  <p:cNvPr id="42014" name="Line 36"/>
                  <p:cNvSpPr>
                    <a:spLocks noChangeShapeType="1"/>
                  </p:cNvSpPr>
                  <p:nvPr/>
                </p:nvSpPr>
                <p:spPr bwMode="auto">
                  <a:xfrm flipH="1" flipV="1">
                    <a:off x="5867400" y="5105400"/>
                    <a:ext cx="457200" cy="762000"/>
                  </a:xfrm>
                  <a:prstGeom prst="line">
                    <a:avLst/>
                  </a:prstGeom>
                  <a:noFill/>
                  <a:ln w="9525">
                    <a:solidFill>
                      <a:srgbClr val="F78609"/>
                    </a:solidFill>
                    <a:round/>
                    <a:headEnd/>
                    <a:tailEnd type="triangle" w="med" len="med"/>
                  </a:ln>
                </p:spPr>
                <p:txBody>
                  <a:bodyPr/>
                  <a:lstStyle/>
                  <a:p>
                    <a:endParaRPr lang="en-US"/>
                  </a:p>
                </p:txBody>
              </p:sp>
              <p:sp>
                <p:nvSpPr>
                  <p:cNvPr id="42015" name="Line 37"/>
                  <p:cNvSpPr>
                    <a:spLocks noChangeShapeType="1"/>
                  </p:cNvSpPr>
                  <p:nvPr/>
                </p:nvSpPr>
                <p:spPr bwMode="auto">
                  <a:xfrm flipH="1" flipV="1">
                    <a:off x="6019800" y="5181600"/>
                    <a:ext cx="609600" cy="609600"/>
                  </a:xfrm>
                  <a:prstGeom prst="line">
                    <a:avLst/>
                  </a:prstGeom>
                  <a:noFill/>
                  <a:ln w="9525">
                    <a:solidFill>
                      <a:srgbClr val="F78609"/>
                    </a:solidFill>
                    <a:round/>
                    <a:headEnd/>
                    <a:tailEnd type="triangle" w="med" len="med"/>
                  </a:ln>
                </p:spPr>
                <p:txBody>
                  <a:bodyPr/>
                  <a:lstStyle/>
                  <a:p>
                    <a:endParaRPr lang="en-US"/>
                  </a:p>
                </p:txBody>
              </p:sp>
              <p:sp>
                <p:nvSpPr>
                  <p:cNvPr id="42016" name="Line 38"/>
                  <p:cNvSpPr>
                    <a:spLocks noChangeShapeType="1"/>
                  </p:cNvSpPr>
                  <p:nvPr/>
                </p:nvSpPr>
                <p:spPr bwMode="auto">
                  <a:xfrm flipH="1" flipV="1">
                    <a:off x="6248400" y="4953000"/>
                    <a:ext cx="685800" cy="914400"/>
                  </a:xfrm>
                  <a:prstGeom prst="line">
                    <a:avLst/>
                  </a:prstGeom>
                  <a:noFill/>
                  <a:ln w="9525">
                    <a:solidFill>
                      <a:srgbClr val="F78609"/>
                    </a:solidFill>
                    <a:round/>
                    <a:headEnd/>
                    <a:tailEnd type="triangle" w="med" len="med"/>
                  </a:ln>
                </p:spPr>
                <p:txBody>
                  <a:bodyPr/>
                  <a:lstStyle/>
                  <a:p>
                    <a:endParaRPr lang="en-US"/>
                  </a:p>
                </p:txBody>
              </p:sp>
              <p:sp>
                <p:nvSpPr>
                  <p:cNvPr id="42017" name="Line 39"/>
                  <p:cNvSpPr>
                    <a:spLocks noChangeShapeType="1"/>
                  </p:cNvSpPr>
                  <p:nvPr/>
                </p:nvSpPr>
                <p:spPr bwMode="auto">
                  <a:xfrm flipH="1" flipV="1">
                    <a:off x="6324600" y="4876800"/>
                    <a:ext cx="1066800" cy="838200"/>
                  </a:xfrm>
                  <a:prstGeom prst="line">
                    <a:avLst/>
                  </a:prstGeom>
                  <a:noFill/>
                  <a:ln w="9525">
                    <a:solidFill>
                      <a:srgbClr val="F78609"/>
                    </a:solidFill>
                    <a:round/>
                    <a:headEnd/>
                    <a:tailEnd type="triangle" w="med" len="med"/>
                  </a:ln>
                </p:spPr>
                <p:txBody>
                  <a:bodyPr/>
                  <a:lstStyle/>
                  <a:p>
                    <a:endParaRPr lang="en-US"/>
                  </a:p>
                </p:txBody>
              </p:sp>
              <p:sp>
                <p:nvSpPr>
                  <p:cNvPr id="42018" name="Line 40"/>
                  <p:cNvSpPr>
                    <a:spLocks noChangeShapeType="1"/>
                  </p:cNvSpPr>
                  <p:nvPr/>
                </p:nvSpPr>
                <p:spPr bwMode="auto">
                  <a:xfrm flipV="1">
                    <a:off x="1524000" y="4953000"/>
                    <a:ext cx="1981200" cy="609600"/>
                  </a:xfrm>
                  <a:prstGeom prst="line">
                    <a:avLst/>
                  </a:prstGeom>
                  <a:noFill/>
                  <a:ln w="9525">
                    <a:solidFill>
                      <a:srgbClr val="F78609"/>
                    </a:solidFill>
                    <a:round/>
                    <a:headEnd/>
                    <a:tailEnd type="triangle" w="med" len="med"/>
                  </a:ln>
                </p:spPr>
                <p:txBody>
                  <a:bodyPr/>
                  <a:lstStyle/>
                  <a:p>
                    <a:endParaRPr lang="en-US"/>
                  </a:p>
                </p:txBody>
              </p:sp>
              <p:sp>
                <p:nvSpPr>
                  <p:cNvPr id="42019" name="Oval 41"/>
                  <p:cNvSpPr>
                    <a:spLocks noChangeArrowheads="1"/>
                  </p:cNvSpPr>
                  <p:nvPr/>
                </p:nvSpPr>
                <p:spPr bwMode="auto">
                  <a:xfrm>
                    <a:off x="3657600" y="4953000"/>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2020" name="Oval 42"/>
                  <p:cNvSpPr>
                    <a:spLocks noChangeArrowheads="1"/>
                  </p:cNvSpPr>
                  <p:nvPr/>
                </p:nvSpPr>
                <p:spPr bwMode="auto">
                  <a:xfrm>
                    <a:off x="4114800" y="4876800"/>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2021" name="Line 43"/>
                  <p:cNvSpPr>
                    <a:spLocks noChangeShapeType="1"/>
                  </p:cNvSpPr>
                  <p:nvPr/>
                </p:nvSpPr>
                <p:spPr bwMode="auto">
                  <a:xfrm flipH="1" flipV="1">
                    <a:off x="6400800" y="4876800"/>
                    <a:ext cx="1447800" cy="457200"/>
                  </a:xfrm>
                  <a:prstGeom prst="line">
                    <a:avLst/>
                  </a:prstGeom>
                  <a:noFill/>
                  <a:ln w="9525">
                    <a:solidFill>
                      <a:srgbClr val="F78609"/>
                    </a:solidFill>
                    <a:round/>
                    <a:headEnd/>
                    <a:tailEnd type="triangle" w="med" len="med"/>
                  </a:ln>
                </p:spPr>
                <p:txBody>
                  <a:bodyPr/>
                  <a:lstStyle/>
                  <a:p>
                    <a:endParaRPr lang="en-US"/>
                  </a:p>
                </p:txBody>
              </p:sp>
            </p:grpSp>
          </p:grpSp>
        </p:grpSp>
        <p:sp>
          <p:nvSpPr>
            <p:cNvPr id="65" name="Oval 20"/>
            <p:cNvSpPr>
              <a:spLocks noChangeArrowheads="1"/>
            </p:cNvSpPr>
            <p:nvPr/>
          </p:nvSpPr>
          <p:spPr bwMode="auto">
            <a:xfrm>
              <a:off x="3815715" y="4935855"/>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66" name="Oval 20"/>
            <p:cNvSpPr>
              <a:spLocks noChangeArrowheads="1"/>
            </p:cNvSpPr>
            <p:nvPr/>
          </p:nvSpPr>
          <p:spPr bwMode="auto">
            <a:xfrm>
              <a:off x="4215765" y="4964430"/>
              <a:ext cx="76200" cy="76200"/>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3" name="Date Placeholder 2">
            <a:extLst>
              <a:ext uri="{FF2B5EF4-FFF2-40B4-BE49-F238E27FC236}">
                <a16:creationId xmlns:a16="http://schemas.microsoft.com/office/drawing/2014/main" id="{4B0FF1A4-6114-45EA-94BB-B352D5F42247}"/>
              </a:ext>
            </a:extLst>
          </p:cNvPr>
          <p:cNvSpPr>
            <a:spLocks noGrp="1"/>
          </p:cNvSpPr>
          <p:nvPr>
            <p:ph type="dt" sz="half" idx="10"/>
          </p:nvPr>
        </p:nvSpPr>
        <p:spPr/>
        <p:txBody>
          <a:bodyPr/>
          <a:lstStyle/>
          <a:p>
            <a:fld id="{D6D5894C-2D3D-4E8F-A2EF-1B10E7177C8B}" type="datetime1">
              <a:rPr lang="en-US" smtClean="0"/>
              <a:t>3/28/2023</a:t>
            </a:fld>
            <a:endParaRPr lang="en-US" dirty="0"/>
          </a:p>
        </p:txBody>
      </p:sp>
      <p:sp>
        <p:nvSpPr>
          <p:cNvPr id="4" name="Slide Number Placeholder 3">
            <a:extLst>
              <a:ext uri="{FF2B5EF4-FFF2-40B4-BE49-F238E27FC236}">
                <a16:creationId xmlns:a16="http://schemas.microsoft.com/office/drawing/2014/main" id="{8A38305F-5101-425D-8297-3E80BF31EB97}"/>
              </a:ext>
            </a:extLst>
          </p:cNvPr>
          <p:cNvSpPr>
            <a:spLocks noGrp="1"/>
          </p:cNvSpPr>
          <p:nvPr>
            <p:ph type="sldNum" sz="quarter" idx="12"/>
          </p:nvPr>
        </p:nvSpPr>
        <p:spPr/>
        <p:txBody>
          <a:bodyPr/>
          <a:lstStyle/>
          <a:p>
            <a:fld id="{8444A278-390B-480E-A91C-73A8347B7D93}" type="slidenum">
              <a:rPr lang="en-US" smtClean="0"/>
              <a:pPr/>
              <a:t>91</a:t>
            </a:fld>
            <a:endParaRPr lang="en-US" dirty="0"/>
          </a:p>
        </p:txBody>
      </p:sp>
      <p:sp>
        <p:nvSpPr>
          <p:cNvPr id="5" name="Rounded Rectangular Callout 4"/>
          <p:cNvSpPr/>
          <p:nvPr/>
        </p:nvSpPr>
        <p:spPr>
          <a:xfrm>
            <a:off x="1066800" y="3276600"/>
            <a:ext cx="1981200" cy="969336"/>
          </a:xfrm>
          <a:prstGeom prst="wedgeRoundRectCallout">
            <a:avLst>
              <a:gd name="adj1" fmla="val 79989"/>
              <a:gd name="adj2" fmla="val 114704"/>
              <a:gd name="adj3" fmla="val 16667"/>
            </a:avLst>
          </a:prstGeom>
          <a:solidFill>
            <a:srgbClr val="FF5B5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Representative images from the lower level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indefinite" fill="hold" grpId="0" nodeType="clickEffect">
                                  <p:stCondLst>
                                    <p:cond delay="0"/>
                                  </p:stCondLst>
                                  <p:childTnLst>
                                    <p:animClr clrSpc="rgb" dir="cw">
                                      <p:cBhvr override="childStyle">
                                        <p:cTn id="6" dur="250" autoRev="1" fill="hold"/>
                                        <p:tgtEl>
                                          <p:spTgt spid="41996"/>
                                        </p:tgtEl>
                                        <p:attrNameLst>
                                          <p:attrName>style.color</p:attrName>
                                        </p:attrNameLst>
                                      </p:cBhvr>
                                      <p:to>
                                        <a:schemeClr val="bg1"/>
                                      </p:to>
                                    </p:animClr>
                                    <p:animClr clrSpc="rgb" dir="cw">
                                      <p:cBhvr>
                                        <p:cTn id="7" dur="250" autoRev="1" fill="hold"/>
                                        <p:tgtEl>
                                          <p:spTgt spid="41996"/>
                                        </p:tgtEl>
                                        <p:attrNameLst>
                                          <p:attrName>fillcolor</p:attrName>
                                        </p:attrNameLst>
                                      </p:cBhvr>
                                      <p:to>
                                        <a:schemeClr val="bg1"/>
                                      </p:to>
                                    </p:animClr>
                                    <p:set>
                                      <p:cBhvr>
                                        <p:cTn id="8" dur="250" autoRev="1" fill="hold"/>
                                        <p:tgtEl>
                                          <p:spTgt spid="41996"/>
                                        </p:tgtEl>
                                        <p:attrNameLst>
                                          <p:attrName>fill.type</p:attrName>
                                        </p:attrNameLst>
                                      </p:cBhvr>
                                      <p:to>
                                        <p:strVal val="solid"/>
                                      </p:to>
                                    </p:set>
                                    <p:set>
                                      <p:cBhvr>
                                        <p:cTn id="9" dur="250" autoRev="1" fill="hold"/>
                                        <p:tgtEl>
                                          <p:spTgt spid="41996"/>
                                        </p:tgtEl>
                                        <p:attrNameLst>
                                          <p:attrName>fill.on</p:attrName>
                                        </p:attrNameLst>
                                      </p:cBhvr>
                                      <p:to>
                                        <p:strVal val="true"/>
                                      </p:to>
                                    </p:set>
                                  </p:childTnLst>
                                </p:cTn>
                              </p:par>
                              <p:par>
                                <p:cTn id="10" presetID="27" presetClass="emph" presetSubtype="0" repeatCount="indefinite" fill="hold" grpId="0" nodeType="withEffect">
                                  <p:stCondLst>
                                    <p:cond delay="0"/>
                                  </p:stCondLst>
                                  <p:childTnLst>
                                    <p:animClr clrSpc="rgb" dir="cw">
                                      <p:cBhvr override="childStyle">
                                        <p:cTn id="11" dur="250" autoRev="1" fill="hold"/>
                                        <p:tgtEl>
                                          <p:spTgt spid="41997"/>
                                        </p:tgtEl>
                                        <p:attrNameLst>
                                          <p:attrName>style.color</p:attrName>
                                        </p:attrNameLst>
                                      </p:cBhvr>
                                      <p:to>
                                        <a:schemeClr val="bg1"/>
                                      </p:to>
                                    </p:animClr>
                                    <p:animClr clrSpc="rgb" dir="cw">
                                      <p:cBhvr>
                                        <p:cTn id="12" dur="250" autoRev="1" fill="hold"/>
                                        <p:tgtEl>
                                          <p:spTgt spid="41997"/>
                                        </p:tgtEl>
                                        <p:attrNameLst>
                                          <p:attrName>fillcolor</p:attrName>
                                        </p:attrNameLst>
                                      </p:cBhvr>
                                      <p:to>
                                        <a:schemeClr val="bg1"/>
                                      </p:to>
                                    </p:animClr>
                                    <p:set>
                                      <p:cBhvr>
                                        <p:cTn id="13" dur="250" autoRev="1" fill="hold"/>
                                        <p:tgtEl>
                                          <p:spTgt spid="41997"/>
                                        </p:tgtEl>
                                        <p:attrNameLst>
                                          <p:attrName>fill.type</p:attrName>
                                        </p:attrNameLst>
                                      </p:cBhvr>
                                      <p:to>
                                        <p:strVal val="solid"/>
                                      </p:to>
                                    </p:set>
                                    <p:set>
                                      <p:cBhvr>
                                        <p:cTn id="14" dur="250" autoRev="1" fill="hold"/>
                                        <p:tgtEl>
                                          <p:spTgt spid="41997"/>
                                        </p:tgtEl>
                                        <p:attrNameLst>
                                          <p:attrName>fill.on</p:attrName>
                                        </p:attrNameLst>
                                      </p:cBhvr>
                                      <p:to>
                                        <p:strVal val="true"/>
                                      </p:to>
                                    </p:se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wipe(down)">
                                      <p:cBhvr>
                                        <p:cTn id="18" dur="500"/>
                                        <p:tgtEl>
                                          <p:spTgt spid="6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down)">
                                      <p:cBhvr>
                                        <p:cTn id="2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6" grpId="0" animBg="1"/>
      <p:bldP spid="41997" grpId="0" animBg="1"/>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069975" y="228600"/>
            <a:ext cx="7159625" cy="1295400"/>
          </a:xfrm>
        </p:spPr>
        <p:txBody>
          <a:bodyPr/>
          <a:lstStyle/>
          <a:p>
            <a:pPr eaLnBrk="1" hangingPunct="1"/>
            <a:r>
              <a:rPr lang="en-US" altLang="zh-TW" b="1" dirty="0">
                <a:solidFill>
                  <a:srgbClr val="CFAFE7"/>
                </a:solidFill>
                <a:latin typeface="Comic Sans MS" pitchFamily="66" charset="0"/>
                <a:ea typeface="PMingLiU" pitchFamily="18" charset="-120"/>
              </a:rPr>
              <a:t>Query Decomposition (1)</a:t>
            </a:r>
            <a:r>
              <a:rPr lang="en-US" altLang="zh-TW" b="1" dirty="0">
                <a:solidFill>
                  <a:schemeClr val="bg2"/>
                </a:solidFill>
                <a:latin typeface="Comic Sans MS" pitchFamily="66" charset="0"/>
                <a:ea typeface="PMingLiU" pitchFamily="18" charset="-120"/>
              </a:rPr>
              <a:t/>
            </a:r>
            <a:br>
              <a:rPr lang="en-US" altLang="zh-TW" b="1" dirty="0">
                <a:solidFill>
                  <a:schemeClr val="bg2"/>
                </a:solidFill>
                <a:latin typeface="Comic Sans MS" pitchFamily="66" charset="0"/>
                <a:ea typeface="PMingLiU" pitchFamily="18" charset="-120"/>
              </a:rPr>
            </a:br>
            <a:r>
              <a:rPr lang="en-US" altLang="zh-TW" sz="2800" b="1" i="1" dirty="0">
                <a:solidFill>
                  <a:schemeClr val="bg2"/>
                </a:solidFill>
                <a:latin typeface="Comic Sans MS" pitchFamily="66" charset="0"/>
                <a:ea typeface="PMingLiU" pitchFamily="18" charset="-120"/>
              </a:rPr>
              <a:t>A new RF technique</a:t>
            </a:r>
            <a:endParaRPr lang="en-US" sz="2800" i="1" dirty="0">
              <a:solidFill>
                <a:schemeClr val="bg2"/>
              </a:solidFill>
            </a:endParaRPr>
          </a:p>
        </p:txBody>
      </p:sp>
      <p:sp>
        <p:nvSpPr>
          <p:cNvPr id="43011" name="Rectangle 3"/>
          <p:cNvSpPr>
            <a:spLocks noGrp="1" noChangeArrowheads="1"/>
          </p:cNvSpPr>
          <p:nvPr>
            <p:ph type="body" idx="1"/>
          </p:nvPr>
        </p:nvSpPr>
        <p:spPr>
          <a:xfrm>
            <a:off x="457200" y="1447800"/>
            <a:ext cx="8115300" cy="3048000"/>
          </a:xfrm>
        </p:spPr>
        <p:txBody>
          <a:bodyPr>
            <a:normAutofit fontScale="92500" lnSpcReduction="10000"/>
          </a:bodyPr>
          <a:lstStyle/>
          <a:p>
            <a:pPr marL="36576" indent="0" eaLnBrk="1" hangingPunct="1">
              <a:spcAft>
                <a:spcPct val="30000"/>
              </a:spcAft>
              <a:buNone/>
            </a:pPr>
            <a:r>
              <a:rPr lang="en-US" altLang="zh-TW" dirty="0">
                <a:solidFill>
                  <a:srgbClr val="18F8D3"/>
                </a:solidFill>
                <a:latin typeface="Arial" charset="0"/>
                <a:ea typeface="PMingLiU" pitchFamily="18" charset="-120"/>
              </a:rPr>
              <a:t>Repeat until leaf level:</a:t>
            </a:r>
          </a:p>
          <a:p>
            <a:pPr lvl="1">
              <a:spcAft>
                <a:spcPct val="30000"/>
              </a:spcAft>
            </a:pPr>
            <a:r>
              <a:rPr lang="en-US" altLang="zh-TW" dirty="0">
                <a:latin typeface="Arial" charset="0"/>
                <a:ea typeface="PMingLiU" pitchFamily="18" charset="-120"/>
              </a:rPr>
              <a:t>For each relevant cluster at a given level in the RFS tree, representative images are randomly selected for user relevance feedback</a:t>
            </a:r>
            <a:endParaRPr lang="en-US" altLang="zh-TW" i="1" dirty="0">
              <a:solidFill>
                <a:srgbClr val="00B050"/>
              </a:solidFill>
              <a:latin typeface="Arial" charset="0"/>
              <a:ea typeface="PMingLiU" pitchFamily="18" charset="-120"/>
            </a:endParaRPr>
          </a:p>
          <a:p>
            <a:pPr lvl="1">
              <a:spcAft>
                <a:spcPts val="1800"/>
              </a:spcAft>
            </a:pPr>
            <a:r>
              <a:rPr lang="en-US" altLang="zh-TW" dirty="0">
                <a:latin typeface="Arial" charset="0"/>
                <a:ea typeface="PMingLiU" pitchFamily="18" charset="-120"/>
              </a:rPr>
              <a:t>Positive feedback images are used to identify relevant clusters in the next level of the RFS structure</a:t>
            </a:r>
          </a:p>
        </p:txBody>
      </p:sp>
      <p:pic>
        <p:nvPicPr>
          <p:cNvPr id="2" name="Picture 1"/>
          <p:cNvPicPr>
            <a:picLocks noChangeAspect="1"/>
          </p:cNvPicPr>
          <p:nvPr/>
        </p:nvPicPr>
        <p:blipFill>
          <a:blip r:embed="rId3"/>
          <a:stretch>
            <a:fillRect/>
          </a:stretch>
        </p:blipFill>
        <p:spPr>
          <a:xfrm>
            <a:off x="3360206" y="4495800"/>
            <a:ext cx="5212294" cy="1978648"/>
          </a:xfrm>
          <a:prstGeom prst="rect">
            <a:avLst/>
          </a:prstGeom>
        </p:spPr>
      </p:pic>
      <p:sp>
        <p:nvSpPr>
          <p:cNvPr id="3" name="Date Placeholder 2">
            <a:extLst>
              <a:ext uri="{FF2B5EF4-FFF2-40B4-BE49-F238E27FC236}">
                <a16:creationId xmlns:a16="http://schemas.microsoft.com/office/drawing/2014/main" id="{80035491-BFD5-4F93-A3BF-E9E4DFBB8886}"/>
              </a:ext>
            </a:extLst>
          </p:cNvPr>
          <p:cNvSpPr>
            <a:spLocks noGrp="1"/>
          </p:cNvSpPr>
          <p:nvPr>
            <p:ph type="dt" sz="half" idx="10"/>
          </p:nvPr>
        </p:nvSpPr>
        <p:spPr/>
        <p:txBody>
          <a:bodyPr/>
          <a:lstStyle/>
          <a:p>
            <a:fld id="{DA8B0ADB-837A-4345-9A63-348F5F15C661}" type="datetime1">
              <a:rPr lang="en-US" smtClean="0"/>
              <a:t>3/28/2023</a:t>
            </a:fld>
            <a:endParaRPr lang="en-US" dirty="0"/>
          </a:p>
        </p:txBody>
      </p:sp>
      <p:sp>
        <p:nvSpPr>
          <p:cNvPr id="4" name="Slide Number Placeholder 3">
            <a:extLst>
              <a:ext uri="{FF2B5EF4-FFF2-40B4-BE49-F238E27FC236}">
                <a16:creationId xmlns:a16="http://schemas.microsoft.com/office/drawing/2014/main" id="{20B018A9-021B-4925-A965-0C580D62678C}"/>
              </a:ext>
            </a:extLst>
          </p:cNvPr>
          <p:cNvSpPr>
            <a:spLocks noGrp="1"/>
          </p:cNvSpPr>
          <p:nvPr>
            <p:ph type="sldNum" sz="quarter" idx="12"/>
          </p:nvPr>
        </p:nvSpPr>
        <p:spPr/>
        <p:txBody>
          <a:bodyPr/>
          <a:lstStyle/>
          <a:p>
            <a:fld id="{8444A278-390B-480E-A91C-73A8347B7D93}" type="slidenum">
              <a:rPr lang="en-US" smtClean="0"/>
              <a:pPr/>
              <a:t>92</a:t>
            </a:fld>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069975" y="304800"/>
            <a:ext cx="7159625" cy="838200"/>
          </a:xfrm>
        </p:spPr>
        <p:txBody>
          <a:bodyPr>
            <a:normAutofit fontScale="90000"/>
          </a:bodyPr>
          <a:lstStyle/>
          <a:p>
            <a:pPr eaLnBrk="1" hangingPunct="1"/>
            <a:r>
              <a:rPr lang="en-US" altLang="zh-TW" b="1" dirty="0">
                <a:solidFill>
                  <a:srgbClr val="CFAFE7"/>
                </a:solidFill>
                <a:latin typeface="Comic Sans MS" pitchFamily="66" charset="0"/>
                <a:ea typeface="PMingLiU" pitchFamily="18" charset="-120"/>
              </a:rPr>
              <a:t>Query Decomposition (2)</a:t>
            </a:r>
            <a:r>
              <a:rPr lang="en-US" altLang="zh-TW" b="1" dirty="0">
                <a:solidFill>
                  <a:schemeClr val="bg2"/>
                </a:solidFill>
                <a:latin typeface="Comic Sans MS" pitchFamily="66" charset="0"/>
                <a:ea typeface="PMingLiU" pitchFamily="18" charset="-120"/>
              </a:rPr>
              <a:t/>
            </a:r>
            <a:br>
              <a:rPr lang="en-US" altLang="zh-TW" b="1" dirty="0">
                <a:solidFill>
                  <a:schemeClr val="bg2"/>
                </a:solidFill>
                <a:latin typeface="Comic Sans MS" pitchFamily="66" charset="0"/>
                <a:ea typeface="PMingLiU" pitchFamily="18" charset="-120"/>
              </a:rPr>
            </a:br>
            <a:r>
              <a:rPr lang="en-US" altLang="zh-TW" sz="2800" b="1" i="1" dirty="0">
                <a:solidFill>
                  <a:schemeClr val="bg2"/>
                </a:solidFill>
                <a:latin typeface="Comic Sans MS" pitchFamily="66" charset="0"/>
                <a:ea typeface="PMingLiU" pitchFamily="18" charset="-120"/>
              </a:rPr>
              <a:t>A new RF technique</a:t>
            </a:r>
            <a:endParaRPr lang="en-US" sz="2800" i="1" dirty="0">
              <a:solidFill>
                <a:schemeClr val="bg2"/>
              </a:solidFill>
            </a:endParaRPr>
          </a:p>
        </p:txBody>
      </p:sp>
      <p:sp>
        <p:nvSpPr>
          <p:cNvPr id="43011" name="Rectangle 3"/>
          <p:cNvSpPr>
            <a:spLocks noGrp="1" noChangeArrowheads="1"/>
          </p:cNvSpPr>
          <p:nvPr>
            <p:ph type="body" idx="1"/>
          </p:nvPr>
        </p:nvSpPr>
        <p:spPr>
          <a:xfrm>
            <a:off x="534987" y="1219200"/>
            <a:ext cx="8229600" cy="5486400"/>
          </a:xfrm>
        </p:spPr>
        <p:txBody>
          <a:bodyPr>
            <a:normAutofit fontScale="92500" lnSpcReduction="10000"/>
          </a:bodyPr>
          <a:lstStyle/>
          <a:p>
            <a:pPr eaLnBrk="1" hangingPunct="1">
              <a:spcAft>
                <a:spcPct val="30000"/>
              </a:spcAft>
            </a:pPr>
            <a:r>
              <a:rPr lang="en-US" altLang="zh-TW" dirty="0">
                <a:solidFill>
                  <a:srgbClr val="036555"/>
                </a:solidFill>
                <a:latin typeface="Arial" charset="0"/>
                <a:ea typeface="PMingLiU" pitchFamily="18" charset="-120"/>
              </a:rPr>
              <a:t>Repeat until leaf level:</a:t>
            </a:r>
          </a:p>
          <a:p>
            <a:pPr lvl="1">
              <a:spcAft>
                <a:spcPct val="30000"/>
              </a:spcAft>
            </a:pPr>
            <a:r>
              <a:rPr lang="en-US" altLang="zh-TW" dirty="0" err="1">
                <a:solidFill>
                  <a:schemeClr val="bg1">
                    <a:lumMod val="65000"/>
                    <a:lumOff val="35000"/>
                  </a:schemeClr>
                </a:solidFill>
                <a:latin typeface="Arial" charset="0"/>
                <a:ea typeface="PMingLiU" pitchFamily="18" charset="-120"/>
              </a:rPr>
              <a:t>FRelevant</a:t>
            </a:r>
            <a:r>
              <a:rPr lang="en-US" altLang="zh-TW" dirty="0">
                <a:solidFill>
                  <a:schemeClr val="bg1">
                    <a:lumMod val="65000"/>
                    <a:lumOff val="35000"/>
                  </a:schemeClr>
                </a:solidFill>
                <a:latin typeface="Arial" charset="0"/>
                <a:ea typeface="PMingLiU" pitchFamily="18" charset="-120"/>
              </a:rPr>
              <a:t> or each relevant cluster at a given level in the RFS tree, representative images are randomly selected for user relevance feedback</a:t>
            </a:r>
            <a:endParaRPr lang="en-US" altLang="zh-TW" i="1" dirty="0">
              <a:solidFill>
                <a:schemeClr val="bg1">
                  <a:lumMod val="65000"/>
                  <a:lumOff val="35000"/>
                </a:schemeClr>
              </a:solidFill>
              <a:latin typeface="Arial" charset="0"/>
              <a:ea typeface="PMingLiU" pitchFamily="18" charset="-120"/>
            </a:endParaRPr>
          </a:p>
          <a:p>
            <a:pPr lvl="1">
              <a:spcAft>
                <a:spcPts val="1800"/>
              </a:spcAft>
            </a:pPr>
            <a:r>
              <a:rPr lang="en-US" altLang="zh-TW" dirty="0">
                <a:solidFill>
                  <a:schemeClr val="bg1">
                    <a:lumMod val="65000"/>
                    <a:lumOff val="35000"/>
                  </a:schemeClr>
                </a:solidFill>
                <a:latin typeface="Arial" charset="0"/>
                <a:ea typeface="PMingLiU" pitchFamily="18" charset="-120"/>
              </a:rPr>
              <a:t>Positive feedback images are used to identify relevant clusters in the next level of the RFS structure</a:t>
            </a:r>
          </a:p>
          <a:p>
            <a:pPr eaLnBrk="1" hangingPunct="1">
              <a:spcAft>
                <a:spcPts val="1800"/>
              </a:spcAft>
            </a:pPr>
            <a:r>
              <a:rPr lang="en-US" altLang="zh-TW" i="1" dirty="0">
                <a:solidFill>
                  <a:srgbClr val="18F8D3"/>
                </a:solidFill>
                <a:latin typeface="Arial" charset="0"/>
                <a:ea typeface="PMingLiU" pitchFamily="18" charset="-120"/>
              </a:rPr>
              <a:t>k</a:t>
            </a:r>
            <a:r>
              <a:rPr lang="en-US" altLang="zh-TW" dirty="0">
                <a:solidFill>
                  <a:srgbClr val="18F8D3"/>
                </a:solidFill>
                <a:latin typeface="Arial" charset="0"/>
                <a:ea typeface="PMingLiU" pitchFamily="18" charset="-120"/>
              </a:rPr>
              <a:t>-NN computation is performed independently for each relevant cluster at the leaf level </a:t>
            </a:r>
            <a:r>
              <a:rPr lang="en-US" altLang="zh-TW" dirty="0">
                <a:solidFill>
                  <a:schemeClr val="accent1">
                    <a:lumMod val="60000"/>
                    <a:lumOff val="40000"/>
                  </a:schemeClr>
                </a:solidFill>
                <a:latin typeface="Arial" charset="0"/>
                <a:ea typeface="PMingLiU" pitchFamily="18" charset="-120"/>
              </a:rPr>
              <a:t>(e.g., using the centroid of the relevant images in the cluster)</a:t>
            </a:r>
          </a:p>
          <a:p>
            <a:pPr eaLnBrk="1" hangingPunct="1"/>
            <a:r>
              <a:rPr lang="en-US" altLang="zh-TW" dirty="0">
                <a:solidFill>
                  <a:srgbClr val="18F8D3"/>
                </a:solidFill>
                <a:latin typeface="Arial" charset="0"/>
                <a:ea typeface="PMingLiU" pitchFamily="18" charset="-120"/>
              </a:rPr>
              <a:t>Local results from the clusters are merged</a:t>
            </a:r>
            <a:endParaRPr lang="en-US" dirty="0">
              <a:solidFill>
                <a:srgbClr val="18F8D3"/>
              </a:solidFill>
            </a:endParaRPr>
          </a:p>
        </p:txBody>
      </p:sp>
      <p:sp>
        <p:nvSpPr>
          <p:cNvPr id="2" name="Oval 1"/>
          <p:cNvSpPr/>
          <p:nvPr/>
        </p:nvSpPr>
        <p:spPr>
          <a:xfrm>
            <a:off x="1828800" y="2209800"/>
            <a:ext cx="1676400" cy="1143000"/>
          </a:xfrm>
          <a:prstGeom prst="ellipse">
            <a:avLst/>
          </a:prstGeom>
          <a:noFill/>
          <a:ln>
            <a:solidFill>
              <a:srgbClr val="FF5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810000" y="2209800"/>
            <a:ext cx="1676400" cy="1143000"/>
          </a:xfrm>
          <a:prstGeom prst="ellipse">
            <a:avLst/>
          </a:prstGeom>
          <a:noFill/>
          <a:ln>
            <a:solidFill>
              <a:srgbClr val="FF5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796246" y="2209800"/>
            <a:ext cx="1676400" cy="1143000"/>
          </a:xfrm>
          <a:prstGeom prst="ellipse">
            <a:avLst/>
          </a:prstGeom>
          <a:noFill/>
          <a:ln>
            <a:solidFill>
              <a:srgbClr val="FF5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5-Point Star 2"/>
          <p:cNvSpPr/>
          <p:nvPr/>
        </p:nvSpPr>
        <p:spPr>
          <a:xfrm>
            <a:off x="2936223" y="2520151"/>
            <a:ext cx="228600" cy="2286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3891246" y="2457498"/>
            <a:ext cx="228600" cy="2286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6858000" y="2760862"/>
            <a:ext cx="228600" cy="2286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us 3"/>
          <p:cNvSpPr/>
          <p:nvPr/>
        </p:nvSpPr>
        <p:spPr>
          <a:xfrm>
            <a:off x="2595846" y="2705100"/>
            <a:ext cx="152400" cy="152400"/>
          </a:xfrm>
          <a:prstGeom prst="mathPlus">
            <a:avLst/>
          </a:prstGeom>
          <a:solidFill>
            <a:srgbClr val="FC6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lus 10"/>
          <p:cNvSpPr/>
          <p:nvPr/>
        </p:nvSpPr>
        <p:spPr>
          <a:xfrm>
            <a:off x="4612623" y="2672551"/>
            <a:ext cx="152400" cy="152400"/>
          </a:xfrm>
          <a:prstGeom prst="mathPlus">
            <a:avLst/>
          </a:prstGeom>
          <a:solidFill>
            <a:srgbClr val="FC6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us 11"/>
          <p:cNvSpPr/>
          <p:nvPr/>
        </p:nvSpPr>
        <p:spPr>
          <a:xfrm>
            <a:off x="6598365" y="2705100"/>
            <a:ext cx="152400" cy="152400"/>
          </a:xfrm>
          <a:prstGeom prst="mathPlus">
            <a:avLst/>
          </a:prstGeom>
          <a:solidFill>
            <a:srgbClr val="FC6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267200" y="3376013"/>
            <a:ext cx="3185487" cy="369332"/>
          </a:xfrm>
          <a:prstGeom prst="rect">
            <a:avLst/>
          </a:prstGeom>
          <a:noFill/>
        </p:spPr>
        <p:txBody>
          <a:bodyPr wrap="none" rtlCol="0">
            <a:spAutoFit/>
          </a:bodyPr>
          <a:lstStyle/>
          <a:p>
            <a:r>
              <a:rPr lang="en-US" dirty="0"/>
              <a:t>Relevant clusters at leaf level</a:t>
            </a:r>
          </a:p>
        </p:txBody>
      </p:sp>
      <p:sp>
        <p:nvSpPr>
          <p:cNvPr id="10" name="Rounded Rectangular Callout 9"/>
          <p:cNvSpPr/>
          <p:nvPr/>
        </p:nvSpPr>
        <p:spPr>
          <a:xfrm>
            <a:off x="4191000" y="1098845"/>
            <a:ext cx="2895600" cy="990600"/>
          </a:xfrm>
          <a:prstGeom prst="wedgeRoundRectCallout">
            <a:avLst>
              <a:gd name="adj1" fmla="val -51066"/>
              <a:gd name="adj2" fmla="val 92437"/>
              <a:gd name="adj3" fmla="val 16667"/>
            </a:avLst>
          </a:prstGeom>
          <a:solidFill>
            <a:srgbClr val="036555"/>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Too far from the centroid, compute </a:t>
            </a:r>
            <a:r>
              <a:rPr lang="en-US" i="1" dirty="0"/>
              <a:t>k</a:t>
            </a:r>
            <a:r>
              <a:rPr lang="en-US" dirty="0"/>
              <a:t>-NN over the parent cluster</a:t>
            </a:r>
          </a:p>
        </p:txBody>
      </p:sp>
      <p:sp>
        <p:nvSpPr>
          <p:cNvPr id="13" name="Date Placeholder 12">
            <a:extLst>
              <a:ext uri="{FF2B5EF4-FFF2-40B4-BE49-F238E27FC236}">
                <a16:creationId xmlns:a16="http://schemas.microsoft.com/office/drawing/2014/main" id="{53DEE2E3-DEAE-4288-9D26-51D5BFE41764}"/>
              </a:ext>
            </a:extLst>
          </p:cNvPr>
          <p:cNvSpPr>
            <a:spLocks noGrp="1"/>
          </p:cNvSpPr>
          <p:nvPr>
            <p:ph type="dt" sz="half" idx="10"/>
          </p:nvPr>
        </p:nvSpPr>
        <p:spPr/>
        <p:txBody>
          <a:bodyPr/>
          <a:lstStyle/>
          <a:p>
            <a:fld id="{BB73E2E7-2A07-4AC4-96DD-B371F5F1D5B7}" type="datetime1">
              <a:rPr lang="en-US" smtClean="0"/>
              <a:t>3/28/2023</a:t>
            </a:fld>
            <a:endParaRPr lang="en-US" dirty="0"/>
          </a:p>
        </p:txBody>
      </p:sp>
      <p:sp>
        <p:nvSpPr>
          <p:cNvPr id="14" name="Slide Number Placeholder 13">
            <a:extLst>
              <a:ext uri="{FF2B5EF4-FFF2-40B4-BE49-F238E27FC236}">
                <a16:creationId xmlns:a16="http://schemas.microsoft.com/office/drawing/2014/main" id="{22FCB930-4B05-43CC-9369-5C4213031ACF}"/>
              </a:ext>
            </a:extLst>
          </p:cNvPr>
          <p:cNvSpPr>
            <a:spLocks noGrp="1"/>
          </p:cNvSpPr>
          <p:nvPr>
            <p:ph type="sldNum" sz="quarter" idx="12"/>
          </p:nvPr>
        </p:nvSpPr>
        <p:spPr/>
        <p:txBody>
          <a:bodyPr/>
          <a:lstStyle/>
          <a:p>
            <a:fld id="{8444A278-390B-480E-A91C-73A8347B7D93}" type="slidenum">
              <a:rPr lang="en-US" smtClean="0"/>
              <a:pPr/>
              <a:t>93</a:t>
            </a:fld>
            <a:endParaRPr lang="en-US" dirty="0"/>
          </a:p>
        </p:txBody>
      </p:sp>
    </p:spTree>
    <p:extLst>
      <p:ext uri="{BB962C8B-B14F-4D97-AF65-F5344CB8AC3E}">
        <p14:creationId xmlns:p14="http://schemas.microsoft.com/office/powerpoint/2010/main" val="8460705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57200" y="2057400"/>
            <a:ext cx="8305800" cy="35814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4" name="Rectangle 2"/>
          <p:cNvSpPr>
            <a:spLocks noGrp="1" noChangeArrowheads="1"/>
          </p:cNvSpPr>
          <p:nvPr>
            <p:ph type="title"/>
          </p:nvPr>
        </p:nvSpPr>
        <p:spPr>
          <a:xfrm>
            <a:off x="1066800" y="762000"/>
            <a:ext cx="7159625" cy="914400"/>
          </a:xfrm>
        </p:spPr>
        <p:txBody>
          <a:bodyPr/>
          <a:lstStyle/>
          <a:p>
            <a:pPr eaLnBrk="1" hangingPunct="1"/>
            <a:r>
              <a:rPr lang="en-US" altLang="zh-TW" b="1" dirty="0">
                <a:solidFill>
                  <a:srgbClr val="CFAFE7"/>
                </a:solidFill>
                <a:latin typeface="Comic Sans MS" pitchFamily="66" charset="0"/>
                <a:ea typeface="PMingLiU" pitchFamily="18" charset="-120"/>
              </a:rPr>
              <a:t>QD Illustration</a:t>
            </a:r>
            <a:endParaRPr lang="en-US" b="1" dirty="0">
              <a:solidFill>
                <a:srgbClr val="CFAFE7"/>
              </a:solidFill>
              <a:latin typeface="Comic Sans MS" pitchFamily="66" charset="0"/>
            </a:endParaRPr>
          </a:p>
        </p:txBody>
      </p:sp>
      <p:pic>
        <p:nvPicPr>
          <p:cNvPr id="44035" name="Picture 6" descr="figure 3"/>
          <p:cNvPicPr>
            <a:picLocks noChangeAspect="1" noChangeArrowheads="1"/>
          </p:cNvPicPr>
          <p:nvPr/>
        </p:nvPicPr>
        <p:blipFill>
          <a:blip r:embed="rId3" cstate="print"/>
          <a:srcRect/>
          <a:stretch>
            <a:fillRect/>
          </a:stretch>
        </p:blipFill>
        <p:spPr bwMode="auto">
          <a:xfrm>
            <a:off x="1349375" y="2362200"/>
            <a:ext cx="7188200" cy="2768600"/>
          </a:xfrm>
          <a:prstGeom prst="rect">
            <a:avLst/>
          </a:prstGeom>
          <a:noFill/>
          <a:ln w="9525">
            <a:noFill/>
            <a:miter lim="800000"/>
            <a:headEnd/>
            <a:tailEnd/>
          </a:ln>
        </p:spPr>
      </p:pic>
      <p:sp>
        <p:nvSpPr>
          <p:cNvPr id="44036" name="Text Box 7"/>
          <p:cNvSpPr txBox="1">
            <a:spLocks noChangeArrowheads="1"/>
          </p:cNvSpPr>
          <p:nvPr/>
        </p:nvSpPr>
        <p:spPr bwMode="auto">
          <a:xfrm>
            <a:off x="7407275" y="3048000"/>
            <a:ext cx="1111250" cy="355600"/>
          </a:xfrm>
          <a:prstGeom prst="rect">
            <a:avLst/>
          </a:prstGeom>
          <a:solidFill>
            <a:srgbClr val="FFFFFF">
              <a:alpha val="0"/>
            </a:srgbClr>
          </a:solidFill>
          <a:ln w="9525">
            <a:noFill/>
            <a:miter lim="800000"/>
            <a:headEnd/>
            <a:tailEnd/>
          </a:ln>
        </p:spPr>
        <p:txBody>
          <a:bodyPr/>
          <a:lstStyle/>
          <a:p>
            <a:r>
              <a:rPr lang="en-US" altLang="zh-TW" sz="1600">
                <a:solidFill>
                  <a:schemeClr val="bg2"/>
                </a:solidFill>
                <a:ea typeface="宋体" pitchFamily="2" charset="-122"/>
              </a:rPr>
              <a:t>Node 4</a:t>
            </a:r>
            <a:endParaRPr lang="en-US" sz="1600">
              <a:solidFill>
                <a:schemeClr val="bg2"/>
              </a:solidFill>
              <a:latin typeface="Arial" charset="0"/>
            </a:endParaRPr>
          </a:p>
        </p:txBody>
      </p:sp>
      <p:sp>
        <p:nvSpPr>
          <p:cNvPr id="44037" name="Text Box 8"/>
          <p:cNvSpPr txBox="1">
            <a:spLocks noChangeArrowheads="1"/>
          </p:cNvSpPr>
          <p:nvPr/>
        </p:nvSpPr>
        <p:spPr bwMode="auto">
          <a:xfrm>
            <a:off x="2030413" y="3224213"/>
            <a:ext cx="1017587" cy="357187"/>
          </a:xfrm>
          <a:prstGeom prst="rect">
            <a:avLst/>
          </a:prstGeom>
          <a:solidFill>
            <a:srgbClr val="FFFFFF">
              <a:alpha val="0"/>
            </a:srgbClr>
          </a:solidFill>
          <a:ln w="9525">
            <a:noFill/>
            <a:miter lim="800000"/>
            <a:headEnd/>
            <a:tailEnd/>
          </a:ln>
        </p:spPr>
        <p:txBody>
          <a:bodyPr/>
          <a:lstStyle/>
          <a:p>
            <a:r>
              <a:rPr lang="en-US" altLang="zh-TW" sz="1400">
                <a:solidFill>
                  <a:schemeClr val="bg2"/>
                </a:solidFill>
                <a:ea typeface="宋体" pitchFamily="2" charset="-122"/>
              </a:rPr>
              <a:t>Node 2</a:t>
            </a:r>
            <a:endParaRPr lang="en-US" sz="1400">
              <a:solidFill>
                <a:schemeClr val="bg2"/>
              </a:solidFill>
              <a:latin typeface="Arial" charset="0"/>
            </a:endParaRPr>
          </a:p>
        </p:txBody>
      </p:sp>
      <p:sp>
        <p:nvSpPr>
          <p:cNvPr id="44038" name="Text Box 9"/>
          <p:cNvSpPr txBox="1">
            <a:spLocks noChangeArrowheads="1"/>
          </p:cNvSpPr>
          <p:nvPr/>
        </p:nvSpPr>
        <p:spPr bwMode="auto">
          <a:xfrm>
            <a:off x="1878013" y="5054600"/>
            <a:ext cx="1017587" cy="355600"/>
          </a:xfrm>
          <a:prstGeom prst="rect">
            <a:avLst/>
          </a:prstGeom>
          <a:solidFill>
            <a:srgbClr val="FFFFFF">
              <a:alpha val="0"/>
            </a:srgbClr>
          </a:solidFill>
          <a:ln w="9525">
            <a:noFill/>
            <a:miter lim="800000"/>
            <a:headEnd/>
            <a:tailEnd/>
          </a:ln>
        </p:spPr>
        <p:txBody>
          <a:bodyPr/>
          <a:lstStyle/>
          <a:p>
            <a:r>
              <a:rPr lang="en-US" altLang="zh-TW" sz="1600">
                <a:solidFill>
                  <a:schemeClr val="bg2"/>
                </a:solidFill>
                <a:ea typeface="宋体" pitchFamily="2" charset="-122"/>
              </a:rPr>
              <a:t>Node 5</a:t>
            </a:r>
            <a:endParaRPr lang="en-US" sz="1600">
              <a:solidFill>
                <a:schemeClr val="bg2"/>
              </a:solidFill>
              <a:latin typeface="Arial" charset="0"/>
            </a:endParaRPr>
          </a:p>
        </p:txBody>
      </p:sp>
      <p:sp>
        <p:nvSpPr>
          <p:cNvPr id="44039" name="Text Box 10"/>
          <p:cNvSpPr txBox="1">
            <a:spLocks noChangeArrowheads="1"/>
          </p:cNvSpPr>
          <p:nvPr/>
        </p:nvSpPr>
        <p:spPr bwMode="auto">
          <a:xfrm>
            <a:off x="3849688" y="5054600"/>
            <a:ext cx="1027112" cy="355600"/>
          </a:xfrm>
          <a:prstGeom prst="rect">
            <a:avLst/>
          </a:prstGeom>
          <a:solidFill>
            <a:srgbClr val="FFFFFF">
              <a:alpha val="0"/>
            </a:srgbClr>
          </a:solidFill>
          <a:ln w="9525">
            <a:noFill/>
            <a:miter lim="800000"/>
            <a:headEnd/>
            <a:tailEnd/>
          </a:ln>
        </p:spPr>
        <p:txBody>
          <a:bodyPr/>
          <a:lstStyle/>
          <a:p>
            <a:r>
              <a:rPr lang="en-US" altLang="zh-TW" sz="1600">
                <a:solidFill>
                  <a:schemeClr val="bg2"/>
                </a:solidFill>
                <a:ea typeface="宋体" pitchFamily="2" charset="-122"/>
              </a:rPr>
              <a:t>Node 6</a:t>
            </a:r>
            <a:endParaRPr lang="en-US" sz="1600">
              <a:solidFill>
                <a:schemeClr val="bg2"/>
              </a:solidFill>
              <a:latin typeface="Arial" charset="0"/>
            </a:endParaRPr>
          </a:p>
        </p:txBody>
      </p:sp>
      <p:sp>
        <p:nvSpPr>
          <p:cNvPr id="44040" name="Text Box 11"/>
          <p:cNvSpPr txBox="1">
            <a:spLocks noChangeArrowheads="1"/>
          </p:cNvSpPr>
          <p:nvPr/>
        </p:nvSpPr>
        <p:spPr bwMode="auto">
          <a:xfrm>
            <a:off x="5534025" y="5054600"/>
            <a:ext cx="1171575" cy="355600"/>
          </a:xfrm>
          <a:prstGeom prst="rect">
            <a:avLst/>
          </a:prstGeom>
          <a:solidFill>
            <a:srgbClr val="FFFFFF">
              <a:alpha val="0"/>
            </a:srgbClr>
          </a:solidFill>
          <a:ln w="9525">
            <a:noFill/>
            <a:miter lim="800000"/>
            <a:headEnd/>
            <a:tailEnd/>
          </a:ln>
        </p:spPr>
        <p:txBody>
          <a:bodyPr/>
          <a:lstStyle/>
          <a:p>
            <a:r>
              <a:rPr lang="en-US" altLang="zh-TW" sz="1600">
                <a:solidFill>
                  <a:schemeClr val="bg2"/>
                </a:solidFill>
                <a:ea typeface="宋体" pitchFamily="2" charset="-122"/>
              </a:rPr>
              <a:t>Node 7</a:t>
            </a:r>
            <a:endParaRPr lang="en-US" sz="1600">
              <a:solidFill>
                <a:schemeClr val="bg2"/>
              </a:solidFill>
              <a:latin typeface="Arial" charset="0"/>
            </a:endParaRPr>
          </a:p>
        </p:txBody>
      </p:sp>
      <p:sp>
        <p:nvSpPr>
          <p:cNvPr id="44041" name="Text Box 12"/>
          <p:cNvSpPr txBox="1">
            <a:spLocks noChangeArrowheads="1"/>
          </p:cNvSpPr>
          <p:nvPr/>
        </p:nvSpPr>
        <p:spPr bwMode="auto">
          <a:xfrm>
            <a:off x="7366000" y="5054600"/>
            <a:ext cx="1016000" cy="355600"/>
          </a:xfrm>
          <a:prstGeom prst="rect">
            <a:avLst/>
          </a:prstGeom>
          <a:solidFill>
            <a:srgbClr val="FFFFFF">
              <a:alpha val="0"/>
            </a:srgbClr>
          </a:solidFill>
          <a:ln w="9525">
            <a:noFill/>
            <a:miter lim="800000"/>
            <a:headEnd/>
            <a:tailEnd/>
          </a:ln>
        </p:spPr>
        <p:txBody>
          <a:bodyPr/>
          <a:lstStyle/>
          <a:p>
            <a:r>
              <a:rPr lang="en-US" altLang="zh-TW" sz="1600">
                <a:solidFill>
                  <a:schemeClr val="bg2"/>
                </a:solidFill>
                <a:ea typeface="宋体" pitchFamily="2" charset="-122"/>
              </a:rPr>
              <a:t>Node 8</a:t>
            </a:r>
            <a:endParaRPr lang="en-US" sz="1600">
              <a:solidFill>
                <a:schemeClr val="bg2"/>
              </a:solidFill>
              <a:latin typeface="Arial" charset="0"/>
            </a:endParaRPr>
          </a:p>
        </p:txBody>
      </p:sp>
      <p:sp>
        <p:nvSpPr>
          <p:cNvPr id="44042" name="Text Box 14"/>
          <p:cNvSpPr txBox="1">
            <a:spLocks noChangeArrowheads="1"/>
          </p:cNvSpPr>
          <p:nvPr/>
        </p:nvSpPr>
        <p:spPr bwMode="auto">
          <a:xfrm>
            <a:off x="460375" y="2571750"/>
            <a:ext cx="1062038" cy="2671763"/>
          </a:xfrm>
          <a:prstGeom prst="rect">
            <a:avLst/>
          </a:prstGeom>
          <a:solidFill>
            <a:srgbClr val="FFFFFF">
              <a:alpha val="0"/>
            </a:srgbClr>
          </a:solidFill>
          <a:ln w="9525">
            <a:noFill/>
            <a:miter lim="800000"/>
            <a:headEnd/>
            <a:tailEnd/>
          </a:ln>
        </p:spPr>
        <p:txBody>
          <a:bodyPr/>
          <a:lstStyle/>
          <a:p>
            <a:r>
              <a:rPr lang="en-US" altLang="zh-TW" sz="1600">
                <a:solidFill>
                  <a:schemeClr val="bg2"/>
                </a:solidFill>
                <a:ea typeface="宋体" pitchFamily="2" charset="-122"/>
              </a:rPr>
              <a:t>Level 1</a:t>
            </a:r>
            <a:endParaRPr lang="en-US" altLang="zh-CN" sz="1600">
              <a:solidFill>
                <a:schemeClr val="bg2"/>
              </a:solidFill>
              <a:ea typeface="宋体" pitchFamily="2" charset="-122"/>
            </a:endParaRPr>
          </a:p>
          <a:p>
            <a:endParaRPr lang="en-US" altLang="zh-CN" sz="1600">
              <a:solidFill>
                <a:schemeClr val="bg2"/>
              </a:solidFill>
              <a:ea typeface="宋体" pitchFamily="2" charset="-122"/>
            </a:endParaRPr>
          </a:p>
          <a:p>
            <a:endParaRPr lang="en-US" altLang="zh-CN" sz="1600">
              <a:solidFill>
                <a:schemeClr val="bg2"/>
              </a:solidFill>
              <a:ea typeface="宋体" pitchFamily="2" charset="-122"/>
            </a:endParaRPr>
          </a:p>
          <a:p>
            <a:endParaRPr lang="en-US" altLang="zh-CN" sz="1600">
              <a:solidFill>
                <a:schemeClr val="bg2"/>
              </a:solidFill>
              <a:ea typeface="宋体" pitchFamily="2" charset="-122"/>
            </a:endParaRPr>
          </a:p>
          <a:p>
            <a:r>
              <a:rPr lang="en-US" altLang="zh-TW" sz="1600">
                <a:solidFill>
                  <a:schemeClr val="bg2"/>
                </a:solidFill>
                <a:ea typeface="宋体" pitchFamily="2" charset="-122"/>
              </a:rPr>
              <a:t>Level 2</a:t>
            </a:r>
            <a:endParaRPr lang="en-US" altLang="zh-CN" sz="1600">
              <a:solidFill>
                <a:schemeClr val="bg2"/>
              </a:solidFill>
              <a:ea typeface="宋体" pitchFamily="2" charset="-122"/>
            </a:endParaRPr>
          </a:p>
          <a:p>
            <a:endParaRPr lang="en-US" altLang="zh-CN" sz="1600">
              <a:solidFill>
                <a:schemeClr val="bg2"/>
              </a:solidFill>
              <a:ea typeface="宋体" pitchFamily="2" charset="-122"/>
            </a:endParaRPr>
          </a:p>
          <a:p>
            <a:endParaRPr lang="en-US" altLang="zh-CN" sz="1600">
              <a:solidFill>
                <a:schemeClr val="bg2"/>
              </a:solidFill>
              <a:ea typeface="宋体" pitchFamily="2" charset="-122"/>
            </a:endParaRPr>
          </a:p>
          <a:p>
            <a:endParaRPr lang="en-US" altLang="zh-CN" sz="1600">
              <a:solidFill>
                <a:schemeClr val="bg2"/>
              </a:solidFill>
              <a:ea typeface="宋体" pitchFamily="2" charset="-122"/>
            </a:endParaRPr>
          </a:p>
          <a:p>
            <a:endParaRPr lang="en-US" altLang="zh-CN" sz="1600">
              <a:solidFill>
                <a:schemeClr val="bg2"/>
              </a:solidFill>
              <a:ea typeface="宋体" pitchFamily="2" charset="-122"/>
            </a:endParaRPr>
          </a:p>
          <a:p>
            <a:r>
              <a:rPr lang="en-US" altLang="zh-TW" sz="1600">
                <a:solidFill>
                  <a:schemeClr val="bg2"/>
                </a:solidFill>
                <a:ea typeface="宋体" pitchFamily="2" charset="-122"/>
              </a:rPr>
              <a:t>Level 3</a:t>
            </a:r>
            <a:endParaRPr lang="en-US" sz="1600">
              <a:solidFill>
                <a:schemeClr val="bg2"/>
              </a:solidFill>
              <a:latin typeface="Arial" charset="0"/>
            </a:endParaRPr>
          </a:p>
        </p:txBody>
      </p:sp>
      <p:sp>
        <p:nvSpPr>
          <p:cNvPr id="44043" name="Text Box 15"/>
          <p:cNvSpPr txBox="1">
            <a:spLocks noChangeArrowheads="1"/>
          </p:cNvSpPr>
          <p:nvPr/>
        </p:nvSpPr>
        <p:spPr bwMode="auto">
          <a:xfrm>
            <a:off x="4652963" y="3200400"/>
            <a:ext cx="1062037" cy="357188"/>
          </a:xfrm>
          <a:prstGeom prst="rect">
            <a:avLst/>
          </a:prstGeom>
          <a:solidFill>
            <a:srgbClr val="FFFFFF">
              <a:alpha val="0"/>
            </a:srgbClr>
          </a:solidFill>
          <a:ln w="9525">
            <a:noFill/>
            <a:miter lim="800000"/>
            <a:headEnd/>
            <a:tailEnd/>
          </a:ln>
        </p:spPr>
        <p:txBody>
          <a:bodyPr/>
          <a:lstStyle/>
          <a:p>
            <a:pPr algn="ctr"/>
            <a:r>
              <a:rPr lang="en-US" altLang="zh-TW" sz="1400">
                <a:solidFill>
                  <a:schemeClr val="bg2"/>
                </a:solidFill>
                <a:ea typeface="宋体" pitchFamily="2" charset="-122"/>
              </a:rPr>
              <a:t>Node 3</a:t>
            </a:r>
            <a:endParaRPr lang="en-US" sz="1400">
              <a:solidFill>
                <a:schemeClr val="bg2"/>
              </a:solidFill>
              <a:latin typeface="Arial" charset="0"/>
            </a:endParaRPr>
          </a:p>
        </p:txBody>
      </p:sp>
      <p:sp>
        <p:nvSpPr>
          <p:cNvPr id="44044" name="Rectangle 16"/>
          <p:cNvSpPr>
            <a:spLocks noChangeArrowheads="1"/>
          </p:cNvSpPr>
          <p:nvPr/>
        </p:nvSpPr>
        <p:spPr bwMode="auto">
          <a:xfrm>
            <a:off x="2362200" y="2362200"/>
            <a:ext cx="946150" cy="355600"/>
          </a:xfrm>
          <a:prstGeom prst="rect">
            <a:avLst/>
          </a:prstGeom>
          <a:noFill/>
          <a:ln w="9525">
            <a:noFill/>
            <a:miter lim="800000"/>
            <a:headEnd/>
            <a:tailEnd/>
          </a:ln>
        </p:spPr>
        <p:txBody>
          <a:bodyPr/>
          <a:lstStyle/>
          <a:p>
            <a:pPr algn="r"/>
            <a:r>
              <a:rPr lang="en-US" altLang="zh-TW" sz="1600" dirty="0">
                <a:solidFill>
                  <a:schemeClr val="bg2"/>
                </a:solidFill>
                <a:ea typeface="宋体" pitchFamily="2" charset="-122"/>
              </a:rPr>
              <a:t>Node 1</a:t>
            </a:r>
            <a:endParaRPr lang="en-US" sz="1600" dirty="0">
              <a:solidFill>
                <a:schemeClr val="bg2"/>
              </a:solidFill>
              <a:latin typeface="Arial" charset="0"/>
            </a:endParaRPr>
          </a:p>
        </p:txBody>
      </p:sp>
      <p:sp>
        <p:nvSpPr>
          <p:cNvPr id="44045" name="Rectangle 17"/>
          <p:cNvSpPr>
            <a:spLocks noChangeArrowheads="1"/>
          </p:cNvSpPr>
          <p:nvPr/>
        </p:nvSpPr>
        <p:spPr bwMode="auto">
          <a:xfrm>
            <a:off x="8001000" y="3048000"/>
            <a:ext cx="838200" cy="381000"/>
          </a:xfrm>
          <a:prstGeom prst="rect">
            <a:avLst/>
          </a:prstGeom>
          <a:noFill/>
          <a:ln w="9525">
            <a:noFill/>
            <a:miter lim="800000"/>
            <a:headEnd/>
            <a:tailEnd/>
          </a:ln>
        </p:spPr>
        <p:txBody>
          <a:bodyPr wrap="none" anchor="ctr"/>
          <a:lstStyle/>
          <a:p>
            <a:pPr algn="ctr"/>
            <a:r>
              <a:rPr lang="en-US" sz="1800">
                <a:solidFill>
                  <a:schemeClr val="bg2"/>
                </a:solidFill>
                <a:latin typeface="Arial" charset="0"/>
              </a:rPr>
              <a:t>……</a:t>
            </a:r>
          </a:p>
        </p:txBody>
      </p:sp>
      <p:sp>
        <p:nvSpPr>
          <p:cNvPr id="2" name="Date Placeholder 1">
            <a:extLst>
              <a:ext uri="{FF2B5EF4-FFF2-40B4-BE49-F238E27FC236}">
                <a16:creationId xmlns:a16="http://schemas.microsoft.com/office/drawing/2014/main" id="{9030F44F-ABF9-436B-87EA-168B0DDAA8C2}"/>
              </a:ext>
            </a:extLst>
          </p:cNvPr>
          <p:cNvSpPr>
            <a:spLocks noGrp="1"/>
          </p:cNvSpPr>
          <p:nvPr>
            <p:ph type="dt" sz="half" idx="10"/>
          </p:nvPr>
        </p:nvSpPr>
        <p:spPr/>
        <p:txBody>
          <a:bodyPr/>
          <a:lstStyle/>
          <a:p>
            <a:fld id="{0F934CA7-079E-4330-BEAE-C7801BFFF5F1}" type="datetime1">
              <a:rPr lang="en-US" smtClean="0"/>
              <a:t>3/28/2023</a:t>
            </a:fld>
            <a:endParaRPr lang="en-US" dirty="0"/>
          </a:p>
        </p:txBody>
      </p:sp>
      <p:sp>
        <p:nvSpPr>
          <p:cNvPr id="3" name="Slide Number Placeholder 2">
            <a:extLst>
              <a:ext uri="{FF2B5EF4-FFF2-40B4-BE49-F238E27FC236}">
                <a16:creationId xmlns:a16="http://schemas.microsoft.com/office/drawing/2014/main" id="{645959D7-6BA6-4973-896C-808091CA6257}"/>
              </a:ext>
            </a:extLst>
          </p:cNvPr>
          <p:cNvSpPr>
            <a:spLocks noGrp="1"/>
          </p:cNvSpPr>
          <p:nvPr>
            <p:ph type="sldNum" sz="quarter" idx="12"/>
          </p:nvPr>
        </p:nvSpPr>
        <p:spPr/>
        <p:txBody>
          <a:bodyPr/>
          <a:lstStyle/>
          <a:p>
            <a:fld id="{8444A278-390B-480E-A91C-73A8347B7D93}" type="slidenum">
              <a:rPr lang="en-US" smtClean="0"/>
              <a:pPr/>
              <a:t>94</a:t>
            </a:fld>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09600" y="152400"/>
            <a:ext cx="7772400" cy="914400"/>
          </a:xfrm>
        </p:spPr>
        <p:txBody>
          <a:bodyPr/>
          <a:lstStyle/>
          <a:p>
            <a:pPr eaLnBrk="1" hangingPunct="1"/>
            <a:r>
              <a:rPr lang="en-US" altLang="zh-TW" sz="4000" b="1" dirty="0">
                <a:solidFill>
                  <a:srgbClr val="CFAFE7"/>
                </a:solidFill>
                <a:latin typeface="Comic Sans MS" pitchFamily="66" charset="0"/>
                <a:ea typeface="PMingLiU" pitchFamily="18" charset="-120"/>
              </a:rPr>
              <a:t>Localized </a:t>
            </a:r>
            <a:r>
              <a:rPr lang="en-US" altLang="zh-TW" sz="4000" b="1" i="1" dirty="0">
                <a:solidFill>
                  <a:srgbClr val="CFAFE7"/>
                </a:solidFill>
                <a:latin typeface="Comic Sans MS" pitchFamily="66" charset="0"/>
                <a:ea typeface="PMingLiU" pitchFamily="18" charset="-120"/>
              </a:rPr>
              <a:t>k</a:t>
            </a:r>
            <a:r>
              <a:rPr lang="en-US" altLang="zh-TW" sz="4000" b="1" dirty="0">
                <a:solidFill>
                  <a:srgbClr val="CFAFE7"/>
                </a:solidFill>
                <a:latin typeface="Comic Sans MS" pitchFamily="66" charset="0"/>
                <a:ea typeface="PMingLiU" pitchFamily="18" charset="-120"/>
              </a:rPr>
              <a:t>-NN Computation</a:t>
            </a:r>
            <a:r>
              <a:rPr lang="en-US" altLang="zh-TW" dirty="0">
                <a:solidFill>
                  <a:srgbClr val="CFAFE7"/>
                </a:solidFill>
                <a:ea typeface="PMingLiU" pitchFamily="18" charset="-120"/>
              </a:rPr>
              <a:t> </a:t>
            </a:r>
            <a:endParaRPr lang="en-US" dirty="0">
              <a:solidFill>
                <a:srgbClr val="CFAFE7"/>
              </a:solidFill>
            </a:endParaRPr>
          </a:p>
        </p:txBody>
      </p:sp>
      <p:sp>
        <p:nvSpPr>
          <p:cNvPr id="45059" name="Rectangle 3"/>
          <p:cNvSpPr>
            <a:spLocks noGrp="1" noChangeArrowheads="1"/>
          </p:cNvSpPr>
          <p:nvPr>
            <p:ph type="body" idx="1"/>
          </p:nvPr>
        </p:nvSpPr>
        <p:spPr>
          <a:xfrm>
            <a:off x="1143000" y="1676400"/>
            <a:ext cx="6934200" cy="2514600"/>
          </a:xfrm>
        </p:spPr>
        <p:txBody>
          <a:bodyPr>
            <a:normAutofit/>
          </a:bodyPr>
          <a:lstStyle/>
          <a:p>
            <a:pPr marL="36576" indent="0" eaLnBrk="1" hangingPunct="1">
              <a:spcAft>
                <a:spcPct val="40000"/>
              </a:spcAft>
              <a:buNone/>
            </a:pPr>
            <a:r>
              <a:rPr lang="en-US" altLang="zh-TW" dirty="0">
                <a:latin typeface="Arial" charset="0"/>
                <a:ea typeface="PMingLiU" pitchFamily="18" charset="-120"/>
              </a:rPr>
              <a:t>Localized </a:t>
            </a:r>
            <a:r>
              <a:rPr lang="en-US" altLang="zh-TW" i="1" dirty="0">
                <a:latin typeface="Arial" charset="0"/>
                <a:ea typeface="PMingLiU" pitchFamily="18" charset="-120"/>
              </a:rPr>
              <a:t>k-</a:t>
            </a:r>
            <a:r>
              <a:rPr lang="en-US" altLang="zh-TW" dirty="0">
                <a:latin typeface="Arial" charset="0"/>
                <a:ea typeface="PMingLiU" pitchFamily="18" charset="-120"/>
              </a:rPr>
              <a:t>NN computations are done independently over their respective cluster at a leaf node </a:t>
            </a:r>
            <a:r>
              <a:rPr lang="en-US" altLang="zh-TW" dirty="0">
                <a:solidFill>
                  <a:srgbClr val="5DD5FF"/>
                </a:solidFill>
                <a:latin typeface="Arial" charset="0"/>
                <a:ea typeface="PMingLiU" pitchFamily="18" charset="-120"/>
              </a:rPr>
              <a:t>(not over the entire database as in conventional RF techniques)</a:t>
            </a:r>
          </a:p>
        </p:txBody>
      </p:sp>
      <p:pic>
        <p:nvPicPr>
          <p:cNvPr id="3" name="Picture 2"/>
          <p:cNvPicPr>
            <a:picLocks noChangeAspect="1"/>
          </p:cNvPicPr>
          <p:nvPr/>
        </p:nvPicPr>
        <p:blipFill>
          <a:blip r:embed="rId3"/>
          <a:stretch>
            <a:fillRect/>
          </a:stretch>
        </p:blipFill>
        <p:spPr>
          <a:xfrm>
            <a:off x="3962400" y="4572000"/>
            <a:ext cx="4616823" cy="1752600"/>
          </a:xfrm>
          <a:prstGeom prst="rect">
            <a:avLst/>
          </a:prstGeom>
        </p:spPr>
      </p:pic>
      <p:sp>
        <p:nvSpPr>
          <p:cNvPr id="2" name="Date Placeholder 1">
            <a:extLst>
              <a:ext uri="{FF2B5EF4-FFF2-40B4-BE49-F238E27FC236}">
                <a16:creationId xmlns:a16="http://schemas.microsoft.com/office/drawing/2014/main" id="{8A061759-3110-4A67-94C1-D61FF681C2D6}"/>
              </a:ext>
            </a:extLst>
          </p:cNvPr>
          <p:cNvSpPr>
            <a:spLocks noGrp="1"/>
          </p:cNvSpPr>
          <p:nvPr>
            <p:ph type="dt" sz="half" idx="10"/>
          </p:nvPr>
        </p:nvSpPr>
        <p:spPr/>
        <p:txBody>
          <a:bodyPr/>
          <a:lstStyle/>
          <a:p>
            <a:fld id="{992C9782-9FEF-4F13-BE6E-D9B606F365EE}" type="datetime1">
              <a:rPr lang="en-US" smtClean="0"/>
              <a:t>3/28/2023</a:t>
            </a:fld>
            <a:endParaRPr lang="en-US" dirty="0"/>
          </a:p>
        </p:txBody>
      </p:sp>
      <p:sp>
        <p:nvSpPr>
          <p:cNvPr id="4" name="Slide Number Placeholder 3">
            <a:extLst>
              <a:ext uri="{FF2B5EF4-FFF2-40B4-BE49-F238E27FC236}">
                <a16:creationId xmlns:a16="http://schemas.microsoft.com/office/drawing/2014/main" id="{3773C227-01D8-4815-8D29-5556E4C130BE}"/>
              </a:ext>
            </a:extLst>
          </p:cNvPr>
          <p:cNvSpPr>
            <a:spLocks noGrp="1"/>
          </p:cNvSpPr>
          <p:nvPr>
            <p:ph type="sldNum" sz="quarter" idx="12"/>
          </p:nvPr>
        </p:nvSpPr>
        <p:spPr/>
        <p:txBody>
          <a:bodyPr/>
          <a:lstStyle/>
          <a:p>
            <a:fld id="{8444A278-390B-480E-A91C-73A8347B7D93}" type="slidenum">
              <a:rPr lang="en-US" smtClean="0"/>
              <a:pPr/>
              <a:t>95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fade">
                                      <p:cBhvr>
                                        <p:cTn id="7" dur="1000"/>
                                        <p:tgtEl>
                                          <p:spTgt spid="45059">
                                            <p:txEl>
                                              <p:pRg st="0" end="0"/>
                                            </p:txEl>
                                          </p:spTgt>
                                        </p:tgtEl>
                                      </p:cBhvr>
                                    </p:animEffect>
                                    <p:anim calcmode="lin" valueType="num">
                                      <p:cBhvr>
                                        <p:cTn id="8" dur="1000" fill="hold"/>
                                        <p:tgtEl>
                                          <p:spTgt spid="4505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05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917575" y="533400"/>
            <a:ext cx="7388225" cy="914400"/>
          </a:xfrm>
        </p:spPr>
        <p:txBody>
          <a:bodyPr/>
          <a:lstStyle/>
          <a:p>
            <a:pPr eaLnBrk="1" hangingPunct="1"/>
            <a:r>
              <a:rPr lang="en-US" altLang="zh-TW" b="1" dirty="0">
                <a:solidFill>
                  <a:srgbClr val="CFAFE7"/>
                </a:solidFill>
                <a:latin typeface="Comic Sans MS" pitchFamily="66" charset="0"/>
                <a:ea typeface="PMingLiU" pitchFamily="18" charset="-120"/>
              </a:rPr>
              <a:t>Hiding Complexity</a:t>
            </a:r>
            <a:r>
              <a:rPr lang="en-US" altLang="zh-TW" dirty="0">
                <a:solidFill>
                  <a:srgbClr val="CFAFE7"/>
                </a:solidFill>
                <a:ea typeface="PMingLiU" pitchFamily="18" charset="-120"/>
              </a:rPr>
              <a:t> </a:t>
            </a:r>
            <a:endParaRPr lang="en-US" dirty="0">
              <a:solidFill>
                <a:srgbClr val="CFAFE7"/>
              </a:solidFill>
            </a:endParaRPr>
          </a:p>
        </p:txBody>
      </p:sp>
      <p:sp>
        <p:nvSpPr>
          <p:cNvPr id="46083" name="Rectangle 3"/>
          <p:cNvSpPr>
            <a:spLocks noGrp="1" noChangeArrowheads="1"/>
          </p:cNvSpPr>
          <p:nvPr>
            <p:ph type="body" idx="1"/>
          </p:nvPr>
        </p:nvSpPr>
        <p:spPr>
          <a:xfrm>
            <a:off x="533400" y="1676400"/>
            <a:ext cx="8077200" cy="4648200"/>
          </a:xfrm>
        </p:spPr>
        <p:txBody>
          <a:bodyPr>
            <a:normAutofit/>
          </a:bodyPr>
          <a:lstStyle/>
          <a:p>
            <a:pPr eaLnBrk="1" hangingPunct="1">
              <a:spcAft>
                <a:spcPct val="25000"/>
              </a:spcAft>
            </a:pPr>
            <a:r>
              <a:rPr lang="en-US" altLang="zh-TW" dirty="0">
                <a:latin typeface="Arial" charset="0"/>
                <a:ea typeface="PMingLiU" pitchFamily="18" charset="-120"/>
              </a:rPr>
              <a:t>User is not aware of the internal query decomposition process </a:t>
            </a:r>
          </a:p>
          <a:p>
            <a:pPr eaLnBrk="1" hangingPunct="1">
              <a:spcAft>
                <a:spcPct val="25000"/>
              </a:spcAft>
            </a:pPr>
            <a:r>
              <a:rPr lang="en-US" dirty="0">
                <a:latin typeface="Arial" charset="0"/>
              </a:rPr>
              <a:t>User is presented a single list of ranked image for each round of RF </a:t>
            </a:r>
            <a:r>
              <a:rPr lang="en-US" dirty="0">
                <a:solidFill>
                  <a:schemeClr val="accent6">
                    <a:lumMod val="60000"/>
                    <a:lumOff val="40000"/>
                  </a:schemeClr>
                </a:solidFill>
                <a:latin typeface="Arial" charset="0"/>
              </a:rPr>
              <a:t>(as in conventional RF techniques) </a:t>
            </a:r>
          </a:p>
          <a:p>
            <a:pPr eaLnBrk="1" hangingPunct="1">
              <a:spcAft>
                <a:spcPts val="2400"/>
              </a:spcAft>
            </a:pPr>
            <a:r>
              <a:rPr lang="en-US" dirty="0">
                <a:latin typeface="Arial" charset="0"/>
              </a:rPr>
              <a:t>Subqueries and their local results are maintained internally without the knowledge of the user</a:t>
            </a:r>
            <a:r>
              <a:rPr lang="en-US" dirty="0"/>
              <a:t> </a:t>
            </a:r>
          </a:p>
        </p:txBody>
      </p:sp>
      <p:sp>
        <p:nvSpPr>
          <p:cNvPr id="2" name="Date Placeholder 1">
            <a:extLst>
              <a:ext uri="{FF2B5EF4-FFF2-40B4-BE49-F238E27FC236}">
                <a16:creationId xmlns:a16="http://schemas.microsoft.com/office/drawing/2014/main" id="{8943E3E8-674A-4254-95DC-3892D3C920E1}"/>
              </a:ext>
            </a:extLst>
          </p:cNvPr>
          <p:cNvSpPr>
            <a:spLocks noGrp="1"/>
          </p:cNvSpPr>
          <p:nvPr>
            <p:ph type="dt" sz="half" idx="10"/>
          </p:nvPr>
        </p:nvSpPr>
        <p:spPr/>
        <p:txBody>
          <a:bodyPr/>
          <a:lstStyle/>
          <a:p>
            <a:fld id="{E7292570-4834-4C1C-80AE-C69E5845AA18}" type="datetime1">
              <a:rPr lang="en-US" smtClean="0"/>
              <a:t>3/28/2023</a:t>
            </a:fld>
            <a:endParaRPr lang="en-US" dirty="0"/>
          </a:p>
        </p:txBody>
      </p:sp>
      <p:sp>
        <p:nvSpPr>
          <p:cNvPr id="3" name="Slide Number Placeholder 2">
            <a:extLst>
              <a:ext uri="{FF2B5EF4-FFF2-40B4-BE49-F238E27FC236}">
                <a16:creationId xmlns:a16="http://schemas.microsoft.com/office/drawing/2014/main" id="{FAF49BE4-8645-417C-BE74-A8EAE89E9C29}"/>
              </a:ext>
            </a:extLst>
          </p:cNvPr>
          <p:cNvSpPr>
            <a:spLocks noGrp="1"/>
          </p:cNvSpPr>
          <p:nvPr>
            <p:ph type="sldNum" sz="quarter" idx="12"/>
          </p:nvPr>
        </p:nvSpPr>
        <p:spPr/>
        <p:txBody>
          <a:bodyPr/>
          <a:lstStyle/>
          <a:p>
            <a:fld id="{8444A278-390B-480E-A91C-73A8347B7D93}" type="slidenum">
              <a:rPr lang="en-US" smtClean="0"/>
              <a:pPr/>
              <a:t>96</a:t>
            </a:fld>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762000"/>
            <a:ext cx="7772400" cy="914400"/>
          </a:xfrm>
        </p:spPr>
        <p:txBody>
          <a:bodyPr/>
          <a:lstStyle/>
          <a:p>
            <a:pPr eaLnBrk="1" hangingPunct="1"/>
            <a:r>
              <a:rPr lang="en-US" dirty="0">
                <a:solidFill>
                  <a:srgbClr val="CFAFE7"/>
                </a:solidFill>
              </a:rPr>
              <a:t>Precision &amp; Recall (1)</a:t>
            </a:r>
          </a:p>
        </p:txBody>
      </p:sp>
      <p:sp>
        <p:nvSpPr>
          <p:cNvPr id="45059" name="Rectangle 3"/>
          <p:cNvSpPr>
            <a:spLocks noGrp="1" noChangeArrowheads="1"/>
          </p:cNvSpPr>
          <p:nvPr>
            <p:ph type="body" idx="1"/>
          </p:nvPr>
        </p:nvSpPr>
        <p:spPr>
          <a:xfrm>
            <a:off x="381000" y="1828800"/>
            <a:ext cx="5105400" cy="4648200"/>
          </a:xfrm>
        </p:spPr>
        <p:txBody>
          <a:bodyPr/>
          <a:lstStyle/>
          <a:p>
            <a:pPr eaLnBrk="1" hangingPunct="1">
              <a:spcAft>
                <a:spcPct val="40000"/>
              </a:spcAft>
            </a:pPr>
            <a:r>
              <a:rPr lang="en-US" altLang="zh-TW" dirty="0">
                <a:solidFill>
                  <a:srgbClr val="18F8D3"/>
                </a:solidFill>
                <a:latin typeface="Arial" charset="0"/>
                <a:ea typeface="PMingLiU" pitchFamily="18" charset="-120"/>
              </a:rPr>
              <a:t>Precision</a:t>
            </a:r>
            <a:r>
              <a:rPr lang="en-US" altLang="zh-TW" dirty="0">
                <a:latin typeface="Arial" charset="0"/>
                <a:ea typeface="PMingLiU" pitchFamily="18" charset="-120"/>
              </a:rPr>
              <a:t>:  The percentage of retrieved images that are correct</a:t>
            </a:r>
          </a:p>
          <a:p>
            <a:pPr eaLnBrk="1" hangingPunct="1"/>
            <a:r>
              <a:rPr lang="en-US" dirty="0">
                <a:solidFill>
                  <a:srgbClr val="18F8D3"/>
                </a:solidFill>
                <a:latin typeface="Arial" charset="0"/>
                <a:ea typeface="PMingLiU" pitchFamily="18" charset="-120"/>
              </a:rPr>
              <a:t>Recall</a:t>
            </a:r>
            <a:r>
              <a:rPr lang="en-US" dirty="0">
                <a:latin typeface="Arial" charset="0"/>
                <a:ea typeface="PMingLiU" pitchFamily="18" charset="-120"/>
              </a:rPr>
              <a:t>:  The percentage of correct images retrieved</a:t>
            </a:r>
            <a:endParaRPr lang="en-US" dirty="0">
              <a:latin typeface="Arial" charset="0"/>
            </a:endParaRPr>
          </a:p>
        </p:txBody>
      </p:sp>
      <p:pic>
        <p:nvPicPr>
          <p:cNvPr id="160769" name="Picture 1"/>
          <p:cNvPicPr>
            <a:picLocks noChangeAspect="1" noChangeArrowheads="1"/>
          </p:cNvPicPr>
          <p:nvPr/>
        </p:nvPicPr>
        <p:blipFill>
          <a:blip r:embed="rId3" cstate="print"/>
          <a:srcRect/>
          <a:stretch>
            <a:fillRect/>
          </a:stretch>
        </p:blipFill>
        <p:spPr bwMode="auto">
          <a:xfrm>
            <a:off x="5791200" y="3728006"/>
            <a:ext cx="2400300" cy="2400300"/>
          </a:xfrm>
          <a:prstGeom prst="rect">
            <a:avLst/>
          </a:prstGeom>
          <a:noFill/>
          <a:ln w="9525">
            <a:noFill/>
            <a:miter lim="800000"/>
            <a:headEnd/>
            <a:tailEnd/>
          </a:ln>
        </p:spPr>
      </p:pic>
      <p:cxnSp>
        <p:nvCxnSpPr>
          <p:cNvPr id="6" name="Straight Connector 5"/>
          <p:cNvCxnSpPr/>
          <p:nvPr/>
        </p:nvCxnSpPr>
        <p:spPr>
          <a:xfrm rot="5400000" flipH="1" flipV="1">
            <a:off x="6732505" y="2766399"/>
            <a:ext cx="1520294" cy="407096"/>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flipH="1" flipV="1">
            <a:off x="6367919" y="6307847"/>
            <a:ext cx="501041" cy="130479"/>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6815203" y="3441995"/>
            <a:ext cx="544883" cy="12526"/>
          </a:xfrm>
          <a:prstGeom prst="straightConnector1">
            <a:avLst/>
          </a:prstGeom>
          <a:ln>
            <a:solidFill>
              <a:srgbClr val="18F8D3"/>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867400" y="3118406"/>
            <a:ext cx="1487908" cy="307777"/>
          </a:xfrm>
          <a:prstGeom prst="rect">
            <a:avLst/>
          </a:prstGeom>
          <a:noFill/>
        </p:spPr>
        <p:txBody>
          <a:bodyPr wrap="none" rtlCol="0">
            <a:spAutoFit/>
          </a:bodyPr>
          <a:lstStyle/>
          <a:p>
            <a:r>
              <a:rPr lang="en-US" sz="1400" dirty="0">
                <a:solidFill>
                  <a:srgbClr val="18F8D3"/>
                </a:solidFill>
              </a:rPr>
              <a:t>Correct answers</a:t>
            </a:r>
          </a:p>
        </p:txBody>
      </p:sp>
      <p:sp>
        <p:nvSpPr>
          <p:cNvPr id="14" name="Oval Callout 13"/>
          <p:cNvSpPr/>
          <p:nvPr/>
        </p:nvSpPr>
        <p:spPr>
          <a:xfrm>
            <a:off x="7162800" y="6014006"/>
            <a:ext cx="1219200" cy="384048"/>
          </a:xfrm>
          <a:prstGeom prst="wedgeEllipseCallout">
            <a:avLst>
              <a:gd name="adj1" fmla="val -69121"/>
              <a:gd name="adj2" fmla="val -22615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Precision</a:t>
            </a:r>
          </a:p>
        </p:txBody>
      </p:sp>
      <p:sp>
        <p:nvSpPr>
          <p:cNvPr id="15" name="Oval Callout 14"/>
          <p:cNvSpPr/>
          <p:nvPr/>
        </p:nvSpPr>
        <p:spPr>
          <a:xfrm>
            <a:off x="4648200" y="5172758"/>
            <a:ext cx="1219200" cy="384048"/>
          </a:xfrm>
          <a:prstGeom prst="wedgeEllipseCallout">
            <a:avLst>
              <a:gd name="adj1" fmla="val 101940"/>
              <a:gd name="adj2" fmla="val -22778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Recall</a:t>
            </a:r>
          </a:p>
        </p:txBody>
      </p:sp>
      <p:sp>
        <p:nvSpPr>
          <p:cNvPr id="16" name="Oval Callout 15"/>
          <p:cNvSpPr/>
          <p:nvPr/>
        </p:nvSpPr>
        <p:spPr>
          <a:xfrm>
            <a:off x="7772400" y="3810000"/>
            <a:ext cx="1143000" cy="606854"/>
          </a:xfrm>
          <a:prstGeom prst="wedgeEllipseCallout">
            <a:avLst>
              <a:gd name="adj1" fmla="val -65229"/>
              <a:gd name="adj2" fmla="val 10484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Query result</a:t>
            </a:r>
          </a:p>
        </p:txBody>
      </p:sp>
      <p:cxnSp>
        <p:nvCxnSpPr>
          <p:cNvPr id="18" name="Straight Arrow Connector 17"/>
          <p:cNvCxnSpPr/>
          <p:nvPr/>
        </p:nvCxnSpPr>
        <p:spPr>
          <a:xfrm flipV="1">
            <a:off x="7410189" y="3428500"/>
            <a:ext cx="667011" cy="500"/>
          </a:xfrm>
          <a:prstGeom prst="straightConnector1">
            <a:avLst/>
          </a:prstGeom>
          <a:ln>
            <a:solidFill>
              <a:srgbClr val="FC674E"/>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543800" y="2975506"/>
            <a:ext cx="878308" cy="451406"/>
          </a:xfrm>
          <a:prstGeom prst="rect">
            <a:avLst/>
          </a:prstGeom>
          <a:noFill/>
        </p:spPr>
        <p:txBody>
          <a:bodyPr wrap="square" rtlCol="0">
            <a:spAutoFit/>
          </a:bodyPr>
          <a:lstStyle/>
          <a:p>
            <a:pPr>
              <a:lnSpc>
                <a:spcPts val="1400"/>
              </a:lnSpc>
            </a:pPr>
            <a:r>
              <a:rPr lang="en-US" sz="1400" dirty="0">
                <a:solidFill>
                  <a:srgbClr val="FC674E"/>
                </a:solidFill>
              </a:rPr>
              <a:t>Wrong answers</a:t>
            </a:r>
          </a:p>
        </p:txBody>
      </p:sp>
      <p:pic>
        <p:nvPicPr>
          <p:cNvPr id="2" name="Picture 1" descr="C:\Users\Kien\AppData\Local\Microsoft\Windows\Temporary Internet Files\Content.IE5\WRU5MA8Q\MCj04244660000[1].wmf"/>
          <p:cNvPicPr>
            <a:picLocks noChangeAspect="1" noChangeArrowheads="1"/>
          </p:cNvPicPr>
          <p:nvPr/>
        </p:nvPicPr>
        <p:blipFill>
          <a:blip r:embed="rId4" cstate="print"/>
          <a:srcRect/>
          <a:stretch>
            <a:fillRect/>
          </a:stretch>
        </p:blipFill>
        <p:spPr bwMode="auto">
          <a:xfrm>
            <a:off x="6019800" y="2209800"/>
            <a:ext cx="1076016" cy="925512"/>
          </a:xfrm>
          <a:prstGeom prst="rect">
            <a:avLst/>
          </a:prstGeom>
          <a:noFill/>
        </p:spPr>
      </p:pic>
      <p:pic>
        <p:nvPicPr>
          <p:cNvPr id="160770" name="Picture 2" descr="C:\Users\Kien\AppData\Local\Microsoft\Windows\Temporary Internet Files\Content.IE5\P82WAN2N\MCj04244680000[1].wmf"/>
          <p:cNvPicPr>
            <a:picLocks noChangeAspect="1" noChangeArrowheads="1"/>
          </p:cNvPicPr>
          <p:nvPr/>
        </p:nvPicPr>
        <p:blipFill>
          <a:blip r:embed="rId5" cstate="print"/>
          <a:srcRect/>
          <a:stretch>
            <a:fillRect/>
          </a:stretch>
        </p:blipFill>
        <p:spPr bwMode="auto">
          <a:xfrm>
            <a:off x="7772400" y="1981200"/>
            <a:ext cx="990600" cy="931863"/>
          </a:xfrm>
          <a:prstGeom prst="rect">
            <a:avLst/>
          </a:prstGeom>
          <a:noFill/>
        </p:spPr>
      </p:pic>
      <p:sp>
        <p:nvSpPr>
          <p:cNvPr id="16077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60773" name="Rectangle 5"/>
          <p:cNvSpPr>
            <a:spLocks noChangeArrowheads="1"/>
          </p:cNvSpPr>
          <p:nvPr/>
        </p:nvSpPr>
        <p:spPr bwMode="auto">
          <a:xfrm>
            <a:off x="0" y="13255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 name="Date Placeholder 2">
            <a:extLst>
              <a:ext uri="{FF2B5EF4-FFF2-40B4-BE49-F238E27FC236}">
                <a16:creationId xmlns:a16="http://schemas.microsoft.com/office/drawing/2014/main" id="{B62F5CD6-2EF2-4DA8-91FD-71CFD6537BCB}"/>
              </a:ext>
            </a:extLst>
          </p:cNvPr>
          <p:cNvSpPr>
            <a:spLocks noGrp="1"/>
          </p:cNvSpPr>
          <p:nvPr>
            <p:ph type="dt" sz="half" idx="10"/>
          </p:nvPr>
        </p:nvSpPr>
        <p:spPr/>
        <p:txBody>
          <a:bodyPr/>
          <a:lstStyle/>
          <a:p>
            <a:fld id="{B471E47E-FAB6-47C4-B8A3-A9CD5E43F162}" type="datetime1">
              <a:rPr lang="en-US" smtClean="0"/>
              <a:t>3/28/2023</a:t>
            </a:fld>
            <a:endParaRPr lang="en-US" dirty="0"/>
          </a:p>
        </p:txBody>
      </p:sp>
      <p:sp>
        <p:nvSpPr>
          <p:cNvPr id="4" name="Slide Number Placeholder 3">
            <a:extLst>
              <a:ext uri="{FF2B5EF4-FFF2-40B4-BE49-F238E27FC236}">
                <a16:creationId xmlns:a16="http://schemas.microsoft.com/office/drawing/2014/main" id="{801DB7FA-5B98-4D80-8F31-3911308B7DE9}"/>
              </a:ext>
            </a:extLst>
          </p:cNvPr>
          <p:cNvSpPr>
            <a:spLocks noGrp="1"/>
          </p:cNvSpPr>
          <p:nvPr>
            <p:ph type="sldNum" sz="quarter" idx="12"/>
          </p:nvPr>
        </p:nvSpPr>
        <p:spPr/>
        <p:txBody>
          <a:bodyPr/>
          <a:lstStyle/>
          <a:p>
            <a:fld id="{8444A278-390B-480E-A91C-73A8347B7D93}" type="slidenum">
              <a:rPr lang="en-US" smtClean="0"/>
              <a:pPr/>
              <a:t>97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5059">
                                            <p:txEl>
                                              <p:pRg st="0" end="0"/>
                                            </p:txEl>
                                          </p:spTgt>
                                        </p:tgtEl>
                                        <p:attrNameLst>
                                          <p:attrName>style.visibility</p:attrName>
                                        </p:attrNameLst>
                                      </p:cBhvr>
                                      <p:to>
                                        <p:strVal val="visible"/>
                                      </p:to>
                                    </p:set>
                                    <p:animEffect transition="in" filter="wipe(down)">
                                      <p:cBhvr>
                                        <p:cTn id="11" dur="500"/>
                                        <p:tgtEl>
                                          <p:spTgt spid="4505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5059">
                                            <p:txEl>
                                              <p:pRg st="1" end="1"/>
                                            </p:txEl>
                                          </p:spTgt>
                                        </p:tgtEl>
                                        <p:attrNameLst>
                                          <p:attrName>style.visibility</p:attrName>
                                        </p:attrNameLst>
                                      </p:cBhvr>
                                      <p:to>
                                        <p:strVal val="visible"/>
                                      </p:to>
                                    </p:set>
                                    <p:animEffect transition="in" filter="wipe(down)">
                                      <p:cBhvr>
                                        <p:cTn id="20" dur="500"/>
                                        <p:tgtEl>
                                          <p:spTgt spid="450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381000"/>
            <a:ext cx="7772400" cy="914400"/>
          </a:xfrm>
        </p:spPr>
        <p:txBody>
          <a:bodyPr/>
          <a:lstStyle/>
          <a:p>
            <a:pPr eaLnBrk="1" hangingPunct="1"/>
            <a:r>
              <a:rPr lang="en-US" dirty="0">
                <a:solidFill>
                  <a:srgbClr val="CFAFE7"/>
                </a:solidFill>
              </a:rPr>
              <a:t>Precision &amp; Recall (2)</a:t>
            </a:r>
          </a:p>
        </p:txBody>
      </p:sp>
      <p:sp>
        <p:nvSpPr>
          <p:cNvPr id="45059" name="Rectangle 3"/>
          <p:cNvSpPr>
            <a:spLocks noGrp="1" noChangeArrowheads="1"/>
          </p:cNvSpPr>
          <p:nvPr>
            <p:ph type="body" idx="1"/>
          </p:nvPr>
        </p:nvSpPr>
        <p:spPr>
          <a:xfrm>
            <a:off x="381000" y="1524000"/>
            <a:ext cx="5105400" cy="4953000"/>
          </a:xfrm>
        </p:spPr>
        <p:txBody>
          <a:bodyPr/>
          <a:lstStyle/>
          <a:p>
            <a:pPr eaLnBrk="1" hangingPunct="1">
              <a:spcAft>
                <a:spcPct val="40000"/>
              </a:spcAft>
            </a:pPr>
            <a:r>
              <a:rPr lang="en-US" altLang="zh-TW" dirty="0">
                <a:solidFill>
                  <a:srgbClr val="18F8D3"/>
                </a:solidFill>
                <a:latin typeface="Arial" charset="0"/>
                <a:ea typeface="PMingLiU" pitchFamily="18" charset="-120"/>
              </a:rPr>
              <a:t>Precision</a:t>
            </a:r>
            <a:r>
              <a:rPr lang="en-US" altLang="zh-TW" dirty="0">
                <a:latin typeface="Arial" charset="0"/>
                <a:ea typeface="PMingLiU" pitchFamily="18" charset="-120"/>
              </a:rPr>
              <a:t>:  The percentage of retrieved images that are correct</a:t>
            </a:r>
          </a:p>
          <a:p>
            <a:pPr eaLnBrk="1" hangingPunct="1">
              <a:spcAft>
                <a:spcPct val="40000"/>
              </a:spcAft>
            </a:pPr>
            <a:endParaRPr lang="en-US" altLang="zh-TW" dirty="0">
              <a:latin typeface="Arial" charset="0"/>
              <a:ea typeface="PMingLiU" pitchFamily="18" charset="-120"/>
            </a:endParaRPr>
          </a:p>
          <a:p>
            <a:pPr eaLnBrk="1" hangingPunct="1">
              <a:spcBef>
                <a:spcPts val="2400"/>
              </a:spcBef>
            </a:pPr>
            <a:r>
              <a:rPr lang="en-US" dirty="0">
                <a:solidFill>
                  <a:srgbClr val="18F8D3"/>
                </a:solidFill>
                <a:latin typeface="Arial" charset="0"/>
                <a:ea typeface="PMingLiU" pitchFamily="18" charset="-120"/>
              </a:rPr>
              <a:t>Recall</a:t>
            </a:r>
            <a:r>
              <a:rPr lang="en-US" dirty="0">
                <a:latin typeface="Arial" charset="0"/>
                <a:ea typeface="PMingLiU" pitchFamily="18" charset="-120"/>
              </a:rPr>
              <a:t>:   The percentage of correct images retrieved</a:t>
            </a:r>
            <a:endParaRPr lang="en-US" dirty="0">
              <a:latin typeface="Arial" charset="0"/>
            </a:endParaRPr>
          </a:p>
        </p:txBody>
      </p:sp>
      <p:pic>
        <p:nvPicPr>
          <p:cNvPr id="160769" name="Picture 1"/>
          <p:cNvPicPr>
            <a:picLocks noChangeAspect="1" noChangeArrowheads="1"/>
          </p:cNvPicPr>
          <p:nvPr/>
        </p:nvPicPr>
        <p:blipFill>
          <a:blip r:embed="rId3" cstate="print"/>
          <a:srcRect/>
          <a:stretch>
            <a:fillRect/>
          </a:stretch>
        </p:blipFill>
        <p:spPr bwMode="auto">
          <a:xfrm>
            <a:off x="5791200" y="3728006"/>
            <a:ext cx="2400300" cy="2400300"/>
          </a:xfrm>
          <a:prstGeom prst="rect">
            <a:avLst/>
          </a:prstGeom>
          <a:noFill/>
          <a:ln w="9525">
            <a:noFill/>
            <a:miter lim="800000"/>
            <a:headEnd/>
            <a:tailEnd/>
          </a:ln>
        </p:spPr>
      </p:pic>
      <p:cxnSp>
        <p:nvCxnSpPr>
          <p:cNvPr id="6" name="Straight Connector 5"/>
          <p:cNvCxnSpPr/>
          <p:nvPr/>
        </p:nvCxnSpPr>
        <p:spPr>
          <a:xfrm rot="5400000" flipH="1" flipV="1">
            <a:off x="6732505" y="2766399"/>
            <a:ext cx="1520294" cy="407096"/>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flipH="1" flipV="1">
            <a:off x="6367919" y="6307847"/>
            <a:ext cx="501041" cy="130479"/>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6815203" y="3441995"/>
            <a:ext cx="544883" cy="12526"/>
          </a:xfrm>
          <a:prstGeom prst="straightConnector1">
            <a:avLst/>
          </a:prstGeom>
          <a:ln>
            <a:solidFill>
              <a:srgbClr val="18F8D3"/>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867400" y="3118406"/>
            <a:ext cx="1487908" cy="307777"/>
          </a:xfrm>
          <a:prstGeom prst="rect">
            <a:avLst/>
          </a:prstGeom>
          <a:noFill/>
        </p:spPr>
        <p:txBody>
          <a:bodyPr wrap="none" rtlCol="0">
            <a:spAutoFit/>
          </a:bodyPr>
          <a:lstStyle/>
          <a:p>
            <a:r>
              <a:rPr lang="en-US" sz="1400" dirty="0">
                <a:solidFill>
                  <a:srgbClr val="18F8D3"/>
                </a:solidFill>
              </a:rPr>
              <a:t>Correct answers</a:t>
            </a:r>
          </a:p>
        </p:txBody>
      </p:sp>
      <p:cxnSp>
        <p:nvCxnSpPr>
          <p:cNvPr id="18" name="Straight Arrow Connector 17"/>
          <p:cNvCxnSpPr/>
          <p:nvPr/>
        </p:nvCxnSpPr>
        <p:spPr>
          <a:xfrm flipV="1">
            <a:off x="7410189" y="3428500"/>
            <a:ext cx="667011" cy="500"/>
          </a:xfrm>
          <a:prstGeom prst="straightConnector1">
            <a:avLst/>
          </a:prstGeom>
          <a:ln>
            <a:solidFill>
              <a:srgbClr val="FC674E"/>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543800" y="2975506"/>
            <a:ext cx="878308" cy="451406"/>
          </a:xfrm>
          <a:prstGeom prst="rect">
            <a:avLst/>
          </a:prstGeom>
          <a:noFill/>
        </p:spPr>
        <p:txBody>
          <a:bodyPr wrap="square" rtlCol="0">
            <a:spAutoFit/>
          </a:bodyPr>
          <a:lstStyle/>
          <a:p>
            <a:pPr>
              <a:lnSpc>
                <a:spcPts val="1400"/>
              </a:lnSpc>
            </a:pPr>
            <a:r>
              <a:rPr lang="en-US" sz="1400" dirty="0">
                <a:solidFill>
                  <a:srgbClr val="FC674E"/>
                </a:solidFill>
              </a:rPr>
              <a:t>Wrong answers</a:t>
            </a:r>
          </a:p>
        </p:txBody>
      </p:sp>
      <p:pic>
        <p:nvPicPr>
          <p:cNvPr id="2" name="Picture 1" descr="C:\Users\Kien\AppData\Local\Microsoft\Windows\Temporary Internet Files\Content.IE5\WRU5MA8Q\MCj04244660000[1].wmf"/>
          <p:cNvPicPr>
            <a:picLocks noChangeAspect="1" noChangeArrowheads="1"/>
          </p:cNvPicPr>
          <p:nvPr/>
        </p:nvPicPr>
        <p:blipFill>
          <a:blip r:embed="rId4" cstate="print"/>
          <a:srcRect/>
          <a:stretch>
            <a:fillRect/>
          </a:stretch>
        </p:blipFill>
        <p:spPr bwMode="auto">
          <a:xfrm>
            <a:off x="6019800" y="2209800"/>
            <a:ext cx="1076016" cy="925512"/>
          </a:xfrm>
          <a:prstGeom prst="rect">
            <a:avLst/>
          </a:prstGeom>
          <a:noFill/>
        </p:spPr>
      </p:pic>
      <p:pic>
        <p:nvPicPr>
          <p:cNvPr id="160770" name="Picture 2" descr="C:\Users\Kien\AppData\Local\Microsoft\Windows\Temporary Internet Files\Content.IE5\P82WAN2N\MCj04244680000[1].wmf"/>
          <p:cNvPicPr>
            <a:picLocks noChangeAspect="1" noChangeArrowheads="1"/>
          </p:cNvPicPr>
          <p:nvPr/>
        </p:nvPicPr>
        <p:blipFill>
          <a:blip r:embed="rId5" cstate="print"/>
          <a:srcRect/>
          <a:stretch>
            <a:fillRect/>
          </a:stretch>
        </p:blipFill>
        <p:spPr bwMode="auto">
          <a:xfrm>
            <a:off x="7772400" y="1981200"/>
            <a:ext cx="990600" cy="931863"/>
          </a:xfrm>
          <a:prstGeom prst="rect">
            <a:avLst/>
          </a:prstGeom>
          <a:noFill/>
        </p:spPr>
      </p:pic>
      <p:sp>
        <p:nvSpPr>
          <p:cNvPr id="16077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60771"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120775" y="3094037"/>
            <a:ext cx="3451225" cy="868363"/>
          </a:xfrm>
          <a:prstGeom prst="rect">
            <a:avLst/>
          </a:prstGeom>
          <a:noFill/>
        </p:spPr>
      </p:pic>
      <p:sp>
        <p:nvSpPr>
          <p:cNvPr id="160773" name="Rectangle 5"/>
          <p:cNvSpPr>
            <a:spLocks noChangeArrowheads="1"/>
          </p:cNvSpPr>
          <p:nvPr/>
        </p:nvSpPr>
        <p:spPr bwMode="auto">
          <a:xfrm>
            <a:off x="0" y="13255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9" name="Oval 18"/>
          <p:cNvSpPr/>
          <p:nvPr/>
        </p:nvSpPr>
        <p:spPr>
          <a:xfrm>
            <a:off x="6172200" y="4800600"/>
            <a:ext cx="457200" cy="381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TP</a:t>
            </a:r>
          </a:p>
        </p:txBody>
      </p:sp>
      <p:sp>
        <p:nvSpPr>
          <p:cNvPr id="21" name="Oval 20"/>
          <p:cNvSpPr/>
          <p:nvPr/>
        </p:nvSpPr>
        <p:spPr>
          <a:xfrm>
            <a:off x="7162800" y="4724400"/>
            <a:ext cx="457200" cy="381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FP</a:t>
            </a:r>
          </a:p>
        </p:txBody>
      </p:sp>
      <p:sp>
        <p:nvSpPr>
          <p:cNvPr id="22" name="Oval 21"/>
          <p:cNvSpPr/>
          <p:nvPr/>
        </p:nvSpPr>
        <p:spPr>
          <a:xfrm>
            <a:off x="5880904" y="3831220"/>
            <a:ext cx="457200" cy="381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FN</a:t>
            </a:r>
          </a:p>
        </p:txBody>
      </p:sp>
      <p:sp>
        <p:nvSpPr>
          <p:cNvPr id="3000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00033" name="Picture 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295400" y="5562600"/>
            <a:ext cx="2971800" cy="868363"/>
          </a:xfrm>
          <a:prstGeom prst="rect">
            <a:avLst/>
          </a:prstGeom>
          <a:noFill/>
        </p:spPr>
      </p:pic>
      <p:sp>
        <p:nvSpPr>
          <p:cNvPr id="300035" name="Rectangle 3"/>
          <p:cNvSpPr>
            <a:spLocks noChangeArrowheads="1"/>
          </p:cNvSpPr>
          <p:nvPr/>
        </p:nvSpPr>
        <p:spPr bwMode="auto">
          <a:xfrm>
            <a:off x="0" y="13255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 name="Date Placeholder 2">
            <a:extLst>
              <a:ext uri="{FF2B5EF4-FFF2-40B4-BE49-F238E27FC236}">
                <a16:creationId xmlns:a16="http://schemas.microsoft.com/office/drawing/2014/main" id="{3224853C-5A3E-4A5B-A156-F79DCE007664}"/>
              </a:ext>
            </a:extLst>
          </p:cNvPr>
          <p:cNvSpPr>
            <a:spLocks noGrp="1"/>
          </p:cNvSpPr>
          <p:nvPr>
            <p:ph type="dt" sz="half" idx="10"/>
          </p:nvPr>
        </p:nvSpPr>
        <p:spPr/>
        <p:txBody>
          <a:bodyPr/>
          <a:lstStyle/>
          <a:p>
            <a:fld id="{BDF448B8-B129-4C93-BDC0-4D44531A25AD}" type="datetime1">
              <a:rPr lang="en-US" smtClean="0"/>
              <a:t>3/28/2023</a:t>
            </a:fld>
            <a:endParaRPr lang="en-US" dirty="0"/>
          </a:p>
        </p:txBody>
      </p:sp>
      <p:sp>
        <p:nvSpPr>
          <p:cNvPr id="4" name="Slide Number Placeholder 3">
            <a:extLst>
              <a:ext uri="{FF2B5EF4-FFF2-40B4-BE49-F238E27FC236}">
                <a16:creationId xmlns:a16="http://schemas.microsoft.com/office/drawing/2014/main" id="{CAA62D8A-C931-4B67-BCD5-DA664C0065A3}"/>
              </a:ext>
            </a:extLst>
          </p:cNvPr>
          <p:cNvSpPr>
            <a:spLocks noGrp="1"/>
          </p:cNvSpPr>
          <p:nvPr>
            <p:ph type="sldNum" sz="quarter" idx="12"/>
          </p:nvPr>
        </p:nvSpPr>
        <p:spPr/>
        <p:txBody>
          <a:bodyPr/>
          <a:lstStyle/>
          <a:p>
            <a:fld id="{8444A278-390B-480E-A91C-73A8347B7D93}" type="slidenum">
              <a:rPr lang="en-US" smtClean="0"/>
              <a:pPr/>
              <a:t>98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wipe(down)">
                                      <p:cBhvr>
                                        <p:cTn id="7" dur="500"/>
                                        <p:tgtEl>
                                          <p:spTgt spid="45059">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60771"/>
                                        </p:tgtEl>
                                        <p:attrNameLst>
                                          <p:attrName>style.visibility</p:attrName>
                                        </p:attrNameLst>
                                      </p:cBhvr>
                                      <p:to>
                                        <p:strVal val="visible"/>
                                      </p:to>
                                    </p:set>
                                    <p:animEffect transition="in" filter="dissolve">
                                      <p:cBhvr>
                                        <p:cTn id="11" dur="500"/>
                                        <p:tgtEl>
                                          <p:spTgt spid="16077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5059">
                                            <p:txEl>
                                              <p:pRg st="2" end="2"/>
                                            </p:txEl>
                                          </p:spTgt>
                                        </p:tgtEl>
                                        <p:attrNameLst>
                                          <p:attrName>style.visibility</p:attrName>
                                        </p:attrNameLst>
                                      </p:cBhvr>
                                      <p:to>
                                        <p:strVal val="visible"/>
                                      </p:to>
                                    </p:set>
                                    <p:animEffect transition="in" filter="wipe(down)">
                                      <p:cBhvr>
                                        <p:cTn id="16" dur="500"/>
                                        <p:tgtEl>
                                          <p:spTgt spid="45059">
                                            <p:txEl>
                                              <p:pRg st="2" end="2"/>
                                            </p:txEl>
                                          </p:spTgt>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300033"/>
                                        </p:tgtEl>
                                        <p:attrNameLst>
                                          <p:attrName>style.visibility</p:attrName>
                                        </p:attrNameLst>
                                      </p:cBhvr>
                                      <p:to>
                                        <p:strVal val="visible"/>
                                      </p:to>
                                    </p:set>
                                    <p:animEffect transition="in" filter="dissolve">
                                      <p:cBhvr>
                                        <p:cTn id="20" dur="500"/>
                                        <p:tgtEl>
                                          <p:spTgt spid="300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381000"/>
            <a:ext cx="7772400" cy="914400"/>
          </a:xfrm>
        </p:spPr>
        <p:txBody>
          <a:bodyPr/>
          <a:lstStyle/>
          <a:p>
            <a:pPr eaLnBrk="1" hangingPunct="1"/>
            <a:r>
              <a:rPr lang="en-US" dirty="0">
                <a:solidFill>
                  <a:srgbClr val="CFAFE7"/>
                </a:solidFill>
              </a:rPr>
              <a:t>Performance Metric</a:t>
            </a:r>
          </a:p>
        </p:txBody>
      </p:sp>
      <p:sp>
        <p:nvSpPr>
          <p:cNvPr id="45059" name="Rectangle 3"/>
          <p:cNvSpPr>
            <a:spLocks noGrp="1" noChangeArrowheads="1"/>
          </p:cNvSpPr>
          <p:nvPr>
            <p:ph type="body" idx="1"/>
          </p:nvPr>
        </p:nvSpPr>
        <p:spPr>
          <a:xfrm>
            <a:off x="228600" y="1524000"/>
            <a:ext cx="5334000" cy="4038600"/>
          </a:xfrm>
        </p:spPr>
        <p:txBody>
          <a:bodyPr/>
          <a:lstStyle/>
          <a:p>
            <a:pPr eaLnBrk="1" hangingPunct="1">
              <a:spcAft>
                <a:spcPct val="40000"/>
              </a:spcAft>
            </a:pPr>
            <a:r>
              <a:rPr lang="en-US" altLang="zh-TW" dirty="0">
                <a:solidFill>
                  <a:srgbClr val="18F8D3"/>
                </a:solidFill>
                <a:latin typeface="Arial" charset="0"/>
                <a:ea typeface="PMingLiU" pitchFamily="18" charset="-120"/>
              </a:rPr>
              <a:t>Each query has 100 correct images (i.e., TP+FN = 100)</a:t>
            </a:r>
          </a:p>
          <a:p>
            <a:pPr eaLnBrk="1" hangingPunct="1">
              <a:spcAft>
                <a:spcPct val="40000"/>
              </a:spcAft>
            </a:pPr>
            <a:r>
              <a:rPr lang="en-US" altLang="zh-TW" dirty="0">
                <a:solidFill>
                  <a:srgbClr val="18F8D3"/>
                </a:solidFill>
                <a:latin typeface="Arial" charset="0"/>
                <a:ea typeface="PMingLiU" pitchFamily="18" charset="-120"/>
              </a:rPr>
              <a:t>100 images are returned for each query (i.e., TP+FP = 100)</a:t>
            </a:r>
          </a:p>
          <a:p>
            <a:pPr eaLnBrk="1" hangingPunct="1">
              <a:spcAft>
                <a:spcPct val="40000"/>
              </a:spcAft>
            </a:pPr>
            <a:r>
              <a:rPr lang="en-US" altLang="zh-TW" dirty="0">
                <a:solidFill>
                  <a:srgbClr val="18F8D3"/>
                </a:solidFill>
                <a:latin typeface="Arial" charset="0"/>
                <a:ea typeface="PMingLiU" pitchFamily="18" charset="-120"/>
              </a:rPr>
              <a:t>Since (TP+FN)=(TP+FP), we have Precision = Recall</a:t>
            </a:r>
            <a:endParaRPr lang="en-US" altLang="zh-TW" dirty="0">
              <a:latin typeface="Arial" charset="0"/>
              <a:ea typeface="PMingLiU" pitchFamily="18" charset="-120"/>
            </a:endParaRPr>
          </a:p>
        </p:txBody>
      </p:sp>
      <p:pic>
        <p:nvPicPr>
          <p:cNvPr id="160769" name="Picture 1"/>
          <p:cNvPicPr>
            <a:picLocks noChangeAspect="1" noChangeArrowheads="1"/>
          </p:cNvPicPr>
          <p:nvPr/>
        </p:nvPicPr>
        <p:blipFill>
          <a:blip r:embed="rId3" cstate="print"/>
          <a:srcRect/>
          <a:stretch>
            <a:fillRect/>
          </a:stretch>
        </p:blipFill>
        <p:spPr bwMode="auto">
          <a:xfrm>
            <a:off x="5867400" y="2895599"/>
            <a:ext cx="2400300" cy="2400300"/>
          </a:xfrm>
          <a:prstGeom prst="rect">
            <a:avLst/>
          </a:prstGeom>
          <a:noFill/>
          <a:ln w="9525">
            <a:noFill/>
            <a:miter lim="800000"/>
            <a:headEnd/>
            <a:tailEnd/>
          </a:ln>
        </p:spPr>
      </p:pic>
      <p:cxnSp>
        <p:nvCxnSpPr>
          <p:cNvPr id="6" name="Straight Connector 5"/>
          <p:cNvCxnSpPr/>
          <p:nvPr/>
        </p:nvCxnSpPr>
        <p:spPr>
          <a:xfrm rot="5400000" flipH="1" flipV="1">
            <a:off x="6808705" y="1933992"/>
            <a:ext cx="1520294" cy="407096"/>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flipH="1" flipV="1">
            <a:off x="6444119" y="5475440"/>
            <a:ext cx="501041" cy="130479"/>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6891403" y="2609588"/>
            <a:ext cx="544883" cy="12526"/>
          </a:xfrm>
          <a:prstGeom prst="straightConnector1">
            <a:avLst/>
          </a:prstGeom>
          <a:ln>
            <a:solidFill>
              <a:srgbClr val="18F8D3"/>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43600" y="2285999"/>
            <a:ext cx="1487908" cy="307777"/>
          </a:xfrm>
          <a:prstGeom prst="rect">
            <a:avLst/>
          </a:prstGeom>
          <a:noFill/>
        </p:spPr>
        <p:txBody>
          <a:bodyPr wrap="none" rtlCol="0">
            <a:spAutoFit/>
          </a:bodyPr>
          <a:lstStyle/>
          <a:p>
            <a:r>
              <a:rPr lang="en-US" sz="1400" dirty="0">
                <a:solidFill>
                  <a:srgbClr val="18F8D3"/>
                </a:solidFill>
              </a:rPr>
              <a:t>Correct answers</a:t>
            </a:r>
          </a:p>
        </p:txBody>
      </p:sp>
      <p:cxnSp>
        <p:nvCxnSpPr>
          <p:cNvPr id="18" name="Straight Arrow Connector 17"/>
          <p:cNvCxnSpPr/>
          <p:nvPr/>
        </p:nvCxnSpPr>
        <p:spPr>
          <a:xfrm flipV="1">
            <a:off x="7486389" y="2596093"/>
            <a:ext cx="667011" cy="500"/>
          </a:xfrm>
          <a:prstGeom prst="straightConnector1">
            <a:avLst/>
          </a:prstGeom>
          <a:ln>
            <a:solidFill>
              <a:srgbClr val="FC674E"/>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620000" y="2143099"/>
            <a:ext cx="878308" cy="451406"/>
          </a:xfrm>
          <a:prstGeom prst="rect">
            <a:avLst/>
          </a:prstGeom>
          <a:noFill/>
        </p:spPr>
        <p:txBody>
          <a:bodyPr wrap="square" rtlCol="0">
            <a:spAutoFit/>
          </a:bodyPr>
          <a:lstStyle/>
          <a:p>
            <a:pPr>
              <a:lnSpc>
                <a:spcPts val="1400"/>
              </a:lnSpc>
            </a:pPr>
            <a:r>
              <a:rPr lang="en-US" sz="1400" dirty="0">
                <a:solidFill>
                  <a:srgbClr val="FC674E"/>
                </a:solidFill>
              </a:rPr>
              <a:t>Wrong answers</a:t>
            </a:r>
          </a:p>
        </p:txBody>
      </p:sp>
      <p:pic>
        <p:nvPicPr>
          <p:cNvPr id="2" name="Picture 1" descr="C:\Users\Kien\AppData\Local\Microsoft\Windows\Temporary Internet Files\Content.IE5\WRU5MA8Q\MCj04244660000[1].wmf"/>
          <p:cNvPicPr>
            <a:picLocks noChangeAspect="1" noChangeArrowheads="1"/>
          </p:cNvPicPr>
          <p:nvPr/>
        </p:nvPicPr>
        <p:blipFill>
          <a:blip r:embed="rId4" cstate="print"/>
          <a:srcRect/>
          <a:stretch>
            <a:fillRect/>
          </a:stretch>
        </p:blipFill>
        <p:spPr bwMode="auto">
          <a:xfrm>
            <a:off x="6096000" y="1377393"/>
            <a:ext cx="1076016" cy="925512"/>
          </a:xfrm>
          <a:prstGeom prst="rect">
            <a:avLst/>
          </a:prstGeom>
          <a:noFill/>
        </p:spPr>
      </p:pic>
      <p:pic>
        <p:nvPicPr>
          <p:cNvPr id="160770" name="Picture 2" descr="C:\Users\Kien\AppData\Local\Microsoft\Windows\Temporary Internet Files\Content.IE5\P82WAN2N\MCj04244680000[1].wmf"/>
          <p:cNvPicPr>
            <a:picLocks noChangeAspect="1" noChangeArrowheads="1"/>
          </p:cNvPicPr>
          <p:nvPr/>
        </p:nvPicPr>
        <p:blipFill>
          <a:blip r:embed="rId5" cstate="print"/>
          <a:srcRect/>
          <a:stretch>
            <a:fillRect/>
          </a:stretch>
        </p:blipFill>
        <p:spPr bwMode="auto">
          <a:xfrm>
            <a:off x="7848600" y="1148793"/>
            <a:ext cx="990600" cy="931863"/>
          </a:xfrm>
          <a:prstGeom prst="rect">
            <a:avLst/>
          </a:prstGeom>
          <a:noFill/>
        </p:spPr>
      </p:pic>
      <p:sp>
        <p:nvSpPr>
          <p:cNvPr id="16077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60773" name="Rectangle 5"/>
          <p:cNvSpPr>
            <a:spLocks noChangeArrowheads="1"/>
          </p:cNvSpPr>
          <p:nvPr/>
        </p:nvSpPr>
        <p:spPr bwMode="auto">
          <a:xfrm>
            <a:off x="0" y="13255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9" name="Oval 18"/>
          <p:cNvSpPr/>
          <p:nvPr/>
        </p:nvSpPr>
        <p:spPr>
          <a:xfrm>
            <a:off x="6248400" y="3968193"/>
            <a:ext cx="457200" cy="381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TP</a:t>
            </a:r>
          </a:p>
        </p:txBody>
      </p:sp>
      <p:sp>
        <p:nvSpPr>
          <p:cNvPr id="21" name="Oval 20"/>
          <p:cNvSpPr/>
          <p:nvPr/>
        </p:nvSpPr>
        <p:spPr>
          <a:xfrm>
            <a:off x="7239000" y="3891993"/>
            <a:ext cx="457200" cy="381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FP</a:t>
            </a:r>
          </a:p>
        </p:txBody>
      </p:sp>
      <p:sp>
        <p:nvSpPr>
          <p:cNvPr id="22" name="Oval 21"/>
          <p:cNvSpPr/>
          <p:nvPr/>
        </p:nvSpPr>
        <p:spPr>
          <a:xfrm>
            <a:off x="5957104" y="2998813"/>
            <a:ext cx="457200" cy="381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FN</a:t>
            </a:r>
          </a:p>
        </p:txBody>
      </p:sp>
      <p:sp>
        <p:nvSpPr>
          <p:cNvPr id="3000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24" name="Group 23"/>
          <p:cNvGrpSpPr/>
          <p:nvPr/>
        </p:nvGrpSpPr>
        <p:grpSpPr>
          <a:xfrm>
            <a:off x="914400" y="5791200"/>
            <a:ext cx="7315200" cy="868363"/>
            <a:chOff x="914400" y="5791200"/>
            <a:chExt cx="7315200" cy="868363"/>
          </a:xfrm>
        </p:grpSpPr>
        <p:pic>
          <p:nvPicPr>
            <p:cNvPr id="160771"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14400" y="5791200"/>
              <a:ext cx="3451225" cy="868363"/>
            </a:xfrm>
            <a:prstGeom prst="rect">
              <a:avLst/>
            </a:prstGeom>
            <a:noFill/>
          </p:spPr>
        </p:pic>
        <p:pic>
          <p:nvPicPr>
            <p:cNvPr id="300033" name="Picture 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257800" y="5791200"/>
              <a:ext cx="2971800" cy="868363"/>
            </a:xfrm>
            <a:prstGeom prst="rect">
              <a:avLst/>
            </a:prstGeom>
            <a:noFill/>
          </p:spPr>
        </p:pic>
      </p:grpSp>
      <p:sp>
        <p:nvSpPr>
          <p:cNvPr id="300035" name="Rectangle 3"/>
          <p:cNvSpPr>
            <a:spLocks noChangeArrowheads="1"/>
          </p:cNvSpPr>
          <p:nvPr/>
        </p:nvSpPr>
        <p:spPr bwMode="auto">
          <a:xfrm>
            <a:off x="0" y="13255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 name="Date Placeholder 2">
            <a:extLst>
              <a:ext uri="{FF2B5EF4-FFF2-40B4-BE49-F238E27FC236}">
                <a16:creationId xmlns:a16="http://schemas.microsoft.com/office/drawing/2014/main" id="{7CC3667A-2E75-4EA7-93E3-555F7E6382C8}"/>
              </a:ext>
            </a:extLst>
          </p:cNvPr>
          <p:cNvSpPr>
            <a:spLocks noGrp="1"/>
          </p:cNvSpPr>
          <p:nvPr>
            <p:ph type="dt" sz="half" idx="10"/>
          </p:nvPr>
        </p:nvSpPr>
        <p:spPr/>
        <p:txBody>
          <a:bodyPr/>
          <a:lstStyle/>
          <a:p>
            <a:fld id="{50271596-AA52-4BEB-AE67-6286D0D48AAB}" type="datetime1">
              <a:rPr lang="en-US" smtClean="0"/>
              <a:t>3/28/2023</a:t>
            </a:fld>
            <a:endParaRPr lang="en-US" dirty="0"/>
          </a:p>
        </p:txBody>
      </p:sp>
      <p:sp>
        <p:nvSpPr>
          <p:cNvPr id="4" name="Slide Number Placeholder 3">
            <a:extLst>
              <a:ext uri="{FF2B5EF4-FFF2-40B4-BE49-F238E27FC236}">
                <a16:creationId xmlns:a16="http://schemas.microsoft.com/office/drawing/2014/main" id="{63F2B8FB-5BFC-4A3E-950D-B1ED2792B8FB}"/>
              </a:ext>
            </a:extLst>
          </p:cNvPr>
          <p:cNvSpPr>
            <a:spLocks noGrp="1"/>
          </p:cNvSpPr>
          <p:nvPr>
            <p:ph type="sldNum" sz="quarter" idx="12"/>
          </p:nvPr>
        </p:nvSpPr>
        <p:spPr/>
        <p:txBody>
          <a:bodyPr/>
          <a:lstStyle/>
          <a:p>
            <a:fld id="{8444A278-390B-480E-A91C-73A8347B7D93}" type="slidenum">
              <a:rPr lang="en-US" smtClean="0"/>
              <a:pPr/>
              <a:t>99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fade">
                                      <p:cBhvr>
                                        <p:cTn id="7" dur="1000"/>
                                        <p:tgtEl>
                                          <p:spTgt spid="45059">
                                            <p:txEl>
                                              <p:pRg st="0" end="0"/>
                                            </p:txEl>
                                          </p:spTgt>
                                        </p:tgtEl>
                                      </p:cBhvr>
                                    </p:animEffect>
                                    <p:anim calcmode="lin" valueType="num">
                                      <p:cBhvr>
                                        <p:cTn id="8" dur="1000" fill="hold"/>
                                        <p:tgtEl>
                                          <p:spTgt spid="4505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0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059">
                                            <p:txEl>
                                              <p:pRg st="1" end="1"/>
                                            </p:txEl>
                                          </p:spTgt>
                                        </p:tgtEl>
                                        <p:attrNameLst>
                                          <p:attrName>style.visibility</p:attrName>
                                        </p:attrNameLst>
                                      </p:cBhvr>
                                      <p:to>
                                        <p:strVal val="visible"/>
                                      </p:to>
                                    </p:set>
                                    <p:animEffect transition="in" filter="fade">
                                      <p:cBhvr>
                                        <p:cTn id="14" dur="1000"/>
                                        <p:tgtEl>
                                          <p:spTgt spid="45059">
                                            <p:txEl>
                                              <p:pRg st="1" end="1"/>
                                            </p:txEl>
                                          </p:spTgt>
                                        </p:tgtEl>
                                      </p:cBhvr>
                                    </p:animEffect>
                                    <p:anim calcmode="lin" valueType="num">
                                      <p:cBhvr>
                                        <p:cTn id="15" dur="1000" fill="hold"/>
                                        <p:tgtEl>
                                          <p:spTgt spid="4505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50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059">
                                            <p:txEl>
                                              <p:pRg st="2" end="2"/>
                                            </p:txEl>
                                          </p:spTgt>
                                        </p:tgtEl>
                                        <p:attrNameLst>
                                          <p:attrName>style.visibility</p:attrName>
                                        </p:attrNameLst>
                                      </p:cBhvr>
                                      <p:to>
                                        <p:strVal val="visible"/>
                                      </p:to>
                                    </p:set>
                                    <p:animEffect transition="in" filter="fade">
                                      <p:cBhvr>
                                        <p:cTn id="21" dur="1000"/>
                                        <p:tgtEl>
                                          <p:spTgt spid="45059">
                                            <p:txEl>
                                              <p:pRg st="2" end="2"/>
                                            </p:txEl>
                                          </p:spTgt>
                                        </p:tgtEl>
                                      </p:cBhvr>
                                    </p:animEffect>
                                    <p:anim calcmode="lin" valueType="num">
                                      <p:cBhvr>
                                        <p:cTn id="22" dur="1000" fill="hold"/>
                                        <p:tgtEl>
                                          <p:spTgt spid="4505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5059">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11679</TotalTime>
  <Words>8485</Words>
  <Application>Microsoft Office PowerPoint</Application>
  <PresentationFormat>On-screen Show (4:3)</PresentationFormat>
  <Paragraphs>2274</Paragraphs>
  <Slides>192</Slides>
  <Notes>191</Notes>
  <HiddenSlides>0</HiddenSlides>
  <MMClips>0</MMClips>
  <ScaleCrop>false</ScaleCrop>
  <HeadingPairs>
    <vt:vector size="8" baseType="variant">
      <vt:variant>
        <vt:lpstr>Fonts Used</vt:lpstr>
      </vt:variant>
      <vt:variant>
        <vt:i4>22</vt:i4>
      </vt:variant>
      <vt:variant>
        <vt:lpstr>Theme</vt:lpstr>
      </vt:variant>
      <vt:variant>
        <vt:i4>1</vt:i4>
      </vt:variant>
      <vt:variant>
        <vt:lpstr>Embedded OLE Servers</vt:lpstr>
      </vt:variant>
      <vt:variant>
        <vt:i4>5</vt:i4>
      </vt:variant>
      <vt:variant>
        <vt:lpstr>Slide Titles</vt:lpstr>
      </vt:variant>
      <vt:variant>
        <vt:i4>192</vt:i4>
      </vt:variant>
    </vt:vector>
  </HeadingPairs>
  <TitlesOfParts>
    <vt:vector size="220" baseType="lpstr">
      <vt:lpstr>Arial Unicode MS</vt:lpstr>
      <vt:lpstr>微軟正黑體</vt:lpstr>
      <vt:lpstr>MS PGothic</vt:lpstr>
      <vt:lpstr>宋体</vt:lpstr>
      <vt:lpstr>宋体</vt:lpstr>
      <vt:lpstr>Arial</vt:lpstr>
      <vt:lpstr>Arial Rounded MT Bold</vt:lpstr>
      <vt:lpstr>BatangChe</vt:lpstr>
      <vt:lpstr>Bradley Hand ITC</vt:lpstr>
      <vt:lpstr>Brush Script MT</vt:lpstr>
      <vt:lpstr>Calibri</vt:lpstr>
      <vt:lpstr>Cambria Math</vt:lpstr>
      <vt:lpstr>Comic Sans MS</vt:lpstr>
      <vt:lpstr>Franklin Gothic Book</vt:lpstr>
      <vt:lpstr>PMingLiU</vt:lpstr>
      <vt:lpstr>黑体</vt:lpstr>
      <vt:lpstr>Symbol</vt:lpstr>
      <vt:lpstr>Tahoma</vt:lpstr>
      <vt:lpstr>Times New Roman</vt:lpstr>
      <vt:lpstr>Trebuchet MS</vt:lpstr>
      <vt:lpstr>Wingdings</vt:lpstr>
      <vt:lpstr>Wingdings 2</vt:lpstr>
      <vt:lpstr>Technic</vt:lpstr>
      <vt:lpstr>Image</vt:lpstr>
      <vt:lpstr>VISIO</vt:lpstr>
      <vt:lpstr>Artwork</vt:lpstr>
      <vt:lpstr>Equation</vt:lpstr>
      <vt:lpstr>Visio</vt:lpstr>
      <vt:lpstr>Image and Video Retrieval         </vt:lpstr>
      <vt:lpstr>Image Applications</vt:lpstr>
      <vt:lpstr>Core Technology:  Image Matching</vt:lpstr>
      <vt:lpstr>Matching Visual Features</vt:lpstr>
      <vt:lpstr>Image Retrieval - QBE</vt:lpstr>
      <vt:lpstr>Noise-Free Queries (NFQ’s)</vt:lpstr>
      <vt:lpstr>Challenges</vt:lpstr>
      <vt:lpstr>One Solution – Local Color Histogram (LCH)</vt:lpstr>
      <vt:lpstr>Limitations of LCH</vt:lpstr>
      <vt:lpstr>Sampling-Based Approach</vt:lpstr>
      <vt:lpstr>Handling Scaling</vt:lpstr>
      <vt:lpstr>Handling Scaling</vt:lpstr>
      <vt:lpstr>Handling Scaling</vt:lpstr>
      <vt:lpstr>Handling Scaling</vt:lpstr>
      <vt:lpstr>Handling Scaling</vt:lpstr>
      <vt:lpstr>Handling Scaling</vt:lpstr>
      <vt:lpstr>Handling Scaling and Translation</vt:lpstr>
      <vt:lpstr>Feature Extraction for Each indexing subimage</vt:lpstr>
      <vt:lpstr>Feature Vectors</vt:lpstr>
      <vt:lpstr>Indexing</vt:lpstr>
      <vt:lpstr>Core Area</vt:lpstr>
      <vt:lpstr>Initial Matching</vt:lpstr>
      <vt:lpstr>Query Processing</vt:lpstr>
      <vt:lpstr>Summary: 2-Phase Search Strategy</vt:lpstr>
      <vt:lpstr>Performance Comparison</vt:lpstr>
      <vt:lpstr>Experimental Studies</vt:lpstr>
      <vt:lpstr> Performance Results (Type 1)</vt:lpstr>
      <vt:lpstr> Performance Results (Type 1)</vt:lpstr>
      <vt:lpstr>Performance Results (Type 2)</vt:lpstr>
      <vt:lpstr>Performance Metric</vt:lpstr>
      <vt:lpstr>Performance Metric</vt:lpstr>
      <vt:lpstr>Effectiveness</vt:lpstr>
      <vt:lpstr>Type-3 Queries</vt:lpstr>
      <vt:lpstr>Performance Results (Type 3)</vt:lpstr>
      <vt:lpstr>Time &amp; Space</vt:lpstr>
      <vt:lpstr>Rotational Invariance</vt:lpstr>
      <vt:lpstr>CBIR Using Keywords</vt:lpstr>
      <vt:lpstr>Concluding Remarks</vt:lpstr>
      <vt:lpstr>Similarity Matching </vt:lpstr>
      <vt:lpstr>General Image Matching</vt:lpstr>
      <vt:lpstr>Better Image Modeling</vt:lpstr>
      <vt:lpstr>How to do Matching ?</vt:lpstr>
      <vt:lpstr>Comparison:  Assignment Problem</vt:lpstr>
      <vt:lpstr>Assignment Problem</vt:lpstr>
      <vt:lpstr>Square Cost Matrix</vt:lpstr>
      <vt:lpstr>Two Matching Scenarios</vt:lpstr>
      <vt:lpstr>Scenario 1:   X’ has enough components for matching</vt:lpstr>
      <vt:lpstr>Scenario 1:   X’ has enough components for matching</vt:lpstr>
      <vt:lpstr>Scenario 2:  X’ does not have enough components for matching </vt:lpstr>
      <vt:lpstr>Scenario 2:  Example</vt:lpstr>
      <vt:lpstr>m: User-Specified Matching Cardinality </vt:lpstr>
      <vt:lpstr>Some Example Results</vt:lpstr>
      <vt:lpstr>Experimental Results:  Accuracy</vt:lpstr>
      <vt:lpstr>Image categorization</vt:lpstr>
      <vt:lpstr>Classifiers</vt:lpstr>
      <vt:lpstr>Frequent Itemset Mining</vt:lpstr>
      <vt:lpstr>G-Means</vt:lpstr>
      <vt:lpstr>G-Means</vt:lpstr>
      <vt:lpstr>Step 1:  Image Segmentation</vt:lpstr>
      <vt:lpstr>Step 2:  Determine Cluster Labels</vt:lpstr>
      <vt:lpstr>Step 2:  Determine Cluster Labels</vt:lpstr>
      <vt:lpstr>Step 3:  Label Images /w Cluster Labels</vt:lpstr>
      <vt:lpstr>Step 4: Determine Key Label Patterns</vt:lpstr>
      <vt:lpstr>Step 5:  Determine Key-Point Sets</vt:lpstr>
      <vt:lpstr>Step 5:  Determine Key-Point Sets</vt:lpstr>
      <vt:lpstr>Key-Point Sets of Four Categories</vt:lpstr>
      <vt:lpstr>Step 6:  Map Point Set to Vector</vt:lpstr>
      <vt:lpstr>Step 7:  Train Classifier</vt:lpstr>
      <vt:lpstr>Overall Idea</vt:lpstr>
      <vt:lpstr>Support Vector Machine  (SVM)</vt:lpstr>
      <vt:lpstr>Multi-Class SVM</vt:lpstr>
      <vt:lpstr>Categorization Accuracy</vt:lpstr>
      <vt:lpstr>Categorization Accuracy</vt:lpstr>
      <vt:lpstr>Semantic Gap</vt:lpstr>
      <vt:lpstr>Relevance Feedback (RF)</vt:lpstr>
      <vt:lpstr>Search with User Feedback</vt:lpstr>
      <vt:lpstr>Query Shape Optimization</vt:lpstr>
      <vt:lpstr>Single-point Query</vt:lpstr>
      <vt:lpstr>Multipoint Query</vt:lpstr>
      <vt:lpstr>Multiple Viewpoints</vt:lpstr>
      <vt:lpstr>RF Techniques - Summary</vt:lpstr>
      <vt:lpstr>Semantic Gap</vt:lpstr>
      <vt:lpstr>Standard Relevance Feedback</vt:lpstr>
      <vt:lpstr>Standard k-NN Approach -  Limitation</vt:lpstr>
      <vt:lpstr>Search Models</vt:lpstr>
      <vt:lpstr>Query Decomposition</vt:lpstr>
      <vt:lpstr>Query Decomposition (QD) </vt:lpstr>
      <vt:lpstr>Query Decomposition Example</vt:lpstr>
      <vt:lpstr> Screenshot of the QD system</vt:lpstr>
      <vt:lpstr>Exploring Relevant                     Semantic Subclasses</vt:lpstr>
      <vt:lpstr>RF Support (RFS) Structure </vt:lpstr>
      <vt:lpstr>Query Decomposition (1) A new RF technique</vt:lpstr>
      <vt:lpstr>Query Decomposition (2) A new RF technique</vt:lpstr>
      <vt:lpstr>QD Illustration</vt:lpstr>
      <vt:lpstr>Localized k-NN Computation </vt:lpstr>
      <vt:lpstr>Hiding Complexity </vt:lpstr>
      <vt:lpstr>Precision &amp; Recall (1)</vt:lpstr>
      <vt:lpstr>Precision &amp; Recall (2)</vt:lpstr>
      <vt:lpstr>Performance Metric</vt:lpstr>
      <vt:lpstr>PowerPoint Presentation</vt:lpstr>
      <vt:lpstr>Compared to Multiple Viewpoints</vt:lpstr>
      <vt:lpstr>Neural Hashing</vt:lpstr>
      <vt:lpstr>Neural Hashing</vt:lpstr>
      <vt:lpstr>Browsing and Searching Video Data</vt:lpstr>
      <vt:lpstr>Shot Boundary Detection</vt:lpstr>
      <vt:lpstr>Units for Video Data</vt:lpstr>
      <vt:lpstr>Shot Boundary Detection (Content-based Segmentation)</vt:lpstr>
      <vt:lpstr>Existing SBD Techniques (1)</vt:lpstr>
      <vt:lpstr>Existing SBD Techniques (1)</vt:lpstr>
      <vt:lpstr>Existing SBD Techniques (2)</vt:lpstr>
      <vt:lpstr>Existing SBD Techniques (2)</vt:lpstr>
      <vt:lpstr>Drawbacks of  Pixel Matching, Color Histogram, and Edge Change Ratio</vt:lpstr>
      <vt:lpstr>Focusing on Background</vt:lpstr>
      <vt:lpstr>Another Reason for Focusing on Background</vt:lpstr>
      <vt:lpstr>Fixed Background &amp; Object Areas</vt:lpstr>
      <vt:lpstr>Facilitate Comparison (Transform FBA to TBA)</vt:lpstr>
      <vt:lpstr>Background Tracking (BGT)</vt:lpstr>
      <vt:lpstr>How Does FBA Track Camera Panning ?</vt:lpstr>
      <vt:lpstr>Tracking Different Camera Movement</vt:lpstr>
      <vt:lpstr>Signature &amp; Sign</vt:lpstr>
      <vt:lpstr>Background Tracking (BGT)</vt:lpstr>
      <vt:lpstr>Shot Detection Procedure</vt:lpstr>
      <vt:lpstr>A Shot Detected by BGT</vt:lpstr>
      <vt:lpstr>Test Set</vt:lpstr>
      <vt:lpstr>Performance Metrics</vt:lpstr>
      <vt:lpstr>BGT is Better</vt:lpstr>
      <vt:lpstr>BGT is Better</vt:lpstr>
      <vt:lpstr>BGT is more robust (Matching only the Sign bits)</vt:lpstr>
      <vt:lpstr>Advantages of Focusing on Background</vt:lpstr>
      <vt:lpstr>Non-Linear Approach to Shot Boundary Detection</vt:lpstr>
      <vt:lpstr>SBD is very expensive</vt:lpstr>
      <vt:lpstr>What can we do?</vt:lpstr>
      <vt:lpstr>Regular Skip</vt:lpstr>
      <vt:lpstr>Adaptive Skip</vt:lpstr>
      <vt:lpstr>Experiments</vt:lpstr>
      <vt:lpstr>Workload</vt:lpstr>
      <vt:lpstr>Comparisons of Costs</vt:lpstr>
      <vt:lpstr>Example 1 – News Conference</vt:lpstr>
      <vt:lpstr>Example 2 – TV Commercial</vt:lpstr>
      <vt:lpstr>Concluding Remarks</vt:lpstr>
      <vt:lpstr>Browsing Environment</vt:lpstr>
      <vt:lpstr>Scene Hierarchy</vt:lpstr>
      <vt:lpstr>Some Schemes for Scenes</vt:lpstr>
      <vt:lpstr>Scene Tree</vt:lpstr>
      <vt:lpstr>Related Shots</vt:lpstr>
      <vt:lpstr>Scene Tree Building </vt:lpstr>
      <vt:lpstr>An Automatically Generated  Scene Tree</vt:lpstr>
      <vt:lpstr>PowerPoint Presentation</vt:lpstr>
      <vt:lpstr>Live Video Computing (LVC)</vt:lpstr>
      <vt:lpstr>We focus on Video Surveillance</vt:lpstr>
      <vt:lpstr>Video Surveillance Challenge</vt:lpstr>
      <vt:lpstr>Platform for Software Development</vt:lpstr>
      <vt:lpstr>Domain-Specific Systems</vt:lpstr>
      <vt:lpstr>LVDBMS Approach</vt:lpstr>
      <vt:lpstr>Cross-Camera Object Tracking</vt:lpstr>
      <vt:lpstr>Tracking:  Informatics-based Approach</vt:lpstr>
      <vt:lpstr>Informatics-based Approach</vt:lpstr>
      <vt:lpstr>Object Representation</vt:lpstr>
      <vt:lpstr>Object Feature Extraction</vt:lpstr>
      <vt:lpstr>Comparison -  General Idea</vt:lpstr>
      <vt:lpstr>Object Comparison</vt:lpstr>
      <vt:lpstr>Dual-Layer Computation Framework</vt:lpstr>
      <vt:lpstr>Hardware Environment</vt:lpstr>
      <vt:lpstr>Web Services Architecture</vt:lpstr>
      <vt:lpstr>Event Model –  Spatial Event</vt:lpstr>
      <vt:lpstr>Event Model –  Composite Event</vt:lpstr>
      <vt:lpstr>Query language</vt:lpstr>
      <vt:lpstr>Query Translation</vt:lpstr>
      <vt:lpstr>Query Processing: Dual Layers</vt:lpstr>
      <vt:lpstr>Distributed Processing</vt:lpstr>
      <vt:lpstr>Computation Sharing (1)</vt:lpstr>
      <vt:lpstr>Computation Sharing (2)</vt:lpstr>
      <vt:lpstr>Query Optimization</vt:lpstr>
      <vt:lpstr>Limitation of 2D Spatial Representation</vt:lpstr>
      <vt:lpstr>Supporting 3D Spatial Logic</vt:lpstr>
      <vt:lpstr>26 3D Directions</vt:lpstr>
      <vt:lpstr>Using Depth Sensor</vt:lpstr>
      <vt:lpstr>Point Cloud</vt:lpstr>
      <vt:lpstr>Point Cloud</vt:lpstr>
      <vt:lpstr>3D Reconstruction</vt:lpstr>
      <vt:lpstr>3D Reconstruction Example</vt:lpstr>
      <vt:lpstr>Octree Representation</vt:lpstr>
      <vt:lpstr>Object Representation</vt:lpstr>
      <vt:lpstr>Computing 3D Directional Logic</vt:lpstr>
      <vt:lpstr>Computing 3D Directional Logic</vt:lpstr>
      <vt:lpstr>Computing 3D Directional Logic</vt:lpstr>
      <vt:lpstr>Privacy Filters</vt:lpstr>
      <vt:lpstr>Privacy Views vs. Relational Views</vt:lpstr>
      <vt:lpstr>Privacy Filter Examples</vt:lpstr>
      <vt:lpstr>Privacy Certification</vt:lpstr>
      <vt:lpstr>User Interface</vt:lpstr>
      <vt:lpstr>Summary:  A DBMS Approach to LVC</vt:lpstr>
    </vt:vector>
  </TitlesOfParts>
  <Company>Office of Research &amp; Commercialization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CAWA: Continuous Approximate Where-About Queries</dc:title>
  <dc:creator>Alex Aved</dc:creator>
  <cp:lastModifiedBy>Kien Hua</cp:lastModifiedBy>
  <cp:revision>949</cp:revision>
  <cp:lastPrinted>2014-01-30T22:22:10Z</cp:lastPrinted>
  <dcterms:created xsi:type="dcterms:W3CDTF">2009-05-21T00:20:37Z</dcterms:created>
  <dcterms:modified xsi:type="dcterms:W3CDTF">2023-03-28T20:24:07Z</dcterms:modified>
</cp:coreProperties>
</file>